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4"/>
  </p:notesMasterIdLst>
  <p:handoutMasterIdLst>
    <p:handoutMasterId r:id="rId25"/>
  </p:handoutMasterIdLst>
  <p:sldIdLst>
    <p:sldId id="290" r:id="rId7"/>
    <p:sldId id="281" r:id="rId8"/>
    <p:sldId id="289" r:id="rId9"/>
    <p:sldId id="384" r:id="rId10"/>
    <p:sldId id="387" r:id="rId11"/>
    <p:sldId id="395" r:id="rId12"/>
    <p:sldId id="396" r:id="rId13"/>
    <p:sldId id="398" r:id="rId14"/>
    <p:sldId id="399" r:id="rId15"/>
    <p:sldId id="400" r:id="rId16"/>
    <p:sldId id="401" r:id="rId17"/>
    <p:sldId id="402" r:id="rId18"/>
    <p:sldId id="403" r:id="rId19"/>
    <p:sldId id="404" r:id="rId20"/>
    <p:sldId id="407" r:id="rId21"/>
    <p:sldId id="406" r:id="rId22"/>
    <p:sldId id="288" r:id="rId23"/>
  </p:sldIdLst>
  <p:sldSz cx="9144000" cy="6858000" type="screen4x3"/>
  <p:notesSz cx="10020300" cy="6888163"/>
  <p:defaultTextStyle>
    <a:defPPr>
      <a:defRPr lang="en-Z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30F"/>
    <a:srgbClr val="83725B"/>
    <a:srgbClr val="003896"/>
    <a:srgbClr val="B2B2B2"/>
    <a:srgbClr val="C0C0C0"/>
    <a:srgbClr val="EAEAEA"/>
    <a:srgbClr val="C97A00"/>
    <a:srgbClr val="858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4" autoAdjust="0"/>
  </p:normalViewPr>
  <p:slideViewPr>
    <p:cSldViewPr snapToObjects="1">
      <p:cViewPr varScale="1">
        <p:scale>
          <a:sx n="110" d="100"/>
          <a:sy n="110" d="100"/>
        </p:scale>
        <p:origin x="-1650" y="-96"/>
      </p:cViewPr>
      <p:guideLst>
        <p:guide orient="horz" pos="1253"/>
        <p:guide orient="horz" pos="890"/>
        <p:guide orient="horz" pos="3657"/>
        <p:guide orient="horz" pos="1752"/>
        <p:guide orient="horz" pos="4156"/>
        <p:guide orient="horz" pos="3475"/>
        <p:guide pos="5556"/>
        <p:guide pos="5420"/>
        <p:guide pos="340"/>
        <p:guide pos="576"/>
        <p:guide pos="4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GB"/>
          </a:p>
        </p:txBody>
      </p:sp>
      <p:sp>
        <p:nvSpPr>
          <p:cNvPr id="537603" name="Rectangle 3"/>
          <p:cNvSpPr>
            <a:spLocks noGrp="1" noChangeArrowheads="1"/>
          </p:cNvSpPr>
          <p:nvPr>
            <p:ph type="dt" sz="quarter"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GB"/>
          </a:p>
        </p:txBody>
      </p:sp>
      <p:sp>
        <p:nvSpPr>
          <p:cNvPr id="537604" name="Rectangle 4"/>
          <p:cNvSpPr>
            <a:spLocks noGrp="1" noChangeArrowheads="1"/>
          </p:cNvSpPr>
          <p:nvPr>
            <p:ph type="ftr" sz="quarter" idx="2"/>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GB"/>
          </a:p>
        </p:txBody>
      </p:sp>
      <p:sp>
        <p:nvSpPr>
          <p:cNvPr id="537605" name="Rectangle 5"/>
          <p:cNvSpPr>
            <a:spLocks noGrp="1" noChangeArrowheads="1"/>
          </p:cNvSpPr>
          <p:nvPr>
            <p:ph type="sldNum" sz="quarter" idx="3"/>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E228758D-82F0-4143-A4F5-C3D6A4C129DF}" type="slidenum">
              <a:rPr lang="en-GB"/>
              <a:pPr>
                <a:defRPr/>
              </a:pPr>
              <a:t>‹#›</a:t>
            </a:fld>
            <a:endParaRPr lang="en-GB" dirty="0"/>
          </a:p>
        </p:txBody>
      </p:sp>
    </p:spTree>
    <p:extLst>
      <p:ext uri="{BB962C8B-B14F-4D97-AF65-F5344CB8AC3E}">
        <p14:creationId xmlns:p14="http://schemas.microsoft.com/office/powerpoint/2010/main" val="4255968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ZA"/>
          </a:p>
        </p:txBody>
      </p:sp>
      <p:sp>
        <p:nvSpPr>
          <p:cNvPr id="528387" name="Rectangle 3"/>
          <p:cNvSpPr>
            <a:spLocks noGrp="1" noChangeArrowheads="1"/>
          </p:cNvSpPr>
          <p:nvPr>
            <p:ph type="dt"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ZA"/>
          </a:p>
        </p:txBody>
      </p:sp>
      <p:sp>
        <p:nvSpPr>
          <p:cNvPr id="43012" name="Rectangle 4"/>
          <p:cNvSpPr>
            <a:spLocks noGrp="1" noRot="1" noChangeAspect="1" noChangeArrowheads="1" noTextEdit="1"/>
          </p:cNvSpPr>
          <p:nvPr>
            <p:ph type="sldImg" idx="2"/>
          </p:nvPr>
        </p:nvSpPr>
        <p:spPr bwMode="auto">
          <a:xfrm>
            <a:off x="3287713" y="515938"/>
            <a:ext cx="3446462" cy="2584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1001713" y="3271838"/>
            <a:ext cx="80168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528390" name="Rectangle 6"/>
          <p:cNvSpPr>
            <a:spLocks noGrp="1" noChangeArrowheads="1"/>
          </p:cNvSpPr>
          <p:nvPr>
            <p:ph type="ftr" sz="quarter" idx="4"/>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ZA"/>
          </a:p>
        </p:txBody>
      </p:sp>
      <p:sp>
        <p:nvSpPr>
          <p:cNvPr id="528391" name="Rectangle 7"/>
          <p:cNvSpPr>
            <a:spLocks noGrp="1" noChangeArrowheads="1"/>
          </p:cNvSpPr>
          <p:nvPr>
            <p:ph type="sldNum" sz="quarter" idx="5"/>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702BB726-8329-4D07-929C-85FF470B19C2}" type="slidenum">
              <a:rPr lang="en-ZA"/>
              <a:pPr>
                <a:defRPr/>
              </a:pPr>
              <a:t>‹#›</a:t>
            </a:fld>
            <a:endParaRPr lang="en-ZA" dirty="0"/>
          </a:p>
        </p:txBody>
      </p:sp>
    </p:spTree>
    <p:extLst>
      <p:ext uri="{BB962C8B-B14F-4D97-AF65-F5344CB8AC3E}">
        <p14:creationId xmlns:p14="http://schemas.microsoft.com/office/powerpoint/2010/main" val="2798465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0"/>
          <p:cNvGrpSpPr>
            <a:grpSpLocks/>
          </p:cNvGrpSpPr>
          <p:nvPr userDrawn="1"/>
        </p:nvGrpSpPr>
        <p:grpSpPr bwMode="auto">
          <a:xfrm>
            <a:off x="-4763" y="0"/>
            <a:ext cx="9148763" cy="6858000"/>
            <a:chOff x="-3" y="0"/>
            <a:chExt cx="5763" cy="4320"/>
          </a:xfrm>
        </p:grpSpPr>
        <p:pic>
          <p:nvPicPr>
            <p:cNvPr id="5" name="Picture 148" descr="logo 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1"/>
            <p:cNvSpPr>
              <a:spLocks noChangeArrowheads="1"/>
            </p:cNvSpPr>
            <p:nvPr userDrawn="1"/>
          </p:nvSpPr>
          <p:spPr bwMode="auto">
            <a:xfrm>
              <a:off x="-3" y="0"/>
              <a:ext cx="5763"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23"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01"/>
            <p:cNvSpPr>
              <a:spLocks noChangeArrowheads="1"/>
            </p:cNvSpPr>
            <p:nvPr userDrawn="1"/>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9" name="Oval 102" descr="coolers"/>
            <p:cNvSpPr>
              <a:spLocks noChangeArrowheads="1"/>
            </p:cNvSpPr>
            <p:nvPr userDrawn="1"/>
          </p:nvSpPr>
          <p:spPr bwMode="auto">
            <a:xfrm>
              <a:off x="275" y="858"/>
              <a:ext cx="1362" cy="1369"/>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10" name="Oval 103"/>
            <p:cNvSpPr>
              <a:spLocks noChangeArrowheads="1"/>
            </p:cNvSpPr>
            <p:nvPr userDrawn="1"/>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Oval 104"/>
            <p:cNvSpPr>
              <a:spLocks noChangeArrowheads="1"/>
            </p:cNvSpPr>
            <p:nvPr userDrawn="1"/>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Oval 105"/>
            <p:cNvSpPr>
              <a:spLocks noChangeArrowheads="1"/>
            </p:cNvSpPr>
            <p:nvPr userDrawn="1"/>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Oval 106"/>
            <p:cNvSpPr>
              <a:spLocks noChangeArrowheads="1"/>
            </p:cNvSpPr>
            <p:nvPr userDrawn="1"/>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Oval 107"/>
            <p:cNvSpPr>
              <a:spLocks noChangeArrowheads="1"/>
            </p:cNvSpPr>
            <p:nvPr userDrawn="1"/>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Oval 108"/>
            <p:cNvSpPr>
              <a:spLocks noChangeArrowheads="1"/>
            </p:cNvSpPr>
            <p:nvPr userDrawn="1"/>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Oval 109"/>
            <p:cNvSpPr>
              <a:spLocks noChangeArrowheads="1"/>
            </p:cNvSpPr>
            <p:nvPr userDrawn="1"/>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Oval 110"/>
            <p:cNvSpPr>
              <a:spLocks noChangeArrowheads="1"/>
            </p:cNvSpPr>
            <p:nvPr userDrawn="1"/>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8" name="Oval 111"/>
            <p:cNvSpPr>
              <a:spLocks noChangeArrowheads="1"/>
            </p:cNvSpPr>
            <p:nvPr userDrawn="1"/>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9" name="Oval 112"/>
            <p:cNvSpPr>
              <a:spLocks noChangeArrowheads="1"/>
            </p:cNvSpPr>
            <p:nvPr userDrawn="1"/>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Oval 113"/>
            <p:cNvSpPr>
              <a:spLocks noChangeArrowheads="1"/>
            </p:cNvSpPr>
            <p:nvPr userDrawn="1"/>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114"/>
            <p:cNvSpPr>
              <a:spLocks noChangeArrowheads="1"/>
            </p:cNvSpPr>
            <p:nvPr userDrawn="1"/>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Oval 115"/>
            <p:cNvSpPr>
              <a:spLocks noChangeArrowheads="1"/>
            </p:cNvSpPr>
            <p:nvPr userDrawn="1"/>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Oval 116"/>
            <p:cNvSpPr>
              <a:spLocks noChangeArrowheads="1"/>
            </p:cNvSpPr>
            <p:nvPr userDrawn="1"/>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24" name="Oval 117"/>
            <p:cNvSpPr>
              <a:spLocks noChangeArrowheads="1"/>
            </p:cNvSpPr>
            <p:nvPr userDrawn="1"/>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Oval 118" descr="face"/>
            <p:cNvSpPr>
              <a:spLocks noChangeArrowheads="1"/>
            </p:cNvSpPr>
            <p:nvPr userDrawn="1"/>
          </p:nvSpPr>
          <p:spPr bwMode="auto">
            <a:xfrm>
              <a:off x="633" y="445"/>
              <a:ext cx="700" cy="701"/>
            </a:xfrm>
            <a:prstGeom prst="ellipse">
              <a:avLst/>
            </a:prstGeom>
            <a:blipFill dpi="0" rotWithShape="1">
              <a:blip r:embed="rId5">
                <a:lum contrast="6000"/>
              </a:blip>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26" name="Oval 119"/>
            <p:cNvSpPr>
              <a:spLocks noChangeArrowheads="1"/>
            </p:cNvSpPr>
            <p:nvPr userDrawn="1"/>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Oval 120"/>
            <p:cNvSpPr>
              <a:spLocks noChangeArrowheads="1"/>
            </p:cNvSpPr>
            <p:nvPr userDrawn="1"/>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Oval 121"/>
            <p:cNvSpPr>
              <a:spLocks noChangeArrowheads="1"/>
            </p:cNvSpPr>
            <p:nvPr userDrawn="1"/>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Oval 122"/>
            <p:cNvSpPr>
              <a:spLocks noChangeArrowheads="1"/>
            </p:cNvSpPr>
            <p:nvPr userDrawn="1"/>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30" name="Oval 123"/>
            <p:cNvSpPr>
              <a:spLocks noChangeArrowheads="1"/>
            </p:cNvSpPr>
            <p:nvPr userDrawn="1"/>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31" name="Oval 124"/>
            <p:cNvSpPr>
              <a:spLocks noChangeArrowheads="1"/>
            </p:cNvSpPr>
            <p:nvPr userDrawn="1"/>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125"/>
            <p:cNvSpPr>
              <a:spLocks noChangeArrowheads="1"/>
            </p:cNvSpPr>
            <p:nvPr userDrawn="1"/>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Oval 126"/>
            <p:cNvSpPr>
              <a:spLocks noChangeArrowheads="1"/>
            </p:cNvSpPr>
            <p:nvPr userDrawn="1"/>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Oval 127"/>
            <p:cNvSpPr>
              <a:spLocks noChangeArrowheads="1"/>
            </p:cNvSpPr>
            <p:nvPr userDrawn="1"/>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Oval 128" descr="new smal workers"/>
            <p:cNvSpPr>
              <a:spLocks noChangeArrowheads="1"/>
            </p:cNvSpPr>
            <p:nvPr userDrawn="1"/>
          </p:nvSpPr>
          <p:spPr bwMode="auto">
            <a:xfrm>
              <a:off x="304" y="2033"/>
              <a:ext cx="1135" cy="1143"/>
            </a:xfrm>
            <a:prstGeom prst="ellipse">
              <a:avLst/>
            </a:prstGeom>
            <a:blipFill dpi="0" rotWithShape="1">
              <a:blip r:embed="rId6">
                <a:lum contrast="12000"/>
              </a:blip>
              <a:srcRect/>
              <a:stretch>
                <a:fillRect/>
              </a:stretch>
            </a:blipFill>
            <a:ln>
              <a:noFill/>
            </a:ln>
            <a:extLst>
              <a:ext uri="{91240B29-F687-4F45-9708-019B960494DF}">
                <a14:hiddenLine xmlns:a14="http://schemas.microsoft.com/office/drawing/2010/main" w="0">
                  <a:solidFill>
                    <a:srgbClr val="83725B"/>
                  </a:solidFill>
                  <a:round/>
                  <a:headEnd/>
                  <a:tailEnd/>
                </a14:hiddenLine>
              </a:ext>
            </a:extLst>
          </p:spPr>
          <p:txBody>
            <a:bodyPr/>
            <a:lstStyle/>
            <a:p>
              <a:endParaRPr lang="en-US"/>
            </a:p>
          </p:txBody>
        </p:sp>
        <p:sp>
          <p:nvSpPr>
            <p:cNvPr id="36" name="Oval 129"/>
            <p:cNvSpPr>
              <a:spLocks noChangeArrowheads="1"/>
            </p:cNvSpPr>
            <p:nvPr userDrawn="1"/>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130"/>
            <p:cNvSpPr>
              <a:spLocks noChangeArrowheads="1"/>
            </p:cNvSpPr>
            <p:nvPr userDrawn="1"/>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Oval 131"/>
            <p:cNvSpPr>
              <a:spLocks noChangeArrowheads="1"/>
            </p:cNvSpPr>
            <p:nvPr userDrawn="1"/>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132"/>
            <p:cNvSpPr>
              <a:spLocks noChangeArrowheads="1"/>
            </p:cNvSpPr>
            <p:nvPr userDrawn="1"/>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40" name="Oval 133"/>
            <p:cNvSpPr>
              <a:spLocks noChangeArrowheads="1"/>
            </p:cNvSpPr>
            <p:nvPr userDrawn="1"/>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41" name="Oval 134"/>
            <p:cNvSpPr>
              <a:spLocks noChangeArrowheads="1"/>
            </p:cNvSpPr>
            <p:nvPr userDrawn="1"/>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135"/>
            <p:cNvSpPr>
              <a:spLocks noChangeArrowheads="1"/>
            </p:cNvSpPr>
            <p:nvPr userDrawn="1"/>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Oval 136"/>
            <p:cNvSpPr>
              <a:spLocks noChangeArrowheads="1"/>
            </p:cNvSpPr>
            <p:nvPr userDrawn="1"/>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Oval 137"/>
            <p:cNvSpPr>
              <a:spLocks noChangeArrowheads="1"/>
            </p:cNvSpPr>
            <p:nvPr userDrawn="1"/>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138" descr="boom"/>
            <p:cNvSpPr>
              <a:spLocks noChangeArrowheads="1"/>
            </p:cNvSpPr>
            <p:nvPr userDrawn="1"/>
          </p:nvSpPr>
          <p:spPr bwMode="auto">
            <a:xfrm>
              <a:off x="638" y="3018"/>
              <a:ext cx="949" cy="957"/>
            </a:xfrm>
            <a:prstGeom prst="ellipse">
              <a:avLst/>
            </a:prstGeom>
            <a:blipFill dpi="0" rotWithShape="1">
              <a:blip r:embed="rId7">
                <a:lum contrast="6000"/>
              </a:blip>
              <a:srcRect/>
              <a:stretch>
                <a:fillRect/>
              </a:stretch>
            </a:blipFill>
            <a:ln>
              <a:noFill/>
            </a:ln>
            <a:extLst>
              <a:ext uri="{91240B29-F687-4F45-9708-019B960494DF}">
                <a14:hiddenLine xmlns:a14="http://schemas.microsoft.com/office/drawing/2010/main" w="9525">
                  <a:solidFill>
                    <a:srgbClr val="83725B"/>
                  </a:solidFill>
                  <a:miter lim="800000"/>
                  <a:headEnd/>
                  <a:tailEnd/>
                </a14:hiddenLine>
              </a:ext>
            </a:extLst>
          </p:spPr>
          <p:txBody>
            <a:bodyPr/>
            <a:lstStyle/>
            <a:p>
              <a:endParaRPr lang="en-US"/>
            </a:p>
          </p:txBody>
        </p:sp>
        <p:sp>
          <p:nvSpPr>
            <p:cNvPr id="46" name="Oval 139"/>
            <p:cNvSpPr>
              <a:spLocks noChangeArrowheads="1"/>
            </p:cNvSpPr>
            <p:nvPr userDrawn="1"/>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Oval 140"/>
            <p:cNvSpPr>
              <a:spLocks noChangeArrowheads="1"/>
            </p:cNvSpPr>
            <p:nvPr userDrawn="1"/>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141"/>
            <p:cNvSpPr>
              <a:spLocks noChangeArrowheads="1"/>
            </p:cNvSpPr>
            <p:nvPr userDrawn="1"/>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5" name="Rectangle 3"/>
          <p:cNvSpPr>
            <a:spLocks noGrp="1" noChangeArrowheads="1"/>
          </p:cNvSpPr>
          <p:nvPr>
            <p:ph type="ctrTitle"/>
          </p:nvPr>
        </p:nvSpPr>
        <p:spPr>
          <a:xfrm>
            <a:off x="3059113" y="3271838"/>
            <a:ext cx="5545137" cy="676275"/>
          </a:xfrm>
        </p:spPr>
        <p:txBody>
          <a:bodyPr anchor="b"/>
          <a:lstStyle>
            <a:lvl1pPr>
              <a:defRPr>
                <a:solidFill>
                  <a:srgbClr val="003896"/>
                </a:solidFill>
              </a:defRPr>
            </a:lvl1pPr>
          </a:lstStyle>
          <a:p>
            <a:pPr lvl="0"/>
            <a:r>
              <a:rPr lang="en-ZA" noProof="0" smtClean="0"/>
              <a:t>Click to edit Master title style</a:t>
            </a:r>
          </a:p>
        </p:txBody>
      </p:sp>
      <p:sp>
        <p:nvSpPr>
          <p:cNvPr id="3076" name="Rectangle 4"/>
          <p:cNvSpPr>
            <a:spLocks noGrp="1" noChangeArrowheads="1"/>
          </p:cNvSpPr>
          <p:nvPr>
            <p:ph type="subTitle" idx="1"/>
          </p:nvPr>
        </p:nvSpPr>
        <p:spPr>
          <a:xfrm>
            <a:off x="3059113" y="4092575"/>
            <a:ext cx="5545137" cy="2220913"/>
          </a:xfrm>
        </p:spPr>
        <p:txBody>
          <a:bodyPr/>
          <a:lstStyle>
            <a:lvl1pPr marL="0" indent="0">
              <a:buFontTx/>
              <a:buNone/>
              <a:defRPr sz="1800">
                <a:solidFill>
                  <a:srgbClr val="83725B"/>
                </a:solidFill>
              </a:defRPr>
            </a:lvl1pPr>
          </a:lstStyle>
          <a:p>
            <a:pPr lvl="0"/>
            <a:r>
              <a:rPr lang="en-ZA" noProof="0" smtClean="0"/>
              <a:t>Click to edit Master subtitle style</a:t>
            </a:r>
          </a:p>
        </p:txBody>
      </p:sp>
    </p:spTree>
    <p:extLst>
      <p:ext uri="{BB962C8B-B14F-4D97-AF65-F5344CB8AC3E}">
        <p14:creationId xmlns:p14="http://schemas.microsoft.com/office/powerpoint/2010/main" val="177021514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BCF65E3-9158-41B7-9BD5-8B457928EBCF}" type="slidenum">
              <a:rPr lang="en-ZA"/>
              <a:pPr>
                <a:defRPr/>
              </a:pPr>
              <a:t>‹#›</a:t>
            </a:fld>
            <a:endParaRPr lang="en-ZA" dirty="0"/>
          </a:p>
        </p:txBody>
      </p:sp>
    </p:spTree>
    <p:extLst>
      <p:ext uri="{BB962C8B-B14F-4D97-AF65-F5344CB8AC3E}">
        <p14:creationId xmlns:p14="http://schemas.microsoft.com/office/powerpoint/2010/main" val="344016460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66688"/>
            <a:ext cx="2093913" cy="631507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36563" y="166688"/>
            <a:ext cx="6132512" cy="6315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7C540CE6-2595-4994-9505-DDB90A96025A}" type="slidenum">
              <a:rPr lang="en-ZA"/>
              <a:pPr>
                <a:defRPr/>
              </a:pPr>
              <a:t>‹#›</a:t>
            </a:fld>
            <a:endParaRPr lang="en-ZA" dirty="0"/>
          </a:p>
        </p:txBody>
      </p:sp>
    </p:spTree>
    <p:extLst>
      <p:ext uri="{BB962C8B-B14F-4D97-AF65-F5344CB8AC3E}">
        <p14:creationId xmlns:p14="http://schemas.microsoft.com/office/powerpoint/2010/main" val="42528893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6563" y="166688"/>
            <a:ext cx="8378825" cy="6315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Slide Number Placeholder 4"/>
          <p:cNvSpPr>
            <a:spLocks noGrp="1"/>
          </p:cNvSpPr>
          <p:nvPr>
            <p:ph type="sldNum" sz="quarter" idx="11"/>
          </p:nvPr>
        </p:nvSpPr>
        <p:spPr>
          <a:xfrm>
            <a:off x="3851275" y="6453188"/>
            <a:ext cx="1008063" cy="268287"/>
          </a:xfrm>
        </p:spPr>
        <p:txBody>
          <a:bodyPr/>
          <a:lstStyle>
            <a:lvl1pPr>
              <a:defRPr/>
            </a:lvl1pPr>
          </a:lstStyle>
          <a:p>
            <a:pPr>
              <a:defRPr/>
            </a:pPr>
            <a:fld id="{06F599C1-ECE8-48C7-B73A-5C6E90D21121}" type="slidenum">
              <a:rPr lang="en-ZA"/>
              <a:pPr>
                <a:defRPr/>
              </a:pPr>
              <a:t>‹#›</a:t>
            </a:fld>
            <a:endParaRPr lang="en-ZA" dirty="0"/>
          </a:p>
        </p:txBody>
      </p:sp>
    </p:spTree>
    <p:extLst>
      <p:ext uri="{BB962C8B-B14F-4D97-AF65-F5344CB8AC3E}">
        <p14:creationId xmlns:p14="http://schemas.microsoft.com/office/powerpoint/2010/main" val="187703946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3C88B16-253E-48BB-A796-AACE705B047E}" type="slidenum">
              <a:rPr lang="en-ZA"/>
              <a:pPr>
                <a:defRPr/>
              </a:pPr>
              <a:t>‹#›</a:t>
            </a:fld>
            <a:endParaRPr lang="en-ZA" dirty="0"/>
          </a:p>
        </p:txBody>
      </p:sp>
    </p:spTree>
    <p:extLst>
      <p:ext uri="{BB962C8B-B14F-4D97-AF65-F5344CB8AC3E}">
        <p14:creationId xmlns:p14="http://schemas.microsoft.com/office/powerpoint/2010/main" val="328174119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33B31676-D2A0-4EC9-B38C-689E19E6A71A}" type="slidenum">
              <a:rPr lang="en-ZA"/>
              <a:pPr>
                <a:defRPr/>
              </a:pPr>
              <a:t>‹#›</a:t>
            </a:fld>
            <a:endParaRPr lang="en-ZA" dirty="0"/>
          </a:p>
        </p:txBody>
      </p:sp>
    </p:spTree>
    <p:extLst>
      <p:ext uri="{BB962C8B-B14F-4D97-AF65-F5344CB8AC3E}">
        <p14:creationId xmlns:p14="http://schemas.microsoft.com/office/powerpoint/2010/main" val="27084319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36563" y="1436688"/>
            <a:ext cx="4113212"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702175" y="1436688"/>
            <a:ext cx="41132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F9B5E14E-B1A0-4F4D-915F-4DE5D6CEDA43}" type="slidenum">
              <a:rPr lang="en-ZA"/>
              <a:pPr>
                <a:defRPr/>
              </a:pPr>
              <a:t>‹#›</a:t>
            </a:fld>
            <a:endParaRPr lang="en-ZA" dirty="0"/>
          </a:p>
        </p:txBody>
      </p:sp>
    </p:spTree>
    <p:extLst>
      <p:ext uri="{BB962C8B-B14F-4D97-AF65-F5344CB8AC3E}">
        <p14:creationId xmlns:p14="http://schemas.microsoft.com/office/powerpoint/2010/main" val="261166586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lvl1pPr>
              <a:defRPr/>
            </a:lvl1pPr>
          </a:lstStyle>
          <a:p>
            <a:pPr>
              <a:defRPr/>
            </a:pPr>
            <a:endParaRPr lang="en-ZA"/>
          </a:p>
        </p:txBody>
      </p:sp>
      <p:sp>
        <p:nvSpPr>
          <p:cNvPr id="8" name="Footer Placeholder 7"/>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9" name="Slide Number Placeholder 8"/>
          <p:cNvSpPr>
            <a:spLocks noGrp="1"/>
          </p:cNvSpPr>
          <p:nvPr>
            <p:ph type="sldNum" sz="quarter" idx="12"/>
          </p:nvPr>
        </p:nvSpPr>
        <p:spPr/>
        <p:txBody>
          <a:bodyPr/>
          <a:lstStyle>
            <a:lvl1pPr>
              <a:defRPr/>
            </a:lvl1pPr>
          </a:lstStyle>
          <a:p>
            <a:pPr>
              <a:defRPr/>
            </a:pPr>
            <a:fld id="{651DCF3A-8812-4B3F-9856-D4181B890D96}" type="slidenum">
              <a:rPr lang="en-ZA"/>
              <a:pPr>
                <a:defRPr/>
              </a:pPr>
              <a:t>‹#›</a:t>
            </a:fld>
            <a:endParaRPr lang="en-ZA" dirty="0"/>
          </a:p>
        </p:txBody>
      </p:sp>
    </p:spTree>
    <p:extLst>
      <p:ext uri="{BB962C8B-B14F-4D97-AF65-F5344CB8AC3E}">
        <p14:creationId xmlns:p14="http://schemas.microsoft.com/office/powerpoint/2010/main" val="195415734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Footer Placeholder 3"/>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5" name="Slide Number Placeholder 4"/>
          <p:cNvSpPr>
            <a:spLocks noGrp="1"/>
          </p:cNvSpPr>
          <p:nvPr>
            <p:ph type="sldNum" sz="quarter" idx="12"/>
          </p:nvPr>
        </p:nvSpPr>
        <p:spPr/>
        <p:txBody>
          <a:bodyPr/>
          <a:lstStyle>
            <a:lvl1pPr>
              <a:defRPr/>
            </a:lvl1pPr>
          </a:lstStyle>
          <a:p>
            <a:pPr>
              <a:defRPr/>
            </a:pPr>
            <a:fld id="{9BE0B0BB-F465-4E7B-B0F8-95D4048D945D}" type="slidenum">
              <a:rPr lang="en-ZA"/>
              <a:pPr>
                <a:defRPr/>
              </a:pPr>
              <a:t>‹#›</a:t>
            </a:fld>
            <a:endParaRPr lang="en-ZA" dirty="0"/>
          </a:p>
        </p:txBody>
      </p:sp>
    </p:spTree>
    <p:extLst>
      <p:ext uri="{BB962C8B-B14F-4D97-AF65-F5344CB8AC3E}">
        <p14:creationId xmlns:p14="http://schemas.microsoft.com/office/powerpoint/2010/main" val="77700415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ZA"/>
          </a:p>
        </p:txBody>
      </p:sp>
      <p:sp>
        <p:nvSpPr>
          <p:cNvPr id="3" name="Footer Placeholder 2"/>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4" name="Slide Number Placeholder 3"/>
          <p:cNvSpPr>
            <a:spLocks noGrp="1"/>
          </p:cNvSpPr>
          <p:nvPr>
            <p:ph type="sldNum" sz="quarter" idx="12"/>
          </p:nvPr>
        </p:nvSpPr>
        <p:spPr/>
        <p:txBody>
          <a:bodyPr/>
          <a:lstStyle>
            <a:lvl1pPr>
              <a:defRPr/>
            </a:lvl1pPr>
          </a:lstStyle>
          <a:p>
            <a:pPr>
              <a:defRPr/>
            </a:pPr>
            <a:fld id="{DE84DE26-0826-4FA9-8B73-50F54D116ECF}" type="slidenum">
              <a:rPr lang="en-ZA"/>
              <a:pPr>
                <a:defRPr/>
              </a:pPr>
              <a:t>‹#›</a:t>
            </a:fld>
            <a:endParaRPr lang="en-ZA" dirty="0"/>
          </a:p>
        </p:txBody>
      </p:sp>
    </p:spTree>
    <p:extLst>
      <p:ext uri="{BB962C8B-B14F-4D97-AF65-F5344CB8AC3E}">
        <p14:creationId xmlns:p14="http://schemas.microsoft.com/office/powerpoint/2010/main" val="306087983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33B99F38-83B3-4AA4-B46F-280356F7F790}" type="slidenum">
              <a:rPr lang="en-ZA"/>
              <a:pPr>
                <a:defRPr/>
              </a:pPr>
              <a:t>‹#›</a:t>
            </a:fld>
            <a:endParaRPr lang="en-ZA" dirty="0"/>
          </a:p>
        </p:txBody>
      </p:sp>
    </p:spTree>
    <p:extLst>
      <p:ext uri="{BB962C8B-B14F-4D97-AF65-F5344CB8AC3E}">
        <p14:creationId xmlns:p14="http://schemas.microsoft.com/office/powerpoint/2010/main" val="25260167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7787FA3A-66B3-4A27-BCAC-E99941FDF041}" type="slidenum">
              <a:rPr lang="en-ZA"/>
              <a:pPr>
                <a:defRPr/>
              </a:pPr>
              <a:t>‹#›</a:t>
            </a:fld>
            <a:endParaRPr lang="en-ZA" dirty="0"/>
          </a:p>
        </p:txBody>
      </p:sp>
    </p:spTree>
    <p:extLst>
      <p:ext uri="{BB962C8B-B14F-4D97-AF65-F5344CB8AC3E}">
        <p14:creationId xmlns:p14="http://schemas.microsoft.com/office/powerpoint/2010/main" val="6964986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3" descr="logo 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2863" y="341313"/>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7" descr="topsoli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75914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36563" y="166688"/>
            <a:ext cx="651986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ZA" smtClean="0"/>
              <a:t>Click to edit Master title style</a:t>
            </a:r>
          </a:p>
        </p:txBody>
      </p:sp>
      <p:sp>
        <p:nvSpPr>
          <p:cNvPr id="1029" name="Rectangle 3"/>
          <p:cNvSpPr>
            <a:spLocks noGrp="1" noChangeArrowheads="1"/>
          </p:cNvSpPr>
          <p:nvPr>
            <p:ph type="body" idx="1"/>
          </p:nvPr>
        </p:nvSpPr>
        <p:spPr bwMode="auto">
          <a:xfrm>
            <a:off x="436563" y="1436688"/>
            <a:ext cx="83788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1061" name="Rectangle 37"/>
          <p:cNvSpPr>
            <a:spLocks noGrp="1" noChangeArrowheads="1"/>
          </p:cNvSpPr>
          <p:nvPr>
            <p:ph type="dt" sz="half" idx="2"/>
          </p:nvPr>
        </p:nvSpPr>
        <p:spPr bwMode="auto">
          <a:xfrm>
            <a:off x="457200" y="6453188"/>
            <a:ext cx="17383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83725B"/>
                </a:solidFill>
              </a:defRPr>
            </a:lvl1pPr>
          </a:lstStyle>
          <a:p>
            <a:pPr>
              <a:defRPr/>
            </a:pPr>
            <a:endParaRPr lang="en-ZA"/>
          </a:p>
        </p:txBody>
      </p:sp>
      <p:sp>
        <p:nvSpPr>
          <p:cNvPr id="1063" name="Rectangle 39"/>
          <p:cNvSpPr>
            <a:spLocks noGrp="1" noChangeArrowheads="1"/>
          </p:cNvSpPr>
          <p:nvPr>
            <p:ph type="sldNum" sz="quarter" idx="4"/>
          </p:nvPr>
        </p:nvSpPr>
        <p:spPr bwMode="auto">
          <a:xfrm>
            <a:off x="3924300" y="6453188"/>
            <a:ext cx="935038"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solidFill>
                  <a:srgbClr val="83725B"/>
                </a:solidFill>
              </a:defRPr>
            </a:lvl1pPr>
          </a:lstStyle>
          <a:p>
            <a:pPr>
              <a:defRPr/>
            </a:pPr>
            <a:fld id="{4FA8E909-7D04-4FC7-9260-166004EA8037}" type="slidenum">
              <a:rPr lang="en-ZA"/>
              <a:pPr>
                <a:defRPr/>
              </a:pPr>
              <a:t>‹#›</a:t>
            </a:fld>
            <a:endParaRPr lang="en-ZA"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transition spd="slow">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400">
          <a:solidFill>
            <a:schemeClr val="bg1"/>
          </a:solidFill>
          <a:latin typeface="+mj-lt"/>
          <a:ea typeface="+mj-ea"/>
          <a:cs typeface="+mj-cs"/>
        </a:defRPr>
      </a:lvl1pPr>
      <a:lvl2pPr algn="l" rtl="0" eaLnBrk="0" fontAlgn="base" hangingPunct="0">
        <a:lnSpc>
          <a:spcPct val="85000"/>
        </a:lnSpc>
        <a:spcBef>
          <a:spcPct val="0"/>
        </a:spcBef>
        <a:spcAft>
          <a:spcPct val="0"/>
        </a:spcAft>
        <a:defRPr sz="2400">
          <a:solidFill>
            <a:schemeClr val="bg1"/>
          </a:solidFill>
          <a:latin typeface="Arial" charset="0"/>
          <a:cs typeface="Arial" charset="0"/>
        </a:defRPr>
      </a:lvl2pPr>
      <a:lvl3pPr algn="l" rtl="0" eaLnBrk="0" fontAlgn="base" hangingPunct="0">
        <a:lnSpc>
          <a:spcPct val="85000"/>
        </a:lnSpc>
        <a:spcBef>
          <a:spcPct val="0"/>
        </a:spcBef>
        <a:spcAft>
          <a:spcPct val="0"/>
        </a:spcAft>
        <a:defRPr sz="2400">
          <a:solidFill>
            <a:schemeClr val="bg1"/>
          </a:solidFill>
          <a:latin typeface="Arial" charset="0"/>
          <a:cs typeface="Arial" charset="0"/>
        </a:defRPr>
      </a:lvl3pPr>
      <a:lvl4pPr algn="l" rtl="0" eaLnBrk="0" fontAlgn="base" hangingPunct="0">
        <a:lnSpc>
          <a:spcPct val="85000"/>
        </a:lnSpc>
        <a:spcBef>
          <a:spcPct val="0"/>
        </a:spcBef>
        <a:spcAft>
          <a:spcPct val="0"/>
        </a:spcAft>
        <a:defRPr sz="2400">
          <a:solidFill>
            <a:schemeClr val="bg1"/>
          </a:solidFill>
          <a:latin typeface="Arial" charset="0"/>
          <a:cs typeface="Arial" charset="0"/>
        </a:defRPr>
      </a:lvl4pPr>
      <a:lvl5pPr algn="l" rtl="0" eaLnBrk="0" fontAlgn="base" hangingPunct="0">
        <a:lnSpc>
          <a:spcPct val="85000"/>
        </a:lnSpc>
        <a:spcBef>
          <a:spcPct val="0"/>
        </a:spcBef>
        <a:spcAft>
          <a:spcPct val="0"/>
        </a:spcAft>
        <a:defRPr sz="2400">
          <a:solidFill>
            <a:schemeClr val="bg1"/>
          </a:solidFill>
          <a:latin typeface="Arial" charset="0"/>
          <a:cs typeface="Arial" charset="0"/>
        </a:defRPr>
      </a:lvl5pPr>
      <a:lvl6pPr marL="457200" algn="l" rtl="0" fontAlgn="base">
        <a:lnSpc>
          <a:spcPct val="85000"/>
        </a:lnSpc>
        <a:spcBef>
          <a:spcPct val="0"/>
        </a:spcBef>
        <a:spcAft>
          <a:spcPct val="0"/>
        </a:spcAft>
        <a:defRPr sz="2400">
          <a:solidFill>
            <a:schemeClr val="bg1"/>
          </a:solidFill>
          <a:latin typeface="Arial" charset="0"/>
          <a:cs typeface="Arial" charset="0"/>
        </a:defRPr>
      </a:lvl6pPr>
      <a:lvl7pPr marL="914400" algn="l" rtl="0" fontAlgn="base">
        <a:lnSpc>
          <a:spcPct val="85000"/>
        </a:lnSpc>
        <a:spcBef>
          <a:spcPct val="0"/>
        </a:spcBef>
        <a:spcAft>
          <a:spcPct val="0"/>
        </a:spcAft>
        <a:defRPr sz="2400">
          <a:solidFill>
            <a:schemeClr val="bg1"/>
          </a:solidFill>
          <a:latin typeface="Arial" charset="0"/>
          <a:cs typeface="Arial" charset="0"/>
        </a:defRPr>
      </a:lvl7pPr>
      <a:lvl8pPr marL="1371600" algn="l" rtl="0" fontAlgn="base">
        <a:lnSpc>
          <a:spcPct val="85000"/>
        </a:lnSpc>
        <a:spcBef>
          <a:spcPct val="0"/>
        </a:spcBef>
        <a:spcAft>
          <a:spcPct val="0"/>
        </a:spcAft>
        <a:defRPr sz="2400">
          <a:solidFill>
            <a:schemeClr val="bg1"/>
          </a:solidFill>
          <a:latin typeface="Arial" charset="0"/>
          <a:cs typeface="Arial" charset="0"/>
        </a:defRPr>
      </a:lvl8pPr>
      <a:lvl9pPr marL="1828800" algn="l" rtl="0" fontAlgn="base">
        <a:lnSpc>
          <a:spcPct val="85000"/>
        </a:lnSpc>
        <a:spcBef>
          <a:spcPct val="0"/>
        </a:spcBef>
        <a:spcAft>
          <a:spcPct val="0"/>
        </a:spcAft>
        <a:defRPr sz="2400">
          <a:solidFill>
            <a:schemeClr val="bg1"/>
          </a:solidFill>
          <a:latin typeface="Arial" charset="0"/>
          <a:cs typeface="Arial" charset="0"/>
        </a:defRPr>
      </a:lvl9pPr>
    </p:titleStyle>
    <p:body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0591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4339" name="Group 162"/>
          <p:cNvGrpSpPr>
            <a:grpSpLocks/>
          </p:cNvGrpSpPr>
          <p:nvPr/>
        </p:nvGrpSpPr>
        <p:grpSpPr bwMode="auto">
          <a:xfrm>
            <a:off x="-4763" y="0"/>
            <a:ext cx="9148763" cy="6858000"/>
            <a:chOff x="-3" y="0"/>
            <a:chExt cx="5763" cy="4320"/>
          </a:xfrm>
        </p:grpSpPr>
        <p:pic>
          <p:nvPicPr>
            <p:cNvPr id="14395" name="Picture 23"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6" name="Rectangle 91"/>
            <p:cNvSpPr>
              <a:spLocks noChangeArrowheads="1"/>
            </p:cNvSpPr>
            <p:nvPr/>
          </p:nvSpPr>
          <p:spPr bwMode="auto">
            <a:xfrm>
              <a:off x="-3" y="0"/>
              <a:ext cx="5763"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4397" name="Picture 161" descr="logo 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0" name="Group 155"/>
          <p:cNvGrpSpPr>
            <a:grpSpLocks/>
          </p:cNvGrpSpPr>
          <p:nvPr/>
        </p:nvGrpSpPr>
        <p:grpSpPr bwMode="auto">
          <a:xfrm>
            <a:off x="257175" y="1201738"/>
            <a:ext cx="2482850" cy="2444750"/>
            <a:chOff x="162" y="757"/>
            <a:chExt cx="1564" cy="1540"/>
          </a:xfrm>
        </p:grpSpPr>
        <p:sp>
          <p:nvSpPr>
            <p:cNvPr id="14390" name="Oval 101"/>
            <p:cNvSpPr>
              <a:spLocks noChangeArrowheads="1"/>
            </p:cNvSpPr>
            <p:nvPr/>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14391" name="Oval 103"/>
            <p:cNvSpPr>
              <a:spLocks noChangeArrowheads="1"/>
            </p:cNvSpPr>
            <p:nvPr/>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2" name="Oval 104"/>
            <p:cNvSpPr>
              <a:spLocks noChangeArrowheads="1"/>
            </p:cNvSpPr>
            <p:nvPr/>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3" name="Oval 105"/>
            <p:cNvSpPr>
              <a:spLocks noChangeArrowheads="1"/>
            </p:cNvSpPr>
            <p:nvPr/>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4" name="Oval 106"/>
            <p:cNvSpPr>
              <a:spLocks noChangeArrowheads="1"/>
            </p:cNvSpPr>
            <p:nvPr/>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62" name="Oval 102"/>
          <p:cNvSpPr>
            <a:spLocks noChangeArrowheads="1"/>
          </p:cNvSpPr>
          <p:nvPr/>
        </p:nvSpPr>
        <p:spPr bwMode="auto">
          <a:xfrm>
            <a:off x="436563" y="1362075"/>
            <a:ext cx="2162175" cy="2173288"/>
          </a:xfrm>
          <a:prstGeom prst="ellipse">
            <a:avLst/>
          </a:prstGeom>
          <a:blipFill dpi="0" rotWithShape="1">
            <a:blip r:embed="rId4">
              <a:extLst>
                <a:ext uri="{28A0092B-C50C-407E-A947-70E740481C1C}">
                  <a14:useLocalDpi xmlns:a14="http://schemas.microsoft.com/office/drawing/2010/main" val="0"/>
                </a:ext>
              </a:extLst>
            </a:blip>
            <a:srcRect/>
            <a:stretch>
              <a:fillRect t="-166" b="-166"/>
            </a:stretch>
          </a:blipFill>
          <a:ln>
            <a:noFill/>
          </a:ln>
        </p:spPr>
        <p:txBody>
          <a:bodyPr anchor="ctr"/>
          <a:lstStyle/>
          <a:p>
            <a:pPr algn="ctr">
              <a:defRPr/>
            </a:pPr>
            <a:endParaRPr lang="en-ZA" sz="1000" dirty="0"/>
          </a:p>
        </p:txBody>
      </p:sp>
      <p:grpSp>
        <p:nvGrpSpPr>
          <p:cNvPr id="14344" name="Group 156"/>
          <p:cNvGrpSpPr>
            <a:grpSpLocks/>
          </p:cNvGrpSpPr>
          <p:nvPr/>
        </p:nvGrpSpPr>
        <p:grpSpPr bwMode="auto">
          <a:xfrm>
            <a:off x="171450" y="1201738"/>
            <a:ext cx="2643188" cy="2493962"/>
            <a:chOff x="108" y="757"/>
            <a:chExt cx="1665" cy="1571"/>
          </a:xfrm>
        </p:grpSpPr>
        <p:sp>
          <p:nvSpPr>
            <p:cNvPr id="14387" name="Oval 107"/>
            <p:cNvSpPr>
              <a:spLocks noChangeArrowheads="1"/>
            </p:cNvSpPr>
            <p:nvPr/>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8" name="Oval 108"/>
            <p:cNvSpPr>
              <a:spLocks noChangeArrowheads="1"/>
            </p:cNvSpPr>
            <p:nvPr/>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9" name="Oval 109"/>
            <p:cNvSpPr>
              <a:spLocks noChangeArrowheads="1"/>
            </p:cNvSpPr>
            <p:nvPr/>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5" name="Group 146"/>
          <p:cNvGrpSpPr>
            <a:grpSpLocks/>
          </p:cNvGrpSpPr>
          <p:nvPr/>
        </p:nvGrpSpPr>
        <p:grpSpPr bwMode="auto">
          <a:xfrm>
            <a:off x="912813" y="620713"/>
            <a:ext cx="1284287" cy="1260475"/>
            <a:chOff x="575" y="391"/>
            <a:chExt cx="809" cy="794"/>
          </a:xfrm>
        </p:grpSpPr>
        <p:sp>
          <p:nvSpPr>
            <p:cNvPr id="14379" name="Oval 147"/>
            <p:cNvSpPr>
              <a:spLocks noChangeArrowheads="1"/>
            </p:cNvSpPr>
            <p:nvPr/>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4380" name="Oval 148"/>
            <p:cNvSpPr>
              <a:spLocks noChangeArrowheads="1"/>
            </p:cNvSpPr>
            <p:nvPr/>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4381" name="Oval 149"/>
            <p:cNvSpPr>
              <a:spLocks noChangeArrowheads="1"/>
            </p:cNvSpPr>
            <p:nvPr/>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2" name="Oval 150"/>
            <p:cNvSpPr>
              <a:spLocks noChangeArrowheads="1"/>
            </p:cNvSpPr>
            <p:nvPr/>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3" name="Oval 151"/>
            <p:cNvSpPr>
              <a:spLocks noChangeArrowheads="1"/>
            </p:cNvSpPr>
            <p:nvPr/>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4" name="Oval 152"/>
            <p:cNvSpPr>
              <a:spLocks noChangeArrowheads="1"/>
            </p:cNvSpPr>
            <p:nvPr/>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5" name="Oval 153"/>
            <p:cNvSpPr>
              <a:spLocks noChangeArrowheads="1"/>
            </p:cNvSpPr>
            <p:nvPr/>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14386" name="Oval 154"/>
            <p:cNvSpPr>
              <a:spLocks noChangeArrowheads="1"/>
            </p:cNvSpPr>
            <p:nvPr/>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6" name="Oval 118"/>
          <p:cNvSpPr>
            <a:spLocks noChangeArrowheads="1"/>
          </p:cNvSpPr>
          <p:nvPr/>
        </p:nvSpPr>
        <p:spPr bwMode="auto">
          <a:xfrm>
            <a:off x="1004888" y="706438"/>
            <a:ext cx="1111250" cy="1112837"/>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600"/>
          </a:p>
        </p:txBody>
      </p:sp>
      <p:grpSp>
        <p:nvGrpSpPr>
          <p:cNvPr id="14347" name="Group 145"/>
          <p:cNvGrpSpPr>
            <a:grpSpLocks/>
          </p:cNvGrpSpPr>
          <p:nvPr/>
        </p:nvGrpSpPr>
        <p:grpSpPr bwMode="auto">
          <a:xfrm>
            <a:off x="863600" y="620713"/>
            <a:ext cx="1370013" cy="1284287"/>
            <a:chOff x="544" y="391"/>
            <a:chExt cx="863" cy="809"/>
          </a:xfrm>
        </p:grpSpPr>
        <p:sp>
          <p:nvSpPr>
            <p:cNvPr id="14376" name="Oval 119"/>
            <p:cNvSpPr>
              <a:spLocks noChangeArrowheads="1"/>
            </p:cNvSpPr>
            <p:nvPr/>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7" name="Oval 120"/>
            <p:cNvSpPr>
              <a:spLocks noChangeArrowheads="1"/>
            </p:cNvSpPr>
            <p:nvPr/>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8" name="Oval 121"/>
            <p:cNvSpPr>
              <a:spLocks noChangeArrowheads="1"/>
            </p:cNvSpPr>
            <p:nvPr/>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8" name="Group 157"/>
          <p:cNvGrpSpPr>
            <a:grpSpLocks/>
          </p:cNvGrpSpPr>
          <p:nvPr/>
        </p:nvGrpSpPr>
        <p:grpSpPr bwMode="auto">
          <a:xfrm>
            <a:off x="331788" y="3090863"/>
            <a:ext cx="2074862" cy="2038350"/>
            <a:chOff x="209" y="1947"/>
            <a:chExt cx="1307" cy="1284"/>
          </a:xfrm>
        </p:grpSpPr>
        <p:sp>
          <p:nvSpPr>
            <p:cNvPr id="14370" name="Oval 122"/>
            <p:cNvSpPr>
              <a:spLocks noChangeArrowheads="1"/>
            </p:cNvSpPr>
            <p:nvPr/>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14371" name="Oval 123"/>
            <p:cNvSpPr>
              <a:spLocks noChangeArrowheads="1"/>
            </p:cNvSpPr>
            <p:nvPr/>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14372" name="Oval 124"/>
            <p:cNvSpPr>
              <a:spLocks noChangeArrowheads="1"/>
            </p:cNvSpPr>
            <p:nvPr/>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3" name="Oval 125"/>
            <p:cNvSpPr>
              <a:spLocks noChangeArrowheads="1"/>
            </p:cNvSpPr>
            <p:nvPr/>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4" name="Oval 126"/>
            <p:cNvSpPr>
              <a:spLocks noChangeArrowheads="1"/>
            </p:cNvSpPr>
            <p:nvPr/>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5" name="Oval 127"/>
            <p:cNvSpPr>
              <a:spLocks noChangeArrowheads="1"/>
            </p:cNvSpPr>
            <p:nvPr/>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9" name="Oval 128"/>
          <p:cNvSpPr>
            <a:spLocks noChangeArrowheads="1"/>
          </p:cNvSpPr>
          <p:nvPr/>
        </p:nvSpPr>
        <p:spPr bwMode="auto">
          <a:xfrm>
            <a:off x="482600" y="3227388"/>
            <a:ext cx="1801813" cy="1814512"/>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1000">
              <a:solidFill>
                <a:srgbClr val="C0C0C0"/>
              </a:solidFill>
            </a:endParaRPr>
          </a:p>
        </p:txBody>
      </p:sp>
      <p:grpSp>
        <p:nvGrpSpPr>
          <p:cNvPr id="14350" name="Group 158"/>
          <p:cNvGrpSpPr>
            <a:grpSpLocks/>
          </p:cNvGrpSpPr>
          <p:nvPr/>
        </p:nvGrpSpPr>
        <p:grpSpPr bwMode="auto">
          <a:xfrm>
            <a:off x="257175" y="3090863"/>
            <a:ext cx="2211388" cy="2087562"/>
            <a:chOff x="162" y="1947"/>
            <a:chExt cx="1393" cy="1315"/>
          </a:xfrm>
        </p:grpSpPr>
        <p:sp>
          <p:nvSpPr>
            <p:cNvPr id="14367" name="Oval 129"/>
            <p:cNvSpPr>
              <a:spLocks noChangeArrowheads="1"/>
            </p:cNvSpPr>
            <p:nvPr/>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8" name="Oval 130"/>
            <p:cNvSpPr>
              <a:spLocks noChangeArrowheads="1"/>
            </p:cNvSpPr>
            <p:nvPr/>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9" name="Oval 131"/>
            <p:cNvSpPr>
              <a:spLocks noChangeArrowheads="1"/>
            </p:cNvSpPr>
            <p:nvPr/>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1" name="Group 159"/>
          <p:cNvGrpSpPr>
            <a:grpSpLocks/>
          </p:cNvGrpSpPr>
          <p:nvPr/>
        </p:nvGrpSpPr>
        <p:grpSpPr bwMode="auto">
          <a:xfrm>
            <a:off x="900113" y="4684713"/>
            <a:ext cx="1717675" cy="1692275"/>
            <a:chOff x="567" y="2951"/>
            <a:chExt cx="1082" cy="1066"/>
          </a:xfrm>
        </p:grpSpPr>
        <p:sp>
          <p:nvSpPr>
            <p:cNvPr id="14361" name="Oval 132"/>
            <p:cNvSpPr>
              <a:spLocks noChangeArrowheads="1"/>
            </p:cNvSpPr>
            <p:nvPr/>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14362" name="Oval 133"/>
            <p:cNvSpPr>
              <a:spLocks noChangeArrowheads="1"/>
            </p:cNvSpPr>
            <p:nvPr/>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14363" name="Oval 134"/>
            <p:cNvSpPr>
              <a:spLocks noChangeArrowheads="1"/>
            </p:cNvSpPr>
            <p:nvPr/>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4" name="Oval 135"/>
            <p:cNvSpPr>
              <a:spLocks noChangeArrowheads="1"/>
            </p:cNvSpPr>
            <p:nvPr/>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5" name="Oval 136"/>
            <p:cNvSpPr>
              <a:spLocks noChangeArrowheads="1"/>
            </p:cNvSpPr>
            <p:nvPr/>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6" name="Oval 137"/>
            <p:cNvSpPr>
              <a:spLocks noChangeArrowheads="1"/>
            </p:cNvSpPr>
            <p:nvPr/>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71" name="Oval 138"/>
          <p:cNvSpPr>
            <a:spLocks noChangeArrowheads="1"/>
          </p:cNvSpPr>
          <p:nvPr/>
        </p:nvSpPr>
        <p:spPr bwMode="auto">
          <a:xfrm>
            <a:off x="1014413" y="4791075"/>
            <a:ext cx="1506537" cy="1519238"/>
          </a:xfrm>
          <a:prstGeom prst="ellipse">
            <a:avLst/>
          </a:prstGeom>
          <a:blipFill dpi="0" rotWithShape="1">
            <a:blip r:embed="rId7">
              <a:extLst>
                <a:ext uri="{28A0092B-C50C-407E-A947-70E740481C1C}">
                  <a14:useLocalDpi xmlns:a14="http://schemas.microsoft.com/office/drawing/2010/main" val="0"/>
                </a:ext>
              </a:extLst>
            </a:blip>
            <a:srcRect/>
            <a:stretch>
              <a:fillRect l="-219" r="-219"/>
            </a:stretch>
          </a:blipFill>
          <a:ln>
            <a:noFill/>
          </a:ln>
        </p:spPr>
        <p:txBody>
          <a:bodyPr anchor="ctr"/>
          <a:lstStyle/>
          <a:p>
            <a:pPr algn="ctr">
              <a:defRPr/>
            </a:pPr>
            <a:endParaRPr lang="en-ZA" sz="900" dirty="0">
              <a:solidFill>
                <a:srgbClr val="C0C0C0"/>
              </a:solidFill>
            </a:endParaRPr>
          </a:p>
        </p:txBody>
      </p:sp>
      <p:grpSp>
        <p:nvGrpSpPr>
          <p:cNvPr id="14355" name="Group 160"/>
          <p:cNvGrpSpPr>
            <a:grpSpLocks/>
          </p:cNvGrpSpPr>
          <p:nvPr/>
        </p:nvGrpSpPr>
        <p:grpSpPr bwMode="auto">
          <a:xfrm>
            <a:off x="838200" y="4684713"/>
            <a:ext cx="1828800" cy="1728787"/>
            <a:chOff x="528" y="2951"/>
            <a:chExt cx="1152" cy="1089"/>
          </a:xfrm>
        </p:grpSpPr>
        <p:sp>
          <p:nvSpPr>
            <p:cNvPr id="14358" name="Oval 139"/>
            <p:cNvSpPr>
              <a:spLocks noChangeArrowheads="1"/>
            </p:cNvSpPr>
            <p:nvPr/>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9" name="Oval 140"/>
            <p:cNvSpPr>
              <a:spLocks noChangeArrowheads="1"/>
            </p:cNvSpPr>
            <p:nvPr/>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0" name="Oval 141"/>
            <p:cNvSpPr>
              <a:spLocks noChangeArrowheads="1"/>
            </p:cNvSpPr>
            <p:nvPr/>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56" name="Rectangle 2"/>
          <p:cNvSpPr>
            <a:spLocks noGrp="1" noChangeArrowheads="1"/>
          </p:cNvSpPr>
          <p:nvPr>
            <p:ph type="ctrTitle"/>
          </p:nvPr>
        </p:nvSpPr>
        <p:spPr>
          <a:xfrm>
            <a:off x="3059113" y="2360613"/>
            <a:ext cx="5545137" cy="1584325"/>
          </a:xfrm>
        </p:spPr>
        <p:txBody>
          <a:bodyPr/>
          <a:lstStyle/>
          <a:p>
            <a:pPr algn="ctr" eaLnBrk="1" hangingPunct="1"/>
            <a:r>
              <a:rPr lang="en-US" sz="4800" b="1" dirty="0"/>
              <a:t>Tutorial </a:t>
            </a:r>
            <a:r>
              <a:rPr lang="en-US" sz="4800" b="1" dirty="0" smtClean="0"/>
              <a:t>D</a:t>
            </a:r>
            <a:r>
              <a:rPr lang="en-US" sz="3200" b="1" dirty="0"/>
              <a:t/>
            </a:r>
            <a:br>
              <a:rPr lang="en-US" sz="3200" b="1" dirty="0"/>
            </a:br>
            <a:r>
              <a:rPr lang="en-US" sz="3200" b="1" dirty="0"/>
              <a:t>T-pipe junction </a:t>
            </a:r>
            <a:r>
              <a:rPr lang="en-US" sz="3200" b="1" dirty="0" smtClean="0"/>
              <a:t>Transient Thermomechanical </a:t>
            </a:r>
            <a:r>
              <a:rPr lang="en-US" sz="3200" b="1"/>
              <a:t>FEM </a:t>
            </a:r>
            <a:r>
              <a:rPr lang="en-US" sz="3200" b="1" smtClean="0"/>
              <a:t>model 1</a:t>
            </a:r>
            <a:endParaRPr lang="en-US" sz="3200" b="1" dirty="0" smtClean="0"/>
          </a:p>
        </p:txBody>
      </p:sp>
      <p:sp>
        <p:nvSpPr>
          <p:cNvPr id="14357" name="TextBox 3"/>
          <p:cNvSpPr txBox="1">
            <a:spLocks noChangeArrowheads="1"/>
          </p:cNvSpPr>
          <p:nvPr/>
        </p:nvSpPr>
        <p:spPr bwMode="auto">
          <a:xfrm>
            <a:off x="4477655" y="4770438"/>
            <a:ext cx="24064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ZA" dirty="0"/>
              <a:t>By </a:t>
            </a:r>
            <a:r>
              <a:rPr lang="en-ZA" dirty="0" err="1"/>
              <a:t>Ofentse</a:t>
            </a:r>
            <a:r>
              <a:rPr lang="en-ZA" dirty="0"/>
              <a:t> </a:t>
            </a:r>
            <a:r>
              <a:rPr lang="en-ZA" dirty="0" err="1"/>
              <a:t>Kgoa</a:t>
            </a:r>
            <a:endParaRPr lang="en-ZA" dirty="0"/>
          </a:p>
          <a:p>
            <a:pPr algn="ctr" eaLnBrk="1" hangingPunct="1"/>
            <a:r>
              <a:rPr lang="en-ZA"/>
              <a:t>kgoaot@eskom.co.za</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10</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Now create another macro and call it “Max stress”. Use the same python code displayed in the picture.</a:t>
            </a:r>
          </a:p>
          <a:p>
            <a:pPr algn="just" eaLnBrk="1" hangingPunct="1"/>
            <a:r>
              <a:rPr lang="en-US" sz="1600" dirty="0" smtClean="0"/>
              <a:t>Remove the “#” on line 20 and add a “#” on line 21. Line 31 should also be changed to plot “Max Von”.</a:t>
            </a:r>
          </a:p>
          <a:p>
            <a:pPr algn="just" eaLnBrk="1" hangingPunct="1"/>
            <a:r>
              <a:rPr lang="en-US" sz="1600" dirty="0" smtClean="0"/>
              <a:t>Change the plot titles on lines 36 and 38 accordingly.</a:t>
            </a:r>
          </a:p>
          <a:p>
            <a:pPr algn="just" eaLnBrk="1" hangingPunct="1"/>
            <a:r>
              <a:rPr lang="en-US" sz="1600" dirty="0" smtClean="0"/>
              <a:t>Save the macro.</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4100" name="Picture 4" descr="C:\Users\ESKOM\Documents\FreeCADdevelopment\Current Tasks\T-pipe\Python 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577" y="1268413"/>
            <a:ext cx="3836987" cy="417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1158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11</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Execute the “Max Temp Diff” macro to plot max temperature difference experienced by the T-pipe junction against time.</a:t>
            </a:r>
          </a:p>
          <a:p>
            <a:pPr algn="just" eaLnBrk="1" hangingPunct="1"/>
            <a:r>
              <a:rPr lang="en-US" sz="1600" dirty="0" smtClean="0"/>
              <a:t>To plot click on </a:t>
            </a:r>
            <a:r>
              <a:rPr lang="en-US" sz="1600" dirty="0"/>
              <a:t>&lt;Open dialogue to the execute a recorded macro</a:t>
            </a:r>
            <a:r>
              <a:rPr lang="en-US" sz="1600" dirty="0" smtClean="0"/>
              <a:t>&gt;. Select the “Max Temp Diff” macro and click &lt;Execute&gt;.</a:t>
            </a:r>
          </a:p>
          <a:p>
            <a:pPr algn="just" eaLnBrk="1" hangingPunct="1"/>
            <a:r>
              <a:rPr lang="en-US" sz="1600" dirty="0" smtClean="0"/>
              <a:t>The plot is depicted in the picture.</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7"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1" y="1268413"/>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692" b="60508"/>
          <a:stretch/>
        </p:blipFill>
        <p:spPr bwMode="auto">
          <a:xfrm>
            <a:off x="4641130" y="1755035"/>
            <a:ext cx="3836987" cy="1350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129" y="3285282"/>
            <a:ext cx="3836987"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083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12</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Execute the “Max Stress” macro to plot max von mises stress experienced by the T-pipe junction against time.</a:t>
            </a:r>
          </a:p>
          <a:p>
            <a:pPr algn="just" eaLnBrk="1" hangingPunct="1"/>
            <a:r>
              <a:rPr lang="en-US" sz="1600" dirty="0" smtClean="0"/>
              <a:t>The plot is depicted in the picture.</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7"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1" y="1268413"/>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692" b="60508"/>
          <a:stretch/>
        </p:blipFill>
        <p:spPr bwMode="auto">
          <a:xfrm>
            <a:off x="4641130" y="1755035"/>
            <a:ext cx="3836987" cy="1350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130" y="3212976"/>
            <a:ext cx="3836988" cy="338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21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13</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From the Max temperature difference plot, it can be seen that the highest temperature gradient of 200 K occurs after the first few seconds. </a:t>
            </a:r>
          </a:p>
          <a:p>
            <a:pPr algn="just" eaLnBrk="1" hangingPunct="1"/>
            <a:r>
              <a:rPr lang="en-US" sz="1600" dirty="0" smtClean="0"/>
              <a:t>This is due to the fact that heat convection to the internal surface of the T-pipe by the steam is faster than heat conduction in the T-pipe. </a:t>
            </a:r>
          </a:p>
          <a:p>
            <a:pPr algn="just" eaLnBrk="1" hangingPunct="1"/>
            <a:r>
              <a:rPr lang="en-US" sz="1600" dirty="0" smtClean="0"/>
              <a:t>The internal surface of the T-pipe reaches a high temperature faster than all other areas in the T-pipe and this causes a high temperature gradient and therefore a high stresses.</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12"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29" y="1268413"/>
            <a:ext cx="3836988" cy="27366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30" y="4077071"/>
            <a:ext cx="3836988" cy="264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398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14</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The system reaches steady state after </a:t>
            </a:r>
            <a:r>
              <a:rPr lang="en-US" sz="1600" dirty="0" smtClean="0"/>
              <a:t>2000 </a:t>
            </a:r>
            <a:r>
              <a:rPr lang="en-US" sz="1600" dirty="0"/>
              <a:t>seconds. The maximum stress experienced by the T-pipe after reaching steady state is </a:t>
            </a:r>
            <a:r>
              <a:rPr lang="en-US" sz="1600" dirty="0" smtClean="0"/>
              <a:t>162 </a:t>
            </a:r>
            <a:r>
              <a:rPr lang="en-US" sz="1600" dirty="0"/>
              <a:t>MPa. </a:t>
            </a:r>
          </a:p>
          <a:p>
            <a:pPr algn="just" eaLnBrk="1" hangingPunct="1"/>
            <a:r>
              <a:rPr lang="en-US" sz="1600" dirty="0"/>
              <a:t>The </a:t>
            </a:r>
            <a:r>
              <a:rPr lang="en-US" sz="1600" dirty="0" smtClean="0"/>
              <a:t>maximum von </a:t>
            </a:r>
            <a:r>
              <a:rPr lang="en-US" sz="1600" dirty="0"/>
              <a:t>mises stresses </a:t>
            </a:r>
            <a:r>
              <a:rPr lang="en-US" sz="1600" dirty="0" smtClean="0"/>
              <a:t>is 255 MPa and occurs during the first few seconds of the transient process.</a:t>
            </a:r>
          </a:p>
          <a:p>
            <a:pPr algn="just" eaLnBrk="1" hangingPunct="1"/>
            <a:r>
              <a:rPr lang="en-US" sz="1600" dirty="0" smtClean="0"/>
              <a:t>It can be seen that the thermal gradient induced stresses dominate in the first 300 seconds and then stresses induced by the internal pressure start to dominate.  </a:t>
            </a:r>
            <a:endParaRPr lang="en-US" sz="1600" dirty="0"/>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8"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29" y="1268413"/>
            <a:ext cx="3836988" cy="27366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30" y="4077071"/>
            <a:ext cx="3836988" cy="264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463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15</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a:t>
            </a:r>
            <a:r>
              <a:rPr lang="en-US" sz="1600" dirty="0"/>
              <a:t>location of the maximum stress needs to be investigated. Go to the </a:t>
            </a:r>
            <a:r>
              <a:rPr lang="en-US" sz="1600" dirty="0" smtClean="0"/>
              <a:t>result set at time </a:t>
            </a:r>
            <a:r>
              <a:rPr lang="en-US" sz="1600" dirty="0"/>
              <a:t>step </a:t>
            </a:r>
            <a:r>
              <a:rPr lang="en-US" sz="1600" dirty="0" smtClean="0"/>
              <a:t>34 (or the time step at which the stress is the highest) and </a:t>
            </a:r>
            <a:r>
              <a:rPr lang="en-US" sz="1600" dirty="0"/>
              <a:t>create a post processing </a:t>
            </a:r>
            <a:r>
              <a:rPr lang="en-US" sz="1600" dirty="0" smtClean="0"/>
              <a:t>scalar clip pipeline </a:t>
            </a:r>
            <a:r>
              <a:rPr lang="en-US" sz="1600" dirty="0"/>
              <a:t>to </a:t>
            </a:r>
            <a:r>
              <a:rPr lang="en-US" sz="1600" dirty="0" smtClean="0"/>
              <a:t>investigate areas in the T-pipe that experience stresses above the proof stress of 175 MPa. (refer to tutorial B for information regarding the proof stress)</a:t>
            </a:r>
          </a:p>
          <a:p>
            <a:pPr algn="just" eaLnBrk="1" hangingPunct="1"/>
            <a:r>
              <a:rPr lang="en-US" sz="1600" dirty="0" smtClean="0"/>
              <a:t>The maximum stress experienced by the T-pipe during the transient process is 255 MPa and it occurs on the external surface of the T-pipe. </a:t>
            </a:r>
            <a:endParaRPr lang="en-US" sz="1600" dirty="0"/>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5122"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8677" t="4642"/>
          <a:stretch/>
        </p:blipFill>
        <p:spPr bwMode="auto">
          <a:xfrm>
            <a:off x="4644008" y="1268413"/>
            <a:ext cx="3888432" cy="26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08858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16</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In order to reduce the temperature gradient experienced by the T-pipe the steam’s temperature should be ramped up slowly to 725 K. </a:t>
            </a:r>
          </a:p>
          <a:p>
            <a:pPr algn="just" eaLnBrk="1" hangingPunct="1"/>
            <a:r>
              <a:rPr lang="en-US" sz="1600" dirty="0" smtClean="0"/>
              <a:t>In this particular transient analysis, the behavior of a T-pipe over time was investigated. We have found that the first few seconds of the transient process is critical due to the fact that the heat convection is quicker than heat conduction and this causes high temperature gradients and therefore high stresses which would not have been picked up if only a steady state analysis was performed.</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Concluding remarks:</a:t>
            </a:r>
            <a:endParaRPr lang="en-US" sz="1600" b="1" dirty="0">
              <a:solidFill>
                <a:srgbClr val="003896"/>
              </a:solidFill>
            </a:endParaRPr>
          </a:p>
        </p:txBody>
      </p:sp>
      <p:pic>
        <p:nvPicPr>
          <p:cNvPr id="7"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8677" t="4642"/>
          <a:stretch/>
        </p:blipFill>
        <p:spPr bwMode="auto">
          <a:xfrm>
            <a:off x="4644008" y="1268413"/>
            <a:ext cx="3888432" cy="26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0549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260850" y="3271838"/>
            <a:ext cx="5545138" cy="676275"/>
          </a:xfrm>
        </p:spPr>
        <p:txBody>
          <a:bodyPr/>
          <a:lstStyle/>
          <a:p>
            <a:pPr eaLnBrk="1" hangingPunct="1"/>
            <a:r>
              <a:rPr lang="en-US" sz="4000" smtClean="0"/>
              <a:t>END</a:t>
            </a:r>
          </a:p>
        </p:txBody>
      </p:sp>
      <p:pic>
        <p:nvPicPr>
          <p:cNvPr id="41987"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ACE8A4-2982-4748-9589-A8BAE387B85E}" type="slidenum">
              <a:rPr lang="en-ZA" smtClean="0">
                <a:solidFill>
                  <a:srgbClr val="83725B"/>
                </a:solidFill>
              </a:rPr>
              <a:pPr eaLnBrk="1" hangingPunct="1"/>
              <a:t>2</a:t>
            </a:fld>
            <a:endParaRPr lang="en-ZA" smtClean="0">
              <a:solidFill>
                <a:srgbClr val="83725B"/>
              </a:solidFill>
            </a:endParaRPr>
          </a:p>
        </p:txBody>
      </p:sp>
      <p:sp>
        <p:nvSpPr>
          <p:cNvPr id="15363" name="Rectangle 2"/>
          <p:cNvSpPr>
            <a:spLocks noGrp="1" noChangeArrowheads="1"/>
          </p:cNvSpPr>
          <p:nvPr>
            <p:ph type="title"/>
          </p:nvPr>
        </p:nvSpPr>
        <p:spPr/>
        <p:txBody>
          <a:bodyPr/>
          <a:lstStyle/>
          <a:p>
            <a:pPr eaLnBrk="1" hangingPunct="1"/>
            <a:r>
              <a:rPr lang="en-US" smtClean="0"/>
              <a:t>Introduction</a:t>
            </a:r>
          </a:p>
        </p:txBody>
      </p:sp>
      <p:sp>
        <p:nvSpPr>
          <p:cNvPr id="19461" name="Rectangle 3"/>
          <p:cNvSpPr>
            <a:spLocks noGrp="1" noChangeArrowheads="1"/>
          </p:cNvSpPr>
          <p:nvPr>
            <p:ph type="body" idx="1"/>
          </p:nvPr>
        </p:nvSpPr>
        <p:spPr>
          <a:xfrm>
            <a:off x="436563" y="1268413"/>
            <a:ext cx="8378825" cy="5213350"/>
          </a:xfrm>
        </p:spPr>
        <p:txBody>
          <a:bodyPr/>
          <a:lstStyle/>
          <a:p>
            <a:pPr marL="0" indent="0" eaLnBrk="1" hangingPunct="1">
              <a:buFontTx/>
              <a:buNone/>
              <a:defRPr/>
            </a:pPr>
            <a:r>
              <a:rPr lang="en-US" sz="1600" b="1" dirty="0"/>
              <a:t>Background</a:t>
            </a:r>
            <a:r>
              <a:rPr lang="en-US" sz="1600" dirty="0"/>
              <a:t>:</a:t>
            </a:r>
          </a:p>
          <a:p>
            <a:pPr eaLnBrk="1" hangingPunct="1">
              <a:defRPr/>
            </a:pPr>
            <a:r>
              <a:rPr lang="en-US" sz="1600" dirty="0"/>
              <a:t>It is assumed that Tutorial </a:t>
            </a:r>
            <a:r>
              <a:rPr lang="en-US" sz="1600" dirty="0" smtClean="0"/>
              <a:t>C </a:t>
            </a:r>
            <a:r>
              <a:rPr lang="en-US" sz="1600" dirty="0"/>
              <a:t>is completed.</a:t>
            </a:r>
          </a:p>
          <a:p>
            <a:pPr marL="0" indent="0" eaLnBrk="1" hangingPunct="1">
              <a:buFontTx/>
              <a:buNone/>
              <a:defRPr/>
            </a:pPr>
            <a:r>
              <a:rPr lang="en-US" sz="1600" b="1" dirty="0"/>
              <a:t>Objectives</a:t>
            </a:r>
            <a:r>
              <a:rPr lang="en-US" sz="1600" dirty="0"/>
              <a:t>:</a:t>
            </a:r>
          </a:p>
          <a:p>
            <a:pPr eaLnBrk="1" hangingPunct="1">
              <a:defRPr/>
            </a:pPr>
            <a:r>
              <a:rPr lang="en-US" sz="1600" dirty="0"/>
              <a:t>Open an existing FreeCAD project</a:t>
            </a:r>
          </a:p>
          <a:p>
            <a:pPr eaLnBrk="1" hangingPunct="1">
              <a:defRPr/>
            </a:pPr>
            <a:r>
              <a:rPr lang="en-US" sz="1600" dirty="0" smtClean="0"/>
              <a:t>Run </a:t>
            </a:r>
            <a:r>
              <a:rPr lang="en-US" sz="1600" dirty="0"/>
              <a:t>a </a:t>
            </a:r>
            <a:r>
              <a:rPr lang="en-US" sz="1600" dirty="0" smtClean="0"/>
              <a:t>transient thermomechanical </a:t>
            </a:r>
            <a:r>
              <a:rPr lang="en-US" sz="1600" dirty="0"/>
              <a:t>FEM model</a:t>
            </a:r>
          </a:p>
          <a:p>
            <a:pPr eaLnBrk="1" hangingPunct="1">
              <a:defRPr/>
            </a:pPr>
            <a:r>
              <a:rPr lang="en-US" sz="1600" dirty="0"/>
              <a:t>Evaluate and analyze the thermomechanical</a:t>
            </a:r>
            <a:r>
              <a:rPr lang="en-US" sz="1600" dirty="0" smtClean="0"/>
              <a:t> </a:t>
            </a:r>
            <a:r>
              <a:rPr lang="en-US" sz="1600" dirty="0"/>
              <a:t>FEM </a:t>
            </a:r>
            <a:r>
              <a:rPr lang="en-US" sz="1600" dirty="0" smtClean="0"/>
              <a:t>results</a:t>
            </a:r>
          </a:p>
          <a:p>
            <a:pPr eaLnBrk="1" hangingPunct="1">
              <a:defRPr/>
            </a:pPr>
            <a:r>
              <a:rPr lang="en-US" sz="1600" dirty="0"/>
              <a:t>Create a result set </a:t>
            </a:r>
            <a:r>
              <a:rPr lang="en-US" sz="1600" dirty="0" smtClean="0"/>
              <a:t>vs. </a:t>
            </a:r>
            <a:r>
              <a:rPr lang="en-US" sz="1600" dirty="0"/>
              <a:t>time </a:t>
            </a:r>
            <a:r>
              <a:rPr lang="en-US" sz="1600" dirty="0" smtClean="0"/>
              <a:t>plot </a:t>
            </a:r>
            <a:endParaRPr lang="en-US" sz="1600" dirty="0"/>
          </a:p>
          <a:p>
            <a:pPr eaLnBrk="1" hangingPunct="1">
              <a:defRPr/>
            </a:pPr>
            <a:r>
              <a:rPr lang="en-US" sz="1600" dirty="0"/>
              <a:t>Save the FreeCAD project</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7FA9B-1D36-4A56-AB0B-FE6C8B7E3F50}" type="slidenum">
              <a:rPr lang="en-ZA" sz="1600" smtClean="0">
                <a:solidFill>
                  <a:srgbClr val="83725B"/>
                </a:solidFill>
              </a:rPr>
              <a:pPr eaLnBrk="1" hangingPunct="1"/>
              <a:t>3</a:t>
            </a:fld>
            <a:endParaRPr lang="en-ZA" sz="1600" smtClean="0">
              <a:solidFill>
                <a:srgbClr val="83725B"/>
              </a:solidFill>
            </a:endParaRPr>
          </a:p>
        </p:txBody>
      </p:sp>
      <p:sp>
        <p:nvSpPr>
          <p:cNvPr id="16387" name="Rectangle 4"/>
          <p:cNvSpPr>
            <a:spLocks noGrp="1" noChangeArrowheads="1"/>
          </p:cNvSpPr>
          <p:nvPr>
            <p:ph idx="4294967295"/>
          </p:nvPr>
        </p:nvSpPr>
        <p:spPr>
          <a:xfrm>
            <a:off x="477838" y="1844675"/>
            <a:ext cx="3878138" cy="3648075"/>
          </a:xfrm>
        </p:spPr>
        <p:txBody>
          <a:bodyPr/>
          <a:lstStyle/>
          <a:p>
            <a:pPr eaLnBrk="1" hangingPunct="1"/>
            <a:r>
              <a:rPr lang="en-US" sz="1600" dirty="0"/>
              <a:t>To open an existing project, click on &lt;Open a document  or import files&gt;</a:t>
            </a:r>
          </a:p>
          <a:p>
            <a:pPr eaLnBrk="1" hangingPunct="1"/>
            <a:r>
              <a:rPr lang="en-US" sz="1600" dirty="0"/>
              <a:t>A task dialogue appears, choose the directory the file directory, select the project to be opened and then click on &lt;Open&gt;</a:t>
            </a:r>
          </a:p>
        </p:txBody>
      </p:sp>
      <p:sp>
        <p:nvSpPr>
          <p:cNvPr id="16388" name="Rectangle 2"/>
          <p:cNvSpPr>
            <a:spLocks noGrp="1" noChangeArrowheads="1"/>
          </p:cNvSpPr>
          <p:nvPr>
            <p:ph type="title" idx="4294967295"/>
          </p:nvPr>
        </p:nvSpPr>
        <p:spPr>
          <a:xfrm>
            <a:off x="438150" y="166688"/>
            <a:ext cx="6519863" cy="666750"/>
          </a:xfrm>
        </p:spPr>
        <p:txBody>
          <a:bodyPr/>
          <a:lstStyle/>
          <a:p>
            <a:pPr eaLnBrk="1" hangingPunct="1"/>
            <a:r>
              <a:rPr lang="en-US" smtClean="0"/>
              <a:t>Project start Up</a:t>
            </a:r>
          </a:p>
        </p:txBody>
      </p:sp>
      <p:sp>
        <p:nvSpPr>
          <p:cNvPr id="16389"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Open an existing project:</a:t>
            </a:r>
          </a:p>
        </p:txBody>
      </p:sp>
      <p:pic>
        <p:nvPicPr>
          <p:cNvPr id="7"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68413"/>
            <a:ext cx="4022601"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2009498"/>
            <a:ext cx="4022601" cy="3291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4</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analysis run is a transient analysis. Therefore all variables are time dependent. Transient analysis can be used to simulate plant start-ups and shutdowns.</a:t>
            </a:r>
          </a:p>
          <a:p>
            <a:pPr algn="just" eaLnBrk="1" hangingPunct="1"/>
            <a:r>
              <a:rPr lang="en-US" sz="1600" dirty="0" smtClean="0"/>
              <a:t>The T-pipe has the same boundary conditions, material and mesh definition as that of the steady state thermomechanical model. Refer to Tutorial C to obtain all relevant details.</a:t>
            </a:r>
          </a:p>
          <a:p>
            <a:pPr algn="just" eaLnBrk="1" hangingPunct="1"/>
            <a:r>
              <a:rPr lang="en-US" sz="1600" dirty="0"/>
              <a:t>The amount of time required for the T-pipe to reach steady state is to be investigated.</a:t>
            </a:r>
          </a:p>
          <a:p>
            <a:pPr marL="0" indent="0" algn="just" eaLnBrk="1" hangingPunct="1">
              <a:buNone/>
            </a:pPr>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7"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002" y="1268413"/>
            <a:ext cx="3836987" cy="296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5124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5</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maximum temperature difference over time is to be plotted and investigated.</a:t>
            </a:r>
          </a:p>
          <a:p>
            <a:pPr algn="just" eaLnBrk="1" hangingPunct="1"/>
            <a:r>
              <a:rPr lang="en-US" sz="1600" dirty="0"/>
              <a:t>Stresses over time are to be plotted and investigated for the transient period of the T-pipe.</a:t>
            </a:r>
          </a:p>
          <a:p>
            <a:pPr marL="0" indent="0" algn="just" eaLnBrk="1" hangingPunct="1">
              <a:buNone/>
            </a:pPr>
            <a:endParaRPr lang="en-US" sz="1600" dirty="0" smtClean="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7"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365" y="1268413"/>
            <a:ext cx="3836987" cy="296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49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6</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analysis run is a transient analysis. To change the analysis from steady state to transient, click on the CalculiX object in the tree view. </a:t>
            </a:r>
          </a:p>
          <a:p>
            <a:pPr algn="just" eaLnBrk="1" hangingPunct="1"/>
            <a:r>
              <a:rPr lang="en-US" sz="1600" dirty="0" smtClean="0"/>
              <a:t>In the property window, the user has different FEM solver settings. Change the “End Time” to 5000 time steps and select “false” under “Steady State”. The larger the number of time steps the longer the computing time.</a:t>
            </a:r>
          </a:p>
          <a:p>
            <a:pPr algn="just" eaLnBrk="1" hangingPunct="1"/>
            <a:r>
              <a:rPr lang="en-US" sz="1600" dirty="0" smtClean="0"/>
              <a:t>Choose an Initial Time Step of 15. This value is chosen to reduce the computing time, but it should be chosen with caution as it may affect the accuracy of the results. </a:t>
            </a:r>
            <a:endParaRPr lang="en-US" sz="1600" dirty="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(Transient </a:t>
            </a:r>
            <a:r>
              <a:rPr lang="en-US" dirty="0" smtClean="0"/>
              <a:t>1)  Running </a:t>
            </a:r>
            <a:r>
              <a:rPr lang="en-US" dirty="0"/>
              <a:t>the solver</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Running the analysis:</a:t>
            </a:r>
            <a:endParaRPr lang="en-US" sz="1600" b="1" dirty="0">
              <a:solidFill>
                <a:srgbClr val="003896"/>
              </a:solidFill>
            </a:endParaRPr>
          </a:p>
        </p:txBody>
      </p:sp>
      <p:pic>
        <p:nvPicPr>
          <p:cNvPr id="1028" name="Picture 4"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318" y="1268413"/>
            <a:ext cx="3651121" cy="381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5167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7</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user can also select the number of cpus/cores that should be used by the solver. Enter the number of cpus that are less than or equal to the cpus available from your computer. For instance if the users computer has 6 cpus, the user should </a:t>
            </a:r>
            <a:r>
              <a:rPr lang="en-US" sz="1600" smtClean="0"/>
              <a:t>choose up to </a:t>
            </a:r>
            <a:r>
              <a:rPr lang="en-US" sz="1600" dirty="0" smtClean="0"/>
              <a:t>6 or less cpus.</a:t>
            </a:r>
          </a:p>
          <a:p>
            <a:pPr algn="just" eaLnBrk="1" hangingPunct="1"/>
            <a:r>
              <a:rPr lang="en-US" sz="1600" dirty="0" smtClean="0"/>
              <a:t>Now double click on the CalculiX object in the object tree view and run the analysis.</a:t>
            </a:r>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(Transient </a:t>
            </a:r>
            <a:r>
              <a:rPr lang="en-US" dirty="0" smtClean="0"/>
              <a:t>1)  Running </a:t>
            </a:r>
            <a:r>
              <a:rPr lang="en-US" dirty="0"/>
              <a:t>the solver</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Running the analysis:</a:t>
            </a:r>
            <a:endParaRPr lang="en-US" sz="1600" b="1" dirty="0">
              <a:solidFill>
                <a:srgbClr val="003896"/>
              </a:solidFill>
            </a:endParaRPr>
          </a:p>
        </p:txBody>
      </p:sp>
      <p:pic>
        <p:nvPicPr>
          <p:cNvPr id="2050"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317" y="1268413"/>
            <a:ext cx="3651121" cy="374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551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8</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A</a:t>
            </a:r>
            <a:r>
              <a:rPr lang="en-US" sz="1600" dirty="0" smtClean="0"/>
              <a:t> transient analysis produces results for different time steps. The user can view results at any certain time step.</a:t>
            </a:r>
          </a:p>
          <a:p>
            <a:pPr algn="just" eaLnBrk="1" hangingPunct="1"/>
            <a:r>
              <a:rPr lang="en-US" sz="1600" dirty="0" smtClean="0"/>
              <a:t>It is impractical to view results at each time step for analysis of the transient period of the T-pipe. A solution is to plot results over time.</a:t>
            </a:r>
          </a:p>
          <a:p>
            <a:pPr algn="just" eaLnBrk="1" hangingPunct="1"/>
            <a:r>
              <a:rPr lang="en-US" sz="1600" dirty="0" smtClean="0"/>
              <a:t>To plot results click on &lt;Open dialogue to the execute a recorded macro&gt;.</a:t>
            </a:r>
          </a:p>
          <a:p>
            <a:pPr algn="just" eaLnBrk="1" hangingPunct="1"/>
            <a:r>
              <a:rPr lang="en-US" sz="1600" dirty="0" smtClean="0"/>
              <a:t>A task dialogue appears, click on &lt;Create&gt;.</a:t>
            </a:r>
          </a:p>
          <a:p>
            <a:pPr algn="just" eaLnBrk="1" hangingPunct="1"/>
            <a:r>
              <a:rPr lang="en-US" sz="1600" dirty="0" smtClean="0"/>
              <a:t>The name of the macro should be “Max Temp Diff”</a:t>
            </a: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3075" name="Picture 3"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b="56241"/>
          <a:stretch/>
        </p:blipFill>
        <p:spPr bwMode="auto">
          <a:xfrm>
            <a:off x="4647577" y="1268413"/>
            <a:ext cx="3836987" cy="163868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576" y="2996952"/>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577" y="3501008"/>
            <a:ext cx="3836986" cy="286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297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9</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An empty macro script appears. Type in the python code displayed in the picture. Ensure that the spacing is the same as that displayed in the picture.</a:t>
            </a:r>
          </a:p>
          <a:p>
            <a:pPr algn="just" eaLnBrk="1" hangingPunct="1"/>
            <a:r>
              <a:rPr lang="en-US" sz="1600" dirty="0" smtClean="0"/>
              <a:t>The python code plots the max temperature difference against time. </a:t>
            </a:r>
          </a:p>
          <a:p>
            <a:pPr algn="just" eaLnBrk="1" hangingPunct="1"/>
            <a:r>
              <a:rPr lang="en-US" sz="1600" dirty="0" smtClean="0"/>
              <a:t>It is important to note that python coding is case sensitive as well as space sensitive. Meaning that if the is a space where it should not be, the code will not work.</a:t>
            </a:r>
          </a:p>
          <a:p>
            <a:pPr algn="just" eaLnBrk="1" hangingPunct="1"/>
            <a:r>
              <a:rPr lang="en-US" sz="1600" dirty="0" smtClean="0"/>
              <a:t>Save the macro.</a:t>
            </a:r>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1)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4100" name="Picture 4" descr="C:\Users\ESKOM\Documents\FreeCADdevelopment\Current Tasks\T-pipe\Python 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577" y="1268413"/>
            <a:ext cx="3836987" cy="417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786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3896"/>
      </a:dk1>
      <a:lt1>
        <a:srgbClr val="FFFFFF"/>
      </a:lt1>
      <a:dk2>
        <a:srgbClr val="FFFFFF"/>
      </a:dk2>
      <a:lt2>
        <a:srgbClr val="DDDDDD"/>
      </a:lt2>
      <a:accent1>
        <a:srgbClr val="003896"/>
      </a:accent1>
      <a:accent2>
        <a:srgbClr val="83725B"/>
      </a:accent2>
      <a:accent3>
        <a:srgbClr val="FFFFFF"/>
      </a:accent3>
      <a:accent4>
        <a:srgbClr val="002E7F"/>
      </a:accent4>
      <a:accent5>
        <a:srgbClr val="AAAEC9"/>
      </a:accent5>
      <a:accent6>
        <a:srgbClr val="766752"/>
      </a:accent6>
      <a:hlink>
        <a:srgbClr val="83725B"/>
      </a:hlink>
      <a:folHlink>
        <a:srgbClr val="858705"/>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8587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Khoro Minimum metadata" ma:contentTypeID="0x0101000D8B3899A4805C44A2FA507CBAF83E58007A63E5F34A1C904ABF73B4A044044531" ma:contentTypeVersion="3" ma:contentTypeDescription="" ma:contentTypeScope="" ma:versionID="17327965f7291ab7bae5024c4d883bde">
  <xsd:schema xmlns:xsd="http://www.w3.org/2001/XMLSchema" xmlns:xs="http://www.w3.org/2001/XMLSchema" xmlns:p="http://schemas.microsoft.com/office/2006/metadata/properties" xmlns:ns2="2c7ddca0-f18f-4514-89ec-cfc256175ba5" targetNamespace="http://schemas.microsoft.com/office/2006/metadata/properties" ma:root="true" ma:fieldsID="7a3511da6a4f6d92aec1b7a4f9927643" ns2:_="">
    <xsd:import namespace="2c7ddca0-f18f-4514-89ec-cfc256175ba5"/>
    <xsd:element name="properties">
      <xsd:complexType>
        <xsd:sequence>
          <xsd:element name="documentManagement">
            <xsd:complexType>
              <xsd:all>
                <xsd:element ref="ns2: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ddca0-f18f-4514-89ec-cfc256175ba5" elementFormDefault="qualified">
    <xsd:import namespace="http://schemas.microsoft.com/office/2006/documentManagement/types"/>
    <xsd:import namespace="http://schemas.microsoft.com/office/infopath/2007/PartnerControls"/>
    <xsd:element name="Owner" ma:index="8"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mso-contentType ?>
<SharedContentType xmlns="Microsoft.SharePoint.Taxonomy.ContentTypeSync" SourceId="69b1b3ef-f17b-48c7-a7c8-8ad8b283852f" ContentTypeId="0x0101000D8B3899A4805C44A2FA507CBAF83E58" PreviousValue="false"/>
</file>

<file path=customXml/item5.xml><?xml version="1.0" encoding="utf-8"?>
<p:properties xmlns:p="http://schemas.microsoft.com/office/2006/metadata/properties" xmlns:xsi="http://www.w3.org/2001/XMLSchema-instance" xmlns:pc="http://schemas.microsoft.com/office/infopath/2007/PartnerControls">
  <documentManagement>
    <Owner xmlns="2c7ddca0-f18f-4514-89ec-cfc256175ba5">
      <UserInfo>
        <DisplayName/>
        <AccountId>47</AccountId>
        <AccountType/>
      </UserInfo>
    </Owner>
  </documentManagement>
</p:properties>
</file>

<file path=customXml/itemProps1.xml><?xml version="1.0" encoding="utf-8"?>
<ds:datastoreItem xmlns:ds="http://schemas.openxmlformats.org/officeDocument/2006/customXml" ds:itemID="{8C7CC505-8052-4330-9605-51138516E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ddca0-f18f-4514-89ec-cfc256175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DA1CDD-753C-45D9-BE0A-0E8770047BEC}">
  <ds:schemaRefs>
    <ds:schemaRef ds:uri="http://schemas.microsoft.com/sharepoint/v3/contenttype/forms"/>
  </ds:schemaRefs>
</ds:datastoreItem>
</file>

<file path=customXml/itemProps3.xml><?xml version="1.0" encoding="utf-8"?>
<ds:datastoreItem xmlns:ds="http://schemas.openxmlformats.org/officeDocument/2006/customXml" ds:itemID="{4E37FE94-B034-4043-B3F5-0069304D36F9}">
  <ds:schemaRefs>
    <ds:schemaRef ds:uri="http://schemas.microsoft.com/office/2006/metadata/longProperties"/>
  </ds:schemaRefs>
</ds:datastoreItem>
</file>

<file path=customXml/itemProps4.xml><?xml version="1.0" encoding="utf-8"?>
<ds:datastoreItem xmlns:ds="http://schemas.openxmlformats.org/officeDocument/2006/customXml" ds:itemID="{FDC2FDC9-2B1E-4C54-9154-7D414D67F378}">
  <ds:schemaRefs>
    <ds:schemaRef ds:uri="Microsoft.SharePoint.Taxonomy.ContentTypeSync"/>
  </ds:schemaRefs>
</ds:datastoreItem>
</file>

<file path=customXml/itemProps5.xml><?xml version="1.0" encoding="utf-8"?>
<ds:datastoreItem xmlns:ds="http://schemas.openxmlformats.org/officeDocument/2006/customXml" ds:itemID="{4F6F6766-3194-48DC-A650-EAE354B46618}">
  <ds:schemaRefs>
    <ds:schemaRef ds:uri="http://purl.org/dc/elements/1.1/"/>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http://schemas.openxmlformats.org/package/2006/metadata/core-properties"/>
    <ds:schemaRef ds:uri="2c7ddca0-f18f-4514-89ec-cfc256175ba5"/>
  </ds:schemaRefs>
</ds:datastoreItem>
</file>

<file path=docProps/app.xml><?xml version="1.0" encoding="utf-8"?>
<Properties xmlns="http://schemas.openxmlformats.org/officeDocument/2006/extended-properties" xmlns:vt="http://schemas.openxmlformats.org/officeDocument/2006/docPropsVTypes">
  <Template/>
  <TotalTime>11708</TotalTime>
  <Words>1248</Words>
  <Application>Microsoft Office PowerPoint</Application>
  <PresentationFormat>On-screen Show (4:3)</PresentationFormat>
  <Paragraphs>141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Tutorial D T-pipe junction Transient Thermomechanical FEM model 1</vt:lpstr>
      <vt:lpstr>Introduction</vt:lpstr>
      <vt:lpstr>Project start Up</vt:lpstr>
      <vt:lpstr>Thermomechanical FEM model (Transient 1) Pre- processing</vt:lpstr>
      <vt:lpstr>Thermomechanical FEM model (Transient 1) Pre- processing</vt:lpstr>
      <vt:lpstr>Thermomechanical FEM model (Transient 1)  Running the solver</vt:lpstr>
      <vt:lpstr>Thermomechanical FEM model (Transient 1)  Running the solver</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Thermomechanical FEM model (Transient 1) Post-processing</vt:lpstr>
      <vt:lpstr>END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TCH bonisa</dc:creator>
  <cp:lastModifiedBy>Ofentse Kgoa</cp:lastModifiedBy>
  <cp:revision>1311</cp:revision>
  <dcterms:created xsi:type="dcterms:W3CDTF">2009-06-02T18:15:51Z</dcterms:created>
  <dcterms:modified xsi:type="dcterms:W3CDTF">2016-08-22T07:02:55Z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Owner">
    <vt:lpwstr>Vic Pretorius</vt:lpwstr>
  </property>
</Properties>
</file>