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3"/>
  </p:notesMasterIdLst>
  <p:handoutMasterIdLst>
    <p:handoutMasterId r:id="rId34"/>
  </p:handoutMasterIdLst>
  <p:sldIdLst>
    <p:sldId id="290" r:id="rId7"/>
    <p:sldId id="281" r:id="rId8"/>
    <p:sldId id="289" r:id="rId9"/>
    <p:sldId id="393" r:id="rId10"/>
    <p:sldId id="394" r:id="rId11"/>
    <p:sldId id="415"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16" r:id="rId26"/>
    <p:sldId id="411" r:id="rId27"/>
    <p:sldId id="410" r:id="rId28"/>
    <p:sldId id="412" r:id="rId29"/>
    <p:sldId id="413" r:id="rId30"/>
    <p:sldId id="417" r:id="rId31"/>
    <p:sldId id="288" r:id="rId32"/>
  </p:sldIdLst>
  <p:sldSz cx="9144000" cy="6858000" type="screen4x3"/>
  <p:notesSz cx="10020300" cy="6888163"/>
  <p:defaultTextStyle>
    <a:defPPr>
      <a:defRPr lang="en-Z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30F"/>
    <a:srgbClr val="83725B"/>
    <a:srgbClr val="003896"/>
    <a:srgbClr val="B2B2B2"/>
    <a:srgbClr val="C0C0C0"/>
    <a:srgbClr val="EAEAEA"/>
    <a:srgbClr val="C97A00"/>
    <a:srgbClr val="858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4" autoAdjust="0"/>
  </p:normalViewPr>
  <p:slideViewPr>
    <p:cSldViewPr snapToObjects="1">
      <p:cViewPr varScale="1">
        <p:scale>
          <a:sx n="110" d="100"/>
          <a:sy n="110" d="100"/>
        </p:scale>
        <p:origin x="-1650" y="-96"/>
      </p:cViewPr>
      <p:guideLst>
        <p:guide orient="horz" pos="1253"/>
        <p:guide orient="horz" pos="890"/>
        <p:guide orient="horz" pos="3657"/>
        <p:guide orient="horz" pos="1752"/>
        <p:guide orient="horz" pos="4156"/>
        <p:guide orient="horz" pos="3475"/>
        <p:guide pos="5556"/>
        <p:guide pos="5420"/>
        <p:guide pos="340"/>
        <p:guide pos="576"/>
        <p:guide pos="4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GB"/>
          </a:p>
        </p:txBody>
      </p:sp>
      <p:sp>
        <p:nvSpPr>
          <p:cNvPr id="537603" name="Rectangle 3"/>
          <p:cNvSpPr>
            <a:spLocks noGrp="1" noChangeArrowheads="1"/>
          </p:cNvSpPr>
          <p:nvPr>
            <p:ph type="dt" sz="quarter"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GB"/>
          </a:p>
        </p:txBody>
      </p:sp>
      <p:sp>
        <p:nvSpPr>
          <p:cNvPr id="537604" name="Rectangle 4"/>
          <p:cNvSpPr>
            <a:spLocks noGrp="1" noChangeArrowheads="1"/>
          </p:cNvSpPr>
          <p:nvPr>
            <p:ph type="ftr" sz="quarter" idx="2"/>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GB"/>
          </a:p>
        </p:txBody>
      </p:sp>
      <p:sp>
        <p:nvSpPr>
          <p:cNvPr id="537605" name="Rectangle 5"/>
          <p:cNvSpPr>
            <a:spLocks noGrp="1" noChangeArrowheads="1"/>
          </p:cNvSpPr>
          <p:nvPr>
            <p:ph type="sldNum" sz="quarter" idx="3"/>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E228758D-82F0-4143-A4F5-C3D6A4C129DF}" type="slidenum">
              <a:rPr lang="en-GB"/>
              <a:pPr>
                <a:defRPr/>
              </a:pPr>
              <a:t>‹#›</a:t>
            </a:fld>
            <a:endParaRPr lang="en-GB" dirty="0"/>
          </a:p>
        </p:txBody>
      </p:sp>
    </p:spTree>
    <p:extLst>
      <p:ext uri="{BB962C8B-B14F-4D97-AF65-F5344CB8AC3E}">
        <p14:creationId xmlns:p14="http://schemas.microsoft.com/office/powerpoint/2010/main" val="4255968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pPr>
              <a:defRPr/>
            </a:pPr>
            <a:endParaRPr lang="en-ZA"/>
          </a:p>
        </p:txBody>
      </p:sp>
      <p:sp>
        <p:nvSpPr>
          <p:cNvPr id="528387" name="Rectangle 3"/>
          <p:cNvSpPr>
            <a:spLocks noGrp="1" noChangeArrowheads="1"/>
          </p:cNvSpPr>
          <p:nvPr>
            <p:ph type="dt" idx="1"/>
          </p:nvPr>
        </p:nvSpPr>
        <p:spPr bwMode="auto">
          <a:xfrm>
            <a:off x="5676900" y="0"/>
            <a:ext cx="4341813"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pPr>
              <a:defRPr/>
            </a:pPr>
            <a:endParaRPr lang="en-ZA"/>
          </a:p>
        </p:txBody>
      </p:sp>
      <p:sp>
        <p:nvSpPr>
          <p:cNvPr id="43012" name="Rectangle 4"/>
          <p:cNvSpPr>
            <a:spLocks noGrp="1" noRot="1" noChangeAspect="1" noChangeArrowheads="1" noTextEdit="1"/>
          </p:cNvSpPr>
          <p:nvPr>
            <p:ph type="sldImg" idx="2"/>
          </p:nvPr>
        </p:nvSpPr>
        <p:spPr bwMode="auto">
          <a:xfrm>
            <a:off x="3287713" y="515938"/>
            <a:ext cx="3446462" cy="2584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1001713" y="3271838"/>
            <a:ext cx="80168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528390" name="Rectangle 6"/>
          <p:cNvSpPr>
            <a:spLocks noGrp="1" noChangeArrowheads="1"/>
          </p:cNvSpPr>
          <p:nvPr>
            <p:ph type="ftr" sz="quarter" idx="4"/>
          </p:nvPr>
        </p:nvSpPr>
        <p:spPr bwMode="auto">
          <a:xfrm>
            <a:off x="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pPr>
              <a:defRPr/>
            </a:pPr>
            <a:endParaRPr lang="en-ZA"/>
          </a:p>
        </p:txBody>
      </p:sp>
      <p:sp>
        <p:nvSpPr>
          <p:cNvPr id="528391" name="Rectangle 7"/>
          <p:cNvSpPr>
            <a:spLocks noGrp="1" noChangeArrowheads="1"/>
          </p:cNvSpPr>
          <p:nvPr>
            <p:ph type="sldNum" sz="quarter" idx="5"/>
          </p:nvPr>
        </p:nvSpPr>
        <p:spPr bwMode="auto">
          <a:xfrm>
            <a:off x="5676900" y="6542088"/>
            <a:ext cx="434181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pPr>
              <a:defRPr/>
            </a:pPr>
            <a:fld id="{702BB726-8329-4D07-929C-85FF470B19C2}" type="slidenum">
              <a:rPr lang="en-ZA"/>
              <a:pPr>
                <a:defRPr/>
              </a:pPr>
              <a:t>‹#›</a:t>
            </a:fld>
            <a:endParaRPr lang="en-ZA" dirty="0"/>
          </a:p>
        </p:txBody>
      </p:sp>
    </p:spTree>
    <p:extLst>
      <p:ext uri="{BB962C8B-B14F-4D97-AF65-F5344CB8AC3E}">
        <p14:creationId xmlns:p14="http://schemas.microsoft.com/office/powerpoint/2010/main" val="2798465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0"/>
          <p:cNvGrpSpPr>
            <a:grpSpLocks/>
          </p:cNvGrpSpPr>
          <p:nvPr userDrawn="1"/>
        </p:nvGrpSpPr>
        <p:grpSpPr bwMode="auto">
          <a:xfrm>
            <a:off x="-4763" y="0"/>
            <a:ext cx="9148763" cy="6858000"/>
            <a:chOff x="-3" y="0"/>
            <a:chExt cx="5763" cy="4320"/>
          </a:xfrm>
        </p:grpSpPr>
        <p:pic>
          <p:nvPicPr>
            <p:cNvPr id="5" name="Picture 148" descr="logo sm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1"/>
            <p:cNvSpPr>
              <a:spLocks noChangeArrowheads="1"/>
            </p:cNvSpPr>
            <p:nvPr userDrawn="1"/>
          </p:nvSpPr>
          <p:spPr bwMode="auto">
            <a:xfrm>
              <a:off x="-3" y="0"/>
              <a:ext cx="5763"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23" descr="d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01"/>
            <p:cNvSpPr>
              <a:spLocks noChangeArrowheads="1"/>
            </p:cNvSpPr>
            <p:nvPr userDrawn="1"/>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9" name="Oval 102" descr="coolers"/>
            <p:cNvSpPr>
              <a:spLocks noChangeArrowheads="1"/>
            </p:cNvSpPr>
            <p:nvPr userDrawn="1"/>
          </p:nvSpPr>
          <p:spPr bwMode="auto">
            <a:xfrm>
              <a:off x="275" y="858"/>
              <a:ext cx="1362" cy="1369"/>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10" name="Oval 103"/>
            <p:cNvSpPr>
              <a:spLocks noChangeArrowheads="1"/>
            </p:cNvSpPr>
            <p:nvPr userDrawn="1"/>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Oval 104"/>
            <p:cNvSpPr>
              <a:spLocks noChangeArrowheads="1"/>
            </p:cNvSpPr>
            <p:nvPr userDrawn="1"/>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Oval 105"/>
            <p:cNvSpPr>
              <a:spLocks noChangeArrowheads="1"/>
            </p:cNvSpPr>
            <p:nvPr userDrawn="1"/>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Oval 106"/>
            <p:cNvSpPr>
              <a:spLocks noChangeArrowheads="1"/>
            </p:cNvSpPr>
            <p:nvPr userDrawn="1"/>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Oval 107"/>
            <p:cNvSpPr>
              <a:spLocks noChangeArrowheads="1"/>
            </p:cNvSpPr>
            <p:nvPr userDrawn="1"/>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Oval 108"/>
            <p:cNvSpPr>
              <a:spLocks noChangeArrowheads="1"/>
            </p:cNvSpPr>
            <p:nvPr userDrawn="1"/>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Oval 109"/>
            <p:cNvSpPr>
              <a:spLocks noChangeArrowheads="1"/>
            </p:cNvSpPr>
            <p:nvPr userDrawn="1"/>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Oval 110"/>
            <p:cNvSpPr>
              <a:spLocks noChangeArrowheads="1"/>
            </p:cNvSpPr>
            <p:nvPr userDrawn="1"/>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8" name="Oval 111"/>
            <p:cNvSpPr>
              <a:spLocks noChangeArrowheads="1"/>
            </p:cNvSpPr>
            <p:nvPr userDrawn="1"/>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9" name="Oval 112"/>
            <p:cNvSpPr>
              <a:spLocks noChangeArrowheads="1"/>
            </p:cNvSpPr>
            <p:nvPr userDrawn="1"/>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Oval 113"/>
            <p:cNvSpPr>
              <a:spLocks noChangeArrowheads="1"/>
            </p:cNvSpPr>
            <p:nvPr userDrawn="1"/>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114"/>
            <p:cNvSpPr>
              <a:spLocks noChangeArrowheads="1"/>
            </p:cNvSpPr>
            <p:nvPr userDrawn="1"/>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Oval 115"/>
            <p:cNvSpPr>
              <a:spLocks noChangeArrowheads="1"/>
            </p:cNvSpPr>
            <p:nvPr userDrawn="1"/>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Oval 116"/>
            <p:cNvSpPr>
              <a:spLocks noChangeArrowheads="1"/>
            </p:cNvSpPr>
            <p:nvPr userDrawn="1"/>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24" name="Oval 117"/>
            <p:cNvSpPr>
              <a:spLocks noChangeArrowheads="1"/>
            </p:cNvSpPr>
            <p:nvPr userDrawn="1"/>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Oval 118" descr="face"/>
            <p:cNvSpPr>
              <a:spLocks noChangeArrowheads="1"/>
            </p:cNvSpPr>
            <p:nvPr userDrawn="1"/>
          </p:nvSpPr>
          <p:spPr bwMode="auto">
            <a:xfrm>
              <a:off x="633" y="445"/>
              <a:ext cx="700" cy="701"/>
            </a:xfrm>
            <a:prstGeom prst="ellipse">
              <a:avLst/>
            </a:prstGeom>
            <a:blipFill dpi="0" rotWithShape="1">
              <a:blip r:embed="rId5">
                <a:lum contrast="6000"/>
              </a:blip>
              <a:srcRect/>
              <a:stretch>
                <a:fillRect/>
              </a:stretch>
            </a:blipFill>
            <a:ln>
              <a:noFill/>
            </a:ln>
            <a:extLst>
              <a:ext uri="{91240B29-F687-4F45-9708-019B960494DF}">
                <a14:hiddenLine xmlns:a14="http://schemas.microsoft.com/office/drawing/2010/main" w="9525">
                  <a:solidFill>
                    <a:srgbClr val="83725B"/>
                  </a:solidFill>
                  <a:round/>
                  <a:headEnd/>
                  <a:tailEnd/>
                </a14:hiddenLine>
              </a:ext>
            </a:extLst>
          </p:spPr>
          <p:txBody>
            <a:bodyPr/>
            <a:lstStyle/>
            <a:p>
              <a:endParaRPr lang="en-US"/>
            </a:p>
          </p:txBody>
        </p:sp>
        <p:sp>
          <p:nvSpPr>
            <p:cNvPr id="26" name="Oval 119"/>
            <p:cNvSpPr>
              <a:spLocks noChangeArrowheads="1"/>
            </p:cNvSpPr>
            <p:nvPr userDrawn="1"/>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Oval 120"/>
            <p:cNvSpPr>
              <a:spLocks noChangeArrowheads="1"/>
            </p:cNvSpPr>
            <p:nvPr userDrawn="1"/>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Oval 121"/>
            <p:cNvSpPr>
              <a:spLocks noChangeArrowheads="1"/>
            </p:cNvSpPr>
            <p:nvPr userDrawn="1"/>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Oval 122"/>
            <p:cNvSpPr>
              <a:spLocks noChangeArrowheads="1"/>
            </p:cNvSpPr>
            <p:nvPr userDrawn="1"/>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30" name="Oval 123"/>
            <p:cNvSpPr>
              <a:spLocks noChangeArrowheads="1"/>
            </p:cNvSpPr>
            <p:nvPr userDrawn="1"/>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31" name="Oval 124"/>
            <p:cNvSpPr>
              <a:spLocks noChangeArrowheads="1"/>
            </p:cNvSpPr>
            <p:nvPr userDrawn="1"/>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125"/>
            <p:cNvSpPr>
              <a:spLocks noChangeArrowheads="1"/>
            </p:cNvSpPr>
            <p:nvPr userDrawn="1"/>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Oval 126"/>
            <p:cNvSpPr>
              <a:spLocks noChangeArrowheads="1"/>
            </p:cNvSpPr>
            <p:nvPr userDrawn="1"/>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Oval 127"/>
            <p:cNvSpPr>
              <a:spLocks noChangeArrowheads="1"/>
            </p:cNvSpPr>
            <p:nvPr userDrawn="1"/>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Oval 128" descr="new smal workers"/>
            <p:cNvSpPr>
              <a:spLocks noChangeArrowheads="1"/>
            </p:cNvSpPr>
            <p:nvPr userDrawn="1"/>
          </p:nvSpPr>
          <p:spPr bwMode="auto">
            <a:xfrm>
              <a:off x="304" y="2033"/>
              <a:ext cx="1135" cy="1143"/>
            </a:xfrm>
            <a:prstGeom prst="ellipse">
              <a:avLst/>
            </a:prstGeom>
            <a:blipFill dpi="0" rotWithShape="1">
              <a:blip r:embed="rId6">
                <a:lum contrast="12000"/>
              </a:blip>
              <a:srcRect/>
              <a:stretch>
                <a:fillRect/>
              </a:stretch>
            </a:blipFill>
            <a:ln>
              <a:noFill/>
            </a:ln>
            <a:extLst>
              <a:ext uri="{91240B29-F687-4F45-9708-019B960494DF}">
                <a14:hiddenLine xmlns:a14="http://schemas.microsoft.com/office/drawing/2010/main" w="0">
                  <a:solidFill>
                    <a:srgbClr val="83725B"/>
                  </a:solidFill>
                  <a:round/>
                  <a:headEnd/>
                  <a:tailEnd/>
                </a14:hiddenLine>
              </a:ext>
            </a:extLst>
          </p:spPr>
          <p:txBody>
            <a:bodyPr/>
            <a:lstStyle/>
            <a:p>
              <a:endParaRPr lang="en-US"/>
            </a:p>
          </p:txBody>
        </p:sp>
        <p:sp>
          <p:nvSpPr>
            <p:cNvPr id="36" name="Oval 129"/>
            <p:cNvSpPr>
              <a:spLocks noChangeArrowheads="1"/>
            </p:cNvSpPr>
            <p:nvPr userDrawn="1"/>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130"/>
            <p:cNvSpPr>
              <a:spLocks noChangeArrowheads="1"/>
            </p:cNvSpPr>
            <p:nvPr userDrawn="1"/>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Oval 131"/>
            <p:cNvSpPr>
              <a:spLocks noChangeArrowheads="1"/>
            </p:cNvSpPr>
            <p:nvPr userDrawn="1"/>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132"/>
            <p:cNvSpPr>
              <a:spLocks noChangeArrowheads="1"/>
            </p:cNvSpPr>
            <p:nvPr userDrawn="1"/>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40" name="Oval 133"/>
            <p:cNvSpPr>
              <a:spLocks noChangeArrowheads="1"/>
            </p:cNvSpPr>
            <p:nvPr userDrawn="1"/>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41" name="Oval 134"/>
            <p:cNvSpPr>
              <a:spLocks noChangeArrowheads="1"/>
            </p:cNvSpPr>
            <p:nvPr userDrawn="1"/>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135"/>
            <p:cNvSpPr>
              <a:spLocks noChangeArrowheads="1"/>
            </p:cNvSpPr>
            <p:nvPr userDrawn="1"/>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Oval 136"/>
            <p:cNvSpPr>
              <a:spLocks noChangeArrowheads="1"/>
            </p:cNvSpPr>
            <p:nvPr userDrawn="1"/>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Oval 137"/>
            <p:cNvSpPr>
              <a:spLocks noChangeArrowheads="1"/>
            </p:cNvSpPr>
            <p:nvPr userDrawn="1"/>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138" descr="boom"/>
            <p:cNvSpPr>
              <a:spLocks noChangeArrowheads="1"/>
            </p:cNvSpPr>
            <p:nvPr userDrawn="1"/>
          </p:nvSpPr>
          <p:spPr bwMode="auto">
            <a:xfrm>
              <a:off x="638" y="3018"/>
              <a:ext cx="949" cy="957"/>
            </a:xfrm>
            <a:prstGeom prst="ellipse">
              <a:avLst/>
            </a:prstGeom>
            <a:blipFill dpi="0" rotWithShape="1">
              <a:blip r:embed="rId7">
                <a:lum contrast="6000"/>
              </a:blip>
              <a:srcRect/>
              <a:stretch>
                <a:fillRect/>
              </a:stretch>
            </a:blipFill>
            <a:ln>
              <a:noFill/>
            </a:ln>
            <a:extLst>
              <a:ext uri="{91240B29-F687-4F45-9708-019B960494DF}">
                <a14:hiddenLine xmlns:a14="http://schemas.microsoft.com/office/drawing/2010/main" w="9525">
                  <a:solidFill>
                    <a:srgbClr val="83725B"/>
                  </a:solidFill>
                  <a:miter lim="800000"/>
                  <a:headEnd/>
                  <a:tailEnd/>
                </a14:hiddenLine>
              </a:ext>
            </a:extLst>
          </p:spPr>
          <p:txBody>
            <a:bodyPr/>
            <a:lstStyle/>
            <a:p>
              <a:endParaRPr lang="en-US"/>
            </a:p>
          </p:txBody>
        </p:sp>
        <p:sp>
          <p:nvSpPr>
            <p:cNvPr id="46" name="Oval 139"/>
            <p:cNvSpPr>
              <a:spLocks noChangeArrowheads="1"/>
            </p:cNvSpPr>
            <p:nvPr userDrawn="1"/>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Oval 140"/>
            <p:cNvSpPr>
              <a:spLocks noChangeArrowheads="1"/>
            </p:cNvSpPr>
            <p:nvPr userDrawn="1"/>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141"/>
            <p:cNvSpPr>
              <a:spLocks noChangeArrowheads="1"/>
            </p:cNvSpPr>
            <p:nvPr userDrawn="1"/>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5" name="Rectangle 3"/>
          <p:cNvSpPr>
            <a:spLocks noGrp="1" noChangeArrowheads="1"/>
          </p:cNvSpPr>
          <p:nvPr>
            <p:ph type="ctrTitle"/>
          </p:nvPr>
        </p:nvSpPr>
        <p:spPr>
          <a:xfrm>
            <a:off x="3059113" y="3271838"/>
            <a:ext cx="5545137" cy="676275"/>
          </a:xfrm>
        </p:spPr>
        <p:txBody>
          <a:bodyPr anchor="b"/>
          <a:lstStyle>
            <a:lvl1pPr>
              <a:defRPr>
                <a:solidFill>
                  <a:srgbClr val="003896"/>
                </a:solidFill>
              </a:defRPr>
            </a:lvl1pPr>
          </a:lstStyle>
          <a:p>
            <a:pPr lvl="0"/>
            <a:r>
              <a:rPr lang="en-ZA" noProof="0" smtClean="0"/>
              <a:t>Click to edit Master title style</a:t>
            </a:r>
          </a:p>
        </p:txBody>
      </p:sp>
      <p:sp>
        <p:nvSpPr>
          <p:cNvPr id="3076" name="Rectangle 4"/>
          <p:cNvSpPr>
            <a:spLocks noGrp="1" noChangeArrowheads="1"/>
          </p:cNvSpPr>
          <p:nvPr>
            <p:ph type="subTitle" idx="1"/>
          </p:nvPr>
        </p:nvSpPr>
        <p:spPr>
          <a:xfrm>
            <a:off x="3059113" y="4092575"/>
            <a:ext cx="5545137" cy="2220913"/>
          </a:xfrm>
        </p:spPr>
        <p:txBody>
          <a:bodyPr/>
          <a:lstStyle>
            <a:lvl1pPr marL="0" indent="0">
              <a:buFontTx/>
              <a:buNone/>
              <a:defRPr sz="1800">
                <a:solidFill>
                  <a:srgbClr val="83725B"/>
                </a:solidFill>
              </a:defRPr>
            </a:lvl1pPr>
          </a:lstStyle>
          <a:p>
            <a:pPr lvl="0"/>
            <a:r>
              <a:rPr lang="en-ZA" noProof="0" smtClean="0"/>
              <a:t>Click to edit Master subtitle style</a:t>
            </a:r>
          </a:p>
        </p:txBody>
      </p:sp>
    </p:spTree>
    <p:extLst>
      <p:ext uri="{BB962C8B-B14F-4D97-AF65-F5344CB8AC3E}">
        <p14:creationId xmlns:p14="http://schemas.microsoft.com/office/powerpoint/2010/main" val="177021514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BCF65E3-9158-41B7-9BD5-8B457928EBCF}" type="slidenum">
              <a:rPr lang="en-ZA"/>
              <a:pPr>
                <a:defRPr/>
              </a:pPr>
              <a:t>‹#›</a:t>
            </a:fld>
            <a:endParaRPr lang="en-ZA" dirty="0"/>
          </a:p>
        </p:txBody>
      </p:sp>
    </p:spTree>
    <p:extLst>
      <p:ext uri="{BB962C8B-B14F-4D97-AF65-F5344CB8AC3E}">
        <p14:creationId xmlns:p14="http://schemas.microsoft.com/office/powerpoint/2010/main" val="344016460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66688"/>
            <a:ext cx="2093913" cy="631507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36563" y="166688"/>
            <a:ext cx="6132512" cy="6315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7C540CE6-2595-4994-9505-DDB90A96025A}" type="slidenum">
              <a:rPr lang="en-ZA"/>
              <a:pPr>
                <a:defRPr/>
              </a:pPr>
              <a:t>‹#›</a:t>
            </a:fld>
            <a:endParaRPr lang="en-ZA" dirty="0"/>
          </a:p>
        </p:txBody>
      </p:sp>
    </p:spTree>
    <p:extLst>
      <p:ext uri="{BB962C8B-B14F-4D97-AF65-F5344CB8AC3E}">
        <p14:creationId xmlns:p14="http://schemas.microsoft.com/office/powerpoint/2010/main" val="42528893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6563" y="166688"/>
            <a:ext cx="8378825" cy="6315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Slide Number Placeholder 4"/>
          <p:cNvSpPr>
            <a:spLocks noGrp="1"/>
          </p:cNvSpPr>
          <p:nvPr>
            <p:ph type="sldNum" sz="quarter" idx="11"/>
          </p:nvPr>
        </p:nvSpPr>
        <p:spPr>
          <a:xfrm>
            <a:off x="3851275" y="6453188"/>
            <a:ext cx="1008063" cy="268287"/>
          </a:xfrm>
        </p:spPr>
        <p:txBody>
          <a:bodyPr/>
          <a:lstStyle>
            <a:lvl1pPr>
              <a:defRPr/>
            </a:lvl1pPr>
          </a:lstStyle>
          <a:p>
            <a:pPr>
              <a:defRPr/>
            </a:pPr>
            <a:fld id="{06F599C1-ECE8-48C7-B73A-5C6E90D21121}" type="slidenum">
              <a:rPr lang="en-ZA"/>
              <a:pPr>
                <a:defRPr/>
              </a:pPr>
              <a:t>‹#›</a:t>
            </a:fld>
            <a:endParaRPr lang="en-ZA" dirty="0"/>
          </a:p>
        </p:txBody>
      </p:sp>
    </p:spTree>
    <p:extLst>
      <p:ext uri="{BB962C8B-B14F-4D97-AF65-F5344CB8AC3E}">
        <p14:creationId xmlns:p14="http://schemas.microsoft.com/office/powerpoint/2010/main" val="187703946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B3C88B16-253E-48BB-A796-AACE705B047E}" type="slidenum">
              <a:rPr lang="en-ZA"/>
              <a:pPr>
                <a:defRPr/>
              </a:pPr>
              <a:t>‹#›</a:t>
            </a:fld>
            <a:endParaRPr lang="en-ZA" dirty="0"/>
          </a:p>
        </p:txBody>
      </p:sp>
    </p:spTree>
    <p:extLst>
      <p:ext uri="{BB962C8B-B14F-4D97-AF65-F5344CB8AC3E}">
        <p14:creationId xmlns:p14="http://schemas.microsoft.com/office/powerpoint/2010/main" val="328174119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ZA"/>
          </a:p>
        </p:txBody>
      </p:sp>
      <p:sp>
        <p:nvSpPr>
          <p:cNvPr id="5" name="Footer Placeholder 4"/>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p:txBody>
          <a:bodyPr/>
          <a:lstStyle>
            <a:lvl1pPr>
              <a:defRPr/>
            </a:lvl1pPr>
          </a:lstStyle>
          <a:p>
            <a:pPr>
              <a:defRPr/>
            </a:pPr>
            <a:fld id="{33B31676-D2A0-4EC9-B38C-689E19E6A71A}" type="slidenum">
              <a:rPr lang="en-ZA"/>
              <a:pPr>
                <a:defRPr/>
              </a:pPr>
              <a:t>‹#›</a:t>
            </a:fld>
            <a:endParaRPr lang="en-ZA" dirty="0"/>
          </a:p>
        </p:txBody>
      </p:sp>
    </p:spTree>
    <p:extLst>
      <p:ext uri="{BB962C8B-B14F-4D97-AF65-F5344CB8AC3E}">
        <p14:creationId xmlns:p14="http://schemas.microsoft.com/office/powerpoint/2010/main" val="27084319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36563" y="1436688"/>
            <a:ext cx="4113212"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702175" y="1436688"/>
            <a:ext cx="41132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F9B5E14E-B1A0-4F4D-915F-4DE5D6CEDA43}" type="slidenum">
              <a:rPr lang="en-ZA"/>
              <a:pPr>
                <a:defRPr/>
              </a:pPr>
              <a:t>‹#›</a:t>
            </a:fld>
            <a:endParaRPr lang="en-ZA" dirty="0"/>
          </a:p>
        </p:txBody>
      </p:sp>
    </p:spTree>
    <p:extLst>
      <p:ext uri="{BB962C8B-B14F-4D97-AF65-F5344CB8AC3E}">
        <p14:creationId xmlns:p14="http://schemas.microsoft.com/office/powerpoint/2010/main" val="261166586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lvl1pPr>
              <a:defRPr/>
            </a:lvl1pPr>
          </a:lstStyle>
          <a:p>
            <a:pPr>
              <a:defRPr/>
            </a:pPr>
            <a:endParaRPr lang="en-ZA"/>
          </a:p>
        </p:txBody>
      </p:sp>
      <p:sp>
        <p:nvSpPr>
          <p:cNvPr id="8" name="Footer Placeholder 7"/>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9" name="Slide Number Placeholder 8"/>
          <p:cNvSpPr>
            <a:spLocks noGrp="1"/>
          </p:cNvSpPr>
          <p:nvPr>
            <p:ph type="sldNum" sz="quarter" idx="12"/>
          </p:nvPr>
        </p:nvSpPr>
        <p:spPr/>
        <p:txBody>
          <a:bodyPr/>
          <a:lstStyle>
            <a:lvl1pPr>
              <a:defRPr/>
            </a:lvl1pPr>
          </a:lstStyle>
          <a:p>
            <a:pPr>
              <a:defRPr/>
            </a:pPr>
            <a:fld id="{651DCF3A-8812-4B3F-9856-D4181B890D96}" type="slidenum">
              <a:rPr lang="en-ZA"/>
              <a:pPr>
                <a:defRPr/>
              </a:pPr>
              <a:t>‹#›</a:t>
            </a:fld>
            <a:endParaRPr lang="en-ZA" dirty="0"/>
          </a:p>
        </p:txBody>
      </p:sp>
    </p:spTree>
    <p:extLst>
      <p:ext uri="{BB962C8B-B14F-4D97-AF65-F5344CB8AC3E}">
        <p14:creationId xmlns:p14="http://schemas.microsoft.com/office/powerpoint/2010/main" val="195415734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lvl1pPr>
              <a:defRPr/>
            </a:lvl1pPr>
          </a:lstStyle>
          <a:p>
            <a:pPr>
              <a:defRPr/>
            </a:pPr>
            <a:endParaRPr lang="en-ZA"/>
          </a:p>
        </p:txBody>
      </p:sp>
      <p:sp>
        <p:nvSpPr>
          <p:cNvPr id="4" name="Footer Placeholder 3"/>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5" name="Slide Number Placeholder 4"/>
          <p:cNvSpPr>
            <a:spLocks noGrp="1"/>
          </p:cNvSpPr>
          <p:nvPr>
            <p:ph type="sldNum" sz="quarter" idx="12"/>
          </p:nvPr>
        </p:nvSpPr>
        <p:spPr/>
        <p:txBody>
          <a:bodyPr/>
          <a:lstStyle>
            <a:lvl1pPr>
              <a:defRPr/>
            </a:lvl1pPr>
          </a:lstStyle>
          <a:p>
            <a:pPr>
              <a:defRPr/>
            </a:pPr>
            <a:fld id="{9BE0B0BB-F465-4E7B-B0F8-95D4048D945D}" type="slidenum">
              <a:rPr lang="en-ZA"/>
              <a:pPr>
                <a:defRPr/>
              </a:pPr>
              <a:t>‹#›</a:t>
            </a:fld>
            <a:endParaRPr lang="en-ZA" dirty="0"/>
          </a:p>
        </p:txBody>
      </p:sp>
    </p:spTree>
    <p:extLst>
      <p:ext uri="{BB962C8B-B14F-4D97-AF65-F5344CB8AC3E}">
        <p14:creationId xmlns:p14="http://schemas.microsoft.com/office/powerpoint/2010/main" val="77700415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ZA"/>
          </a:p>
        </p:txBody>
      </p:sp>
      <p:sp>
        <p:nvSpPr>
          <p:cNvPr id="3" name="Footer Placeholder 2"/>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4" name="Slide Number Placeholder 3"/>
          <p:cNvSpPr>
            <a:spLocks noGrp="1"/>
          </p:cNvSpPr>
          <p:nvPr>
            <p:ph type="sldNum" sz="quarter" idx="12"/>
          </p:nvPr>
        </p:nvSpPr>
        <p:spPr/>
        <p:txBody>
          <a:bodyPr/>
          <a:lstStyle>
            <a:lvl1pPr>
              <a:defRPr/>
            </a:lvl1pPr>
          </a:lstStyle>
          <a:p>
            <a:pPr>
              <a:defRPr/>
            </a:pPr>
            <a:fld id="{DE84DE26-0826-4FA9-8B73-50F54D116ECF}" type="slidenum">
              <a:rPr lang="en-ZA"/>
              <a:pPr>
                <a:defRPr/>
              </a:pPr>
              <a:t>‹#›</a:t>
            </a:fld>
            <a:endParaRPr lang="en-ZA" dirty="0"/>
          </a:p>
        </p:txBody>
      </p:sp>
    </p:spTree>
    <p:extLst>
      <p:ext uri="{BB962C8B-B14F-4D97-AF65-F5344CB8AC3E}">
        <p14:creationId xmlns:p14="http://schemas.microsoft.com/office/powerpoint/2010/main" val="306087983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33B99F38-83B3-4AA4-B46F-280356F7F790}" type="slidenum">
              <a:rPr lang="en-ZA"/>
              <a:pPr>
                <a:defRPr/>
              </a:pPr>
              <a:t>‹#›</a:t>
            </a:fld>
            <a:endParaRPr lang="en-ZA" dirty="0"/>
          </a:p>
        </p:txBody>
      </p:sp>
    </p:spTree>
    <p:extLst>
      <p:ext uri="{BB962C8B-B14F-4D97-AF65-F5344CB8AC3E}">
        <p14:creationId xmlns:p14="http://schemas.microsoft.com/office/powerpoint/2010/main" val="252601678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ZA"/>
          </a:p>
        </p:txBody>
      </p:sp>
      <p:sp>
        <p:nvSpPr>
          <p:cNvPr id="6" name="Footer Placeholder 5"/>
          <p:cNvSpPr>
            <a:spLocks noGrp="1"/>
          </p:cNvSpPr>
          <p:nvPr>
            <p:ph type="ftr" sz="quarter" idx="11"/>
          </p:nvPr>
        </p:nvSpPr>
        <p:spPr>
          <a:xfrm>
            <a:off x="3132138" y="6453188"/>
            <a:ext cx="2879725" cy="268287"/>
          </a:xfrm>
          <a:prstGeom prst="rect">
            <a:avLst/>
          </a:prstGeom>
        </p:spPr>
        <p:txBody>
          <a:bodyPr/>
          <a:lstStyle>
            <a:lvl1pPr>
              <a:defRPr/>
            </a:lvl1pPr>
          </a:lstStyle>
          <a:p>
            <a:pPr>
              <a:defRPr/>
            </a:pPr>
            <a:endParaRPr lang="en-ZA"/>
          </a:p>
        </p:txBody>
      </p:sp>
      <p:sp>
        <p:nvSpPr>
          <p:cNvPr id="7" name="Slide Number Placeholder 6"/>
          <p:cNvSpPr>
            <a:spLocks noGrp="1"/>
          </p:cNvSpPr>
          <p:nvPr>
            <p:ph type="sldNum" sz="quarter" idx="12"/>
          </p:nvPr>
        </p:nvSpPr>
        <p:spPr/>
        <p:txBody>
          <a:bodyPr/>
          <a:lstStyle>
            <a:lvl1pPr>
              <a:defRPr/>
            </a:lvl1pPr>
          </a:lstStyle>
          <a:p>
            <a:pPr>
              <a:defRPr/>
            </a:pPr>
            <a:fld id="{7787FA3A-66B3-4A27-BCAC-E99941FDF041}" type="slidenum">
              <a:rPr lang="en-ZA"/>
              <a:pPr>
                <a:defRPr/>
              </a:pPr>
              <a:t>‹#›</a:t>
            </a:fld>
            <a:endParaRPr lang="en-ZA" dirty="0"/>
          </a:p>
        </p:txBody>
      </p:sp>
    </p:spTree>
    <p:extLst>
      <p:ext uri="{BB962C8B-B14F-4D97-AF65-F5344CB8AC3E}">
        <p14:creationId xmlns:p14="http://schemas.microsoft.com/office/powerpoint/2010/main" val="6964986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3" descr="logo 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2863" y="341313"/>
            <a:ext cx="11731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7" descr="topsoli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75914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36563" y="166688"/>
            <a:ext cx="651986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ZA" smtClean="0"/>
              <a:t>Click to edit Master title style</a:t>
            </a:r>
          </a:p>
        </p:txBody>
      </p:sp>
      <p:sp>
        <p:nvSpPr>
          <p:cNvPr id="1029" name="Rectangle 3"/>
          <p:cNvSpPr>
            <a:spLocks noGrp="1" noChangeArrowheads="1"/>
          </p:cNvSpPr>
          <p:nvPr>
            <p:ph type="body" idx="1"/>
          </p:nvPr>
        </p:nvSpPr>
        <p:spPr bwMode="auto">
          <a:xfrm>
            <a:off x="436563" y="1436688"/>
            <a:ext cx="83788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1061" name="Rectangle 37"/>
          <p:cNvSpPr>
            <a:spLocks noGrp="1" noChangeArrowheads="1"/>
          </p:cNvSpPr>
          <p:nvPr>
            <p:ph type="dt" sz="half" idx="2"/>
          </p:nvPr>
        </p:nvSpPr>
        <p:spPr bwMode="auto">
          <a:xfrm>
            <a:off x="457200" y="6453188"/>
            <a:ext cx="17383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83725B"/>
                </a:solidFill>
              </a:defRPr>
            </a:lvl1pPr>
          </a:lstStyle>
          <a:p>
            <a:pPr>
              <a:defRPr/>
            </a:pPr>
            <a:endParaRPr lang="en-ZA"/>
          </a:p>
        </p:txBody>
      </p:sp>
      <p:sp>
        <p:nvSpPr>
          <p:cNvPr id="1063" name="Rectangle 39"/>
          <p:cNvSpPr>
            <a:spLocks noGrp="1" noChangeArrowheads="1"/>
          </p:cNvSpPr>
          <p:nvPr>
            <p:ph type="sldNum" sz="quarter" idx="4"/>
          </p:nvPr>
        </p:nvSpPr>
        <p:spPr bwMode="auto">
          <a:xfrm>
            <a:off x="3924300" y="6453188"/>
            <a:ext cx="935038"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solidFill>
                  <a:srgbClr val="83725B"/>
                </a:solidFill>
              </a:defRPr>
            </a:lvl1pPr>
          </a:lstStyle>
          <a:p>
            <a:pPr>
              <a:defRPr/>
            </a:pPr>
            <a:fld id="{4FA8E909-7D04-4FC7-9260-166004EA8037}" type="slidenum">
              <a:rPr lang="en-ZA"/>
              <a:pPr>
                <a:defRPr/>
              </a:pPr>
              <a:t>‹#›</a:t>
            </a:fld>
            <a:endParaRPr lang="en-ZA"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transition spd="slow">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400">
          <a:solidFill>
            <a:schemeClr val="bg1"/>
          </a:solidFill>
          <a:latin typeface="+mj-lt"/>
          <a:ea typeface="+mj-ea"/>
          <a:cs typeface="+mj-cs"/>
        </a:defRPr>
      </a:lvl1pPr>
      <a:lvl2pPr algn="l" rtl="0" eaLnBrk="0" fontAlgn="base" hangingPunct="0">
        <a:lnSpc>
          <a:spcPct val="85000"/>
        </a:lnSpc>
        <a:spcBef>
          <a:spcPct val="0"/>
        </a:spcBef>
        <a:spcAft>
          <a:spcPct val="0"/>
        </a:spcAft>
        <a:defRPr sz="2400">
          <a:solidFill>
            <a:schemeClr val="bg1"/>
          </a:solidFill>
          <a:latin typeface="Arial" charset="0"/>
          <a:cs typeface="Arial" charset="0"/>
        </a:defRPr>
      </a:lvl2pPr>
      <a:lvl3pPr algn="l" rtl="0" eaLnBrk="0" fontAlgn="base" hangingPunct="0">
        <a:lnSpc>
          <a:spcPct val="85000"/>
        </a:lnSpc>
        <a:spcBef>
          <a:spcPct val="0"/>
        </a:spcBef>
        <a:spcAft>
          <a:spcPct val="0"/>
        </a:spcAft>
        <a:defRPr sz="2400">
          <a:solidFill>
            <a:schemeClr val="bg1"/>
          </a:solidFill>
          <a:latin typeface="Arial" charset="0"/>
          <a:cs typeface="Arial" charset="0"/>
        </a:defRPr>
      </a:lvl3pPr>
      <a:lvl4pPr algn="l" rtl="0" eaLnBrk="0" fontAlgn="base" hangingPunct="0">
        <a:lnSpc>
          <a:spcPct val="85000"/>
        </a:lnSpc>
        <a:spcBef>
          <a:spcPct val="0"/>
        </a:spcBef>
        <a:spcAft>
          <a:spcPct val="0"/>
        </a:spcAft>
        <a:defRPr sz="2400">
          <a:solidFill>
            <a:schemeClr val="bg1"/>
          </a:solidFill>
          <a:latin typeface="Arial" charset="0"/>
          <a:cs typeface="Arial" charset="0"/>
        </a:defRPr>
      </a:lvl4pPr>
      <a:lvl5pPr algn="l" rtl="0" eaLnBrk="0" fontAlgn="base" hangingPunct="0">
        <a:lnSpc>
          <a:spcPct val="85000"/>
        </a:lnSpc>
        <a:spcBef>
          <a:spcPct val="0"/>
        </a:spcBef>
        <a:spcAft>
          <a:spcPct val="0"/>
        </a:spcAft>
        <a:defRPr sz="2400">
          <a:solidFill>
            <a:schemeClr val="bg1"/>
          </a:solidFill>
          <a:latin typeface="Arial" charset="0"/>
          <a:cs typeface="Arial" charset="0"/>
        </a:defRPr>
      </a:lvl5pPr>
      <a:lvl6pPr marL="457200" algn="l" rtl="0" fontAlgn="base">
        <a:lnSpc>
          <a:spcPct val="85000"/>
        </a:lnSpc>
        <a:spcBef>
          <a:spcPct val="0"/>
        </a:spcBef>
        <a:spcAft>
          <a:spcPct val="0"/>
        </a:spcAft>
        <a:defRPr sz="2400">
          <a:solidFill>
            <a:schemeClr val="bg1"/>
          </a:solidFill>
          <a:latin typeface="Arial" charset="0"/>
          <a:cs typeface="Arial" charset="0"/>
        </a:defRPr>
      </a:lvl6pPr>
      <a:lvl7pPr marL="914400" algn="l" rtl="0" fontAlgn="base">
        <a:lnSpc>
          <a:spcPct val="85000"/>
        </a:lnSpc>
        <a:spcBef>
          <a:spcPct val="0"/>
        </a:spcBef>
        <a:spcAft>
          <a:spcPct val="0"/>
        </a:spcAft>
        <a:defRPr sz="2400">
          <a:solidFill>
            <a:schemeClr val="bg1"/>
          </a:solidFill>
          <a:latin typeface="Arial" charset="0"/>
          <a:cs typeface="Arial" charset="0"/>
        </a:defRPr>
      </a:lvl7pPr>
      <a:lvl8pPr marL="1371600" algn="l" rtl="0" fontAlgn="base">
        <a:lnSpc>
          <a:spcPct val="85000"/>
        </a:lnSpc>
        <a:spcBef>
          <a:spcPct val="0"/>
        </a:spcBef>
        <a:spcAft>
          <a:spcPct val="0"/>
        </a:spcAft>
        <a:defRPr sz="2400">
          <a:solidFill>
            <a:schemeClr val="bg1"/>
          </a:solidFill>
          <a:latin typeface="Arial" charset="0"/>
          <a:cs typeface="Arial" charset="0"/>
        </a:defRPr>
      </a:lvl8pPr>
      <a:lvl9pPr marL="1828800" algn="l" rtl="0" fontAlgn="base">
        <a:lnSpc>
          <a:spcPct val="85000"/>
        </a:lnSpc>
        <a:spcBef>
          <a:spcPct val="0"/>
        </a:spcBef>
        <a:spcAft>
          <a:spcPct val="0"/>
        </a:spcAft>
        <a:defRPr sz="2400">
          <a:solidFill>
            <a:schemeClr val="bg1"/>
          </a:solidFill>
          <a:latin typeface="Arial" charset="0"/>
          <a:cs typeface="Arial" charset="0"/>
        </a:defRPr>
      </a:lvl9pPr>
    </p:titleStyle>
    <p:body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0591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4339" name="Group 162"/>
          <p:cNvGrpSpPr>
            <a:grpSpLocks/>
          </p:cNvGrpSpPr>
          <p:nvPr/>
        </p:nvGrpSpPr>
        <p:grpSpPr bwMode="auto">
          <a:xfrm>
            <a:off x="-4763" y="0"/>
            <a:ext cx="9148763" cy="6858000"/>
            <a:chOff x="-3" y="0"/>
            <a:chExt cx="5763" cy="4320"/>
          </a:xfrm>
        </p:grpSpPr>
        <p:pic>
          <p:nvPicPr>
            <p:cNvPr id="14395" name="Picture 23"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115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6" name="Rectangle 91"/>
            <p:cNvSpPr>
              <a:spLocks noChangeArrowheads="1"/>
            </p:cNvSpPr>
            <p:nvPr/>
          </p:nvSpPr>
          <p:spPr bwMode="auto">
            <a:xfrm>
              <a:off x="-3" y="0"/>
              <a:ext cx="5763"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4397" name="Picture 161" descr="logo 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 y="326"/>
              <a:ext cx="135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0" name="Group 155"/>
          <p:cNvGrpSpPr>
            <a:grpSpLocks/>
          </p:cNvGrpSpPr>
          <p:nvPr/>
        </p:nvGrpSpPr>
        <p:grpSpPr bwMode="auto">
          <a:xfrm>
            <a:off x="257175" y="1201738"/>
            <a:ext cx="2482850" cy="2444750"/>
            <a:chOff x="162" y="757"/>
            <a:chExt cx="1564" cy="1540"/>
          </a:xfrm>
        </p:grpSpPr>
        <p:sp>
          <p:nvSpPr>
            <p:cNvPr id="14390" name="Oval 101"/>
            <p:cNvSpPr>
              <a:spLocks noChangeArrowheads="1"/>
            </p:cNvSpPr>
            <p:nvPr/>
          </p:nvSpPr>
          <p:spPr bwMode="auto">
            <a:xfrm>
              <a:off x="232" y="819"/>
              <a:ext cx="1448" cy="1447"/>
            </a:xfrm>
            <a:prstGeom prst="ellipse">
              <a:avLst/>
            </a:prstGeom>
            <a:solidFill>
              <a:srgbClr val="83725B"/>
            </a:solidFill>
            <a:ln w="9525">
              <a:solidFill>
                <a:srgbClr val="83725B"/>
              </a:solidFill>
              <a:round/>
              <a:headEnd/>
              <a:tailEnd/>
            </a:ln>
          </p:spPr>
          <p:txBody>
            <a:bodyPr/>
            <a:lstStyle/>
            <a:p>
              <a:endParaRPr lang="en-US"/>
            </a:p>
          </p:txBody>
        </p:sp>
        <p:sp>
          <p:nvSpPr>
            <p:cNvPr id="14391" name="Oval 103"/>
            <p:cNvSpPr>
              <a:spLocks noChangeArrowheads="1"/>
            </p:cNvSpPr>
            <p:nvPr/>
          </p:nvSpPr>
          <p:spPr bwMode="auto">
            <a:xfrm>
              <a:off x="217" y="772"/>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2" name="Oval 104"/>
            <p:cNvSpPr>
              <a:spLocks noChangeArrowheads="1"/>
            </p:cNvSpPr>
            <p:nvPr/>
          </p:nvSpPr>
          <p:spPr bwMode="auto">
            <a:xfrm>
              <a:off x="162" y="772"/>
              <a:ext cx="1487"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3" name="Oval 105"/>
            <p:cNvSpPr>
              <a:spLocks noChangeArrowheads="1"/>
            </p:cNvSpPr>
            <p:nvPr/>
          </p:nvSpPr>
          <p:spPr bwMode="auto">
            <a:xfrm>
              <a:off x="240" y="803"/>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4" name="Oval 106"/>
            <p:cNvSpPr>
              <a:spLocks noChangeArrowheads="1"/>
            </p:cNvSpPr>
            <p:nvPr/>
          </p:nvSpPr>
          <p:spPr bwMode="auto">
            <a:xfrm>
              <a:off x="194"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62" name="Oval 102"/>
          <p:cNvSpPr>
            <a:spLocks noChangeArrowheads="1"/>
          </p:cNvSpPr>
          <p:nvPr/>
        </p:nvSpPr>
        <p:spPr bwMode="auto">
          <a:xfrm>
            <a:off x="436563" y="1362075"/>
            <a:ext cx="2162175" cy="2173288"/>
          </a:xfrm>
          <a:prstGeom prst="ellipse">
            <a:avLst/>
          </a:prstGeom>
          <a:blipFill dpi="0" rotWithShape="1">
            <a:blip r:embed="rId4">
              <a:extLst>
                <a:ext uri="{28A0092B-C50C-407E-A947-70E740481C1C}">
                  <a14:useLocalDpi xmlns:a14="http://schemas.microsoft.com/office/drawing/2010/main" val="0"/>
                </a:ext>
              </a:extLst>
            </a:blip>
            <a:srcRect/>
            <a:stretch>
              <a:fillRect t="-166" b="-166"/>
            </a:stretch>
          </a:blipFill>
          <a:ln>
            <a:noFill/>
          </a:ln>
        </p:spPr>
        <p:txBody>
          <a:bodyPr anchor="ctr"/>
          <a:lstStyle/>
          <a:p>
            <a:pPr algn="ctr">
              <a:defRPr/>
            </a:pPr>
            <a:endParaRPr lang="en-ZA" sz="1000" dirty="0"/>
          </a:p>
        </p:txBody>
      </p:sp>
      <p:grpSp>
        <p:nvGrpSpPr>
          <p:cNvPr id="14344" name="Group 156"/>
          <p:cNvGrpSpPr>
            <a:grpSpLocks/>
          </p:cNvGrpSpPr>
          <p:nvPr/>
        </p:nvGrpSpPr>
        <p:grpSpPr bwMode="auto">
          <a:xfrm>
            <a:off x="171450" y="1201738"/>
            <a:ext cx="2643188" cy="2493962"/>
            <a:chOff x="108" y="757"/>
            <a:chExt cx="1665" cy="1571"/>
          </a:xfrm>
        </p:grpSpPr>
        <p:sp>
          <p:nvSpPr>
            <p:cNvPr id="14387" name="Oval 107"/>
            <p:cNvSpPr>
              <a:spLocks noChangeArrowheads="1"/>
            </p:cNvSpPr>
            <p:nvPr/>
          </p:nvSpPr>
          <p:spPr bwMode="auto">
            <a:xfrm>
              <a:off x="279"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8" name="Oval 108"/>
            <p:cNvSpPr>
              <a:spLocks noChangeArrowheads="1"/>
            </p:cNvSpPr>
            <p:nvPr/>
          </p:nvSpPr>
          <p:spPr bwMode="auto">
            <a:xfrm>
              <a:off x="108" y="834"/>
              <a:ext cx="1486" cy="149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9" name="Oval 109"/>
            <p:cNvSpPr>
              <a:spLocks noChangeArrowheads="1"/>
            </p:cNvSpPr>
            <p:nvPr/>
          </p:nvSpPr>
          <p:spPr bwMode="auto">
            <a:xfrm>
              <a:off x="287" y="757"/>
              <a:ext cx="1486" cy="1486"/>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5" name="Group 146"/>
          <p:cNvGrpSpPr>
            <a:grpSpLocks/>
          </p:cNvGrpSpPr>
          <p:nvPr/>
        </p:nvGrpSpPr>
        <p:grpSpPr bwMode="auto">
          <a:xfrm>
            <a:off x="912813" y="620713"/>
            <a:ext cx="1284287" cy="1260475"/>
            <a:chOff x="575" y="391"/>
            <a:chExt cx="809" cy="794"/>
          </a:xfrm>
        </p:grpSpPr>
        <p:sp>
          <p:nvSpPr>
            <p:cNvPr id="14379" name="Oval 147"/>
            <p:cNvSpPr>
              <a:spLocks noChangeArrowheads="1"/>
            </p:cNvSpPr>
            <p:nvPr/>
          </p:nvSpPr>
          <p:spPr bwMode="auto">
            <a:xfrm>
              <a:off x="614" y="422"/>
              <a:ext cx="739" cy="747"/>
            </a:xfrm>
            <a:prstGeom prst="ellipse">
              <a:avLst/>
            </a:prstGeom>
            <a:solidFill>
              <a:srgbClr val="83725B"/>
            </a:solidFill>
            <a:ln w="9525">
              <a:solidFill>
                <a:srgbClr val="83725B"/>
              </a:solidFill>
              <a:miter lim="800000"/>
              <a:headEnd/>
              <a:tailEnd/>
            </a:ln>
          </p:spPr>
          <p:txBody>
            <a:bodyPr/>
            <a:lstStyle/>
            <a:p>
              <a:endParaRPr lang="en-US"/>
            </a:p>
          </p:txBody>
        </p:sp>
        <p:sp>
          <p:nvSpPr>
            <p:cNvPr id="14380" name="Oval 148"/>
            <p:cNvSpPr>
              <a:spLocks noChangeArrowheads="1"/>
            </p:cNvSpPr>
            <p:nvPr/>
          </p:nvSpPr>
          <p:spPr bwMode="auto">
            <a:xfrm>
              <a:off x="629" y="445"/>
              <a:ext cx="708" cy="708"/>
            </a:xfrm>
            <a:prstGeom prst="ellipse">
              <a:avLst/>
            </a:prstGeom>
            <a:solidFill>
              <a:srgbClr val="8C7F6D"/>
            </a:solidFill>
            <a:ln w="9525">
              <a:solidFill>
                <a:srgbClr val="83725B"/>
              </a:solidFill>
              <a:miter lim="800000"/>
              <a:headEnd/>
              <a:tailEnd/>
            </a:ln>
          </p:spPr>
          <p:txBody>
            <a:bodyPr/>
            <a:lstStyle/>
            <a:p>
              <a:endParaRPr lang="en-US"/>
            </a:p>
          </p:txBody>
        </p:sp>
        <p:sp>
          <p:nvSpPr>
            <p:cNvPr id="14381" name="Oval 149"/>
            <p:cNvSpPr>
              <a:spLocks noChangeArrowheads="1"/>
            </p:cNvSpPr>
            <p:nvPr/>
          </p:nvSpPr>
          <p:spPr bwMode="auto">
            <a:xfrm>
              <a:off x="598" y="399"/>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2" name="Oval 150"/>
            <p:cNvSpPr>
              <a:spLocks noChangeArrowheads="1"/>
            </p:cNvSpPr>
            <p:nvPr/>
          </p:nvSpPr>
          <p:spPr bwMode="auto">
            <a:xfrm>
              <a:off x="575" y="399"/>
              <a:ext cx="762"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3" name="Oval 151"/>
            <p:cNvSpPr>
              <a:spLocks noChangeArrowheads="1"/>
            </p:cNvSpPr>
            <p:nvPr/>
          </p:nvSpPr>
          <p:spPr bwMode="auto">
            <a:xfrm>
              <a:off x="614" y="414"/>
              <a:ext cx="770" cy="771"/>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4" name="Oval 152"/>
            <p:cNvSpPr>
              <a:spLocks noChangeArrowheads="1"/>
            </p:cNvSpPr>
            <p:nvPr/>
          </p:nvSpPr>
          <p:spPr bwMode="auto">
            <a:xfrm>
              <a:off x="590" y="391"/>
              <a:ext cx="763"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5" name="Oval 153"/>
            <p:cNvSpPr>
              <a:spLocks noChangeArrowheads="1"/>
            </p:cNvSpPr>
            <p:nvPr/>
          </p:nvSpPr>
          <p:spPr bwMode="auto">
            <a:xfrm>
              <a:off x="629" y="445"/>
              <a:ext cx="708" cy="708"/>
            </a:xfrm>
            <a:prstGeom prst="ellipse">
              <a:avLst/>
            </a:prstGeom>
            <a:solidFill>
              <a:srgbClr val="83725B"/>
            </a:solidFill>
            <a:ln w="9525">
              <a:solidFill>
                <a:srgbClr val="83725B"/>
              </a:solidFill>
              <a:miter lim="800000"/>
              <a:headEnd/>
              <a:tailEnd/>
            </a:ln>
          </p:spPr>
          <p:txBody>
            <a:bodyPr/>
            <a:lstStyle/>
            <a:p>
              <a:endParaRPr lang="en-US"/>
            </a:p>
          </p:txBody>
        </p:sp>
        <p:sp>
          <p:nvSpPr>
            <p:cNvPr id="14386" name="Oval 154"/>
            <p:cNvSpPr>
              <a:spLocks noChangeArrowheads="1"/>
            </p:cNvSpPr>
            <p:nvPr/>
          </p:nvSpPr>
          <p:spPr bwMode="auto">
            <a:xfrm>
              <a:off x="637" y="445"/>
              <a:ext cx="693" cy="693"/>
            </a:xfrm>
            <a:prstGeom prst="ellipse">
              <a:avLst/>
            </a:prstGeom>
            <a:noFill/>
            <a:ln w="0">
              <a:solidFill>
                <a:srgbClr val="83725B"/>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6" name="Oval 118"/>
          <p:cNvSpPr>
            <a:spLocks noChangeArrowheads="1"/>
          </p:cNvSpPr>
          <p:nvPr/>
        </p:nvSpPr>
        <p:spPr bwMode="auto">
          <a:xfrm>
            <a:off x="1004888" y="706438"/>
            <a:ext cx="1111250" cy="1112837"/>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600"/>
          </a:p>
        </p:txBody>
      </p:sp>
      <p:grpSp>
        <p:nvGrpSpPr>
          <p:cNvPr id="14347" name="Group 145"/>
          <p:cNvGrpSpPr>
            <a:grpSpLocks/>
          </p:cNvGrpSpPr>
          <p:nvPr/>
        </p:nvGrpSpPr>
        <p:grpSpPr bwMode="auto">
          <a:xfrm>
            <a:off x="863600" y="620713"/>
            <a:ext cx="1370013" cy="1284287"/>
            <a:chOff x="544" y="391"/>
            <a:chExt cx="863" cy="809"/>
          </a:xfrm>
        </p:grpSpPr>
        <p:sp>
          <p:nvSpPr>
            <p:cNvPr id="14376" name="Oval 119"/>
            <p:cNvSpPr>
              <a:spLocks noChangeArrowheads="1"/>
            </p:cNvSpPr>
            <p:nvPr/>
          </p:nvSpPr>
          <p:spPr bwMode="auto">
            <a:xfrm>
              <a:off x="637" y="391"/>
              <a:ext cx="770" cy="770"/>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7" name="Oval 120"/>
            <p:cNvSpPr>
              <a:spLocks noChangeArrowheads="1"/>
            </p:cNvSpPr>
            <p:nvPr/>
          </p:nvSpPr>
          <p:spPr bwMode="auto">
            <a:xfrm>
              <a:off x="544" y="438"/>
              <a:ext cx="770"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8" name="Oval 121"/>
            <p:cNvSpPr>
              <a:spLocks noChangeArrowheads="1"/>
            </p:cNvSpPr>
            <p:nvPr/>
          </p:nvSpPr>
          <p:spPr bwMode="auto">
            <a:xfrm>
              <a:off x="637" y="438"/>
              <a:ext cx="763" cy="762"/>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48" name="Group 157"/>
          <p:cNvGrpSpPr>
            <a:grpSpLocks/>
          </p:cNvGrpSpPr>
          <p:nvPr/>
        </p:nvGrpSpPr>
        <p:grpSpPr bwMode="auto">
          <a:xfrm>
            <a:off x="331788" y="3090863"/>
            <a:ext cx="2074862" cy="2038350"/>
            <a:chOff x="209" y="1947"/>
            <a:chExt cx="1307" cy="1284"/>
          </a:xfrm>
        </p:grpSpPr>
        <p:sp>
          <p:nvSpPr>
            <p:cNvPr id="14370" name="Oval 122"/>
            <p:cNvSpPr>
              <a:spLocks noChangeArrowheads="1"/>
            </p:cNvSpPr>
            <p:nvPr/>
          </p:nvSpPr>
          <p:spPr bwMode="auto">
            <a:xfrm>
              <a:off x="264" y="2002"/>
              <a:ext cx="1213" cy="1205"/>
            </a:xfrm>
            <a:prstGeom prst="ellipse">
              <a:avLst/>
            </a:prstGeom>
            <a:solidFill>
              <a:srgbClr val="83725B"/>
            </a:solidFill>
            <a:ln w="9525">
              <a:solidFill>
                <a:srgbClr val="83725B"/>
              </a:solidFill>
              <a:miter lim="800000"/>
              <a:headEnd/>
              <a:tailEnd/>
            </a:ln>
          </p:spPr>
          <p:txBody>
            <a:bodyPr/>
            <a:lstStyle/>
            <a:p>
              <a:endParaRPr lang="en-US"/>
            </a:p>
          </p:txBody>
        </p:sp>
        <p:sp>
          <p:nvSpPr>
            <p:cNvPr id="14371" name="Oval 123"/>
            <p:cNvSpPr>
              <a:spLocks noChangeArrowheads="1"/>
            </p:cNvSpPr>
            <p:nvPr/>
          </p:nvSpPr>
          <p:spPr bwMode="auto">
            <a:xfrm>
              <a:off x="303" y="2033"/>
              <a:ext cx="1135" cy="1143"/>
            </a:xfrm>
            <a:prstGeom prst="ellipse">
              <a:avLst/>
            </a:prstGeom>
            <a:solidFill>
              <a:srgbClr val="83725B"/>
            </a:solidFill>
            <a:ln w="9525">
              <a:solidFill>
                <a:srgbClr val="83725B"/>
              </a:solidFill>
              <a:miter lim="800000"/>
              <a:headEnd/>
              <a:tailEnd/>
            </a:ln>
          </p:spPr>
          <p:txBody>
            <a:bodyPr/>
            <a:lstStyle/>
            <a:p>
              <a:endParaRPr lang="en-US"/>
            </a:p>
          </p:txBody>
        </p:sp>
        <p:sp>
          <p:nvSpPr>
            <p:cNvPr id="14372" name="Oval 124"/>
            <p:cNvSpPr>
              <a:spLocks noChangeArrowheads="1"/>
            </p:cNvSpPr>
            <p:nvPr/>
          </p:nvSpPr>
          <p:spPr bwMode="auto">
            <a:xfrm>
              <a:off x="248" y="1963"/>
              <a:ext cx="1245"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3" name="Oval 125"/>
            <p:cNvSpPr>
              <a:spLocks noChangeArrowheads="1"/>
            </p:cNvSpPr>
            <p:nvPr/>
          </p:nvSpPr>
          <p:spPr bwMode="auto">
            <a:xfrm>
              <a:off x="209" y="1963"/>
              <a:ext cx="1237" cy="124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4" name="Oval 126"/>
            <p:cNvSpPr>
              <a:spLocks noChangeArrowheads="1"/>
            </p:cNvSpPr>
            <p:nvPr/>
          </p:nvSpPr>
          <p:spPr bwMode="auto">
            <a:xfrm>
              <a:off x="271" y="1986"/>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5" name="Oval 127"/>
            <p:cNvSpPr>
              <a:spLocks noChangeArrowheads="1"/>
            </p:cNvSpPr>
            <p:nvPr/>
          </p:nvSpPr>
          <p:spPr bwMode="auto">
            <a:xfrm>
              <a:off x="232"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49" name="Oval 128"/>
          <p:cNvSpPr>
            <a:spLocks noChangeArrowheads="1"/>
          </p:cNvSpPr>
          <p:nvPr/>
        </p:nvSpPr>
        <p:spPr bwMode="auto">
          <a:xfrm>
            <a:off x="482600" y="3227388"/>
            <a:ext cx="1801813" cy="1814512"/>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en-US" sz="1000">
              <a:solidFill>
                <a:srgbClr val="C0C0C0"/>
              </a:solidFill>
            </a:endParaRPr>
          </a:p>
        </p:txBody>
      </p:sp>
      <p:grpSp>
        <p:nvGrpSpPr>
          <p:cNvPr id="14350" name="Group 158"/>
          <p:cNvGrpSpPr>
            <a:grpSpLocks/>
          </p:cNvGrpSpPr>
          <p:nvPr/>
        </p:nvGrpSpPr>
        <p:grpSpPr bwMode="auto">
          <a:xfrm>
            <a:off x="257175" y="3090863"/>
            <a:ext cx="2211388" cy="2087562"/>
            <a:chOff x="162" y="1947"/>
            <a:chExt cx="1393" cy="1315"/>
          </a:xfrm>
        </p:grpSpPr>
        <p:sp>
          <p:nvSpPr>
            <p:cNvPr id="14367" name="Oval 129"/>
            <p:cNvSpPr>
              <a:spLocks noChangeArrowheads="1"/>
            </p:cNvSpPr>
            <p:nvPr/>
          </p:nvSpPr>
          <p:spPr bwMode="auto">
            <a:xfrm>
              <a:off x="162" y="2017"/>
              <a:ext cx="1238"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8" name="Oval 130"/>
            <p:cNvSpPr>
              <a:spLocks noChangeArrowheads="1"/>
            </p:cNvSpPr>
            <p:nvPr/>
          </p:nvSpPr>
          <p:spPr bwMode="auto">
            <a:xfrm>
              <a:off x="310" y="1947"/>
              <a:ext cx="1245"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9" name="Oval 131"/>
            <p:cNvSpPr>
              <a:spLocks noChangeArrowheads="1"/>
            </p:cNvSpPr>
            <p:nvPr/>
          </p:nvSpPr>
          <p:spPr bwMode="auto">
            <a:xfrm>
              <a:off x="303" y="2017"/>
              <a:ext cx="1244" cy="124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351" name="Group 159"/>
          <p:cNvGrpSpPr>
            <a:grpSpLocks/>
          </p:cNvGrpSpPr>
          <p:nvPr/>
        </p:nvGrpSpPr>
        <p:grpSpPr bwMode="auto">
          <a:xfrm>
            <a:off x="900113" y="4684713"/>
            <a:ext cx="1717675" cy="1692275"/>
            <a:chOff x="567" y="2951"/>
            <a:chExt cx="1082" cy="1066"/>
          </a:xfrm>
        </p:grpSpPr>
        <p:sp>
          <p:nvSpPr>
            <p:cNvPr id="14361" name="Oval 132"/>
            <p:cNvSpPr>
              <a:spLocks noChangeArrowheads="1"/>
            </p:cNvSpPr>
            <p:nvPr/>
          </p:nvSpPr>
          <p:spPr bwMode="auto">
            <a:xfrm>
              <a:off x="614" y="2990"/>
              <a:ext cx="1003" cy="1011"/>
            </a:xfrm>
            <a:prstGeom prst="ellipse">
              <a:avLst/>
            </a:prstGeom>
            <a:solidFill>
              <a:srgbClr val="83725B"/>
            </a:solidFill>
            <a:ln w="9525">
              <a:solidFill>
                <a:srgbClr val="83725B"/>
              </a:solidFill>
              <a:miter lim="800000"/>
              <a:headEnd/>
              <a:tailEnd/>
            </a:ln>
          </p:spPr>
          <p:txBody>
            <a:bodyPr/>
            <a:lstStyle/>
            <a:p>
              <a:endParaRPr lang="en-US"/>
            </a:p>
          </p:txBody>
        </p:sp>
        <p:sp>
          <p:nvSpPr>
            <p:cNvPr id="14362" name="Oval 133"/>
            <p:cNvSpPr>
              <a:spLocks noChangeArrowheads="1"/>
            </p:cNvSpPr>
            <p:nvPr/>
          </p:nvSpPr>
          <p:spPr bwMode="auto">
            <a:xfrm>
              <a:off x="645" y="3021"/>
              <a:ext cx="941" cy="949"/>
            </a:xfrm>
            <a:prstGeom prst="ellipse">
              <a:avLst/>
            </a:prstGeom>
            <a:solidFill>
              <a:srgbClr val="83725B"/>
            </a:solidFill>
            <a:ln w="9525">
              <a:solidFill>
                <a:srgbClr val="83725B"/>
              </a:solidFill>
              <a:miter lim="800000"/>
              <a:headEnd/>
              <a:tailEnd/>
            </a:ln>
          </p:spPr>
          <p:txBody>
            <a:bodyPr/>
            <a:lstStyle/>
            <a:p>
              <a:endParaRPr lang="en-US"/>
            </a:p>
          </p:txBody>
        </p:sp>
        <p:sp>
          <p:nvSpPr>
            <p:cNvPr id="14363" name="Oval 134"/>
            <p:cNvSpPr>
              <a:spLocks noChangeArrowheads="1"/>
            </p:cNvSpPr>
            <p:nvPr/>
          </p:nvSpPr>
          <p:spPr bwMode="auto">
            <a:xfrm>
              <a:off x="598" y="2959"/>
              <a:ext cx="1035"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4" name="Oval 135"/>
            <p:cNvSpPr>
              <a:spLocks noChangeArrowheads="1"/>
            </p:cNvSpPr>
            <p:nvPr/>
          </p:nvSpPr>
          <p:spPr bwMode="auto">
            <a:xfrm>
              <a:off x="567" y="2959"/>
              <a:ext cx="1027" cy="1034"/>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5" name="Oval 136"/>
            <p:cNvSpPr>
              <a:spLocks noChangeArrowheads="1"/>
            </p:cNvSpPr>
            <p:nvPr/>
          </p:nvSpPr>
          <p:spPr bwMode="auto">
            <a:xfrm>
              <a:off x="622" y="2982"/>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6" name="Oval 137"/>
            <p:cNvSpPr>
              <a:spLocks noChangeArrowheads="1"/>
            </p:cNvSpPr>
            <p:nvPr/>
          </p:nvSpPr>
          <p:spPr bwMode="auto">
            <a:xfrm>
              <a:off x="583" y="2951"/>
              <a:ext cx="1034"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71" name="Oval 138"/>
          <p:cNvSpPr>
            <a:spLocks noChangeArrowheads="1"/>
          </p:cNvSpPr>
          <p:nvPr/>
        </p:nvSpPr>
        <p:spPr bwMode="auto">
          <a:xfrm>
            <a:off x="1014413" y="4791075"/>
            <a:ext cx="1506537" cy="1519238"/>
          </a:xfrm>
          <a:prstGeom prst="ellipse">
            <a:avLst/>
          </a:prstGeom>
          <a:blipFill dpi="0" rotWithShape="1">
            <a:blip r:embed="rId7">
              <a:extLst>
                <a:ext uri="{28A0092B-C50C-407E-A947-70E740481C1C}">
                  <a14:useLocalDpi xmlns:a14="http://schemas.microsoft.com/office/drawing/2010/main" val="0"/>
                </a:ext>
              </a:extLst>
            </a:blip>
            <a:srcRect/>
            <a:stretch>
              <a:fillRect l="-219" r="-219"/>
            </a:stretch>
          </a:blipFill>
          <a:ln>
            <a:noFill/>
          </a:ln>
        </p:spPr>
        <p:txBody>
          <a:bodyPr anchor="ctr"/>
          <a:lstStyle/>
          <a:p>
            <a:pPr algn="ctr">
              <a:defRPr/>
            </a:pPr>
            <a:endParaRPr lang="en-ZA" sz="900" dirty="0">
              <a:solidFill>
                <a:srgbClr val="C0C0C0"/>
              </a:solidFill>
            </a:endParaRPr>
          </a:p>
        </p:txBody>
      </p:sp>
      <p:grpSp>
        <p:nvGrpSpPr>
          <p:cNvPr id="14355" name="Group 160"/>
          <p:cNvGrpSpPr>
            <a:grpSpLocks/>
          </p:cNvGrpSpPr>
          <p:nvPr/>
        </p:nvGrpSpPr>
        <p:grpSpPr bwMode="auto">
          <a:xfrm>
            <a:off x="838200" y="4684713"/>
            <a:ext cx="1828800" cy="1728787"/>
            <a:chOff x="528" y="2951"/>
            <a:chExt cx="1152" cy="1089"/>
          </a:xfrm>
        </p:grpSpPr>
        <p:sp>
          <p:nvSpPr>
            <p:cNvPr id="14358" name="Oval 139"/>
            <p:cNvSpPr>
              <a:spLocks noChangeArrowheads="1"/>
            </p:cNvSpPr>
            <p:nvPr/>
          </p:nvSpPr>
          <p:spPr bwMode="auto">
            <a:xfrm>
              <a:off x="528" y="3005"/>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9" name="Oval 140"/>
            <p:cNvSpPr>
              <a:spLocks noChangeArrowheads="1"/>
            </p:cNvSpPr>
            <p:nvPr/>
          </p:nvSpPr>
          <p:spPr bwMode="auto">
            <a:xfrm>
              <a:off x="645" y="3005"/>
              <a:ext cx="1035"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0" name="Oval 141"/>
            <p:cNvSpPr>
              <a:spLocks noChangeArrowheads="1"/>
            </p:cNvSpPr>
            <p:nvPr/>
          </p:nvSpPr>
          <p:spPr bwMode="auto">
            <a:xfrm>
              <a:off x="653" y="2951"/>
              <a:ext cx="1027" cy="1035"/>
            </a:xfrm>
            <a:prstGeom prst="ellipse">
              <a:avLst/>
            </a:prstGeom>
            <a:noFill/>
            <a:ln w="9525">
              <a:solidFill>
                <a:srgbClr val="83725B"/>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56" name="Rectangle 2"/>
          <p:cNvSpPr>
            <a:spLocks noGrp="1" noChangeArrowheads="1"/>
          </p:cNvSpPr>
          <p:nvPr>
            <p:ph type="ctrTitle"/>
          </p:nvPr>
        </p:nvSpPr>
        <p:spPr>
          <a:xfrm>
            <a:off x="3059113" y="2360613"/>
            <a:ext cx="5545137" cy="1584325"/>
          </a:xfrm>
        </p:spPr>
        <p:txBody>
          <a:bodyPr/>
          <a:lstStyle/>
          <a:p>
            <a:pPr algn="ctr" eaLnBrk="1" hangingPunct="1"/>
            <a:r>
              <a:rPr lang="en-US" sz="4800" b="1" dirty="0"/>
              <a:t>Tutorial </a:t>
            </a:r>
            <a:r>
              <a:rPr lang="en-US" sz="4800" b="1" dirty="0" smtClean="0"/>
              <a:t>E</a:t>
            </a:r>
            <a:r>
              <a:rPr lang="en-US" sz="3200" b="1" dirty="0"/>
              <a:t/>
            </a:r>
            <a:br>
              <a:rPr lang="en-US" sz="3200" b="1" dirty="0"/>
            </a:br>
            <a:r>
              <a:rPr lang="en-US" sz="3200" b="1" dirty="0"/>
              <a:t>T-pipe junction </a:t>
            </a:r>
            <a:r>
              <a:rPr lang="en-US" sz="3200" b="1" dirty="0" smtClean="0"/>
              <a:t>Transient Thermomechanical </a:t>
            </a:r>
            <a:r>
              <a:rPr lang="en-US" sz="3200" b="1" dirty="0"/>
              <a:t>FEM </a:t>
            </a:r>
            <a:r>
              <a:rPr lang="en-US" sz="3200" b="1" dirty="0" smtClean="0"/>
              <a:t>model 2</a:t>
            </a:r>
          </a:p>
        </p:txBody>
      </p:sp>
      <p:sp>
        <p:nvSpPr>
          <p:cNvPr id="14357" name="TextBox 3"/>
          <p:cNvSpPr txBox="1">
            <a:spLocks noChangeArrowheads="1"/>
          </p:cNvSpPr>
          <p:nvPr/>
        </p:nvSpPr>
        <p:spPr bwMode="auto">
          <a:xfrm>
            <a:off x="4477655" y="4770438"/>
            <a:ext cx="24064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ZA" dirty="0"/>
              <a:t>By </a:t>
            </a:r>
            <a:r>
              <a:rPr lang="en-ZA" dirty="0" err="1"/>
              <a:t>Ofentse</a:t>
            </a:r>
            <a:r>
              <a:rPr lang="en-ZA" dirty="0"/>
              <a:t> </a:t>
            </a:r>
            <a:r>
              <a:rPr lang="en-ZA" dirty="0" err="1"/>
              <a:t>Kgoa</a:t>
            </a:r>
            <a:endParaRPr lang="en-ZA" dirty="0"/>
          </a:p>
          <a:p>
            <a:pPr algn="ctr" eaLnBrk="1" hangingPunct="1"/>
            <a:r>
              <a:rPr lang="en-ZA"/>
              <a:t>kgoaot@eskom.co.za</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10</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1262034"/>
          </a:xfrm>
        </p:spPr>
        <p:txBody>
          <a:bodyPr/>
          <a:lstStyle/>
          <a:p>
            <a:pPr algn="just" eaLnBrk="1" hangingPunct="1"/>
            <a:r>
              <a:rPr lang="en-US" sz="1600" dirty="0" smtClean="0"/>
              <a:t>For all FEM models, a mesh needs to be created. </a:t>
            </a:r>
          </a:p>
          <a:p>
            <a:pPr algn="just" eaLnBrk="1" hangingPunct="1"/>
            <a:r>
              <a:rPr lang="en-US" sz="1600" dirty="0" smtClean="0"/>
              <a:t>Refer to Tutorial B which shows how to create a mesh.</a:t>
            </a:r>
          </a:p>
          <a:p>
            <a:pPr algn="just" eaLnBrk="1" hangingPunct="1"/>
            <a:endParaRPr lang="en-US" sz="1600" dirty="0"/>
          </a:p>
          <a:p>
            <a:pPr algn="just" eaLnBrk="1" hangingPunct="1"/>
            <a:r>
              <a:rPr lang="en-US" sz="1600" dirty="0" smtClean="0"/>
              <a:t>The material to be used in the analysis is “Steel-Generic”.</a:t>
            </a:r>
          </a:p>
          <a:p>
            <a:pPr algn="just" eaLnBrk="1" hangingPunct="1"/>
            <a:r>
              <a:rPr lang="en-US" sz="1600" dirty="0" smtClean="0"/>
              <a:t>Refer to Tutorial B on how to specify a material.</a:t>
            </a:r>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the Mesh:</a:t>
            </a:r>
            <a:endParaRPr lang="en-US" sz="1600" b="1" dirty="0">
              <a:solidFill>
                <a:srgbClr val="003896"/>
              </a:solidFill>
            </a:endParaRPr>
          </a:p>
        </p:txBody>
      </p:sp>
      <p:pic>
        <p:nvPicPr>
          <p:cNvPr id="8" name="Picture 3" descr="C:\Users\ESKOM\Documents\FreeCADdevelopment\Current Tasks\T-pipe\Capture - Copy (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6" y="1165225"/>
            <a:ext cx="3796730" cy="409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8149" y="3106709"/>
            <a:ext cx="2343911" cy="313932"/>
          </a:xfrm>
          <a:prstGeom prst="rect">
            <a:avLst/>
          </a:prstGeom>
        </p:spPr>
        <p:txBody>
          <a:bodyPr wrap="none">
            <a:spAutoFit/>
          </a:bodyPr>
          <a:lstStyle/>
          <a:p>
            <a:pPr marL="266700" indent="-266700">
              <a:lnSpc>
                <a:spcPct val="90000"/>
              </a:lnSpc>
              <a:spcBef>
                <a:spcPct val="100000"/>
              </a:spcBef>
              <a:buClr>
                <a:srgbClr val="8C7F6D"/>
              </a:buClr>
            </a:pPr>
            <a:r>
              <a:rPr lang="en-US" sz="1600" b="1" dirty="0">
                <a:solidFill>
                  <a:srgbClr val="003896"/>
                </a:solidFill>
              </a:rPr>
              <a:t>Material specification:</a:t>
            </a:r>
          </a:p>
        </p:txBody>
      </p:sp>
      <p:pic>
        <p:nvPicPr>
          <p:cNvPr id="4098" name="Picture 2" descr="C:\Users\ESKOM\Documents\FreeCADdevelopment\Current Tasks\T-pipe\Tutorials\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66" y="1165225"/>
            <a:ext cx="3796730" cy="31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447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11</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T-pipe needs to fixed in the X, Y and Z directions. To do this use the displacement constraint. Refer to Tutorial B for more information.</a:t>
            </a:r>
          </a:p>
          <a:p>
            <a:pPr algn="just" eaLnBrk="1" hangingPunct="1"/>
            <a:r>
              <a:rPr lang="en-US" sz="1600" dirty="0" smtClean="0"/>
              <a:t>Apply an initial temperature of 300 K to the entire T-pipe junction.</a:t>
            </a:r>
          </a:p>
          <a:p>
            <a:pPr algn="just" eaLnBrk="1" hangingPunct="1"/>
            <a:r>
              <a:rPr lang="en-US" sz="1600" dirty="0"/>
              <a:t>Add a heat flux constraint on all areas apart from the heat treatment area. The ambient temperature should be </a:t>
            </a:r>
            <a:r>
              <a:rPr lang="en-US" sz="1600" dirty="0" smtClean="0"/>
              <a:t>980 </a:t>
            </a:r>
            <a:r>
              <a:rPr lang="en-US" sz="1600" dirty="0"/>
              <a:t>K and the Film coefficient should be </a:t>
            </a:r>
            <a:r>
              <a:rPr lang="en-US" sz="1600" dirty="0" smtClean="0"/>
              <a:t>500 </a:t>
            </a:r>
            <a:r>
              <a:rPr lang="en-US" sz="1600" dirty="0"/>
              <a:t>W/m²K.</a:t>
            </a:r>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Boundary conditions:</a:t>
            </a:r>
            <a:endParaRPr lang="en-US" sz="1600" b="1" dirty="0">
              <a:solidFill>
                <a:srgbClr val="003896"/>
              </a:solidFill>
            </a:endParaRPr>
          </a:p>
        </p:txBody>
      </p:sp>
      <p:pic>
        <p:nvPicPr>
          <p:cNvPr id="8" name="Picture 3" descr="C:\Users\ESKOM\Documents\FreeCADdevelopment\Current Tasks\T-pipe\Capture - Copy (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6" y="1165225"/>
            <a:ext cx="3796730" cy="409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b="11464"/>
          <a:stretch/>
        </p:blipFill>
        <p:spPr bwMode="auto">
          <a:xfrm>
            <a:off x="4638666" y="1700808"/>
            <a:ext cx="3796730" cy="68346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ESKOM\Documents\FreeCADdevelopment\Current Tasks\T-pipe\Tutorials\Capture.JPG"/>
          <p:cNvPicPr>
            <a:picLocks noChangeAspect="1" noChangeArrowheads="1"/>
          </p:cNvPicPr>
          <p:nvPr/>
        </p:nvPicPr>
        <p:blipFill rotWithShape="1">
          <a:blip r:embed="rId4">
            <a:extLst>
              <a:ext uri="{28A0092B-C50C-407E-A947-70E740481C1C}">
                <a14:useLocalDpi xmlns:a14="http://schemas.microsoft.com/office/drawing/2010/main" val="0"/>
              </a:ext>
            </a:extLst>
          </a:blip>
          <a:srcRect l="980" r="586" b="5208"/>
          <a:stretch/>
        </p:blipFill>
        <p:spPr bwMode="auto">
          <a:xfrm>
            <a:off x="4638667" y="3356992"/>
            <a:ext cx="3796730" cy="28281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ESKOM\Documents\FreeCADdevelopment\Current Tasks\T-pipe\Capture - Cop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67" y="2564904"/>
            <a:ext cx="3796731"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284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12</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Add a heat flux constraint on </a:t>
            </a:r>
            <a:r>
              <a:rPr lang="en-US" sz="1600" dirty="0" smtClean="0"/>
              <a:t>the internal surface of the T-pipe. </a:t>
            </a:r>
            <a:r>
              <a:rPr lang="en-US" sz="1600" dirty="0"/>
              <a:t>The ambient temperature should be </a:t>
            </a:r>
            <a:r>
              <a:rPr lang="en-US" sz="1600" dirty="0" smtClean="0"/>
              <a:t>300 </a:t>
            </a:r>
            <a:r>
              <a:rPr lang="en-US" sz="1600" dirty="0"/>
              <a:t>K and the Film coefficient should be </a:t>
            </a:r>
            <a:r>
              <a:rPr lang="en-US" sz="1600" dirty="0" smtClean="0"/>
              <a:t>10 </a:t>
            </a:r>
            <a:r>
              <a:rPr lang="en-US" sz="1600" dirty="0"/>
              <a:t>W/m²K</a:t>
            </a:r>
            <a:r>
              <a:rPr lang="en-US" sz="1600" dirty="0" smtClean="0"/>
              <a:t>.</a:t>
            </a:r>
          </a:p>
          <a:p>
            <a:pPr algn="just" eaLnBrk="1" hangingPunct="1"/>
            <a:r>
              <a:rPr lang="en-US" sz="1600" dirty="0" smtClean="0"/>
              <a:t>Select all the faces indicated in the picture for the heat flux constraint.</a:t>
            </a:r>
            <a:endParaRPr lang="en-US" sz="1600" dirty="0"/>
          </a:p>
          <a:p>
            <a:pPr marL="0" indent="0" algn="just" eaLnBrk="1" hangingPunct="1">
              <a:buNone/>
            </a:pPr>
            <a:r>
              <a:rPr lang="en-US" sz="1600" dirty="0"/>
              <a:t> </a:t>
            </a:r>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Boundary conditions:</a:t>
            </a:r>
            <a:endParaRPr lang="en-US" sz="1600" b="1" dirty="0">
              <a:solidFill>
                <a:srgbClr val="003896"/>
              </a:solidFill>
            </a:endParaRPr>
          </a:p>
        </p:txBody>
      </p:sp>
      <p:pic>
        <p:nvPicPr>
          <p:cNvPr id="10" name="Picture 2" descr="C:\Users\ESKOM\Documents\FreeCADdevelopment\Current Tasks\T-pipe\Capture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67" y="1154214"/>
            <a:ext cx="3796731"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3099" t="8273" r="4538" b="12573"/>
          <a:stretch/>
        </p:blipFill>
        <p:spPr bwMode="auto">
          <a:xfrm>
            <a:off x="4638667" y="1844526"/>
            <a:ext cx="3796731" cy="280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1089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13</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analysis to be run is a transient thermomechanical analysis. </a:t>
            </a:r>
          </a:p>
          <a:p>
            <a:pPr algn="just" eaLnBrk="1" hangingPunct="1"/>
            <a:r>
              <a:rPr lang="en-US" sz="1600" dirty="0" smtClean="0"/>
              <a:t>Click on CalculiX in the object tree view</a:t>
            </a:r>
            <a:r>
              <a:rPr lang="en-US" sz="1600" dirty="0"/>
              <a:t>. In the property window, the user has different FEM solver settings. Change the “End Time” to </a:t>
            </a:r>
            <a:r>
              <a:rPr lang="en-US" sz="1600" dirty="0" smtClean="0"/>
              <a:t>20000 </a:t>
            </a:r>
            <a:r>
              <a:rPr lang="en-US" sz="1600" dirty="0"/>
              <a:t>time steps and select “false” under “Steady State”. </a:t>
            </a:r>
            <a:endParaRPr lang="en-US" sz="1600" dirty="0" smtClean="0"/>
          </a:p>
          <a:p>
            <a:pPr algn="just" eaLnBrk="1" hangingPunct="1"/>
            <a:r>
              <a:rPr lang="en-US" sz="1600" dirty="0" smtClean="0"/>
              <a:t>The </a:t>
            </a:r>
            <a:r>
              <a:rPr lang="en-US" sz="1600" dirty="0"/>
              <a:t>larger the number of time steps the longer the computing time.</a:t>
            </a:r>
          </a:p>
          <a:p>
            <a:pPr algn="just" eaLnBrk="1" hangingPunct="1"/>
            <a:r>
              <a:rPr lang="en-US" sz="1600" dirty="0"/>
              <a:t>Choose an Initial Time Step of </a:t>
            </a:r>
            <a:r>
              <a:rPr lang="en-US" sz="1600" dirty="0" smtClean="0"/>
              <a:t>25. </a:t>
            </a:r>
            <a:r>
              <a:rPr lang="en-US" sz="1600" dirty="0"/>
              <a:t>This value is chosen to reduce the computing time, but it should be chosen with caution as it may affect the accuracy of the results. </a:t>
            </a:r>
          </a:p>
          <a:p>
            <a:pPr marL="0" indent="0" algn="just" eaLnBrk="1" hangingPunct="1">
              <a:buNone/>
            </a:pPr>
            <a:r>
              <a:rPr lang="en-US" sz="1600" dirty="0" smtClean="0"/>
              <a:t> </a:t>
            </a: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Running the Solver</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Running the Analysis:</a:t>
            </a:r>
          </a:p>
        </p:txBody>
      </p:sp>
      <p:pic>
        <p:nvPicPr>
          <p:cNvPr id="9"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b="47383"/>
          <a:stretch/>
        </p:blipFill>
        <p:spPr bwMode="auto">
          <a:xfrm>
            <a:off x="4655929" y="1268414"/>
            <a:ext cx="3836987" cy="1250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929" y="2708921"/>
            <a:ext cx="3836987"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691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14</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The user can also select the number of cpus/cores that should be used by the solver. Enter the number of cpus that are less than or equal to the cpus available from your computer. For instance if the users computer has 6 cpus, the user should choose up to 6 or less cpus.</a:t>
            </a:r>
          </a:p>
          <a:p>
            <a:pPr algn="just" eaLnBrk="1" hangingPunct="1"/>
            <a:r>
              <a:rPr lang="en-US" sz="1600" dirty="0"/>
              <a:t>Now double click on the CalculiX object in the object tree view and run the analysis.</a:t>
            </a:r>
          </a:p>
          <a:p>
            <a:pPr marL="0" indent="0" algn="just" eaLnBrk="1" hangingPunct="1">
              <a:buNone/>
            </a:pPr>
            <a:r>
              <a:rPr lang="en-US" sz="1600" dirty="0" smtClean="0"/>
              <a:t> </a:t>
            </a: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Running the Solver</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Running the Analysis:</a:t>
            </a:r>
          </a:p>
        </p:txBody>
      </p:sp>
      <p:pic>
        <p:nvPicPr>
          <p:cNvPr id="7"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b="47383"/>
          <a:stretch/>
        </p:blipFill>
        <p:spPr bwMode="auto">
          <a:xfrm>
            <a:off x="4655929" y="1268414"/>
            <a:ext cx="3836987" cy="1250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929" y="2708921"/>
            <a:ext cx="3836987"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711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15</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A</a:t>
            </a:r>
            <a:r>
              <a:rPr lang="en-US" sz="1600" dirty="0" smtClean="0"/>
              <a:t> transient analysis produces results for different time steps. The user can view results at any certain time step.</a:t>
            </a:r>
          </a:p>
          <a:p>
            <a:pPr algn="just" eaLnBrk="1" hangingPunct="1"/>
            <a:r>
              <a:rPr lang="en-US" sz="1600" dirty="0" smtClean="0"/>
              <a:t>It is impractical to view results at each time step for analysis of the transient period of the T-pipe. A solution is to plot results over time.</a:t>
            </a:r>
          </a:p>
          <a:p>
            <a:pPr algn="just" eaLnBrk="1" hangingPunct="1"/>
            <a:r>
              <a:rPr lang="en-US" sz="1600" dirty="0" smtClean="0"/>
              <a:t>To plot results click on &lt;Open dialogue to the execute a recorded macro&gt;.</a:t>
            </a:r>
          </a:p>
          <a:p>
            <a:pPr algn="just" eaLnBrk="1" hangingPunct="1"/>
            <a:r>
              <a:rPr lang="en-US" sz="1600" dirty="0" smtClean="0"/>
              <a:t>A task dialogue appears, click on &lt;Create&gt;.</a:t>
            </a:r>
          </a:p>
          <a:p>
            <a:pPr algn="just" eaLnBrk="1" hangingPunct="1"/>
            <a:r>
              <a:rPr lang="en-US" sz="1600" dirty="0" smtClean="0"/>
              <a:t>The name of the macro should be “Max Temp Diff”</a:t>
            </a: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3075" name="Picture 3"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b="56241"/>
          <a:stretch/>
        </p:blipFill>
        <p:spPr bwMode="auto">
          <a:xfrm>
            <a:off x="4647577" y="1268413"/>
            <a:ext cx="3836987" cy="163868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576" y="2996952"/>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577" y="3501008"/>
            <a:ext cx="3836986" cy="286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202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16</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An empty macro script appears. Type in the python code displayed in the picture. Ensure that the spacing is the same as that displayed in the picture.</a:t>
            </a:r>
          </a:p>
          <a:p>
            <a:pPr algn="just" eaLnBrk="1" hangingPunct="1"/>
            <a:r>
              <a:rPr lang="en-US" sz="1600" dirty="0" smtClean="0"/>
              <a:t>The python code plots the max temperature difference against time. </a:t>
            </a:r>
          </a:p>
          <a:p>
            <a:pPr algn="just" eaLnBrk="1" hangingPunct="1"/>
            <a:r>
              <a:rPr lang="en-US" sz="1600" dirty="0" smtClean="0"/>
              <a:t>It is important to note that python coding is case sensitive as well as space sensitive. Meaning that if the is a space where it should not be, the code will not work.</a:t>
            </a:r>
          </a:p>
          <a:p>
            <a:pPr algn="just" eaLnBrk="1" hangingPunct="1"/>
            <a:r>
              <a:rPr lang="en-US" sz="1600" dirty="0" smtClean="0"/>
              <a:t>Save the macro.</a:t>
            </a:r>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4100" name="Picture 4" descr="C:\Users\ESKOM\Documents\FreeCADdevelopment\Current Tasks\T-pipe\Python 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577" y="1268413"/>
            <a:ext cx="3836987" cy="417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100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17</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Now create another macro and call it “Max stress”. Use the same python code displayed in the picture.</a:t>
            </a:r>
          </a:p>
          <a:p>
            <a:pPr algn="just" eaLnBrk="1" hangingPunct="1"/>
            <a:r>
              <a:rPr lang="en-US" sz="1600" dirty="0" smtClean="0"/>
              <a:t>Remove the “#” on line 20 and add a “#” on line 21. Line 31 should also be changed to plot “Max Von”.</a:t>
            </a:r>
          </a:p>
          <a:p>
            <a:pPr algn="just" eaLnBrk="1" hangingPunct="1"/>
            <a:r>
              <a:rPr lang="en-US" sz="1600" dirty="0" smtClean="0"/>
              <a:t>Change the plot titles on lines 36 and 38 accordingly.</a:t>
            </a:r>
          </a:p>
          <a:p>
            <a:pPr algn="just" eaLnBrk="1" hangingPunct="1"/>
            <a:r>
              <a:rPr lang="en-US" sz="1600" dirty="0" smtClean="0"/>
              <a:t>Save the macro.</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4100" name="Picture 4" descr="C:\Users\ESKOM\Documents\FreeCADdevelopment\Current Tasks\T-pipe\Python 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577" y="1268413"/>
            <a:ext cx="3836987" cy="417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349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18</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Execute the “Max Temp Diff” macro to plot max temperature difference experienced by the T-pipe junction against time.</a:t>
            </a:r>
          </a:p>
          <a:p>
            <a:pPr algn="just" eaLnBrk="1" hangingPunct="1"/>
            <a:r>
              <a:rPr lang="en-US" sz="1600" dirty="0" smtClean="0"/>
              <a:t>To plot click on </a:t>
            </a:r>
            <a:r>
              <a:rPr lang="en-US" sz="1600" dirty="0"/>
              <a:t>&lt;Open dialogue to the execute a recorded macro</a:t>
            </a:r>
            <a:r>
              <a:rPr lang="en-US" sz="1600" dirty="0" smtClean="0"/>
              <a:t>&gt;. Select the “Max Temp Diff” macro and click &lt;Execute&gt;.</a:t>
            </a:r>
          </a:p>
          <a:p>
            <a:pPr algn="just" eaLnBrk="1" hangingPunct="1"/>
            <a:r>
              <a:rPr lang="en-US" sz="1600" dirty="0" smtClean="0"/>
              <a:t>The plot is depicted in the picture.</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7"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1" y="1268413"/>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692" b="60508"/>
          <a:stretch/>
        </p:blipFill>
        <p:spPr bwMode="auto">
          <a:xfrm>
            <a:off x="4641130" y="1755035"/>
            <a:ext cx="3836987" cy="1350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ESKOM\Documents\FreeCADdevelopment\Current Tasks\T-pipe\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130" y="3212976"/>
            <a:ext cx="3836987" cy="338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7487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19</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Execute the “Max Stress” macro to plot max von mises stress experienced by the T-pipe junction against time.</a:t>
            </a:r>
          </a:p>
          <a:p>
            <a:pPr algn="just" eaLnBrk="1" hangingPunct="1"/>
            <a:r>
              <a:rPr lang="en-US" sz="1600" dirty="0" smtClean="0"/>
              <a:t>The plot is depicted in the picture.</a:t>
            </a:r>
          </a:p>
          <a:p>
            <a:pPr algn="just" eaLnBrk="1" hangingPunct="1"/>
            <a:endParaRPr lang="en-US" sz="1600" dirty="0" smtClean="0"/>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Creating a result set vs. time plot:</a:t>
            </a:r>
            <a:endParaRPr lang="en-US" sz="1600" b="1" dirty="0">
              <a:solidFill>
                <a:srgbClr val="003896"/>
              </a:solidFill>
            </a:endParaRPr>
          </a:p>
        </p:txBody>
      </p:sp>
      <p:pic>
        <p:nvPicPr>
          <p:cNvPr id="7" name="Picture 5"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1" y="1268413"/>
            <a:ext cx="3836987" cy="3714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692" b="60508"/>
          <a:stretch/>
        </p:blipFill>
        <p:spPr bwMode="auto">
          <a:xfrm>
            <a:off x="4641130" y="1755035"/>
            <a:ext cx="3836987" cy="1350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ESKOM\Documents\FreeCADdevelopment\Current Tasks\T-pipe\c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130" y="3212976"/>
            <a:ext cx="3836988" cy="350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2907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ACE8A4-2982-4748-9589-A8BAE387B85E}" type="slidenum">
              <a:rPr lang="en-ZA" smtClean="0">
                <a:solidFill>
                  <a:srgbClr val="83725B"/>
                </a:solidFill>
              </a:rPr>
              <a:pPr eaLnBrk="1" hangingPunct="1"/>
              <a:t>2</a:t>
            </a:fld>
            <a:endParaRPr lang="en-ZA" smtClean="0">
              <a:solidFill>
                <a:srgbClr val="83725B"/>
              </a:solidFill>
            </a:endParaRPr>
          </a:p>
        </p:txBody>
      </p:sp>
      <p:sp>
        <p:nvSpPr>
          <p:cNvPr id="15363" name="Rectangle 2"/>
          <p:cNvSpPr>
            <a:spLocks noGrp="1" noChangeArrowheads="1"/>
          </p:cNvSpPr>
          <p:nvPr>
            <p:ph type="title"/>
          </p:nvPr>
        </p:nvSpPr>
        <p:spPr/>
        <p:txBody>
          <a:bodyPr/>
          <a:lstStyle/>
          <a:p>
            <a:pPr eaLnBrk="1" hangingPunct="1"/>
            <a:r>
              <a:rPr lang="en-US" smtClean="0"/>
              <a:t>Introduction</a:t>
            </a:r>
          </a:p>
        </p:txBody>
      </p:sp>
      <p:sp>
        <p:nvSpPr>
          <p:cNvPr id="19461" name="Rectangle 3"/>
          <p:cNvSpPr>
            <a:spLocks noGrp="1" noChangeArrowheads="1"/>
          </p:cNvSpPr>
          <p:nvPr>
            <p:ph type="body" idx="1"/>
          </p:nvPr>
        </p:nvSpPr>
        <p:spPr>
          <a:xfrm>
            <a:off x="436563" y="1268413"/>
            <a:ext cx="8378825" cy="5213350"/>
          </a:xfrm>
        </p:spPr>
        <p:txBody>
          <a:bodyPr/>
          <a:lstStyle/>
          <a:p>
            <a:pPr marL="0" indent="0" eaLnBrk="1" hangingPunct="1">
              <a:buFontTx/>
              <a:buNone/>
              <a:defRPr/>
            </a:pPr>
            <a:r>
              <a:rPr lang="en-US" sz="1600" b="1" dirty="0"/>
              <a:t>Background</a:t>
            </a:r>
            <a:r>
              <a:rPr lang="en-US" sz="1600" dirty="0"/>
              <a:t>:</a:t>
            </a:r>
          </a:p>
          <a:p>
            <a:pPr eaLnBrk="1" hangingPunct="1">
              <a:defRPr/>
            </a:pPr>
            <a:r>
              <a:rPr lang="en-US" sz="1600" dirty="0"/>
              <a:t>It is assumed that Tutorial </a:t>
            </a:r>
            <a:r>
              <a:rPr lang="en-US" sz="1600" dirty="0" smtClean="0"/>
              <a:t>B and C is </a:t>
            </a:r>
            <a:r>
              <a:rPr lang="en-US" sz="1600" dirty="0"/>
              <a:t>completed.</a:t>
            </a:r>
          </a:p>
          <a:p>
            <a:pPr marL="0" indent="0" eaLnBrk="1" hangingPunct="1">
              <a:buFontTx/>
              <a:buNone/>
              <a:defRPr/>
            </a:pPr>
            <a:r>
              <a:rPr lang="en-US" sz="1600" b="1" dirty="0"/>
              <a:t>Objectives</a:t>
            </a:r>
            <a:r>
              <a:rPr lang="en-US" sz="1600" dirty="0"/>
              <a:t>:</a:t>
            </a:r>
          </a:p>
          <a:p>
            <a:pPr eaLnBrk="1" hangingPunct="1">
              <a:defRPr/>
            </a:pPr>
            <a:r>
              <a:rPr lang="en-US" sz="1600" dirty="0"/>
              <a:t>Open an existing FreeCAD project</a:t>
            </a:r>
          </a:p>
          <a:p>
            <a:pPr eaLnBrk="1" hangingPunct="1">
              <a:defRPr/>
            </a:pPr>
            <a:r>
              <a:rPr lang="en-US" sz="1600" dirty="0"/>
              <a:t>Prepare CAD geometry for FEM </a:t>
            </a:r>
            <a:r>
              <a:rPr lang="en-US" sz="1600" dirty="0" smtClean="0"/>
              <a:t>modeling</a:t>
            </a:r>
          </a:p>
          <a:p>
            <a:pPr eaLnBrk="1" hangingPunct="1">
              <a:defRPr/>
            </a:pPr>
            <a:r>
              <a:rPr lang="en-US" sz="1600" dirty="0" smtClean="0"/>
              <a:t>Run </a:t>
            </a:r>
            <a:r>
              <a:rPr lang="en-US" sz="1600" dirty="0"/>
              <a:t>a </a:t>
            </a:r>
            <a:r>
              <a:rPr lang="en-US" sz="1600" dirty="0" smtClean="0"/>
              <a:t>transient thermomechanical </a:t>
            </a:r>
            <a:r>
              <a:rPr lang="en-US" sz="1600" dirty="0"/>
              <a:t>FEM model</a:t>
            </a:r>
          </a:p>
          <a:p>
            <a:pPr eaLnBrk="1" hangingPunct="1">
              <a:defRPr/>
            </a:pPr>
            <a:r>
              <a:rPr lang="en-US" sz="1600" dirty="0"/>
              <a:t>Evaluate and analyze the thermomechanical FEM results </a:t>
            </a:r>
            <a:endParaRPr lang="en-US" sz="1600" dirty="0" smtClean="0"/>
          </a:p>
          <a:p>
            <a:pPr eaLnBrk="1" hangingPunct="1">
              <a:defRPr/>
            </a:pPr>
            <a:r>
              <a:rPr lang="en-US" sz="1600" dirty="0" smtClean="0"/>
              <a:t>Create a result set vs. time plot</a:t>
            </a:r>
            <a:endParaRPr lang="en-US" sz="1600" dirty="0"/>
          </a:p>
          <a:p>
            <a:pPr eaLnBrk="1" hangingPunct="1">
              <a:defRPr/>
            </a:pPr>
            <a:r>
              <a:rPr lang="en-US" sz="1600" dirty="0"/>
              <a:t>Save the FreeCAD project</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20</a:t>
            </a:fld>
            <a:endParaRPr lang="en-ZA" dirty="0"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From the max temperature difference plot, it can be seen that the highest temperature gradient of 660 K occurs after the first 1000 seconds. </a:t>
            </a:r>
          </a:p>
          <a:p>
            <a:pPr algn="just" eaLnBrk="1" hangingPunct="1"/>
            <a:r>
              <a:rPr lang="en-US" sz="1600" dirty="0" smtClean="0"/>
              <a:t>The time step at 1000 seconds is to be investigated due to the fact that the stress at this time is above the proof stress of 175 MPa of the material. </a:t>
            </a:r>
            <a:r>
              <a:rPr lang="en-US" sz="1600" dirty="0"/>
              <a:t>(refer to tutorial B for information regarding the proof stress)</a:t>
            </a:r>
          </a:p>
          <a:p>
            <a:pPr algn="just" eaLnBrk="1" hangingPunct="1"/>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0" y="1268413"/>
            <a:ext cx="3836987" cy="25206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ESKOM\Documents\FreeCADdevelopment\Current Tasks\T-pipe\c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30" y="3933057"/>
            <a:ext cx="3836988" cy="266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4031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21</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From the </a:t>
            </a:r>
            <a:r>
              <a:rPr lang="en-US" sz="1600" dirty="0" smtClean="0"/>
              <a:t>max stress plot</a:t>
            </a:r>
            <a:r>
              <a:rPr lang="en-US" sz="1600" dirty="0"/>
              <a:t>, it can be seen that the highest </a:t>
            </a:r>
            <a:r>
              <a:rPr lang="en-US" sz="1600" dirty="0" smtClean="0"/>
              <a:t>von mises stress of 540 MPa occurs </a:t>
            </a:r>
            <a:r>
              <a:rPr lang="en-US" sz="1600" dirty="0"/>
              <a:t>after </a:t>
            </a:r>
            <a:r>
              <a:rPr lang="en-US" sz="1600" dirty="0" smtClean="0"/>
              <a:t>the first 100 </a:t>
            </a:r>
            <a:r>
              <a:rPr lang="en-US" sz="1600" dirty="0"/>
              <a:t>seconds. </a:t>
            </a:r>
            <a:endParaRPr lang="en-US" sz="1600" dirty="0" smtClean="0"/>
          </a:p>
          <a:p>
            <a:pPr algn="just" eaLnBrk="1" hangingPunct="1"/>
            <a:r>
              <a:rPr lang="en-US" sz="1600" dirty="0" smtClean="0"/>
              <a:t>The time step at 100 seconds is also to be investigated.</a:t>
            </a:r>
          </a:p>
          <a:p>
            <a:pPr algn="just" eaLnBrk="1" hangingPunct="1"/>
            <a:r>
              <a:rPr lang="en-US" sz="1600" dirty="0" smtClean="0"/>
              <a:t>The </a:t>
            </a:r>
            <a:r>
              <a:rPr lang="en-US" sz="1600" dirty="0"/>
              <a:t>system reaches steady state after </a:t>
            </a:r>
            <a:r>
              <a:rPr lang="en-US" sz="1600" dirty="0" smtClean="0"/>
              <a:t>20000 </a:t>
            </a:r>
            <a:r>
              <a:rPr lang="en-US" sz="1600" dirty="0"/>
              <a:t>seconds. The maximum stress experienced by the T-pipe after reaching steady state is </a:t>
            </a:r>
            <a:r>
              <a:rPr lang="en-US" sz="1600" dirty="0" smtClean="0"/>
              <a:t>100 </a:t>
            </a:r>
            <a:r>
              <a:rPr lang="en-US" sz="1600" dirty="0"/>
              <a:t>MPa. </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130" y="1268413"/>
            <a:ext cx="3836987" cy="25206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ESKOM\Documents\FreeCADdevelopment\Current Tasks\T-pipe\c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30" y="3933057"/>
            <a:ext cx="3836988" cy="266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753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22</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a:t>
            </a:r>
            <a:r>
              <a:rPr lang="en-US" sz="1600" dirty="0"/>
              <a:t>location of the maximum stress needs to be investigated. Go to the </a:t>
            </a:r>
            <a:r>
              <a:rPr lang="en-US" sz="1600" dirty="0" smtClean="0"/>
              <a:t>result set at time </a:t>
            </a:r>
            <a:r>
              <a:rPr lang="en-US" sz="1600" dirty="0"/>
              <a:t>step </a:t>
            </a:r>
            <a:r>
              <a:rPr lang="en-US" sz="1600" dirty="0" smtClean="0"/>
              <a:t>100 and </a:t>
            </a:r>
            <a:r>
              <a:rPr lang="en-US" sz="1600" dirty="0"/>
              <a:t>create a post processing </a:t>
            </a:r>
            <a:r>
              <a:rPr lang="en-US" sz="1600" dirty="0" smtClean="0"/>
              <a:t>scalar clip pipeline </a:t>
            </a:r>
            <a:r>
              <a:rPr lang="en-US" sz="1600" dirty="0"/>
              <a:t>to </a:t>
            </a:r>
            <a:r>
              <a:rPr lang="en-US" sz="1600" dirty="0" smtClean="0"/>
              <a:t>investigate areas in the T-pipe that experience stresses above the proof stress of 175 MPa. </a:t>
            </a:r>
          </a:p>
          <a:p>
            <a:pPr algn="just" eaLnBrk="1" hangingPunct="1"/>
            <a:r>
              <a:rPr lang="en-US" sz="1600" dirty="0" smtClean="0"/>
              <a:t>Also create a post processing pipeline for temperature.</a:t>
            </a:r>
          </a:p>
          <a:p>
            <a:pPr algn="just" eaLnBrk="1" hangingPunct="1"/>
            <a:r>
              <a:rPr lang="en-US" sz="1600" dirty="0" smtClean="0"/>
              <a:t>The region that experiences high stresses is circled in the stress picture. It can be seen that this region experiences the high stresses due to the fact that it has a different temperature than the areas around it. Furthermore it is at a location of stress concentration due to the change in geometry.</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3077" name="Picture 5" descr="C:\Users\ESKOM\Documents\FreeCADdevelopment\Current Tasks\T-pipe\1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1877" y="1268413"/>
            <a:ext cx="3888433" cy="252062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ESKOM\Documents\FreeCADdevelopment\Current Tasks\T-pipe\100 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877" y="3861048"/>
            <a:ext cx="3888433" cy="273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6589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23</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steady state temperature at the weld region needs to be investigated to check whether or not the weld reaches the heat treatment temperature of 980 K.</a:t>
            </a:r>
          </a:p>
          <a:p>
            <a:pPr algn="just" eaLnBrk="1" hangingPunct="1"/>
            <a:r>
              <a:rPr lang="en-US" sz="1600" dirty="0" smtClean="0"/>
              <a:t>Go to the last time step and </a:t>
            </a:r>
            <a:r>
              <a:rPr lang="en-US" sz="1600" dirty="0"/>
              <a:t>create a post processing </a:t>
            </a:r>
            <a:r>
              <a:rPr lang="en-US" sz="1600" dirty="0" smtClean="0"/>
              <a:t>scalar clip pipeline of 880 K for temperature.  </a:t>
            </a:r>
          </a:p>
          <a:p>
            <a:pPr algn="just" eaLnBrk="1" hangingPunct="1"/>
            <a:r>
              <a:rPr lang="en-US" sz="1600" dirty="0" smtClean="0"/>
              <a:t>From the scalar clip it can be seen that the weld reaches a temperature just over 880 K which is less than the target heat treatment temperature. It can also be seen that the weld does not experience a uniform temperature across it throughout the entire heat treatment process.</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Analyzing the results:</a:t>
            </a:r>
          </a:p>
        </p:txBody>
      </p:sp>
      <p:pic>
        <p:nvPicPr>
          <p:cNvPr id="5122"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1422" t="2237"/>
          <a:stretch/>
        </p:blipFill>
        <p:spPr bwMode="auto">
          <a:xfrm>
            <a:off x="4644008" y="1268412"/>
            <a:ext cx="3888432" cy="28806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6411" t="1548"/>
          <a:stretch/>
        </p:blipFill>
        <p:spPr bwMode="auto">
          <a:xfrm>
            <a:off x="4644009" y="1268413"/>
            <a:ext cx="3888432" cy="316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9579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24</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In order to reduce the temperature gradient experienced by the T-pipe during the heat treatment process the heating pad temperature needs to be ramped up slowly to the heat treatment temperature K.</a:t>
            </a:r>
          </a:p>
          <a:p>
            <a:pPr algn="just" eaLnBrk="1" hangingPunct="1"/>
            <a:r>
              <a:rPr lang="en-US" sz="1600" dirty="0" smtClean="0"/>
              <a:t>It can also be concluded that the manner in which the heating pads were placed on the T-pipe is not very efficient in getting the weld to a uniform temperature of 980 K. Furthermore it causes a temperature gradient across the weld that causes high stresses in the weld which are amplified by the fact that the weld is at a location of stress concentration.</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Concluding remarks:</a:t>
            </a:r>
            <a:endParaRPr lang="en-US" sz="1600" b="1" dirty="0">
              <a:solidFill>
                <a:srgbClr val="003896"/>
              </a:solidFill>
            </a:endParaRPr>
          </a:p>
        </p:txBody>
      </p:sp>
      <p:pic>
        <p:nvPicPr>
          <p:cNvPr id="7"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6411" t="1548"/>
          <a:stretch/>
        </p:blipFill>
        <p:spPr bwMode="auto">
          <a:xfrm>
            <a:off x="4644009" y="1268413"/>
            <a:ext cx="3888432" cy="316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988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25</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Furthermore the heat treatment process requires +330 minutes to reach steady state, the heat treatment process of the T-pipe should be planned accordingly in line with this time.</a:t>
            </a:r>
          </a:p>
          <a:p>
            <a:pPr marL="0" indent="0" algn="just" eaLnBrk="1" hangingPunct="1">
              <a:buNone/>
            </a:pPr>
            <a:endParaRPr lang="en-US" sz="1600" dirty="0" smtClean="0"/>
          </a:p>
          <a:p>
            <a:pPr marL="0" indent="0" algn="just" eaLnBrk="1" hangingPunct="1">
              <a:buNone/>
            </a:pPr>
            <a:endParaRPr lang="en-US" sz="1600" dirty="0"/>
          </a:p>
          <a:p>
            <a:pPr algn="just" eaLnBrk="1" hangingPunct="1"/>
            <a:endParaRPr lang="en-US" sz="1600" dirty="0"/>
          </a:p>
          <a:p>
            <a:pPr algn="just" eaLnBrk="1" hangingPunct="1"/>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Post-processing</a:t>
            </a:r>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Concluding remarks:</a:t>
            </a:r>
            <a:endParaRPr lang="en-US" sz="1600" b="1" dirty="0">
              <a:solidFill>
                <a:srgbClr val="003896"/>
              </a:solidFill>
            </a:endParaRPr>
          </a:p>
        </p:txBody>
      </p:sp>
      <p:pic>
        <p:nvPicPr>
          <p:cNvPr id="7"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6411" t="1548"/>
          <a:stretch/>
        </p:blipFill>
        <p:spPr bwMode="auto">
          <a:xfrm>
            <a:off x="4644009" y="1268413"/>
            <a:ext cx="3888432" cy="316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84372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260850" y="3271838"/>
            <a:ext cx="5545138" cy="676275"/>
          </a:xfrm>
        </p:spPr>
        <p:txBody>
          <a:bodyPr/>
          <a:lstStyle/>
          <a:p>
            <a:pPr eaLnBrk="1" hangingPunct="1"/>
            <a:r>
              <a:rPr lang="en-US" sz="4000" smtClean="0"/>
              <a:t>END</a:t>
            </a:r>
          </a:p>
        </p:txBody>
      </p:sp>
      <p:pic>
        <p:nvPicPr>
          <p:cNvPr id="41987"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6213475"/>
            <a:ext cx="3197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7FA9B-1D36-4A56-AB0B-FE6C8B7E3F50}" type="slidenum">
              <a:rPr lang="en-ZA" sz="1600" smtClean="0">
                <a:solidFill>
                  <a:srgbClr val="83725B"/>
                </a:solidFill>
              </a:rPr>
              <a:pPr eaLnBrk="1" hangingPunct="1"/>
              <a:t>3</a:t>
            </a:fld>
            <a:endParaRPr lang="en-ZA" sz="1600" smtClean="0">
              <a:solidFill>
                <a:srgbClr val="83725B"/>
              </a:solidFill>
            </a:endParaRPr>
          </a:p>
        </p:txBody>
      </p:sp>
      <p:sp>
        <p:nvSpPr>
          <p:cNvPr id="16388" name="Rectangle 2"/>
          <p:cNvSpPr>
            <a:spLocks noGrp="1" noChangeArrowheads="1"/>
          </p:cNvSpPr>
          <p:nvPr>
            <p:ph type="title" idx="4294967295"/>
          </p:nvPr>
        </p:nvSpPr>
        <p:spPr>
          <a:xfrm>
            <a:off x="438150" y="166688"/>
            <a:ext cx="6519863" cy="666750"/>
          </a:xfrm>
        </p:spPr>
        <p:txBody>
          <a:bodyPr/>
          <a:lstStyle/>
          <a:p>
            <a:pPr eaLnBrk="1" hangingPunct="1"/>
            <a:r>
              <a:rPr lang="en-US" smtClean="0"/>
              <a:t>Project start Up</a:t>
            </a:r>
          </a:p>
        </p:txBody>
      </p:sp>
      <p:sp>
        <p:nvSpPr>
          <p:cNvPr id="16389" name="Rectangle 4"/>
          <p:cNvSpPr>
            <a:spLocks noChangeArrowheads="1"/>
          </p:cNvSpPr>
          <p:nvPr/>
        </p:nvSpPr>
        <p:spPr bwMode="auto">
          <a:xfrm>
            <a:off x="438150" y="1268413"/>
            <a:ext cx="7777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a:solidFill>
                  <a:srgbClr val="003896"/>
                </a:solidFill>
              </a:rPr>
              <a:t>Open an existing project:</a:t>
            </a:r>
          </a:p>
        </p:txBody>
      </p:sp>
      <p:sp>
        <p:nvSpPr>
          <p:cNvPr id="7" name="Rectangle 4"/>
          <p:cNvSpPr txBox="1">
            <a:spLocks noChangeArrowheads="1"/>
          </p:cNvSpPr>
          <p:nvPr/>
        </p:nvSpPr>
        <p:spPr bwMode="auto">
          <a:xfrm>
            <a:off x="477838" y="1844675"/>
            <a:ext cx="37338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lnSpc>
                <a:spcPct val="90000"/>
              </a:lnSpc>
              <a:spcBef>
                <a:spcPct val="100000"/>
              </a:spcBef>
              <a:spcAft>
                <a:spcPct val="0"/>
              </a:spcAft>
              <a:buClr>
                <a:srgbClr val="8C7F6D"/>
              </a:buClr>
              <a:buChar char="•"/>
              <a:defRPr sz="2000">
                <a:solidFill>
                  <a:srgbClr val="003896"/>
                </a:solidFill>
                <a:latin typeface="+mn-lt"/>
                <a:ea typeface="+mn-ea"/>
                <a:cs typeface="+mn-cs"/>
              </a:defRPr>
            </a:lvl1pPr>
            <a:lvl2pPr marL="717550" indent="-271463" algn="l" rtl="0" eaLnBrk="0" fontAlgn="base" hangingPunct="0">
              <a:lnSpc>
                <a:spcPct val="90000"/>
              </a:lnSpc>
              <a:spcBef>
                <a:spcPct val="100000"/>
              </a:spcBef>
              <a:spcAft>
                <a:spcPct val="0"/>
              </a:spcAft>
              <a:buClr>
                <a:srgbClr val="8C7F6D"/>
              </a:buClr>
              <a:buChar char="•"/>
              <a:defRPr>
                <a:solidFill>
                  <a:srgbClr val="003896"/>
                </a:solidFill>
                <a:latin typeface="+mn-lt"/>
                <a:cs typeface="+mn-cs"/>
              </a:defRPr>
            </a:lvl2pPr>
            <a:lvl3pPr marL="1076325" indent="-179388" algn="l" rtl="0" eaLnBrk="0" fontAlgn="base" hangingPunct="0">
              <a:lnSpc>
                <a:spcPct val="90000"/>
              </a:lnSpc>
              <a:spcBef>
                <a:spcPct val="100000"/>
              </a:spcBef>
              <a:spcAft>
                <a:spcPct val="0"/>
              </a:spcAft>
              <a:buClr>
                <a:srgbClr val="8C7F6D"/>
              </a:buClr>
              <a:buChar char="•"/>
              <a:defRPr sz="1600">
                <a:solidFill>
                  <a:srgbClr val="003896"/>
                </a:solidFill>
                <a:latin typeface="+mn-lt"/>
                <a:cs typeface="+mn-cs"/>
              </a:defRPr>
            </a:lvl3pPr>
            <a:lvl4pPr marL="1435100"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4pPr>
            <a:lvl5pPr marL="1793875" indent="-179388" algn="l" rtl="0" eaLnBrk="0" fontAlgn="base" hangingPunct="0">
              <a:lnSpc>
                <a:spcPct val="90000"/>
              </a:lnSpc>
              <a:spcBef>
                <a:spcPct val="100000"/>
              </a:spcBef>
              <a:spcAft>
                <a:spcPct val="0"/>
              </a:spcAft>
              <a:buClr>
                <a:srgbClr val="8C7F6D"/>
              </a:buClr>
              <a:buChar char="•"/>
              <a:defRPr sz="1400">
                <a:solidFill>
                  <a:srgbClr val="003896"/>
                </a:solidFill>
                <a:latin typeface="+mn-lt"/>
                <a:cs typeface="+mn-cs"/>
              </a:defRPr>
            </a:lvl5pPr>
            <a:lvl6pPr marL="22510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6pPr>
            <a:lvl7pPr marL="27082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7pPr>
            <a:lvl8pPr marL="31654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8pPr>
            <a:lvl9pPr marL="3622675" indent="-179388" algn="l" rtl="0" fontAlgn="base">
              <a:lnSpc>
                <a:spcPct val="90000"/>
              </a:lnSpc>
              <a:spcBef>
                <a:spcPct val="100000"/>
              </a:spcBef>
              <a:spcAft>
                <a:spcPct val="0"/>
              </a:spcAft>
              <a:buClr>
                <a:srgbClr val="8C7F6D"/>
              </a:buClr>
              <a:buChar char="•"/>
              <a:defRPr sz="1400">
                <a:solidFill>
                  <a:srgbClr val="003896"/>
                </a:solidFill>
                <a:latin typeface="+mn-lt"/>
                <a:cs typeface="+mn-cs"/>
              </a:defRPr>
            </a:lvl9pPr>
          </a:lstStyle>
          <a:p>
            <a:pPr eaLnBrk="1" hangingPunct="1"/>
            <a:r>
              <a:rPr lang="en-US" sz="1600" smtClean="0"/>
              <a:t>To open an existing project, click on &lt;Open a document  or import files&gt;</a:t>
            </a:r>
          </a:p>
          <a:p>
            <a:pPr eaLnBrk="1" hangingPunct="1"/>
            <a:r>
              <a:rPr lang="en-US" sz="1600" smtClean="0"/>
              <a:t>A task dialogue appears, choose the directory the file directory, select the project to be opened and then click on &lt;Open&gt;</a:t>
            </a:r>
            <a:endParaRPr lang="en-US" sz="1600" dirty="0"/>
          </a:p>
        </p:txBody>
      </p:sp>
      <p:pic>
        <p:nvPicPr>
          <p:cNvPr id="8"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68413"/>
            <a:ext cx="4022601"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988841"/>
            <a:ext cx="4022601" cy="288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4</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This transient analysis models the heating of a weld by a heating pad to a heat treatment temperature of 980 K.</a:t>
            </a:r>
          </a:p>
          <a:p>
            <a:pPr algn="just" eaLnBrk="1" hangingPunct="1"/>
            <a:r>
              <a:rPr lang="en-US" sz="1600" dirty="0" smtClean="0"/>
              <a:t>Due to the geometry of the reinforcement, heating pads cannot be placed directly on the weld as indicated in the picture.</a:t>
            </a:r>
          </a:p>
          <a:p>
            <a:pPr algn="just" eaLnBrk="1" hangingPunct="1"/>
            <a:r>
              <a:rPr lang="en-US" sz="1600" dirty="0" smtClean="0"/>
              <a:t>There will be thermal contact resistance between the heating pad and T-pipe. To simulate this a heat flux will be applied to the heat treatment area.</a:t>
            </a:r>
            <a:r>
              <a:rPr lang="en-US" sz="1600" dirty="0"/>
              <a:t> </a:t>
            </a:r>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25653" t="34287" r="19365"/>
          <a:stretch/>
        </p:blipFill>
        <p:spPr bwMode="auto">
          <a:xfrm>
            <a:off x="5076056" y="1268413"/>
            <a:ext cx="3545457" cy="22908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29338" r="12998"/>
          <a:stretch/>
        </p:blipFill>
        <p:spPr bwMode="auto">
          <a:xfrm>
            <a:off x="5074894" y="3789039"/>
            <a:ext cx="3546620" cy="266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406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5</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a:t>The are numerous factors that affect the thermal conductance (film coefficient)  between two surfaces in contact. These include the surface roughness of the materials, the material pair and the contact between the material pair</a:t>
            </a:r>
            <a:r>
              <a:rPr lang="en-US" sz="1600" dirty="0" smtClean="0"/>
              <a:t>.</a:t>
            </a:r>
          </a:p>
          <a:p>
            <a:pPr algn="just" eaLnBrk="1" hangingPunct="1"/>
            <a:r>
              <a:rPr lang="en-US" sz="1600" dirty="0"/>
              <a:t>The film coefficient to be used for this contact </a:t>
            </a:r>
            <a:r>
              <a:rPr lang="en-US" sz="1600" dirty="0" smtClean="0"/>
              <a:t>is 500 W/m²K which is an estimate of the thermal conductance between a typical heating pad and steel pipe.</a:t>
            </a:r>
          </a:p>
          <a:p>
            <a:pPr algn="just" eaLnBrk="1" hangingPunct="1"/>
            <a:r>
              <a:rPr lang="en-US" sz="1600" dirty="0" smtClean="0"/>
              <a:t>More accurate values of the thermal conductance between different material pairs can be obtained from literature.   </a:t>
            </a:r>
            <a:endParaRPr lang="en-US" sz="1600" dirty="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25653" t="34287" r="19365"/>
          <a:stretch/>
        </p:blipFill>
        <p:spPr bwMode="auto">
          <a:xfrm>
            <a:off x="5076056" y="1268413"/>
            <a:ext cx="3545457" cy="22908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29338" r="12998"/>
          <a:stretch/>
        </p:blipFill>
        <p:spPr bwMode="auto">
          <a:xfrm>
            <a:off x="5074894" y="3789039"/>
            <a:ext cx="3546620" cy="266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432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6</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Air at room conditions is the fluid inside the T-pipe junction.</a:t>
            </a:r>
          </a:p>
          <a:p>
            <a:pPr algn="just" eaLnBrk="1" hangingPunct="1"/>
            <a:r>
              <a:rPr lang="en-US" sz="1600" dirty="0" smtClean="0"/>
              <a:t>The T-pipe junction is insulated on the external surfaces that are not part of the heat treatment area.</a:t>
            </a:r>
          </a:p>
          <a:p>
            <a:pPr algn="just" eaLnBrk="1" hangingPunct="1"/>
            <a:r>
              <a:rPr lang="en-US" sz="1600" dirty="0" smtClean="0"/>
              <a:t>The internal surface of the pipe is not exposed to an internal pressure and therefore the end cap is not necessary in this analysis.</a:t>
            </a:r>
          </a:p>
          <a:p>
            <a:pPr algn="just" eaLnBrk="1" hangingPunct="1"/>
            <a:r>
              <a:rPr lang="en-US" sz="1600" dirty="0" smtClean="0"/>
              <a:t>The time it takes for the weld to reach 980 K is to be investigated. </a:t>
            </a:r>
          </a:p>
          <a:p>
            <a:pPr algn="just" eaLnBrk="1" hangingPunct="1"/>
            <a:r>
              <a:rPr lang="en-US" sz="1600" dirty="0"/>
              <a:t>The maximum temperature difference over time is to be plotted and investigated.</a:t>
            </a:r>
          </a:p>
          <a:p>
            <a:pPr algn="just" eaLnBrk="1" hangingPunct="1"/>
            <a:r>
              <a:rPr lang="en-US" sz="1600" dirty="0"/>
              <a:t>Stresses over time are to be plotted and </a:t>
            </a:r>
            <a:r>
              <a:rPr lang="en-US" sz="1600" dirty="0" smtClean="0"/>
              <a:t>investigated. </a:t>
            </a:r>
            <a:endParaRPr lang="en-US" sz="1600" dirty="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Notes and assumptions:</a:t>
            </a:r>
            <a:endParaRPr lang="en-US" sz="1600" b="1" dirty="0">
              <a:solidFill>
                <a:srgbClr val="003896"/>
              </a:solidFill>
            </a:endParaRPr>
          </a:p>
        </p:txBody>
      </p:sp>
      <p:pic>
        <p:nvPicPr>
          <p:cNvPr id="1026"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25653" t="34287" r="19365"/>
          <a:stretch/>
        </p:blipFill>
        <p:spPr bwMode="auto">
          <a:xfrm>
            <a:off x="5076056" y="1268413"/>
            <a:ext cx="3545457" cy="22908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29338" r="12998"/>
          <a:stretch/>
        </p:blipFill>
        <p:spPr bwMode="auto">
          <a:xfrm>
            <a:off x="5074894" y="3789039"/>
            <a:ext cx="3546620" cy="266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742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7</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The shell pipe needs to be cut to create selectable surfaces on which the heating pad will be placed. </a:t>
            </a:r>
          </a:p>
          <a:p>
            <a:pPr algn="just" eaLnBrk="1" hangingPunct="1"/>
            <a:r>
              <a:rPr lang="en-US" sz="1600" dirty="0" smtClean="0"/>
              <a:t>Create two cylinders of radius 150 mm and length 100 mm</a:t>
            </a:r>
            <a:r>
              <a:rPr lang="en-US" sz="1600" dirty="0"/>
              <a:t>. Rotate </a:t>
            </a:r>
            <a:r>
              <a:rPr lang="en-US" sz="1600" dirty="0" smtClean="0"/>
              <a:t>these </a:t>
            </a:r>
            <a:r>
              <a:rPr lang="en-US" sz="1600" dirty="0"/>
              <a:t>cylinders 90° about the X-axis as indicated in the picture</a:t>
            </a:r>
            <a:r>
              <a:rPr lang="en-US" sz="1600" dirty="0" smtClean="0"/>
              <a:t>. The cylinders should be translated -150 mm and 250 mm in the Y direction respectively.</a:t>
            </a:r>
          </a:p>
          <a:p>
            <a:pPr algn="just" eaLnBrk="1" hangingPunct="1"/>
            <a:r>
              <a:rPr lang="en-US" sz="1600" dirty="0" smtClean="0"/>
              <a:t>Join these two cylinders to the T-pipe junction.</a:t>
            </a:r>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Preparing the geometry:</a:t>
            </a:r>
            <a:endParaRPr lang="en-US" sz="1600" b="1" dirty="0">
              <a:solidFill>
                <a:srgbClr val="003896"/>
              </a:solidFill>
            </a:endParaRPr>
          </a:p>
        </p:txBody>
      </p:sp>
      <p:pic>
        <p:nvPicPr>
          <p:cNvPr id="2" name="Picture 2" descr="C:\Users\ESKOM\Documents\FreeCADdevelopment\Current Tasks\T-pip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894" y="1268413"/>
            <a:ext cx="3546620" cy="237661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SKOM\Documents\FreeCADdevelopment\Current Tasks\T-pipe\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894" y="3789039"/>
            <a:ext cx="3546620" cy="266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085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8</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Create another two cylinders of radius 150 mm and length 80 mm</a:t>
            </a:r>
            <a:r>
              <a:rPr lang="en-US" sz="1600" dirty="0"/>
              <a:t>. Rotate </a:t>
            </a:r>
            <a:r>
              <a:rPr lang="en-US" sz="1600" dirty="0" smtClean="0"/>
              <a:t>these </a:t>
            </a:r>
            <a:r>
              <a:rPr lang="en-US" sz="1600" dirty="0"/>
              <a:t>cylinders 90° about the X-axis as indicated in the picture</a:t>
            </a:r>
            <a:r>
              <a:rPr lang="en-US" sz="1600" dirty="0" smtClean="0"/>
              <a:t>. The cylinders should be translated --70 mm and 150 mm in the Y direction respectively. The geometry should be similar to that displayed in the picture.</a:t>
            </a:r>
          </a:p>
          <a:p>
            <a:pPr algn="just" eaLnBrk="1" hangingPunct="1"/>
            <a:r>
              <a:rPr lang="en-US" sz="1600" dirty="0" smtClean="0"/>
              <a:t>Create a cube with length, width and height of 500 mm, 500 mm and 300 mm respectively. Translate the cube -250 mm, -250 mm and 80 mm in the X, Y and Z respectively.</a:t>
            </a:r>
          </a:p>
          <a:p>
            <a:pPr algn="just" eaLnBrk="1" hangingPunct="1"/>
            <a:r>
              <a:rPr lang="en-US" sz="1600" dirty="0" smtClean="0"/>
              <a:t>Use this cube to cut the two cylinders created as indicated in the picture. Join the two cylinders to the T-pipe junction.</a:t>
            </a:r>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a:t>
            </a:r>
            <a:r>
              <a:rPr lang="en-US" smtClean="0"/>
              <a:t>Transient 2) </a:t>
            </a:r>
            <a:r>
              <a:rPr lang="en-US" dirty="0" smtClean="0"/>
              <a:t>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Preparing the geometry:</a:t>
            </a:r>
            <a:endParaRPr lang="en-US" sz="1600" b="1" dirty="0">
              <a:solidFill>
                <a:srgbClr val="003896"/>
              </a:solidFill>
            </a:endParaRPr>
          </a:p>
        </p:txBody>
      </p:sp>
      <p:pic>
        <p:nvPicPr>
          <p:cNvPr id="2050" name="Picture 2" descr="C:\Users\ESKOM\Documents\FreeCADdevelopment\Current Tasks\T-pipe\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5721" t="3681" r="3078" b="3820"/>
          <a:stretch/>
        </p:blipFill>
        <p:spPr bwMode="auto">
          <a:xfrm>
            <a:off x="5074894" y="1268413"/>
            <a:ext cx="3546620" cy="25206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ESKOM\Documents\FreeCADdevelopment\Current Tasks\T-pipe\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5035" b="2856"/>
          <a:stretch/>
        </p:blipFill>
        <p:spPr bwMode="auto">
          <a:xfrm>
            <a:off x="5074894" y="3933057"/>
            <a:ext cx="3546619" cy="258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EAE7E-0A64-48AA-8D69-FEC5D07579D5}" type="slidenum">
              <a:rPr lang="en-ZA" smtClean="0">
                <a:solidFill>
                  <a:srgbClr val="83725B"/>
                </a:solidFill>
              </a:rPr>
              <a:pPr eaLnBrk="1" hangingPunct="1"/>
              <a:t>9</a:t>
            </a:fld>
            <a:endParaRPr lang="en-ZA" smtClean="0">
              <a:solidFill>
                <a:srgbClr val="83725B"/>
              </a:solidFill>
            </a:endParaRPr>
          </a:p>
        </p:txBody>
      </p:sp>
      <p:sp>
        <p:nvSpPr>
          <p:cNvPr id="40963" name="Rectangle 4"/>
          <p:cNvSpPr>
            <a:spLocks noGrp="1" noChangeArrowheads="1"/>
          </p:cNvSpPr>
          <p:nvPr>
            <p:ph idx="4294967295"/>
          </p:nvPr>
        </p:nvSpPr>
        <p:spPr>
          <a:xfrm>
            <a:off x="477838" y="1844675"/>
            <a:ext cx="3733800" cy="4752975"/>
          </a:xfrm>
        </p:spPr>
        <p:txBody>
          <a:bodyPr/>
          <a:lstStyle/>
          <a:p>
            <a:pPr algn="just" eaLnBrk="1" hangingPunct="1"/>
            <a:r>
              <a:rPr lang="en-US" sz="1600" dirty="0" smtClean="0"/>
              <a:t>Create a cylinder of radius 150 mm and length 140 </a:t>
            </a:r>
            <a:r>
              <a:rPr lang="en-US" sz="1600" dirty="0"/>
              <a:t>mm. Rotate </a:t>
            </a:r>
            <a:r>
              <a:rPr lang="en-US" sz="1600" dirty="0" smtClean="0"/>
              <a:t>the cylinder </a:t>
            </a:r>
            <a:r>
              <a:rPr lang="en-US" sz="1600" dirty="0"/>
              <a:t>90° about the </a:t>
            </a:r>
            <a:r>
              <a:rPr lang="en-US" sz="1600" dirty="0" smtClean="0"/>
              <a:t>X-axis.</a:t>
            </a:r>
          </a:p>
          <a:p>
            <a:pPr algn="just" eaLnBrk="1" hangingPunct="1"/>
            <a:r>
              <a:rPr lang="en-US" sz="1600" dirty="0"/>
              <a:t>Create a cube with length, width and height of 500 mm, 500 mm and 300 mm respectively</a:t>
            </a:r>
            <a:r>
              <a:rPr lang="en-US" sz="1600" dirty="0" smtClean="0"/>
              <a:t>. </a:t>
            </a:r>
            <a:r>
              <a:rPr lang="en-US" sz="1600" dirty="0"/>
              <a:t>Translate the cube -250 mm, -250 mm and </a:t>
            </a:r>
            <a:r>
              <a:rPr lang="en-US" sz="1600" dirty="0" smtClean="0"/>
              <a:t>38 </a:t>
            </a:r>
            <a:r>
              <a:rPr lang="en-US" sz="1600" dirty="0"/>
              <a:t>mm in the X, Y and Z respectively</a:t>
            </a:r>
            <a:r>
              <a:rPr lang="en-US" sz="1600" dirty="0" smtClean="0"/>
              <a:t>.</a:t>
            </a:r>
          </a:p>
          <a:p>
            <a:pPr algn="just" eaLnBrk="1" hangingPunct="1"/>
            <a:r>
              <a:rPr lang="en-US" sz="1600" dirty="0" smtClean="0"/>
              <a:t>Use the cube to cut the cylinder created. Join all the parts together. The geometry should be similar to the geometry in the picture. </a:t>
            </a:r>
          </a:p>
          <a:p>
            <a:pPr algn="just" eaLnBrk="1" hangingPunct="1"/>
            <a:r>
              <a:rPr lang="en-US" sz="1600" dirty="0" smtClean="0"/>
              <a:t>The branch pipe needs to bored with a cylinder of radius 125 mm and the entire T-pipe needs to be cut in half. The final geometry is indicated in the picture.</a:t>
            </a:r>
            <a:endParaRPr lang="en-US" sz="1600" dirty="0"/>
          </a:p>
          <a:p>
            <a:pPr algn="just" eaLnBrk="1" hangingPunct="1"/>
            <a:endParaRPr lang="en-US" sz="1600" dirty="0" smtClean="0"/>
          </a:p>
          <a:p>
            <a:pPr marL="0" indent="0" algn="just" eaLnBrk="1" hangingPunct="1">
              <a:buNone/>
            </a:pPr>
            <a:endParaRPr lang="en-US" sz="1600" dirty="0"/>
          </a:p>
          <a:p>
            <a:pPr algn="just" eaLnBrk="1" hangingPunct="1"/>
            <a:endParaRPr lang="en-US" sz="1600" dirty="0" smtClean="0"/>
          </a:p>
        </p:txBody>
      </p:sp>
      <p:sp>
        <p:nvSpPr>
          <p:cNvPr id="40964" name="Rectangle 2"/>
          <p:cNvSpPr>
            <a:spLocks noGrp="1" noChangeArrowheads="1"/>
          </p:cNvSpPr>
          <p:nvPr>
            <p:ph type="title" idx="4294967295"/>
          </p:nvPr>
        </p:nvSpPr>
        <p:spPr>
          <a:xfrm>
            <a:off x="438150" y="166688"/>
            <a:ext cx="6519863" cy="666750"/>
          </a:xfrm>
        </p:spPr>
        <p:txBody>
          <a:bodyPr/>
          <a:lstStyle/>
          <a:p>
            <a:pPr eaLnBrk="1" hangingPunct="1"/>
            <a:r>
              <a:rPr lang="en-US" dirty="0"/>
              <a:t>Thermomechanical FEM model </a:t>
            </a:r>
            <a:r>
              <a:rPr lang="en-US" dirty="0" smtClean="0"/>
              <a:t>(Transient 2) Pre- </a:t>
            </a:r>
            <a:r>
              <a:rPr lang="en-US" dirty="0"/>
              <a:t>processing</a:t>
            </a:r>
            <a:endParaRPr lang="en-US" dirty="0" smtClean="0"/>
          </a:p>
        </p:txBody>
      </p:sp>
      <p:sp>
        <p:nvSpPr>
          <p:cNvPr id="40965" name="Rectangle 4"/>
          <p:cNvSpPr>
            <a:spLocks noChangeArrowheads="1"/>
          </p:cNvSpPr>
          <p:nvPr/>
        </p:nvSpPr>
        <p:spPr bwMode="auto">
          <a:xfrm>
            <a:off x="438150" y="1268413"/>
            <a:ext cx="77771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nSpc>
                <a:spcPct val="90000"/>
              </a:lnSpc>
              <a:spcBef>
                <a:spcPct val="100000"/>
              </a:spcBef>
              <a:buClr>
                <a:srgbClr val="8C7F6D"/>
              </a:buClr>
            </a:pPr>
            <a:r>
              <a:rPr lang="en-US" sz="1600" b="1" dirty="0" smtClean="0">
                <a:solidFill>
                  <a:srgbClr val="003896"/>
                </a:solidFill>
              </a:rPr>
              <a:t>Preparing the geometry:</a:t>
            </a:r>
            <a:endParaRPr lang="en-US" sz="1600" b="1" dirty="0">
              <a:solidFill>
                <a:srgbClr val="003896"/>
              </a:solidFill>
            </a:endParaRPr>
          </a:p>
        </p:txBody>
      </p:sp>
      <p:pic>
        <p:nvPicPr>
          <p:cNvPr id="3075" name="Picture 3" descr="C:\Users\ESKOM\Documents\FreeCADdevelopment\Current Tasks\T-pipe\Tutorials\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7438" t="2129" r="7143" b="6488"/>
          <a:stretch/>
        </p:blipFill>
        <p:spPr bwMode="auto">
          <a:xfrm>
            <a:off x="5074892" y="1268413"/>
            <a:ext cx="3546619" cy="25926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ESKOM\Documents\FreeCADdevelopment\Current Tasks\T-pipe\Tutorials\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1874" r="-1" b="4479"/>
          <a:stretch/>
        </p:blipFill>
        <p:spPr bwMode="auto">
          <a:xfrm>
            <a:off x="5141343" y="3956927"/>
            <a:ext cx="3480168" cy="264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82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3896"/>
      </a:dk1>
      <a:lt1>
        <a:srgbClr val="FFFFFF"/>
      </a:lt1>
      <a:dk2>
        <a:srgbClr val="FFFFFF"/>
      </a:dk2>
      <a:lt2>
        <a:srgbClr val="DDDDDD"/>
      </a:lt2>
      <a:accent1>
        <a:srgbClr val="003896"/>
      </a:accent1>
      <a:accent2>
        <a:srgbClr val="83725B"/>
      </a:accent2>
      <a:accent3>
        <a:srgbClr val="FFFFFF"/>
      </a:accent3>
      <a:accent4>
        <a:srgbClr val="002E7F"/>
      </a:accent4>
      <a:accent5>
        <a:srgbClr val="AAAEC9"/>
      </a:accent5>
      <a:accent6>
        <a:srgbClr val="766752"/>
      </a:accent6>
      <a:hlink>
        <a:srgbClr val="83725B"/>
      </a:hlink>
      <a:folHlink>
        <a:srgbClr val="858705"/>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3896"/>
        </a:dk1>
        <a:lt1>
          <a:srgbClr val="FFFFFF"/>
        </a:lt1>
        <a:dk2>
          <a:srgbClr val="FFFFFF"/>
        </a:dk2>
        <a:lt2>
          <a:srgbClr val="808080"/>
        </a:lt2>
        <a:accent1>
          <a:srgbClr val="BBE0E3"/>
        </a:accent1>
        <a:accent2>
          <a:srgbClr val="333399"/>
        </a:accent2>
        <a:accent3>
          <a:srgbClr val="FFFFFF"/>
        </a:accent3>
        <a:accent4>
          <a:srgbClr val="002E7F"/>
        </a:accent4>
        <a:accent5>
          <a:srgbClr val="DAEDEF"/>
        </a:accent5>
        <a:accent6>
          <a:srgbClr val="2D2D8A"/>
        </a:accent6>
        <a:hlink>
          <a:srgbClr val="83725B"/>
        </a:hlink>
        <a:folHlink>
          <a:srgbClr val="8587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Khoro Minimum metadata" ma:contentTypeID="0x0101000D8B3899A4805C44A2FA507CBAF83E58007A63E5F34A1C904ABF73B4A044044531" ma:contentTypeVersion="3" ma:contentTypeDescription="" ma:contentTypeScope="" ma:versionID="17327965f7291ab7bae5024c4d883bde">
  <xsd:schema xmlns:xsd="http://www.w3.org/2001/XMLSchema" xmlns:xs="http://www.w3.org/2001/XMLSchema" xmlns:p="http://schemas.microsoft.com/office/2006/metadata/properties" xmlns:ns2="2c7ddca0-f18f-4514-89ec-cfc256175ba5" targetNamespace="http://schemas.microsoft.com/office/2006/metadata/properties" ma:root="true" ma:fieldsID="7a3511da6a4f6d92aec1b7a4f9927643" ns2:_="">
    <xsd:import namespace="2c7ddca0-f18f-4514-89ec-cfc256175ba5"/>
    <xsd:element name="properties">
      <xsd:complexType>
        <xsd:sequence>
          <xsd:element name="documentManagement">
            <xsd:complexType>
              <xsd:all>
                <xsd:element ref="ns2: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ddca0-f18f-4514-89ec-cfc256175ba5" elementFormDefault="qualified">
    <xsd:import namespace="http://schemas.microsoft.com/office/2006/documentManagement/types"/>
    <xsd:import namespace="http://schemas.microsoft.com/office/infopath/2007/PartnerControls"/>
    <xsd:element name="Owner" ma:index="8"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Owner xmlns="2c7ddca0-f18f-4514-89ec-cfc256175ba5">
      <UserInfo>
        <DisplayName/>
        <AccountId>47</AccountId>
        <AccountType/>
      </UserInfo>
    </Owner>
  </documentManagement>
</p:properties>
</file>

<file path=customXml/item5.xml><?xml version="1.0" encoding="utf-8"?>
<?mso-contentType ?>
<SharedContentType xmlns="Microsoft.SharePoint.Taxonomy.ContentTypeSync" SourceId="69b1b3ef-f17b-48c7-a7c8-8ad8b283852f" ContentTypeId="0x0101000D8B3899A4805C44A2FA507CBAF83E58" PreviousValue="false"/>
</file>

<file path=customXml/itemProps1.xml><?xml version="1.0" encoding="utf-8"?>
<ds:datastoreItem xmlns:ds="http://schemas.openxmlformats.org/officeDocument/2006/customXml" ds:itemID="{4E37FE94-B034-4043-B3F5-0069304D36F9}">
  <ds:schemaRefs>
    <ds:schemaRef ds:uri="http://schemas.microsoft.com/office/2006/metadata/longProperties"/>
  </ds:schemaRefs>
</ds:datastoreItem>
</file>

<file path=customXml/itemProps2.xml><?xml version="1.0" encoding="utf-8"?>
<ds:datastoreItem xmlns:ds="http://schemas.openxmlformats.org/officeDocument/2006/customXml" ds:itemID="{38DA1CDD-753C-45D9-BE0A-0E8770047BEC}">
  <ds:schemaRefs>
    <ds:schemaRef ds:uri="http://schemas.microsoft.com/sharepoint/v3/contenttype/forms"/>
  </ds:schemaRefs>
</ds:datastoreItem>
</file>

<file path=customXml/itemProps3.xml><?xml version="1.0" encoding="utf-8"?>
<ds:datastoreItem xmlns:ds="http://schemas.openxmlformats.org/officeDocument/2006/customXml" ds:itemID="{8C7CC505-8052-4330-9605-51138516ED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ddca0-f18f-4514-89ec-cfc256175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F6F6766-3194-48DC-A650-EAE354B46618}">
  <ds:schemaRefs>
    <ds:schemaRef ds:uri="http://purl.org/dc/terms/"/>
    <ds:schemaRef ds:uri="http://purl.org/dc/dcmitype/"/>
    <ds:schemaRef ds:uri="http://schemas.microsoft.com/office/2006/metadata/properties"/>
    <ds:schemaRef ds:uri="http://schemas.microsoft.com/office/2006/documentManagement/types"/>
    <ds:schemaRef ds:uri="http://www.w3.org/XML/1998/namespace"/>
    <ds:schemaRef ds:uri="2c7ddca0-f18f-4514-89ec-cfc256175ba5"/>
    <ds:schemaRef ds:uri="http://schemas.microsoft.com/office/infopath/2007/PartnerControls"/>
    <ds:schemaRef ds:uri="http://purl.org/dc/elements/1.1/"/>
    <ds:schemaRef ds:uri="http://schemas.openxmlformats.org/package/2006/metadata/core-properties"/>
  </ds:schemaRefs>
</ds:datastoreItem>
</file>

<file path=customXml/itemProps5.xml><?xml version="1.0" encoding="utf-8"?>
<ds:datastoreItem xmlns:ds="http://schemas.openxmlformats.org/officeDocument/2006/customXml" ds:itemID="{FDC2FDC9-2B1E-4C54-9154-7D414D67F37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12933</TotalTime>
  <Words>2132</Words>
  <Application>Microsoft Office PowerPoint</Application>
  <PresentationFormat>On-screen Show (4:3)</PresentationFormat>
  <Paragraphs>231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Tutorial E T-pipe junction Transient Thermomechanical FEM model 2</vt:lpstr>
      <vt:lpstr>Introduction</vt:lpstr>
      <vt:lpstr>Project start Up</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Pre- processing</vt:lpstr>
      <vt:lpstr>Thermomechanical FEM model (Transient 2) Running the Solver</vt:lpstr>
      <vt:lpstr>Thermomechanical FEM model (Transient 2) Running the Solver</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Thermomechanical FEM model (Transient 2) Post-processing</vt:lpstr>
      <vt:lpstr>END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TCH bonisa</dc:creator>
  <cp:lastModifiedBy>Ofentse Kgoa</cp:lastModifiedBy>
  <cp:revision>1454</cp:revision>
  <dcterms:created xsi:type="dcterms:W3CDTF">2009-06-02T18:15:51Z</dcterms:created>
  <dcterms:modified xsi:type="dcterms:W3CDTF">2016-08-22T07:03:06Z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Owner">
    <vt:lpwstr>Vic Pretorius</vt:lpwstr>
  </property>
</Properties>
</file>