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7" r:id="rId2"/>
    <p:sldId id="258" r:id="rId3"/>
    <p:sldId id="324" r:id="rId4"/>
    <p:sldId id="331" r:id="rId5"/>
    <p:sldId id="328" r:id="rId6"/>
    <p:sldId id="326" r:id="rId7"/>
    <p:sldId id="329" r:id="rId8"/>
    <p:sldId id="332" r:id="rId9"/>
    <p:sldId id="330" r:id="rId10"/>
    <p:sldId id="319" r:id="rId11"/>
    <p:sldId id="305" r:id="rId12"/>
    <p:sldId id="325" r:id="rId13"/>
    <p:sldId id="333" r:id="rId14"/>
    <p:sldId id="300" r:id="rId1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051" autoAdjust="0"/>
  </p:normalViewPr>
  <p:slideViewPr>
    <p:cSldViewPr>
      <p:cViewPr>
        <p:scale>
          <a:sx n="50" d="100"/>
          <a:sy n="50" d="100"/>
        </p:scale>
        <p:origin x="-954" y="234"/>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720000" y="2160000"/>
            <a:ext cx="4215600" cy="20912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74" name="PlaceHolder 2"/>
          <p:cNvSpPr>
            <a:spLocks noGrp="1"/>
          </p:cNvSpPr>
          <p:nvPr>
            <p:ph type="body"/>
          </p:nvPr>
        </p:nvSpPr>
        <p:spPr>
          <a:xfrm>
            <a:off x="7200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2145600" y="2160000"/>
            <a:ext cx="1357200" cy="20912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3570840" y="2160000"/>
            <a:ext cx="1357200" cy="20912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7200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2145600" y="4450320"/>
            <a:ext cx="1357200" cy="209124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3570840" y="4450320"/>
            <a:ext cx="13572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subTitle"/>
          </p:nvPr>
        </p:nvSpPr>
        <p:spPr>
          <a:xfrm>
            <a:off x="720000" y="2160000"/>
            <a:ext cx="4215600" cy="4384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7" name="PlaceHolder 2"/>
          <p:cNvSpPr>
            <a:spLocks noGrp="1"/>
          </p:cNvSpPr>
          <p:nvPr>
            <p:ph type="body"/>
          </p:nvPr>
        </p:nvSpPr>
        <p:spPr>
          <a:xfrm>
            <a:off x="720000" y="2160000"/>
            <a:ext cx="421560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0000" y="300960"/>
            <a:ext cx="8855280" cy="5851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2880360" y="2160000"/>
            <a:ext cx="2057040" cy="43844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72000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720000" y="2160000"/>
            <a:ext cx="2057040" cy="43844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2880360" y="4450320"/>
            <a:ext cx="205704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280" cy="126216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720000" y="2160000"/>
            <a:ext cx="2057040" cy="20912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2880360" y="2160000"/>
            <a:ext cx="2057040" cy="20912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720000" y="4450320"/>
            <a:ext cx="421560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288000"/>
            <a:ext cx="503640" cy="1079640"/>
          </a:xfrm>
          <a:prstGeom prst="rect">
            <a:avLst/>
          </a:prstGeom>
          <a:solidFill>
            <a:srgbClr val="EF2929"/>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720000" y="300960"/>
            <a:ext cx="8855280" cy="1262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41" name="PlaceHolder 3"/>
          <p:cNvSpPr>
            <a:spLocks noGrp="1"/>
          </p:cNvSpPr>
          <p:nvPr>
            <p:ph type="body"/>
          </p:nvPr>
        </p:nvSpPr>
        <p:spPr>
          <a:xfrm>
            <a:off x="720000" y="2160000"/>
            <a:ext cx="4215600" cy="43844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2" name="PlaceHolder 4"/>
          <p:cNvSpPr>
            <a:spLocks noGrp="1"/>
          </p:cNvSpPr>
          <p:nvPr>
            <p:ph type="body"/>
          </p:nvPr>
        </p:nvSpPr>
        <p:spPr>
          <a:xfrm>
            <a:off x="5147280" y="216000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3" name="PlaceHolder 5"/>
          <p:cNvSpPr>
            <a:spLocks noGrp="1"/>
          </p:cNvSpPr>
          <p:nvPr>
            <p:ph type="body"/>
          </p:nvPr>
        </p:nvSpPr>
        <p:spPr>
          <a:xfrm>
            <a:off x="5147280" y="4450320"/>
            <a:ext cx="4215600" cy="209088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bitnami.com/" TargetMode="External"/><Relationship Id="rId7"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6" Type="http://schemas.openxmlformats.org/officeDocument/2006/relationships/hyperlink" Target="https://docs.bitnami.com/azure/get-started-launchpad/" TargetMode="External"/><Relationship Id="rId5" Type="http://schemas.openxmlformats.org/officeDocument/2006/relationships/hyperlink" Target="https://azure.bitnami.com/" TargetMode="External"/><Relationship Id="rId4" Type="http://schemas.openxmlformats.org/officeDocument/2006/relationships/hyperlink" Target="https://azure.microsoft.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bitnami.com/" TargetMode="External"/><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4" Type="http://schemas.openxmlformats.org/officeDocument/2006/relationships/hyperlink" Target="https://github.com/opensm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bitnami.com/stack/mean/installer" TargetMode="External"/><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hyperlink" Target="http://mongodb.com/" TargetMode="External"/><Relationship Id="rId4" Type="http://schemas.openxmlformats.org/officeDocument/2006/relationships/hyperlink" Target="http://nodejs.org/e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hyperlink" Target="http://expressjs.com/" TargetMode="External"/><Relationship Id="rId4" Type="http://schemas.openxmlformats.org/officeDocument/2006/relationships/hyperlink" Target="http://angular.io/cl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redhat.com/en/topics/open-source/what-is-open-sourc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4853712" cy="135421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8463792" cy="11433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strike="noStrike" spc="-1" dirty="0" smtClean="0">
                <a:solidFill>
                  <a:srgbClr val="333333"/>
                </a:solidFill>
                <a:latin typeface="Noto Sans Regular"/>
              </a:rPr>
              <a:t>Focus:  Scalable Deployment Online</a:t>
            </a:r>
          </a:p>
          <a:p>
            <a:pPr marL="432000" indent="-323640">
              <a:lnSpc>
                <a:spcPct val="100000"/>
              </a:lnSpc>
              <a:spcAft>
                <a:spcPts val="1414"/>
              </a:spcAft>
              <a:buClr>
                <a:srgbClr val="EF2929"/>
              </a:buClr>
              <a:buSzPct val="45000"/>
            </a:pPr>
            <a:endParaRPr lang="en-US" sz="2000" spc="-1" dirty="0" smtClean="0">
              <a:solidFill>
                <a:srgbClr val="333333"/>
              </a:solidFill>
              <a:latin typeface="Noto Sans Regular"/>
            </a:endParaRPr>
          </a:p>
          <a:p>
            <a:pPr marL="298472">
              <a:spcAft>
                <a:spcPts val="1283"/>
              </a:spcAft>
              <a:buClr>
                <a:srgbClr val="EF2929"/>
              </a:buClr>
              <a:buSzPct val="45000"/>
            </a:pPr>
            <a:r>
              <a:rPr lang="en-US" sz="2000" spc="-1" dirty="0" smtClean="0">
                <a:solidFill>
                  <a:srgbClr val="333333"/>
                </a:solidFill>
                <a:latin typeface="Noto Sans Regular"/>
              </a:rPr>
              <a:t>			</a:t>
            </a:r>
            <a:endParaRPr lang="en-US" sz="2000" spc="-1" dirty="0" smtClean="0"/>
          </a:p>
        </p:txBody>
      </p:sp>
      <p:sp>
        <p:nvSpPr>
          <p:cNvPr id="8" name="TextBox 7"/>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0" name="Picture 9" descr="OS Logo4.gif"/>
          <p:cNvPicPr>
            <a:picLocks noChangeAspect="1"/>
          </p:cNvPicPr>
          <p:nvPr/>
        </p:nvPicPr>
        <p:blipFill>
          <a:blip r:embed="rId2"/>
          <a:stretch>
            <a:fillRect/>
          </a:stretch>
        </p:blipFill>
        <p:spPr>
          <a:xfrm>
            <a:off x="7554912" y="74613"/>
            <a:ext cx="1385563" cy="1343024"/>
          </a:xfrm>
          <a:prstGeom prst="rect">
            <a:avLst/>
          </a:prstGeom>
        </p:spPr>
      </p:pic>
      <p:pic>
        <p:nvPicPr>
          <p:cNvPr id="9" name="Picture 8" descr="bitnami azure-5.jpg"/>
          <p:cNvPicPr>
            <a:picLocks noChangeAspect="1"/>
          </p:cNvPicPr>
          <p:nvPr/>
        </p:nvPicPr>
        <p:blipFill>
          <a:blip r:embed="rId3"/>
          <a:stretch>
            <a:fillRect/>
          </a:stretch>
        </p:blipFill>
        <p:spPr>
          <a:xfrm>
            <a:off x="2017712" y="3375380"/>
            <a:ext cx="5994400" cy="3376257"/>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10" name="CustomShape 2"/>
          <p:cNvSpPr/>
          <p:nvPr/>
        </p:nvSpPr>
        <p:spPr>
          <a:xfrm>
            <a:off x="538920" y="1951038"/>
            <a:ext cx="6711192" cy="457199"/>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14"/>
              </a:spcAft>
              <a:buClr>
                <a:srgbClr val="EF2929"/>
              </a:buClr>
              <a:buSzPct val="45000"/>
            </a:pPr>
            <a:r>
              <a:rPr lang="en-US" sz="2800" spc="-1" dirty="0" smtClean="0">
                <a:latin typeface="Arial"/>
              </a:rPr>
              <a:t>Open Source Software Deployment</a:t>
            </a:r>
            <a:endParaRPr lang="en-US" sz="2000" b="0" strike="noStrike" spc="-1" dirty="0">
              <a:latin typeface="Arial"/>
            </a:endParaRPr>
          </a:p>
        </p:txBody>
      </p:sp>
      <p:sp>
        <p:nvSpPr>
          <p:cNvPr id="11" name="TextBox 10"/>
          <p:cNvSpPr txBox="1"/>
          <p:nvPr/>
        </p:nvSpPr>
        <p:spPr>
          <a:xfrm>
            <a:off x="773112" y="2587962"/>
            <a:ext cx="8763000" cy="3477875"/>
          </a:xfrm>
          <a:prstGeom prst="rect">
            <a:avLst/>
          </a:prstGeom>
          <a:noFill/>
        </p:spPr>
        <p:txBody>
          <a:bodyPr wrap="square" rtlCol="0">
            <a:spAutoFit/>
          </a:bodyPr>
          <a:lstStyle/>
          <a:p>
            <a:pPr marL="342900" indent="-342900"/>
            <a:r>
              <a:rPr lang="en-US" sz="2000" b="1" dirty="0" smtClean="0"/>
              <a:t>Assignment Review:</a:t>
            </a:r>
          </a:p>
          <a:p>
            <a:pPr marL="342900" indent="-342900"/>
            <a:endParaRPr lang="en-US" sz="2000" b="1" dirty="0" smtClean="0"/>
          </a:p>
          <a:p>
            <a:pPr marL="342900" indent="-342900">
              <a:buFont typeface="+mj-lt"/>
              <a:buAutoNum type="arabicPeriod"/>
            </a:pPr>
            <a:r>
              <a:rPr lang="en-US" dirty="0" smtClean="0"/>
              <a:t>Create  Heroku &amp; MongoDB Atlas accounts .</a:t>
            </a:r>
          </a:p>
          <a:p>
            <a:pPr marL="342900" indent="-342900">
              <a:buFont typeface="+mj-lt"/>
              <a:buAutoNum type="arabicPeriod"/>
            </a:pPr>
            <a:endParaRPr lang="en-US" dirty="0" smtClean="0"/>
          </a:p>
          <a:p>
            <a:pPr marL="342900" indent="-342900">
              <a:buFont typeface="+mj-lt"/>
              <a:buAutoNum type="arabicPeriod"/>
            </a:pPr>
            <a:r>
              <a:rPr lang="en-US" dirty="0" smtClean="0"/>
              <a:t>Create app and database on the respective services.</a:t>
            </a:r>
          </a:p>
          <a:p>
            <a:pPr marL="342900" indent="-342900">
              <a:buFont typeface="+mj-lt"/>
              <a:buAutoNum type="arabicPeriod"/>
            </a:pPr>
            <a:endParaRPr lang="en-US" dirty="0" smtClean="0"/>
          </a:p>
          <a:p>
            <a:pPr marL="342900" indent="-342900">
              <a:buFont typeface="+mj-lt"/>
              <a:buAutoNum type="arabicPeriod"/>
            </a:pPr>
            <a:r>
              <a:rPr lang="en-US" dirty="0" smtClean="0"/>
              <a:t>Fork or connect to the Github repository of our production code and  host the project through your new  Heroku app. It will connect to the database we have  already created on Atlas MongoDB .</a:t>
            </a:r>
          </a:p>
          <a:p>
            <a:pPr marL="342900" indent="-342900">
              <a:buFont typeface="+mj-lt"/>
              <a:buAutoNum type="arabicPeriod"/>
            </a:pPr>
            <a:endParaRPr lang="en-US" dirty="0" smtClean="0"/>
          </a:p>
          <a:p>
            <a:pPr marL="342900" indent="-342900">
              <a:buFont typeface="+mj-lt"/>
              <a:buAutoNum type="arabicPeriod"/>
            </a:pPr>
            <a:r>
              <a:rPr lang="en-US" dirty="0" smtClean="0"/>
              <a:t>Alternatively, modify the db connection code in </a:t>
            </a:r>
            <a:r>
              <a:rPr lang="en-US" b="1" dirty="0" smtClean="0"/>
              <a:t>db.js</a:t>
            </a:r>
            <a:r>
              <a:rPr lang="en-US" dirty="0" smtClean="0"/>
              <a:t> file in the </a:t>
            </a:r>
            <a:r>
              <a:rPr lang="en-US" b="1" dirty="0" smtClean="0"/>
              <a:t>_startup </a:t>
            </a:r>
            <a:r>
              <a:rPr lang="en-US" dirty="0" smtClean="0"/>
              <a:t>folder of the project code to connect to your own Atlas MongoDB database.</a:t>
            </a:r>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
        <p:nvSpPr>
          <p:cNvPr id="13" name="TextBox 12"/>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74731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Bitnami Launchpad for Microsoft Azure</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458200" cy="4862870"/>
          </a:xfrm>
          <a:prstGeom prst="rect">
            <a:avLst/>
          </a:prstGeom>
          <a:noFill/>
        </p:spPr>
        <p:txBody>
          <a:bodyPr wrap="square" rtlCol="0">
            <a:spAutoFit/>
          </a:bodyPr>
          <a:lstStyle/>
          <a:p>
            <a:pPr marL="342900" indent="-342900"/>
            <a:r>
              <a:rPr lang="en-US" sz="2000" b="1" dirty="0" smtClean="0">
                <a:hlinkClick r:id="rId3"/>
              </a:rPr>
              <a:t>Bitnami</a:t>
            </a:r>
            <a:r>
              <a:rPr lang="en-US" sz="2000" b="1" dirty="0" smtClean="0"/>
              <a:t> - </a:t>
            </a:r>
            <a:r>
              <a:rPr lang="en-US" sz="2000" dirty="0" smtClean="0"/>
              <a:t>Provides pre-packaged application images for cloud servers hosted by Microsoft Azure, Amazon Web Services &amp; Google Cloud Platform.</a:t>
            </a:r>
          </a:p>
          <a:p>
            <a:pPr marL="342900" indent="-342900"/>
            <a:endParaRPr lang="en-US" sz="2000" dirty="0" smtClean="0"/>
          </a:p>
          <a:p>
            <a:pPr marL="342900" indent="-342900"/>
            <a:r>
              <a:rPr lang="en-US" sz="2000" b="1" dirty="0" smtClean="0">
                <a:hlinkClick r:id="rId4"/>
              </a:rPr>
              <a:t>Microsoft Azure</a:t>
            </a:r>
            <a:r>
              <a:rPr lang="en-US" sz="2000" b="1" dirty="0" smtClean="0"/>
              <a:t> </a:t>
            </a:r>
            <a:r>
              <a:rPr lang="en-US" sz="2000" dirty="0" smtClean="0"/>
              <a:t>– High-performance cloud platform providing a complete set of tools to build, deploy and manage enterprise, mobile and Web applications, in the cloud.</a:t>
            </a:r>
          </a:p>
          <a:p>
            <a:pPr marL="342900" indent="-342900"/>
            <a:endParaRPr lang="en-US" sz="2000" dirty="0" smtClean="0"/>
          </a:p>
          <a:p>
            <a:pPr marL="342900" indent="-342900"/>
            <a:r>
              <a:rPr lang="en-US" sz="2000" b="1" dirty="0" smtClean="0">
                <a:hlinkClick r:id="rId5"/>
              </a:rPr>
              <a:t>Bitnami Launchpad for Microsoft Azure</a:t>
            </a:r>
            <a:r>
              <a:rPr lang="en-US" sz="2000" b="1" dirty="0" smtClean="0"/>
              <a:t> </a:t>
            </a:r>
            <a:r>
              <a:rPr lang="en-US" sz="2000" dirty="0" smtClean="0"/>
              <a:t>– An intuitive Web-based dashboard to create and manage Bitnami application images on Microsoft Azure cloud servers.</a:t>
            </a:r>
          </a:p>
          <a:p>
            <a:pPr marL="342900" indent="-342900"/>
            <a:endParaRPr lang="en-US" b="1" dirty="0" smtClean="0"/>
          </a:p>
          <a:p>
            <a:pPr marL="342900" indent="-342900"/>
            <a:r>
              <a:rPr lang="en-US" b="1" dirty="0" smtClean="0">
                <a:hlinkClick r:id="rId6"/>
              </a:rPr>
              <a:t>Detailed Instructions for getting started</a:t>
            </a:r>
            <a:r>
              <a:rPr lang="en-US" b="1" dirty="0" smtClean="0"/>
              <a:t> </a:t>
            </a:r>
          </a:p>
          <a:p>
            <a:pPr marL="800100" lvl="1" indent="-342900">
              <a:buFont typeface="Courier New" pitchFamily="49" charset="0"/>
              <a:buChar char="o"/>
            </a:pPr>
            <a:r>
              <a:rPr lang="en-US" dirty="0" smtClean="0"/>
              <a:t>Register a </a:t>
            </a:r>
            <a:r>
              <a:rPr lang="en-US" b="1" dirty="0" smtClean="0"/>
              <a:t>free</a:t>
            </a:r>
            <a:r>
              <a:rPr lang="en-US" dirty="0" smtClean="0"/>
              <a:t> account with Microsoft Azure (requires credit card details).</a:t>
            </a:r>
          </a:p>
          <a:p>
            <a:pPr marL="800100" lvl="1" indent="-342900">
              <a:buFont typeface="Courier New" pitchFamily="49" charset="0"/>
              <a:buChar char="o"/>
            </a:pPr>
            <a:r>
              <a:rPr lang="en-US" dirty="0" smtClean="0"/>
              <a:t>Register a </a:t>
            </a:r>
            <a:r>
              <a:rPr lang="en-US" b="1" dirty="0" smtClean="0"/>
              <a:t>free</a:t>
            </a:r>
            <a:r>
              <a:rPr lang="en-US" dirty="0" smtClean="0"/>
              <a:t>  account with Bitnami.</a:t>
            </a:r>
          </a:p>
          <a:p>
            <a:pPr marL="800100" lvl="1" indent="-342900">
              <a:buFont typeface="Courier New" pitchFamily="49" charset="0"/>
              <a:buChar char="o"/>
            </a:pPr>
            <a:r>
              <a:rPr lang="en-US" dirty="0" smtClean="0"/>
              <a:t>Link these accounts together.</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Deployment</a:t>
            </a:r>
            <a:endParaRPr lang="en-US" sz="2400" b="1" dirty="0"/>
          </a:p>
        </p:txBody>
      </p:sp>
      <p:pic>
        <p:nvPicPr>
          <p:cNvPr id="12" name="Picture 11" descr="OS Logo4.gif"/>
          <p:cNvPicPr>
            <a:picLocks noChangeAspect="1"/>
          </p:cNvPicPr>
          <p:nvPr/>
        </p:nvPicPr>
        <p:blipFill>
          <a:blip r:embed="rId7"/>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691320" y="1951037"/>
            <a:ext cx="74731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Bitnami Launchpad for Microsoft Azure</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458200" cy="1600438"/>
          </a:xfrm>
          <a:prstGeom prst="rect">
            <a:avLst/>
          </a:prstGeom>
          <a:noFill/>
        </p:spPr>
        <p:txBody>
          <a:bodyPr wrap="square" rtlCol="0">
            <a:spAutoFit/>
          </a:bodyPr>
          <a:lstStyle/>
          <a:p>
            <a:pPr marL="342900" indent="-342900"/>
            <a:r>
              <a:rPr lang="en-US" sz="2000" b="1" dirty="0" smtClean="0"/>
              <a:t>Demo:</a:t>
            </a:r>
          </a:p>
          <a:p>
            <a:pPr marL="342900" indent="-342900"/>
            <a:endParaRPr lang="en-US" sz="2000" dirty="0" smtClean="0"/>
          </a:p>
          <a:p>
            <a:pPr marL="457200" indent="-457200">
              <a:buFont typeface="+mj-lt"/>
              <a:buAutoNum type="arabicPeriod"/>
            </a:pPr>
            <a:r>
              <a:rPr lang="en-US" sz="2000" b="1" dirty="0" smtClean="0"/>
              <a:t>Launch sample Productivity Application – </a:t>
            </a:r>
            <a:r>
              <a:rPr lang="en-US" sz="2000" b="1" dirty="0" err="1" smtClean="0"/>
              <a:t>Odoo</a:t>
            </a:r>
            <a:r>
              <a:rPr lang="en-US" sz="2000" b="1" dirty="0" smtClean="0"/>
              <a:t>, </a:t>
            </a:r>
            <a:r>
              <a:rPr lang="en-US" sz="2000" b="1" dirty="0" err="1" smtClean="0"/>
              <a:t>Prestashop</a:t>
            </a:r>
            <a:r>
              <a:rPr lang="en-US" sz="2000" b="1" dirty="0" smtClean="0"/>
              <a:t> etc.</a:t>
            </a:r>
          </a:p>
          <a:p>
            <a:pPr marL="457200" indent="-457200">
              <a:buFont typeface="+mj-lt"/>
              <a:buAutoNum type="arabicPeriod"/>
            </a:pPr>
            <a:endParaRPr lang="en-US" sz="2000" b="1" dirty="0" smtClean="0"/>
          </a:p>
          <a:p>
            <a:pPr marL="457200" indent="-457200">
              <a:buFont typeface="+mj-lt"/>
              <a:buAutoNum type="arabicPeriod"/>
            </a:pPr>
            <a:r>
              <a:rPr lang="en-US" b="1" dirty="0" smtClean="0"/>
              <a:t>Launch sample Web application – MEAN Stack,  LAMP Stack</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Deployment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11" name="TextBox 10"/>
          <p:cNvSpPr txBox="1"/>
          <p:nvPr/>
        </p:nvSpPr>
        <p:spPr>
          <a:xfrm>
            <a:off x="773112" y="2587962"/>
            <a:ext cx="8763000" cy="4862870"/>
          </a:xfrm>
          <a:prstGeom prst="rect">
            <a:avLst/>
          </a:prstGeom>
          <a:noFill/>
        </p:spPr>
        <p:txBody>
          <a:bodyPr wrap="square" rtlCol="0">
            <a:spAutoFit/>
          </a:bodyPr>
          <a:lstStyle/>
          <a:p>
            <a:pPr marL="342900" indent="-342900"/>
            <a:r>
              <a:rPr lang="en-US" sz="2000" b="1" dirty="0" smtClean="0"/>
              <a:t>Assignment:</a:t>
            </a:r>
          </a:p>
          <a:p>
            <a:pPr marL="342900" indent="-342900"/>
            <a:endParaRPr lang="en-US" sz="2000" b="1" dirty="0" smtClean="0"/>
          </a:p>
          <a:p>
            <a:pPr marL="342900" indent="-342900">
              <a:buFont typeface="+mj-lt"/>
              <a:buAutoNum type="arabicPeriod"/>
            </a:pPr>
            <a:r>
              <a:rPr lang="en-US" dirty="0" smtClean="0"/>
              <a:t>Examine the list of applications available for deployment at </a:t>
            </a:r>
            <a:r>
              <a:rPr lang="en-US" dirty="0" smtClean="0">
                <a:hlinkClick r:id="rId3"/>
              </a:rPr>
              <a:t>https://azure.bitnami.com</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Select  one that you would like to try online and send me a slack message indicating your choice.</a:t>
            </a:r>
          </a:p>
          <a:p>
            <a:pPr marL="342900" indent="-342900">
              <a:buFont typeface="+mj-lt"/>
              <a:buAutoNum type="arabicPeriod"/>
            </a:pPr>
            <a:endParaRPr lang="en-US" dirty="0" smtClean="0"/>
          </a:p>
          <a:p>
            <a:pPr marL="342900" indent="-342900">
              <a:buFont typeface="+mj-lt"/>
              <a:buAutoNum type="arabicPeriod"/>
            </a:pPr>
            <a:r>
              <a:rPr lang="en-US" dirty="0" smtClean="0"/>
              <a:t>If this message is received before midnight on Friday 21 May, I will launch the app online and send you login credentials to give you access to explore it.</a:t>
            </a:r>
          </a:p>
          <a:p>
            <a:pPr marL="342900" indent="-342900">
              <a:buFont typeface="+mj-lt"/>
              <a:buAutoNum type="arabicPeriod"/>
            </a:pPr>
            <a:endParaRPr lang="en-US" dirty="0" smtClean="0"/>
          </a:p>
          <a:p>
            <a:pPr marL="342900" indent="-342900">
              <a:buFont typeface="+mj-lt"/>
              <a:buAutoNum type="arabicPeriod"/>
            </a:pPr>
            <a:r>
              <a:rPr lang="en-US" dirty="0" smtClean="0"/>
              <a:t>The launched apps will only be available till midnight next Wednesday, the 26</a:t>
            </a:r>
            <a:r>
              <a:rPr lang="en-US" baseline="30000" dirty="0" smtClean="0"/>
              <a:t>th</a:t>
            </a:r>
            <a:r>
              <a:rPr lang="en-US" dirty="0" smtClean="0"/>
              <a:t> of May.</a:t>
            </a:r>
          </a:p>
          <a:p>
            <a:pPr marL="342900" indent="-342900">
              <a:buFont typeface="+mj-lt"/>
              <a:buAutoNum type="arabicPeriod"/>
            </a:pPr>
            <a:endParaRPr lang="en-US" dirty="0" smtClean="0"/>
          </a:p>
          <a:p>
            <a:pPr marL="342900" indent="-342900">
              <a:buFont typeface="+mj-lt"/>
              <a:buAutoNum type="arabicPeriod"/>
            </a:pPr>
            <a:r>
              <a:rPr lang="en-US" dirty="0" smtClean="0"/>
              <a:t>We shall discuss our different experiences at the next session.</a:t>
            </a:r>
          </a:p>
          <a:p>
            <a:pPr marL="342900" indent="-342900">
              <a:buFont typeface="+mj-lt"/>
              <a:buAutoNum type="arabicPeriod"/>
            </a:pPr>
            <a:endParaRPr lang="en-US" dirty="0" smtClean="0"/>
          </a:p>
          <a:p>
            <a:pPr marL="342900" indent="-342900">
              <a:buFont typeface="+mj-lt"/>
              <a:buAutoNum type="arabicPeriod"/>
            </a:pPr>
            <a:r>
              <a:rPr lang="en-US" dirty="0" smtClean="0"/>
              <a:t>Good luck.</a:t>
            </a:r>
          </a:p>
        </p:txBody>
      </p:sp>
      <p:pic>
        <p:nvPicPr>
          <p:cNvPr id="12" name="Picture 11" descr="OS Logo4.gif"/>
          <p:cNvPicPr>
            <a:picLocks noChangeAspect="1"/>
          </p:cNvPicPr>
          <p:nvPr/>
        </p:nvPicPr>
        <p:blipFill>
          <a:blip r:embed="rId4"/>
          <a:stretch>
            <a:fillRect/>
          </a:stretch>
        </p:blipFill>
        <p:spPr>
          <a:xfrm>
            <a:off x="7554912" y="74613"/>
            <a:ext cx="1385563" cy="1343024"/>
          </a:xfrm>
          <a:prstGeom prst="rect">
            <a:avLst/>
          </a:prstGeom>
        </p:spPr>
      </p:pic>
      <p:sp>
        <p:nvSpPr>
          <p:cNvPr id="13" name="TextBox 12"/>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
        <p:nvSpPr>
          <p:cNvPr id="8" name="CustomShape 2"/>
          <p:cNvSpPr/>
          <p:nvPr/>
        </p:nvSpPr>
        <p:spPr>
          <a:xfrm>
            <a:off x="691320" y="1951037"/>
            <a:ext cx="7473192" cy="45720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r>
              <a:rPr lang="en-US" sz="2800" spc="-1" dirty="0" smtClean="0">
                <a:latin typeface="Arial"/>
              </a:rPr>
              <a:t>Bitnami Launchpad for Microsoft Azure</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7625592" cy="533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14"/>
              </a:spcAft>
              <a:buClr>
                <a:srgbClr val="EF2929"/>
              </a:buClr>
              <a:buSzPct val="45000"/>
            </a:pPr>
            <a:r>
              <a:rPr lang="en-US" sz="2800" spc="-1" dirty="0" smtClean="0">
                <a:solidFill>
                  <a:srgbClr val="333333"/>
                </a:solidFill>
                <a:latin typeface="Noto Sans Regular"/>
              </a:rPr>
              <a:t>Next  session: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9" name="TextBox 8"/>
          <p:cNvSpPr txBox="1"/>
          <p:nvPr/>
        </p:nvSpPr>
        <p:spPr>
          <a:xfrm>
            <a:off x="1077912" y="6410106"/>
            <a:ext cx="8001000" cy="646331"/>
          </a:xfrm>
          <a:prstGeom prst="rect">
            <a:avLst/>
          </a:prstGeom>
          <a:noFill/>
        </p:spPr>
        <p:txBody>
          <a:bodyPr wrap="square" rtlCol="0">
            <a:spAutoFit/>
          </a:bodyPr>
          <a:lstStyle/>
          <a:p>
            <a:pPr algn="ctr"/>
            <a:r>
              <a:rPr lang="en-US" sz="3600" dirty="0" smtClean="0"/>
              <a:t>Thank you for listening.</a:t>
            </a:r>
          </a:p>
        </p:txBody>
      </p:sp>
      <p:sp>
        <p:nvSpPr>
          <p:cNvPr id="12" name="TextBox 11"/>
          <p:cNvSpPr txBox="1"/>
          <p:nvPr/>
        </p:nvSpPr>
        <p:spPr>
          <a:xfrm>
            <a:off x="6488112" y="1413172"/>
            <a:ext cx="3592513" cy="461665"/>
          </a:xfrm>
          <a:prstGeom prst="rect">
            <a:avLst/>
          </a:prstGeom>
          <a:noFill/>
        </p:spPr>
        <p:txBody>
          <a:bodyPr wrap="square" rtlCol="0">
            <a:spAutoFit/>
          </a:bodyPr>
          <a:lstStyle/>
          <a:p>
            <a:r>
              <a:rPr lang="en-US" sz="2400" b="1" dirty="0" smtClean="0"/>
              <a:t>Software Deployment</a:t>
            </a:r>
            <a:endParaRPr lang="en-US" sz="2400" b="1" dirty="0"/>
          </a:p>
        </p:txBody>
      </p:sp>
      <p:pic>
        <p:nvPicPr>
          <p:cNvPr id="13" name="Picture 12" descr="OS Logo4.gif"/>
          <p:cNvPicPr>
            <a:picLocks noChangeAspect="1"/>
          </p:cNvPicPr>
          <p:nvPr/>
        </p:nvPicPr>
        <p:blipFill>
          <a:blip r:embed="rId3"/>
          <a:stretch>
            <a:fillRect/>
          </a:stretch>
        </p:blipFill>
        <p:spPr>
          <a:xfrm>
            <a:off x="7554912" y="74613"/>
            <a:ext cx="1385563" cy="1343024"/>
          </a:xfrm>
          <a:prstGeom prst="rect">
            <a:avLst/>
          </a:prstGeom>
        </p:spPr>
      </p:pic>
      <p:sp>
        <p:nvSpPr>
          <p:cNvPr id="10" name="TextBox 9"/>
          <p:cNvSpPr txBox="1"/>
          <p:nvPr/>
        </p:nvSpPr>
        <p:spPr>
          <a:xfrm>
            <a:off x="1077912" y="2789237"/>
            <a:ext cx="8001000" cy="1261884"/>
          </a:xfrm>
          <a:prstGeom prst="rect">
            <a:avLst/>
          </a:prstGeom>
          <a:noFill/>
        </p:spPr>
        <p:txBody>
          <a:bodyPr wrap="square" rtlCol="0">
            <a:spAutoFit/>
          </a:bodyPr>
          <a:lstStyle/>
          <a:p>
            <a:pPr algn="ctr"/>
            <a:r>
              <a:rPr lang="en-US" sz="4800" dirty="0" smtClean="0"/>
              <a:t>Q &amp; A</a:t>
            </a:r>
          </a:p>
          <a:p>
            <a:pPr algn="ctr"/>
            <a:r>
              <a:rPr lang="en-US" sz="2800" dirty="0" smtClean="0"/>
              <a:t>Bitnami Launchpad for Microsoft Azure</a:t>
            </a:r>
          </a:p>
        </p:txBody>
      </p:sp>
      <p:pic>
        <p:nvPicPr>
          <p:cNvPr id="15" name="Picture 14" descr="bitnami logo.gif"/>
          <p:cNvPicPr>
            <a:picLocks noChangeAspect="1"/>
          </p:cNvPicPr>
          <p:nvPr/>
        </p:nvPicPr>
        <p:blipFill>
          <a:blip r:embed="rId4"/>
          <a:stretch>
            <a:fillRect/>
          </a:stretch>
        </p:blipFill>
        <p:spPr>
          <a:xfrm>
            <a:off x="2887662" y="4541837"/>
            <a:ext cx="1619250" cy="1685925"/>
          </a:xfrm>
          <a:prstGeom prst="rect">
            <a:avLst/>
          </a:prstGeom>
        </p:spPr>
      </p:pic>
      <p:pic>
        <p:nvPicPr>
          <p:cNvPr id="16" name="Picture 15" descr="azure_logo_794_smal.gif"/>
          <p:cNvPicPr>
            <a:picLocks noChangeAspect="1"/>
          </p:cNvPicPr>
          <p:nvPr/>
        </p:nvPicPr>
        <p:blipFill>
          <a:blip r:embed="rId5"/>
          <a:stretch>
            <a:fillRect/>
          </a:stretch>
        </p:blipFill>
        <p:spPr>
          <a:xfrm>
            <a:off x="5268912" y="4275137"/>
            <a:ext cx="1905000" cy="2019300"/>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2103120"/>
            <a:ext cx="6025392" cy="42675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b="0" i="1" strike="noStrike" spc="-1" dirty="0" smtClean="0">
                <a:solidFill>
                  <a:srgbClr val="333333"/>
                </a:solidFill>
                <a:latin typeface="Noto Sans Regular"/>
              </a:rPr>
              <a:t>… </a:t>
            </a:r>
            <a:r>
              <a:rPr lang="en-US" sz="2800" i="1" spc="-1" dirty="0" smtClean="0">
                <a:solidFill>
                  <a:srgbClr val="333333"/>
                </a:solidFill>
                <a:latin typeface="Noto Sans Regular"/>
              </a:rPr>
              <a:t>me </a:t>
            </a:r>
            <a:r>
              <a:rPr lang="en-US" sz="2800" b="0" i="1" strike="noStrike" spc="-1" dirty="0" smtClean="0">
                <a:solidFill>
                  <a:srgbClr val="333333"/>
                </a:solidFill>
                <a:latin typeface="Noto Sans Regular"/>
              </a:rPr>
              <a:t>again!</a:t>
            </a:r>
            <a:endParaRPr lang="en-US" sz="2800" b="0" i="1" strike="noStrike" spc="-1" dirty="0">
              <a:latin typeface="Arial"/>
            </a:endParaRPr>
          </a:p>
          <a:p>
            <a:pPr marL="329040">
              <a:lnSpc>
                <a:spcPct val="100000"/>
              </a:lnSpc>
              <a:spcAft>
                <a:spcPts val="1414"/>
              </a:spcAft>
              <a:buClr>
                <a:srgbClr val="EF2929"/>
              </a:buClr>
              <a:buSzPct val="45000"/>
            </a:pPr>
            <a:r>
              <a:rPr lang="en-US" sz="2000" spc="-1" dirty="0" smtClean="0">
                <a:solidFill>
                  <a:srgbClr val="FF0000"/>
                </a:solidFill>
                <a:latin typeface="Noto Sans Regular"/>
              </a:rPr>
              <a:t>LeROI</a:t>
            </a:r>
            <a:r>
              <a:rPr lang="en-US" sz="2000" spc="-1" dirty="0" smtClean="0">
                <a:solidFill>
                  <a:srgbClr val="333333"/>
                </a:solidFill>
                <a:latin typeface="Noto Sans Regular"/>
              </a:rPr>
              <a:t>FOPESON</a:t>
            </a:r>
          </a:p>
          <a:p>
            <a:pPr marL="329040">
              <a:lnSpc>
                <a:spcPct val="100000"/>
              </a:lnSpc>
              <a:spcAft>
                <a:spcPts val="1414"/>
              </a:spcAft>
              <a:buClr>
                <a:srgbClr val="EF2929"/>
              </a:buClr>
              <a:buSzPct val="45000"/>
            </a:pPr>
            <a:r>
              <a:rPr lang="en-US" sz="2000" spc="-1" dirty="0" smtClean="0">
                <a:solidFill>
                  <a:srgbClr val="333333"/>
                </a:solidFill>
                <a:latin typeface="Noto Sans Regular"/>
              </a:rPr>
              <a:t>Information Systems &amp; Technology Consultant</a:t>
            </a: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Linux Professional Institute (LPI-2) Certified</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Used MS/PC DOS, Windows 3, 95, 98, XP &amp; 7</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(XP was my favorite)</a:t>
            </a:r>
            <a:endParaRPr lang="en-US" sz="2000" b="0" strike="noStrike" spc="-1" dirty="0">
              <a:latin typeface="Arial"/>
            </a:endParaRPr>
          </a:p>
          <a:p>
            <a:pPr marL="329040">
              <a:lnSpc>
                <a:spcPct val="100000"/>
              </a:lnSpc>
              <a:spcAft>
                <a:spcPts val="1414"/>
              </a:spcAft>
              <a:buClr>
                <a:srgbClr val="EF2929"/>
              </a:buClr>
              <a:buSzPct val="45000"/>
            </a:pPr>
            <a:r>
              <a:rPr lang="en-US" sz="2000" b="0" strike="noStrike" spc="-1" dirty="0" smtClean="0">
                <a:solidFill>
                  <a:srgbClr val="333333"/>
                </a:solidFill>
                <a:latin typeface="Noto Sans Regular"/>
              </a:rPr>
              <a:t>Switched to Linux</a:t>
            </a:r>
            <a:endParaRPr lang="en-US" sz="2000" b="0" strike="noStrike" spc="-1" dirty="0">
              <a:latin typeface="Arial"/>
            </a:endParaRPr>
          </a:p>
        </p:txBody>
      </p:sp>
      <p:sp>
        <p:nvSpPr>
          <p:cNvPr id="85" name="CustomShape 3"/>
          <p:cNvSpPr/>
          <p:nvPr/>
        </p:nvSpPr>
        <p:spPr>
          <a:xfrm>
            <a:off x="7340400" y="3339000"/>
            <a:ext cx="2386800" cy="3382920"/>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r>
              <a:rPr lang="en-US" sz="1600" b="0" strike="noStrike" spc="-1" dirty="0">
                <a:solidFill>
                  <a:srgbClr val="333333"/>
                </a:solidFill>
                <a:latin typeface="Noto Sans Regular"/>
              </a:rPr>
              <a:t>Abimbola </a:t>
            </a:r>
            <a:r>
              <a:rPr lang="en-US" sz="1600" b="0" strike="noStrike" spc="-1" dirty="0" smtClean="0">
                <a:solidFill>
                  <a:srgbClr val="333333"/>
                </a:solidFill>
                <a:latin typeface="Noto Sans Regular"/>
              </a:rPr>
              <a:t>Adefope</a:t>
            </a:r>
            <a:endParaRPr lang="en-US" sz="1600" spc="-1" dirty="0">
              <a:solidFill>
                <a:srgbClr val="333333"/>
              </a:solidFill>
              <a:latin typeface="Arial"/>
            </a:endParaRPr>
          </a:p>
          <a:p>
            <a:pPr marL="432000" indent="-323640">
              <a:lnSpc>
                <a:spcPct val="100000"/>
              </a:lnSpc>
              <a:spcAft>
                <a:spcPts val="720"/>
              </a:spcAft>
              <a:buClr>
                <a:srgbClr val="EF2929"/>
              </a:buClr>
              <a:buSzPct val="45000"/>
            </a:pPr>
            <a:r>
              <a:rPr lang="en-US" sz="1400" b="0" strike="noStrike" spc="-1" dirty="0" smtClean="0">
                <a:solidFill>
                  <a:srgbClr val="333333"/>
                </a:solidFill>
                <a:latin typeface="Noto Sans Regular"/>
              </a:rPr>
              <a:t>Speaker</a:t>
            </a:r>
            <a:endParaRPr lang="en-US" sz="1400" b="0" strike="noStrike" spc="-1" dirty="0">
              <a:latin typeface="Arial"/>
            </a:endParaRPr>
          </a:p>
        </p:txBody>
      </p:sp>
      <p:pic>
        <p:nvPicPr>
          <p:cNvPr id="86" name="Picture 85"/>
          <p:cNvPicPr/>
          <p:nvPr/>
        </p:nvPicPr>
        <p:blipFill>
          <a:blip r:embed="rId2" cstate="print"/>
          <a:stretch/>
        </p:blipFill>
        <p:spPr>
          <a:xfrm>
            <a:off x="7478712" y="3398837"/>
            <a:ext cx="2095200" cy="2011680"/>
          </a:xfrm>
          <a:prstGeom prst="rect">
            <a:avLst/>
          </a:prstGeom>
          <a:ln>
            <a:noFill/>
          </a:ln>
        </p:spPr>
      </p:pic>
      <p:pic>
        <p:nvPicPr>
          <p:cNvPr id="8" name="Picture 7" descr="OS Logo4.gif"/>
          <p:cNvPicPr>
            <a:picLocks noChangeAspect="1"/>
          </p:cNvPicPr>
          <p:nvPr/>
        </p:nvPicPr>
        <p:blipFill>
          <a:blip r:embed="rId3"/>
          <a:stretch>
            <a:fillRect/>
          </a:stretch>
        </p:blipFill>
        <p:spPr>
          <a:xfrm>
            <a:off x="7554912" y="74613"/>
            <a:ext cx="1385563" cy="1343024"/>
          </a:xfrm>
          <a:prstGeom prst="rect">
            <a:avLst/>
          </a:prstGeom>
        </p:spPr>
      </p:pic>
      <p:sp>
        <p:nvSpPr>
          <p:cNvPr id="9" name="TextBox 8"/>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5" name="CustomShape 3"/>
          <p:cNvSpPr/>
          <p:nvPr/>
        </p:nvSpPr>
        <p:spPr>
          <a:xfrm>
            <a:off x="5040312" y="6142037"/>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
        <p:nvSpPr>
          <p:cNvPr id="9" name="TextBox 8"/>
          <p:cNvSpPr txBox="1"/>
          <p:nvPr/>
        </p:nvSpPr>
        <p:spPr>
          <a:xfrm>
            <a:off x="773112" y="3147913"/>
            <a:ext cx="8763000" cy="2308324"/>
          </a:xfrm>
          <a:prstGeom prst="rect">
            <a:avLst/>
          </a:prstGeom>
          <a:noFill/>
        </p:spPr>
        <p:txBody>
          <a:bodyPr wrap="square" rtlCol="0">
            <a:spAutoFit/>
          </a:bodyPr>
          <a:lstStyle/>
          <a:p>
            <a:pPr marL="342900" indent="-342900">
              <a:buFont typeface="+mj-lt"/>
              <a:buAutoNum type="arabicPeriod"/>
            </a:pPr>
            <a:r>
              <a:rPr lang="en-US" dirty="0" smtClean="0"/>
              <a:t>Download and install the Bitnami MEAN Stack on your local computer.</a:t>
            </a:r>
          </a:p>
          <a:p>
            <a:pPr marL="342900" indent="-342900">
              <a:buFont typeface="+mj-lt"/>
              <a:buAutoNum type="arabicPeriod"/>
            </a:pPr>
            <a:endParaRPr lang="en-US" dirty="0" smtClean="0"/>
          </a:p>
          <a:p>
            <a:pPr marL="342900" indent="-342900">
              <a:buFont typeface="+mj-lt"/>
              <a:buAutoNum type="arabicPeriod"/>
            </a:pPr>
            <a:r>
              <a:rPr lang="en-US" dirty="0" smtClean="0"/>
              <a:t>Install all the  Angular &amp; ExpressJS components.</a:t>
            </a:r>
          </a:p>
          <a:p>
            <a:pPr marL="342900" indent="-342900">
              <a:buFont typeface="+mj-lt"/>
              <a:buAutoNum type="arabicPeriod"/>
            </a:pPr>
            <a:endParaRPr lang="en-US" dirty="0" smtClean="0"/>
          </a:p>
          <a:p>
            <a:pPr marL="342900" indent="-342900">
              <a:buFont typeface="+mj-lt"/>
              <a:buAutoNum type="arabicPeriod"/>
            </a:pPr>
            <a:r>
              <a:rPr lang="en-US" dirty="0" smtClean="0"/>
              <a:t>Go to </a:t>
            </a:r>
            <a:r>
              <a:rPr lang="en-US" dirty="0" smtClean="0">
                <a:hlinkClick r:id="rId4"/>
              </a:rPr>
              <a:t>https://github.com/opensmes</a:t>
            </a:r>
            <a:r>
              <a:rPr lang="en-US" dirty="0" smtClean="0"/>
              <a:t> to download or clone copies of the frontend and backend source code.</a:t>
            </a:r>
          </a:p>
          <a:p>
            <a:pPr marL="342900" indent="-342900">
              <a:buFont typeface="+mj-lt"/>
              <a:buAutoNum type="arabicPeriod"/>
            </a:pPr>
            <a:endParaRPr lang="en-US" dirty="0" smtClean="0"/>
          </a:p>
          <a:p>
            <a:pPr marL="342900" indent="-342900">
              <a:buFont typeface="+mj-lt"/>
              <a:buAutoNum type="arabicPeriod"/>
            </a:pPr>
            <a:r>
              <a:rPr lang="en-US" dirty="0" smtClean="0"/>
              <a:t>Use these to reproduce the open source application on your local computer</a:t>
            </a:r>
          </a:p>
        </p:txBody>
      </p:sp>
      <p:sp>
        <p:nvSpPr>
          <p:cNvPr id="13" name="Rectangle 12"/>
          <p:cNvSpPr/>
          <p:nvPr/>
        </p:nvSpPr>
        <p:spPr>
          <a:xfrm>
            <a:off x="773112" y="2541527"/>
            <a:ext cx="2691763" cy="400110"/>
          </a:xfrm>
          <a:prstGeom prst="rect">
            <a:avLst/>
          </a:prstGeom>
        </p:spPr>
        <p:txBody>
          <a:bodyPr wrap="none">
            <a:spAutoFit/>
          </a:bodyPr>
          <a:lstStyle/>
          <a:p>
            <a:pPr marL="342900" indent="-342900"/>
            <a:r>
              <a:rPr lang="en-US" sz="2000" b="1" dirty="0" smtClean="0"/>
              <a:t>Assignment Review:</a:t>
            </a:r>
          </a:p>
        </p:txBody>
      </p:sp>
      <p:sp>
        <p:nvSpPr>
          <p:cNvPr id="14" name="CustomShape 2"/>
          <p:cNvSpPr/>
          <p:nvPr/>
        </p:nvSpPr>
        <p:spPr>
          <a:xfrm>
            <a:off x="538920" y="1951038"/>
            <a:ext cx="6711192" cy="457199"/>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0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153400" cy="4308872"/>
          </a:xfrm>
          <a:prstGeom prst="rect">
            <a:avLst/>
          </a:prstGeom>
          <a:noFill/>
        </p:spPr>
        <p:txBody>
          <a:bodyPr wrap="square" rtlCol="0">
            <a:spAutoFit/>
          </a:bodyPr>
          <a:lstStyle/>
          <a:p>
            <a:pPr marL="342900" indent="-342900"/>
            <a:r>
              <a:rPr lang="en-US" sz="2000" b="1" dirty="0" smtClean="0"/>
              <a:t>DEMO: The MEAN Stack </a:t>
            </a:r>
          </a:p>
          <a:p>
            <a:pPr marL="342900" indent="-342900"/>
            <a:r>
              <a:rPr lang="en-US" sz="2000" b="1" dirty="0" smtClean="0"/>
              <a:t>A. New Installation</a:t>
            </a:r>
          </a:p>
          <a:p>
            <a:endParaRPr lang="en-US" dirty="0" smtClean="0"/>
          </a:p>
          <a:p>
            <a:pPr marL="457200" indent="-457200">
              <a:buFont typeface="+mj-lt"/>
              <a:buAutoNum type="arabicPeriod"/>
            </a:pPr>
            <a:r>
              <a:rPr lang="en-US" dirty="0" smtClean="0"/>
              <a:t>Download the version of  Bitnami MEAN Stack from </a:t>
            </a:r>
            <a:r>
              <a:rPr lang="en-US" dirty="0" smtClean="0">
                <a:hlinkClick r:id="rId3"/>
              </a:rPr>
              <a:t>bitnami.com/stack/mean/installer</a:t>
            </a:r>
            <a:r>
              <a:rPr lang="en-US" dirty="0" smtClean="0"/>
              <a:t> for your operating system and install it.</a:t>
            </a:r>
          </a:p>
          <a:p>
            <a:pPr marL="914400" lvl="1" indent="-457200">
              <a:buFont typeface="Courier New" pitchFamily="49" charset="0"/>
              <a:buChar char="o"/>
            </a:pPr>
            <a:r>
              <a:rPr lang="en-US" dirty="0" smtClean="0"/>
              <a:t>Give MongoDB  user</a:t>
            </a:r>
            <a:r>
              <a:rPr lang="en-US" b="1" dirty="0" smtClean="0"/>
              <a:t> root  </a:t>
            </a:r>
            <a:r>
              <a:rPr lang="en-US" dirty="0" smtClean="0"/>
              <a:t>a password</a:t>
            </a:r>
          </a:p>
          <a:p>
            <a:pPr marL="914400" lvl="1" indent="-457200">
              <a:buFont typeface="Courier New" pitchFamily="49" charset="0"/>
              <a:buChar char="o"/>
            </a:pPr>
            <a:r>
              <a:rPr lang="en-US" dirty="0" smtClean="0"/>
              <a:t>Deselect cloud deployment option for local installation only</a:t>
            </a:r>
          </a:p>
          <a:p>
            <a:pPr lvl="2" indent="-457200">
              <a:buFont typeface="Courier New" pitchFamily="49" charset="0"/>
              <a:buChar char="o"/>
            </a:pPr>
            <a:r>
              <a:rPr lang="en-US" dirty="0" smtClean="0"/>
              <a:t>Start all servers</a:t>
            </a:r>
          </a:p>
          <a:p>
            <a:pPr marL="914400" lvl="1" indent="-457200">
              <a:buFont typeface="Courier New" pitchFamily="49" charset="0"/>
              <a:buChar char="o"/>
            </a:pPr>
            <a:r>
              <a:rPr lang="en-US" dirty="0" smtClean="0"/>
              <a:t>Enable MEAN Stack environment  with </a:t>
            </a:r>
            <a:r>
              <a:rPr lang="en-US" b="1" dirty="0" smtClean="0"/>
              <a:t>use_meanstack  </a:t>
            </a:r>
            <a:r>
              <a:rPr lang="en-US" dirty="0" smtClean="0"/>
              <a:t>command  at the command line in the stack folder</a:t>
            </a:r>
          </a:p>
          <a:p>
            <a:pPr marL="457200" indent="-457200">
              <a:buFont typeface="+mj-lt"/>
              <a:buAutoNum type="arabicPeriod"/>
            </a:pPr>
            <a:endParaRPr lang="en-US" dirty="0" smtClean="0"/>
          </a:p>
          <a:p>
            <a:pPr marL="457200" indent="-457200">
              <a:buFont typeface="+mj-lt"/>
              <a:buAutoNum type="arabicPeriod"/>
            </a:pPr>
            <a:r>
              <a:rPr lang="en-US" dirty="0" smtClean="0"/>
              <a:t>This installs </a:t>
            </a:r>
            <a:r>
              <a:rPr lang="en-US" dirty="0" smtClean="0">
                <a:hlinkClick r:id="rId4"/>
              </a:rPr>
              <a:t>NodeJS</a:t>
            </a:r>
            <a:r>
              <a:rPr lang="en-US" dirty="0" smtClean="0"/>
              <a:t> and </a:t>
            </a:r>
            <a:r>
              <a:rPr lang="en-US" dirty="0" smtClean="0">
                <a:hlinkClick r:id="rId5"/>
              </a:rPr>
              <a:t>MongoDB</a:t>
            </a:r>
            <a:r>
              <a:rPr lang="en-US" dirty="0" smtClean="0"/>
              <a:t> in on the computer.</a:t>
            </a:r>
          </a:p>
          <a:p>
            <a:pPr marL="457200" indent="-457200">
              <a:buFont typeface="+mj-lt"/>
              <a:buAutoNum type="arabicPeriod"/>
            </a:pPr>
            <a:endParaRPr lang="en-US" dirty="0" smtClean="0"/>
          </a:p>
          <a:p>
            <a:pPr marL="457200" indent="-457200">
              <a:buFont typeface="+mj-lt"/>
              <a:buAutoNum type="arabicPeriod"/>
            </a:pPr>
            <a:r>
              <a:rPr lang="en-US" b="1" dirty="0" smtClean="0"/>
              <a:t>[FOR THIS DEMO ONLY</a:t>
            </a:r>
            <a:r>
              <a:rPr lang="en-US" dirty="0" smtClean="0"/>
              <a:t>] Edit mongodb.conf in the mongodb folder to </a:t>
            </a:r>
          </a:p>
          <a:p>
            <a:pPr marL="914400" lvl="1" indent="-457200">
              <a:buFont typeface="Courier New" pitchFamily="49" charset="0"/>
              <a:buChar char="o"/>
            </a:pPr>
            <a:r>
              <a:rPr lang="en-US" dirty="0" smtClean="0"/>
              <a:t>disable</a:t>
            </a:r>
            <a:r>
              <a:rPr lang="en-US" b="1" dirty="0" smtClean="0"/>
              <a:t> auth  =&gt; #auth </a:t>
            </a:r>
            <a:r>
              <a:rPr lang="en-US" dirty="0" smtClean="0"/>
              <a:t>and</a:t>
            </a:r>
            <a:r>
              <a:rPr lang="en-US" b="1" dirty="0" smtClean="0"/>
              <a:t> </a:t>
            </a:r>
            <a:r>
              <a:rPr lang="en-US" dirty="0" smtClean="0"/>
              <a:t>enable</a:t>
            </a:r>
            <a:r>
              <a:rPr lang="en-US" b="1" dirty="0" smtClean="0"/>
              <a:t> #noauth =&gt; noauth</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6"/>
          <a:stretch>
            <a:fillRect/>
          </a:stretch>
        </p:blipFill>
        <p:spPr>
          <a:xfrm>
            <a:off x="7554912" y="74613"/>
            <a:ext cx="1385563" cy="1343024"/>
          </a:xfrm>
          <a:prstGeom prst="rect">
            <a:avLst/>
          </a:prstGeom>
        </p:spPr>
      </p:pic>
      <p:sp>
        <p:nvSpPr>
          <p:cNvPr id="9" name="TextBox 8"/>
          <p:cNvSpPr txBox="1"/>
          <p:nvPr/>
        </p:nvSpPr>
        <p:spPr>
          <a:xfrm>
            <a:off x="1077912" y="1493837"/>
            <a:ext cx="7010400" cy="461665"/>
          </a:xfrm>
          <a:prstGeom prst="rect">
            <a:avLst/>
          </a:prstGeom>
          <a:noFill/>
        </p:spPr>
        <p:txBody>
          <a:bodyPr wrap="square" rtlCol="0">
            <a:spAutoFit/>
          </a:bodyPr>
          <a:lstStyle/>
          <a:p>
            <a:pPr algn="ctr"/>
            <a:r>
              <a:rPr lang="en-US" sz="2400" dirty="0" smtClean="0">
                <a:solidFill>
                  <a:schemeClr val="accent6"/>
                </a:solidFill>
              </a:rPr>
              <a:t>From the fourth session</a:t>
            </a:r>
            <a:endParaRPr lang="en-US" sz="2400" dirty="0">
              <a:solidFill>
                <a:schemeClr val="accent6"/>
              </a:solidFil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153400" cy="4339650"/>
          </a:xfrm>
          <a:prstGeom prst="rect">
            <a:avLst/>
          </a:prstGeom>
          <a:noFill/>
        </p:spPr>
        <p:txBody>
          <a:bodyPr wrap="square" rtlCol="0">
            <a:spAutoFit/>
          </a:bodyPr>
          <a:lstStyle/>
          <a:p>
            <a:pPr marL="342900" indent="-342900"/>
            <a:r>
              <a:rPr lang="en-US" sz="2000" b="1" dirty="0" smtClean="0"/>
              <a:t>DEMO: The MEAN Stack </a:t>
            </a:r>
          </a:p>
          <a:p>
            <a:pPr marL="457200" indent="-457200">
              <a:buAutoNum type="alphaUcPeriod"/>
            </a:pPr>
            <a:r>
              <a:rPr lang="en-US" sz="2000" b="1" dirty="0" smtClean="0"/>
              <a:t>New Installation</a:t>
            </a:r>
          </a:p>
          <a:p>
            <a:pPr marL="457200" indent="-457200">
              <a:buAutoNum type="alphaUcPeriod"/>
            </a:pPr>
            <a:endParaRPr lang="en-US" sz="2000" b="1" dirty="0" smtClean="0"/>
          </a:p>
          <a:p>
            <a:pPr marL="457200" indent="-457200">
              <a:buAutoNum type="arabicPeriod" startAt="4"/>
            </a:pPr>
            <a:r>
              <a:rPr lang="en-US" dirty="0" smtClean="0">
                <a:hlinkClick r:id="rId3"/>
              </a:rPr>
              <a:t>Angular</a:t>
            </a:r>
            <a:r>
              <a:rPr lang="en-US" dirty="0" smtClean="0"/>
              <a:t> is added by  following the instructions at  </a:t>
            </a:r>
            <a:r>
              <a:rPr lang="en-US" dirty="0" smtClean="0">
                <a:hlinkClick r:id="rId4"/>
              </a:rPr>
              <a:t>angular.io/</a:t>
            </a:r>
            <a:r>
              <a:rPr lang="en-US" dirty="0" err="1" smtClean="0">
                <a:hlinkClick r:id="rId4"/>
              </a:rPr>
              <a:t>cli</a:t>
            </a:r>
            <a:endParaRPr lang="en-US" dirty="0" smtClean="0"/>
          </a:p>
          <a:p>
            <a:pPr marL="914400" lvl="1" indent="-457200">
              <a:buFont typeface="+mj-lt"/>
              <a:buAutoNum type="alphaLcPeriod"/>
            </a:pPr>
            <a:r>
              <a:rPr lang="en-US" b="1" dirty="0" smtClean="0"/>
              <a:t>npm install  -g @angular/</a:t>
            </a:r>
            <a:r>
              <a:rPr lang="en-US" b="1" dirty="0" err="1" smtClean="0"/>
              <a:t>cli</a:t>
            </a:r>
            <a:endParaRPr lang="en-US" b="1" dirty="0" smtClean="0"/>
          </a:p>
          <a:p>
            <a:pPr marL="914400" lvl="1" indent="-457200">
              <a:buFont typeface="+mj-lt"/>
              <a:buAutoNum type="alphaLcPeriod"/>
            </a:pPr>
            <a:r>
              <a:rPr lang="en-US" dirty="0" smtClean="0"/>
              <a:t>Create a fresh project with:</a:t>
            </a:r>
          </a:p>
          <a:p>
            <a:pPr marL="1371600" lvl="2" indent="-457200">
              <a:buFont typeface="Courier New" pitchFamily="49" charset="0"/>
              <a:buChar char="o"/>
            </a:pPr>
            <a:r>
              <a:rPr lang="en-US" b="1" dirty="0" smtClean="0"/>
              <a:t>ng new projectFrontend </a:t>
            </a:r>
          </a:p>
          <a:p>
            <a:pPr marL="1371600" lvl="2" indent="-457200">
              <a:buFont typeface="Courier New" pitchFamily="49" charset="0"/>
              <a:buChar char="o"/>
            </a:pPr>
            <a:r>
              <a:rPr lang="en-US" b="1" dirty="0" smtClean="0"/>
              <a:t>cd projectFrontend  (</a:t>
            </a:r>
            <a:r>
              <a:rPr lang="en-US" i="1" dirty="0" smtClean="0"/>
              <a:t>Source code is in this folder )</a:t>
            </a:r>
            <a:endParaRPr lang="en-US" b="1" i="1" dirty="0" smtClean="0"/>
          </a:p>
          <a:p>
            <a:pPr marL="914400" lvl="1" indent="-457200"/>
            <a:r>
              <a:rPr lang="en-US" dirty="0" smtClean="0"/>
              <a:t>c. Start local angular server with: </a:t>
            </a:r>
            <a:r>
              <a:rPr lang="en-US" b="1" dirty="0" smtClean="0"/>
              <a:t>ng serve</a:t>
            </a:r>
          </a:p>
          <a:p>
            <a:endParaRPr lang="en-US" dirty="0" smtClean="0"/>
          </a:p>
          <a:p>
            <a:pPr marL="457200" indent="-457200"/>
            <a:r>
              <a:rPr lang="en-US" dirty="0" smtClean="0"/>
              <a:t>5. Instructions for installing ExpressJS are at </a:t>
            </a:r>
            <a:r>
              <a:rPr lang="en-US" dirty="0" smtClean="0">
                <a:hlinkClick r:id="rId5"/>
              </a:rPr>
              <a:t>expressjs.com</a:t>
            </a:r>
            <a:r>
              <a:rPr lang="en-US" dirty="0" smtClean="0"/>
              <a:t>.</a:t>
            </a:r>
          </a:p>
          <a:p>
            <a:pPr marL="914400" lvl="1" indent="-457200">
              <a:buFont typeface="+mj-lt"/>
              <a:buAutoNum type="alphaLcPeriod"/>
            </a:pPr>
            <a:r>
              <a:rPr lang="en-US" dirty="0" smtClean="0"/>
              <a:t>Use </a:t>
            </a:r>
            <a:r>
              <a:rPr lang="en-US" b="1" dirty="0" smtClean="0"/>
              <a:t>npx express-generator  </a:t>
            </a:r>
            <a:r>
              <a:rPr lang="en-US" dirty="0" smtClean="0"/>
              <a:t>to create a fresh starter backend.</a:t>
            </a:r>
          </a:p>
          <a:p>
            <a:pPr marL="914400" lvl="1" indent="-457200">
              <a:buFont typeface="+mj-lt"/>
              <a:buAutoNum type="alphaLcPeriod"/>
            </a:pPr>
            <a:r>
              <a:rPr lang="en-US" dirty="0" smtClean="0"/>
              <a:t>Change directory to the backend directory:</a:t>
            </a:r>
          </a:p>
          <a:p>
            <a:pPr marL="1371600" lvl="2" indent="-457200">
              <a:buFont typeface="Courier New" pitchFamily="49" charset="0"/>
              <a:buChar char="o"/>
            </a:pPr>
            <a:r>
              <a:rPr lang="en-US" b="1" dirty="0" smtClean="0"/>
              <a:t>cd projectBackend</a:t>
            </a:r>
          </a:p>
          <a:p>
            <a:pPr marL="1371600" lvl="2" indent="-457200">
              <a:buFont typeface="Courier New" pitchFamily="49" charset="0"/>
              <a:buChar char="o"/>
            </a:pPr>
            <a:r>
              <a:rPr lang="en-US" dirty="0" smtClean="0"/>
              <a:t>Run </a:t>
            </a:r>
            <a:r>
              <a:rPr lang="en-US" b="1" dirty="0" smtClean="0"/>
              <a:t>npm start </a:t>
            </a:r>
            <a:r>
              <a:rPr lang="en-US" dirty="0" smtClean="0"/>
              <a:t>to execute the backend  server software</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6"/>
          <a:stretch>
            <a:fillRect/>
          </a:stretch>
        </p:blipFill>
        <p:spPr>
          <a:xfrm>
            <a:off x="7554912" y="74613"/>
            <a:ext cx="1385563" cy="1343024"/>
          </a:xfrm>
          <a:prstGeom prst="rect">
            <a:avLst/>
          </a:prstGeom>
        </p:spPr>
      </p:pic>
      <p:sp>
        <p:nvSpPr>
          <p:cNvPr id="9" name="TextBox 8"/>
          <p:cNvSpPr txBox="1"/>
          <p:nvPr/>
        </p:nvSpPr>
        <p:spPr>
          <a:xfrm>
            <a:off x="1077912" y="1493837"/>
            <a:ext cx="7010400" cy="461665"/>
          </a:xfrm>
          <a:prstGeom prst="rect">
            <a:avLst/>
          </a:prstGeom>
          <a:noFill/>
        </p:spPr>
        <p:txBody>
          <a:bodyPr wrap="square" rtlCol="0">
            <a:spAutoFit/>
          </a:bodyPr>
          <a:lstStyle/>
          <a:p>
            <a:pPr algn="ctr"/>
            <a:r>
              <a:rPr lang="en-US" sz="2400" dirty="0" smtClean="0">
                <a:solidFill>
                  <a:schemeClr val="accent6"/>
                </a:solidFill>
              </a:rPr>
              <a:t>From the fourth session</a:t>
            </a:r>
            <a:endParaRPr lang="en-US" sz="2400" dirty="0">
              <a:solidFill>
                <a:schemeClr val="accent6"/>
              </a:solidFil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153400" cy="4031873"/>
          </a:xfrm>
          <a:prstGeom prst="rect">
            <a:avLst/>
          </a:prstGeom>
          <a:noFill/>
        </p:spPr>
        <p:txBody>
          <a:bodyPr wrap="square" rtlCol="0">
            <a:spAutoFit/>
          </a:bodyPr>
          <a:lstStyle/>
          <a:p>
            <a:pPr marL="342900" indent="-342900"/>
            <a:r>
              <a:rPr lang="en-US" sz="2000" b="1" dirty="0" smtClean="0"/>
              <a:t>DEMO: The MEAN Stack </a:t>
            </a:r>
          </a:p>
          <a:p>
            <a:pPr marL="457200" indent="-457200"/>
            <a:r>
              <a:rPr lang="en-US" sz="2000" b="1" dirty="0" smtClean="0"/>
              <a:t>B. Installation: Clone Pre-Existing code</a:t>
            </a:r>
          </a:p>
          <a:p>
            <a:pPr marL="457200" indent="-457200">
              <a:buFont typeface="+mj-lt"/>
              <a:buAutoNum type="alphaUcPeriod"/>
            </a:pPr>
            <a:endParaRPr lang="en-US" dirty="0" smtClean="0"/>
          </a:p>
          <a:p>
            <a:pPr marL="457200" indent="-457200">
              <a:buFont typeface="+mj-lt"/>
              <a:buAutoNum type="arabicPeriod"/>
            </a:pPr>
            <a:r>
              <a:rPr lang="en-US" dirty="0" smtClean="0"/>
              <a:t>Create separate folders for frontend &amp; backend source code.</a:t>
            </a:r>
          </a:p>
          <a:p>
            <a:pPr marL="457200" indent="-457200">
              <a:buFont typeface="+mj-lt"/>
              <a:buAutoNum type="arabicPeriod"/>
            </a:pPr>
            <a:r>
              <a:rPr lang="en-US" dirty="0" smtClean="0"/>
              <a:t>Enable MEAN Stack environment  by running </a:t>
            </a:r>
          </a:p>
          <a:p>
            <a:pPr marL="914400" lvl="1" indent="-457200">
              <a:buFont typeface="Courier New" pitchFamily="49" charset="0"/>
              <a:buChar char="o"/>
            </a:pPr>
            <a:r>
              <a:rPr lang="en-US" b="1" dirty="0" smtClean="0"/>
              <a:t>use_meanstack  </a:t>
            </a:r>
            <a:r>
              <a:rPr lang="en-US" dirty="0" smtClean="0"/>
              <a:t>-  from the command line in the stack folder</a:t>
            </a:r>
          </a:p>
          <a:p>
            <a:pPr marL="457200" indent="-457200">
              <a:buFont typeface="+mj-lt"/>
              <a:buAutoNum type="arabicPeriod"/>
            </a:pPr>
            <a:endParaRPr lang="en-US" dirty="0" smtClean="0"/>
          </a:p>
          <a:p>
            <a:pPr marL="457200" indent="-457200">
              <a:buFont typeface="+mj-lt"/>
              <a:buAutoNum type="arabicPeriod"/>
            </a:pPr>
            <a:r>
              <a:rPr lang="en-US" dirty="0" smtClean="0"/>
              <a:t>In frontend folder:</a:t>
            </a:r>
          </a:p>
          <a:p>
            <a:pPr marL="914400" lvl="1" indent="-457200">
              <a:buFont typeface="Courier New" pitchFamily="49" charset="0"/>
              <a:buChar char="o"/>
            </a:pPr>
            <a:r>
              <a:rPr lang="en-US" b="1" dirty="0" smtClean="0"/>
              <a:t>npm install </a:t>
            </a:r>
            <a:r>
              <a:rPr lang="en-US" dirty="0" smtClean="0"/>
              <a:t>- to install the cloned source code.</a:t>
            </a:r>
          </a:p>
          <a:p>
            <a:pPr marL="914400" lvl="1" indent="-457200">
              <a:buFont typeface="Courier New" pitchFamily="49" charset="0"/>
              <a:buChar char="o"/>
            </a:pPr>
            <a:r>
              <a:rPr lang="en-US" b="1" dirty="0" smtClean="0"/>
              <a:t>ng serve –o  </a:t>
            </a:r>
            <a:r>
              <a:rPr lang="en-US" dirty="0" smtClean="0"/>
              <a:t>- to run the application</a:t>
            </a:r>
          </a:p>
          <a:p>
            <a:pPr marL="457200" indent="-457200">
              <a:buFont typeface="+mj-lt"/>
              <a:buAutoNum type="arabicPeriod"/>
            </a:pPr>
            <a:endParaRPr lang="en-US" b="1" dirty="0" smtClean="0"/>
          </a:p>
          <a:p>
            <a:pPr marL="457200" indent="-457200">
              <a:buFont typeface="+mj-lt"/>
              <a:buAutoNum type="arabicPeriod"/>
            </a:pPr>
            <a:r>
              <a:rPr lang="en-US" dirty="0" smtClean="0"/>
              <a:t>In backend folder:</a:t>
            </a:r>
          </a:p>
          <a:p>
            <a:pPr marL="914400" lvl="1" indent="-457200">
              <a:buFont typeface="Courier New" pitchFamily="49" charset="0"/>
              <a:buChar char="o"/>
            </a:pPr>
            <a:r>
              <a:rPr lang="en-US" b="1" dirty="0" smtClean="0"/>
              <a:t>npm install </a:t>
            </a:r>
            <a:r>
              <a:rPr lang="en-US" dirty="0" smtClean="0"/>
              <a:t>- to install the cloned source code.</a:t>
            </a:r>
          </a:p>
          <a:p>
            <a:pPr marL="914400" lvl="1" indent="-457200">
              <a:buFont typeface="Courier New" pitchFamily="49" charset="0"/>
              <a:buChar char="o"/>
            </a:pPr>
            <a:r>
              <a:rPr lang="en-US" b="1" dirty="0" smtClean="0"/>
              <a:t>npm start </a:t>
            </a:r>
            <a:r>
              <a:rPr lang="en-US" dirty="0" smtClean="0"/>
              <a:t>– to run the application</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
        <p:nvSpPr>
          <p:cNvPr id="9" name="TextBox 8"/>
          <p:cNvSpPr txBox="1"/>
          <p:nvPr/>
        </p:nvSpPr>
        <p:spPr>
          <a:xfrm>
            <a:off x="1077912" y="1493837"/>
            <a:ext cx="7010400" cy="461665"/>
          </a:xfrm>
          <a:prstGeom prst="rect">
            <a:avLst/>
          </a:prstGeom>
          <a:noFill/>
        </p:spPr>
        <p:txBody>
          <a:bodyPr wrap="square" rtlCol="0">
            <a:spAutoFit/>
          </a:bodyPr>
          <a:lstStyle/>
          <a:p>
            <a:pPr algn="ctr"/>
            <a:r>
              <a:rPr lang="en-US" sz="2400" dirty="0" smtClean="0">
                <a:solidFill>
                  <a:schemeClr val="accent6"/>
                </a:solidFill>
              </a:rPr>
              <a:t>From the fourth session</a:t>
            </a:r>
            <a:endParaRPr lang="en-US" sz="2400" dirty="0">
              <a:solidFill>
                <a:schemeClr val="accent6"/>
              </a:solidFil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 name="TextBox 7"/>
          <p:cNvSpPr txBox="1"/>
          <p:nvPr/>
        </p:nvSpPr>
        <p:spPr>
          <a:xfrm>
            <a:off x="773112" y="2560637"/>
            <a:ext cx="8153400" cy="4862870"/>
          </a:xfrm>
          <a:prstGeom prst="rect">
            <a:avLst/>
          </a:prstGeom>
          <a:noFill/>
        </p:spPr>
        <p:txBody>
          <a:bodyPr wrap="square" rtlCol="0">
            <a:spAutoFit/>
          </a:bodyPr>
          <a:lstStyle/>
          <a:p>
            <a:pPr marL="342900" indent="-342900"/>
            <a:r>
              <a:rPr lang="en-US" sz="2000" b="1" dirty="0" smtClean="0"/>
              <a:t>DEMO: The MEAN Stack </a:t>
            </a:r>
          </a:p>
          <a:p>
            <a:pPr marL="457200" indent="-457200"/>
            <a:r>
              <a:rPr lang="en-US" sz="2000" b="1" dirty="0" smtClean="0"/>
              <a:t>C. Installation: Clone Pre-Existing code from Github</a:t>
            </a:r>
          </a:p>
          <a:p>
            <a:pPr marL="457200" indent="-457200">
              <a:buFont typeface="+mj-lt"/>
              <a:buAutoNum type="alphaUcPeriod"/>
            </a:pPr>
            <a:endParaRPr lang="en-US" dirty="0" smtClean="0"/>
          </a:p>
          <a:p>
            <a:pPr marL="457200" indent="-457200">
              <a:buFont typeface="+mj-lt"/>
              <a:buAutoNum type="arabicPeriod"/>
            </a:pPr>
            <a:r>
              <a:rPr lang="en-US" dirty="0" smtClean="0"/>
              <a:t>Create a </a:t>
            </a:r>
            <a:r>
              <a:rPr lang="en-US" b="1" dirty="0" smtClean="0"/>
              <a:t>PROJECT</a:t>
            </a:r>
            <a:r>
              <a:rPr lang="en-US" dirty="0" smtClean="0"/>
              <a:t> folder for frontend &amp; backend source code &amp; open it in the terminal or command line window.</a:t>
            </a:r>
          </a:p>
          <a:p>
            <a:pPr marL="457200" indent="-457200">
              <a:buFont typeface="+mj-lt"/>
              <a:buAutoNum type="arabicPeriod"/>
            </a:pPr>
            <a:endParaRPr lang="en-US" dirty="0" smtClean="0"/>
          </a:p>
          <a:p>
            <a:pPr marL="457200" indent="-457200">
              <a:buFont typeface="+mj-lt"/>
              <a:buAutoNum type="arabicPeriod"/>
            </a:pPr>
            <a:r>
              <a:rPr lang="en-US" dirty="0" smtClean="0"/>
              <a:t>Enable the MEAN Stack environment  by running </a:t>
            </a:r>
          </a:p>
          <a:p>
            <a:pPr marL="914400" lvl="1" indent="-457200">
              <a:buFont typeface="Courier New" pitchFamily="49" charset="0"/>
              <a:buChar char="o"/>
            </a:pPr>
            <a:r>
              <a:rPr lang="en-US" b="1" dirty="0" smtClean="0"/>
              <a:t>use_meanstack  </a:t>
            </a:r>
            <a:r>
              <a:rPr lang="en-US" dirty="0" smtClean="0"/>
              <a:t>-  in the stack folder</a:t>
            </a:r>
          </a:p>
          <a:p>
            <a:pPr marL="457200" indent="-457200">
              <a:buFont typeface="+mj-lt"/>
              <a:buAutoNum type="arabicPeriod"/>
            </a:pPr>
            <a:endParaRPr lang="en-US" dirty="0" smtClean="0"/>
          </a:p>
          <a:p>
            <a:pPr marL="457200" indent="-457200">
              <a:buFont typeface="+mj-lt"/>
              <a:buAutoNum type="arabicPeriod"/>
            </a:pPr>
            <a:r>
              <a:rPr lang="en-US" dirty="0" smtClean="0"/>
              <a:t>In the</a:t>
            </a:r>
            <a:r>
              <a:rPr lang="en-US" b="1" dirty="0" smtClean="0"/>
              <a:t> PROJECT </a:t>
            </a:r>
            <a:r>
              <a:rPr lang="en-US" dirty="0" smtClean="0"/>
              <a:t>folder run:</a:t>
            </a:r>
          </a:p>
          <a:p>
            <a:pPr marL="914400" lvl="1" indent="-457200">
              <a:buFont typeface="Courier New" pitchFamily="49" charset="0"/>
              <a:buChar char="o"/>
            </a:pPr>
            <a:r>
              <a:rPr lang="en-US" b="1" dirty="0" smtClean="0"/>
              <a:t>git clone https://github.com/opensmes/ossme-backend.git </a:t>
            </a:r>
            <a:r>
              <a:rPr lang="en-US" dirty="0" smtClean="0"/>
              <a:t>- to create the backend  folder with source code from the Github repository.</a:t>
            </a:r>
          </a:p>
          <a:p>
            <a:pPr marL="914400" lvl="1" indent="-457200">
              <a:buFont typeface="Courier New" pitchFamily="49" charset="0"/>
              <a:buChar char="o"/>
            </a:pPr>
            <a:endParaRPr lang="en-US" dirty="0" smtClean="0"/>
          </a:p>
          <a:p>
            <a:pPr marL="914400" lvl="1" indent="-457200">
              <a:buFont typeface="Courier New" pitchFamily="49" charset="0"/>
              <a:buChar char="o"/>
            </a:pPr>
            <a:r>
              <a:rPr lang="en-US" b="1" dirty="0" smtClean="0"/>
              <a:t>git clone https://github.com/opensmes/ossme-frontend.git </a:t>
            </a:r>
            <a:r>
              <a:rPr lang="en-US" dirty="0" smtClean="0"/>
              <a:t>- to create the frontend  folder with source code from the Github repository.</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2"/>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991600" cy="4924425"/>
          </a:xfrm>
          <a:prstGeom prst="rect">
            <a:avLst/>
          </a:prstGeom>
          <a:noFill/>
        </p:spPr>
        <p:txBody>
          <a:bodyPr wrap="square" rtlCol="0">
            <a:spAutoFit/>
          </a:bodyPr>
          <a:lstStyle/>
          <a:p>
            <a:pPr marL="342900" indent="-342900"/>
            <a:r>
              <a:rPr lang="en-US" sz="2000" b="1" dirty="0" smtClean="0"/>
              <a:t>DEMO: The MEAN Stack </a:t>
            </a:r>
          </a:p>
          <a:p>
            <a:pPr marL="457200" indent="-457200"/>
            <a:r>
              <a:rPr lang="en-US" sz="2000" b="1" dirty="0" smtClean="0"/>
              <a:t>C. Installation: Clone Pre-Existing code from Github </a:t>
            </a:r>
          </a:p>
          <a:p>
            <a:pPr marL="457200" indent="-457200"/>
            <a:endParaRPr lang="en-US" sz="2000" b="1" dirty="0" smtClean="0"/>
          </a:p>
          <a:p>
            <a:pPr marL="457200" indent="-457200"/>
            <a:r>
              <a:rPr lang="en-US" sz="2000" b="1" dirty="0" smtClean="0"/>
              <a:t> MongoDB Authentication:</a:t>
            </a:r>
          </a:p>
          <a:p>
            <a:pPr marL="457200" indent="-457200"/>
            <a:endParaRPr lang="en-US" dirty="0" smtClean="0"/>
          </a:p>
          <a:p>
            <a:pPr marL="457200" indent="-457200"/>
            <a:r>
              <a:rPr lang="en-US" dirty="0" smtClean="0"/>
              <a:t>4.	To </a:t>
            </a:r>
            <a:r>
              <a:rPr lang="en-US" b="1" dirty="0" smtClean="0"/>
              <a:t>ENABLE</a:t>
            </a:r>
            <a:r>
              <a:rPr lang="en-US" dirty="0" smtClean="0"/>
              <a:t> authentication on the MongoDB server (</a:t>
            </a:r>
            <a:r>
              <a:rPr lang="en-US" b="1" dirty="0" smtClean="0"/>
              <a:t>Default Mode</a:t>
            </a:r>
            <a:r>
              <a:rPr lang="en-US" dirty="0" smtClean="0"/>
              <a:t>)</a:t>
            </a:r>
          </a:p>
          <a:p>
            <a:pPr marL="914400" lvl="1" indent="-457200">
              <a:buFont typeface="Courier New" pitchFamily="49" charset="0"/>
              <a:buChar char="o"/>
            </a:pPr>
            <a:r>
              <a:rPr lang="en-US" dirty="0" smtClean="0"/>
              <a:t>Create database and database user credentials with the MongoDB Admin</a:t>
            </a:r>
          </a:p>
          <a:p>
            <a:pPr marL="1371600" lvl="2" indent="-457200">
              <a:buFont typeface="Wingdings" pitchFamily="2" charset="2"/>
              <a:buChar char="q"/>
            </a:pPr>
            <a:r>
              <a:rPr lang="en-US" dirty="0" smtClean="0"/>
              <a:t>Run </a:t>
            </a:r>
            <a:r>
              <a:rPr lang="en-US" b="1" dirty="0" smtClean="0"/>
              <a:t>mongo admin –u root –p</a:t>
            </a:r>
            <a:r>
              <a:rPr lang="en-US" dirty="0" smtClean="0"/>
              <a:t> at command line &amp; enter admin password</a:t>
            </a:r>
          </a:p>
          <a:p>
            <a:pPr marL="1371600" lvl="2" indent="-457200">
              <a:buFont typeface="Wingdings" pitchFamily="2" charset="2"/>
              <a:buChar char="q"/>
            </a:pPr>
            <a:r>
              <a:rPr lang="en-US" dirty="0" smtClean="0"/>
              <a:t>Type at mongodb terminal prompt:</a:t>
            </a:r>
          </a:p>
          <a:p>
            <a:pPr marL="1828800" lvl="3" indent="-457200">
              <a:buFont typeface="Wingdings" pitchFamily="2" charset="2"/>
              <a:buChar char="Ø"/>
            </a:pPr>
            <a:r>
              <a:rPr lang="en-US" b="1" dirty="0" smtClean="0"/>
              <a:t>use dbName </a:t>
            </a:r>
            <a:r>
              <a:rPr lang="en-US" dirty="0" smtClean="0"/>
              <a:t>&lt;RETURN-Key&gt;</a:t>
            </a:r>
          </a:p>
          <a:p>
            <a:pPr marL="1828800" lvl="3" indent="-457200">
              <a:buFont typeface="Wingdings" pitchFamily="2" charset="2"/>
              <a:buChar char="Ø"/>
            </a:pPr>
            <a:r>
              <a:rPr lang="en-US" b="1" dirty="0" smtClean="0"/>
              <a:t>db.createUser( {</a:t>
            </a:r>
            <a:r>
              <a:rPr lang="en-US" dirty="0" smtClean="0"/>
              <a:t>&lt;RETURN-Key&gt;</a:t>
            </a:r>
            <a:endParaRPr lang="en-US" b="1" dirty="0" smtClean="0"/>
          </a:p>
          <a:p>
            <a:pPr marL="1828800" lvl="3" indent="-457200">
              <a:buFont typeface="Wingdings" pitchFamily="2" charset="2"/>
              <a:buChar char="Ø"/>
            </a:pPr>
            <a:r>
              <a:rPr lang="en-US" b="1" dirty="0" smtClean="0"/>
              <a:t>user: “userName”,  pwd: “userPassword”, </a:t>
            </a:r>
            <a:r>
              <a:rPr lang="en-US" dirty="0" smtClean="0"/>
              <a:t>&lt;RETURN-Key&gt;</a:t>
            </a:r>
            <a:endParaRPr lang="en-US" b="1" dirty="0" smtClean="0"/>
          </a:p>
          <a:p>
            <a:pPr marL="1828800" lvl="3" indent="-457200">
              <a:buFont typeface="Wingdings" pitchFamily="2" charset="2"/>
              <a:buChar char="Ø"/>
            </a:pPr>
            <a:r>
              <a:rPr lang="en-US" b="1" dirty="0" smtClean="0"/>
              <a:t>roles: [{role: “readWrite”,  db: “dbName”}] </a:t>
            </a:r>
            <a:r>
              <a:rPr lang="en-US" dirty="0" smtClean="0"/>
              <a:t>&lt;RETURN-Key&gt;</a:t>
            </a:r>
            <a:endParaRPr lang="en-US" b="1" dirty="0" smtClean="0"/>
          </a:p>
          <a:p>
            <a:pPr marL="1828800" lvl="3" indent="-457200">
              <a:buFont typeface="Wingdings" pitchFamily="2" charset="2"/>
              <a:buChar char="Ø"/>
            </a:pPr>
            <a:r>
              <a:rPr lang="en-US" b="1" dirty="0" smtClean="0"/>
              <a:t> }) </a:t>
            </a:r>
            <a:r>
              <a:rPr lang="en-US" dirty="0" smtClean="0"/>
              <a:t>&lt;RETURN-Key&gt; </a:t>
            </a:r>
            <a:endParaRPr lang="en-US" b="1" dirty="0" smtClean="0"/>
          </a:p>
          <a:p>
            <a:pPr marL="1828800" lvl="3" indent="-457200">
              <a:buFont typeface="Wingdings" pitchFamily="2" charset="2"/>
              <a:buChar char="Ø"/>
            </a:pPr>
            <a:r>
              <a:rPr lang="en-US" b="1" dirty="0" smtClean="0"/>
              <a:t>exit </a:t>
            </a:r>
            <a:r>
              <a:rPr lang="en-US" dirty="0" smtClean="0"/>
              <a:t>&lt;RETURN-Key&gt; </a:t>
            </a:r>
          </a:p>
          <a:p>
            <a:pPr marL="1371600" lvl="2" indent="-457200">
              <a:buFont typeface="Wingdings" pitchFamily="2" charset="2"/>
              <a:buChar char="q"/>
            </a:pPr>
            <a:r>
              <a:rPr lang="en-US" dirty="0" smtClean="0"/>
              <a:t>Use settings in database connection URI in the backend:  </a:t>
            </a:r>
            <a:r>
              <a:rPr lang="en-US" b="1" dirty="0" smtClean="0"/>
              <a:t>mongodb://userName:userPassword@localhost/dbName</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20000" y="262080"/>
            <a:ext cx="885528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333333"/>
                </a:solidFill>
                <a:latin typeface="Noto Sans Regular"/>
              </a:rPr>
              <a:t>Open </a:t>
            </a:r>
            <a:r>
              <a:rPr lang="en-US" sz="4400" b="0" strike="noStrike" spc="-1" dirty="0" smtClean="0">
                <a:solidFill>
                  <a:srgbClr val="333333"/>
                </a:solidFill>
                <a:latin typeface="Noto Sans Regular"/>
              </a:rPr>
              <a:t>Source</a:t>
            </a:r>
          </a:p>
          <a:p>
            <a:pPr>
              <a:lnSpc>
                <a:spcPct val="100000"/>
              </a:lnSpc>
            </a:pPr>
            <a:r>
              <a:rPr lang="en-US" sz="4400" spc="-1" dirty="0" smtClean="0">
                <a:solidFill>
                  <a:srgbClr val="333333"/>
                </a:solidFill>
                <a:latin typeface="Noto Sans Regular"/>
              </a:rPr>
              <a:t>S</a:t>
            </a:r>
            <a:r>
              <a:rPr lang="en-US" sz="4400" b="0" strike="noStrike" spc="-1" dirty="0" smtClean="0">
                <a:solidFill>
                  <a:srgbClr val="333333"/>
                </a:solidFill>
                <a:latin typeface="Noto Sans Regular"/>
              </a:rPr>
              <a:t>olutions for </a:t>
            </a:r>
            <a:r>
              <a:rPr lang="en-US" sz="4400" b="0" strike="noStrike" spc="-1" dirty="0">
                <a:solidFill>
                  <a:srgbClr val="333333"/>
                </a:solidFill>
                <a:latin typeface="Noto Sans Regular"/>
              </a:rPr>
              <a:t>SMEs</a:t>
            </a:r>
            <a:endParaRPr lang="en-US" sz="4400" b="0" strike="noStrike" spc="-1" dirty="0">
              <a:latin typeface="Arial"/>
            </a:endParaRPr>
          </a:p>
        </p:txBody>
      </p:sp>
      <p:sp>
        <p:nvSpPr>
          <p:cNvPr id="83" name="CustomShape 2"/>
          <p:cNvSpPr/>
          <p:nvPr/>
        </p:nvSpPr>
        <p:spPr>
          <a:xfrm>
            <a:off x="538920" y="1493837"/>
            <a:ext cx="6711192" cy="914717"/>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Aft>
                <a:spcPts val="1414"/>
              </a:spcAft>
            </a:pPr>
            <a:endParaRPr lang="en-US" sz="1800" b="0" strike="noStrike" spc="-1" dirty="0">
              <a:latin typeface="Arial"/>
            </a:endParaRPr>
          </a:p>
          <a:p>
            <a:pPr marL="432000" indent="-323640">
              <a:lnSpc>
                <a:spcPct val="100000"/>
              </a:lnSpc>
              <a:spcAft>
                <a:spcPts val="1414"/>
              </a:spcAft>
              <a:buClr>
                <a:srgbClr val="EF2929"/>
              </a:buClr>
              <a:buSzPct val="45000"/>
            </a:pPr>
            <a:r>
              <a:rPr lang="en-US" sz="2800" spc="-1" dirty="0" smtClean="0">
                <a:latin typeface="Arial"/>
              </a:rPr>
              <a:t>Open Source Software Development</a:t>
            </a:r>
            <a:endParaRPr lang="en-US" sz="2800" b="0" strike="noStrike" spc="-1" dirty="0">
              <a:latin typeface="Arial"/>
            </a:endParaRPr>
          </a:p>
          <a:p>
            <a:pPr marL="329040">
              <a:lnSpc>
                <a:spcPct val="100000"/>
              </a:lnSpc>
              <a:spcAft>
                <a:spcPts val="1414"/>
              </a:spcAft>
              <a:buClr>
                <a:srgbClr val="EF2929"/>
              </a:buClr>
              <a:buSzPct val="45000"/>
            </a:pPr>
            <a:endParaRPr lang="en-US" sz="2000" b="0" strike="noStrike" spc="-1" dirty="0">
              <a:latin typeface="Arial"/>
            </a:endParaRPr>
          </a:p>
          <a:p>
            <a:pPr marL="603360" indent="-323640">
              <a:lnSpc>
                <a:spcPct val="100000"/>
              </a:lnSpc>
              <a:spcAft>
                <a:spcPts val="1414"/>
              </a:spcAft>
              <a:buClr>
                <a:srgbClr val="EF2929"/>
              </a:buClr>
              <a:buSzPct val="45000"/>
            </a:pPr>
            <a:r>
              <a:rPr lang="en-US" sz="2000" b="0" strike="noStrike" spc="-1" dirty="0">
                <a:solidFill>
                  <a:srgbClr val="333333"/>
                </a:solidFill>
                <a:latin typeface="Noto Sans Regular"/>
              </a:rPr>
              <a:t> </a:t>
            </a:r>
            <a:endParaRPr lang="en-US" sz="2000" b="0" strike="noStrike" spc="-1" dirty="0">
              <a:latin typeface="Arial"/>
            </a:endParaRPr>
          </a:p>
        </p:txBody>
      </p:sp>
      <p:sp>
        <p:nvSpPr>
          <p:cNvPr id="85" name="CustomShape 3"/>
          <p:cNvSpPr/>
          <p:nvPr/>
        </p:nvSpPr>
        <p:spPr>
          <a:xfrm>
            <a:off x="7340400" y="6142036"/>
            <a:ext cx="2386800" cy="579883"/>
          </a:xfrm>
          <a:prstGeom prst="rect">
            <a:avLst/>
          </a:prstGeom>
          <a:noFill/>
          <a:ln>
            <a:noFill/>
          </a:ln>
          <a:effectLst>
            <a:outerShdw dist="17309" dir="18900000">
              <a:srgbClr val="000000"/>
            </a:outerShdw>
          </a:effectLst>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414"/>
              </a:spcAft>
            </a:pPr>
            <a:endParaRPr lang="en-US" sz="1800" b="0" strike="noStrike" spc="-1" dirty="0">
              <a:latin typeface="Arial"/>
            </a:endParaRPr>
          </a:p>
          <a:p>
            <a:pPr algn="ctr">
              <a:lnSpc>
                <a:spcPct val="100000"/>
              </a:lnSpc>
              <a:spcAft>
                <a:spcPts val="1134"/>
              </a:spcAft>
            </a:pPr>
            <a:endParaRPr lang="en-US" sz="1800" b="0" strike="noStrike" spc="-1" dirty="0">
              <a:latin typeface="Arial"/>
            </a:endParaRPr>
          </a:p>
          <a:p>
            <a:pPr>
              <a:lnSpc>
                <a:spcPct val="100000"/>
              </a:lnSpc>
              <a:spcAft>
                <a:spcPts val="1414"/>
              </a:spcAft>
            </a:pPr>
            <a:endParaRPr lang="en-US" sz="1800" b="0" strike="noStrike" spc="-1" dirty="0">
              <a:latin typeface="Arial"/>
            </a:endParaRPr>
          </a:p>
          <a:p>
            <a:pPr marL="432000" indent="-323640">
              <a:lnSpc>
                <a:spcPct val="100000"/>
              </a:lnSpc>
              <a:spcAft>
                <a:spcPts val="720"/>
              </a:spcAft>
              <a:buClr>
                <a:srgbClr val="EF2929"/>
              </a:buClr>
              <a:buSzPct val="45000"/>
            </a:pPr>
            <a:endParaRPr lang="en-US" sz="1600" spc="-1" dirty="0">
              <a:solidFill>
                <a:srgbClr val="333333"/>
              </a:solidFill>
              <a:latin typeface="Noto Sans Regular"/>
              <a:hlinkClick r:id="rId2"/>
            </a:endParaRPr>
          </a:p>
        </p:txBody>
      </p:sp>
      <p:sp>
        <p:nvSpPr>
          <p:cNvPr id="8" name="TextBox 7"/>
          <p:cNvSpPr txBox="1"/>
          <p:nvPr/>
        </p:nvSpPr>
        <p:spPr>
          <a:xfrm>
            <a:off x="773112" y="2560637"/>
            <a:ext cx="8153400" cy="4862870"/>
          </a:xfrm>
          <a:prstGeom prst="rect">
            <a:avLst/>
          </a:prstGeom>
          <a:noFill/>
        </p:spPr>
        <p:txBody>
          <a:bodyPr wrap="square" rtlCol="0">
            <a:spAutoFit/>
          </a:bodyPr>
          <a:lstStyle/>
          <a:p>
            <a:pPr marL="342900" indent="-342900"/>
            <a:r>
              <a:rPr lang="en-US" sz="2000" b="1" dirty="0" smtClean="0"/>
              <a:t>DEMO: The MEAN Stack </a:t>
            </a:r>
          </a:p>
          <a:p>
            <a:pPr marL="457200" indent="-457200"/>
            <a:r>
              <a:rPr lang="en-US" sz="2000" b="1" dirty="0" smtClean="0"/>
              <a:t>C. Installation: Clone Pre-Existing code from Github</a:t>
            </a:r>
          </a:p>
          <a:p>
            <a:pPr marL="457200" indent="-457200">
              <a:buFont typeface="+mj-lt"/>
              <a:buAutoNum type="arabicPeriod"/>
            </a:pPr>
            <a:endParaRPr lang="en-US" dirty="0" smtClean="0"/>
          </a:p>
          <a:p>
            <a:pPr marL="457200" indent="-457200"/>
            <a:r>
              <a:rPr lang="en-US" dirty="0" smtClean="0"/>
              <a:t>5.</a:t>
            </a:r>
            <a:r>
              <a:rPr lang="en-US" b="1" dirty="0" smtClean="0"/>
              <a:t>	</a:t>
            </a:r>
            <a:r>
              <a:rPr lang="en-US" dirty="0" smtClean="0"/>
              <a:t>To </a:t>
            </a:r>
            <a:r>
              <a:rPr lang="en-US" b="1" dirty="0" smtClean="0"/>
              <a:t>DISABLE</a:t>
            </a:r>
            <a:r>
              <a:rPr lang="en-US" dirty="0" smtClean="0"/>
              <a:t> authentication on the MongoDB server</a:t>
            </a:r>
          </a:p>
          <a:p>
            <a:pPr marL="914400" lvl="1" indent="-457200">
              <a:buFont typeface="Courier New" pitchFamily="49" charset="0"/>
              <a:buChar char="o"/>
            </a:pPr>
            <a:r>
              <a:rPr lang="en-US" dirty="0" smtClean="0"/>
              <a:t>Edit mongodb.conf in the mongodb folder to </a:t>
            </a:r>
          </a:p>
          <a:p>
            <a:pPr marL="914400" lvl="1" indent="-457200">
              <a:buFont typeface="Courier New" pitchFamily="49" charset="0"/>
              <a:buChar char="o"/>
            </a:pPr>
            <a:r>
              <a:rPr lang="en-US" dirty="0" smtClean="0"/>
              <a:t>disable</a:t>
            </a:r>
            <a:r>
              <a:rPr lang="en-US" b="1" dirty="0" smtClean="0"/>
              <a:t> auth  =&gt; #auth </a:t>
            </a:r>
            <a:r>
              <a:rPr lang="en-US" dirty="0" smtClean="0"/>
              <a:t>and</a:t>
            </a:r>
            <a:r>
              <a:rPr lang="en-US" b="1" dirty="0" smtClean="0"/>
              <a:t> </a:t>
            </a:r>
            <a:r>
              <a:rPr lang="en-US" dirty="0" smtClean="0"/>
              <a:t>enable</a:t>
            </a:r>
            <a:r>
              <a:rPr lang="en-US" b="1" dirty="0" smtClean="0"/>
              <a:t> #noauth =&gt; noauth</a:t>
            </a:r>
          </a:p>
          <a:p>
            <a:pPr marL="457200" indent="-457200"/>
            <a:endParaRPr lang="en-US" dirty="0" smtClean="0"/>
          </a:p>
          <a:p>
            <a:pPr marL="457200" indent="-457200"/>
            <a:r>
              <a:rPr lang="en-US" dirty="0" smtClean="0"/>
              <a:t>6.	Run </a:t>
            </a:r>
            <a:r>
              <a:rPr lang="en-US" b="1" dirty="0" smtClean="0"/>
              <a:t>npm install nodemon -g - </a:t>
            </a:r>
            <a:r>
              <a:rPr lang="en-US" dirty="0" smtClean="0"/>
              <a:t>to install Nodemon, which is needed to restart the backend repeatedly during development</a:t>
            </a:r>
          </a:p>
          <a:p>
            <a:pPr marL="457200" indent="-457200"/>
            <a:endParaRPr lang="en-US" dirty="0" smtClean="0"/>
          </a:p>
          <a:p>
            <a:pPr marL="457200" indent="-457200"/>
            <a:r>
              <a:rPr lang="en-US" dirty="0" smtClean="0"/>
              <a:t>7.	In the </a:t>
            </a:r>
            <a:r>
              <a:rPr lang="en-US" b="1" dirty="0" smtClean="0"/>
              <a:t>backend </a:t>
            </a:r>
            <a:r>
              <a:rPr lang="en-US" dirty="0" smtClean="0"/>
              <a:t>folder:</a:t>
            </a:r>
          </a:p>
          <a:p>
            <a:pPr marL="914400" lvl="1" indent="-457200">
              <a:buFont typeface="Courier New" pitchFamily="49" charset="0"/>
              <a:buChar char="o"/>
            </a:pPr>
            <a:r>
              <a:rPr lang="en-US" b="1" dirty="0" smtClean="0"/>
              <a:t>npm install </a:t>
            </a:r>
            <a:r>
              <a:rPr lang="en-US" dirty="0" smtClean="0"/>
              <a:t>- to install the cloned source code.</a:t>
            </a:r>
          </a:p>
          <a:p>
            <a:pPr marL="914400" lvl="1" indent="-457200">
              <a:buFont typeface="Courier New" pitchFamily="49" charset="0"/>
              <a:buChar char="o"/>
            </a:pPr>
            <a:r>
              <a:rPr lang="en-US" b="1" dirty="0" smtClean="0"/>
              <a:t>npm start </a:t>
            </a:r>
            <a:r>
              <a:rPr lang="en-US" dirty="0" smtClean="0"/>
              <a:t>– to run the application and connect to the database</a:t>
            </a:r>
          </a:p>
          <a:p>
            <a:pPr marL="457200" indent="-457200"/>
            <a:endParaRPr lang="en-US" dirty="0" smtClean="0"/>
          </a:p>
          <a:p>
            <a:pPr marL="457200" indent="-457200"/>
            <a:r>
              <a:rPr lang="en-US" dirty="0" smtClean="0"/>
              <a:t>8.	In the </a:t>
            </a:r>
            <a:r>
              <a:rPr lang="en-US" b="1" dirty="0" smtClean="0"/>
              <a:t>frontend</a:t>
            </a:r>
            <a:r>
              <a:rPr lang="en-US" dirty="0" smtClean="0"/>
              <a:t> folder:</a:t>
            </a:r>
          </a:p>
          <a:p>
            <a:pPr marL="914400" lvl="1" indent="-457200">
              <a:buFont typeface="Courier New" pitchFamily="49" charset="0"/>
              <a:buChar char="o"/>
            </a:pPr>
            <a:r>
              <a:rPr lang="en-US" b="1" dirty="0" smtClean="0"/>
              <a:t>npm install </a:t>
            </a:r>
            <a:r>
              <a:rPr lang="en-US" dirty="0" smtClean="0"/>
              <a:t>- to install the cloned source code.</a:t>
            </a:r>
          </a:p>
          <a:p>
            <a:pPr marL="914400" lvl="1" indent="-457200">
              <a:buFont typeface="Courier New" pitchFamily="49" charset="0"/>
              <a:buChar char="o"/>
            </a:pPr>
            <a:r>
              <a:rPr lang="en-US" b="1" dirty="0" smtClean="0"/>
              <a:t>ng serve –o  </a:t>
            </a:r>
            <a:r>
              <a:rPr lang="en-US" dirty="0" smtClean="0"/>
              <a:t>- to run the application &amp; open your browser to display it</a:t>
            </a:r>
          </a:p>
        </p:txBody>
      </p:sp>
      <p:sp>
        <p:nvSpPr>
          <p:cNvPr id="11" name="TextBox 10"/>
          <p:cNvSpPr txBox="1"/>
          <p:nvPr/>
        </p:nvSpPr>
        <p:spPr>
          <a:xfrm>
            <a:off x="6488112" y="1413172"/>
            <a:ext cx="3592513" cy="461665"/>
          </a:xfrm>
          <a:prstGeom prst="rect">
            <a:avLst/>
          </a:prstGeom>
          <a:noFill/>
        </p:spPr>
        <p:txBody>
          <a:bodyPr wrap="square" rtlCol="0">
            <a:spAutoFit/>
          </a:bodyPr>
          <a:lstStyle/>
          <a:p>
            <a:r>
              <a:rPr lang="en-US" sz="2400" b="1" dirty="0" smtClean="0"/>
              <a:t>Software Development</a:t>
            </a:r>
            <a:endParaRPr lang="en-US" sz="2400" b="1" dirty="0"/>
          </a:p>
        </p:txBody>
      </p:sp>
      <p:pic>
        <p:nvPicPr>
          <p:cNvPr id="12" name="Picture 11" descr="OS Logo4.gif"/>
          <p:cNvPicPr>
            <a:picLocks noChangeAspect="1"/>
          </p:cNvPicPr>
          <p:nvPr/>
        </p:nvPicPr>
        <p:blipFill>
          <a:blip r:embed="rId3"/>
          <a:stretch>
            <a:fillRect/>
          </a:stretch>
        </p:blipFill>
        <p:spPr>
          <a:xfrm>
            <a:off x="7554912" y="74613"/>
            <a:ext cx="1385563" cy="1343024"/>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9250</TotalTime>
  <Words>977</Words>
  <Application>LibreOffice/6.1.5.2$Linux_X86_64 LibreOffice_project/10$Build-2</Application>
  <PresentationFormat>Custom</PresentationFormat>
  <Paragraphs>278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ADEYINKA</dc:creator>
  <cp:lastModifiedBy>REVD</cp:lastModifiedBy>
  <cp:revision>204</cp:revision>
  <dcterms:created xsi:type="dcterms:W3CDTF">2021-04-14T10:44:23Z</dcterms:created>
  <dcterms:modified xsi:type="dcterms:W3CDTF">2021-05-19T11:11:37Z</dcterms:modified>
  <cp:contentStatus>Final</cp:contentStatus>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