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335" r:id="rId2"/>
    <p:sldId id="258" r:id="rId3"/>
    <p:sldId id="333" r:id="rId4"/>
    <p:sldId id="336" r:id="rId5"/>
    <p:sldId id="325" r:id="rId6"/>
    <p:sldId id="300" r:id="rId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51" autoAdjust="0"/>
  </p:normalViewPr>
  <p:slideViewPr>
    <p:cSldViewPr>
      <p:cViewPr>
        <p:scale>
          <a:sx n="50" d="100"/>
          <a:sy n="50" d="100"/>
        </p:scale>
        <p:origin x="-954" y="23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3C33-A0BF-4E27-8A9C-579DEABED858}" type="datetimeFigureOut">
              <a:rPr lang="en-US" smtClean="0"/>
              <a:pPr/>
              <a:t>26-May-21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29144-6ACA-4C05-B906-CC186D2DE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9144-6ACA-4C05-B906-CC186D2DE2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88036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14560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57084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14560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57084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88036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600" cy="2090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600" cy="2090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bitnami.com/" TargetMode="External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goodfirms.co/directories/software" TargetMode="External"/><Relationship Id="rId7" Type="http://schemas.openxmlformats.org/officeDocument/2006/relationships/hyperlink" Target="https://open-source-guide.com/en" TargetMode="External"/><Relationship Id="rId2" Type="http://schemas.openxmlformats.org/officeDocument/2006/relationships/hyperlink" Target="http://alternativeto.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pensource.com/resources?intcmp=7016000000127cYAAQ" TargetMode="External"/><Relationship Id="rId5" Type="http://schemas.openxmlformats.org/officeDocument/2006/relationships/hyperlink" Target="https://sourceforge.net/" TargetMode="External"/><Relationship Id="rId4" Type="http://schemas.openxmlformats.org/officeDocument/2006/relationships/hyperlink" Target="https://digital.com/blog/open-source-busines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4215600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Review: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Scalable Development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Collaboration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Remote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Productivity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Community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Software redistribution</a:t>
            </a: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3TipsOpenSourceProject-featured846x373-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12" y="2179637"/>
            <a:ext cx="5638800" cy="2486138"/>
          </a:xfrm>
          <a:prstGeom prst="rect">
            <a:avLst/>
          </a:prstGeom>
        </p:spPr>
      </p:pic>
      <p:pic>
        <p:nvPicPr>
          <p:cNvPr id="16" name="Picture 15" descr="bitnami 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62" y="5380037"/>
            <a:ext cx="1466850" cy="1527250"/>
          </a:xfrm>
          <a:prstGeom prst="rect">
            <a:avLst/>
          </a:prstGeom>
        </p:spPr>
      </p:pic>
      <p:pic>
        <p:nvPicPr>
          <p:cNvPr id="17" name="Picture 16" descr="azure_logo_794_smal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712" y="4974653"/>
            <a:ext cx="1676400" cy="1776984"/>
          </a:xfrm>
          <a:prstGeom prst="rect">
            <a:avLst/>
          </a:prstGeom>
        </p:spPr>
      </p:pic>
      <p:pic>
        <p:nvPicPr>
          <p:cNvPr id="19" name="Picture 18" descr="1200px-Tux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5912" y="5303837"/>
            <a:ext cx="1771060" cy="2110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6025392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i="1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800" b="0" i="1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FF0000"/>
                </a:solidFill>
                <a:latin typeface="Noto Sans Regular"/>
              </a:rPr>
              <a:t>LeROI</a:t>
            </a: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FOPESON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Information Systems &amp; Technology Consultant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Linux Professional Institute (LPI-2) Certified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Used MS/PC DOS, Windows 3, 95, 98, XP &amp; 7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(XP was my favorite)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Switched to Linux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3339000"/>
            <a:ext cx="2386800" cy="3382920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r>
              <a:rPr lang="en-US" sz="1600" b="0" strike="noStrike" spc="-1" dirty="0">
                <a:solidFill>
                  <a:srgbClr val="333333"/>
                </a:solidFill>
                <a:latin typeface="Noto Sans Regular"/>
              </a:rPr>
              <a:t>Abimbola </a:t>
            </a:r>
            <a:r>
              <a:rPr lang="en-US" sz="1600" b="0" strike="noStrike" spc="-1" dirty="0" smtClean="0">
                <a:solidFill>
                  <a:srgbClr val="333333"/>
                </a:solidFill>
                <a:latin typeface="Noto Sans Regular"/>
              </a:rPr>
              <a:t>Adefope</a:t>
            </a:r>
            <a:endParaRPr lang="en-US" sz="1600" spc="-1" dirty="0">
              <a:solidFill>
                <a:srgbClr val="333333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r>
              <a:rPr lang="en-US" sz="1400" b="0" strike="noStrike" spc="-1" dirty="0" smtClean="0">
                <a:solidFill>
                  <a:srgbClr val="333333"/>
                </a:solidFill>
                <a:latin typeface="Noto Sans Regular"/>
              </a:rPr>
              <a:t>Speaker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3" cstate="print"/>
          <a:stretch/>
        </p:blipFill>
        <p:spPr>
          <a:xfrm>
            <a:off x="7478712" y="3398837"/>
            <a:ext cx="2095200" cy="201168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112" y="2587962"/>
            <a:ext cx="8763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Assignment Review:</a:t>
            </a:r>
          </a:p>
          <a:p>
            <a:pPr marL="342900" indent="-342900"/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Examine the list of applications available for deployment at </a:t>
            </a:r>
            <a:r>
              <a:rPr lang="en-US" dirty="0" smtClean="0">
                <a:hlinkClick r:id="rId3"/>
              </a:rPr>
              <a:t>https://azure.bitnami.com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 one that you would like to try online and send me a slack message indicating your choice.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this message is received before midnight on Friday 21 May, I will launch the app online and send you login credentials to give you access to explore it.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launched apps will only be available till midnight next Wednesday, the 26</a:t>
            </a:r>
            <a:r>
              <a:rPr lang="en-US" baseline="30000" dirty="0" smtClean="0"/>
              <a:t>th</a:t>
            </a:r>
            <a:r>
              <a:rPr lang="en-US" dirty="0" smtClean="0"/>
              <a:t> of May.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shall discuss our different experiences at the next session.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Good luck.</a:t>
            </a:r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sp>
        <p:nvSpPr>
          <p:cNvPr id="8" name="CustomShape 2"/>
          <p:cNvSpPr/>
          <p:nvPr/>
        </p:nvSpPr>
        <p:spPr>
          <a:xfrm>
            <a:off x="691320" y="1951037"/>
            <a:ext cx="7473192" cy="457200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n-US" sz="2800" spc="-1" dirty="0" smtClean="0">
                <a:latin typeface="Arial"/>
              </a:rPr>
              <a:t>Bitnami Launchpad for Microsoft Azure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712" y="2103437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oto Sans Regular"/>
              </a:rPr>
              <a:t>Open source Business Software repositories</a:t>
            </a:r>
            <a:endParaRPr lang="en-US" sz="2800" dirty="0">
              <a:latin typeface="Noto Sans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112" y="2713038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Alternativeto.net </a:t>
            </a:r>
            <a:r>
              <a:rPr lang="en-US" dirty="0" smtClean="0"/>
              <a:t>– Suggests alternative software for proprietary applications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Goodfirms.co</a:t>
            </a:r>
            <a:r>
              <a:rPr lang="en-US" dirty="0" smtClean="0"/>
              <a:t> – Open source, free &amp; non-free software site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101 Open Source Apps</a:t>
            </a:r>
            <a:r>
              <a:rPr lang="en-US" dirty="0" smtClean="0"/>
              <a:t> – A list of  open source apps for Business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Sourceforge.net</a:t>
            </a:r>
            <a:r>
              <a:rPr lang="en-US" dirty="0" smtClean="0"/>
              <a:t> – Open Source Business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112" y="5314017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oto Sans Regular"/>
              </a:rPr>
              <a:t>Open source resources</a:t>
            </a:r>
            <a:endParaRPr lang="en-US" sz="2800" dirty="0">
              <a:latin typeface="Noto Sans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512" y="590450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Opensource.com </a:t>
            </a:r>
            <a:r>
              <a:rPr lang="en-US" dirty="0" smtClean="0"/>
              <a:t>– Knowledgebase for open source technology &amp; tools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Open Source Guide </a:t>
            </a:r>
            <a:r>
              <a:rPr lang="en-US" dirty="0" smtClean="0"/>
              <a:t>-  Open Source Resources</a:t>
            </a:r>
          </a:p>
        </p:txBody>
      </p:sp>
      <p:pic>
        <p:nvPicPr>
          <p:cNvPr id="9" name="Picture 8"/>
          <p:cNvPicPr/>
          <p:nvPr/>
        </p:nvPicPr>
        <p:blipFill>
          <a:blip r:embed="rId8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982912" y="3398837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 &amp; A</a:t>
            </a:r>
          </a:p>
          <a:p>
            <a:pPr algn="ctr"/>
            <a:r>
              <a:rPr lang="en-US" sz="3600" dirty="0" smtClean="0"/>
              <a:t>Comments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912" y="393223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for participating.</a:t>
            </a:r>
          </a:p>
        </p:txBody>
      </p:sp>
      <p:pic>
        <p:nvPicPr>
          <p:cNvPr id="14" name="Picture 13"/>
          <p:cNvPicPr/>
          <p:nvPr/>
        </p:nvPicPr>
        <p:blipFill>
          <a:blip r:embed="rId3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9404</TotalTime>
  <Words>255</Words>
  <Application>LibreOffice/6.1.5.2$Linux_X86_64 LibreOffice_project/10$Build-2</Application>
  <PresentationFormat>Custom</PresentationFormat>
  <Paragraphs>81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ADEYINKA</dc:creator>
  <cp:lastModifiedBy>REVD</cp:lastModifiedBy>
  <cp:revision>213</cp:revision>
  <dcterms:created xsi:type="dcterms:W3CDTF">2021-04-14T10:44:23Z</dcterms:created>
  <dcterms:modified xsi:type="dcterms:W3CDTF">2021-05-26T11:54:39Z</dcterms:modified>
  <cp:contentStatus>Final</cp:contentStatus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