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182" y="-10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88036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14560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57084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14560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57084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88036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600" cy="2090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600" cy="2090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hyperlink" Target="http://redhat.com/en/topics/open-source/what-is-open-source" TargetMode="External"/><Relationship Id="rId7" Type="http://schemas.openxmlformats.org/officeDocument/2006/relationships/hyperlink" Target="http://turnkeylinux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xpressjs.com/" TargetMode="External"/><Relationship Id="rId5" Type="http://schemas.openxmlformats.org/officeDocument/2006/relationships/hyperlink" Target="http://angular.io/cli" TargetMode="External"/><Relationship Id="rId4" Type="http://schemas.openxmlformats.org/officeDocument/2006/relationships/hyperlink" Target="http://bitnami.com/stack/mean/install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hyperlink" Target="http://git-scm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hyperlink" Target="http://redhat.com/en/topics/open-source/what-is-open-sour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gif"/><Relationship Id="rId4" Type="http://schemas.openxmlformats.org/officeDocument/2006/relationships/hyperlink" Target="http://datamation.com/open-source/35-top-open-source-companie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infoworld.com/article/3205889/is-open-source-good-for-business.html" TargetMode="External"/><Relationship Id="rId4" Type="http://schemas.openxmlformats.org/officeDocument/2006/relationships/image" Target="../media/image18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ynopsys.com/blogs/software-security/top-open-source-licenses/" TargetMode="External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ynopsys.com/blogs/software-security/top-open-source-licenses/" TargetMode="External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gif"/><Relationship Id="rId4" Type="http://schemas.openxmlformats.org/officeDocument/2006/relationships/image" Target="../media/image21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restashop.com/en" TargetMode="External"/><Relationship Id="rId5" Type="http://schemas.openxmlformats.org/officeDocument/2006/relationships/hyperlink" Target="http://zen-cart.com/" TargetMode="External"/><Relationship Id="rId4" Type="http://schemas.openxmlformats.org/officeDocument/2006/relationships/hyperlink" Target="http://opencar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elp.ubuntu.com/community/ListOfOpenSourceProgram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4215600" cy="4267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b="0" strike="noStrike" spc="-1" dirty="0">
                <a:solidFill>
                  <a:srgbClr val="333333"/>
                </a:solidFill>
                <a:latin typeface="Noto Sans Regular"/>
              </a:rPr>
              <a:t>Focus: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Scalable Development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Collaboration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Remote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Productivity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Community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Software redistribution</a:t>
            </a: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ope source-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562" y="2560637"/>
            <a:ext cx="2038350" cy="2124075"/>
          </a:xfrm>
          <a:prstGeom prst="rect">
            <a:avLst/>
          </a:prstGeom>
        </p:spPr>
      </p:pic>
      <p:pic>
        <p:nvPicPr>
          <p:cNvPr id="8" name="Picture 7" descr="opensource2-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312" y="2255837"/>
            <a:ext cx="2819400" cy="1524000"/>
          </a:xfrm>
          <a:prstGeom prst="rect">
            <a:avLst/>
          </a:prstGeom>
        </p:spPr>
      </p:pic>
      <p:pic>
        <p:nvPicPr>
          <p:cNvPr id="9" name="Picture 8" descr="open-source-software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112" y="4237037"/>
            <a:ext cx="3486150" cy="2210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Benefits of using Linux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865438"/>
            <a:ext cx="8610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Lightweight manages memory efficiently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Unix-based, therefore extremely stable, powerful and secure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Practically Immune to computer viruses and malware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Large repository of  applications software for productivity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Can be configured to specification as a server or workstation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Can be configured to replace proprietary servers or workstations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Updated frequently for stability </a:t>
            </a:r>
          </a:p>
          <a:p>
            <a:endParaRPr lang="en-US" dirty="0"/>
          </a:p>
          <a:p>
            <a:r>
              <a:rPr lang="en-US" sz="2000" dirty="0" smtClean="0"/>
              <a:t>Most experienced computer users will become comfortable with the Linux environment very quickly, because  its still point &amp; click once the desired application is running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7" name="Picture 6" descr="1200px-Tu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3512" y="1493837"/>
            <a:ext cx="1662348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Source  in Software Development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865438"/>
            <a:ext cx="8610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pen source tools are  the primary tools for developing for the web and for building mobile apps.</a:t>
            </a:r>
          </a:p>
          <a:p>
            <a:endParaRPr lang="en-US" sz="2000" dirty="0" smtClean="0"/>
          </a:p>
          <a:p>
            <a:r>
              <a:rPr lang="en-US" sz="2000" dirty="0" smtClean="0"/>
              <a:t>Systems software development is done with C, C++ and other high level programming languages, sometimes with Python or Perl.</a:t>
            </a:r>
          </a:p>
          <a:p>
            <a:endParaRPr lang="en-US" sz="2000" dirty="0"/>
          </a:p>
          <a:p>
            <a:r>
              <a:rPr lang="en-US" sz="2000" dirty="0" smtClean="0"/>
              <a:t>Some popular open source  tools for  development;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Languages: Javascript, PHP, Python, Rerl, </a:t>
            </a:r>
            <a:r>
              <a:rPr lang="en-US" sz="2000" dirty="0"/>
              <a:t>R</a:t>
            </a:r>
            <a:r>
              <a:rPr lang="en-US" sz="2000" dirty="0" smtClean="0"/>
              <a:t>uby,  Android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Frameworks: Angular, NodeJS, Ruby on Rails, React, Vue, Bootstrap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Tools: Git, Docker, Sublime Text editor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Databases: MongoDB, MySQL, PostgreSQL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CMS: WordPress, Drupal, Joomla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Development Stacks: AMP, APP, MEAN, MERN</a:t>
            </a:r>
          </a:p>
          <a:p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Source  Software Development Stacks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865438"/>
            <a:ext cx="8610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A Stack refers to a core set of tools which are required to develop a fully functional software application. </a:t>
            </a:r>
          </a:p>
          <a:p>
            <a:endParaRPr lang="en-US" sz="2000" dirty="0" smtClean="0"/>
          </a:p>
          <a:p>
            <a:r>
              <a:rPr lang="en-US" sz="2000" dirty="0" smtClean="0"/>
              <a:t>Examples: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AMP Stack – Apache, MySQL, PHP (Python or Perl)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APP Stack : Apache, PostgreSQL, PHP (Python or Perl)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MEAN Stack: MongoDB, ExpressJS, Angular, NodeJS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MERN Stack: MongoDB, ExpressJS, React, NodeJS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CMS Stacks: WordPress, Drupal or Joomla + MySQL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sz="2000" dirty="0" smtClean="0"/>
              <a:t>AMP &amp; APP are commonly referred to as LAMP, MAMP, LAMP or LAPP stacks depending on the underlying operating system, Linux or Microsoft Windows, in development. </a:t>
            </a:r>
            <a:endParaRPr lang="en-US" sz="2000" dirty="0"/>
          </a:p>
        </p:txBody>
      </p:sp>
      <p:pic>
        <p:nvPicPr>
          <p:cNvPr id="7" name="Picture 6" descr="mern-mea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3512" y="3703637"/>
            <a:ext cx="1981200" cy="1398689"/>
          </a:xfrm>
          <a:prstGeom prst="rect">
            <a:avLst/>
          </a:prstGeom>
        </p:spPr>
      </p:pic>
      <p:pic>
        <p:nvPicPr>
          <p:cNvPr id="9" name="Picture 8" descr="amp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712" y="6523037"/>
            <a:ext cx="5705475" cy="731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Focus: The MEAN Stack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web application consists of: </a:t>
            </a:r>
          </a:p>
          <a:p>
            <a:r>
              <a:rPr lang="en-US" sz="2000" dirty="0" smtClean="0"/>
              <a:t>                   1. Frontend – User Interface(UI)</a:t>
            </a:r>
          </a:p>
          <a:p>
            <a:r>
              <a:rPr lang="en-US" sz="2000" dirty="0" smtClean="0"/>
              <a:t>                   2. Backend – API Server + Database Server 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Same skill set required for frontend and backend developers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  Javascript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Frontend developers develop the user interface </a:t>
            </a:r>
            <a:r>
              <a:rPr lang="en-US" sz="2000" dirty="0"/>
              <a:t> </a:t>
            </a:r>
            <a:r>
              <a:rPr lang="en-US" sz="2000" b="1" dirty="0" smtClean="0"/>
              <a:t>[</a:t>
            </a:r>
            <a:r>
              <a:rPr lang="en-US" sz="2000" b="1" dirty="0" smtClean="0">
                <a:solidFill>
                  <a:srgbClr val="FF0000"/>
                </a:solidFill>
              </a:rPr>
              <a:t>Angular</a:t>
            </a:r>
            <a:r>
              <a:rPr lang="en-US" sz="2000" b="1" dirty="0" smtClean="0"/>
              <a:t>]</a:t>
            </a:r>
            <a:r>
              <a:rPr lang="en-US" sz="2000" dirty="0" smtClean="0"/>
              <a:t> to the application on the server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Backend developers develop the  Application Programming Interface (API) </a:t>
            </a:r>
            <a:r>
              <a:rPr lang="en-US" sz="2000" b="1" dirty="0" smtClean="0"/>
              <a:t>[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NodeJS</a:t>
            </a:r>
            <a:r>
              <a:rPr lang="en-US" sz="2000" dirty="0" smtClean="0"/>
              <a:t> &amp;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Express</a:t>
            </a:r>
            <a:r>
              <a:rPr lang="en-US" sz="2000" b="1" dirty="0" smtClean="0"/>
              <a:t>]</a:t>
            </a:r>
            <a:r>
              <a:rPr lang="en-US" sz="2000" dirty="0" smtClean="0"/>
              <a:t> on the server which queries a database server</a:t>
            </a:r>
            <a:r>
              <a:rPr lang="en-US" sz="2000" b="1" dirty="0" smtClean="0"/>
              <a:t> [ </a:t>
            </a:r>
            <a:r>
              <a:rPr lang="en-US" sz="2000" dirty="0" smtClean="0">
                <a:solidFill>
                  <a:srgbClr val="00B050"/>
                </a:solidFill>
              </a:rPr>
              <a:t>MongoDB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 smtClean="0"/>
              <a:t>], in</a:t>
            </a:r>
            <a:r>
              <a:rPr lang="en-US" sz="2000" dirty="0" smtClean="0"/>
              <a:t> response  to user requests</a:t>
            </a:r>
          </a:p>
          <a:p>
            <a:endParaRPr lang="en-US" sz="2000" dirty="0" smtClean="0"/>
          </a:p>
        </p:txBody>
      </p:sp>
      <p:pic>
        <p:nvPicPr>
          <p:cNvPr id="7" name="Picture 6" descr="meanlogo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312" y="1874837"/>
            <a:ext cx="3009900" cy="965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Focus: The MEAN Stack - Scalability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simple setup: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Download the version of  Bitnami MEAN Stack from </a:t>
            </a:r>
            <a:r>
              <a:rPr lang="en-US" sz="2000" dirty="0" smtClean="0">
                <a:hlinkClick r:id="rId4"/>
              </a:rPr>
              <a:t>bitnami.com/stack/mean/installer</a:t>
            </a:r>
            <a:r>
              <a:rPr lang="en-US" sz="2000" dirty="0" smtClean="0"/>
              <a:t> for your operating system and install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This install NodeJS and MongoDB in on the computer.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Angular is added by  following the instructions at  </a:t>
            </a:r>
            <a:r>
              <a:rPr lang="en-US" sz="2000" dirty="0" smtClean="0">
                <a:hlinkClick r:id="rId5"/>
              </a:rPr>
              <a:t>angular.io/</a:t>
            </a:r>
            <a:r>
              <a:rPr lang="en-US" sz="2000" dirty="0" err="1" smtClean="0">
                <a:hlinkClick r:id="rId5"/>
              </a:rPr>
              <a:t>cli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Instructions for installing ExpressJS  are at </a:t>
            </a:r>
            <a:r>
              <a:rPr lang="en-US" sz="2000" dirty="0" smtClean="0">
                <a:hlinkClick r:id="rId6"/>
              </a:rPr>
              <a:t>expressjs.com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</a:t>
            </a:r>
            <a:r>
              <a:rPr lang="en-US" sz="2000" dirty="0" smtClean="0"/>
              <a:t>his setup enables the MEAN stack environment, only  when  needed.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/>
            <a:r>
              <a:rPr lang="en-US" sz="2000" dirty="0" smtClean="0"/>
              <a:t>In the cloud:	</a:t>
            </a:r>
          </a:p>
          <a:p>
            <a:pPr marL="457200" indent="-457200"/>
            <a:r>
              <a:rPr lang="en-US" sz="2000" dirty="0" smtClean="0"/>
              <a:t>	This setup can be scaled to the cloud through the Microsoft Azure Cloud Services, which provides a service that hosts the Bitnami MEAN stack online.</a:t>
            </a:r>
          </a:p>
          <a:p>
            <a:pPr marL="457200" indent="-457200"/>
            <a:r>
              <a:rPr lang="en-US" sz="2000" dirty="0"/>
              <a:t>	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There are alternatives to this installation process. See </a:t>
            </a:r>
            <a:r>
              <a:rPr lang="en-US" sz="2000" dirty="0" smtClean="0">
                <a:hlinkClick r:id="rId7"/>
              </a:rPr>
              <a:t>turnkeylinux.org</a:t>
            </a:r>
            <a:endParaRPr lang="en-US" sz="2000" dirty="0"/>
          </a:p>
          <a:p>
            <a:pPr marL="457200" indent="-457200"/>
            <a:endParaRPr lang="en-US" sz="2000" dirty="0" smtClean="0"/>
          </a:p>
        </p:txBody>
      </p:sp>
      <p:pic>
        <p:nvPicPr>
          <p:cNvPr id="7" name="Picture 6" descr="meanlogo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4312" y="1341437"/>
            <a:ext cx="3009900" cy="965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Focus: The MEAN Stack - Collaboration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Git  Distributed Version Control System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4"/>
              </a:rPr>
              <a:t>git-scm.com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Open source, free, secure &amp; OS agnostic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Remote collaboration between users while preserving code  integrity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Creates history of software development progress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Works with GitHub, Bitbucket</a:t>
            </a:r>
          </a:p>
          <a:p>
            <a:endParaRPr lang="en-US" sz="2000" dirty="0"/>
          </a:p>
          <a:p>
            <a:r>
              <a:rPr lang="en-US" sz="2000" dirty="0" smtClean="0"/>
              <a:t>Use scenario: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Each team member has a local installation of the MEAN stack for development. Database may be shared on the web or local.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Using Git, updates of code are labeled and pushed into a common Git repository (GitHub)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Team coordinator collates, reviews and merges updates with the main version of the code.</a:t>
            </a:r>
          </a:p>
        </p:txBody>
      </p:sp>
      <p:pic>
        <p:nvPicPr>
          <p:cNvPr id="7" name="Picture 6" descr="meanlogo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312" y="1341437"/>
            <a:ext cx="3009900" cy="965296"/>
          </a:xfrm>
          <a:prstGeom prst="rect">
            <a:avLst/>
          </a:prstGeom>
        </p:spPr>
      </p:pic>
      <p:pic>
        <p:nvPicPr>
          <p:cNvPr id="9" name="Picture 8" descr="git1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662" y="4389437"/>
            <a:ext cx="2228850" cy="96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6000" t="-16000" r="-24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Focus: The MEAN Stack – Remote Access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3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Applications must be hosted in the cloud to be accessible from any part of the world.</a:t>
            </a: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Cloud service  providers offer  Infrastructure as a Service (IaaS)  or  Software as a Service (Saas) solutions, that enable the hosting of </a:t>
            </a:r>
            <a:r>
              <a:rPr lang="en-US" sz="2000" dirty="0"/>
              <a:t> </a:t>
            </a:r>
            <a:r>
              <a:rPr lang="en-US" sz="2000" dirty="0" smtClean="0"/>
              <a:t>applications  on the </a:t>
            </a:r>
            <a:r>
              <a:rPr lang="en-US" sz="2000" dirty="0"/>
              <a:t> </a:t>
            </a:r>
            <a:r>
              <a:rPr lang="en-US" sz="2000" dirty="0" smtClean="0"/>
              <a:t>internet, from development stage ,through staging to  final deployment 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The database server must be hosted online through either the same cloud services provider or a separate  database hosting service.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Git </a:t>
            </a:r>
          </a:p>
          <a:p>
            <a:endParaRPr lang="en-US" sz="2000" dirty="0"/>
          </a:p>
        </p:txBody>
      </p:sp>
      <p:pic>
        <p:nvPicPr>
          <p:cNvPr id="7" name="Picture 6" descr="meanlogo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312" y="1341437"/>
            <a:ext cx="3009900" cy="965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Focus: The MEAN Stack – Productivity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 single most important contributor to productivity when using a software stack, is the single and uniform skill set required for all the members of the team.</a:t>
            </a: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For the MEAN stack, a good knowledge of JavaScript is the  fundamental requirement for both  Frontend and Backend developers.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No retraining in the use of new disparate tools or technologies required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Increases developer confidence, expertise  and morale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Builds sustainable  and versatile developer teams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Leads to better products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Rapid product delivery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7" name="Picture 6" descr="meanlogo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312" y="1341437"/>
            <a:ext cx="3009900" cy="965296"/>
          </a:xfrm>
          <a:prstGeom prst="rect">
            <a:avLst/>
          </a:prstGeom>
        </p:spPr>
      </p:pic>
      <p:pic>
        <p:nvPicPr>
          <p:cNvPr id="9" name="Picture 8" descr="morale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512" y="5517197"/>
            <a:ext cx="3200400" cy="1920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Focus: The MEAN Stack – Community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 individual components of the MEAN stack are industry standards, supported by established organisations, which will not be going away anytime soon.</a:t>
            </a:r>
          </a:p>
          <a:p>
            <a:endParaRPr lang="en-US" sz="2000" b="1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All products are fully documented on their corresponding website</a:t>
            </a:r>
          </a:p>
          <a:p>
            <a:endParaRPr lang="en-US" sz="2000" b="1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The worldwide user-base also forms a community providing support for other users.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Solutions to most issues encountered by users, will always be found by a quick search on the internet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Various books and computer-based-training tools </a:t>
            </a:r>
            <a:r>
              <a:rPr lang="en-US" sz="2000" dirty="0" smtClean="0"/>
              <a:t>abound, </a:t>
            </a:r>
            <a:r>
              <a:rPr lang="en-US" sz="2000" dirty="0" smtClean="0"/>
              <a:t>to teach the  best use  methods for all the products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7" name="Picture 6" descr="meanlogo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312" y="1341437"/>
            <a:ext cx="3009900" cy="965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Focus: The MEAN Stack –  Software Redistribution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Git repository is the hub for software redistribution.</a:t>
            </a:r>
          </a:p>
          <a:p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MEAN stack  project consists of  two  separate modules, the frontend and the backend, each configured and installed separately according to the specifications in their corresponding </a:t>
            </a:r>
            <a:r>
              <a:rPr lang="en-US" sz="2000" b="1" dirty="0" smtClean="0"/>
              <a:t>package.json</a:t>
            </a:r>
            <a:r>
              <a:rPr lang="en-US" sz="2000" dirty="0" smtClean="0"/>
              <a:t> files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When an application is deployed, all the required dependencies specified in the package.json file , are generated by the server, from the internet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 distribution, only the source code which includes the package .json file is shared as a compressed </a:t>
            </a:r>
            <a:r>
              <a:rPr lang="en-US" sz="2000" dirty="0" smtClean="0"/>
              <a:t>file</a:t>
            </a:r>
            <a:r>
              <a:rPr lang="en-US" sz="2000" dirty="0" smtClean="0"/>
              <a:t>, or simply uploaded to a Git repository for downloading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dependencies needed  for the application to run, are regenerated whenever the source code is re-installed at different locations, provided the current versions of these dependencies are still compatible with those specified in the package.json file.</a:t>
            </a:r>
          </a:p>
          <a:p>
            <a:pPr marL="457200" indent="-457200"/>
            <a:endParaRPr lang="en-US" sz="2000" b="1" dirty="0" smtClean="0"/>
          </a:p>
          <a:p>
            <a:endParaRPr lang="en-US" sz="2000" dirty="0" smtClean="0"/>
          </a:p>
        </p:txBody>
      </p:sp>
      <p:pic>
        <p:nvPicPr>
          <p:cNvPr id="7" name="Picture 6" descr="meanlogo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312" y="1341437"/>
            <a:ext cx="3009900" cy="965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6025392" cy="4267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Who I am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FF0000"/>
                </a:solidFill>
              </a:rPr>
              <a:t>LeROI</a:t>
            </a:r>
            <a:r>
              <a:rPr lang="en-US" sz="2000" spc="-1" dirty="0" smtClean="0">
                <a:solidFill>
                  <a:srgbClr val="333333"/>
                </a:solidFill>
              </a:rPr>
              <a:t>FOPESON</a:t>
            </a: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333333"/>
                </a:solidFill>
              </a:rPr>
              <a:t>Information Systems &amp; Technology Consultant</a:t>
            </a: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</a:rPr>
              <a:t>Linux Professional Institute (LPI-2) Certified</a:t>
            </a:r>
            <a:endParaRPr lang="en-US" sz="2000" b="0" strike="noStrike" spc="-1" dirty="0"/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</a:rPr>
              <a:t>Used MS/PC DOS, Windows 3, 95, 98, XP &amp; 7</a:t>
            </a:r>
            <a:endParaRPr lang="en-US" sz="2000" b="0" strike="noStrike" spc="-1" dirty="0"/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</a:rPr>
              <a:t>(XP was my favorite)</a:t>
            </a:r>
            <a:endParaRPr lang="en-US" sz="2000" b="0" strike="noStrike" spc="-1" dirty="0"/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</a:rPr>
              <a:t>Switched to Linux</a:t>
            </a: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3339000"/>
            <a:ext cx="2386800" cy="3382920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r>
              <a:rPr lang="en-US" sz="1600" spc="-1" dirty="0" smtClean="0">
                <a:solidFill>
                  <a:srgbClr val="333333"/>
                </a:solidFill>
                <a:latin typeface="Noto Sans Regular"/>
              </a:rPr>
              <a:t>     </a:t>
            </a:r>
            <a:r>
              <a:rPr lang="en-US" sz="1600" b="0" strike="noStrike" spc="-1" dirty="0" smtClean="0">
                <a:solidFill>
                  <a:srgbClr val="333333"/>
                </a:solidFill>
                <a:latin typeface="Noto Sans Regular"/>
              </a:rPr>
              <a:t>Abimbola Adefope</a:t>
            </a:r>
            <a:endParaRPr lang="en-US" sz="1600" spc="-1" dirty="0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86" name="Picture 85"/>
          <p:cNvPicPr/>
          <p:nvPr/>
        </p:nvPicPr>
        <p:blipFill>
          <a:blip r:embed="rId3" cstate="print"/>
          <a:stretch/>
        </p:blipFill>
        <p:spPr>
          <a:xfrm>
            <a:off x="7478712" y="3398837"/>
            <a:ext cx="2095200" cy="201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Focus: The MEAN Stack –  Software Redistribution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Git repository is the hub for software redistribution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pPr marL="457200" indent="-457200"/>
            <a:r>
              <a:rPr lang="en-US" sz="2000" dirty="0" smtClean="0"/>
              <a:t>	5. If there is a problem with any version of the dependencies in the </a:t>
            </a:r>
          </a:p>
          <a:p>
            <a:pPr marL="457200" indent="-457200"/>
            <a:r>
              <a:rPr lang="en-US" sz="2000" dirty="0" smtClean="0"/>
              <a:t>	package.json files, the source code will  need to be debugged.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dirty="0" smtClean="0"/>
              <a:t>6. The </a:t>
            </a:r>
            <a:r>
              <a:rPr lang="en-US" sz="2000" dirty="0" smtClean="0"/>
              <a:t>database server must be provisioned and configured separately for </a:t>
            </a:r>
            <a:r>
              <a:rPr lang="en-US" sz="2000" dirty="0" smtClean="0"/>
              <a:t>each </a:t>
            </a:r>
            <a:r>
              <a:rPr lang="en-US" sz="2000" dirty="0" smtClean="0"/>
              <a:t>installation</a:t>
            </a:r>
            <a:r>
              <a:rPr lang="en-US" sz="2000" dirty="0" smtClean="0"/>
              <a:t>.</a:t>
            </a:r>
          </a:p>
          <a:p>
            <a:pPr marL="457200" indent="-457200"/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/>
            <a:endParaRPr lang="en-US" sz="2000" b="1" dirty="0" smtClean="0"/>
          </a:p>
          <a:p>
            <a:endParaRPr lang="en-US" sz="2000" dirty="0" smtClean="0"/>
          </a:p>
        </p:txBody>
      </p:sp>
      <p:pic>
        <p:nvPicPr>
          <p:cNvPr id="7" name="Picture 6" descr="meanlogo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312" y="1341437"/>
            <a:ext cx="3009900" cy="965296"/>
          </a:xfrm>
          <a:prstGeom prst="rect">
            <a:avLst/>
          </a:prstGeom>
        </p:spPr>
      </p:pic>
      <p:pic>
        <p:nvPicPr>
          <p:cNvPr id="9" name="Picture 8" descr="watermark-mea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512" y="5075237"/>
            <a:ext cx="5638800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Source: Use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case -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1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802312" y="5837237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pPr marL="457200" indent="-457200"/>
            <a:endParaRPr lang="en-US" sz="2000" b="1" dirty="0" smtClean="0"/>
          </a:p>
          <a:p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02512" y="625770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See full list here</a:t>
            </a:r>
            <a:r>
              <a:rPr lang="en-US" b="1" dirty="0" smtClean="0"/>
              <a:t>:</a:t>
            </a:r>
            <a:endParaRPr lang="en-US" b="1" dirty="0" smtClean="0"/>
          </a:p>
          <a:p>
            <a:r>
              <a:rPr lang="en-US" dirty="0" smtClean="0">
                <a:hlinkClick r:id="rId4"/>
              </a:rPr>
              <a:t>Datamation</a:t>
            </a:r>
            <a:r>
              <a:rPr lang="en-US" dirty="0" smtClean="0">
                <a:hlinkClick r:id="rId4"/>
              </a:rPr>
              <a:t>.com</a:t>
            </a:r>
            <a:endParaRPr lang="en-US" dirty="0"/>
          </a:p>
        </p:txBody>
      </p:sp>
      <p:pic>
        <p:nvPicPr>
          <p:cNvPr id="12" name="Picture 11" descr="35opensource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062" y="3370262"/>
            <a:ext cx="6286500" cy="223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Source: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Use case -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2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pPr marL="457200" indent="-457200"/>
            <a:endParaRPr lang="en-US" sz="2000" b="1" dirty="0" smtClean="0"/>
          </a:p>
          <a:p>
            <a:endParaRPr lang="en-US" sz="2000" dirty="0" smtClean="0"/>
          </a:p>
        </p:txBody>
      </p:sp>
      <p:pic>
        <p:nvPicPr>
          <p:cNvPr id="9" name="Picture 8" descr="06a. Use of OS - EDIT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2" y="3217862"/>
            <a:ext cx="5915025" cy="3686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31112" y="625770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</a:t>
            </a:r>
          </a:p>
          <a:p>
            <a:r>
              <a:rPr lang="en-US" dirty="0" smtClean="0">
                <a:hlinkClick r:id="rId5"/>
              </a:rPr>
              <a:t>infoworld.com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17637"/>
            <a:ext cx="5644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Source: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Licenses Types - 1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pPr marL="457200" indent="-457200"/>
            <a:endParaRPr lang="en-US" sz="2000" b="1" dirty="0" smtClean="0"/>
          </a:p>
          <a:p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31112" y="625770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</a:t>
            </a:r>
          </a:p>
          <a:p>
            <a:r>
              <a:rPr lang="en-US" dirty="0" smtClean="0">
                <a:hlinkClick r:id="rId3"/>
              </a:rPr>
              <a:t>Synopsis.com</a:t>
            </a:r>
            <a:endParaRPr lang="en-US" dirty="0"/>
          </a:p>
        </p:txBody>
      </p:sp>
      <p:pic>
        <p:nvPicPr>
          <p:cNvPr id="11" name="Picture 10" descr="License - 1-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12" y="2484437"/>
            <a:ext cx="5724525" cy="4724400"/>
          </a:xfrm>
          <a:prstGeom prst="rect">
            <a:avLst/>
          </a:prstGeom>
        </p:spPr>
      </p:pic>
      <p:pic>
        <p:nvPicPr>
          <p:cNvPr id="13" name="Picture 12" descr="OSIApproved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312" y="1219199"/>
            <a:ext cx="3374668" cy="4237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17637"/>
            <a:ext cx="5644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Source: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Licenses Types - 2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324154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pPr marL="457200" indent="-457200"/>
            <a:endParaRPr lang="en-US" sz="2000" b="1" dirty="0" smtClean="0"/>
          </a:p>
          <a:p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31112" y="625770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</a:t>
            </a:r>
          </a:p>
          <a:p>
            <a:r>
              <a:rPr lang="en-US" dirty="0" smtClean="0">
                <a:hlinkClick r:id="rId3"/>
              </a:rPr>
              <a:t>Synopsis.com</a:t>
            </a:r>
            <a:endParaRPr lang="en-US" dirty="0"/>
          </a:p>
        </p:txBody>
      </p:sp>
      <p:pic>
        <p:nvPicPr>
          <p:cNvPr id="12" name="Picture 11" descr="License - 12 - EDIT-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12" y="2484437"/>
            <a:ext cx="5562600" cy="4783127"/>
          </a:xfrm>
          <a:prstGeom prst="rect">
            <a:avLst/>
          </a:prstGeom>
        </p:spPr>
      </p:pic>
      <p:pic>
        <p:nvPicPr>
          <p:cNvPr id="13" name="Picture 12" descr="OSIApproved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312" y="1219199"/>
            <a:ext cx="3374668" cy="4237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941637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pPr marL="457200" indent="-457200"/>
            <a:endParaRPr lang="en-US" sz="2000" b="1" dirty="0" smtClean="0"/>
          </a:p>
          <a:p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92312" y="2713037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 for listening</a:t>
            </a:r>
            <a:endParaRPr lang="en-US" sz="3600" dirty="0"/>
          </a:p>
        </p:txBody>
      </p:sp>
      <p:pic>
        <p:nvPicPr>
          <p:cNvPr id="16" name="Picture 15" descr="Open-Source vs Prprietary Softwar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12" y="3779837"/>
            <a:ext cx="4724400" cy="271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6025392" cy="4267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What is Open Source?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4253400"/>
            <a:ext cx="2386800" cy="303163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r>
              <a:rPr lang="en-US" sz="1600" spc="-1" dirty="0" smtClean="0">
                <a:solidFill>
                  <a:srgbClr val="333333"/>
                </a:solidFill>
                <a:latin typeface="Noto Sans Regular"/>
              </a:rPr>
              <a:t>Source:</a:t>
            </a:r>
            <a:endParaRPr lang="en-US" sz="1600" spc="-1" dirty="0">
              <a:solidFill>
                <a:srgbClr val="333333"/>
              </a:solidFill>
              <a:latin typeface="Noto Sans Regular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r>
              <a:rPr lang="en-US" sz="1600" spc="-1" dirty="0" smtClean="0">
                <a:solidFill>
                  <a:srgbClr val="333333"/>
                </a:solidFill>
                <a:latin typeface="Noto Sans Regular"/>
              </a:rPr>
              <a:t>redhat.com</a:t>
            </a:r>
            <a:endParaRPr lang="en-US" sz="1600" spc="-1" dirty="0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7" name="Picture 6" descr="01. What is O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" y="3094037"/>
            <a:ext cx="6334125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6025392" cy="4267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Why use Open Source?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3246437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SOURCE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FREE – No initial cost of acquisition, available to download  from the internet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Liberal  licenses permit copying and reinstallation on multiple computers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Secure and robust due to continuous peer review of source code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Large community support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Regular updates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Lower total cost of ownership</a:t>
            </a:r>
          </a:p>
          <a:p>
            <a:endParaRPr lang="en-US" dirty="0" smtClean="0"/>
          </a:p>
          <a:p>
            <a:r>
              <a:rPr lang="en-US" dirty="0" smtClean="0"/>
              <a:t>PROPRIETARY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Pre-installed software on new computer systems are usually proprietary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Proprietary licenses do not permit copying and reinstallation and are therefore more expensive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Updates are according to corporate schedule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New versions may require additional expenditure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6025392" cy="4267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Source, free?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3246437"/>
            <a:ext cx="358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Well, usually…</a:t>
            </a:r>
          </a:p>
          <a:p>
            <a:endParaRPr lang="en-US" sz="2000" dirty="0"/>
          </a:p>
          <a:p>
            <a:r>
              <a:rPr lang="en-US" sz="2000" dirty="0" smtClean="0"/>
              <a:t>The freedom  guaranteed  by most  Open Source licenses is the freedom to copy , modify and even sell the </a:t>
            </a:r>
            <a:r>
              <a:rPr lang="en-US" sz="2000" dirty="0"/>
              <a:t>m</a:t>
            </a:r>
            <a:r>
              <a:rPr lang="en-US" sz="2000" dirty="0" smtClean="0"/>
              <a:t>odified code for profit, provided the new product  retains the original license.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7" name="Picture 6" descr="Fr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12" y="4160837"/>
            <a:ext cx="5435600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874837"/>
            <a:ext cx="6025392" cy="4267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 smtClean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Examples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of Open Source products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3017837"/>
            <a:ext cx="8915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Whatever software your business needs will have an equivalent open source version.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OfficeSoftware: </a:t>
            </a:r>
            <a:r>
              <a:rPr lang="en-US" dirty="0" err="1" smtClean="0"/>
              <a:t>LibreOffice</a:t>
            </a:r>
            <a:r>
              <a:rPr lang="en-US" dirty="0" smtClean="0"/>
              <a:t>, OpenOffice.org, </a:t>
            </a:r>
            <a:r>
              <a:rPr lang="en-US" dirty="0" err="1" smtClean="0"/>
              <a:t>Abiword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Accounting Software: Wave, </a:t>
            </a:r>
            <a:r>
              <a:rPr lang="en-US" dirty="0" err="1" smtClean="0"/>
              <a:t>ZipBooks</a:t>
            </a:r>
            <a:r>
              <a:rPr lang="en-US" dirty="0" smtClean="0"/>
              <a:t>, </a:t>
            </a:r>
            <a:r>
              <a:rPr lang="en-US" dirty="0" err="1" smtClean="0"/>
              <a:t>GNUCash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Project Management: </a:t>
            </a:r>
            <a:r>
              <a:rPr lang="en-US" dirty="0" err="1" smtClean="0"/>
              <a:t>OpenProject</a:t>
            </a:r>
            <a:r>
              <a:rPr lang="en-US" dirty="0" smtClean="0"/>
              <a:t>, </a:t>
            </a:r>
            <a:r>
              <a:rPr lang="en-US" dirty="0" err="1" smtClean="0"/>
              <a:t>Odoo</a:t>
            </a:r>
            <a:r>
              <a:rPr lang="en-US" dirty="0" smtClean="0"/>
              <a:t>, </a:t>
            </a:r>
            <a:r>
              <a:rPr lang="en-US" dirty="0" err="1" smtClean="0"/>
              <a:t>ProjectLibre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Desktop Publishing:  </a:t>
            </a:r>
            <a:r>
              <a:rPr lang="en-US" dirty="0" err="1" smtClean="0"/>
              <a:t>Scrbus</a:t>
            </a:r>
            <a:r>
              <a:rPr lang="en-US" dirty="0" smtClean="0"/>
              <a:t>, </a:t>
            </a:r>
            <a:r>
              <a:rPr lang="en-US" dirty="0" err="1" smtClean="0"/>
              <a:t>LibreOffice</a:t>
            </a:r>
            <a:r>
              <a:rPr lang="en-US" dirty="0" smtClean="0"/>
              <a:t> Draw, </a:t>
            </a:r>
            <a:r>
              <a:rPr lang="en-US" dirty="0" err="1" smtClean="0"/>
              <a:t>OpenOffice</a:t>
            </a:r>
            <a:r>
              <a:rPr lang="en-US" dirty="0" smtClean="0"/>
              <a:t>, Scalar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Computer Aided Design: </a:t>
            </a:r>
            <a:r>
              <a:rPr lang="en-US" dirty="0" err="1" smtClean="0"/>
              <a:t>FreeCAD</a:t>
            </a:r>
            <a:r>
              <a:rPr lang="en-US" dirty="0" smtClean="0"/>
              <a:t>, </a:t>
            </a:r>
            <a:r>
              <a:rPr lang="en-US" dirty="0" err="1" smtClean="0"/>
              <a:t>LibreCAD</a:t>
            </a:r>
            <a:r>
              <a:rPr lang="en-US" dirty="0" smtClean="0"/>
              <a:t>, </a:t>
            </a:r>
            <a:r>
              <a:rPr lang="en-US" dirty="0" err="1" smtClean="0"/>
              <a:t>QCAD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Video Editing: </a:t>
            </a:r>
            <a:r>
              <a:rPr lang="en-US" dirty="0" err="1" smtClean="0"/>
              <a:t>KDEnlive</a:t>
            </a:r>
            <a:r>
              <a:rPr lang="en-US" dirty="0" smtClean="0"/>
              <a:t>, </a:t>
            </a:r>
            <a:r>
              <a:rPr lang="en-US" dirty="0" err="1" smtClean="0"/>
              <a:t>Avidemux</a:t>
            </a:r>
            <a:r>
              <a:rPr lang="en-US" dirty="0" smtClean="0"/>
              <a:t>, Open Shot, Blender Velvets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Audio Editing: Audacity, </a:t>
            </a:r>
            <a:r>
              <a:rPr lang="en-US" dirty="0" err="1" smtClean="0"/>
              <a:t>Ardour</a:t>
            </a:r>
            <a:r>
              <a:rPr lang="en-US" dirty="0" smtClean="0"/>
              <a:t>, </a:t>
            </a:r>
            <a:r>
              <a:rPr lang="en-US" dirty="0" err="1" smtClean="0"/>
              <a:t>LMMS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2D /3D  Modeling &amp;</a:t>
            </a:r>
            <a:r>
              <a:rPr lang="en-US" dirty="0"/>
              <a:t> </a:t>
            </a:r>
            <a:r>
              <a:rPr lang="en-US" dirty="0" smtClean="0"/>
              <a:t>Animation:  Blender, </a:t>
            </a:r>
            <a:r>
              <a:rPr lang="en-US" dirty="0" err="1" smtClean="0"/>
              <a:t>Tupi</a:t>
            </a:r>
            <a:r>
              <a:rPr lang="en-US" dirty="0" smtClean="0"/>
              <a:t> Tube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Graphics design: </a:t>
            </a:r>
            <a:r>
              <a:rPr lang="en-US" dirty="0" err="1" smtClean="0"/>
              <a:t>Inkscape</a:t>
            </a:r>
            <a:r>
              <a:rPr lang="en-US" dirty="0" smtClean="0"/>
              <a:t>, GIMP, </a:t>
            </a:r>
            <a:r>
              <a:rPr lang="en-US" dirty="0" err="1" smtClean="0"/>
              <a:t>Krita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Multimedia Players: </a:t>
            </a:r>
            <a:r>
              <a:rPr lang="en-US" dirty="0" err="1" smtClean="0"/>
              <a:t>VLC</a:t>
            </a:r>
            <a:r>
              <a:rPr lang="en-US" dirty="0" smtClean="0"/>
              <a:t>, </a:t>
            </a:r>
            <a:r>
              <a:rPr lang="en-US" dirty="0" err="1" smtClean="0"/>
              <a:t>SMPlayer</a:t>
            </a:r>
            <a:r>
              <a:rPr lang="en-US" dirty="0" smtClean="0"/>
              <a:t>, </a:t>
            </a:r>
            <a:r>
              <a:rPr lang="en-US" dirty="0" err="1" smtClean="0"/>
              <a:t>Mixxx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Windows OS: Linux OS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(Start your own) Online Shopping sites: </a:t>
            </a:r>
            <a:r>
              <a:rPr lang="en-US" sz="2000" dirty="0" smtClean="0">
                <a:hlinkClick r:id="rId4"/>
              </a:rPr>
              <a:t>Opencart, </a:t>
            </a:r>
            <a:r>
              <a:rPr lang="en-US" sz="2000" dirty="0" smtClean="0">
                <a:hlinkClick r:id="rId5"/>
              </a:rPr>
              <a:t>ZenCart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6"/>
              </a:rPr>
              <a:t>Presta Shop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7168392" cy="4267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Source products sources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3246437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list of the most popular websites for open source products.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Sourceforge.net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FossHub.com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GitHub.com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Bitbucket.org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project.tuxfamily.org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l</a:t>
            </a:r>
            <a:r>
              <a:rPr lang="en-US" dirty="0" smtClean="0"/>
              <a:t>aunchpad.net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openhub.net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</a:t>
            </a:r>
            <a:r>
              <a:rPr lang="en-US" dirty="0" smtClean="0"/>
              <a:t>pensourcesoftwaredirectory.com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alternativeto.net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hlinkClick r:id="rId4"/>
              </a:rPr>
              <a:t>help.ubuntu.com/community/</a:t>
            </a:r>
            <a:r>
              <a:rPr lang="en-US" dirty="0" err="1" smtClean="0">
                <a:hlinkClick r:id="rId4"/>
              </a:rPr>
              <a:t>ListOfOpenSourcePrograms</a:t>
            </a:r>
            <a:r>
              <a:rPr lang="en-US" dirty="0" smtClean="0"/>
              <a:t> -  includes Windows software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</a:t>
            </a:r>
            <a:r>
              <a:rPr lang="en-US" dirty="0" smtClean="0"/>
              <a:t>-droid.org – For Android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5949192" cy="15239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Linux … spoilt for  choice, really…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3094037"/>
            <a:ext cx="25908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000" dirty="0" smtClean="0"/>
              <a:t>Beginner: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Zorin</a:t>
            </a:r>
            <a:r>
              <a:rPr lang="en-US" dirty="0" smtClean="0"/>
              <a:t> OS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Elementary OS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Linux Lite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Kubuntu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deepin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r>
              <a:rPr lang="en-US" dirty="0" smtClean="0"/>
              <a:t>Easy  transition from Windows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2912" y="3703637"/>
            <a:ext cx="220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Intermediate: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Linux Mint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Ubuntu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MX</a:t>
            </a:r>
            <a:r>
              <a:rPr lang="en-US" dirty="0" smtClean="0"/>
              <a:t> Linux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Manjaro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Debian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r>
              <a:rPr lang="en-US" dirty="0" smtClean="0"/>
              <a:t>More  productivity  enabled default settings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40312" y="4084637"/>
            <a:ext cx="2057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Advanced: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Arch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Gentoo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Slackware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CentOS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Fedora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r>
              <a:rPr lang="en-US" dirty="0" smtClean="0"/>
              <a:t>Sparse  default settings for fully configurable OS</a:t>
            </a:r>
          </a:p>
          <a:p>
            <a:endParaRPr lang="en-US" dirty="0"/>
          </a:p>
        </p:txBody>
      </p:sp>
      <p:pic>
        <p:nvPicPr>
          <p:cNvPr id="11" name="Picture 10" descr="linux-distro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512" y="4694237"/>
            <a:ext cx="2763687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951038"/>
            <a:ext cx="8692392" cy="990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Using Linux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865438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 smtClean="0"/>
              <a:t>Installation: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ISO image file from the relevant 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image to USB Flash drive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Boot computer system with flash drive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to try out the Live Linux distro or install to the computer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Follow the prompts during the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Reboot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Voila! Linux installed and running on system…just like Windows!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sz="2000" dirty="0" smtClean="0"/>
              <a:t>Depending on the choices made during this process, the  computer system may be configured to  be  a server, a workstation or both.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12" name="Picture 11" descr="1200px-Tu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3512" y="1493837"/>
            <a:ext cx="1662348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1682</Words>
  <Application>LibreOffice/6.1.5.2$Linux_X86_64 LibreOffice_project/10$Build-2</Application>
  <PresentationFormat>Custom</PresentationFormat>
  <Paragraphs>473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ADEYINKA</dc:creator>
  <cp:lastModifiedBy>REVD</cp:lastModifiedBy>
  <cp:revision>91</cp:revision>
  <dcterms:created xsi:type="dcterms:W3CDTF">2021-04-14T10:44:23Z</dcterms:created>
  <dcterms:modified xsi:type="dcterms:W3CDTF">2021-04-16T21:16:30Z</dcterms:modified>
  <cp:contentStatus>Final</cp:contentStatus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