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57" r:id="rId2"/>
    <p:sldId id="258" r:id="rId3"/>
    <p:sldId id="259" r:id="rId4"/>
    <p:sldId id="279" r:id="rId5"/>
    <p:sldId id="280" r:id="rId6"/>
    <p:sldId id="289" r:id="rId7"/>
    <p:sldId id="282" r:id="rId8"/>
    <p:sldId id="285" r:id="rId9"/>
    <p:sldId id="286" r:id="rId10"/>
    <p:sldId id="287" r:id="rId11"/>
    <p:sldId id="290" r:id="rId12"/>
    <p:sldId id="292" r:id="rId13"/>
    <p:sldId id="293" r:id="rId14"/>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3" d="100"/>
          <a:sy n="43" d="100"/>
        </p:scale>
        <p:origin x="-1182" y="-108"/>
      </p:cViewPr>
      <p:guideLst>
        <p:guide orient="horz" pos="2381"/>
        <p:guide pos="3175"/>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20000" y="300960"/>
            <a:ext cx="8855280" cy="1262160"/>
          </a:xfrm>
          <a:prstGeom prst="rect">
            <a:avLst/>
          </a:prstGeom>
        </p:spPr>
        <p:txBody>
          <a:bodyPr lIns="0" tIns="0" rIns="0" bIns="0" anchor="ctr">
            <a:spAutoFit/>
          </a:bodyPr>
          <a:lstStyle/>
          <a:p>
            <a:pPr algn="ctr"/>
            <a:endParaRPr lang="en-US" sz="4400" b="0" strike="noStrike" spc="-1">
              <a:latin typeface="Arial"/>
            </a:endParaRPr>
          </a:p>
        </p:txBody>
      </p:sp>
      <p:sp>
        <p:nvSpPr>
          <p:cNvPr id="66" name="PlaceHolder 2"/>
          <p:cNvSpPr>
            <a:spLocks noGrp="1"/>
          </p:cNvSpPr>
          <p:nvPr>
            <p:ph type="body"/>
          </p:nvPr>
        </p:nvSpPr>
        <p:spPr>
          <a:xfrm>
            <a:off x="720000" y="2160000"/>
            <a:ext cx="4215600" cy="209124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720000" y="4450320"/>
            <a:ext cx="421560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20000" y="300960"/>
            <a:ext cx="8855280" cy="1262160"/>
          </a:xfrm>
          <a:prstGeom prst="rect">
            <a:avLst/>
          </a:prstGeom>
        </p:spPr>
        <p:txBody>
          <a:bodyPr lIns="0" tIns="0" rIns="0" bIns="0" anchor="ctr">
            <a:spAutoFit/>
          </a:bodyPr>
          <a:lstStyle/>
          <a:p>
            <a:pPr algn="ctr"/>
            <a:endParaRPr lang="en-US" sz="4400" b="0" strike="noStrike" spc="-1">
              <a:latin typeface="Arial"/>
            </a:endParaRPr>
          </a:p>
        </p:txBody>
      </p:sp>
      <p:sp>
        <p:nvSpPr>
          <p:cNvPr id="69" name="PlaceHolder 2"/>
          <p:cNvSpPr>
            <a:spLocks noGrp="1"/>
          </p:cNvSpPr>
          <p:nvPr>
            <p:ph type="body"/>
          </p:nvPr>
        </p:nvSpPr>
        <p:spPr>
          <a:xfrm>
            <a:off x="720000" y="2160000"/>
            <a:ext cx="2057040" cy="2091240"/>
          </a:xfrm>
          <a:prstGeom prst="rect">
            <a:avLst/>
          </a:prstGeom>
        </p:spPr>
        <p:txBody>
          <a:bodyPr lIns="0" tIns="0" rIns="0" bIns="0">
            <a:normAutofit/>
          </a:bodyPr>
          <a:lstStyle/>
          <a:p>
            <a:endParaRPr lang="en-US" sz="3200" b="0" strike="noStrike" spc="-1">
              <a:latin typeface="Arial"/>
            </a:endParaRPr>
          </a:p>
        </p:txBody>
      </p:sp>
      <p:sp>
        <p:nvSpPr>
          <p:cNvPr id="70" name="PlaceHolder 3"/>
          <p:cNvSpPr>
            <a:spLocks noGrp="1"/>
          </p:cNvSpPr>
          <p:nvPr>
            <p:ph type="body"/>
          </p:nvPr>
        </p:nvSpPr>
        <p:spPr>
          <a:xfrm>
            <a:off x="2880360" y="2160000"/>
            <a:ext cx="2057040" cy="2091240"/>
          </a:xfrm>
          <a:prstGeom prst="rect">
            <a:avLst/>
          </a:prstGeom>
        </p:spPr>
        <p:txBody>
          <a:bodyPr lIns="0" tIns="0" rIns="0" bIns="0">
            <a:normAutofit/>
          </a:bodyPr>
          <a:lstStyle/>
          <a:p>
            <a:endParaRPr lang="en-US" sz="3200" b="0" strike="noStrike" spc="-1">
              <a:latin typeface="Arial"/>
            </a:endParaRPr>
          </a:p>
        </p:txBody>
      </p:sp>
      <p:sp>
        <p:nvSpPr>
          <p:cNvPr id="71" name="PlaceHolder 4"/>
          <p:cNvSpPr>
            <a:spLocks noGrp="1"/>
          </p:cNvSpPr>
          <p:nvPr>
            <p:ph type="body"/>
          </p:nvPr>
        </p:nvSpPr>
        <p:spPr>
          <a:xfrm>
            <a:off x="720000" y="4450320"/>
            <a:ext cx="2057040" cy="2091240"/>
          </a:xfrm>
          <a:prstGeom prst="rect">
            <a:avLst/>
          </a:prstGeom>
        </p:spPr>
        <p:txBody>
          <a:bodyPr lIns="0" tIns="0" rIns="0" bIns="0">
            <a:normAutofit/>
          </a:bodyPr>
          <a:lstStyle/>
          <a:p>
            <a:endParaRPr lang="en-US" sz="3200" b="0" strike="noStrike" spc="-1">
              <a:latin typeface="Arial"/>
            </a:endParaRPr>
          </a:p>
        </p:txBody>
      </p:sp>
      <p:sp>
        <p:nvSpPr>
          <p:cNvPr id="72" name="PlaceHolder 5"/>
          <p:cNvSpPr>
            <a:spLocks noGrp="1"/>
          </p:cNvSpPr>
          <p:nvPr>
            <p:ph type="body"/>
          </p:nvPr>
        </p:nvSpPr>
        <p:spPr>
          <a:xfrm>
            <a:off x="2880360" y="4450320"/>
            <a:ext cx="205704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720000" y="300960"/>
            <a:ext cx="8855280" cy="1262160"/>
          </a:xfrm>
          <a:prstGeom prst="rect">
            <a:avLst/>
          </a:prstGeom>
        </p:spPr>
        <p:txBody>
          <a:bodyPr lIns="0" tIns="0" rIns="0" bIns="0" anchor="ctr">
            <a:spAutoFit/>
          </a:bodyPr>
          <a:lstStyle/>
          <a:p>
            <a:pPr algn="ctr"/>
            <a:endParaRPr lang="en-US" sz="4400" b="0" strike="noStrike" spc="-1">
              <a:latin typeface="Arial"/>
            </a:endParaRPr>
          </a:p>
        </p:txBody>
      </p:sp>
      <p:sp>
        <p:nvSpPr>
          <p:cNvPr id="74" name="PlaceHolder 2"/>
          <p:cNvSpPr>
            <a:spLocks noGrp="1"/>
          </p:cNvSpPr>
          <p:nvPr>
            <p:ph type="body"/>
          </p:nvPr>
        </p:nvSpPr>
        <p:spPr>
          <a:xfrm>
            <a:off x="720000" y="2160000"/>
            <a:ext cx="1357200" cy="2091240"/>
          </a:xfrm>
          <a:prstGeom prst="rect">
            <a:avLst/>
          </a:prstGeom>
        </p:spPr>
        <p:txBody>
          <a:bodyPr lIns="0" tIns="0" rIns="0" bIns="0">
            <a:normAutofit/>
          </a:bodyPr>
          <a:lstStyle/>
          <a:p>
            <a:endParaRPr lang="en-US" sz="3200" b="0" strike="noStrike" spc="-1">
              <a:latin typeface="Arial"/>
            </a:endParaRPr>
          </a:p>
        </p:txBody>
      </p:sp>
      <p:sp>
        <p:nvSpPr>
          <p:cNvPr id="75" name="PlaceHolder 3"/>
          <p:cNvSpPr>
            <a:spLocks noGrp="1"/>
          </p:cNvSpPr>
          <p:nvPr>
            <p:ph type="body"/>
          </p:nvPr>
        </p:nvSpPr>
        <p:spPr>
          <a:xfrm>
            <a:off x="2145600" y="2160000"/>
            <a:ext cx="1357200" cy="2091240"/>
          </a:xfrm>
          <a:prstGeom prst="rect">
            <a:avLst/>
          </a:prstGeom>
        </p:spPr>
        <p:txBody>
          <a:bodyPr lIns="0" tIns="0" rIns="0" bIns="0">
            <a:normAutofit/>
          </a:bodyPr>
          <a:lstStyle/>
          <a:p>
            <a:endParaRPr lang="en-US" sz="3200" b="0" strike="noStrike" spc="-1">
              <a:latin typeface="Arial"/>
            </a:endParaRPr>
          </a:p>
        </p:txBody>
      </p:sp>
      <p:sp>
        <p:nvSpPr>
          <p:cNvPr id="76" name="PlaceHolder 4"/>
          <p:cNvSpPr>
            <a:spLocks noGrp="1"/>
          </p:cNvSpPr>
          <p:nvPr>
            <p:ph type="body"/>
          </p:nvPr>
        </p:nvSpPr>
        <p:spPr>
          <a:xfrm>
            <a:off x="3570840" y="2160000"/>
            <a:ext cx="1357200" cy="2091240"/>
          </a:xfrm>
          <a:prstGeom prst="rect">
            <a:avLst/>
          </a:prstGeom>
        </p:spPr>
        <p:txBody>
          <a:bodyPr lIns="0" tIns="0" rIns="0" bIns="0">
            <a:normAutofit/>
          </a:bodyPr>
          <a:lstStyle/>
          <a:p>
            <a:endParaRPr lang="en-US" sz="3200" b="0" strike="noStrike" spc="-1">
              <a:latin typeface="Arial"/>
            </a:endParaRPr>
          </a:p>
        </p:txBody>
      </p:sp>
      <p:sp>
        <p:nvSpPr>
          <p:cNvPr id="77" name="PlaceHolder 5"/>
          <p:cNvSpPr>
            <a:spLocks noGrp="1"/>
          </p:cNvSpPr>
          <p:nvPr>
            <p:ph type="body"/>
          </p:nvPr>
        </p:nvSpPr>
        <p:spPr>
          <a:xfrm>
            <a:off x="720000" y="4450320"/>
            <a:ext cx="1357200" cy="2091240"/>
          </a:xfrm>
          <a:prstGeom prst="rect">
            <a:avLst/>
          </a:prstGeom>
        </p:spPr>
        <p:txBody>
          <a:bodyPr lIns="0" tIns="0" rIns="0" bIns="0">
            <a:normAutofit/>
          </a:bodyPr>
          <a:lstStyle/>
          <a:p>
            <a:endParaRPr lang="en-US" sz="3200" b="0" strike="noStrike" spc="-1">
              <a:latin typeface="Arial"/>
            </a:endParaRPr>
          </a:p>
        </p:txBody>
      </p:sp>
      <p:sp>
        <p:nvSpPr>
          <p:cNvPr id="78" name="PlaceHolder 6"/>
          <p:cNvSpPr>
            <a:spLocks noGrp="1"/>
          </p:cNvSpPr>
          <p:nvPr>
            <p:ph type="body"/>
          </p:nvPr>
        </p:nvSpPr>
        <p:spPr>
          <a:xfrm>
            <a:off x="2145600" y="4450320"/>
            <a:ext cx="1357200" cy="2091240"/>
          </a:xfrm>
          <a:prstGeom prst="rect">
            <a:avLst/>
          </a:prstGeom>
        </p:spPr>
        <p:txBody>
          <a:bodyPr lIns="0" tIns="0" rIns="0" bIns="0">
            <a:normAutofit/>
          </a:bodyPr>
          <a:lstStyle/>
          <a:p>
            <a:endParaRPr lang="en-US" sz="3200" b="0" strike="noStrike" spc="-1">
              <a:latin typeface="Arial"/>
            </a:endParaRPr>
          </a:p>
        </p:txBody>
      </p:sp>
      <p:sp>
        <p:nvSpPr>
          <p:cNvPr id="79" name="PlaceHolder 7"/>
          <p:cNvSpPr>
            <a:spLocks noGrp="1"/>
          </p:cNvSpPr>
          <p:nvPr>
            <p:ph type="body"/>
          </p:nvPr>
        </p:nvSpPr>
        <p:spPr>
          <a:xfrm>
            <a:off x="3570840" y="4450320"/>
            <a:ext cx="135720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720000" y="300960"/>
            <a:ext cx="8855280" cy="1262160"/>
          </a:xfrm>
          <a:prstGeom prst="rect">
            <a:avLst/>
          </a:prstGeom>
        </p:spPr>
        <p:txBody>
          <a:bodyPr lIns="0" tIns="0" rIns="0" bIns="0" anchor="ctr">
            <a:spAutoFit/>
          </a:bodyPr>
          <a:lstStyle/>
          <a:p>
            <a:pPr algn="ctr"/>
            <a:endParaRPr lang="en-US" sz="4400" b="0" strike="noStrike" spc="-1">
              <a:latin typeface="Arial"/>
            </a:endParaRPr>
          </a:p>
        </p:txBody>
      </p:sp>
      <p:sp>
        <p:nvSpPr>
          <p:cNvPr id="45" name="PlaceHolder 2"/>
          <p:cNvSpPr>
            <a:spLocks noGrp="1"/>
          </p:cNvSpPr>
          <p:nvPr>
            <p:ph type="subTitle"/>
          </p:nvPr>
        </p:nvSpPr>
        <p:spPr>
          <a:xfrm>
            <a:off x="720000" y="2160000"/>
            <a:ext cx="4215600" cy="43844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720000" y="300960"/>
            <a:ext cx="8855280" cy="1262160"/>
          </a:xfrm>
          <a:prstGeom prst="rect">
            <a:avLst/>
          </a:prstGeom>
        </p:spPr>
        <p:txBody>
          <a:bodyPr lIns="0" tIns="0" rIns="0" bIns="0" anchor="ctr">
            <a:spAutoFit/>
          </a:bodyPr>
          <a:lstStyle/>
          <a:p>
            <a:pPr algn="ctr"/>
            <a:endParaRPr lang="en-US" sz="4400" b="0" strike="noStrike" spc="-1">
              <a:latin typeface="Arial"/>
            </a:endParaRPr>
          </a:p>
        </p:txBody>
      </p:sp>
      <p:sp>
        <p:nvSpPr>
          <p:cNvPr id="47" name="PlaceHolder 2"/>
          <p:cNvSpPr>
            <a:spLocks noGrp="1"/>
          </p:cNvSpPr>
          <p:nvPr>
            <p:ph type="body"/>
          </p:nvPr>
        </p:nvSpPr>
        <p:spPr>
          <a:xfrm>
            <a:off x="720000" y="2160000"/>
            <a:ext cx="4215600" cy="43844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720000" y="300960"/>
            <a:ext cx="8855280" cy="1262160"/>
          </a:xfrm>
          <a:prstGeom prst="rect">
            <a:avLst/>
          </a:prstGeom>
        </p:spPr>
        <p:txBody>
          <a:bodyPr lIns="0" tIns="0" rIns="0" bIns="0" anchor="ctr">
            <a:spAutoFit/>
          </a:bodyPr>
          <a:lstStyle/>
          <a:p>
            <a:pPr algn="ctr"/>
            <a:endParaRPr lang="en-US" sz="4400" b="0" strike="noStrike" spc="-1">
              <a:latin typeface="Arial"/>
            </a:endParaRPr>
          </a:p>
        </p:txBody>
      </p:sp>
      <p:sp>
        <p:nvSpPr>
          <p:cNvPr id="49" name="PlaceHolder 2"/>
          <p:cNvSpPr>
            <a:spLocks noGrp="1"/>
          </p:cNvSpPr>
          <p:nvPr>
            <p:ph type="body"/>
          </p:nvPr>
        </p:nvSpPr>
        <p:spPr>
          <a:xfrm>
            <a:off x="720000" y="2160000"/>
            <a:ext cx="2057040" cy="4384440"/>
          </a:xfrm>
          <a:prstGeom prst="rect">
            <a:avLst/>
          </a:prstGeom>
        </p:spPr>
        <p:txBody>
          <a:bodyPr lIns="0" tIns="0" rIns="0" bIns="0">
            <a:normAutofit/>
          </a:bodyPr>
          <a:lstStyle/>
          <a:p>
            <a:endParaRPr lang="en-US" sz="3200" b="0" strike="noStrike" spc="-1">
              <a:latin typeface="Arial"/>
            </a:endParaRPr>
          </a:p>
        </p:txBody>
      </p:sp>
      <p:sp>
        <p:nvSpPr>
          <p:cNvPr id="50" name="PlaceHolder 3"/>
          <p:cNvSpPr>
            <a:spLocks noGrp="1"/>
          </p:cNvSpPr>
          <p:nvPr>
            <p:ph type="body"/>
          </p:nvPr>
        </p:nvSpPr>
        <p:spPr>
          <a:xfrm>
            <a:off x="2880360" y="2160000"/>
            <a:ext cx="2057040" cy="43844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720000" y="300960"/>
            <a:ext cx="8855280" cy="126216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720000" y="300960"/>
            <a:ext cx="8855280" cy="5851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720000" y="300960"/>
            <a:ext cx="8855280" cy="1262160"/>
          </a:xfrm>
          <a:prstGeom prst="rect">
            <a:avLst/>
          </a:prstGeom>
        </p:spPr>
        <p:txBody>
          <a:bodyPr lIns="0" tIns="0" rIns="0" bIns="0" anchor="ctr">
            <a:spAutoFit/>
          </a:bodyPr>
          <a:lstStyle/>
          <a:p>
            <a:pPr algn="ctr"/>
            <a:endParaRPr lang="en-US" sz="4400" b="0" strike="noStrike" spc="-1">
              <a:latin typeface="Arial"/>
            </a:endParaRPr>
          </a:p>
        </p:txBody>
      </p:sp>
      <p:sp>
        <p:nvSpPr>
          <p:cNvPr id="54" name="PlaceHolder 2"/>
          <p:cNvSpPr>
            <a:spLocks noGrp="1"/>
          </p:cNvSpPr>
          <p:nvPr>
            <p:ph type="body"/>
          </p:nvPr>
        </p:nvSpPr>
        <p:spPr>
          <a:xfrm>
            <a:off x="720000" y="2160000"/>
            <a:ext cx="2057040" cy="209124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2880360" y="2160000"/>
            <a:ext cx="2057040" cy="43844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720000" y="4450320"/>
            <a:ext cx="205704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20000" y="300960"/>
            <a:ext cx="8855280" cy="1262160"/>
          </a:xfrm>
          <a:prstGeom prst="rect">
            <a:avLst/>
          </a:prstGeom>
        </p:spPr>
        <p:txBody>
          <a:bodyPr lIns="0" tIns="0" rIns="0" bIns="0" anchor="ctr">
            <a:spAutoFit/>
          </a:bodyPr>
          <a:lstStyle/>
          <a:p>
            <a:pPr algn="ctr"/>
            <a:endParaRPr lang="en-US" sz="4400" b="0" strike="noStrike" spc="-1">
              <a:latin typeface="Arial"/>
            </a:endParaRPr>
          </a:p>
        </p:txBody>
      </p:sp>
      <p:sp>
        <p:nvSpPr>
          <p:cNvPr id="58" name="PlaceHolder 2"/>
          <p:cNvSpPr>
            <a:spLocks noGrp="1"/>
          </p:cNvSpPr>
          <p:nvPr>
            <p:ph type="body"/>
          </p:nvPr>
        </p:nvSpPr>
        <p:spPr>
          <a:xfrm>
            <a:off x="720000" y="2160000"/>
            <a:ext cx="2057040" cy="43844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2880360" y="2160000"/>
            <a:ext cx="2057040" cy="20912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2880360" y="4450320"/>
            <a:ext cx="205704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20000" y="300960"/>
            <a:ext cx="8855280" cy="1262160"/>
          </a:xfrm>
          <a:prstGeom prst="rect">
            <a:avLst/>
          </a:prstGeom>
        </p:spPr>
        <p:txBody>
          <a:bodyPr lIns="0" tIns="0" rIns="0" bIns="0" anchor="ctr">
            <a:spAutoFit/>
          </a:bodyPr>
          <a:lstStyle/>
          <a:p>
            <a:pPr algn="ctr"/>
            <a:endParaRPr lang="en-US" sz="4400" b="0" strike="noStrike" spc="-1">
              <a:latin typeface="Arial"/>
            </a:endParaRPr>
          </a:p>
        </p:txBody>
      </p:sp>
      <p:sp>
        <p:nvSpPr>
          <p:cNvPr id="62" name="PlaceHolder 2"/>
          <p:cNvSpPr>
            <a:spLocks noGrp="1"/>
          </p:cNvSpPr>
          <p:nvPr>
            <p:ph type="body"/>
          </p:nvPr>
        </p:nvSpPr>
        <p:spPr>
          <a:xfrm>
            <a:off x="720000" y="2160000"/>
            <a:ext cx="2057040" cy="20912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2880360" y="2160000"/>
            <a:ext cx="2057040" cy="209124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720000" y="4450320"/>
            <a:ext cx="421560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0" y="288000"/>
            <a:ext cx="503640" cy="1079640"/>
          </a:xfrm>
          <a:prstGeom prst="rect">
            <a:avLst/>
          </a:prstGeom>
          <a:solidFill>
            <a:srgbClr val="EF2929"/>
          </a:solidFill>
          <a:ln>
            <a:noFill/>
          </a:ln>
        </p:spPr>
        <p:style>
          <a:lnRef idx="0">
            <a:scrgbClr r="0" g="0" b="0"/>
          </a:lnRef>
          <a:fillRef idx="0">
            <a:scrgbClr r="0" g="0" b="0"/>
          </a:fillRef>
          <a:effectRef idx="0">
            <a:scrgbClr r="0" g="0" b="0"/>
          </a:effectRef>
          <a:fontRef idx="minor"/>
        </p:style>
      </p:sp>
      <p:sp>
        <p:nvSpPr>
          <p:cNvPr id="40" name="PlaceHolder 2"/>
          <p:cNvSpPr>
            <a:spLocks noGrp="1"/>
          </p:cNvSpPr>
          <p:nvPr>
            <p:ph type="title"/>
          </p:nvPr>
        </p:nvSpPr>
        <p:spPr>
          <a:xfrm>
            <a:off x="720000" y="300960"/>
            <a:ext cx="8855280" cy="1262160"/>
          </a:xfrm>
          <a:prstGeom prst="rect">
            <a:avLst/>
          </a:prstGeom>
        </p:spPr>
        <p:txBody>
          <a:bodyPr lIns="0" tIns="0" rIns="0" bIns="0" anchor="ctr">
            <a:spAutoFit/>
          </a:bodyPr>
          <a:lstStyle/>
          <a:p>
            <a:r>
              <a:rPr lang="en-US" sz="1800" b="0" strike="noStrike" spc="-1">
                <a:latin typeface="Arial"/>
              </a:rPr>
              <a:t>Click to edit the title text format</a:t>
            </a:r>
          </a:p>
        </p:txBody>
      </p:sp>
      <p:sp>
        <p:nvSpPr>
          <p:cNvPr id="41" name="PlaceHolder 3"/>
          <p:cNvSpPr>
            <a:spLocks noGrp="1"/>
          </p:cNvSpPr>
          <p:nvPr>
            <p:ph type="body"/>
          </p:nvPr>
        </p:nvSpPr>
        <p:spPr>
          <a:xfrm>
            <a:off x="720000" y="2160000"/>
            <a:ext cx="4215600" cy="4384440"/>
          </a:xfrm>
          <a:prstGeom prst="rect">
            <a:avLst/>
          </a:prstGeom>
        </p:spPr>
        <p:txBody>
          <a:bodyPr lIns="0" tIns="0" rIns="0" bIns="0">
            <a:no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42" name="PlaceHolder 4"/>
          <p:cNvSpPr>
            <a:spLocks noGrp="1"/>
          </p:cNvSpPr>
          <p:nvPr>
            <p:ph type="body"/>
          </p:nvPr>
        </p:nvSpPr>
        <p:spPr>
          <a:xfrm>
            <a:off x="5147280" y="2160000"/>
            <a:ext cx="4215600" cy="2090880"/>
          </a:xfrm>
          <a:prstGeom prst="rect">
            <a:avLst/>
          </a:prstGeom>
        </p:spPr>
        <p:txBody>
          <a:bodyPr lIns="0" tIns="0" rIns="0" bIns="0">
            <a:no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43" name="PlaceHolder 5"/>
          <p:cNvSpPr>
            <a:spLocks noGrp="1"/>
          </p:cNvSpPr>
          <p:nvPr>
            <p:ph type="body"/>
          </p:nvPr>
        </p:nvSpPr>
        <p:spPr>
          <a:xfrm>
            <a:off x="5147280" y="4450320"/>
            <a:ext cx="4215600" cy="2090880"/>
          </a:xfrm>
          <a:prstGeom prst="rect">
            <a:avLst/>
          </a:prstGeom>
        </p:spPr>
        <p:txBody>
          <a:bodyPr lIns="0" tIns="0" rIns="0" bIns="0">
            <a:no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image" Target="../media/image3.gif"/><Relationship Id="rId4" Type="http://schemas.openxmlformats.org/officeDocument/2006/relationships/hyperlink" Target="http://creativecommons.or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2.gif"/><Relationship Id="rId1" Type="http://schemas.openxmlformats.org/officeDocument/2006/relationships/slideLayout" Target="../slideLayouts/slideLayout1.xml"/><Relationship Id="rId5" Type="http://schemas.openxmlformats.org/officeDocument/2006/relationships/image" Target="../media/image11.gif"/><Relationship Id="rId4" Type="http://schemas.openxmlformats.org/officeDocument/2006/relationships/hyperlink" Target="http://https/www.goodfirms.co/blog/best-free-open-source-Remote-Desktop-Software"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4.gif"/><Relationship Id="rId3" Type="http://schemas.openxmlformats.org/officeDocument/2006/relationships/hyperlink" Target="http://github.com/open-source" TargetMode="External"/><Relationship Id="rId7" Type="http://schemas.openxmlformats.org/officeDocument/2006/relationships/image" Target="../media/image13.gif"/><Relationship Id="rId2" Type="http://schemas.openxmlformats.org/officeDocument/2006/relationships/image" Target="../media/image2.gif"/><Relationship Id="rId1" Type="http://schemas.openxmlformats.org/officeDocument/2006/relationships/slideLayout" Target="../slideLayouts/slideLayout1.xml"/><Relationship Id="rId6" Type="http://schemas.openxmlformats.org/officeDocument/2006/relationships/hyperlink" Target="http://www.techradar.com/news/how-open-source-communities-work" TargetMode="External"/><Relationship Id="rId5" Type="http://schemas.openxmlformats.org/officeDocument/2006/relationships/image" Target="../media/image12.gif"/><Relationship Id="rId4" Type="http://schemas.openxmlformats.org/officeDocument/2006/relationships/hyperlink" Target="http://stackoverflow.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alternativeto.net/" TargetMode="External"/><Relationship Id="rId2" Type="http://schemas.openxmlformats.org/officeDocument/2006/relationships/image" Target="../media/image2.gif"/><Relationship Id="rId1" Type="http://schemas.openxmlformats.org/officeDocument/2006/relationships/slideLayout" Target="../slideLayouts/slideLayout1.xml"/><Relationship Id="rId5" Type="http://schemas.openxmlformats.org/officeDocument/2006/relationships/hyperlink" Target="http://opensource.com/resources?intcmp=7016000000127cYAAQ" TargetMode="External"/><Relationship Id="rId4" Type="http://schemas.openxmlformats.org/officeDocument/2006/relationships/hyperlink" Target="http://goodfirms.co/directories/software"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2.gif"/><Relationship Id="rId1" Type="http://schemas.openxmlformats.org/officeDocument/2006/relationships/slideLayout" Target="../slideLayouts/slideLayout1.xml"/><Relationship Id="rId4" Type="http://schemas.openxmlformats.org/officeDocument/2006/relationships/hyperlink" Target="http://https/www.goodfirms.co/blog/best-free-open-source-productivity-softwar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goodfirms.co/directories/software" TargetMode="External"/><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https/www.goodfirms.co/blog/best-free-open-source-collaboration-software" TargetMode="External"/><Relationship Id="rId2" Type="http://schemas.openxmlformats.org/officeDocument/2006/relationships/image" Target="../media/image2.gif"/><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gif"/></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2.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sp>
        <p:nvSpPr>
          <p:cNvPr id="83" name="CustomShape 2"/>
          <p:cNvSpPr/>
          <p:nvPr/>
        </p:nvSpPr>
        <p:spPr>
          <a:xfrm>
            <a:off x="538920" y="2103437"/>
            <a:ext cx="4215600" cy="2667317"/>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nSpc>
                <a:spcPct val="100000"/>
              </a:lnSpc>
              <a:spcAft>
                <a:spcPts val="1414"/>
              </a:spcAft>
            </a:pPr>
            <a:endParaRPr lang="en-US" sz="1800" b="0" strike="noStrike" spc="-1" dirty="0">
              <a:latin typeface="Arial"/>
            </a:endParaRPr>
          </a:p>
          <a:p>
            <a:pPr marL="432000" indent="-323640">
              <a:lnSpc>
                <a:spcPct val="100000"/>
              </a:lnSpc>
              <a:spcAft>
                <a:spcPts val="1414"/>
              </a:spcAft>
              <a:buClr>
                <a:srgbClr val="EF2929"/>
              </a:buClr>
              <a:buSzPct val="45000"/>
            </a:pPr>
            <a:r>
              <a:rPr lang="en-US" sz="2800" b="0" strike="noStrike" spc="-1" dirty="0" smtClean="0">
                <a:solidFill>
                  <a:srgbClr val="333333"/>
                </a:solidFill>
                <a:latin typeface="Noto Sans Regular"/>
              </a:rPr>
              <a:t>Focus:  </a:t>
            </a:r>
            <a:r>
              <a:rPr lang="en-US" sz="2800" b="0" strike="noStrike" spc="-1" dirty="0" smtClean="0">
                <a:solidFill>
                  <a:srgbClr val="333333"/>
                </a:solidFill>
                <a:latin typeface="Noto Sans Regular"/>
              </a:rPr>
              <a:t>Software</a:t>
            </a:r>
            <a:endParaRPr lang="en-US" sz="2800" b="0" strike="noStrike" spc="-1" dirty="0">
              <a:latin typeface="Arial"/>
            </a:endParaRPr>
          </a:p>
          <a:p>
            <a:pPr marL="329040">
              <a:lnSpc>
                <a:spcPct val="100000"/>
              </a:lnSpc>
              <a:spcAft>
                <a:spcPts val="1414"/>
              </a:spcAft>
              <a:buClr>
                <a:srgbClr val="EF2929"/>
              </a:buClr>
              <a:buSzPct val="45000"/>
            </a:pPr>
            <a:r>
              <a:rPr lang="en-US" sz="2000" b="0" strike="noStrike" spc="-1" dirty="0" smtClean="0">
                <a:solidFill>
                  <a:srgbClr val="333333"/>
                </a:solidFill>
                <a:latin typeface="Noto Sans Regular"/>
              </a:rPr>
              <a:t>Productivity</a:t>
            </a:r>
          </a:p>
          <a:p>
            <a:pPr marL="329040">
              <a:lnSpc>
                <a:spcPct val="100000"/>
              </a:lnSpc>
              <a:spcAft>
                <a:spcPts val="1414"/>
              </a:spcAft>
              <a:buClr>
                <a:srgbClr val="EF2929"/>
              </a:buClr>
              <a:buSzPct val="45000"/>
            </a:pPr>
            <a:r>
              <a:rPr lang="en-US" sz="2000" spc="-1" dirty="0" smtClean="0">
                <a:solidFill>
                  <a:srgbClr val="333333"/>
                </a:solidFill>
                <a:latin typeface="Noto Sans Regular"/>
              </a:rPr>
              <a:t>Collaboration</a:t>
            </a:r>
            <a:endParaRPr lang="en-US" sz="2000" spc="-1" dirty="0" smtClean="0"/>
          </a:p>
          <a:p>
            <a:pPr marL="329040">
              <a:lnSpc>
                <a:spcPct val="100000"/>
              </a:lnSpc>
              <a:spcAft>
                <a:spcPts val="1414"/>
              </a:spcAft>
              <a:buClr>
                <a:srgbClr val="EF2929"/>
              </a:buClr>
              <a:buSzPct val="45000"/>
            </a:pPr>
            <a:r>
              <a:rPr lang="en-US" sz="2000" spc="-1" dirty="0" smtClean="0">
                <a:solidFill>
                  <a:srgbClr val="333333"/>
                </a:solidFill>
                <a:latin typeface="Noto Sans Regular"/>
              </a:rPr>
              <a:t>Remote </a:t>
            </a:r>
            <a:r>
              <a:rPr lang="en-US" sz="2000" spc="-1" dirty="0" smtClean="0">
                <a:solidFill>
                  <a:srgbClr val="333333"/>
                </a:solidFill>
                <a:latin typeface="Noto Sans Regular"/>
              </a:rPr>
              <a:t>Access</a:t>
            </a:r>
          </a:p>
          <a:p>
            <a:pPr marL="329040">
              <a:lnSpc>
                <a:spcPct val="100000"/>
              </a:lnSpc>
              <a:spcAft>
                <a:spcPts val="1414"/>
              </a:spcAft>
              <a:buClr>
                <a:srgbClr val="EF2929"/>
              </a:buClr>
              <a:buSzPct val="45000"/>
            </a:pPr>
            <a:r>
              <a:rPr lang="en-US" sz="2000" spc="-1" dirty="0" smtClean="0">
                <a:solidFill>
                  <a:srgbClr val="333333"/>
                </a:solidFill>
                <a:latin typeface="Noto Sans Regular"/>
              </a:rPr>
              <a:t>Community</a:t>
            </a:r>
            <a:endParaRPr lang="en-US" sz="2000" spc="-1" dirty="0" smtClean="0"/>
          </a:p>
          <a:p>
            <a:pPr marL="603360" indent="-323640">
              <a:lnSpc>
                <a:spcPct val="100000"/>
              </a:lnSpc>
              <a:spcAft>
                <a:spcPts val="1414"/>
              </a:spcAft>
              <a:buClr>
                <a:srgbClr val="EF2929"/>
              </a:buClr>
              <a:buSzPct val="45000"/>
            </a:pPr>
            <a:r>
              <a:rPr lang="en-US" sz="2000" b="0" strike="noStrike" spc="-1" dirty="0" smtClean="0">
                <a:solidFill>
                  <a:srgbClr val="333333"/>
                </a:solidFill>
                <a:latin typeface="Noto Sans Regular"/>
              </a:rPr>
              <a:t> </a:t>
            </a:r>
            <a:endParaRPr lang="en-US" sz="2000" b="0" strike="noStrike" spc="-1" dirty="0">
              <a:latin typeface="Arial"/>
            </a:endParaRPr>
          </a:p>
        </p:txBody>
      </p:sp>
      <p:pic>
        <p:nvPicPr>
          <p:cNvPr id="10" name="Picture 9" descr="OS prod2.gif"/>
          <p:cNvPicPr>
            <a:picLocks noChangeAspect="1"/>
          </p:cNvPicPr>
          <p:nvPr/>
        </p:nvPicPr>
        <p:blipFill>
          <a:blip r:embed="rId2"/>
          <a:stretch>
            <a:fillRect/>
          </a:stretch>
        </p:blipFill>
        <p:spPr>
          <a:xfrm>
            <a:off x="4659312" y="2713037"/>
            <a:ext cx="3891378" cy="1876425"/>
          </a:xfrm>
          <a:prstGeom prst="rect">
            <a:avLst/>
          </a:prstGeom>
        </p:spPr>
      </p:pic>
      <p:pic>
        <p:nvPicPr>
          <p:cNvPr id="11" name="Picture 10" descr="Best-Open-source-Software-for-Business2.gif"/>
          <p:cNvPicPr>
            <a:picLocks noChangeAspect="1"/>
          </p:cNvPicPr>
          <p:nvPr/>
        </p:nvPicPr>
        <p:blipFill>
          <a:blip r:embed="rId3"/>
          <a:stretch>
            <a:fillRect/>
          </a:stretch>
        </p:blipFill>
        <p:spPr>
          <a:xfrm>
            <a:off x="5649912" y="122237"/>
            <a:ext cx="4267200" cy="1357032"/>
          </a:xfrm>
          <a:prstGeom prst="rect">
            <a:avLst/>
          </a:prstGeom>
        </p:spPr>
      </p:pic>
      <p:pic>
        <p:nvPicPr>
          <p:cNvPr id="6" name="Picture 5" descr="somerights20.gif">
            <a:hlinkClick r:id="rId4"/>
          </p:cNvPr>
          <p:cNvPicPr>
            <a:picLocks noChangeAspect="1"/>
          </p:cNvPicPr>
          <p:nvPr/>
        </p:nvPicPr>
        <p:blipFill>
          <a:blip r:embed="rId5"/>
          <a:stretch>
            <a:fillRect/>
          </a:stretch>
        </p:blipFill>
        <p:spPr>
          <a:xfrm>
            <a:off x="8543054" y="6751637"/>
            <a:ext cx="1297858" cy="457200"/>
          </a:xfrm>
          <a:prstGeom prst="rect">
            <a:avLst/>
          </a:prstGeom>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pic>
        <p:nvPicPr>
          <p:cNvPr id="8" name="Picture 7" descr="Best-Open-source-Software-for-Business2.gif"/>
          <p:cNvPicPr>
            <a:picLocks noChangeAspect="1"/>
          </p:cNvPicPr>
          <p:nvPr/>
        </p:nvPicPr>
        <p:blipFill>
          <a:blip r:embed="rId2"/>
          <a:stretch>
            <a:fillRect/>
          </a:stretch>
        </p:blipFill>
        <p:spPr>
          <a:xfrm>
            <a:off x="5649912" y="122237"/>
            <a:ext cx="4267200" cy="1357032"/>
          </a:xfrm>
          <a:prstGeom prst="rect">
            <a:avLst/>
          </a:prstGeom>
        </p:spPr>
      </p:pic>
      <p:sp>
        <p:nvSpPr>
          <p:cNvPr id="10" name="TextBox 9"/>
          <p:cNvSpPr txBox="1"/>
          <p:nvPr/>
        </p:nvSpPr>
        <p:spPr>
          <a:xfrm>
            <a:off x="620712" y="2103437"/>
            <a:ext cx="4724400" cy="523220"/>
          </a:xfrm>
          <a:prstGeom prst="rect">
            <a:avLst/>
          </a:prstGeom>
          <a:noFill/>
        </p:spPr>
        <p:txBody>
          <a:bodyPr wrap="square" rtlCol="0">
            <a:spAutoFit/>
          </a:bodyPr>
          <a:lstStyle/>
          <a:p>
            <a:r>
              <a:rPr lang="en-US" sz="2800" dirty="0" smtClean="0">
                <a:latin typeface="Noto Sans Regular"/>
              </a:rPr>
              <a:t>Remote Access</a:t>
            </a:r>
            <a:endParaRPr lang="en-US" sz="2800" dirty="0">
              <a:latin typeface="Noto Sans Regular"/>
            </a:endParaRPr>
          </a:p>
        </p:txBody>
      </p:sp>
      <p:pic>
        <p:nvPicPr>
          <p:cNvPr id="9" name="Picture 8" descr="rdp2.gif"/>
          <p:cNvPicPr>
            <a:picLocks noChangeAspect="1"/>
          </p:cNvPicPr>
          <p:nvPr/>
        </p:nvPicPr>
        <p:blipFill>
          <a:blip r:embed="rId3"/>
          <a:stretch>
            <a:fillRect/>
          </a:stretch>
        </p:blipFill>
        <p:spPr>
          <a:xfrm>
            <a:off x="925512" y="3017837"/>
            <a:ext cx="8108156" cy="762000"/>
          </a:xfrm>
          <a:prstGeom prst="rect">
            <a:avLst/>
          </a:prstGeom>
        </p:spPr>
      </p:pic>
      <p:sp>
        <p:nvSpPr>
          <p:cNvPr id="11" name="TextBox 10"/>
          <p:cNvSpPr txBox="1"/>
          <p:nvPr/>
        </p:nvSpPr>
        <p:spPr>
          <a:xfrm>
            <a:off x="7478712" y="4733706"/>
            <a:ext cx="1752600" cy="646331"/>
          </a:xfrm>
          <a:prstGeom prst="rect">
            <a:avLst/>
          </a:prstGeom>
          <a:noFill/>
        </p:spPr>
        <p:txBody>
          <a:bodyPr wrap="square" rtlCol="0">
            <a:spAutoFit/>
          </a:bodyPr>
          <a:lstStyle/>
          <a:p>
            <a:r>
              <a:rPr lang="en-US" b="1" dirty="0" smtClean="0"/>
              <a:t>Source:</a:t>
            </a:r>
          </a:p>
          <a:p>
            <a:r>
              <a:rPr lang="en-US" b="1" dirty="0" smtClean="0">
                <a:hlinkClick r:id="rId4"/>
              </a:rPr>
              <a:t>Goodfirms.co</a:t>
            </a:r>
            <a:endParaRPr lang="en-US" b="1" dirty="0"/>
          </a:p>
        </p:txBody>
      </p:sp>
      <p:pic>
        <p:nvPicPr>
          <p:cNvPr id="12" name="Picture 11" descr="Linux-Remote-Desktop-Software2.gif"/>
          <p:cNvPicPr>
            <a:picLocks noChangeAspect="1"/>
          </p:cNvPicPr>
          <p:nvPr/>
        </p:nvPicPr>
        <p:blipFill>
          <a:blip r:embed="rId5"/>
          <a:stretch>
            <a:fillRect/>
          </a:stretch>
        </p:blipFill>
        <p:spPr>
          <a:xfrm>
            <a:off x="6107112" y="3856037"/>
            <a:ext cx="1428750" cy="1676400"/>
          </a:xfrm>
          <a:prstGeom prst="rect">
            <a:avLst/>
          </a:prstGeom>
        </p:spPr>
      </p:pic>
      <p:sp>
        <p:nvSpPr>
          <p:cNvPr id="13" name="TextBox 12"/>
          <p:cNvSpPr txBox="1"/>
          <p:nvPr/>
        </p:nvSpPr>
        <p:spPr>
          <a:xfrm>
            <a:off x="3743106" y="5532437"/>
            <a:ext cx="2287806" cy="1754326"/>
          </a:xfrm>
          <a:prstGeom prst="rect">
            <a:avLst/>
          </a:prstGeom>
          <a:noFill/>
        </p:spPr>
        <p:txBody>
          <a:bodyPr wrap="none" rtlCol="0">
            <a:spAutoFit/>
          </a:bodyPr>
          <a:lstStyle/>
          <a:p>
            <a:r>
              <a:rPr lang="en-US" b="1" dirty="0" smtClean="0"/>
              <a:t>Open source tools:</a:t>
            </a:r>
          </a:p>
          <a:p>
            <a:pPr>
              <a:buFont typeface="Wingdings" pitchFamily="2" charset="2"/>
              <a:buChar char="v"/>
            </a:pPr>
            <a:r>
              <a:rPr lang="en-US" b="1" dirty="0" smtClean="0"/>
              <a:t> TightVNC</a:t>
            </a:r>
            <a:endParaRPr lang="en-US" b="1" dirty="0" smtClean="0"/>
          </a:p>
          <a:p>
            <a:pPr>
              <a:buFont typeface="Wingdings" pitchFamily="2" charset="2"/>
              <a:buChar char="v"/>
            </a:pPr>
            <a:r>
              <a:rPr lang="en-US" b="1" dirty="0" smtClean="0"/>
              <a:t> Xrdp</a:t>
            </a:r>
            <a:endParaRPr lang="en-US" b="1" dirty="0" smtClean="0"/>
          </a:p>
          <a:p>
            <a:pPr>
              <a:buFont typeface="Wingdings" pitchFamily="2" charset="2"/>
              <a:buChar char="v"/>
            </a:pPr>
            <a:r>
              <a:rPr lang="en-US" b="1" dirty="0" smtClean="0"/>
              <a:t> X2Go</a:t>
            </a:r>
            <a:endParaRPr lang="en-US" b="1" dirty="0" smtClean="0"/>
          </a:p>
          <a:p>
            <a:pPr>
              <a:buFont typeface="Wingdings" pitchFamily="2" charset="2"/>
              <a:buChar char="v"/>
            </a:pPr>
            <a:r>
              <a:rPr lang="en-US" b="1" dirty="0" smtClean="0"/>
              <a:t> Nomachine</a:t>
            </a:r>
            <a:endParaRPr lang="en-US" b="1" dirty="0" smtClean="0"/>
          </a:p>
          <a:p>
            <a:pPr>
              <a:buFont typeface="Wingdings" pitchFamily="2" charset="2"/>
              <a:buChar char="v"/>
            </a:pPr>
            <a:r>
              <a:rPr lang="en-US" b="1" dirty="0" smtClean="0"/>
              <a:t> Xpra</a:t>
            </a:r>
            <a:endParaRPr lang="en-US" b="1" dirty="0"/>
          </a:p>
        </p:txBody>
      </p:sp>
      <p:sp>
        <p:nvSpPr>
          <p:cNvPr id="14" name="TextBox 13"/>
          <p:cNvSpPr txBox="1"/>
          <p:nvPr/>
        </p:nvSpPr>
        <p:spPr>
          <a:xfrm>
            <a:off x="544512" y="4008437"/>
            <a:ext cx="3657600" cy="2031325"/>
          </a:xfrm>
          <a:prstGeom prst="rect">
            <a:avLst/>
          </a:prstGeom>
          <a:noFill/>
        </p:spPr>
        <p:txBody>
          <a:bodyPr wrap="square" rtlCol="0">
            <a:spAutoFit/>
          </a:bodyPr>
          <a:lstStyle/>
          <a:p>
            <a:r>
              <a:rPr lang="en-US" b="1" dirty="0" smtClean="0"/>
              <a:t>Key Features:</a:t>
            </a:r>
            <a:r>
              <a:rPr lang="en-US" dirty="0" smtClean="0"/>
              <a:t> </a:t>
            </a:r>
          </a:p>
          <a:p>
            <a:pPr>
              <a:buFont typeface="Wingdings" pitchFamily="2" charset="2"/>
              <a:buChar char="v"/>
            </a:pPr>
            <a:r>
              <a:rPr lang="en-US" dirty="0" smtClean="0"/>
              <a:t> Secure &amp; stable connection</a:t>
            </a:r>
          </a:p>
          <a:p>
            <a:pPr>
              <a:buFont typeface="Wingdings" pitchFamily="2" charset="2"/>
              <a:buChar char="v"/>
            </a:pPr>
            <a:r>
              <a:rPr lang="en-US" dirty="0" smtClean="0"/>
              <a:t> FTP file sharing</a:t>
            </a:r>
          </a:p>
          <a:p>
            <a:pPr>
              <a:buFont typeface="Wingdings" pitchFamily="2" charset="2"/>
              <a:buChar char="v"/>
            </a:pPr>
            <a:r>
              <a:rPr lang="en-US" dirty="0" smtClean="0"/>
              <a:t> Multiple computer connectivity</a:t>
            </a:r>
          </a:p>
          <a:p>
            <a:pPr>
              <a:buFont typeface="Wingdings" pitchFamily="2" charset="2"/>
              <a:buChar char="v"/>
            </a:pPr>
            <a:r>
              <a:rPr lang="en-US" dirty="0" smtClean="0"/>
              <a:t> Session recording</a:t>
            </a:r>
          </a:p>
          <a:p>
            <a:pPr>
              <a:buFont typeface="Wingdings" pitchFamily="2" charset="2"/>
              <a:buChar char="v"/>
            </a:pPr>
            <a:r>
              <a:rPr lang="en-US" dirty="0" smtClean="0"/>
              <a:t> Easy to use</a:t>
            </a:r>
          </a:p>
          <a:p>
            <a:endParaRPr lang="en-US" dirty="0"/>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pic>
        <p:nvPicPr>
          <p:cNvPr id="8" name="Picture 7" descr="Best-Open-source-Software-for-Business2.gif"/>
          <p:cNvPicPr>
            <a:picLocks noChangeAspect="1"/>
          </p:cNvPicPr>
          <p:nvPr/>
        </p:nvPicPr>
        <p:blipFill>
          <a:blip r:embed="rId2"/>
          <a:stretch>
            <a:fillRect/>
          </a:stretch>
        </p:blipFill>
        <p:spPr>
          <a:xfrm>
            <a:off x="5649912" y="122237"/>
            <a:ext cx="4267200" cy="1357032"/>
          </a:xfrm>
          <a:prstGeom prst="rect">
            <a:avLst/>
          </a:prstGeom>
        </p:spPr>
      </p:pic>
      <p:sp>
        <p:nvSpPr>
          <p:cNvPr id="10" name="TextBox 9"/>
          <p:cNvSpPr txBox="1"/>
          <p:nvPr/>
        </p:nvSpPr>
        <p:spPr>
          <a:xfrm>
            <a:off x="620712" y="2103437"/>
            <a:ext cx="4724400" cy="523220"/>
          </a:xfrm>
          <a:prstGeom prst="rect">
            <a:avLst/>
          </a:prstGeom>
          <a:noFill/>
        </p:spPr>
        <p:txBody>
          <a:bodyPr wrap="square" rtlCol="0">
            <a:spAutoFit/>
          </a:bodyPr>
          <a:lstStyle/>
          <a:p>
            <a:r>
              <a:rPr lang="en-US" sz="2800" dirty="0" smtClean="0">
                <a:latin typeface="Noto Sans Regular"/>
              </a:rPr>
              <a:t>Community</a:t>
            </a:r>
            <a:endParaRPr lang="en-US" sz="2800" dirty="0">
              <a:latin typeface="Noto Sans Regular"/>
            </a:endParaRPr>
          </a:p>
        </p:txBody>
      </p:sp>
      <p:sp>
        <p:nvSpPr>
          <p:cNvPr id="14" name="TextBox 13"/>
          <p:cNvSpPr txBox="1"/>
          <p:nvPr/>
        </p:nvSpPr>
        <p:spPr>
          <a:xfrm>
            <a:off x="773112" y="4990107"/>
            <a:ext cx="2667000" cy="923330"/>
          </a:xfrm>
          <a:prstGeom prst="rect">
            <a:avLst/>
          </a:prstGeom>
          <a:noFill/>
        </p:spPr>
        <p:txBody>
          <a:bodyPr wrap="square" rtlCol="0">
            <a:spAutoFit/>
          </a:bodyPr>
          <a:lstStyle/>
          <a:p>
            <a:pPr>
              <a:buFont typeface="Wingdings" pitchFamily="2" charset="2"/>
              <a:buChar char="v"/>
            </a:pPr>
            <a:r>
              <a:rPr lang="en-US" dirty="0" smtClean="0"/>
              <a:t> </a:t>
            </a:r>
            <a:r>
              <a:rPr lang="en-US" b="1" dirty="0" smtClean="0">
                <a:hlinkClick r:id="rId3"/>
              </a:rPr>
              <a:t>GitHub</a:t>
            </a:r>
            <a:endParaRPr lang="en-US" b="1" dirty="0" smtClean="0"/>
          </a:p>
          <a:p>
            <a:endParaRPr lang="en-US" b="1" dirty="0" smtClean="0"/>
          </a:p>
          <a:p>
            <a:pPr>
              <a:buFont typeface="Wingdings" pitchFamily="2" charset="2"/>
              <a:buChar char="v"/>
            </a:pPr>
            <a:r>
              <a:rPr lang="en-US" b="1" dirty="0" smtClean="0"/>
              <a:t> </a:t>
            </a:r>
            <a:r>
              <a:rPr lang="en-US" b="1" dirty="0" smtClean="0">
                <a:hlinkClick r:id="rId4"/>
              </a:rPr>
              <a:t>StackOverflow</a:t>
            </a:r>
            <a:endParaRPr lang="en-US" b="1" dirty="0"/>
          </a:p>
        </p:txBody>
      </p:sp>
      <p:pic>
        <p:nvPicPr>
          <p:cNvPr id="15" name="Picture 14" descr="community2.gif"/>
          <p:cNvPicPr>
            <a:picLocks noChangeAspect="1"/>
          </p:cNvPicPr>
          <p:nvPr/>
        </p:nvPicPr>
        <p:blipFill>
          <a:blip r:embed="rId5"/>
          <a:stretch>
            <a:fillRect/>
          </a:stretch>
        </p:blipFill>
        <p:spPr>
          <a:xfrm>
            <a:off x="849313" y="2865439"/>
            <a:ext cx="8077199" cy="1543766"/>
          </a:xfrm>
          <a:prstGeom prst="rect">
            <a:avLst/>
          </a:prstGeom>
        </p:spPr>
      </p:pic>
      <p:sp>
        <p:nvSpPr>
          <p:cNvPr id="16" name="TextBox 15"/>
          <p:cNvSpPr txBox="1"/>
          <p:nvPr/>
        </p:nvSpPr>
        <p:spPr>
          <a:xfrm>
            <a:off x="7250112" y="4733706"/>
            <a:ext cx="1981200" cy="646331"/>
          </a:xfrm>
          <a:prstGeom prst="rect">
            <a:avLst/>
          </a:prstGeom>
          <a:noFill/>
        </p:spPr>
        <p:txBody>
          <a:bodyPr wrap="square" rtlCol="0">
            <a:spAutoFit/>
          </a:bodyPr>
          <a:lstStyle/>
          <a:p>
            <a:r>
              <a:rPr lang="en-US" b="1" dirty="0" smtClean="0"/>
              <a:t>Source:</a:t>
            </a:r>
          </a:p>
          <a:p>
            <a:r>
              <a:rPr lang="en-US" b="1" dirty="0" smtClean="0">
                <a:hlinkClick r:id="rId6"/>
              </a:rPr>
              <a:t>Techradar.com</a:t>
            </a:r>
            <a:endParaRPr lang="en-US" b="1" dirty="0"/>
          </a:p>
        </p:txBody>
      </p:sp>
      <p:pic>
        <p:nvPicPr>
          <p:cNvPr id="17" name="Picture 16" descr="github2.gif"/>
          <p:cNvPicPr>
            <a:picLocks noChangeAspect="1"/>
          </p:cNvPicPr>
          <p:nvPr/>
        </p:nvPicPr>
        <p:blipFill>
          <a:blip r:embed="rId7"/>
          <a:stretch>
            <a:fillRect/>
          </a:stretch>
        </p:blipFill>
        <p:spPr>
          <a:xfrm>
            <a:off x="2601912" y="6186851"/>
            <a:ext cx="1133475" cy="1021985"/>
          </a:xfrm>
          <a:prstGeom prst="rect">
            <a:avLst/>
          </a:prstGeom>
        </p:spPr>
      </p:pic>
      <p:pic>
        <p:nvPicPr>
          <p:cNvPr id="18" name="Picture 17" descr="stackovverflow2.gif"/>
          <p:cNvPicPr>
            <a:picLocks noChangeAspect="1"/>
          </p:cNvPicPr>
          <p:nvPr/>
        </p:nvPicPr>
        <p:blipFill>
          <a:blip r:embed="rId8"/>
          <a:stretch>
            <a:fillRect/>
          </a:stretch>
        </p:blipFill>
        <p:spPr>
          <a:xfrm>
            <a:off x="4125912" y="6523037"/>
            <a:ext cx="3363913" cy="659352"/>
          </a:xfrm>
          <a:prstGeom prst="rect">
            <a:avLst/>
          </a:prstGeom>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pic>
        <p:nvPicPr>
          <p:cNvPr id="8" name="Picture 7" descr="Best-Open-source-Software-for-Business2.gif"/>
          <p:cNvPicPr>
            <a:picLocks noChangeAspect="1"/>
          </p:cNvPicPr>
          <p:nvPr/>
        </p:nvPicPr>
        <p:blipFill>
          <a:blip r:embed="rId2"/>
          <a:stretch>
            <a:fillRect/>
          </a:stretch>
        </p:blipFill>
        <p:spPr>
          <a:xfrm>
            <a:off x="5649912" y="122237"/>
            <a:ext cx="4267200" cy="1357032"/>
          </a:xfrm>
          <a:prstGeom prst="rect">
            <a:avLst/>
          </a:prstGeom>
        </p:spPr>
      </p:pic>
      <p:sp>
        <p:nvSpPr>
          <p:cNvPr id="10" name="TextBox 9"/>
          <p:cNvSpPr txBox="1"/>
          <p:nvPr/>
        </p:nvSpPr>
        <p:spPr>
          <a:xfrm>
            <a:off x="620712" y="2103437"/>
            <a:ext cx="7543800" cy="523220"/>
          </a:xfrm>
          <a:prstGeom prst="rect">
            <a:avLst/>
          </a:prstGeom>
          <a:noFill/>
        </p:spPr>
        <p:txBody>
          <a:bodyPr wrap="square" rtlCol="0">
            <a:spAutoFit/>
          </a:bodyPr>
          <a:lstStyle/>
          <a:p>
            <a:r>
              <a:rPr lang="en-US" sz="2800" dirty="0" smtClean="0">
                <a:latin typeface="Noto Sans Regular"/>
              </a:rPr>
              <a:t>Open source Business Software repositories</a:t>
            </a:r>
            <a:endParaRPr lang="en-US" sz="2800" dirty="0">
              <a:latin typeface="Noto Sans Regular"/>
            </a:endParaRPr>
          </a:p>
        </p:txBody>
      </p:sp>
      <p:sp>
        <p:nvSpPr>
          <p:cNvPr id="19" name="TextBox 18"/>
          <p:cNvSpPr txBox="1"/>
          <p:nvPr/>
        </p:nvSpPr>
        <p:spPr>
          <a:xfrm>
            <a:off x="773112" y="2713037"/>
            <a:ext cx="8229600" cy="1200329"/>
          </a:xfrm>
          <a:prstGeom prst="rect">
            <a:avLst/>
          </a:prstGeom>
          <a:noFill/>
        </p:spPr>
        <p:txBody>
          <a:bodyPr wrap="square" rtlCol="0">
            <a:spAutoFit/>
          </a:bodyPr>
          <a:lstStyle/>
          <a:p>
            <a:pPr marL="342900" indent="-342900">
              <a:buFont typeface="+mj-lt"/>
              <a:buAutoNum type="arabicPeriod"/>
            </a:pPr>
            <a:r>
              <a:rPr lang="en-US" dirty="0" smtClean="0">
                <a:hlinkClick r:id="rId3"/>
              </a:rPr>
              <a:t>Alternativeto.net </a:t>
            </a:r>
            <a:r>
              <a:rPr lang="en-US" dirty="0" smtClean="0"/>
              <a:t>– Suggests alternative software for proprietary applications</a:t>
            </a:r>
          </a:p>
          <a:p>
            <a:pPr marL="342900" indent="-342900">
              <a:buFont typeface="+mj-lt"/>
              <a:buAutoNum type="arabicPeriod"/>
            </a:pPr>
            <a:endParaRPr lang="en-US" dirty="0" smtClean="0"/>
          </a:p>
          <a:p>
            <a:pPr marL="342900" indent="-342900">
              <a:buFont typeface="+mj-lt"/>
              <a:buAutoNum type="arabicPeriod"/>
            </a:pPr>
            <a:r>
              <a:rPr lang="en-US" dirty="0" smtClean="0">
                <a:hlinkClick r:id="rId4"/>
              </a:rPr>
              <a:t>Goodfirms.co</a:t>
            </a:r>
            <a:r>
              <a:rPr lang="en-US" dirty="0" smtClean="0"/>
              <a:t> – Open source, free &amp; non-free software site</a:t>
            </a:r>
          </a:p>
          <a:p>
            <a:pPr marL="342900" indent="-342900">
              <a:buFont typeface="+mj-lt"/>
              <a:buAutoNum type="arabicPeriod"/>
            </a:pPr>
            <a:endParaRPr lang="en-US" dirty="0" smtClean="0"/>
          </a:p>
        </p:txBody>
      </p:sp>
      <p:sp>
        <p:nvSpPr>
          <p:cNvPr id="6" name="TextBox 5"/>
          <p:cNvSpPr txBox="1"/>
          <p:nvPr/>
        </p:nvSpPr>
        <p:spPr>
          <a:xfrm>
            <a:off x="773112" y="4094817"/>
            <a:ext cx="7543800" cy="523220"/>
          </a:xfrm>
          <a:prstGeom prst="rect">
            <a:avLst/>
          </a:prstGeom>
          <a:noFill/>
        </p:spPr>
        <p:txBody>
          <a:bodyPr wrap="square" rtlCol="0">
            <a:spAutoFit/>
          </a:bodyPr>
          <a:lstStyle/>
          <a:p>
            <a:r>
              <a:rPr lang="en-US" sz="2800" dirty="0" smtClean="0">
                <a:latin typeface="Noto Sans Regular"/>
              </a:rPr>
              <a:t>Open source resources</a:t>
            </a:r>
            <a:endParaRPr lang="en-US" sz="2800" dirty="0">
              <a:latin typeface="Noto Sans Regular"/>
            </a:endParaRPr>
          </a:p>
        </p:txBody>
      </p:sp>
      <p:sp>
        <p:nvSpPr>
          <p:cNvPr id="7" name="TextBox 6"/>
          <p:cNvSpPr txBox="1"/>
          <p:nvPr/>
        </p:nvSpPr>
        <p:spPr>
          <a:xfrm>
            <a:off x="925512" y="4713108"/>
            <a:ext cx="8229600" cy="369332"/>
          </a:xfrm>
          <a:prstGeom prst="rect">
            <a:avLst/>
          </a:prstGeom>
          <a:noFill/>
        </p:spPr>
        <p:txBody>
          <a:bodyPr wrap="square" rtlCol="0">
            <a:spAutoFit/>
          </a:bodyPr>
          <a:lstStyle/>
          <a:p>
            <a:pPr marL="342900" indent="-342900">
              <a:buFont typeface="+mj-lt"/>
              <a:buAutoNum type="arabicPeriod"/>
            </a:pPr>
            <a:r>
              <a:rPr lang="en-US" dirty="0" smtClean="0">
                <a:hlinkClick r:id="rId5"/>
              </a:rPr>
              <a:t>Opensource.com </a:t>
            </a:r>
            <a:r>
              <a:rPr lang="en-US" dirty="0" smtClean="0"/>
              <a:t>– Knowledgebase for open source technology &amp; tools</a:t>
            </a: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pic>
        <p:nvPicPr>
          <p:cNvPr id="8" name="Picture 7" descr="Best-Open-source-Software-for-Business2.gif"/>
          <p:cNvPicPr>
            <a:picLocks noChangeAspect="1"/>
          </p:cNvPicPr>
          <p:nvPr/>
        </p:nvPicPr>
        <p:blipFill>
          <a:blip r:embed="rId2"/>
          <a:stretch>
            <a:fillRect/>
          </a:stretch>
        </p:blipFill>
        <p:spPr>
          <a:xfrm>
            <a:off x="5649912" y="122237"/>
            <a:ext cx="4267200" cy="1357032"/>
          </a:xfrm>
          <a:prstGeom prst="rect">
            <a:avLst/>
          </a:prstGeom>
        </p:spPr>
      </p:pic>
      <p:sp>
        <p:nvSpPr>
          <p:cNvPr id="10" name="TextBox 9"/>
          <p:cNvSpPr txBox="1"/>
          <p:nvPr/>
        </p:nvSpPr>
        <p:spPr>
          <a:xfrm>
            <a:off x="620712" y="2103437"/>
            <a:ext cx="4724400" cy="523220"/>
          </a:xfrm>
          <a:prstGeom prst="rect">
            <a:avLst/>
          </a:prstGeom>
          <a:noFill/>
        </p:spPr>
        <p:txBody>
          <a:bodyPr wrap="square" rtlCol="0">
            <a:spAutoFit/>
          </a:bodyPr>
          <a:lstStyle/>
          <a:p>
            <a:r>
              <a:rPr lang="en-US" sz="2800" dirty="0" smtClean="0">
                <a:latin typeface="Noto Sans Regular"/>
              </a:rPr>
              <a:t>A call for feedback</a:t>
            </a:r>
            <a:endParaRPr lang="en-US" sz="2800" dirty="0">
              <a:latin typeface="Noto Sans Regular"/>
            </a:endParaRPr>
          </a:p>
        </p:txBody>
      </p:sp>
      <p:sp>
        <p:nvSpPr>
          <p:cNvPr id="19" name="TextBox 18"/>
          <p:cNvSpPr txBox="1"/>
          <p:nvPr/>
        </p:nvSpPr>
        <p:spPr>
          <a:xfrm>
            <a:off x="773112" y="2713037"/>
            <a:ext cx="7924800" cy="3570208"/>
          </a:xfrm>
          <a:prstGeom prst="rect">
            <a:avLst/>
          </a:prstGeom>
          <a:noFill/>
        </p:spPr>
        <p:txBody>
          <a:bodyPr wrap="square" rtlCol="0">
            <a:spAutoFit/>
          </a:bodyPr>
          <a:lstStyle/>
          <a:p>
            <a:pPr algn="just"/>
            <a:r>
              <a:rPr lang="en-US" dirty="0" smtClean="0"/>
              <a:t>To derive the greatest benefit from these seminars, one must explore some of the tools mentioned as they apply to your area of need or specialty.</a:t>
            </a:r>
          </a:p>
          <a:p>
            <a:pPr algn="just"/>
            <a:endParaRPr lang="en-US" dirty="0" smtClean="0"/>
          </a:p>
          <a:p>
            <a:pPr algn="just"/>
            <a:r>
              <a:rPr lang="en-US" dirty="0" smtClean="0"/>
              <a:t>The experiences garnered will be useful, not only in determining the best  tools in any use case, but also determines the need for  support through focused deep dives and possibly demonstrations, in subsequent sessions.</a:t>
            </a:r>
          </a:p>
          <a:p>
            <a:pPr algn="just"/>
            <a:endParaRPr lang="en-US" dirty="0" smtClean="0"/>
          </a:p>
          <a:p>
            <a:pPr algn="just"/>
            <a:r>
              <a:rPr lang="en-US" dirty="0" smtClean="0"/>
              <a:t>So, kindly explore and give us your feedback before the next session.</a:t>
            </a:r>
          </a:p>
          <a:p>
            <a:endParaRPr lang="en-US" dirty="0" smtClean="0"/>
          </a:p>
          <a:p>
            <a:endParaRPr lang="en-US" dirty="0" smtClean="0"/>
          </a:p>
          <a:p>
            <a:endParaRPr lang="en-US" dirty="0" smtClean="0"/>
          </a:p>
          <a:p>
            <a:pPr algn="ctr"/>
            <a:r>
              <a:rPr lang="en-US" sz="2800" dirty="0" smtClean="0"/>
              <a:t>Thank you for  listening.</a:t>
            </a:r>
            <a:endParaRPr lang="en-US" sz="2800" dirty="0"/>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sp>
        <p:nvSpPr>
          <p:cNvPr id="83" name="CustomShape 2"/>
          <p:cNvSpPr/>
          <p:nvPr/>
        </p:nvSpPr>
        <p:spPr>
          <a:xfrm>
            <a:off x="538920" y="2103120"/>
            <a:ext cx="6025392" cy="4267517"/>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nSpc>
                <a:spcPct val="100000"/>
              </a:lnSpc>
              <a:spcAft>
                <a:spcPts val="1414"/>
              </a:spcAft>
            </a:pPr>
            <a:endParaRPr lang="en-US" sz="1800" b="0" strike="noStrike" spc="-1" dirty="0">
              <a:latin typeface="Arial"/>
            </a:endParaRPr>
          </a:p>
          <a:p>
            <a:pPr marL="432000" indent="-323640">
              <a:lnSpc>
                <a:spcPct val="100000"/>
              </a:lnSpc>
              <a:spcAft>
                <a:spcPts val="1414"/>
              </a:spcAft>
              <a:buClr>
                <a:srgbClr val="EF2929"/>
              </a:buClr>
              <a:buSzPct val="45000"/>
            </a:pPr>
            <a:r>
              <a:rPr lang="en-US" sz="2800" b="0" strike="noStrike" spc="-1" dirty="0" smtClean="0">
                <a:solidFill>
                  <a:srgbClr val="333333"/>
                </a:solidFill>
                <a:latin typeface="Noto Sans Regular"/>
              </a:rPr>
              <a:t>It’s me again!</a:t>
            </a:r>
            <a:endParaRPr lang="en-US" sz="2800" b="0" strike="noStrike" spc="-1" dirty="0">
              <a:latin typeface="Arial"/>
            </a:endParaRPr>
          </a:p>
          <a:p>
            <a:pPr marL="329040">
              <a:lnSpc>
                <a:spcPct val="100000"/>
              </a:lnSpc>
              <a:spcAft>
                <a:spcPts val="1414"/>
              </a:spcAft>
              <a:buClr>
                <a:srgbClr val="EF2929"/>
              </a:buClr>
              <a:buSzPct val="45000"/>
            </a:pPr>
            <a:r>
              <a:rPr lang="en-US" sz="2000" spc="-1" dirty="0" smtClean="0">
                <a:solidFill>
                  <a:srgbClr val="FF0000"/>
                </a:solidFill>
              </a:rPr>
              <a:t>LeROI</a:t>
            </a:r>
            <a:r>
              <a:rPr lang="en-US" sz="2000" spc="-1" dirty="0" smtClean="0">
                <a:solidFill>
                  <a:srgbClr val="333333"/>
                </a:solidFill>
              </a:rPr>
              <a:t>FOPESON</a:t>
            </a:r>
          </a:p>
          <a:p>
            <a:pPr marL="329040">
              <a:lnSpc>
                <a:spcPct val="100000"/>
              </a:lnSpc>
              <a:spcAft>
                <a:spcPts val="1414"/>
              </a:spcAft>
              <a:buClr>
                <a:srgbClr val="EF2929"/>
              </a:buClr>
              <a:buSzPct val="45000"/>
            </a:pPr>
            <a:r>
              <a:rPr lang="en-US" sz="2000" spc="-1" dirty="0" smtClean="0">
                <a:solidFill>
                  <a:srgbClr val="333333"/>
                </a:solidFill>
              </a:rPr>
              <a:t>Information Systems &amp; Technology Consultant</a:t>
            </a:r>
          </a:p>
          <a:p>
            <a:pPr marL="329040">
              <a:lnSpc>
                <a:spcPct val="100000"/>
              </a:lnSpc>
              <a:spcAft>
                <a:spcPts val="1414"/>
              </a:spcAft>
              <a:buClr>
                <a:srgbClr val="EF2929"/>
              </a:buClr>
              <a:buSzPct val="45000"/>
            </a:pPr>
            <a:r>
              <a:rPr lang="en-US" sz="2000" b="0" strike="noStrike" spc="-1" dirty="0" smtClean="0">
                <a:solidFill>
                  <a:srgbClr val="333333"/>
                </a:solidFill>
              </a:rPr>
              <a:t>Linux Professional Institute (LPI-2) Certified</a:t>
            </a:r>
            <a:endParaRPr lang="en-US" sz="2000" b="0" strike="noStrike" spc="-1" dirty="0"/>
          </a:p>
          <a:p>
            <a:pPr marL="329040">
              <a:lnSpc>
                <a:spcPct val="100000"/>
              </a:lnSpc>
              <a:spcAft>
                <a:spcPts val="1414"/>
              </a:spcAft>
              <a:buClr>
                <a:srgbClr val="EF2929"/>
              </a:buClr>
              <a:buSzPct val="45000"/>
            </a:pPr>
            <a:r>
              <a:rPr lang="en-US" sz="2000" b="0" strike="noStrike" spc="-1" dirty="0" smtClean="0">
                <a:solidFill>
                  <a:srgbClr val="333333"/>
                </a:solidFill>
              </a:rPr>
              <a:t>Used MS/PC DOS, Windows 3, 95, 98, XP &amp; 7</a:t>
            </a:r>
            <a:endParaRPr lang="en-US" sz="2000" b="0" strike="noStrike" spc="-1" dirty="0"/>
          </a:p>
          <a:p>
            <a:pPr marL="329040">
              <a:lnSpc>
                <a:spcPct val="100000"/>
              </a:lnSpc>
              <a:spcAft>
                <a:spcPts val="1414"/>
              </a:spcAft>
              <a:buClr>
                <a:srgbClr val="EF2929"/>
              </a:buClr>
              <a:buSzPct val="45000"/>
            </a:pPr>
            <a:r>
              <a:rPr lang="en-US" sz="2000" b="0" strike="noStrike" spc="-1" dirty="0" smtClean="0">
                <a:solidFill>
                  <a:srgbClr val="333333"/>
                </a:solidFill>
              </a:rPr>
              <a:t>(XP was my favorite)</a:t>
            </a:r>
            <a:endParaRPr lang="en-US" sz="2000" b="0" strike="noStrike" spc="-1" dirty="0"/>
          </a:p>
          <a:p>
            <a:pPr marL="329040">
              <a:lnSpc>
                <a:spcPct val="100000"/>
              </a:lnSpc>
              <a:spcAft>
                <a:spcPts val="1414"/>
              </a:spcAft>
              <a:buClr>
                <a:srgbClr val="EF2929"/>
              </a:buClr>
              <a:buSzPct val="45000"/>
            </a:pPr>
            <a:r>
              <a:rPr lang="en-US" sz="2000" b="0" strike="noStrike" spc="-1" dirty="0" smtClean="0">
                <a:solidFill>
                  <a:srgbClr val="333333"/>
                </a:solidFill>
              </a:rPr>
              <a:t>Switched to Linux</a:t>
            </a:r>
          </a:p>
          <a:p>
            <a:pPr marL="329040">
              <a:lnSpc>
                <a:spcPct val="100000"/>
              </a:lnSpc>
              <a:spcAft>
                <a:spcPts val="1414"/>
              </a:spcAft>
              <a:buClr>
                <a:srgbClr val="EF2929"/>
              </a:buClr>
              <a:buSzPct val="45000"/>
            </a:pPr>
            <a:endParaRPr lang="en-US" sz="2000" b="0" strike="noStrike" spc="-1" dirty="0">
              <a:latin typeface="Arial"/>
            </a:endParaRPr>
          </a:p>
          <a:p>
            <a:pPr marL="603360" indent="-323640">
              <a:lnSpc>
                <a:spcPct val="100000"/>
              </a:lnSpc>
              <a:spcAft>
                <a:spcPts val="1414"/>
              </a:spcAft>
              <a:buClr>
                <a:srgbClr val="EF2929"/>
              </a:buClr>
              <a:buSzPct val="45000"/>
            </a:pPr>
            <a:r>
              <a:rPr lang="en-US" sz="2000" b="0" strike="noStrike" spc="-1" dirty="0">
                <a:solidFill>
                  <a:srgbClr val="333333"/>
                </a:solidFill>
                <a:latin typeface="Noto Sans Regular"/>
              </a:rPr>
              <a:t> </a:t>
            </a:r>
            <a:endParaRPr lang="en-US" sz="2000" b="0" strike="noStrike" spc="-1" dirty="0">
              <a:latin typeface="Arial"/>
            </a:endParaRPr>
          </a:p>
        </p:txBody>
      </p:sp>
      <p:sp>
        <p:nvSpPr>
          <p:cNvPr id="85" name="CustomShape 3"/>
          <p:cNvSpPr/>
          <p:nvPr/>
        </p:nvSpPr>
        <p:spPr>
          <a:xfrm>
            <a:off x="7340400" y="3339000"/>
            <a:ext cx="2386800" cy="3382920"/>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13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marL="432000" indent="-323640">
              <a:lnSpc>
                <a:spcPct val="100000"/>
              </a:lnSpc>
              <a:spcAft>
                <a:spcPts val="720"/>
              </a:spcAft>
              <a:buClr>
                <a:srgbClr val="EF2929"/>
              </a:buClr>
              <a:buSzPct val="45000"/>
            </a:pPr>
            <a:r>
              <a:rPr lang="en-US" sz="1600" spc="-1" dirty="0" smtClean="0">
                <a:solidFill>
                  <a:srgbClr val="333333"/>
                </a:solidFill>
                <a:latin typeface="Noto Sans Regular"/>
              </a:rPr>
              <a:t>     </a:t>
            </a:r>
            <a:r>
              <a:rPr lang="en-US" sz="1600" b="0" strike="noStrike" spc="-1" dirty="0" smtClean="0">
                <a:solidFill>
                  <a:srgbClr val="333333"/>
                </a:solidFill>
                <a:latin typeface="Noto Sans Regular"/>
              </a:rPr>
              <a:t>Abimbola Adefope</a:t>
            </a:r>
            <a:endParaRPr lang="en-US" sz="1600" spc="-1" dirty="0">
              <a:solidFill>
                <a:srgbClr val="333333"/>
              </a:solidFill>
              <a:latin typeface="Arial"/>
            </a:endParaRPr>
          </a:p>
        </p:txBody>
      </p:sp>
      <p:pic>
        <p:nvPicPr>
          <p:cNvPr id="86" name="Picture 85"/>
          <p:cNvPicPr/>
          <p:nvPr/>
        </p:nvPicPr>
        <p:blipFill>
          <a:blip r:embed="rId2" cstate="print"/>
          <a:stretch/>
        </p:blipFill>
        <p:spPr>
          <a:xfrm>
            <a:off x="7478712" y="3398837"/>
            <a:ext cx="2095200" cy="2011680"/>
          </a:xfrm>
          <a:prstGeom prst="rect">
            <a:avLst/>
          </a:prstGeom>
          <a:ln>
            <a:noFill/>
          </a:ln>
        </p:spPr>
      </p:pic>
      <p:pic>
        <p:nvPicPr>
          <p:cNvPr id="7" name="Picture 6" descr="Best-Open-source-Software-for-Business2.gif"/>
          <p:cNvPicPr>
            <a:picLocks noChangeAspect="1"/>
          </p:cNvPicPr>
          <p:nvPr/>
        </p:nvPicPr>
        <p:blipFill>
          <a:blip r:embed="rId3"/>
          <a:stretch>
            <a:fillRect/>
          </a:stretch>
        </p:blipFill>
        <p:spPr>
          <a:xfrm>
            <a:off x="5649912" y="122237"/>
            <a:ext cx="4267200" cy="1357032"/>
          </a:xfrm>
          <a:prstGeom prst="rect">
            <a:avLst/>
          </a:prstGeom>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pic>
        <p:nvPicPr>
          <p:cNvPr id="8" name="Picture 7" descr="Best-Open-source-Software-for-Business2.gif"/>
          <p:cNvPicPr>
            <a:picLocks noChangeAspect="1"/>
          </p:cNvPicPr>
          <p:nvPr/>
        </p:nvPicPr>
        <p:blipFill>
          <a:blip r:embed="rId2"/>
          <a:stretch>
            <a:fillRect/>
          </a:stretch>
        </p:blipFill>
        <p:spPr>
          <a:xfrm>
            <a:off x="5649912" y="122237"/>
            <a:ext cx="4267200" cy="1357032"/>
          </a:xfrm>
          <a:prstGeom prst="rect">
            <a:avLst/>
          </a:prstGeom>
        </p:spPr>
      </p:pic>
      <p:sp>
        <p:nvSpPr>
          <p:cNvPr id="10" name="TextBox 9"/>
          <p:cNvSpPr txBox="1"/>
          <p:nvPr/>
        </p:nvSpPr>
        <p:spPr>
          <a:xfrm>
            <a:off x="849312" y="2103437"/>
            <a:ext cx="4724400" cy="523220"/>
          </a:xfrm>
          <a:prstGeom prst="rect">
            <a:avLst/>
          </a:prstGeom>
          <a:noFill/>
        </p:spPr>
        <p:txBody>
          <a:bodyPr wrap="square" rtlCol="0">
            <a:spAutoFit/>
          </a:bodyPr>
          <a:lstStyle/>
          <a:p>
            <a:r>
              <a:rPr lang="en-US" sz="2800" dirty="0" smtClean="0">
                <a:latin typeface="Noto Sans Regular"/>
              </a:rPr>
              <a:t>Productivity</a:t>
            </a:r>
            <a:endParaRPr lang="en-US" sz="2800" dirty="0">
              <a:latin typeface="Noto Sans Regular"/>
            </a:endParaRPr>
          </a:p>
        </p:txBody>
      </p:sp>
      <p:pic>
        <p:nvPicPr>
          <p:cNvPr id="11" name="Picture 10" descr="productivity2.gif"/>
          <p:cNvPicPr>
            <a:picLocks noChangeAspect="1"/>
          </p:cNvPicPr>
          <p:nvPr/>
        </p:nvPicPr>
        <p:blipFill>
          <a:blip r:embed="rId3"/>
          <a:stretch>
            <a:fillRect/>
          </a:stretch>
        </p:blipFill>
        <p:spPr>
          <a:xfrm>
            <a:off x="1001712" y="2843444"/>
            <a:ext cx="8153400" cy="3755793"/>
          </a:xfrm>
          <a:prstGeom prst="rect">
            <a:avLst/>
          </a:prstGeom>
        </p:spPr>
      </p:pic>
      <p:sp>
        <p:nvSpPr>
          <p:cNvPr id="12" name="TextBox 11"/>
          <p:cNvSpPr txBox="1"/>
          <p:nvPr/>
        </p:nvSpPr>
        <p:spPr>
          <a:xfrm>
            <a:off x="7478712" y="6523037"/>
            <a:ext cx="1752600" cy="646331"/>
          </a:xfrm>
          <a:prstGeom prst="rect">
            <a:avLst/>
          </a:prstGeom>
          <a:noFill/>
        </p:spPr>
        <p:txBody>
          <a:bodyPr wrap="square" rtlCol="0">
            <a:spAutoFit/>
          </a:bodyPr>
          <a:lstStyle/>
          <a:p>
            <a:r>
              <a:rPr lang="en-US" b="1" dirty="0" smtClean="0"/>
              <a:t>Source:</a:t>
            </a:r>
          </a:p>
          <a:p>
            <a:r>
              <a:rPr lang="en-US" b="1" dirty="0" smtClean="0">
                <a:hlinkClick r:id="rId4"/>
              </a:rPr>
              <a:t>Goodfirms.co</a:t>
            </a:r>
            <a:endParaRPr lang="en-US" b="1" dirty="0"/>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pic>
        <p:nvPicPr>
          <p:cNvPr id="8" name="Picture 7" descr="Best-Open-source-Software-for-Business2.gif"/>
          <p:cNvPicPr>
            <a:picLocks noChangeAspect="1"/>
          </p:cNvPicPr>
          <p:nvPr/>
        </p:nvPicPr>
        <p:blipFill>
          <a:blip r:embed="rId2"/>
          <a:stretch>
            <a:fillRect/>
          </a:stretch>
        </p:blipFill>
        <p:spPr>
          <a:xfrm>
            <a:off x="5649912" y="122237"/>
            <a:ext cx="4267200" cy="1357032"/>
          </a:xfrm>
          <a:prstGeom prst="rect">
            <a:avLst/>
          </a:prstGeom>
        </p:spPr>
      </p:pic>
      <p:sp>
        <p:nvSpPr>
          <p:cNvPr id="10" name="TextBox 9"/>
          <p:cNvSpPr txBox="1"/>
          <p:nvPr/>
        </p:nvSpPr>
        <p:spPr>
          <a:xfrm>
            <a:off x="849312" y="2103437"/>
            <a:ext cx="7239000" cy="523220"/>
          </a:xfrm>
          <a:prstGeom prst="rect">
            <a:avLst/>
          </a:prstGeom>
          <a:noFill/>
        </p:spPr>
        <p:txBody>
          <a:bodyPr wrap="square" rtlCol="0">
            <a:spAutoFit/>
          </a:bodyPr>
          <a:lstStyle/>
          <a:p>
            <a:r>
              <a:rPr lang="en-US" sz="2800" dirty="0" smtClean="0">
                <a:latin typeface="Noto Sans Regular"/>
              </a:rPr>
              <a:t>Achieving Productivity Targets</a:t>
            </a:r>
            <a:endParaRPr lang="en-US" sz="2800" dirty="0">
              <a:latin typeface="Noto Sans Regular"/>
            </a:endParaRPr>
          </a:p>
        </p:txBody>
      </p:sp>
      <p:sp>
        <p:nvSpPr>
          <p:cNvPr id="7" name="TextBox 6"/>
          <p:cNvSpPr txBox="1"/>
          <p:nvPr/>
        </p:nvSpPr>
        <p:spPr>
          <a:xfrm>
            <a:off x="1001712" y="3094038"/>
            <a:ext cx="7315200" cy="4524315"/>
          </a:xfrm>
          <a:prstGeom prst="rect">
            <a:avLst/>
          </a:prstGeom>
          <a:noFill/>
        </p:spPr>
        <p:txBody>
          <a:bodyPr wrap="square" rtlCol="0">
            <a:spAutoFit/>
          </a:bodyPr>
          <a:lstStyle/>
          <a:p>
            <a:pPr>
              <a:buFont typeface="Wingdings" pitchFamily="2" charset="2"/>
              <a:buChar char="v"/>
            </a:pPr>
            <a:r>
              <a:rPr lang="en-US" dirty="0" smtClean="0"/>
              <a:t> Automated business operations</a:t>
            </a:r>
          </a:p>
          <a:p>
            <a:endParaRPr lang="en-US" dirty="0" smtClean="0"/>
          </a:p>
          <a:p>
            <a:pPr>
              <a:buFont typeface="Wingdings" pitchFamily="2" charset="2"/>
              <a:buChar char="v"/>
            </a:pPr>
            <a:r>
              <a:rPr lang="en-US" dirty="0" smtClean="0"/>
              <a:t> Business tools that provide  real-time business intelligence to users</a:t>
            </a:r>
          </a:p>
          <a:p>
            <a:endParaRPr lang="en-US" dirty="0" smtClean="0"/>
          </a:p>
          <a:p>
            <a:pPr>
              <a:buFont typeface="Wingdings" pitchFamily="2" charset="2"/>
              <a:buChar char="v"/>
            </a:pPr>
            <a:r>
              <a:rPr lang="en-US" dirty="0" smtClean="0"/>
              <a:t> Employees  &amp; Teams using integrated, collaborative software</a:t>
            </a:r>
          </a:p>
          <a:p>
            <a:endParaRPr lang="en-US" dirty="0" smtClean="0"/>
          </a:p>
          <a:p>
            <a:pPr>
              <a:buFont typeface="Wingdings" pitchFamily="2" charset="2"/>
              <a:buChar char="v"/>
            </a:pPr>
            <a:r>
              <a:rPr lang="en-US" dirty="0" smtClean="0"/>
              <a:t> Cost-effective, scalable enterprise open source tools</a:t>
            </a:r>
          </a:p>
          <a:p>
            <a:endParaRPr lang="en-US" dirty="0" smtClean="0"/>
          </a:p>
          <a:p>
            <a:pPr>
              <a:buFont typeface="Wingdings" pitchFamily="2" charset="2"/>
              <a:buChar char="v"/>
            </a:pPr>
            <a:r>
              <a:rPr lang="en-US" dirty="0" smtClean="0"/>
              <a:t> Multi-platform enabled solutions</a:t>
            </a:r>
          </a:p>
          <a:p>
            <a:endParaRPr lang="en-US" dirty="0" smtClean="0"/>
          </a:p>
          <a:p>
            <a:pPr>
              <a:buFont typeface="Wingdings" pitchFamily="2" charset="2"/>
              <a:buChar char="v"/>
            </a:pPr>
            <a:r>
              <a:rPr lang="en-US" dirty="0" smtClean="0"/>
              <a:t> Time usage capturing fools to determine </a:t>
            </a:r>
            <a:r>
              <a:rPr lang="en-US" dirty="0" smtClean="0"/>
              <a:t>efficiency</a:t>
            </a:r>
          </a:p>
          <a:p>
            <a:pPr>
              <a:buFont typeface="Wingdings" pitchFamily="2" charset="2"/>
              <a:buChar char="v"/>
            </a:pPr>
            <a:endParaRPr lang="en-US" dirty="0" smtClean="0"/>
          </a:p>
          <a:p>
            <a:pPr>
              <a:buFont typeface="Wingdings" pitchFamily="2" charset="2"/>
              <a:buChar char="v"/>
            </a:pPr>
            <a:r>
              <a:rPr lang="en-US" dirty="0" smtClean="0"/>
              <a:t> Security built-in</a:t>
            </a:r>
          </a:p>
          <a:p>
            <a:pPr>
              <a:buFont typeface="Wingdings" pitchFamily="2" charset="2"/>
              <a:buChar char="v"/>
            </a:pPr>
            <a:endParaRPr lang="en-US" dirty="0" smtClean="0"/>
          </a:p>
          <a:p>
            <a:pPr>
              <a:buFont typeface="Wingdings" pitchFamily="2" charset="2"/>
              <a:buChar char="v"/>
            </a:pPr>
            <a:r>
              <a:rPr lang="en-US" dirty="0" smtClean="0"/>
              <a:t> Ease of use</a:t>
            </a:r>
            <a:endParaRPr lang="en-US" dirty="0" smtClean="0"/>
          </a:p>
          <a:p>
            <a:pPr>
              <a:buFont typeface="Wingdings" pitchFamily="2" charset="2"/>
              <a:buChar char="v"/>
            </a:pPr>
            <a:endParaRPr lang="en-US" dirty="0"/>
          </a:p>
        </p:txBody>
      </p:sp>
      <p:pic>
        <p:nvPicPr>
          <p:cNvPr id="9" name="Picture 8" descr="automate2.jpg"/>
          <p:cNvPicPr>
            <a:picLocks noChangeAspect="1"/>
          </p:cNvPicPr>
          <p:nvPr/>
        </p:nvPicPr>
        <p:blipFill>
          <a:blip r:embed="rId3"/>
          <a:stretch>
            <a:fillRect/>
          </a:stretch>
        </p:blipFill>
        <p:spPr>
          <a:xfrm>
            <a:off x="6259512" y="1798637"/>
            <a:ext cx="3213100" cy="1804280"/>
          </a:xfrm>
          <a:prstGeom prst="rect">
            <a:avLst/>
          </a:prstGeom>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pic>
        <p:nvPicPr>
          <p:cNvPr id="8" name="Picture 7" descr="Best-Open-source-Software-for-Business2.gif"/>
          <p:cNvPicPr>
            <a:picLocks noChangeAspect="1"/>
          </p:cNvPicPr>
          <p:nvPr/>
        </p:nvPicPr>
        <p:blipFill>
          <a:blip r:embed="rId2"/>
          <a:stretch>
            <a:fillRect/>
          </a:stretch>
        </p:blipFill>
        <p:spPr>
          <a:xfrm>
            <a:off x="5649912" y="122237"/>
            <a:ext cx="4267200" cy="1357032"/>
          </a:xfrm>
          <a:prstGeom prst="rect">
            <a:avLst/>
          </a:prstGeom>
        </p:spPr>
      </p:pic>
      <p:sp>
        <p:nvSpPr>
          <p:cNvPr id="10" name="TextBox 9"/>
          <p:cNvSpPr txBox="1"/>
          <p:nvPr/>
        </p:nvSpPr>
        <p:spPr>
          <a:xfrm>
            <a:off x="849312" y="2103437"/>
            <a:ext cx="7239000" cy="523220"/>
          </a:xfrm>
          <a:prstGeom prst="rect">
            <a:avLst/>
          </a:prstGeom>
          <a:noFill/>
        </p:spPr>
        <p:txBody>
          <a:bodyPr wrap="square" rtlCol="0">
            <a:spAutoFit/>
          </a:bodyPr>
          <a:lstStyle/>
          <a:p>
            <a:r>
              <a:rPr lang="en-US" sz="2800" dirty="0" smtClean="0">
                <a:latin typeface="Noto Sans Regular"/>
              </a:rPr>
              <a:t>Integrated business software - </a:t>
            </a:r>
            <a:r>
              <a:rPr lang="en-US" sz="2800" dirty="0" smtClean="0">
                <a:latin typeface="Noto Sans Regular"/>
              </a:rPr>
              <a:t>Core</a:t>
            </a:r>
            <a:endParaRPr lang="en-US" sz="2800" dirty="0">
              <a:latin typeface="Noto Sans Regular"/>
            </a:endParaRPr>
          </a:p>
        </p:txBody>
      </p:sp>
      <p:sp>
        <p:nvSpPr>
          <p:cNvPr id="7" name="TextBox 6"/>
          <p:cNvSpPr txBox="1"/>
          <p:nvPr/>
        </p:nvSpPr>
        <p:spPr>
          <a:xfrm>
            <a:off x="1001712" y="2789238"/>
            <a:ext cx="8382000" cy="4524315"/>
          </a:xfrm>
          <a:prstGeom prst="rect">
            <a:avLst/>
          </a:prstGeom>
          <a:noFill/>
        </p:spPr>
        <p:txBody>
          <a:bodyPr wrap="square" rtlCol="0">
            <a:spAutoFit/>
          </a:bodyPr>
          <a:lstStyle/>
          <a:p>
            <a:r>
              <a:rPr lang="en-US" b="1" dirty="0" smtClean="0"/>
              <a:t>The core  components of  a robust business software  infrastructure include</a:t>
            </a:r>
          </a:p>
          <a:p>
            <a:pPr lvl="2">
              <a:buFont typeface="Wingdings" pitchFamily="2" charset="2"/>
              <a:buChar char="v"/>
            </a:pPr>
            <a:r>
              <a:rPr lang="en-US" b="1" dirty="0" smtClean="0"/>
              <a:t> Office  </a:t>
            </a:r>
            <a:r>
              <a:rPr lang="en-US" b="1" dirty="0" smtClean="0"/>
              <a:t>applications suite </a:t>
            </a:r>
          </a:p>
          <a:p>
            <a:pPr lvl="2">
              <a:buFont typeface="Wingdings" pitchFamily="2" charset="2"/>
              <a:buChar char="v"/>
            </a:pPr>
            <a:r>
              <a:rPr lang="en-US" b="1" dirty="0" smtClean="0"/>
              <a:t> Project </a:t>
            </a:r>
            <a:r>
              <a:rPr lang="en-US" b="1" dirty="0" smtClean="0"/>
              <a:t>Management </a:t>
            </a:r>
          </a:p>
          <a:p>
            <a:pPr lvl="2">
              <a:buFont typeface="Wingdings" pitchFamily="2" charset="2"/>
              <a:buChar char="v"/>
            </a:pPr>
            <a:r>
              <a:rPr lang="en-US" b="1" dirty="0" smtClean="0"/>
              <a:t> Accounts</a:t>
            </a:r>
            <a:endParaRPr lang="en-US" b="1" dirty="0" smtClean="0"/>
          </a:p>
          <a:p>
            <a:pPr lvl="2">
              <a:buFont typeface="Wingdings" pitchFamily="2" charset="2"/>
              <a:buChar char="v"/>
            </a:pPr>
            <a:r>
              <a:rPr lang="en-US" b="1" dirty="0" smtClean="0"/>
              <a:t> Human </a:t>
            </a:r>
            <a:r>
              <a:rPr lang="en-US" b="1" dirty="0" smtClean="0"/>
              <a:t>Resources Management</a:t>
            </a:r>
          </a:p>
          <a:p>
            <a:pPr lvl="2">
              <a:buFont typeface="Wingdings" pitchFamily="2" charset="2"/>
              <a:buChar char="v"/>
            </a:pPr>
            <a:r>
              <a:rPr lang="en-US" b="1" dirty="0" smtClean="0"/>
              <a:t> Communications</a:t>
            </a:r>
          </a:p>
          <a:p>
            <a:pPr lvl="2">
              <a:buFont typeface="Wingdings" pitchFamily="2" charset="2"/>
              <a:buChar char="v"/>
            </a:pPr>
            <a:r>
              <a:rPr lang="en-US" b="1" dirty="0" smtClean="0"/>
              <a:t> Collaboration</a:t>
            </a:r>
            <a:endParaRPr lang="en-US" b="1" dirty="0" smtClean="0"/>
          </a:p>
          <a:p>
            <a:pPr>
              <a:buFont typeface="Wingdings" pitchFamily="2" charset="2"/>
              <a:buChar char="v"/>
            </a:pPr>
            <a:endParaRPr lang="en-US" dirty="0" smtClean="0"/>
          </a:p>
          <a:p>
            <a:r>
              <a:rPr lang="en-US" dirty="0" smtClean="0"/>
              <a:t>There are robust integrated open source solutions that provide most of these services in one package at little or no initial cost.</a:t>
            </a:r>
          </a:p>
          <a:p>
            <a:endParaRPr lang="en-US" dirty="0" smtClean="0"/>
          </a:p>
          <a:p>
            <a:r>
              <a:rPr lang="en-US" dirty="0" smtClean="0"/>
              <a:t>These are enterprise-ready, but can also be deployed </a:t>
            </a:r>
            <a:r>
              <a:rPr lang="en-US" dirty="0" smtClean="0"/>
              <a:t>for </a:t>
            </a:r>
            <a:r>
              <a:rPr lang="en-US" dirty="0" smtClean="0"/>
              <a:t> </a:t>
            </a:r>
            <a:r>
              <a:rPr lang="en-US" dirty="0" smtClean="0"/>
              <a:t>by</a:t>
            </a:r>
            <a:r>
              <a:rPr lang="en-US" dirty="0" smtClean="0"/>
              <a:t> </a:t>
            </a:r>
            <a:r>
              <a:rPr lang="en-US" dirty="0" err="1" smtClean="0"/>
              <a:t>SME</a:t>
            </a:r>
            <a:r>
              <a:rPr lang="en-US" dirty="0" err="1" smtClean="0"/>
              <a:t>s</a:t>
            </a:r>
            <a:r>
              <a:rPr lang="en-US" dirty="0" smtClean="0"/>
              <a:t>.</a:t>
            </a:r>
            <a:endParaRPr lang="en-US" dirty="0" smtClean="0"/>
          </a:p>
          <a:p>
            <a:endParaRPr lang="en-US" dirty="0" smtClean="0"/>
          </a:p>
          <a:p>
            <a:r>
              <a:rPr lang="en-US" dirty="0" smtClean="0"/>
              <a:t>The early adoption of these  software solutions can have long term benefits to business development &amp; growth.</a:t>
            </a:r>
            <a:endParaRPr lang="en-US" dirty="0"/>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pic>
        <p:nvPicPr>
          <p:cNvPr id="8" name="Picture 7" descr="Best-Open-source-Software-for-Business2.gif"/>
          <p:cNvPicPr>
            <a:picLocks noChangeAspect="1"/>
          </p:cNvPicPr>
          <p:nvPr/>
        </p:nvPicPr>
        <p:blipFill>
          <a:blip r:embed="rId2"/>
          <a:stretch>
            <a:fillRect/>
          </a:stretch>
        </p:blipFill>
        <p:spPr>
          <a:xfrm>
            <a:off x="5649912" y="122237"/>
            <a:ext cx="4267200" cy="1357032"/>
          </a:xfrm>
          <a:prstGeom prst="rect">
            <a:avLst/>
          </a:prstGeom>
        </p:spPr>
      </p:pic>
      <p:sp>
        <p:nvSpPr>
          <p:cNvPr id="10" name="TextBox 9"/>
          <p:cNvSpPr txBox="1"/>
          <p:nvPr/>
        </p:nvSpPr>
        <p:spPr>
          <a:xfrm>
            <a:off x="849312" y="2103437"/>
            <a:ext cx="7239000" cy="523220"/>
          </a:xfrm>
          <a:prstGeom prst="rect">
            <a:avLst/>
          </a:prstGeom>
          <a:noFill/>
        </p:spPr>
        <p:txBody>
          <a:bodyPr wrap="square" rtlCol="0">
            <a:spAutoFit/>
          </a:bodyPr>
          <a:lstStyle/>
          <a:p>
            <a:r>
              <a:rPr lang="en-US" sz="2800" dirty="0" smtClean="0">
                <a:latin typeface="Noto Sans Regular"/>
              </a:rPr>
              <a:t>Integrated business software - </a:t>
            </a:r>
            <a:r>
              <a:rPr lang="en-US" sz="2800" dirty="0" smtClean="0">
                <a:latin typeface="Noto Sans Regular"/>
              </a:rPr>
              <a:t>Features</a:t>
            </a:r>
            <a:endParaRPr lang="en-US" sz="2800" dirty="0">
              <a:latin typeface="Noto Sans Regular"/>
            </a:endParaRPr>
          </a:p>
        </p:txBody>
      </p:sp>
      <p:sp>
        <p:nvSpPr>
          <p:cNvPr id="7" name="TextBox 6"/>
          <p:cNvSpPr txBox="1"/>
          <p:nvPr/>
        </p:nvSpPr>
        <p:spPr>
          <a:xfrm>
            <a:off x="1001712" y="2789238"/>
            <a:ext cx="8382000" cy="646331"/>
          </a:xfrm>
          <a:prstGeom prst="rect">
            <a:avLst/>
          </a:prstGeom>
          <a:noFill/>
        </p:spPr>
        <p:txBody>
          <a:bodyPr wrap="square" rtlCol="0">
            <a:spAutoFit/>
          </a:bodyPr>
          <a:lstStyle/>
          <a:p>
            <a:r>
              <a:rPr lang="en-US" b="1" dirty="0" smtClean="0"/>
              <a:t>A </a:t>
            </a:r>
            <a:r>
              <a:rPr lang="en-US" b="1" dirty="0" smtClean="0"/>
              <a:t>useful productivity tool will include many of the following functionality &amp; services:</a:t>
            </a:r>
            <a:endParaRPr lang="en-US" dirty="0" smtClean="0"/>
          </a:p>
        </p:txBody>
      </p:sp>
      <p:sp>
        <p:nvSpPr>
          <p:cNvPr id="6" name="TextBox 5"/>
          <p:cNvSpPr txBox="1"/>
          <p:nvPr/>
        </p:nvSpPr>
        <p:spPr>
          <a:xfrm>
            <a:off x="849312" y="3551237"/>
            <a:ext cx="4267200" cy="3139321"/>
          </a:xfrm>
          <a:prstGeom prst="rect">
            <a:avLst/>
          </a:prstGeom>
          <a:noFill/>
        </p:spPr>
        <p:txBody>
          <a:bodyPr wrap="square" rtlCol="0">
            <a:spAutoFit/>
          </a:bodyPr>
          <a:lstStyle/>
          <a:p>
            <a:pPr>
              <a:buFont typeface="Wingdings" pitchFamily="2" charset="2"/>
              <a:buChar char="v"/>
            </a:pPr>
            <a:r>
              <a:rPr lang="en-US" dirty="0" smtClean="0"/>
              <a:t> Easy to </a:t>
            </a:r>
            <a:r>
              <a:rPr lang="en-US" dirty="0" smtClean="0"/>
              <a:t>use for collaboration</a:t>
            </a:r>
          </a:p>
          <a:p>
            <a:pPr>
              <a:buFont typeface="Wingdings" pitchFamily="2" charset="2"/>
              <a:buChar char="v"/>
            </a:pPr>
            <a:r>
              <a:rPr lang="en-US" dirty="0" smtClean="0"/>
              <a:t> Intuitive &amp; easy to learn</a:t>
            </a:r>
            <a:endParaRPr lang="en-US" dirty="0" smtClean="0"/>
          </a:p>
          <a:p>
            <a:pPr>
              <a:buFont typeface="Wingdings" pitchFamily="2" charset="2"/>
              <a:buChar char="v"/>
            </a:pPr>
            <a:r>
              <a:rPr lang="en-US" dirty="0" smtClean="0"/>
              <a:t> </a:t>
            </a:r>
            <a:r>
              <a:rPr lang="en-US" dirty="0" smtClean="0"/>
              <a:t>Seamless integration &amp; management</a:t>
            </a:r>
          </a:p>
          <a:p>
            <a:pPr>
              <a:buFont typeface="Wingdings" pitchFamily="2" charset="2"/>
              <a:buChar char="v"/>
            </a:pPr>
            <a:r>
              <a:rPr lang="en-US" dirty="0" smtClean="0"/>
              <a:t> Secure with role-based access levels</a:t>
            </a:r>
          </a:p>
          <a:p>
            <a:pPr>
              <a:buFont typeface="Wingdings" pitchFamily="2" charset="2"/>
              <a:buChar char="v"/>
            </a:pPr>
            <a:r>
              <a:rPr lang="en-US" dirty="0" smtClean="0"/>
              <a:t> Robust community support</a:t>
            </a:r>
          </a:p>
          <a:p>
            <a:pPr>
              <a:buFont typeface="Wingdings" pitchFamily="2" charset="2"/>
              <a:buChar char="v"/>
            </a:pPr>
            <a:r>
              <a:rPr lang="en-US" dirty="0" smtClean="0"/>
              <a:t> Cloud-ready  or scalable</a:t>
            </a:r>
          </a:p>
          <a:p>
            <a:pPr>
              <a:buFont typeface="Wingdings" pitchFamily="2" charset="2"/>
              <a:buChar char="v"/>
            </a:pPr>
            <a:r>
              <a:rPr lang="en-US" dirty="0" smtClean="0"/>
              <a:t> Device agnostic – compatible </a:t>
            </a:r>
          </a:p>
          <a:p>
            <a:pPr>
              <a:buFont typeface="Wingdings" pitchFamily="2" charset="2"/>
              <a:buChar char="v"/>
            </a:pPr>
            <a:r>
              <a:rPr lang="en-US" dirty="0" smtClean="0"/>
              <a:t> Flexible</a:t>
            </a:r>
          </a:p>
          <a:p>
            <a:pPr>
              <a:buFont typeface="Wingdings" pitchFamily="2" charset="2"/>
              <a:buChar char="v"/>
            </a:pPr>
            <a:r>
              <a:rPr lang="en-US" dirty="0" smtClean="0"/>
              <a:t> Free or cost effective</a:t>
            </a:r>
          </a:p>
          <a:p>
            <a:endParaRPr lang="en-US" dirty="0" smtClean="0"/>
          </a:p>
          <a:p>
            <a:endParaRPr lang="en-US" dirty="0"/>
          </a:p>
        </p:txBody>
      </p:sp>
      <p:sp>
        <p:nvSpPr>
          <p:cNvPr id="9" name="TextBox 8"/>
          <p:cNvSpPr txBox="1"/>
          <p:nvPr/>
        </p:nvSpPr>
        <p:spPr>
          <a:xfrm>
            <a:off x="5192712" y="3551237"/>
            <a:ext cx="4267200" cy="2585323"/>
          </a:xfrm>
          <a:prstGeom prst="rect">
            <a:avLst/>
          </a:prstGeom>
          <a:noFill/>
        </p:spPr>
        <p:txBody>
          <a:bodyPr wrap="square" rtlCol="0">
            <a:spAutoFit/>
          </a:bodyPr>
          <a:lstStyle/>
          <a:p>
            <a:pPr>
              <a:buFont typeface="Wingdings" pitchFamily="2" charset="2"/>
              <a:buChar char="v"/>
            </a:pPr>
            <a:r>
              <a:rPr lang="en-US" dirty="0" smtClean="0"/>
              <a:t> </a:t>
            </a:r>
            <a:r>
              <a:rPr lang="en-US" dirty="0" smtClean="0"/>
              <a:t>Multifunctional</a:t>
            </a:r>
          </a:p>
          <a:p>
            <a:pPr>
              <a:buFont typeface="Wingdings" pitchFamily="2" charset="2"/>
              <a:buChar char="v"/>
            </a:pPr>
            <a:r>
              <a:rPr lang="en-US" dirty="0" smtClean="0"/>
              <a:t> Employee &amp; Team efficiency tracking</a:t>
            </a:r>
          </a:p>
          <a:p>
            <a:pPr>
              <a:buFont typeface="Wingdings" pitchFamily="2" charset="2"/>
              <a:buChar char="v"/>
            </a:pPr>
            <a:r>
              <a:rPr lang="en-US" dirty="0" smtClean="0"/>
              <a:t> Client  service management</a:t>
            </a:r>
          </a:p>
          <a:p>
            <a:pPr>
              <a:buFont typeface="Wingdings" pitchFamily="2" charset="2"/>
              <a:buChar char="v"/>
            </a:pPr>
            <a:r>
              <a:rPr lang="en-US" dirty="0" smtClean="0"/>
              <a:t> Project management  &amp; reports</a:t>
            </a:r>
          </a:p>
          <a:p>
            <a:pPr>
              <a:buFont typeface="Wingdings" pitchFamily="2" charset="2"/>
              <a:buChar char="v"/>
            </a:pPr>
            <a:r>
              <a:rPr lang="en-US" dirty="0" smtClean="0"/>
              <a:t> Generate professional reports      </a:t>
            </a:r>
          </a:p>
          <a:p>
            <a:pPr>
              <a:buFont typeface="Wingdings" pitchFamily="2" charset="2"/>
              <a:buChar char="v"/>
            </a:pPr>
            <a:r>
              <a:rPr lang="en-US" dirty="0" smtClean="0"/>
              <a:t> Appointment calendars</a:t>
            </a:r>
          </a:p>
          <a:p>
            <a:pPr>
              <a:buFont typeface="Wingdings" pitchFamily="2" charset="2"/>
              <a:buChar char="v"/>
            </a:pPr>
            <a:r>
              <a:rPr lang="en-US" dirty="0" smtClean="0"/>
              <a:t> Productivity assessment</a:t>
            </a:r>
          </a:p>
          <a:p>
            <a:pPr>
              <a:buFont typeface="Wingdings" pitchFamily="2" charset="2"/>
              <a:buChar char="v"/>
            </a:pPr>
            <a:r>
              <a:rPr lang="en-US" dirty="0" smtClean="0"/>
              <a:t> Cost management</a:t>
            </a:r>
            <a:endParaRPr lang="en-US" dirty="0" smtClean="0"/>
          </a:p>
          <a:p>
            <a:endParaRPr lang="en-US" dirty="0"/>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pic>
        <p:nvPicPr>
          <p:cNvPr id="8" name="Picture 7" descr="Best-Open-source-Software-for-Business2.gif"/>
          <p:cNvPicPr>
            <a:picLocks noChangeAspect="1"/>
          </p:cNvPicPr>
          <p:nvPr/>
        </p:nvPicPr>
        <p:blipFill>
          <a:blip r:embed="rId2"/>
          <a:stretch>
            <a:fillRect/>
          </a:stretch>
        </p:blipFill>
        <p:spPr>
          <a:xfrm>
            <a:off x="5649912" y="122237"/>
            <a:ext cx="4267200" cy="1357032"/>
          </a:xfrm>
          <a:prstGeom prst="rect">
            <a:avLst/>
          </a:prstGeom>
        </p:spPr>
      </p:pic>
      <p:sp>
        <p:nvSpPr>
          <p:cNvPr id="10" name="TextBox 9"/>
          <p:cNvSpPr txBox="1"/>
          <p:nvPr/>
        </p:nvSpPr>
        <p:spPr>
          <a:xfrm>
            <a:off x="620712" y="2103437"/>
            <a:ext cx="7239000" cy="523220"/>
          </a:xfrm>
          <a:prstGeom prst="rect">
            <a:avLst/>
          </a:prstGeom>
          <a:noFill/>
        </p:spPr>
        <p:txBody>
          <a:bodyPr wrap="square" rtlCol="0">
            <a:spAutoFit/>
          </a:bodyPr>
          <a:lstStyle/>
          <a:p>
            <a:r>
              <a:rPr lang="en-US" sz="2800" dirty="0" smtClean="0">
                <a:latin typeface="Noto Sans Regular"/>
              </a:rPr>
              <a:t>Integrated business software – Open source</a:t>
            </a:r>
            <a:endParaRPr lang="en-US" sz="2800" dirty="0">
              <a:latin typeface="Noto Sans Regular"/>
            </a:endParaRPr>
          </a:p>
        </p:txBody>
      </p:sp>
      <p:sp>
        <p:nvSpPr>
          <p:cNvPr id="7" name="TextBox 6"/>
          <p:cNvSpPr txBox="1"/>
          <p:nvPr/>
        </p:nvSpPr>
        <p:spPr>
          <a:xfrm>
            <a:off x="1001712" y="2789238"/>
            <a:ext cx="8686800" cy="3693319"/>
          </a:xfrm>
          <a:prstGeom prst="rect">
            <a:avLst/>
          </a:prstGeom>
          <a:noFill/>
        </p:spPr>
        <p:txBody>
          <a:bodyPr wrap="square" rtlCol="0">
            <a:spAutoFit/>
          </a:bodyPr>
          <a:lstStyle/>
          <a:p>
            <a:pPr>
              <a:buFont typeface="Wingdings" pitchFamily="2" charset="2"/>
              <a:buChar char="v"/>
            </a:pPr>
            <a:r>
              <a:rPr lang="en-US" b="1" dirty="0" smtClean="0"/>
              <a:t> </a:t>
            </a:r>
            <a:r>
              <a:rPr lang="en-US" b="1" dirty="0" smtClean="0"/>
              <a:t>LibreOffice, Apache OpenOffice 	-</a:t>
            </a:r>
            <a:r>
              <a:rPr lang="en-US" dirty="0" smtClean="0"/>
              <a:t> Word processor, Database, </a:t>
            </a:r>
            <a:r>
              <a:rPr lang="en-US" b="1" dirty="0" smtClean="0"/>
              <a:t>					    	   </a:t>
            </a:r>
            <a:r>
              <a:rPr lang="en-US" dirty="0" smtClean="0"/>
              <a:t>Spreadsheet,  DTP</a:t>
            </a:r>
          </a:p>
          <a:p>
            <a:pPr>
              <a:buFont typeface="Wingdings" pitchFamily="2" charset="2"/>
              <a:buChar char="v"/>
            </a:pPr>
            <a:endParaRPr lang="en-US" dirty="0" smtClean="0"/>
          </a:p>
          <a:p>
            <a:pPr>
              <a:buFont typeface="Wingdings" pitchFamily="2" charset="2"/>
              <a:buChar char="v"/>
            </a:pPr>
            <a:r>
              <a:rPr lang="en-US" b="1" dirty="0" smtClean="0"/>
              <a:t> OpenProject				</a:t>
            </a:r>
            <a:r>
              <a:rPr lang="en-US" dirty="0" smtClean="0"/>
              <a:t>- Project Management</a:t>
            </a:r>
          </a:p>
          <a:p>
            <a:pPr>
              <a:buFont typeface="Wingdings" pitchFamily="2" charset="2"/>
              <a:buChar char="v"/>
            </a:pPr>
            <a:endParaRPr lang="en-US" dirty="0" smtClean="0"/>
          </a:p>
          <a:p>
            <a:pPr>
              <a:buFont typeface="Wingdings" pitchFamily="2" charset="2"/>
              <a:buChar char="v"/>
            </a:pPr>
            <a:r>
              <a:rPr lang="en-US" b="1" dirty="0" smtClean="0"/>
              <a:t> Odoo,  OF Biz, xTuple Postbooks 	-  </a:t>
            </a:r>
            <a:r>
              <a:rPr lang="en-US" dirty="0" smtClean="0"/>
              <a:t>ERP, Accounting, Point of Sale</a:t>
            </a:r>
          </a:p>
          <a:p>
            <a:pPr>
              <a:buFont typeface="Wingdings" pitchFamily="2" charset="2"/>
              <a:buChar char="v"/>
            </a:pPr>
            <a:endParaRPr lang="en-US" dirty="0" smtClean="0"/>
          </a:p>
          <a:p>
            <a:pPr>
              <a:buFont typeface="Wingdings" pitchFamily="2" charset="2"/>
              <a:buChar char="v"/>
            </a:pPr>
            <a:r>
              <a:rPr lang="en-US" b="1" dirty="0" smtClean="0"/>
              <a:t> SugarCRM, OpenCRX</a:t>
            </a:r>
            <a:r>
              <a:rPr lang="en-US" dirty="0" smtClean="0"/>
              <a:t>			- CRM						  </a:t>
            </a:r>
          </a:p>
          <a:p>
            <a:pPr>
              <a:buFont typeface="Wingdings" pitchFamily="2" charset="2"/>
              <a:buChar char="v"/>
            </a:pPr>
            <a:r>
              <a:rPr lang="en-US" b="1" dirty="0" smtClean="0"/>
              <a:t> Bitrix24, OrangeHRM</a:t>
            </a:r>
            <a:r>
              <a:rPr lang="en-US" dirty="0" smtClean="0"/>
              <a:t>			- HR Management Software</a:t>
            </a:r>
          </a:p>
          <a:p>
            <a:pPr>
              <a:buFont typeface="Wingdings" pitchFamily="2" charset="2"/>
              <a:buChar char="v"/>
            </a:pPr>
            <a:endParaRPr lang="en-US" dirty="0" smtClean="0"/>
          </a:p>
          <a:p>
            <a:pPr>
              <a:buFont typeface="Wingdings" pitchFamily="2" charset="2"/>
              <a:buChar char="v"/>
            </a:pPr>
            <a:r>
              <a:rPr lang="en-US" dirty="0" smtClean="0"/>
              <a:t> </a:t>
            </a:r>
            <a:r>
              <a:rPr lang="en-US" b="1" dirty="0" smtClean="0"/>
              <a:t>Mattermost, Element, Rocket.Chat</a:t>
            </a:r>
            <a:r>
              <a:rPr lang="en-US" dirty="0" smtClean="0"/>
              <a:t>	- </a:t>
            </a:r>
            <a:r>
              <a:rPr lang="en-US" dirty="0" smtClean="0"/>
              <a:t>Communications</a:t>
            </a:r>
            <a:r>
              <a:rPr lang="en-US" b="1" dirty="0" smtClean="0">
                <a:hlinkClick r:id="rId3"/>
              </a:rPr>
              <a:t>.</a:t>
            </a:r>
            <a:endParaRPr lang="en-US" b="1" dirty="0" smtClean="0"/>
          </a:p>
          <a:p>
            <a:pPr>
              <a:buFont typeface="Wingdings" pitchFamily="2" charset="2"/>
              <a:buChar char="v"/>
            </a:pPr>
            <a:endParaRPr lang="en-US" dirty="0"/>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pic>
        <p:nvPicPr>
          <p:cNvPr id="8" name="Picture 7" descr="Best-Open-source-Software-for-Business2.gif"/>
          <p:cNvPicPr>
            <a:picLocks noChangeAspect="1"/>
          </p:cNvPicPr>
          <p:nvPr/>
        </p:nvPicPr>
        <p:blipFill>
          <a:blip r:embed="rId2"/>
          <a:stretch>
            <a:fillRect/>
          </a:stretch>
        </p:blipFill>
        <p:spPr>
          <a:xfrm>
            <a:off x="5649912" y="122237"/>
            <a:ext cx="4267200" cy="1357032"/>
          </a:xfrm>
          <a:prstGeom prst="rect">
            <a:avLst/>
          </a:prstGeom>
        </p:spPr>
      </p:pic>
      <p:sp>
        <p:nvSpPr>
          <p:cNvPr id="10" name="TextBox 9"/>
          <p:cNvSpPr txBox="1"/>
          <p:nvPr/>
        </p:nvSpPr>
        <p:spPr>
          <a:xfrm>
            <a:off x="620712" y="2103437"/>
            <a:ext cx="4724400" cy="523220"/>
          </a:xfrm>
          <a:prstGeom prst="rect">
            <a:avLst/>
          </a:prstGeom>
          <a:noFill/>
        </p:spPr>
        <p:txBody>
          <a:bodyPr wrap="square" rtlCol="0">
            <a:spAutoFit/>
          </a:bodyPr>
          <a:lstStyle/>
          <a:p>
            <a:r>
              <a:rPr lang="en-US" sz="2800" dirty="0" smtClean="0">
                <a:latin typeface="Noto Sans Regular"/>
              </a:rPr>
              <a:t>Collaboration</a:t>
            </a:r>
            <a:endParaRPr lang="en-US" sz="2800" dirty="0">
              <a:latin typeface="Noto Sans Regular"/>
            </a:endParaRPr>
          </a:p>
        </p:txBody>
      </p:sp>
      <p:sp>
        <p:nvSpPr>
          <p:cNvPr id="12" name="TextBox 11"/>
          <p:cNvSpPr txBox="1"/>
          <p:nvPr/>
        </p:nvSpPr>
        <p:spPr>
          <a:xfrm>
            <a:off x="7478712" y="4733706"/>
            <a:ext cx="1752600" cy="646331"/>
          </a:xfrm>
          <a:prstGeom prst="rect">
            <a:avLst/>
          </a:prstGeom>
          <a:noFill/>
        </p:spPr>
        <p:txBody>
          <a:bodyPr wrap="square" rtlCol="0">
            <a:spAutoFit/>
          </a:bodyPr>
          <a:lstStyle/>
          <a:p>
            <a:r>
              <a:rPr lang="en-US" b="1" dirty="0" smtClean="0"/>
              <a:t>Source:</a:t>
            </a:r>
          </a:p>
          <a:p>
            <a:r>
              <a:rPr lang="en-US" b="1" dirty="0" smtClean="0">
                <a:hlinkClick r:id="rId3"/>
              </a:rPr>
              <a:t>Goodfirms.co</a:t>
            </a:r>
            <a:endParaRPr lang="en-US" b="1" dirty="0"/>
          </a:p>
        </p:txBody>
      </p:sp>
      <p:pic>
        <p:nvPicPr>
          <p:cNvPr id="7" name="Picture 6" descr="collab2.gif"/>
          <p:cNvPicPr>
            <a:picLocks noChangeAspect="1"/>
          </p:cNvPicPr>
          <p:nvPr/>
        </p:nvPicPr>
        <p:blipFill>
          <a:blip r:embed="rId4"/>
          <a:stretch>
            <a:fillRect/>
          </a:stretch>
        </p:blipFill>
        <p:spPr>
          <a:xfrm>
            <a:off x="1001712" y="2827337"/>
            <a:ext cx="8239686" cy="1638300"/>
          </a:xfrm>
          <a:prstGeom prst="rect">
            <a:avLst/>
          </a:prstGeom>
        </p:spPr>
      </p:pic>
      <p:pic>
        <p:nvPicPr>
          <p:cNvPr id="13" name="Picture 12" descr="collaboration-software2.jpg"/>
          <p:cNvPicPr>
            <a:picLocks noChangeAspect="1"/>
          </p:cNvPicPr>
          <p:nvPr/>
        </p:nvPicPr>
        <p:blipFill>
          <a:blip r:embed="rId5"/>
          <a:stretch>
            <a:fillRect/>
          </a:stretch>
        </p:blipFill>
        <p:spPr>
          <a:xfrm>
            <a:off x="1535112" y="4618037"/>
            <a:ext cx="5334000" cy="2667000"/>
          </a:xfrm>
          <a:prstGeom prst="rect">
            <a:avLst/>
          </a:prstGeom>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pic>
        <p:nvPicPr>
          <p:cNvPr id="8" name="Picture 7" descr="Best-Open-source-Software-for-Business2.gif"/>
          <p:cNvPicPr>
            <a:picLocks noChangeAspect="1"/>
          </p:cNvPicPr>
          <p:nvPr/>
        </p:nvPicPr>
        <p:blipFill>
          <a:blip r:embed="rId2"/>
          <a:stretch>
            <a:fillRect/>
          </a:stretch>
        </p:blipFill>
        <p:spPr>
          <a:xfrm>
            <a:off x="5649912" y="122237"/>
            <a:ext cx="4267200" cy="1357032"/>
          </a:xfrm>
          <a:prstGeom prst="rect">
            <a:avLst/>
          </a:prstGeom>
        </p:spPr>
      </p:pic>
      <p:sp>
        <p:nvSpPr>
          <p:cNvPr id="10" name="TextBox 9"/>
          <p:cNvSpPr txBox="1"/>
          <p:nvPr/>
        </p:nvSpPr>
        <p:spPr>
          <a:xfrm>
            <a:off x="620712" y="2103437"/>
            <a:ext cx="4724400" cy="523220"/>
          </a:xfrm>
          <a:prstGeom prst="rect">
            <a:avLst/>
          </a:prstGeom>
          <a:noFill/>
        </p:spPr>
        <p:txBody>
          <a:bodyPr wrap="square" rtlCol="0">
            <a:spAutoFit/>
          </a:bodyPr>
          <a:lstStyle/>
          <a:p>
            <a:r>
              <a:rPr lang="en-US" sz="2800" dirty="0" smtClean="0">
                <a:latin typeface="Noto Sans Regular"/>
              </a:rPr>
              <a:t>Collaboration software</a:t>
            </a:r>
            <a:endParaRPr lang="en-US" sz="2800" dirty="0">
              <a:latin typeface="Noto Sans Regular"/>
            </a:endParaRPr>
          </a:p>
        </p:txBody>
      </p:sp>
      <p:pic>
        <p:nvPicPr>
          <p:cNvPr id="15" name="Picture 14" descr="collaboration-software-functionality.gif"/>
          <p:cNvPicPr>
            <a:picLocks noChangeAspect="1"/>
          </p:cNvPicPr>
          <p:nvPr/>
        </p:nvPicPr>
        <p:blipFill>
          <a:blip r:embed="rId3"/>
          <a:stretch>
            <a:fillRect/>
          </a:stretch>
        </p:blipFill>
        <p:spPr>
          <a:xfrm>
            <a:off x="5497512" y="1874837"/>
            <a:ext cx="4267200" cy="3683605"/>
          </a:xfrm>
          <a:prstGeom prst="rect">
            <a:avLst/>
          </a:prstGeom>
        </p:spPr>
      </p:pic>
      <p:sp>
        <p:nvSpPr>
          <p:cNvPr id="9" name="TextBox 8"/>
          <p:cNvSpPr txBox="1"/>
          <p:nvPr/>
        </p:nvSpPr>
        <p:spPr>
          <a:xfrm>
            <a:off x="468312" y="2713037"/>
            <a:ext cx="4876800" cy="2862322"/>
          </a:xfrm>
          <a:prstGeom prst="rect">
            <a:avLst/>
          </a:prstGeom>
          <a:noFill/>
        </p:spPr>
        <p:txBody>
          <a:bodyPr wrap="square" rtlCol="0">
            <a:spAutoFit/>
          </a:bodyPr>
          <a:lstStyle/>
          <a:p>
            <a:r>
              <a:rPr lang="en-US" b="1" dirty="0" smtClean="0"/>
              <a:t>Key Features:</a:t>
            </a:r>
            <a:r>
              <a:rPr lang="en-US" dirty="0" smtClean="0"/>
              <a:t> </a:t>
            </a:r>
          </a:p>
          <a:p>
            <a:pPr>
              <a:buFont typeface="Wingdings" pitchFamily="2" charset="2"/>
              <a:buChar char="v"/>
            </a:pPr>
            <a:r>
              <a:rPr lang="en-US" dirty="0" smtClean="0"/>
              <a:t> Accessible from anywhere</a:t>
            </a:r>
          </a:p>
          <a:p>
            <a:pPr>
              <a:buFont typeface="Wingdings" pitchFamily="2" charset="2"/>
              <a:buChar char="v"/>
            </a:pPr>
            <a:r>
              <a:rPr lang="en-US" dirty="0" smtClean="0"/>
              <a:t> Instant messaging – email &amp; chat</a:t>
            </a:r>
          </a:p>
          <a:p>
            <a:pPr>
              <a:buFont typeface="Wingdings" pitchFamily="2" charset="2"/>
              <a:buChar char="v"/>
            </a:pPr>
            <a:r>
              <a:rPr lang="en-US" dirty="0" smtClean="0"/>
              <a:t> Video conferencing</a:t>
            </a:r>
          </a:p>
          <a:p>
            <a:pPr>
              <a:buFont typeface="Wingdings" pitchFamily="2" charset="2"/>
              <a:buChar char="v"/>
            </a:pPr>
            <a:r>
              <a:rPr lang="en-US" dirty="0" smtClean="0"/>
              <a:t> Secure </a:t>
            </a:r>
            <a:r>
              <a:rPr lang="en-US" dirty="0" smtClean="0"/>
              <a:t>information </a:t>
            </a:r>
            <a:r>
              <a:rPr lang="en-US" dirty="0" smtClean="0"/>
              <a:t>creation &amp; sharing</a:t>
            </a:r>
            <a:endParaRPr lang="en-US" dirty="0" smtClean="0"/>
          </a:p>
          <a:p>
            <a:pPr>
              <a:buFont typeface="Wingdings" pitchFamily="2" charset="2"/>
              <a:buChar char="v"/>
            </a:pPr>
            <a:r>
              <a:rPr lang="en-US" dirty="0" smtClean="0"/>
              <a:t> Synchronous document management</a:t>
            </a:r>
          </a:p>
          <a:p>
            <a:pPr>
              <a:buFont typeface="Wingdings" pitchFamily="2" charset="2"/>
              <a:buChar char="v"/>
            </a:pPr>
            <a:r>
              <a:rPr lang="en-US" dirty="0" smtClean="0"/>
              <a:t> Scheduling </a:t>
            </a:r>
            <a:r>
              <a:rPr lang="en-US" dirty="0" smtClean="0"/>
              <a:t>&amp; appointments calendars</a:t>
            </a:r>
          </a:p>
          <a:p>
            <a:pPr>
              <a:buFont typeface="Wingdings" pitchFamily="2" charset="2"/>
              <a:buChar char="v"/>
            </a:pPr>
            <a:r>
              <a:rPr lang="en-US" dirty="0" smtClean="0"/>
              <a:t> Online interactive whiteboards</a:t>
            </a:r>
          </a:p>
          <a:p>
            <a:pPr>
              <a:buFont typeface="Wingdings" pitchFamily="2" charset="2"/>
              <a:buChar char="v"/>
            </a:pPr>
            <a:r>
              <a:rPr lang="en-US" dirty="0" smtClean="0"/>
              <a:t> Centralized repository of data</a:t>
            </a:r>
          </a:p>
          <a:p>
            <a:endParaRPr lang="en-US" dirty="0"/>
          </a:p>
        </p:txBody>
      </p:sp>
      <p:sp>
        <p:nvSpPr>
          <p:cNvPr id="11" name="Rectangle 10"/>
          <p:cNvSpPr/>
          <p:nvPr/>
        </p:nvSpPr>
        <p:spPr>
          <a:xfrm>
            <a:off x="5421313" y="5606911"/>
            <a:ext cx="3428999" cy="1754326"/>
          </a:xfrm>
          <a:prstGeom prst="rect">
            <a:avLst/>
          </a:prstGeom>
        </p:spPr>
        <p:txBody>
          <a:bodyPr wrap="square">
            <a:spAutoFit/>
          </a:bodyPr>
          <a:lstStyle/>
          <a:p>
            <a:r>
              <a:rPr lang="en-US" b="1" dirty="0" smtClean="0"/>
              <a:t>Benefits:</a:t>
            </a:r>
          </a:p>
          <a:p>
            <a:pPr>
              <a:buFont typeface="Wingdings" pitchFamily="2" charset="2"/>
              <a:buChar char="v"/>
            </a:pPr>
            <a:r>
              <a:rPr lang="en-US" dirty="0" smtClean="0"/>
              <a:t> Better </a:t>
            </a:r>
            <a:r>
              <a:rPr lang="en-US" dirty="0" smtClean="0"/>
              <a:t>team </a:t>
            </a:r>
            <a:r>
              <a:rPr lang="en-US" dirty="0" smtClean="0"/>
              <a:t>communication</a:t>
            </a:r>
            <a:endParaRPr lang="en-US" dirty="0" smtClean="0"/>
          </a:p>
          <a:p>
            <a:pPr>
              <a:buFont typeface="Wingdings" pitchFamily="2" charset="2"/>
              <a:buChar char="v"/>
            </a:pPr>
            <a:r>
              <a:rPr lang="en-US" dirty="0" smtClean="0"/>
              <a:t> Better </a:t>
            </a:r>
            <a:r>
              <a:rPr lang="en-US" dirty="0" smtClean="0"/>
              <a:t>team  cohesion</a:t>
            </a:r>
          </a:p>
          <a:p>
            <a:pPr>
              <a:buFont typeface="Wingdings" pitchFamily="2" charset="2"/>
              <a:buChar char="v"/>
            </a:pPr>
            <a:r>
              <a:rPr lang="en-US" dirty="0" smtClean="0"/>
              <a:t> Rapid </a:t>
            </a:r>
            <a:r>
              <a:rPr lang="en-US" dirty="0" smtClean="0"/>
              <a:t>results delivery</a:t>
            </a:r>
          </a:p>
          <a:p>
            <a:pPr>
              <a:buFont typeface="Wingdings" pitchFamily="2" charset="2"/>
              <a:buChar char="v"/>
            </a:pPr>
            <a:r>
              <a:rPr lang="en-US" dirty="0" smtClean="0"/>
              <a:t> Better </a:t>
            </a:r>
            <a:r>
              <a:rPr lang="en-US" dirty="0" smtClean="0"/>
              <a:t>productivity</a:t>
            </a:r>
          </a:p>
          <a:p>
            <a:pPr>
              <a:buFont typeface="Wingdings" pitchFamily="2" charset="2"/>
              <a:buChar char="v"/>
            </a:pPr>
            <a:r>
              <a:rPr lang="en-US" dirty="0" smtClean="0"/>
              <a:t> Better </a:t>
            </a:r>
            <a:r>
              <a:rPr lang="en-US" dirty="0" smtClean="0"/>
              <a:t>workflow</a:t>
            </a:r>
          </a:p>
        </p:txBody>
      </p:sp>
      <p:sp>
        <p:nvSpPr>
          <p:cNvPr id="12" name="TextBox 11"/>
          <p:cNvSpPr txBox="1"/>
          <p:nvPr/>
        </p:nvSpPr>
        <p:spPr>
          <a:xfrm>
            <a:off x="468312" y="5380037"/>
            <a:ext cx="3048000" cy="2031325"/>
          </a:xfrm>
          <a:prstGeom prst="rect">
            <a:avLst/>
          </a:prstGeom>
          <a:noFill/>
        </p:spPr>
        <p:txBody>
          <a:bodyPr wrap="square" rtlCol="0">
            <a:spAutoFit/>
          </a:bodyPr>
          <a:lstStyle/>
          <a:p>
            <a:r>
              <a:rPr lang="en-US" b="1" dirty="0" smtClean="0"/>
              <a:t>Open </a:t>
            </a:r>
            <a:r>
              <a:rPr lang="en-US" b="1" dirty="0" smtClean="0"/>
              <a:t>source tools:</a:t>
            </a:r>
            <a:endParaRPr lang="en-US" b="1" dirty="0" smtClean="0"/>
          </a:p>
          <a:p>
            <a:pPr>
              <a:buFont typeface="Wingdings" pitchFamily="2" charset="2"/>
              <a:buChar char="v"/>
            </a:pPr>
            <a:r>
              <a:rPr lang="en-US" b="1" dirty="0" smtClean="0"/>
              <a:t> Kolab</a:t>
            </a:r>
            <a:endParaRPr lang="en-US" b="1" dirty="0" smtClean="0"/>
          </a:p>
          <a:p>
            <a:pPr>
              <a:buFont typeface="Wingdings" pitchFamily="2" charset="2"/>
              <a:buChar char="v"/>
            </a:pPr>
            <a:r>
              <a:rPr lang="en-US" b="1" dirty="0" smtClean="0"/>
              <a:t> OpenProject</a:t>
            </a:r>
            <a:endParaRPr lang="en-US" b="1" dirty="0" smtClean="0"/>
          </a:p>
          <a:p>
            <a:pPr>
              <a:buFont typeface="Wingdings" pitchFamily="2" charset="2"/>
              <a:buChar char="v"/>
            </a:pPr>
            <a:r>
              <a:rPr lang="en-US" b="1" dirty="0" smtClean="0"/>
              <a:t> OpenPass</a:t>
            </a:r>
            <a:endParaRPr lang="en-US" b="1" dirty="0" smtClean="0"/>
          </a:p>
          <a:p>
            <a:pPr>
              <a:buFont typeface="Wingdings" pitchFamily="2" charset="2"/>
              <a:buChar char="v"/>
            </a:pPr>
            <a:r>
              <a:rPr lang="en-US" b="1" dirty="0" smtClean="0"/>
              <a:t> Group </a:t>
            </a:r>
            <a:r>
              <a:rPr lang="en-US" b="1" dirty="0" smtClean="0"/>
              <a:t>Office</a:t>
            </a:r>
          </a:p>
          <a:p>
            <a:pPr>
              <a:buFont typeface="Wingdings" pitchFamily="2" charset="2"/>
              <a:buChar char="v"/>
            </a:pPr>
            <a:r>
              <a:rPr lang="en-US" b="1" dirty="0" smtClean="0"/>
              <a:t> Collabtive</a:t>
            </a:r>
            <a:endParaRPr lang="en-US" b="1" dirty="0" smtClean="0"/>
          </a:p>
          <a:p>
            <a:pPr>
              <a:buFont typeface="Wingdings" pitchFamily="2" charset="2"/>
              <a:buChar char="v"/>
            </a:pPr>
            <a:r>
              <a:rPr lang="en-US" b="1" dirty="0" smtClean="0"/>
              <a:t> Cyn.in</a:t>
            </a:r>
            <a:endParaRPr lang="en-US" b="1" dirty="0"/>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3001</TotalTime>
  <Words>622</Words>
  <Application>LibreOffice/6.1.5.2$Linux_X86_64 LibreOffice_project/10$Build-2</Application>
  <PresentationFormat>Custom</PresentationFormat>
  <Paragraphs>175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Impress</dc:title>
  <dc:creator>ADEYINKA</dc:creator>
  <cp:lastModifiedBy>REVD</cp:lastModifiedBy>
  <cp:revision>125</cp:revision>
  <dcterms:created xsi:type="dcterms:W3CDTF">2021-04-14T10:44:23Z</dcterms:created>
  <dcterms:modified xsi:type="dcterms:W3CDTF">2021-04-21T10:40:59Z</dcterms:modified>
  <cp:contentStatus>Final</cp:contentStatus>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