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7" r:id="rId2"/>
    <p:sldId id="258" r:id="rId3"/>
    <p:sldId id="260" r:id="rId4"/>
    <p:sldId id="262" r:id="rId5"/>
    <p:sldId id="280" r:id="rId6"/>
    <p:sldId id="282" r:id="rId7"/>
    <p:sldId id="283" r:id="rId8"/>
    <p:sldId id="285" r:id="rId9"/>
    <p:sldId id="286" r:id="rId10"/>
    <p:sldId id="287" r:id="rId11"/>
    <p:sldId id="289" r:id="rId12"/>
    <p:sldId id="291" r:id="rId13"/>
    <p:sldId id="284" r:id="rId14"/>
    <p:sldId id="292" r:id="rId15"/>
    <p:sldId id="294" r:id="rId16"/>
    <p:sldId id="263" r:id="rId17"/>
    <p:sldId id="295" r:id="rId18"/>
    <p:sldId id="293" r:id="rId19"/>
    <p:sldId id="296" r:id="rId20"/>
    <p:sldId id="297" r:id="rId21"/>
    <p:sldId id="298" r:id="rId22"/>
    <p:sldId id="299" r:id="rId23"/>
    <p:sldId id="300" r:id="rId2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182" y="-10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6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6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880360" y="445032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145600" y="216000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570840" y="216000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2145600" y="445032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3570840" y="445032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421560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6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880360" y="445032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6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60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600" cy="2090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600" cy="2090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elp.ubuntu.com/community/ListOfOpenSourceProgram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be.com/" TargetMode="External"/><Relationship Id="rId3" Type="http://schemas.openxmlformats.org/officeDocument/2006/relationships/hyperlink" Target="https://open-source-guide.com/" TargetMode="External"/><Relationship Id="rId7" Type="http://schemas.openxmlformats.org/officeDocument/2006/relationships/hyperlink" Target="https://bitnami.com/stacks/installer" TargetMode="External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lternativeto.net/" TargetMode="External"/><Relationship Id="rId5" Type="http://schemas.openxmlformats.org/officeDocument/2006/relationships/hyperlink" Target="http://technologyadvice.com/" TargetMode="External"/><Relationship Id="rId4" Type="http://schemas.openxmlformats.org/officeDocument/2006/relationships/hyperlink" Target="http://goodfirms.co/directories/software" TargetMode="External"/><Relationship Id="rId9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103120"/>
            <a:ext cx="3663192" cy="29721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Focus:  Deployment</a:t>
            </a:r>
            <a:endParaRPr lang="en-US" sz="2000" spc="-1" dirty="0" smtClean="0">
              <a:solidFill>
                <a:srgbClr val="333333"/>
              </a:solidFill>
              <a:latin typeface="Noto Sans Regular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Productivity</a:t>
            </a: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spc="-1" dirty="0" smtClean="0">
                <a:solidFill>
                  <a:srgbClr val="333333"/>
                </a:solidFill>
                <a:latin typeface="Noto Sans Regular"/>
              </a:rPr>
              <a:t>Collaboration</a:t>
            </a: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Remote Access</a:t>
            </a: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7" name="Picture 6" descr="Best-Open-source-Software-for-Business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  <p:pic>
        <p:nvPicPr>
          <p:cNvPr id="9" name="Picture 8" descr="openoffice-logo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34" y="1798637"/>
            <a:ext cx="5602278" cy="541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1377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Quiz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/>
          </a:p>
        </p:txBody>
      </p:sp>
      <p:pic>
        <p:nvPicPr>
          <p:cNvPr id="10" name="Picture 9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7912" y="2713037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A4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GitHub = </a:t>
            </a:r>
            <a:r>
              <a:rPr lang="en-US" b="1" dirty="0" smtClean="0"/>
              <a:t>Microsoft</a:t>
            </a:r>
            <a:r>
              <a:rPr lang="en-US" dirty="0" smtClean="0"/>
              <a:t> =&gt; Provides internet hosting for software development &amp; version control using Git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Red Hat Linux = </a:t>
            </a:r>
            <a:r>
              <a:rPr lang="en-US" b="1" dirty="0" smtClean="0"/>
              <a:t>IBM </a:t>
            </a:r>
            <a:r>
              <a:rPr lang="en-US" dirty="0" smtClean="0"/>
              <a:t>=&gt; Provides open source software  products to enterprises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React JS Library </a:t>
            </a:r>
            <a:r>
              <a:rPr lang="en-US" b="1" dirty="0" smtClean="0"/>
              <a:t>= Facebook </a:t>
            </a:r>
            <a:r>
              <a:rPr lang="en-US" dirty="0" smtClean="0"/>
              <a:t>=&gt; Open source, frontend javascript library for building user interfaces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MySQL = </a:t>
            </a:r>
            <a:r>
              <a:rPr lang="en-US" b="1" dirty="0" smtClean="0"/>
              <a:t>Oracle</a:t>
            </a:r>
            <a:r>
              <a:rPr lang="en-US" dirty="0" smtClean="0"/>
              <a:t> =&gt; Open source relational database management system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Virtualbox = </a:t>
            </a:r>
            <a:r>
              <a:rPr lang="en-US" b="1" dirty="0" smtClean="0"/>
              <a:t>Oracle</a:t>
            </a:r>
            <a:r>
              <a:rPr lang="en-US" dirty="0" smtClean="0"/>
              <a:t> =&gt; Open source x86 hypervisor or virtual machine hosting software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1377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Quiz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7912" y="2484437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Q5) </a:t>
            </a:r>
            <a:r>
              <a:rPr lang="en-US" dirty="0" smtClean="0"/>
              <a:t>Identify open source software which runs on both Windows &amp; Linux, which can be used for each of the following:-</a:t>
            </a:r>
          </a:p>
          <a:p>
            <a:pPr marL="342900" indent="-342900"/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Desktop Publishing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Editing music files in any format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Download an open source software from the internet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Provide real-time communication in collaborative groups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Share source code for an application to team members in remote locations</a:t>
            </a:r>
          </a:p>
        </p:txBody>
      </p:sp>
      <p:pic>
        <p:nvPicPr>
          <p:cNvPr id="10" name="Picture 9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7912" y="5151437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A5)</a:t>
            </a:r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Scribus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Audacity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Midori, Firefox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Rocket.Chat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1377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Quiz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7912" y="2865437"/>
            <a:ext cx="3505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>
                <a:solidFill>
                  <a:schemeClr val="accent6"/>
                </a:solidFill>
              </a:rPr>
              <a:t>WhatsApp </a:t>
            </a:r>
            <a:r>
              <a:rPr lang="en-US" dirty="0" smtClean="0">
                <a:solidFill>
                  <a:schemeClr val="accent6"/>
                </a:solidFill>
                <a:sym typeface="Wingdings"/>
              </a:rPr>
              <a:t> </a:t>
            </a:r>
            <a:endParaRPr lang="en-US" sz="3200" dirty="0" smtClean="0">
              <a:solidFill>
                <a:schemeClr val="accent6"/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VLC Media Player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</a:t>
            </a:r>
            <a:r>
              <a:rPr lang="en-US" dirty="0" smtClean="0"/>
              <a:t>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GnuCASH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</a:t>
            </a:r>
            <a:endParaRPr lang="en-US" sz="3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>
                <a:solidFill>
                  <a:schemeClr val="accent6"/>
                </a:solidFill>
              </a:rPr>
              <a:t>Visual Studio Code</a:t>
            </a:r>
            <a:r>
              <a:rPr lang="en-US" dirty="0" smtClean="0"/>
              <a:t> </a:t>
            </a:r>
            <a:r>
              <a:rPr lang="en-US" sz="2400" dirty="0" smtClean="0"/>
              <a:t>*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Atom editor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</a:t>
            </a:r>
            <a:endParaRPr lang="en-US" sz="3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Apache OpenOffice</a:t>
            </a:r>
            <a:r>
              <a:rPr lang="en-US" dirty="0" smtClean="0">
                <a:sym typeface="Wingdings"/>
              </a:rPr>
              <a:t>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</a:t>
            </a:r>
            <a:endParaRPr lang="en-US" sz="36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" name="Picture 9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7912" y="2484437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Q6 &amp; A6</a:t>
            </a:r>
            <a:r>
              <a:rPr lang="en-US" dirty="0" smtClean="0"/>
              <a:t>)  Identify which of the following are open source and which are not:-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73712" y="2941637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dirty="0" smtClean="0"/>
              <a:t>g.  Bootstrap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</a:t>
            </a:r>
            <a:endParaRPr lang="en-US" sz="3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1" indent="-342900"/>
            <a:r>
              <a:rPr lang="en-US" dirty="0" smtClean="0"/>
              <a:t>h.  NET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</a:t>
            </a:r>
            <a:endParaRPr lang="en-US" sz="3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1" indent="-342900"/>
            <a:r>
              <a:rPr lang="en-US" dirty="0" err="1" smtClean="0"/>
              <a:t>i</a:t>
            </a:r>
            <a:r>
              <a:rPr lang="en-US" dirty="0" smtClean="0"/>
              <a:t>.   VSCodium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</a:t>
            </a:r>
            <a:endParaRPr lang="en-US" sz="3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1" indent="-342900"/>
            <a:r>
              <a:rPr lang="en-US" dirty="0" smtClean="0"/>
              <a:t>j.   PWA Builder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</a:t>
            </a:r>
            <a:endParaRPr lang="en-US" sz="3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1" indent="-342900"/>
            <a:r>
              <a:rPr lang="en-US" dirty="0" smtClean="0"/>
              <a:t>k.  </a:t>
            </a:r>
            <a:r>
              <a:rPr lang="en-US" dirty="0" smtClean="0">
                <a:solidFill>
                  <a:schemeClr val="accent6"/>
                </a:solidFill>
              </a:rPr>
              <a:t>Adobe Reader</a:t>
            </a:r>
          </a:p>
          <a:p>
            <a:pPr marL="800100" lvl="1" indent="-342900"/>
            <a:r>
              <a:rPr lang="en-US" dirty="0" smtClean="0"/>
              <a:t>l.   Powershell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</a:t>
            </a:r>
            <a:endParaRPr lang="en-US" sz="36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16112" y="6446837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97112" y="652303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= open source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59512" y="6523037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  = ?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1377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Quiz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7912" y="2560637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Q7</a:t>
            </a:r>
            <a:r>
              <a:rPr lang="en-US" dirty="0" smtClean="0"/>
              <a:t>) . Is Chrome Browser open source? Why or why not?</a:t>
            </a:r>
          </a:p>
          <a:p>
            <a:pPr marL="800100" lvl="1" indent="-342900"/>
            <a:endParaRPr lang="en-US" b="1" dirty="0" smtClean="0"/>
          </a:p>
          <a:p>
            <a:pPr marL="342900" indent="-342900"/>
            <a:r>
              <a:rPr lang="en-US" b="1" dirty="0" smtClean="0"/>
              <a:t>A7</a:t>
            </a:r>
            <a:r>
              <a:rPr lang="en-US" dirty="0" smtClean="0"/>
              <a:t>) . Chrome Browser </a:t>
            </a:r>
            <a:r>
              <a:rPr lang="en-US" b="1" dirty="0" smtClean="0"/>
              <a:t>is not </a:t>
            </a:r>
            <a:r>
              <a:rPr lang="en-US" dirty="0" smtClean="0"/>
              <a:t>open source. The code is open but its license is     proprietary.</a:t>
            </a:r>
          </a:p>
        </p:txBody>
      </p:sp>
      <p:pic>
        <p:nvPicPr>
          <p:cNvPr id="10" name="Picture 9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7912" y="4008437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/>
            <a:r>
              <a:rPr lang="en-US" b="1" dirty="0" smtClean="0"/>
              <a:t>Q8</a:t>
            </a:r>
            <a:r>
              <a:rPr lang="en-US" dirty="0" smtClean="0"/>
              <a:t>) . Which is the most restrictive open source software license?</a:t>
            </a:r>
          </a:p>
          <a:p>
            <a:pPr marL="800100" lvl="1" indent="-342900"/>
            <a:endParaRPr lang="en-US" b="1" dirty="0" smtClean="0"/>
          </a:p>
          <a:p>
            <a:pPr marL="342900" indent="-342900"/>
            <a:r>
              <a:rPr lang="en-US" b="1" dirty="0" smtClean="0"/>
              <a:t>A8</a:t>
            </a:r>
            <a:r>
              <a:rPr lang="en-US" dirty="0" smtClean="0"/>
              <a:t>) . GNU GPL  License and its close derivatives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7912" y="5227637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/>
            <a:r>
              <a:rPr lang="en-US" b="1" dirty="0" smtClean="0"/>
              <a:t>Q9</a:t>
            </a:r>
            <a:r>
              <a:rPr lang="en-US" dirty="0" smtClean="0"/>
              <a:t>) . How could you install the Linux OS  on a computer that has Windows OS installed already?</a:t>
            </a:r>
          </a:p>
          <a:p>
            <a:pPr marL="800100" lvl="1" indent="-342900"/>
            <a:endParaRPr lang="en-US" b="1" dirty="0" smtClean="0"/>
          </a:p>
          <a:p>
            <a:pPr marL="342900" indent="-342900"/>
            <a:r>
              <a:rPr lang="en-US" b="1" dirty="0" smtClean="0"/>
              <a:t>A9</a:t>
            </a:r>
            <a:r>
              <a:rPr lang="en-US" dirty="0" smtClean="0"/>
              <a:t>) . Either replace the Windows OS entirely, by deleting the partition and installing Linux in place of it  or install Linux in another partition to make it a dual booting computer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1377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Quiz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7912" y="2713037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Q10</a:t>
            </a:r>
            <a:r>
              <a:rPr lang="en-US" dirty="0" smtClean="0"/>
              <a:t>) Suggests ways of profiting directly from the use of open source software . </a:t>
            </a:r>
          </a:p>
          <a:p>
            <a:r>
              <a:rPr lang="en-US" b="1" dirty="0" smtClean="0"/>
              <a:t>A10</a:t>
            </a:r>
            <a:r>
              <a:rPr lang="en-US" dirty="0" smtClean="0"/>
              <a:t>) 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Customizing software  and reselling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Software support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Consultancy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Training</a:t>
            </a:r>
          </a:p>
        </p:txBody>
      </p:sp>
      <p:pic>
        <p:nvPicPr>
          <p:cNvPr id="10" name="Picture 9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7912" y="5038506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/>
            <a:r>
              <a:rPr lang="en-US" b="1" dirty="0" smtClean="0"/>
              <a:t>Q11</a:t>
            </a:r>
            <a:r>
              <a:rPr lang="en-US" dirty="0" smtClean="0"/>
              <a:t>)   Do you have a personal use case for open source software solutions?</a:t>
            </a:r>
          </a:p>
          <a:p>
            <a:pPr marL="342900" lvl="1" indent="-342900"/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77912" y="5876706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/>
            <a:r>
              <a:rPr lang="en-US" b="1" dirty="0" smtClean="0"/>
              <a:t>Q12</a:t>
            </a:r>
            <a:r>
              <a:rPr lang="en-US" dirty="0" smtClean="0"/>
              <a:t>)   Which was the last open source software application you used?</a:t>
            </a:r>
          </a:p>
          <a:p>
            <a:pPr marL="342900" lvl="1" indent="-342900"/>
            <a:endParaRPr lang="en-US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982912" y="659923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End of Quiz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56443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Demo: Deployment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7912" y="2713037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Objectives:</a:t>
            </a:r>
          </a:p>
          <a:p>
            <a:endParaRPr lang="en-US" b="1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Identifying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Selecting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Sourcing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Deploying</a:t>
            </a:r>
          </a:p>
          <a:p>
            <a:endParaRPr lang="en-US" b="1" dirty="0" smtClean="0"/>
          </a:p>
          <a:p>
            <a:r>
              <a:rPr lang="en-US" b="1" dirty="0" smtClean="0"/>
              <a:t>        open source software solutions for</a:t>
            </a:r>
          </a:p>
          <a:p>
            <a:r>
              <a:rPr lang="en-US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Productivity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Collaboration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Remote  access</a:t>
            </a:r>
          </a:p>
        </p:txBody>
      </p:sp>
      <p:pic>
        <p:nvPicPr>
          <p:cNvPr id="10" name="Picture 9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798637"/>
            <a:ext cx="7168392" cy="10671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Open Source products sources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941637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list of the most popular websites for open source products.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Sourceforge.net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FossHub.com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GitHub.com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Bitbucket.org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project.tuxfamily.org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l</a:t>
            </a:r>
            <a:r>
              <a:rPr lang="en-US" dirty="0" smtClean="0"/>
              <a:t>aunchpad.net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openhub.net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o</a:t>
            </a:r>
            <a:r>
              <a:rPr lang="en-US" dirty="0" smtClean="0"/>
              <a:t>pensourcesoftwaredirectory.com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alternativeto.net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hlinkClick r:id="rId4"/>
              </a:rPr>
              <a:t>help.ubuntu.com/community/</a:t>
            </a:r>
            <a:r>
              <a:rPr lang="en-US" dirty="0" err="1" smtClean="0">
                <a:hlinkClick r:id="rId4"/>
              </a:rPr>
              <a:t>ListOfOpenSourcePrograms</a:t>
            </a:r>
            <a:r>
              <a:rPr lang="en-US" dirty="0" smtClean="0"/>
              <a:t> -  includes Windows software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f</a:t>
            </a:r>
            <a:r>
              <a:rPr lang="en-US" dirty="0" smtClean="0"/>
              <a:t>-droid.org – For 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2712" y="1722437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From the first session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8" name="Picture 7" descr="Best-Open-source-Software-for-Business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9312" y="2103437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Noto Sans Regular"/>
              </a:rPr>
              <a:t>Integrated business software - Core</a:t>
            </a:r>
            <a:endParaRPr lang="en-US" sz="2800" dirty="0">
              <a:latin typeface="Noto Sans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712" y="2789238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core  components of  </a:t>
            </a:r>
            <a:r>
              <a:rPr lang="en-US" b="1" dirty="0" smtClean="0"/>
              <a:t>a</a:t>
            </a:r>
            <a:r>
              <a:rPr lang="en-US" b="1" dirty="0" smtClean="0"/>
              <a:t> </a:t>
            </a:r>
            <a:r>
              <a:rPr lang="en-US" b="1" dirty="0" smtClean="0"/>
              <a:t>business software  infrastructure </a:t>
            </a:r>
            <a:r>
              <a:rPr lang="en-US" b="1" dirty="0" smtClean="0"/>
              <a:t>include,</a:t>
            </a:r>
          </a:p>
          <a:p>
            <a:endParaRPr lang="en-US" b="1" dirty="0" smtClean="0"/>
          </a:p>
          <a:p>
            <a:pPr lvl="2">
              <a:buFont typeface="Wingdings" pitchFamily="2" charset="2"/>
              <a:buChar char="v"/>
            </a:pPr>
            <a:r>
              <a:rPr lang="en-US" b="1" dirty="0" smtClean="0"/>
              <a:t> Office  applications suite </a:t>
            </a:r>
          </a:p>
          <a:p>
            <a:pPr lvl="2">
              <a:buFont typeface="Wingdings" pitchFamily="2" charset="2"/>
              <a:buChar char="v"/>
            </a:pPr>
            <a:r>
              <a:rPr lang="en-US" b="1" dirty="0" smtClean="0"/>
              <a:t> Project Management </a:t>
            </a:r>
          </a:p>
          <a:p>
            <a:pPr lvl="2">
              <a:buFont typeface="Wingdings" pitchFamily="2" charset="2"/>
              <a:buChar char="v"/>
            </a:pPr>
            <a:r>
              <a:rPr lang="en-US" b="1" dirty="0" smtClean="0"/>
              <a:t> Accounts</a:t>
            </a:r>
          </a:p>
          <a:p>
            <a:pPr lvl="2">
              <a:buFont typeface="Wingdings" pitchFamily="2" charset="2"/>
              <a:buChar char="v"/>
            </a:pPr>
            <a:r>
              <a:rPr lang="en-US" b="1" dirty="0" smtClean="0"/>
              <a:t> Human Resources Management</a:t>
            </a:r>
          </a:p>
          <a:p>
            <a:pPr lvl="2">
              <a:buFont typeface="Wingdings" pitchFamily="2" charset="2"/>
              <a:buChar char="v"/>
            </a:pPr>
            <a:r>
              <a:rPr lang="en-US" b="1" dirty="0" smtClean="0"/>
              <a:t> Communications</a:t>
            </a:r>
          </a:p>
          <a:p>
            <a:pPr lvl="2">
              <a:buFont typeface="Wingdings" pitchFamily="2" charset="2"/>
              <a:buChar char="v"/>
            </a:pPr>
            <a:r>
              <a:rPr lang="en-US" b="1" dirty="0" smtClean="0"/>
              <a:t> Collaboration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dirty="0" smtClean="0"/>
              <a:t>robust integrated </a:t>
            </a:r>
            <a:r>
              <a:rPr lang="en-US" dirty="0" smtClean="0"/>
              <a:t>open source solutions that provide most of these services in one package at little or no initial cost.</a:t>
            </a:r>
          </a:p>
          <a:p>
            <a:endParaRPr lang="en-US" dirty="0" smtClean="0"/>
          </a:p>
          <a:p>
            <a:r>
              <a:rPr lang="en-US" dirty="0" smtClean="0"/>
              <a:t>These are enterprise-ready, but can also be deployed by SMEs.</a:t>
            </a:r>
          </a:p>
          <a:p>
            <a:endParaRPr lang="en-US" dirty="0" smtClean="0"/>
          </a:p>
          <a:p>
            <a:r>
              <a:rPr lang="en-US" dirty="0" smtClean="0"/>
              <a:t>The early adoption of these  software solutions can have long term benefits to business development &amp; growth.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2712" y="1646237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From the second session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103120"/>
            <a:ext cx="7625592" cy="533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Open Source Software for Business :  Sources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789237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the previous list of sources is still relevant, a more targeted approach is needed to identity suitable productivity software for efficient business management.</a:t>
            </a:r>
          </a:p>
          <a:p>
            <a:endParaRPr lang="en-US" dirty="0"/>
          </a:p>
          <a:p>
            <a:r>
              <a:rPr lang="en-US" b="1" dirty="0" smtClean="0"/>
              <a:t>Recommendations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 smtClean="0"/>
              <a:t>at </a:t>
            </a:r>
            <a:r>
              <a:rPr lang="en-US" dirty="0" smtClean="0"/>
              <a:t>site that  categorises business software by application.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 smtClean="0">
                <a:hlinkClick r:id="rId3"/>
              </a:rPr>
              <a:t>Open-Source-Guide.com</a:t>
            </a:r>
            <a:r>
              <a:rPr lang="en-US" dirty="0" smtClean="0"/>
              <a:t>  - Source for Professional Open Source Solutions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 smtClean="0">
                <a:hlinkClick r:id="rId4"/>
              </a:rPr>
              <a:t>GoodFirms.co</a:t>
            </a:r>
            <a:r>
              <a:rPr lang="en-US" dirty="0" smtClean="0"/>
              <a:t> </a:t>
            </a:r>
            <a:r>
              <a:rPr lang="en-US" b="1" dirty="0" smtClean="0"/>
              <a:t> - </a:t>
            </a:r>
            <a:r>
              <a:rPr lang="en-US" dirty="0" smtClean="0"/>
              <a:t>Open source, </a:t>
            </a:r>
            <a:r>
              <a:rPr lang="en-US" b="1" dirty="0" smtClean="0"/>
              <a:t>free</a:t>
            </a:r>
            <a:r>
              <a:rPr lang="en-US" dirty="0" smtClean="0"/>
              <a:t> &amp; non-free software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 smtClean="0">
                <a:hlinkClick r:id="rId5"/>
              </a:rPr>
              <a:t>TechnologyAdvice.com </a:t>
            </a:r>
            <a:r>
              <a:rPr lang="en-US" dirty="0" smtClean="0"/>
              <a:t> -  Same as above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 smtClean="0">
                <a:hlinkClick r:id="rId6"/>
              </a:rPr>
              <a:t>Alternativeto.net </a:t>
            </a:r>
            <a:r>
              <a:rPr lang="en-US" dirty="0" smtClean="0"/>
              <a:t>– Suggests alternative software for proprietary </a:t>
            </a:r>
            <a:r>
              <a:rPr lang="en-US" dirty="0" smtClean="0"/>
              <a:t>applications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 smtClean="0">
                <a:hlinkClick r:id="rId7"/>
              </a:rPr>
              <a:t>Bitnami Stacks </a:t>
            </a:r>
            <a:r>
              <a:rPr lang="en-US" dirty="0" smtClean="0"/>
              <a:t>- Free deployment stacks for  open source software</a:t>
            </a:r>
            <a:endParaRPr lang="en-US" dirty="0" smtClean="0"/>
          </a:p>
          <a:p>
            <a:pPr marL="800100" lvl="1" indent="-342900"/>
            <a:endParaRPr lang="en-US" b="1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Select category of software of choice.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Apply relevant search filters and  search through suggested list.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Choose software and  visit the relevant website for more details.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Search </a:t>
            </a:r>
            <a:r>
              <a:rPr lang="en-US" dirty="0" smtClean="0">
                <a:hlinkClick r:id="rId8"/>
              </a:rPr>
              <a:t>YouTube </a:t>
            </a:r>
            <a:r>
              <a:rPr lang="en-US" dirty="0" smtClean="0"/>
              <a:t>for tutorial videos on software</a:t>
            </a:r>
          </a:p>
        </p:txBody>
      </p:sp>
      <p:pic>
        <p:nvPicPr>
          <p:cNvPr id="7" name="Picture 6" descr="Best-Open-source-Software-for-Business2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56443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Demo: Deployment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6712" y="4084637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1. Productivity </a:t>
            </a:r>
          </a:p>
        </p:txBody>
      </p:sp>
      <p:pic>
        <p:nvPicPr>
          <p:cNvPr id="10" name="Picture 9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7912" y="3057306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LIVE DEMONSTRATION</a:t>
            </a:r>
          </a:p>
        </p:txBody>
      </p:sp>
      <p:pic>
        <p:nvPicPr>
          <p:cNvPr id="12" name="Picture 11" descr="dolibarr-logo-3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287" y="4941887"/>
            <a:ext cx="2686050" cy="666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49512" y="5684837"/>
            <a:ext cx="51054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3">
              <a:buFont typeface="Wingdings" pitchFamily="2" charset="2"/>
              <a:buChar char="§"/>
            </a:pPr>
            <a:r>
              <a:rPr lang="en-US" dirty="0" smtClean="0"/>
              <a:t>CRM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HR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Finance</a:t>
            </a:r>
          </a:p>
          <a:p>
            <a:pPr algn="ctr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Inventory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Marketing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Project Management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103120"/>
            <a:ext cx="6025392" cy="42675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b="0" i="1" strike="noStrike" spc="-1" dirty="0" smtClean="0">
                <a:solidFill>
                  <a:srgbClr val="333333"/>
                </a:solidFill>
                <a:latin typeface="Noto Sans Regular"/>
              </a:rPr>
              <a:t>… and again!</a:t>
            </a:r>
            <a:endParaRPr lang="en-US" sz="2800" b="0" i="1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spc="-1" dirty="0" smtClean="0">
                <a:solidFill>
                  <a:srgbClr val="FF0000"/>
                </a:solidFill>
                <a:latin typeface="Noto Sans Regular"/>
              </a:rPr>
              <a:t>LeROI</a:t>
            </a:r>
            <a:r>
              <a:rPr lang="en-US" sz="2000" spc="-1" dirty="0" smtClean="0">
                <a:solidFill>
                  <a:srgbClr val="333333"/>
                </a:solidFill>
                <a:latin typeface="Noto Sans Regular"/>
              </a:rPr>
              <a:t>FOPESON</a:t>
            </a: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spc="-1" dirty="0" smtClean="0">
                <a:solidFill>
                  <a:srgbClr val="333333"/>
                </a:solidFill>
                <a:latin typeface="Noto Sans Regular"/>
              </a:rPr>
              <a:t>Information Systems &amp; Technology Consultant</a:t>
            </a: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Linux Professional Institute (LPI-2) Certified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Used MS/PC DOS, Windows 3, 95, 98, XP &amp; 7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(XP was my favorite)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Switched to Linux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3339000"/>
            <a:ext cx="2386800" cy="3382920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r>
              <a:rPr lang="en-US" sz="1600" b="0" strike="noStrike" spc="-1" dirty="0">
                <a:solidFill>
                  <a:srgbClr val="333333"/>
                </a:solidFill>
                <a:latin typeface="Noto Sans Regular"/>
              </a:rPr>
              <a:t>Abimbola </a:t>
            </a:r>
            <a:r>
              <a:rPr lang="en-US" sz="1600" b="0" strike="noStrike" spc="-1" dirty="0" smtClean="0">
                <a:solidFill>
                  <a:srgbClr val="333333"/>
                </a:solidFill>
                <a:latin typeface="Noto Sans Regular"/>
              </a:rPr>
              <a:t>Adefope</a:t>
            </a:r>
            <a:endParaRPr lang="en-US" sz="1600" spc="-1" dirty="0">
              <a:solidFill>
                <a:srgbClr val="333333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r>
              <a:rPr lang="en-US" sz="1400" b="0" strike="noStrike" spc="-1" dirty="0" smtClean="0">
                <a:solidFill>
                  <a:srgbClr val="333333"/>
                </a:solidFill>
                <a:latin typeface="Noto Sans Regular"/>
              </a:rPr>
              <a:t>Speaker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86" name="Picture 85"/>
          <p:cNvPicPr/>
          <p:nvPr/>
        </p:nvPicPr>
        <p:blipFill>
          <a:blip r:embed="rId2" cstate="print"/>
          <a:stretch/>
        </p:blipFill>
        <p:spPr>
          <a:xfrm>
            <a:off x="7478712" y="3398837"/>
            <a:ext cx="2095200" cy="2011680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56443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Demo: Deployment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7912" y="4084637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2. Collaboration </a:t>
            </a:r>
          </a:p>
        </p:txBody>
      </p:sp>
      <p:pic>
        <p:nvPicPr>
          <p:cNvPr id="10" name="Picture 9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7912" y="3057306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LIVE DEMONSTRATION</a:t>
            </a:r>
          </a:p>
        </p:txBody>
      </p:sp>
      <p:pic>
        <p:nvPicPr>
          <p:cNvPr id="12" name="Picture 11" descr="trello3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312" y="4912530"/>
            <a:ext cx="3505199" cy="10009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56443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Demo: Deployment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7912" y="4084637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3. Remote Access </a:t>
            </a:r>
          </a:p>
        </p:txBody>
      </p:sp>
      <p:pic>
        <p:nvPicPr>
          <p:cNvPr id="10" name="Picture 9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7912" y="3057306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LIVE DEMONSTRATION</a:t>
            </a:r>
          </a:p>
        </p:txBody>
      </p:sp>
      <p:pic>
        <p:nvPicPr>
          <p:cNvPr id="12" name="Picture 11" descr="anydessk3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662" y="5227637"/>
            <a:ext cx="39814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103120"/>
            <a:ext cx="7625592" cy="533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Assignment: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789237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Repeat the deployment demonstrated  for </a:t>
            </a:r>
            <a:r>
              <a:rPr lang="en-US" b="1" dirty="0" err="1" smtClean="0"/>
              <a:t>Dollibarr</a:t>
            </a:r>
            <a:r>
              <a:rPr lang="en-US" dirty="0" smtClean="0"/>
              <a:t> </a:t>
            </a:r>
            <a:r>
              <a:rPr lang="en-US" dirty="0" smtClean="0"/>
              <a:t>or any other software, on </a:t>
            </a:r>
            <a:r>
              <a:rPr lang="en-US" dirty="0" smtClean="0"/>
              <a:t>your own computer and explore the software.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Download installation software, for your operating system, from Bitnami Stacks.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and install  </a:t>
            </a:r>
            <a:r>
              <a:rPr lang="en-US" b="1" dirty="0" smtClean="0"/>
              <a:t>Apache OpenOffice </a:t>
            </a:r>
            <a:r>
              <a:rPr lang="en-US" dirty="0" smtClean="0"/>
              <a:t>or </a:t>
            </a:r>
            <a:r>
              <a:rPr lang="en-US" b="1" dirty="0" smtClean="0"/>
              <a:t>LibreOffice</a:t>
            </a:r>
            <a:r>
              <a:rPr lang="en-US" dirty="0" smtClean="0"/>
              <a:t> on your own computer for and explore it.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Go to the relevant website to download the installation files.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/>
            <a:r>
              <a:rPr lang="en-US" dirty="0" smtClean="0"/>
              <a:t>3. Find, install &amp; explore any </a:t>
            </a:r>
            <a:r>
              <a:rPr lang="en-US" dirty="0" smtClean="0"/>
              <a:t>open source software which </a:t>
            </a:r>
            <a:r>
              <a:rPr lang="en-US" dirty="0" smtClean="0"/>
              <a:t>you may find  a useful alternative to a proprietary one you may already have.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4. </a:t>
            </a:r>
            <a:r>
              <a:rPr lang="en-US" dirty="0" smtClean="0"/>
              <a:t>Uninstall </a:t>
            </a:r>
            <a:r>
              <a:rPr lang="en-US" dirty="0" smtClean="0"/>
              <a:t>all software after </a:t>
            </a:r>
            <a:r>
              <a:rPr lang="en-US" dirty="0" smtClean="0"/>
              <a:t>exploration, if </a:t>
            </a:r>
            <a:r>
              <a:rPr lang="en-US" dirty="0" smtClean="0"/>
              <a:t> </a:t>
            </a:r>
            <a:r>
              <a:rPr lang="en-US" dirty="0" smtClean="0"/>
              <a:t>no longer needed.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5.  Practice remote access with AnyDesk on your own computer systems or with a  colleague at a different </a:t>
            </a:r>
            <a:r>
              <a:rPr lang="en-US" dirty="0" smtClean="0"/>
              <a:t>location.</a:t>
            </a:r>
            <a:endParaRPr lang="en-US" dirty="0" smtClean="0"/>
          </a:p>
        </p:txBody>
      </p:sp>
      <p:pic>
        <p:nvPicPr>
          <p:cNvPr id="7" name="Picture 6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103120"/>
            <a:ext cx="7625592" cy="533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Next :  Development &amp; Deployment 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789237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IMPLEMENTING &amp; DEPLOYING  A STACK APPLICATION ON THE WEB </a:t>
            </a:r>
          </a:p>
        </p:txBody>
      </p:sp>
      <p:pic>
        <p:nvPicPr>
          <p:cNvPr id="7" name="Picture 6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7912" y="5684837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 for  listening.</a:t>
            </a:r>
          </a:p>
          <a:p>
            <a:endParaRPr lang="en-US" dirty="0"/>
          </a:p>
        </p:txBody>
      </p:sp>
      <p:pic>
        <p:nvPicPr>
          <p:cNvPr id="10" name="Picture 9" descr="meanlogo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112" y="3094037"/>
            <a:ext cx="3771900" cy="1209675"/>
          </a:xfrm>
          <a:prstGeom prst="rect">
            <a:avLst/>
          </a:prstGeom>
        </p:spPr>
      </p:pic>
      <p:pic>
        <p:nvPicPr>
          <p:cNvPr id="11" name="Picture 10" descr="amp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712" y="4618037"/>
            <a:ext cx="5253038" cy="720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1377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Quiz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7912" y="2713037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Q1</a:t>
            </a:r>
            <a:r>
              <a:rPr lang="en-US" dirty="0" smtClean="0"/>
              <a:t>)  Which open source software would you need as a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Lawyer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Tailor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Retailer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Engineer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Student</a:t>
            </a:r>
          </a:p>
        </p:txBody>
      </p:sp>
      <p:pic>
        <p:nvPicPr>
          <p:cNvPr id="10" name="Picture 9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798637"/>
            <a:ext cx="60253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Examples of Open Source products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713038"/>
            <a:ext cx="899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Whatever software your business needs will have an equivalent open source version.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Office Software: LibreOffice, OpenOffice.org, Abiword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Accounting Software: Wave, ZipBooks, GnuCash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Project Management: OpenProject, Odoo, ProjectLibre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Desktop Publishing:  Scrbus, LibreOffice Draw, OpenOffice, Scalar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Computer Aided Design: FreeCAD, LibreCAD, QCAD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Video Editing: KDEnlive, Avidemux, Open Shot, Blender Velvets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Audio Editing: Audacity, Ardour, LMMS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2D /3D  Modeling &amp;</a:t>
            </a:r>
            <a:r>
              <a:rPr lang="en-US" dirty="0"/>
              <a:t> </a:t>
            </a:r>
            <a:r>
              <a:rPr lang="en-US" dirty="0" smtClean="0"/>
              <a:t>Animation:  Blender, Tupi Tube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Graphics design: Inkscape, GIMP, Krita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Multimedia Players: VLC, SMPlayer, Mixxx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Windows OS: Linux 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2712" y="1717972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From the first session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31297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Quiz </a:t>
            </a:r>
            <a:endParaRPr lang="en-US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7912" y="2732920"/>
            <a:ext cx="716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A1</a:t>
            </a:r>
            <a:r>
              <a:rPr lang="en-US" dirty="0" smtClean="0"/>
              <a:t>)  Which open source software would you need as a:-</a:t>
            </a:r>
          </a:p>
          <a:p>
            <a:pPr marL="342900" indent="-342900">
              <a:buFont typeface="+mj-lt"/>
              <a:buAutoNum type="arabicParenR"/>
            </a:pPr>
            <a:endParaRPr lang="en-US" dirty="0" smtClean="0"/>
          </a:p>
          <a:p>
            <a:pPr marL="800100" lvl="1" indent="-342900">
              <a:buAutoNum type="alphaLcPeriod"/>
            </a:pPr>
            <a:r>
              <a:rPr lang="en-US" dirty="0" smtClean="0"/>
              <a:t>Lawyer</a:t>
            </a:r>
            <a:r>
              <a:rPr lang="en-US" b="1" dirty="0" smtClean="0"/>
              <a:t>  </a:t>
            </a:r>
            <a:r>
              <a:rPr lang="en-US" dirty="0" smtClean="0"/>
              <a:t>=&gt; </a:t>
            </a:r>
            <a:r>
              <a:rPr lang="en-US" b="1" dirty="0" smtClean="0"/>
              <a:t>Office Software: LibreOffice</a:t>
            </a:r>
          </a:p>
          <a:p>
            <a:pPr marL="800100" lvl="1" indent="-342900">
              <a:buAutoNum type="alphaLcPeriod"/>
            </a:pPr>
            <a:endParaRPr lang="en-US" dirty="0" smtClean="0"/>
          </a:p>
          <a:p>
            <a:pPr marL="800100" lvl="1" indent="-342900"/>
            <a:r>
              <a:rPr lang="en-US" dirty="0" smtClean="0"/>
              <a:t>b.  Tailor  =&gt; </a:t>
            </a:r>
            <a:r>
              <a:rPr lang="en-US" b="1" dirty="0" smtClean="0"/>
              <a:t>Graphics Design: G</a:t>
            </a:r>
            <a:r>
              <a:rPr lang="en-US" dirty="0" smtClean="0"/>
              <a:t>IMP</a:t>
            </a:r>
          </a:p>
          <a:p>
            <a:pPr marL="800100" lvl="1" indent="-342900"/>
            <a:endParaRPr lang="en-US" dirty="0" smtClean="0"/>
          </a:p>
          <a:p>
            <a:pPr marL="800100" lvl="1" indent="-342900">
              <a:buAutoNum type="alphaLcPeriod" startAt="3"/>
            </a:pPr>
            <a:r>
              <a:rPr lang="en-US" dirty="0" smtClean="0"/>
              <a:t>Retailer  =&gt; </a:t>
            </a:r>
            <a:r>
              <a:rPr lang="en-US" b="1" dirty="0" smtClean="0"/>
              <a:t>Accounting Software: </a:t>
            </a:r>
            <a:r>
              <a:rPr lang="en-US" dirty="0" smtClean="0"/>
              <a:t>ZipBooks</a:t>
            </a:r>
          </a:p>
          <a:p>
            <a:pPr marL="800100" lvl="1" indent="-342900"/>
            <a:r>
              <a:rPr lang="en-US" dirty="0" smtClean="0"/>
              <a:t>		</a:t>
            </a:r>
          </a:p>
          <a:p>
            <a:pPr marL="800100" lvl="1" indent="-342900"/>
            <a:r>
              <a:rPr lang="en-US" dirty="0" smtClean="0"/>
              <a:t>d. 	Engineer </a:t>
            </a:r>
            <a:r>
              <a:rPr lang="en-US" b="1" dirty="0" smtClean="0"/>
              <a:t> </a:t>
            </a:r>
            <a:r>
              <a:rPr lang="en-US" dirty="0" smtClean="0"/>
              <a:t>=&gt;  </a:t>
            </a:r>
            <a:r>
              <a:rPr lang="en-US" b="1" dirty="0" smtClean="0"/>
              <a:t>Computer Aided Design: </a:t>
            </a:r>
            <a:r>
              <a:rPr lang="en-US" dirty="0" smtClean="0"/>
              <a:t>FreeCAD &amp;</a:t>
            </a:r>
            <a:endParaRPr lang="en-US" sz="2000" b="1" dirty="0" smtClean="0"/>
          </a:p>
          <a:p>
            <a:pPr marL="800100" lvl="1" indent="-342900"/>
            <a:r>
              <a:rPr lang="en-US" dirty="0" smtClean="0"/>
              <a:t>			    </a:t>
            </a:r>
            <a:r>
              <a:rPr lang="en-US" b="1" dirty="0" smtClean="0"/>
              <a:t>Project Management: </a:t>
            </a:r>
            <a:r>
              <a:rPr lang="en-US" dirty="0" smtClean="0"/>
              <a:t>OpenProject</a:t>
            </a:r>
          </a:p>
          <a:p>
            <a:pPr marL="800100" lvl="1" indent="-342900"/>
            <a:endParaRPr lang="en-US" dirty="0" smtClean="0"/>
          </a:p>
          <a:p>
            <a:pPr lvl="1"/>
            <a:r>
              <a:rPr lang="en-US" dirty="0" smtClean="0"/>
              <a:t>e.   Student  </a:t>
            </a:r>
            <a:r>
              <a:rPr lang="en-US" b="1" dirty="0" smtClean="0"/>
              <a:t>=&gt;  Office Software: </a:t>
            </a:r>
            <a:r>
              <a:rPr lang="en-US" dirty="0" smtClean="0"/>
              <a:t>LibreOffice</a:t>
            </a:r>
          </a:p>
        </p:txBody>
      </p:sp>
      <p:pic>
        <p:nvPicPr>
          <p:cNvPr id="10" name="Picture 9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1377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Quiz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7912" y="2713037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Q2</a:t>
            </a:r>
            <a:r>
              <a:rPr lang="en-US" dirty="0" smtClean="0"/>
              <a:t>) You use a computer with the Windows operating system pre-installed. Which open source software would you use for:-</a:t>
            </a:r>
          </a:p>
          <a:p>
            <a:pPr marL="342900" indent="-342900"/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Preparing your weekly expenditure records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Designing flyers for your social club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Watching a video tutorial MP4 file on your computer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Accessing email on the internet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Accessing the files on your other computer, located at No. 19 , Katmandu Crescent, Delhi, India and connected to the internet, from your current location</a:t>
            </a:r>
          </a:p>
        </p:txBody>
      </p:sp>
      <p:pic>
        <p:nvPicPr>
          <p:cNvPr id="10" name="Picture 9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63712" y="6218237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KEY: Open source software must have a Windows OS version</a:t>
            </a:r>
            <a:endParaRPr lang="en-US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1377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Quiz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7912" y="2713037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A2</a:t>
            </a:r>
            <a:r>
              <a:rPr lang="en-US" dirty="0" smtClean="0"/>
              <a:t>) You use a computer with the Windows operating system pre-installed. Which open source software would you use for:-</a:t>
            </a:r>
          </a:p>
          <a:p>
            <a:pPr marL="342900" indent="-342900"/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Preparing your weekly expenditure records = </a:t>
            </a:r>
            <a:r>
              <a:rPr lang="en-US" b="1" dirty="0" smtClean="0"/>
              <a:t>GnuCash</a:t>
            </a:r>
            <a:r>
              <a:rPr lang="en-US" dirty="0" smtClean="0"/>
              <a:t> or  </a:t>
            </a:r>
            <a:r>
              <a:rPr lang="en-US" b="1" dirty="0" smtClean="0"/>
              <a:t>Libre Calc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Designing flyers for your social club = </a:t>
            </a:r>
            <a:r>
              <a:rPr lang="en-US" b="1" dirty="0" smtClean="0"/>
              <a:t>GIMP</a:t>
            </a:r>
            <a:r>
              <a:rPr lang="en-US" dirty="0" smtClean="0"/>
              <a:t> or </a:t>
            </a:r>
            <a:r>
              <a:rPr lang="en-US" b="1" dirty="0" smtClean="0"/>
              <a:t>Libre Writer</a:t>
            </a:r>
          </a:p>
          <a:p>
            <a:pPr marL="800100" lvl="1" indent="-342900">
              <a:buFont typeface="+mj-lt"/>
              <a:buAutoNum type="alphaLcPeriod"/>
            </a:pPr>
            <a:endParaRPr lang="en-US" b="1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Watching a video tutorial MP4 file on your computer = </a:t>
            </a:r>
            <a:r>
              <a:rPr lang="en-US" b="1" dirty="0" smtClean="0"/>
              <a:t>VLC Player</a:t>
            </a:r>
          </a:p>
          <a:p>
            <a:pPr marL="800100" lvl="1" indent="-342900">
              <a:buFont typeface="+mj-lt"/>
              <a:buAutoNum type="alphaLcPeriod"/>
            </a:pPr>
            <a:endParaRPr lang="en-US" b="1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Accessing email on the internet = </a:t>
            </a:r>
            <a:r>
              <a:rPr lang="en-US" b="1" dirty="0" smtClean="0"/>
              <a:t>Firefox Browser</a:t>
            </a:r>
          </a:p>
          <a:p>
            <a:pPr marL="800100" lvl="1" indent="-342900">
              <a:buFont typeface="+mj-lt"/>
              <a:buAutoNum type="alphaLcPeriod"/>
            </a:pPr>
            <a:endParaRPr lang="en-US" b="1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Accessing the files on your other computer, located at No. 19 Katmandu Crescent, Delhi, India and connected to the internet, from your current location = </a:t>
            </a:r>
            <a:r>
              <a:rPr lang="en-US" b="1" dirty="0" smtClean="0"/>
              <a:t>AnyDesk</a:t>
            </a:r>
            <a:endParaRPr lang="en-US" b="1" dirty="0" smtClean="0"/>
          </a:p>
        </p:txBody>
      </p:sp>
      <p:pic>
        <p:nvPicPr>
          <p:cNvPr id="10" name="Picture 9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1377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Quiz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7912" y="2713037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Q3</a:t>
            </a:r>
            <a:r>
              <a:rPr lang="en-US" dirty="0" smtClean="0"/>
              <a:t>) You got an old laptop computer from your friend and decided to use it for your new business. List a minimum of 3 open source software solutions that you would install, at no additional cost, to make it useful to you.</a:t>
            </a:r>
          </a:p>
          <a:p>
            <a:pPr marL="342900" indent="-342900"/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endParaRPr lang="en-US" dirty="0" smtClean="0"/>
          </a:p>
        </p:txBody>
      </p:sp>
      <p:pic>
        <p:nvPicPr>
          <p:cNvPr id="10" name="Picture 9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7912" y="3856037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A3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If </a:t>
            </a:r>
            <a:r>
              <a:rPr lang="en-US" b="1" dirty="0" smtClean="0"/>
              <a:t>Windows OS </a:t>
            </a:r>
            <a:r>
              <a:rPr lang="en-US" dirty="0" smtClean="0"/>
              <a:t>pre-installed :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b="1" dirty="0" smtClean="0"/>
              <a:t>ClamAV Antivirus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b="1" dirty="0" smtClean="0"/>
              <a:t>LibreOffice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b="1" dirty="0" smtClean="0"/>
              <a:t>Gnu Cash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If  no </a:t>
            </a:r>
            <a:r>
              <a:rPr lang="en-US" b="1" dirty="0" smtClean="0"/>
              <a:t>OS</a:t>
            </a:r>
            <a:r>
              <a:rPr lang="en-US" dirty="0" smtClean="0"/>
              <a:t> previously installed: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b="1" dirty="0" smtClean="0"/>
              <a:t>Linux OS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b="1" dirty="0" smtClean="0"/>
              <a:t>LibreOffice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b="1" dirty="0" smtClean="0"/>
              <a:t>Gnu Cash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1377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Quiz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7912" y="2713038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Q4</a:t>
            </a:r>
            <a:r>
              <a:rPr lang="en-US" dirty="0" smtClean="0"/>
              <a:t>) Which company owns the following open source solutions and what are they used for?</a:t>
            </a:r>
          </a:p>
          <a:p>
            <a:pPr marL="342900" indent="-342900"/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GitHub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Red Hat Linux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React JS Library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MySQL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Virtualbox</a:t>
            </a:r>
          </a:p>
        </p:txBody>
      </p:sp>
      <p:pic>
        <p:nvPicPr>
          <p:cNvPr id="10" name="Picture 9" descr="Best-Open-source-Software-for-Business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122237"/>
            <a:ext cx="4267200" cy="1357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Words>1457</Words>
  <Application>LibreOffice/6.1.5.2$Linux_X86_64 LibreOffice_project/10$Build-2</Application>
  <PresentationFormat>Custom</PresentationFormat>
  <Paragraphs>428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ADEYINKA</dc:creator>
  <cp:lastModifiedBy>REVD</cp:lastModifiedBy>
  <cp:revision>107</cp:revision>
  <dcterms:created xsi:type="dcterms:W3CDTF">2021-04-14T10:44:23Z</dcterms:created>
  <dcterms:modified xsi:type="dcterms:W3CDTF">2021-04-27T18:21:38Z</dcterms:modified>
  <cp:contentStatus>Final</cp:contentStatus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