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58" r:id="rId3"/>
    <p:sldId id="260" r:id="rId4"/>
    <p:sldId id="305" r:id="rId5"/>
    <p:sldId id="306" r:id="rId6"/>
    <p:sldId id="307" r:id="rId7"/>
    <p:sldId id="310" r:id="rId8"/>
    <p:sldId id="309" r:id="rId9"/>
    <p:sldId id="311" r:id="rId10"/>
    <p:sldId id="317" r:id="rId11"/>
    <p:sldId id="318" r:id="rId12"/>
    <p:sldId id="313" r:id="rId13"/>
    <p:sldId id="314" r:id="rId14"/>
    <p:sldId id="315" r:id="rId15"/>
    <p:sldId id="316" r:id="rId16"/>
    <p:sldId id="299" r:id="rId17"/>
    <p:sldId id="300" r:id="rId1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051" autoAdjust="0"/>
  </p:normalViewPr>
  <p:slideViewPr>
    <p:cSldViewPr>
      <p:cViewPr>
        <p:scale>
          <a:sx n="50" d="100"/>
          <a:sy n="50" d="100"/>
        </p:scale>
        <p:origin x="-954" y="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88036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14560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570840" y="216000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14560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570840" y="4450320"/>
            <a:ext cx="13572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880360" y="445032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880360" y="2160000"/>
            <a:ext cx="2057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6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60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600" cy="2090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600" cy="2090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hyperlink" Target="http://expressjs.com/" TargetMode="External"/><Relationship Id="rId4" Type="http://schemas.openxmlformats.org/officeDocument/2006/relationships/hyperlink" Target="http://angular.io/cl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hub.com/" TargetMode="External"/><Relationship Id="rId7" Type="http://schemas.openxmlformats.org/officeDocument/2006/relationships/image" Target="../media/image8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1.gif"/><Relationship Id="rId4" Type="http://schemas.openxmlformats.org/officeDocument/2006/relationships/hyperlink" Target="https://github.com/username/repository-name.g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mes" TargetMode="External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hat.com/en/topics/open-source/what-is-open-sourc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nami.com/stack/mean/installer" TargetMode="External"/><Relationship Id="rId2" Type="http://schemas.openxmlformats.org/officeDocument/2006/relationships/hyperlink" Target="http://redhat.com/en/topics/open-source/what-is-open-sourc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hyperlink" Target="http://mongodb.com/" TargetMode="External"/><Relationship Id="rId4" Type="http://schemas.openxmlformats.org/officeDocument/2006/relationships/hyperlink" Target="http://nodejs.org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4853712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3663192" cy="3886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Focus:  Development</a:t>
            </a:r>
            <a:endParaRPr lang="en-US" sz="2000" spc="-1" dirty="0" smtClean="0">
              <a:solidFill>
                <a:srgbClr val="333333"/>
              </a:solidFill>
              <a:latin typeface="Noto Sans Regular"/>
            </a:endParaRPr>
          </a:p>
          <a:p>
            <a:pPr marL="298472">
              <a:spcAft>
                <a:spcPts val="1283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Scalable Development</a:t>
            </a:r>
            <a:endParaRPr lang="en-US" sz="2000" spc="-1" dirty="0" smtClean="0"/>
          </a:p>
          <a:p>
            <a:pPr marL="298472">
              <a:spcAft>
                <a:spcPts val="1283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Collaboration</a:t>
            </a:r>
            <a:endParaRPr lang="en-US" sz="2000" spc="-1" dirty="0" smtClean="0"/>
          </a:p>
          <a:p>
            <a:pPr marL="298472">
              <a:spcAft>
                <a:spcPts val="1283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Remote</a:t>
            </a:r>
            <a:endParaRPr lang="en-US" sz="2000" spc="-1" dirty="0" smtClean="0"/>
          </a:p>
          <a:p>
            <a:pPr marL="298472">
              <a:spcAft>
                <a:spcPts val="1283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Community</a:t>
            </a:r>
            <a:endParaRPr lang="en-US" sz="2000" spc="-1" dirty="0" smtClean="0"/>
          </a:p>
          <a:p>
            <a:pPr marL="298472">
              <a:spcAft>
                <a:spcPts val="1283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Software redistribution</a:t>
            </a:r>
            <a:endParaRPr lang="en-US" sz="2000" spc="-1" dirty="0" smtClean="0"/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0" name="Picture 9" descr="OS Logo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  <p:pic>
        <p:nvPicPr>
          <p:cNvPr id="17" name="Picture 16" descr="open-source-software-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88" y="2713037"/>
            <a:ext cx="5900924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6711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latin typeface="Arial"/>
              </a:rPr>
              <a:t>Open Source Software Development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DEMO: </a:t>
            </a:r>
            <a:r>
              <a:rPr lang="en-US" sz="2000" b="1" dirty="0" smtClean="0"/>
              <a:t>The MEAN Stack </a:t>
            </a:r>
          </a:p>
          <a:p>
            <a:pPr marL="457200" indent="-457200">
              <a:buAutoNum type="alphaUcPeriod"/>
            </a:pPr>
            <a:r>
              <a:rPr lang="en-US" sz="2000" b="1" dirty="0" smtClean="0"/>
              <a:t>New Installation</a:t>
            </a:r>
          </a:p>
          <a:p>
            <a:pPr marL="457200" indent="-457200">
              <a:buAutoNum type="alphaUcPeriod"/>
            </a:pPr>
            <a:endParaRPr lang="en-US" sz="2000" b="1" dirty="0" smtClean="0"/>
          </a:p>
          <a:p>
            <a:pPr marL="457200" indent="-457200">
              <a:buAutoNum type="arabicPeriod" startAt="4"/>
            </a:pPr>
            <a:r>
              <a:rPr lang="en-US" dirty="0" smtClean="0">
                <a:hlinkClick r:id="rId3"/>
              </a:rPr>
              <a:t>Angular</a:t>
            </a:r>
            <a:r>
              <a:rPr lang="en-US" dirty="0" smtClean="0"/>
              <a:t> </a:t>
            </a:r>
            <a:r>
              <a:rPr lang="en-US" dirty="0" smtClean="0"/>
              <a:t>is added by  following the instructions at  </a:t>
            </a:r>
            <a:r>
              <a:rPr lang="en-US" dirty="0" smtClean="0">
                <a:hlinkClick r:id="rId4"/>
              </a:rPr>
              <a:t>angular.io/</a:t>
            </a:r>
            <a:r>
              <a:rPr lang="en-US" dirty="0" err="1" smtClean="0">
                <a:hlinkClick r:id="rId4"/>
              </a:rPr>
              <a:t>cli</a:t>
            </a:r>
            <a:endParaRPr lang="en-US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b="1" dirty="0" smtClean="0"/>
              <a:t>npm </a:t>
            </a:r>
            <a:r>
              <a:rPr lang="en-US" b="1" dirty="0" smtClean="0"/>
              <a:t>install  -g @</a:t>
            </a:r>
            <a:r>
              <a:rPr lang="en-US" b="1" dirty="0" smtClean="0"/>
              <a:t>angular/</a:t>
            </a:r>
            <a:r>
              <a:rPr lang="en-US" b="1" dirty="0" err="1" smtClean="0"/>
              <a:t>cli</a:t>
            </a:r>
            <a:endParaRPr lang="en-US" b="1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Create </a:t>
            </a:r>
            <a:r>
              <a:rPr lang="en-US" dirty="0" smtClean="0"/>
              <a:t>a fresh project with: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en-US" b="1" dirty="0" smtClean="0"/>
              <a:t>ng new projectFrontend 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en-US" b="1" dirty="0" smtClean="0"/>
              <a:t>cd projectFrontend  (</a:t>
            </a:r>
            <a:r>
              <a:rPr lang="en-US" i="1" dirty="0" smtClean="0"/>
              <a:t>Source code is in this folder )</a:t>
            </a:r>
            <a:endParaRPr lang="en-US" b="1" i="1" dirty="0" smtClean="0"/>
          </a:p>
          <a:p>
            <a:pPr marL="914400" lvl="1" indent="-457200"/>
            <a:r>
              <a:rPr lang="en-US" dirty="0" smtClean="0"/>
              <a:t>c. Start </a:t>
            </a:r>
            <a:r>
              <a:rPr lang="en-US" dirty="0" smtClean="0"/>
              <a:t>local angular server with: </a:t>
            </a:r>
            <a:r>
              <a:rPr lang="en-US" b="1" dirty="0" smtClean="0"/>
              <a:t>ng </a:t>
            </a:r>
            <a:r>
              <a:rPr lang="en-US" b="1" dirty="0" smtClean="0"/>
              <a:t>serve</a:t>
            </a:r>
            <a:endParaRPr lang="en-US" b="1" dirty="0" smtClean="0"/>
          </a:p>
          <a:p>
            <a:endParaRPr lang="en-US" dirty="0" smtClean="0"/>
          </a:p>
          <a:p>
            <a:pPr marL="457200" indent="-457200"/>
            <a:r>
              <a:rPr lang="en-US" dirty="0" smtClean="0"/>
              <a:t>5. Instructions for installing ExpressJS are at </a:t>
            </a:r>
            <a:r>
              <a:rPr lang="en-US" dirty="0" smtClean="0">
                <a:hlinkClick r:id="rId5"/>
              </a:rPr>
              <a:t>expressjs.com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Use </a:t>
            </a:r>
            <a:r>
              <a:rPr lang="en-US" b="1" dirty="0" smtClean="0"/>
              <a:t>npx express-generator  </a:t>
            </a:r>
            <a:r>
              <a:rPr lang="en-US" dirty="0" smtClean="0"/>
              <a:t>to create a fresh starter </a:t>
            </a:r>
            <a:r>
              <a:rPr lang="en-US" dirty="0" smtClean="0"/>
              <a:t>backend.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Change directory to the backend directory: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en-US" b="1" dirty="0" smtClean="0"/>
              <a:t>cd </a:t>
            </a:r>
            <a:r>
              <a:rPr lang="en-US" b="1" dirty="0" smtClean="0"/>
              <a:t>projectBackend</a:t>
            </a:r>
          </a:p>
          <a:p>
            <a:pPr marL="1371600" lvl="2" indent="-457200">
              <a:buFont typeface="Courier New" pitchFamily="49" charset="0"/>
              <a:buChar char="o"/>
            </a:pPr>
            <a:r>
              <a:rPr lang="en-US" dirty="0" smtClean="0"/>
              <a:t>Run </a:t>
            </a:r>
            <a:r>
              <a:rPr lang="en-US" b="1" dirty="0" smtClean="0"/>
              <a:t>npm start </a:t>
            </a:r>
            <a:r>
              <a:rPr lang="en-US" dirty="0" smtClean="0"/>
              <a:t>to execute the backend  server software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6711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latin typeface="Arial"/>
              </a:rPr>
              <a:t>Open Source Software Development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DEMO: </a:t>
            </a:r>
            <a:r>
              <a:rPr lang="en-US" sz="2000" b="1" dirty="0" smtClean="0"/>
              <a:t>The MEAN Stack </a:t>
            </a:r>
          </a:p>
          <a:p>
            <a:pPr marL="457200" indent="-457200"/>
            <a:r>
              <a:rPr lang="en-US" sz="2000" b="1" dirty="0" smtClean="0"/>
              <a:t>B. Installation: Clone Pre-Existing code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separate folders for frontend &amp; backend source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Enable MEAN Stack environment  by running 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b="1" dirty="0" smtClean="0"/>
              <a:t>use_meanstack  </a:t>
            </a:r>
            <a:r>
              <a:rPr lang="en-US" dirty="0" smtClean="0"/>
              <a:t>-  from the command line in the stack folder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frontend folder: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b="1" dirty="0" smtClean="0"/>
              <a:t>npm install </a:t>
            </a:r>
            <a:r>
              <a:rPr lang="en-US" dirty="0" smtClean="0"/>
              <a:t>- to install the cloned source code.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b="1" dirty="0" smtClean="0"/>
              <a:t>ng serve –o  </a:t>
            </a:r>
            <a:r>
              <a:rPr lang="en-US" dirty="0" smtClean="0"/>
              <a:t>- to run the application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backend folder: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b="1" dirty="0" smtClean="0"/>
              <a:t>npm install </a:t>
            </a:r>
            <a:r>
              <a:rPr lang="en-US" dirty="0" smtClean="0"/>
              <a:t>- to install the cloned source code.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b="1" dirty="0" smtClean="0"/>
              <a:t>npm start </a:t>
            </a:r>
            <a:r>
              <a:rPr lang="en-US" dirty="0" smtClean="0"/>
              <a:t>– to run the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8112" y="1413172"/>
            <a:ext cx="359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6711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latin typeface="Arial"/>
              </a:rPr>
              <a:t>Open Source Software Development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763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DEMO: </a:t>
            </a:r>
            <a:r>
              <a:rPr lang="en-US" sz="2000" b="1" dirty="0" smtClean="0"/>
              <a:t>The MEAN Stack </a:t>
            </a:r>
          </a:p>
          <a:p>
            <a:pPr marL="342900" indent="-342900"/>
            <a:r>
              <a:rPr lang="en-US" sz="2000" b="1" dirty="0" smtClean="0"/>
              <a:t>C. Source Code Version Control &amp; Collaboration – Git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b="1" dirty="0" smtClean="0"/>
              <a:t>Git  Distributed Version Control System, </a:t>
            </a:r>
            <a:r>
              <a:rPr lang="en-US" dirty="0" smtClean="0"/>
              <a:t>for your computer OS,  from </a:t>
            </a:r>
            <a:r>
              <a:rPr lang="en-US" b="1" dirty="0" smtClean="0">
                <a:hlinkClick r:id="rId3"/>
              </a:rPr>
              <a:t>git-scm.com</a:t>
            </a:r>
            <a:r>
              <a:rPr lang="en-US" dirty="0" smtClean="0"/>
              <a:t> &amp; install the software on your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Creates a Git repository  on local computer  which can  link with a remote Git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the sample source code frontend folder in a bash terminal shell and enter the following commands at the prompt followed by the return key: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b="1" dirty="0" smtClean="0"/>
              <a:t>git init  </a:t>
            </a:r>
            <a:r>
              <a:rPr lang="en-US" dirty="0" smtClean="0"/>
              <a:t>- To initialize local Git version control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 smtClean="0"/>
              <a:t>git status -</a:t>
            </a:r>
            <a:r>
              <a:rPr lang="en-US" dirty="0" smtClean="0"/>
              <a:t> To display status of files in the directory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 smtClean="0"/>
              <a:t>touch .gitignore </a:t>
            </a:r>
            <a:r>
              <a:rPr lang="en-US" dirty="0" smtClean="0"/>
              <a:t>- To create an exclusions list file 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Edit the </a:t>
            </a:r>
            <a:r>
              <a:rPr lang="en-US" b="1" dirty="0" smtClean="0"/>
              <a:t>.gitignore </a:t>
            </a:r>
            <a:r>
              <a:rPr lang="en-US" dirty="0" smtClean="0"/>
              <a:t>file with any file editor to include file patterns for files &amp; directories that should not be tracked by Git.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  <p:pic>
        <p:nvPicPr>
          <p:cNvPr id="10" name="Picture 9" descr="git4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512" y="2332037"/>
            <a:ext cx="990600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6711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latin typeface="Arial"/>
              </a:rPr>
              <a:t>Open Source Software Development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763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DEMO: </a:t>
            </a:r>
            <a:r>
              <a:rPr lang="en-US" sz="2000" b="1" dirty="0" smtClean="0"/>
              <a:t>The MEAN Stack </a:t>
            </a:r>
          </a:p>
          <a:p>
            <a:pPr marL="342900" indent="-342900"/>
            <a:r>
              <a:rPr lang="en-US" sz="2000" b="1" dirty="0" smtClean="0"/>
              <a:t>C. Source Code Version Control &amp; Collaboration – Git</a:t>
            </a:r>
          </a:p>
          <a:p>
            <a:endParaRPr lang="en-US" dirty="0" smtClean="0"/>
          </a:p>
          <a:p>
            <a:pPr marL="342900" indent="-342900"/>
            <a:r>
              <a:rPr lang="en-US" dirty="0" smtClean="0"/>
              <a:t>4</a:t>
            </a:r>
            <a:r>
              <a:rPr lang="en-US" b="1" dirty="0" smtClean="0"/>
              <a:t>.  .gitignore </a:t>
            </a:r>
            <a:r>
              <a:rPr lang="en-US" dirty="0" smtClean="0"/>
              <a:t>should include, among others:</a:t>
            </a:r>
          </a:p>
          <a:p>
            <a:pPr marL="1257300" lvl="2" indent="-342900"/>
            <a:r>
              <a:rPr lang="en-US" b="1" dirty="0" smtClean="0"/>
              <a:t>node_modules/</a:t>
            </a:r>
          </a:p>
          <a:p>
            <a:pPr marL="1257300" lvl="2" indent="-342900"/>
            <a:endParaRPr lang="en-US" b="1" dirty="0" smtClean="0"/>
          </a:p>
          <a:p>
            <a:pPr marL="342900" indent="-342900"/>
            <a:r>
              <a:rPr lang="en-US" dirty="0" smtClean="0"/>
              <a:t>5. Run the following to ensure that only the desired files are being tracked: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 smtClean="0"/>
              <a:t>echo “ Code name &amp; other information” &gt;&gt; README.md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 smtClean="0"/>
              <a:t>git status - </a:t>
            </a:r>
            <a:r>
              <a:rPr lang="en-US" dirty="0" smtClean="0"/>
              <a:t>node_modules</a:t>
            </a:r>
            <a:r>
              <a:rPr lang="en-US" b="1" dirty="0" smtClean="0"/>
              <a:t> </a:t>
            </a:r>
            <a:r>
              <a:rPr lang="en-US" dirty="0" smtClean="0"/>
              <a:t>directory and any other files listed in .gitignore should not be listed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 smtClean="0"/>
              <a:t>git add . </a:t>
            </a:r>
            <a:r>
              <a:rPr lang="en-US" dirty="0" smtClean="0"/>
              <a:t>- To add files listed to the local Git repository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 smtClean="0"/>
              <a:t>git status </a:t>
            </a:r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smtClean="0"/>
              <a:t>Shows files to be committed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 smtClean="0"/>
              <a:t>git commit – m “Insert name of commit” </a:t>
            </a:r>
            <a:r>
              <a:rPr lang="en-US" dirty="0" smtClean="0"/>
              <a:t>-  To prepare code for staging in a remote repository.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 smtClean="0"/>
          </a:p>
          <a:p>
            <a:pPr marL="342900" indent="-342900"/>
            <a:r>
              <a:rPr lang="en-US" dirty="0" smtClean="0"/>
              <a:t>6. </a:t>
            </a:r>
            <a:r>
              <a:rPr lang="en-US" b="1" dirty="0" smtClean="0"/>
              <a:t>Step 5</a:t>
            </a:r>
            <a:r>
              <a:rPr lang="en-US" dirty="0" smtClean="0"/>
              <a:t>. may be repeated as many times as there are notable changes made to the contents of the files being tracked.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  <p:pic>
        <p:nvPicPr>
          <p:cNvPr id="10" name="Picture 9" descr="git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512" y="2332037"/>
            <a:ext cx="990600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6711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latin typeface="Arial"/>
              </a:rPr>
              <a:t>Open Source Software Development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DEMO: </a:t>
            </a:r>
            <a:r>
              <a:rPr lang="en-US" sz="2000" b="1" dirty="0" smtClean="0"/>
              <a:t>The MEAN Stack </a:t>
            </a:r>
          </a:p>
          <a:p>
            <a:pPr marL="342900" indent="-342900"/>
            <a:r>
              <a:rPr lang="en-US" sz="2000" b="1" dirty="0" smtClean="0"/>
              <a:t>C. Source Code Version Control &amp; Collaboration – Git &amp; Github</a:t>
            </a:r>
          </a:p>
          <a:p>
            <a:endParaRPr lang="en-US" dirty="0" smtClean="0"/>
          </a:p>
          <a:p>
            <a:pPr marL="342900" indent="-342900">
              <a:buAutoNum type="arabicPeriod" startAt="7"/>
            </a:pPr>
            <a:r>
              <a:rPr lang="en-US" dirty="0" smtClean="0"/>
              <a:t>To make the software available to  collaborators and other remote users,</a:t>
            </a:r>
          </a:p>
          <a:p>
            <a:pPr marL="342900" indent="-342900"/>
            <a:r>
              <a:rPr lang="en-US" dirty="0" smtClean="0"/>
              <a:t>      the commits have to be pushed to an repository  online, like Github.</a:t>
            </a:r>
          </a:p>
          <a:p>
            <a:endParaRPr lang="en-US" dirty="0" smtClean="0"/>
          </a:p>
          <a:p>
            <a:pPr marL="342900" indent="-342900">
              <a:buAutoNum type="arabicPeriod" startAt="8"/>
            </a:pPr>
            <a:r>
              <a:rPr lang="en-US" dirty="0" smtClean="0"/>
              <a:t>Create a Github account  and a repository at </a:t>
            </a:r>
            <a:r>
              <a:rPr lang="en-US" b="1" dirty="0" smtClean="0">
                <a:hlinkClick r:id="rId3"/>
              </a:rPr>
              <a:t>github.com</a:t>
            </a:r>
            <a:endParaRPr lang="en-US" b="1" dirty="0" smtClean="0"/>
          </a:p>
          <a:p>
            <a:pPr marL="342900" indent="-342900">
              <a:buAutoNum type="arabicPeriod" startAt="8"/>
            </a:pPr>
            <a:endParaRPr lang="en-US" b="1" dirty="0" smtClean="0"/>
          </a:p>
          <a:p>
            <a:pPr marL="342900" indent="-342900">
              <a:buAutoNum type="arabicPeriod" startAt="8"/>
            </a:pPr>
            <a:r>
              <a:rPr lang="en-US" dirty="0" smtClean="0"/>
              <a:t> At local command-line run the following commands: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 smtClean="0"/>
              <a:t>git remote add origin </a:t>
            </a:r>
            <a:r>
              <a:rPr lang="en-US" b="1" dirty="0" smtClean="0">
                <a:hlinkClick r:id="rId4"/>
              </a:rPr>
              <a:t>https://github.com/username/repository-name.git</a:t>
            </a:r>
            <a:endParaRPr lang="en-US" b="1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b="1" dirty="0" smtClean="0"/>
              <a:t>git branch –M main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 smtClean="0"/>
              <a:t>git push –u origin main</a:t>
            </a:r>
          </a:p>
          <a:p>
            <a:pPr marL="1257300" lvl="2" indent="-342900"/>
            <a:endParaRPr lang="en-US" b="1" dirty="0" smtClean="0"/>
          </a:p>
          <a:p>
            <a:pPr marL="342900" indent="-342900"/>
            <a:r>
              <a:rPr lang="en-US" dirty="0" smtClean="0"/>
              <a:t>10. Enter username and password for the Github account when prompted.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  <p:pic>
        <p:nvPicPr>
          <p:cNvPr id="10" name="Picture 9" descr="git4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5512" y="2332037"/>
            <a:ext cx="990600" cy="419100"/>
          </a:xfrm>
          <a:prstGeom prst="rect">
            <a:avLst/>
          </a:prstGeom>
        </p:spPr>
      </p:pic>
      <p:pic>
        <p:nvPicPr>
          <p:cNvPr id="9" name="Picture 8" descr="github4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9337" y="3017837"/>
            <a:ext cx="866775" cy="85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6711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latin typeface="Arial"/>
              </a:rPr>
              <a:t>Open Source Software Development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763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DEMO: </a:t>
            </a:r>
            <a:r>
              <a:rPr lang="en-US" sz="2000" b="1" dirty="0" smtClean="0"/>
              <a:t>The MEAN Stack </a:t>
            </a:r>
          </a:p>
          <a:p>
            <a:pPr marL="342900" indent="-342900"/>
            <a:r>
              <a:rPr lang="en-US" sz="2000" b="1" dirty="0" smtClean="0"/>
              <a:t>C. Source Code Version Control &amp; Collaboration – Git &amp; Github</a:t>
            </a:r>
          </a:p>
          <a:p>
            <a:endParaRPr lang="en-US" dirty="0" smtClean="0"/>
          </a:p>
          <a:p>
            <a:pPr marL="342900" indent="-342900">
              <a:buAutoNum type="arabicPeriod" startAt="11"/>
            </a:pPr>
            <a:r>
              <a:rPr lang="en-US" dirty="0" smtClean="0"/>
              <a:t> If successful</a:t>
            </a:r>
            <a:r>
              <a:rPr lang="en-US" b="1" dirty="0" smtClean="0"/>
              <a:t>,  repeat Steps 3 to 10</a:t>
            </a:r>
            <a:r>
              <a:rPr lang="en-US" dirty="0" smtClean="0"/>
              <a:t> for the backend source code.</a:t>
            </a:r>
          </a:p>
          <a:p>
            <a:pPr marL="342900" indent="-342900">
              <a:buAutoNum type="arabicPeriod" startAt="11"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  <p:pic>
        <p:nvPicPr>
          <p:cNvPr id="10" name="Picture 9" descr="git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512" y="2332037"/>
            <a:ext cx="990600" cy="419100"/>
          </a:xfrm>
          <a:prstGeom prst="rect">
            <a:avLst/>
          </a:prstGeom>
        </p:spPr>
      </p:pic>
      <p:pic>
        <p:nvPicPr>
          <p:cNvPr id="9" name="Picture 8" descr="github4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337" y="3017837"/>
            <a:ext cx="866775" cy="857250"/>
          </a:xfrm>
          <a:prstGeom prst="rect">
            <a:avLst/>
          </a:prstGeom>
        </p:spPr>
      </p:pic>
      <p:pic>
        <p:nvPicPr>
          <p:cNvPr id="15" name="Picture 14" descr="gitout-4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912" y="4389436"/>
            <a:ext cx="2438400" cy="2438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538920" y="1493837"/>
            <a:ext cx="6711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latin typeface="Arial"/>
              </a:rPr>
              <a:t>Open Source Software Development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3112" y="2560637"/>
            <a:ext cx="8763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Assignment:</a:t>
            </a:r>
          </a:p>
          <a:p>
            <a:pPr marL="342900" indent="-342900"/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and install the Bitnami MEAN Stack on your local computer.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 all the  Angular &amp; ExpressJS components.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https://github.com/opensmes</a:t>
            </a:r>
            <a:r>
              <a:rPr lang="en-US" dirty="0" smtClean="0"/>
              <a:t> to download or clone copies of the frontend and backend source code.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these to reproduce the open source application on your local computer</a:t>
            </a:r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7625592" cy="533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Next </a:t>
            </a: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 session:  Deployment online 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789237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PREPARING &amp; DEPLOYING THE MEAN STACK APPLICATION ON THE WEB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7912" y="5684837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 for listening.</a:t>
            </a:r>
          </a:p>
          <a:p>
            <a:endParaRPr lang="en-US" dirty="0"/>
          </a:p>
        </p:txBody>
      </p:sp>
      <p:pic>
        <p:nvPicPr>
          <p:cNvPr id="10" name="Picture 9" descr="meanlogo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12" y="3094037"/>
            <a:ext cx="3771900" cy="1209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3" name="Picture 12" descr="OS Logo4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103120"/>
            <a:ext cx="6025392" cy="42675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b="0" i="1" strike="noStrike" spc="-1" dirty="0" smtClean="0">
                <a:solidFill>
                  <a:srgbClr val="333333"/>
                </a:solidFill>
                <a:latin typeface="Noto Sans Regular"/>
              </a:rPr>
              <a:t>… and </a:t>
            </a:r>
            <a:r>
              <a:rPr lang="en-US" sz="2800" i="1" spc="-1" dirty="0" smtClean="0">
                <a:solidFill>
                  <a:srgbClr val="333333"/>
                </a:solidFill>
                <a:latin typeface="Noto Sans Regular"/>
              </a:rPr>
              <a:t>yet </a:t>
            </a:r>
            <a:r>
              <a:rPr lang="en-US" sz="2800" b="0" i="1" strike="noStrike" spc="-1" dirty="0" smtClean="0">
                <a:solidFill>
                  <a:srgbClr val="333333"/>
                </a:solidFill>
                <a:latin typeface="Noto Sans Regular"/>
              </a:rPr>
              <a:t>again!</a:t>
            </a:r>
            <a:endParaRPr lang="en-US" sz="2800" b="0" i="1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FF0000"/>
                </a:solidFill>
                <a:latin typeface="Noto Sans Regular"/>
              </a:rPr>
              <a:t>LeROI</a:t>
            </a: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FOPESON</a:t>
            </a: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spc="-1" dirty="0" smtClean="0">
                <a:solidFill>
                  <a:srgbClr val="333333"/>
                </a:solidFill>
                <a:latin typeface="Noto Sans Regular"/>
              </a:rPr>
              <a:t>Information Systems &amp; Technology Consultant</a:t>
            </a: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Linux Professional Institute (LPI-2) Certified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Used MS/PC DOS, Windows 3, 95, 98, XP &amp; 7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(XP was my favorite)</a:t>
            </a:r>
            <a:endParaRPr lang="en-US" sz="20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Switched to Linux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3339000"/>
            <a:ext cx="2386800" cy="3382920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r>
              <a:rPr lang="en-US" sz="1600" b="0" strike="noStrike" spc="-1" dirty="0">
                <a:solidFill>
                  <a:srgbClr val="333333"/>
                </a:solidFill>
                <a:latin typeface="Noto Sans Regular"/>
              </a:rPr>
              <a:t>Abimbola </a:t>
            </a:r>
            <a:r>
              <a:rPr lang="en-US" sz="1600" b="0" strike="noStrike" spc="-1" dirty="0" smtClean="0">
                <a:solidFill>
                  <a:srgbClr val="333333"/>
                </a:solidFill>
                <a:latin typeface="Noto Sans Regular"/>
              </a:rPr>
              <a:t>Adefope</a:t>
            </a:r>
            <a:endParaRPr lang="en-US" sz="1600" spc="-1" dirty="0">
              <a:solidFill>
                <a:srgbClr val="333333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r>
              <a:rPr lang="en-US" sz="1400" b="0" strike="noStrike" spc="-1" dirty="0" smtClean="0">
                <a:solidFill>
                  <a:srgbClr val="333333"/>
                </a:solidFill>
                <a:latin typeface="Noto Sans Regular"/>
              </a:rPr>
              <a:t>Speaker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86" name="Picture 85"/>
          <p:cNvPicPr/>
          <p:nvPr/>
        </p:nvPicPr>
        <p:blipFill>
          <a:blip r:embed="rId2" cstate="print"/>
          <a:stretch/>
        </p:blipFill>
        <p:spPr>
          <a:xfrm>
            <a:off x="7478712" y="3398837"/>
            <a:ext cx="2095200" cy="201168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OS Logo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39679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b="0" strike="noStrike" spc="-1" dirty="0" smtClean="0">
                <a:latin typeface="Arial"/>
              </a:rPr>
              <a:t>Assignment Review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912" y="2913122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Repeat the deployment demonstrated  for </a:t>
            </a:r>
            <a:r>
              <a:rPr lang="en-US" b="1" dirty="0" smtClean="0"/>
              <a:t>Dollibarr</a:t>
            </a:r>
            <a:r>
              <a:rPr lang="en-US" dirty="0" smtClean="0"/>
              <a:t> or any other software, on your own computer and explore the software.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Download installation software, for your operating system, from Bitnami Stacks.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Download and install  </a:t>
            </a:r>
            <a:r>
              <a:rPr lang="en-US" b="1" dirty="0" smtClean="0"/>
              <a:t>Apache OpenOffice </a:t>
            </a:r>
            <a:r>
              <a:rPr lang="en-US" dirty="0" smtClean="0"/>
              <a:t>or </a:t>
            </a:r>
            <a:r>
              <a:rPr lang="en-US" b="1" dirty="0" smtClean="0"/>
              <a:t>LibreOffice</a:t>
            </a:r>
            <a:r>
              <a:rPr lang="en-US" dirty="0" smtClean="0"/>
              <a:t> on your own computer for and explore it.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Go to the relevant website to download the installation files.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/>
            <a:r>
              <a:rPr lang="en-US" dirty="0" smtClean="0"/>
              <a:t>3. Find, install &amp; explore any open source software which you may find  a useful alternative to a proprietary one you may already have.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4. Uninstall all software after exploration, if  no longer needed.</a:t>
            </a:r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Practice remote access with AnyDesk on your own computer systems or with a  colleague at a different location.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7912" y="2447706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Any Issues arising from:</a:t>
            </a:r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6711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latin typeface="Arial"/>
              </a:rPr>
              <a:t>Open Source Software Development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Project  Types:</a:t>
            </a:r>
          </a:p>
          <a:p>
            <a:pPr marL="342900" indent="-342900"/>
            <a:endParaRPr lang="en-US" b="1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A developer releases the source code for a working project to the public or developer  community for  contributions </a:t>
            </a:r>
          </a:p>
          <a:p>
            <a:pPr marL="342900" indent="-342900"/>
            <a:r>
              <a:rPr lang="en-US" dirty="0" smtClean="0"/>
              <a:t>	 </a:t>
            </a:r>
            <a:r>
              <a:rPr lang="en-US" b="1" dirty="0" smtClean="0"/>
              <a:t>Linus Torvalds: Linux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source code for a pre-existing proprietary project is released to the public for  diverse application and extension </a:t>
            </a:r>
            <a:r>
              <a:rPr lang="en-US" dirty="0" smtClean="0"/>
              <a:t>(e.g. through </a:t>
            </a:r>
            <a:r>
              <a:rPr lang="en-US" dirty="0" smtClean="0"/>
              <a:t>plug-ins)</a:t>
            </a:r>
          </a:p>
          <a:p>
            <a:pPr marL="342900" indent="-342900"/>
            <a:r>
              <a:rPr lang="en-US" b="1" dirty="0" smtClean="0"/>
              <a:t>	Google: Chromium</a:t>
            </a:r>
          </a:p>
          <a:p>
            <a:pPr marL="342900" indent="-342900"/>
            <a:r>
              <a:rPr lang="en-US" b="1" dirty="0" smtClean="0"/>
              <a:t>	 Mozilla: Firefox</a:t>
            </a:r>
            <a:endParaRPr lang="en-US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b="1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An  existing open source project may be forked  from  a repository and developed further into  another open source project </a:t>
            </a:r>
          </a:p>
          <a:p>
            <a:pPr marL="342900" indent="-342900"/>
            <a:r>
              <a:rPr lang="en-US" b="1" dirty="0" smtClean="0"/>
              <a:t>	OpenOffice.Org =&gt; LibreOffice</a:t>
            </a:r>
          </a:p>
          <a:p>
            <a:pPr marL="342900" indent="-342900"/>
            <a:r>
              <a:rPr lang="en-US" b="1" dirty="0" smtClean="0"/>
              <a:t>	Debian Linux =&gt; Ubuntu Linux et al</a:t>
            </a:r>
          </a:p>
          <a:p>
            <a:pPr marL="342900" indent="-342900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7912" y="271303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6711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latin typeface="Arial"/>
              </a:rPr>
              <a:t>Open Source Software Development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Project  Collaboration:</a:t>
            </a:r>
          </a:p>
          <a:p>
            <a:pPr marL="342900" indent="-342900"/>
            <a:endParaRPr lang="en-US" b="1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A community  quickly forms around a project comprising the  development team and users – </a:t>
            </a:r>
            <a:r>
              <a:rPr lang="en-US" b="1" dirty="0" smtClean="0"/>
              <a:t>Github, Bitbucket.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continuous exchange of feedback and  debugging of the code is key to a successful project  - emails, forums, chats, bug trackers etc.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 project source code is constantly made available to everyone through </a:t>
            </a:r>
            <a:r>
              <a:rPr lang="en-US" dirty="0" smtClean="0"/>
              <a:t>a  </a:t>
            </a:r>
            <a:r>
              <a:rPr lang="en-US" dirty="0" smtClean="0"/>
              <a:t>repository online, for  remote accessibility  from any location – </a:t>
            </a:r>
            <a:r>
              <a:rPr lang="en-US" b="1" dirty="0" smtClean="0"/>
              <a:t>GitHub</a:t>
            </a:r>
            <a:r>
              <a:rPr lang="en-US" dirty="0" smtClean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A strict version control is kept of the different stages of the project during the development process – </a:t>
            </a:r>
            <a:r>
              <a:rPr lang="en-US" b="1" dirty="0" smtClean="0"/>
              <a:t>Git.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Continuous integration  &amp; debugging tools are used  to automate testing of the project – </a:t>
            </a:r>
            <a:r>
              <a:rPr lang="en-US" b="1" dirty="0" smtClean="0"/>
              <a:t>Jenkins, GitLab</a:t>
            </a:r>
            <a:r>
              <a:rPr lang="en-US" dirty="0" smtClean="0"/>
              <a:t>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Project s are financed through donations from users, crowd funding  and  corporate sponsors – </a:t>
            </a:r>
            <a:r>
              <a:rPr lang="en-US" b="1" dirty="0" smtClean="0"/>
              <a:t>Red Hat =&gt; Fedora, Microsoft =&gt; .NET, PWA Builder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6711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latin typeface="Arial"/>
              </a:rPr>
              <a:t>Open Source Software Development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610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Project Sustainability and Profitability: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dirty="0" smtClean="0"/>
              <a:t>A successful project is one that has become widely adopted and users are willing to pay for additional targeted enhancements  and support.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Training, consulting &amp; support services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Using  a project to provide IaaS &amp; SaaS online solutions – </a:t>
            </a:r>
            <a:r>
              <a:rPr lang="en-US" b="1" dirty="0" smtClean="0"/>
              <a:t>Linux , Apache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Dual licensing or Open Core – Software is release both in open source unsupported community version and  also in a proprietary supported version for enterprise level usage – </a:t>
            </a:r>
            <a:r>
              <a:rPr lang="en-US" b="1" dirty="0" smtClean="0"/>
              <a:t>MySQL, MongoDB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Providing optional proprietary features.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Selling modified versions of open software which have a permissive license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Web application development for multi-device software </a:t>
            </a:r>
            <a:r>
              <a:rPr lang="en-US" dirty="0" smtClean="0"/>
              <a:t>solutions - </a:t>
            </a:r>
            <a:r>
              <a:rPr lang="en-US" b="1" dirty="0" smtClean="0"/>
              <a:t>PWA Builder =&gt; Mobile Apps</a:t>
            </a:r>
            <a:endParaRPr lang="en-US" b="1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255838"/>
            <a:ext cx="8692392" cy="609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Source  in Software Development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865438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pen source tools are  the primary tools for developing for the web and for building mobile apps.</a:t>
            </a:r>
          </a:p>
          <a:p>
            <a:endParaRPr lang="en-US" sz="2000" dirty="0" smtClean="0"/>
          </a:p>
          <a:p>
            <a:r>
              <a:rPr lang="en-US" sz="2000" dirty="0" smtClean="0"/>
              <a:t>Systems </a:t>
            </a:r>
            <a:r>
              <a:rPr lang="en-US" sz="2000" dirty="0" smtClean="0"/>
              <a:t>software development is done with C, C++ and other high level programming languages, sometimes with Python or Perl.</a:t>
            </a:r>
          </a:p>
          <a:p>
            <a:endParaRPr lang="en-US" sz="2000" dirty="0"/>
          </a:p>
          <a:p>
            <a:r>
              <a:rPr lang="en-US" sz="2000" b="1" dirty="0" smtClean="0"/>
              <a:t>Some popular open source  tools for  </a:t>
            </a:r>
            <a:r>
              <a:rPr lang="en-US" sz="2000" b="1" dirty="0" smtClean="0"/>
              <a:t>development:</a:t>
            </a:r>
            <a:endParaRPr lang="en-US" sz="2000" b="1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Languages</a:t>
            </a:r>
            <a:r>
              <a:rPr lang="en-US" sz="2000" dirty="0" smtClean="0"/>
              <a:t>: Javascript, PHP, Python, Rerl, </a:t>
            </a:r>
            <a:r>
              <a:rPr lang="en-US" sz="2000" dirty="0"/>
              <a:t>R</a:t>
            </a:r>
            <a:r>
              <a:rPr lang="en-US" sz="2000" dirty="0" smtClean="0"/>
              <a:t>uby,  Android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Frameworks/Libraries: </a:t>
            </a:r>
            <a:r>
              <a:rPr lang="en-US" sz="2000" dirty="0" smtClean="0"/>
              <a:t>Angular, NodeJS, Ruby on Rails, React, Vue, </a:t>
            </a:r>
            <a:r>
              <a:rPr lang="en-US" sz="2000" dirty="0" smtClean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Bootstrap</a:t>
            </a: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Tools: Git, Docker, Sublime Text editor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Databases: MongoDB, MySQL, PostgreSQL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CMS: WordPress, Drupal, Joomla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Development Stacks: AMP, APP, MEAN, </a:t>
            </a:r>
            <a:r>
              <a:rPr lang="en-US" sz="2000" dirty="0" smtClean="0"/>
              <a:t>MERN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82712" y="1717972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From the first session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2255838"/>
            <a:ext cx="8692392" cy="609599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solidFill>
                  <a:srgbClr val="333333"/>
                </a:solidFill>
                <a:latin typeface="Noto Sans Regular"/>
              </a:rPr>
              <a:t>Open Source  Software Development Stacks</a:t>
            </a:r>
            <a:r>
              <a:rPr lang="en-US" sz="28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r>
              <a:rPr lang="en-US" sz="2000" b="0" strike="noStrike" spc="-1" dirty="0" smtClean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126480" y="182880"/>
            <a:ext cx="3758400" cy="1401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12" y="2865438"/>
            <a:ext cx="8610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A Stack refers to a core set of tools which are required to develop a fully functional software application. </a:t>
            </a:r>
          </a:p>
          <a:p>
            <a:endParaRPr lang="en-US" sz="2000" dirty="0" smtClean="0"/>
          </a:p>
          <a:p>
            <a:r>
              <a:rPr lang="en-US" sz="2000" dirty="0" smtClean="0"/>
              <a:t>Examples: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AMP Stack – Apache, MySQL, PHP (Python or Perl)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APP Stack : Apache, PostgreSQL, PHP (Python or Perl)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MEAN Stack: MongoDB, ExpressJS, Angular, NodeJS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MERN Stack: MongoDB, ExpressJS, React, NodeJS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CMS Stacks: WordPress, Drupal or Joomla + MySQL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sz="2000" dirty="0" smtClean="0"/>
              <a:t>AMP &amp; APP are commonly referred to as LAMP, MAMP or  WAMP stacks depending on the underlying operating system, Linux, macOS or Microsoft Windows, in development. </a:t>
            </a:r>
            <a:endParaRPr lang="en-US" sz="2000" dirty="0"/>
          </a:p>
        </p:txBody>
      </p:sp>
      <p:pic>
        <p:nvPicPr>
          <p:cNvPr id="7" name="Picture 6" descr="mern-mea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3512" y="3703637"/>
            <a:ext cx="1981200" cy="1398689"/>
          </a:xfrm>
          <a:prstGeom prst="rect">
            <a:avLst/>
          </a:prstGeom>
        </p:spPr>
      </p:pic>
      <p:pic>
        <p:nvPicPr>
          <p:cNvPr id="9" name="Picture 8" descr="amp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712" y="6523037"/>
            <a:ext cx="5705475" cy="7318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2712" y="1717972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From the first session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262080"/>
            <a:ext cx="8855280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Open 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Source</a:t>
            </a:r>
          </a:p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333333"/>
                </a:solidFill>
                <a:latin typeface="Noto Sans Regular"/>
              </a:rPr>
              <a:t>S</a:t>
            </a:r>
            <a:r>
              <a:rPr lang="en-US" sz="4400" b="0" strike="noStrike" spc="-1" dirty="0" smtClean="0">
                <a:solidFill>
                  <a:srgbClr val="333333"/>
                </a:solidFill>
                <a:latin typeface="Noto Sans Regular"/>
              </a:rPr>
              <a:t>olutions for </a:t>
            </a:r>
            <a:r>
              <a:rPr lang="en-US" sz="4400" b="0" strike="noStrike" spc="-1" dirty="0">
                <a:solidFill>
                  <a:srgbClr val="333333"/>
                </a:solidFill>
                <a:latin typeface="Noto Sans Regular"/>
              </a:rPr>
              <a:t>SMEs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8920" y="1493837"/>
            <a:ext cx="6711192" cy="914717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800" spc="-1" dirty="0" smtClean="0">
                <a:latin typeface="Arial"/>
              </a:rPr>
              <a:t>Open Source Software Development</a:t>
            </a:r>
            <a:endParaRPr lang="en-US" sz="2800" b="0" strike="noStrike" spc="-1" dirty="0">
              <a:latin typeface="Arial"/>
            </a:endParaRPr>
          </a:p>
          <a:p>
            <a:pPr marL="3290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60336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0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340400" y="6142036"/>
            <a:ext cx="2386800" cy="579883"/>
          </a:xfrm>
          <a:prstGeom prst="rect">
            <a:avLst/>
          </a:prstGeom>
          <a:noFill/>
          <a:ln>
            <a:noFill/>
          </a:ln>
          <a:effectLst>
            <a:outerShdw dist="17309" dir="1890000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34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720"/>
              </a:spcAft>
              <a:buClr>
                <a:srgbClr val="EF2929"/>
              </a:buClr>
              <a:buSzPct val="45000"/>
            </a:pPr>
            <a:endParaRPr lang="en-US" sz="1600" spc="-1" dirty="0">
              <a:solidFill>
                <a:srgbClr val="333333"/>
              </a:solidFill>
              <a:latin typeface="Noto Sans Regular"/>
              <a:hlinkClick r:id="rId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112" y="2560637"/>
            <a:ext cx="8153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/>
              <a:t>DEMO: </a:t>
            </a:r>
            <a:r>
              <a:rPr lang="en-US" sz="2000" b="1" dirty="0" smtClean="0"/>
              <a:t>The MEAN Stack </a:t>
            </a:r>
          </a:p>
          <a:p>
            <a:pPr marL="342900" indent="-342900"/>
            <a:r>
              <a:rPr lang="en-US" sz="2000" b="1" dirty="0" smtClean="0"/>
              <a:t>A. New Installation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the version of  Bitnami MEAN Stack from </a:t>
            </a:r>
            <a:r>
              <a:rPr lang="en-US" dirty="0" smtClean="0">
                <a:hlinkClick r:id="rId3"/>
              </a:rPr>
              <a:t>bitnami.com/stack/mean/installer</a:t>
            </a:r>
            <a:r>
              <a:rPr lang="en-US" dirty="0" smtClean="0"/>
              <a:t> for your operating system and install it.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dirty="0" smtClean="0"/>
              <a:t>Give MongoDB  user</a:t>
            </a:r>
            <a:r>
              <a:rPr lang="en-US" b="1" dirty="0" smtClean="0"/>
              <a:t> root  </a:t>
            </a:r>
            <a:r>
              <a:rPr lang="en-US" dirty="0" smtClean="0"/>
              <a:t>a password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dirty="0" smtClean="0"/>
              <a:t>Deselect cloud deployment option for local installation only</a:t>
            </a:r>
          </a:p>
          <a:p>
            <a:pPr lvl="2" indent="-457200">
              <a:buFont typeface="Courier New" pitchFamily="49" charset="0"/>
              <a:buChar char="o"/>
            </a:pPr>
            <a:r>
              <a:rPr lang="en-US" dirty="0" smtClean="0"/>
              <a:t>Start all servers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dirty="0" smtClean="0"/>
              <a:t>Enable MEAN Stack environment  with </a:t>
            </a:r>
            <a:r>
              <a:rPr lang="en-US" b="1" dirty="0" smtClean="0"/>
              <a:t>use_meanstack  </a:t>
            </a:r>
            <a:r>
              <a:rPr lang="en-US" dirty="0" smtClean="0"/>
              <a:t>command  at the command line in the stack folder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This installs </a:t>
            </a:r>
            <a:r>
              <a:rPr lang="en-US" dirty="0" smtClean="0">
                <a:hlinkClick r:id="rId4"/>
              </a:rPr>
              <a:t>NodeJS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MongoDB</a:t>
            </a:r>
            <a:r>
              <a:rPr lang="en-US" dirty="0" smtClean="0"/>
              <a:t> in on the computer.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[FOR THIS DEMO ONLY</a:t>
            </a:r>
            <a:r>
              <a:rPr lang="en-US" dirty="0" smtClean="0"/>
              <a:t>] Edit mongodb.conf in the mongodb folder to 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dirty="0" smtClean="0"/>
              <a:t>disable</a:t>
            </a:r>
            <a:r>
              <a:rPr lang="en-US" b="1" dirty="0" smtClean="0"/>
              <a:t> auth  =&gt; #auth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enable</a:t>
            </a:r>
            <a:r>
              <a:rPr lang="en-US" b="1" dirty="0" smtClean="0"/>
              <a:t> #noauth =&gt; </a:t>
            </a:r>
            <a:r>
              <a:rPr lang="en-US" b="1" dirty="0" smtClean="0"/>
              <a:t>noauth</a:t>
            </a: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88112" y="1413172"/>
            <a:ext cx="359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Software Development</a:t>
            </a:r>
            <a:endParaRPr lang="en-US" sz="2400" b="1" dirty="0"/>
          </a:p>
        </p:txBody>
      </p:sp>
      <p:pic>
        <p:nvPicPr>
          <p:cNvPr id="12" name="Picture 11" descr="OS Logo4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912" y="74613"/>
            <a:ext cx="1385563" cy="1343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5301</TotalTime>
  <Words>1589</Words>
  <Application>LibreOffice/6.1.5.2$Linux_X86_64 LibreOffice_project/10$Build-2</Application>
  <PresentationFormat>Custom</PresentationFormat>
  <Paragraphs>347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ADEYINKA</dc:creator>
  <cp:lastModifiedBy>REVD</cp:lastModifiedBy>
  <cp:revision>156</cp:revision>
  <dcterms:created xsi:type="dcterms:W3CDTF">2021-04-14T10:44:23Z</dcterms:created>
  <dcterms:modified xsi:type="dcterms:W3CDTF">2021-05-05T10:26:14Z</dcterms:modified>
  <cp:contentStatus>Final</cp:contentStatus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