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7" r:id="rId2"/>
    <p:sldId id="258" r:id="rId3"/>
    <p:sldId id="299" r:id="rId4"/>
    <p:sldId id="305" r:id="rId5"/>
    <p:sldId id="321" r:id="rId6"/>
    <p:sldId id="320" r:id="rId7"/>
    <p:sldId id="322" r:id="rId8"/>
    <p:sldId id="314" r:id="rId9"/>
    <p:sldId id="315" r:id="rId10"/>
    <p:sldId id="324" r:id="rId11"/>
    <p:sldId id="319" r:id="rId12"/>
    <p:sldId id="300" r:id="rId13"/>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051" autoAdjust="0"/>
  </p:normalViewPr>
  <p:slideViewPr>
    <p:cSldViewPr>
      <p:cViewPr>
        <p:scale>
          <a:sx n="50" d="100"/>
          <a:sy n="50" d="100"/>
        </p:scale>
        <p:origin x="-954" y="90"/>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66" name="PlaceHolder 2"/>
          <p:cNvSpPr>
            <a:spLocks noGrp="1"/>
          </p:cNvSpPr>
          <p:nvPr>
            <p:ph type="body"/>
          </p:nvPr>
        </p:nvSpPr>
        <p:spPr>
          <a:xfrm>
            <a:off x="720000" y="2160000"/>
            <a:ext cx="4215600" cy="20912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720000" y="4450320"/>
            <a:ext cx="421560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69" name="PlaceHolder 2"/>
          <p:cNvSpPr>
            <a:spLocks noGrp="1"/>
          </p:cNvSpPr>
          <p:nvPr>
            <p:ph type="body"/>
          </p:nvPr>
        </p:nvSpPr>
        <p:spPr>
          <a:xfrm>
            <a:off x="720000" y="2160000"/>
            <a:ext cx="2057040" cy="209124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2880360" y="2160000"/>
            <a:ext cx="2057040" cy="209124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720000" y="4450320"/>
            <a:ext cx="2057040" cy="209124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2880360" y="4450320"/>
            <a:ext cx="205704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body"/>
          </p:nvPr>
        </p:nvSpPr>
        <p:spPr>
          <a:xfrm>
            <a:off x="720000" y="2160000"/>
            <a:ext cx="1357200" cy="20912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2145600" y="2160000"/>
            <a:ext cx="1357200" cy="20912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3570840" y="2160000"/>
            <a:ext cx="1357200" cy="209124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720000" y="4450320"/>
            <a:ext cx="1357200" cy="209124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2145600" y="4450320"/>
            <a:ext cx="1357200" cy="209124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3570840" y="4450320"/>
            <a:ext cx="135720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subTitle"/>
          </p:nvPr>
        </p:nvSpPr>
        <p:spPr>
          <a:xfrm>
            <a:off x="720000" y="2160000"/>
            <a:ext cx="4215600" cy="4384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47" name="PlaceHolder 2"/>
          <p:cNvSpPr>
            <a:spLocks noGrp="1"/>
          </p:cNvSpPr>
          <p:nvPr>
            <p:ph type="body"/>
          </p:nvPr>
        </p:nvSpPr>
        <p:spPr>
          <a:xfrm>
            <a:off x="720000" y="2160000"/>
            <a:ext cx="421560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49" name="PlaceHolder 2"/>
          <p:cNvSpPr>
            <a:spLocks noGrp="1"/>
          </p:cNvSpPr>
          <p:nvPr>
            <p:ph type="body"/>
          </p:nvPr>
        </p:nvSpPr>
        <p:spPr>
          <a:xfrm>
            <a:off x="720000" y="2160000"/>
            <a:ext cx="2057040" cy="438444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2880360" y="2160000"/>
            <a:ext cx="205704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0000" y="300960"/>
            <a:ext cx="8855280" cy="5851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720000" y="2160000"/>
            <a:ext cx="2057040" cy="209124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2880360" y="2160000"/>
            <a:ext cx="2057040" cy="43844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720000" y="4450320"/>
            <a:ext cx="205704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720000" y="2160000"/>
            <a:ext cx="2057040" cy="43844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2880360" y="2160000"/>
            <a:ext cx="2057040" cy="20912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2880360" y="4450320"/>
            <a:ext cx="205704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720000" y="2160000"/>
            <a:ext cx="2057040" cy="20912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2880360" y="2160000"/>
            <a:ext cx="2057040" cy="20912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720000" y="4450320"/>
            <a:ext cx="421560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0" y="288000"/>
            <a:ext cx="503640" cy="1079640"/>
          </a:xfrm>
          <a:prstGeom prst="rect">
            <a:avLst/>
          </a:prstGeom>
          <a:solidFill>
            <a:srgbClr val="EF2929"/>
          </a:solidFill>
          <a:ln>
            <a:noFill/>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720000" y="300960"/>
            <a:ext cx="8855280" cy="1262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41" name="PlaceHolder 3"/>
          <p:cNvSpPr>
            <a:spLocks noGrp="1"/>
          </p:cNvSpPr>
          <p:nvPr>
            <p:ph type="body"/>
          </p:nvPr>
        </p:nvSpPr>
        <p:spPr>
          <a:xfrm>
            <a:off x="720000" y="2160000"/>
            <a:ext cx="4215600" cy="438444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2" name="PlaceHolder 4"/>
          <p:cNvSpPr>
            <a:spLocks noGrp="1"/>
          </p:cNvSpPr>
          <p:nvPr>
            <p:ph type="body"/>
          </p:nvPr>
        </p:nvSpPr>
        <p:spPr>
          <a:xfrm>
            <a:off x="5147280" y="2160000"/>
            <a:ext cx="4215600" cy="209088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3" name="PlaceHolder 5"/>
          <p:cNvSpPr>
            <a:spLocks noGrp="1"/>
          </p:cNvSpPr>
          <p:nvPr>
            <p:ph type="body"/>
          </p:nvPr>
        </p:nvSpPr>
        <p:spPr>
          <a:xfrm>
            <a:off x="5147280" y="4450320"/>
            <a:ext cx="4215600" cy="209088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smes" TargetMode="External"/><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4" Type="http://schemas.openxmlformats.org/officeDocument/2006/relationships/image" Target="../media/image1.gif"/></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heroku.com/" TargetMode="External"/><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5" Type="http://schemas.openxmlformats.org/officeDocument/2006/relationships/image" Target="../media/image1.gif"/><Relationship Id="rId4" Type="http://schemas.openxmlformats.org/officeDocument/2006/relationships/hyperlink" Target="https://www.mongodb.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hyperlink" Target="http://githhub.com/" TargetMode="External"/><Relationship Id="rId7" Type="http://schemas.openxmlformats.org/officeDocument/2006/relationships/image" Target="../media/image5.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1.gif"/><Relationship Id="rId4" Type="http://schemas.openxmlformats.org/officeDocument/2006/relationships/hyperlink" Target="https://github.com/username/repository-name.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4853712" cy="1354217"/>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2103120"/>
            <a:ext cx="8463792" cy="16005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b="0" strike="noStrike" spc="-1" dirty="0" smtClean="0">
                <a:solidFill>
                  <a:srgbClr val="333333"/>
                </a:solidFill>
                <a:latin typeface="Noto Sans Regular"/>
              </a:rPr>
              <a:t>Focus:  Deployment  to Host Online</a:t>
            </a:r>
          </a:p>
          <a:p>
            <a:pPr marL="432000" indent="-323640">
              <a:lnSpc>
                <a:spcPct val="100000"/>
              </a:lnSpc>
              <a:spcAft>
                <a:spcPts val="1414"/>
              </a:spcAft>
              <a:buClr>
                <a:srgbClr val="EF2929"/>
              </a:buClr>
              <a:buSzPct val="45000"/>
            </a:pPr>
            <a:endParaRPr lang="en-US" sz="2000" spc="-1" dirty="0" smtClean="0">
              <a:solidFill>
                <a:srgbClr val="333333"/>
              </a:solidFill>
              <a:latin typeface="Noto Sans Regular"/>
            </a:endParaRPr>
          </a:p>
          <a:p>
            <a:pPr marL="298472">
              <a:spcAft>
                <a:spcPts val="1283"/>
              </a:spcAft>
              <a:buClr>
                <a:srgbClr val="EF2929"/>
              </a:buClr>
              <a:buSzPct val="45000"/>
            </a:pPr>
            <a:r>
              <a:rPr lang="en-US" sz="2000" spc="-1" dirty="0" smtClean="0">
                <a:solidFill>
                  <a:srgbClr val="333333"/>
                </a:solidFill>
                <a:latin typeface="Noto Sans Regular"/>
              </a:rPr>
              <a:t>			Heroku				MongoDB Atlas</a:t>
            </a:r>
          </a:p>
          <a:p>
            <a:pPr marL="298472">
              <a:spcAft>
                <a:spcPts val="1283"/>
              </a:spcAft>
              <a:buClr>
                <a:srgbClr val="EF2929"/>
              </a:buClr>
              <a:buSzPct val="45000"/>
            </a:pPr>
            <a:endParaRPr lang="en-US" sz="2000" spc="-1" dirty="0" smtClean="0"/>
          </a:p>
        </p:txBody>
      </p:sp>
      <p:sp>
        <p:nvSpPr>
          <p:cNvPr id="8" name="TextBox 7"/>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0" name="Picture 9" descr="OS Logo4.gif"/>
          <p:cNvPicPr>
            <a:picLocks noChangeAspect="1"/>
          </p:cNvPicPr>
          <p:nvPr/>
        </p:nvPicPr>
        <p:blipFill>
          <a:blip r:embed="rId2"/>
          <a:stretch>
            <a:fillRect/>
          </a:stretch>
        </p:blipFill>
        <p:spPr>
          <a:xfrm>
            <a:off x="7554912" y="74613"/>
            <a:ext cx="1385563" cy="1343024"/>
          </a:xfrm>
          <a:prstGeom prst="rect">
            <a:avLst/>
          </a:prstGeom>
        </p:spPr>
      </p:pic>
      <p:pic>
        <p:nvPicPr>
          <p:cNvPr id="7" name="Picture 6" descr="watermark-mean.gif"/>
          <p:cNvPicPr>
            <a:picLocks noChangeAspect="1"/>
          </p:cNvPicPr>
          <p:nvPr/>
        </p:nvPicPr>
        <p:blipFill>
          <a:blip r:embed="rId3"/>
          <a:stretch>
            <a:fillRect/>
          </a:stretch>
        </p:blipFill>
        <p:spPr>
          <a:xfrm>
            <a:off x="1001712" y="3603320"/>
            <a:ext cx="8393113" cy="3376917"/>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691320" y="1951037"/>
            <a:ext cx="3891792" cy="45720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r>
              <a:rPr lang="en-US" sz="2800" spc="-1" dirty="0" smtClean="0">
                <a:latin typeface="Arial"/>
              </a:rPr>
              <a:t>Project Deployment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484437"/>
            <a:ext cx="8458200" cy="2616101"/>
          </a:xfrm>
          <a:prstGeom prst="rect">
            <a:avLst/>
          </a:prstGeom>
          <a:noFill/>
        </p:spPr>
        <p:txBody>
          <a:bodyPr wrap="square" rtlCol="0">
            <a:spAutoFit/>
          </a:bodyPr>
          <a:lstStyle/>
          <a:p>
            <a:pPr marL="342900" indent="-342900"/>
            <a:r>
              <a:rPr lang="en-US" sz="2000" b="1" dirty="0" smtClean="0"/>
              <a:t>MEAN Stack Project Deployment</a:t>
            </a:r>
          </a:p>
          <a:p>
            <a:pPr marL="342900" indent="-342900"/>
            <a:endParaRPr lang="en-US" b="1" dirty="0" smtClean="0"/>
          </a:p>
          <a:p>
            <a:pPr marL="342900" indent="-342900"/>
            <a:r>
              <a:rPr lang="en-US" b="1" dirty="0" smtClean="0"/>
              <a:t>Final  steps</a:t>
            </a:r>
            <a:endParaRPr lang="en-US" dirty="0" smtClean="0"/>
          </a:p>
          <a:p>
            <a:pPr marL="342900" indent="-342900"/>
            <a:endParaRPr lang="en-US" dirty="0" smtClean="0"/>
          </a:p>
          <a:p>
            <a:pPr marL="342900" indent="-342900">
              <a:buFont typeface="+mj-lt"/>
              <a:buAutoNum type="arabicPeriod"/>
            </a:pPr>
            <a:r>
              <a:rPr lang="en-US" dirty="0" smtClean="0"/>
              <a:t> Browse to the Heroku server URL for the app, to see the hosted project online.</a:t>
            </a:r>
          </a:p>
          <a:p>
            <a:pPr marL="342900" indent="-342900">
              <a:buFont typeface="+mj-lt"/>
              <a:buAutoNum type="arabicPeriod"/>
            </a:pPr>
            <a:endParaRPr lang="en-US" dirty="0" smtClean="0"/>
          </a:p>
          <a:p>
            <a:pPr marL="342900" indent="-342900">
              <a:buFont typeface="+mj-lt"/>
              <a:buAutoNum type="arabicPeriod"/>
            </a:pPr>
            <a:r>
              <a:rPr lang="en-US" dirty="0" smtClean="0"/>
              <a:t>Subsequent updates pushed to the Github repository will </a:t>
            </a:r>
            <a:r>
              <a:rPr lang="en-US" dirty="0" smtClean="0"/>
              <a:t>be </a:t>
            </a:r>
            <a:r>
              <a:rPr lang="en-US" dirty="0" smtClean="0"/>
              <a:t>used to update the online </a:t>
            </a:r>
            <a:r>
              <a:rPr lang="en-US" dirty="0" smtClean="0"/>
              <a:t>project automatically, </a:t>
            </a:r>
            <a:r>
              <a:rPr lang="en-US" dirty="0" smtClean="0"/>
              <a:t>by the Heroku service.</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
        <p:nvSpPr>
          <p:cNvPr id="10" name="TextBox 9"/>
          <p:cNvSpPr txBox="1"/>
          <p:nvPr/>
        </p:nvSpPr>
        <p:spPr>
          <a:xfrm>
            <a:off x="849312" y="5392955"/>
            <a:ext cx="8763000" cy="1815882"/>
          </a:xfrm>
          <a:prstGeom prst="rect">
            <a:avLst/>
          </a:prstGeom>
          <a:noFill/>
        </p:spPr>
        <p:txBody>
          <a:bodyPr wrap="square" rtlCol="0">
            <a:spAutoFit/>
          </a:bodyPr>
          <a:lstStyle/>
          <a:p>
            <a:pPr marL="342900" indent="-342900"/>
            <a:r>
              <a:rPr lang="en-US" sz="2000" b="1" dirty="0" smtClean="0"/>
              <a:t>DEMO:</a:t>
            </a:r>
          </a:p>
          <a:p>
            <a:pPr marL="342900" indent="-342900"/>
            <a:endParaRPr lang="en-US" sz="2000" b="1" dirty="0" smtClean="0"/>
          </a:p>
          <a:p>
            <a:pPr marL="342900" indent="-342900">
              <a:buFont typeface="+mj-lt"/>
              <a:buAutoNum type="arabicPeriod"/>
            </a:pPr>
            <a:r>
              <a:rPr lang="en-US" dirty="0" smtClean="0"/>
              <a:t>How to create Heroku &amp; MongoDB Atlas accounts .</a:t>
            </a:r>
          </a:p>
          <a:p>
            <a:pPr marL="342900" indent="-342900">
              <a:buFont typeface="+mj-lt"/>
              <a:buAutoNum type="arabicPeriod"/>
            </a:pPr>
            <a:endParaRPr lang="en-US" dirty="0" smtClean="0"/>
          </a:p>
          <a:p>
            <a:pPr marL="342900" indent="-342900">
              <a:buFont typeface="+mj-lt"/>
              <a:buAutoNum type="arabicPeriod"/>
            </a:pPr>
            <a:r>
              <a:rPr lang="en-US" dirty="0" smtClean="0"/>
              <a:t>How to</a:t>
            </a:r>
            <a:r>
              <a:rPr lang="en-US" b="1" dirty="0" smtClean="0"/>
              <a:t> </a:t>
            </a:r>
            <a:r>
              <a:rPr lang="en-US" dirty="0" smtClean="0"/>
              <a:t>create  apps and databases on the respective services.</a:t>
            </a:r>
          </a:p>
          <a:p>
            <a:pPr marL="342900" indent="-342900">
              <a:buFont typeface="+mj-lt"/>
              <a:buAutoNum type="arabicPeriod"/>
            </a:pPr>
            <a:endParaRPr lang="en-US" dirty="0" smtClean="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10"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11" name="TextBox 10"/>
          <p:cNvSpPr txBox="1"/>
          <p:nvPr/>
        </p:nvSpPr>
        <p:spPr>
          <a:xfrm>
            <a:off x="773112" y="2560637"/>
            <a:ext cx="8763000" cy="3477875"/>
          </a:xfrm>
          <a:prstGeom prst="rect">
            <a:avLst/>
          </a:prstGeom>
          <a:noFill/>
        </p:spPr>
        <p:txBody>
          <a:bodyPr wrap="square" rtlCol="0">
            <a:spAutoFit/>
          </a:bodyPr>
          <a:lstStyle/>
          <a:p>
            <a:pPr marL="342900" indent="-342900"/>
            <a:r>
              <a:rPr lang="en-US" sz="2000" b="1" dirty="0" smtClean="0"/>
              <a:t>Assignment:</a:t>
            </a:r>
          </a:p>
          <a:p>
            <a:pPr marL="342900" indent="-342900"/>
            <a:endParaRPr lang="en-US" sz="2000" b="1" dirty="0" smtClean="0"/>
          </a:p>
          <a:p>
            <a:pPr marL="342900" indent="-342900">
              <a:buFont typeface="+mj-lt"/>
              <a:buAutoNum type="arabicPeriod"/>
            </a:pPr>
            <a:r>
              <a:rPr lang="en-US" dirty="0" smtClean="0"/>
              <a:t>Create  Heroku &amp; MongoDB Atlas accounts .</a:t>
            </a:r>
          </a:p>
          <a:p>
            <a:pPr marL="342900" indent="-342900">
              <a:buFont typeface="+mj-lt"/>
              <a:buAutoNum type="arabicPeriod"/>
            </a:pPr>
            <a:endParaRPr lang="en-US" dirty="0" smtClean="0"/>
          </a:p>
          <a:p>
            <a:pPr marL="342900" indent="-342900">
              <a:buFont typeface="+mj-lt"/>
              <a:buAutoNum type="arabicPeriod"/>
            </a:pPr>
            <a:r>
              <a:rPr lang="en-US" dirty="0" smtClean="0"/>
              <a:t>Create app and database on the respective services.</a:t>
            </a:r>
          </a:p>
          <a:p>
            <a:pPr marL="342900" indent="-342900">
              <a:buFont typeface="+mj-lt"/>
              <a:buAutoNum type="arabicPeriod"/>
            </a:pPr>
            <a:endParaRPr lang="en-US" dirty="0" smtClean="0"/>
          </a:p>
          <a:p>
            <a:pPr marL="342900" indent="-342900">
              <a:buFont typeface="+mj-lt"/>
              <a:buAutoNum type="arabicPeriod"/>
            </a:pPr>
            <a:r>
              <a:rPr lang="en-US" dirty="0" smtClean="0"/>
              <a:t>Fork or connect to the Github repository of our production code and  host the project through your new  Heroku app. It will connect to the database we have  already created on Atlas MongoDB .</a:t>
            </a:r>
          </a:p>
          <a:p>
            <a:pPr marL="342900" indent="-342900">
              <a:buFont typeface="+mj-lt"/>
              <a:buAutoNum type="arabicPeriod"/>
            </a:pPr>
            <a:endParaRPr lang="en-US" dirty="0" smtClean="0"/>
          </a:p>
          <a:p>
            <a:pPr marL="342900" indent="-342900">
              <a:buFont typeface="+mj-lt"/>
              <a:buAutoNum type="arabicPeriod"/>
            </a:pPr>
            <a:r>
              <a:rPr lang="en-US" dirty="0" smtClean="0"/>
              <a:t>Alternatively, modify the db connection code in </a:t>
            </a:r>
            <a:r>
              <a:rPr lang="en-US" b="1" dirty="0" smtClean="0"/>
              <a:t>db.js</a:t>
            </a:r>
            <a:r>
              <a:rPr lang="en-US" dirty="0" smtClean="0"/>
              <a:t> file in the </a:t>
            </a:r>
            <a:r>
              <a:rPr lang="en-US" b="1" dirty="0" smtClean="0"/>
              <a:t>_startup </a:t>
            </a:r>
            <a:r>
              <a:rPr lang="en-US" dirty="0" smtClean="0"/>
              <a:t>folder of the project code to connect to your own Atlas MongoDB database.</a:t>
            </a:r>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
        <p:nvSpPr>
          <p:cNvPr id="13" name="TextBox 12"/>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2103120"/>
            <a:ext cx="7625592" cy="533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14"/>
              </a:spcAft>
              <a:buClr>
                <a:srgbClr val="EF2929"/>
              </a:buClr>
              <a:buSzPct val="45000"/>
            </a:pPr>
            <a:r>
              <a:rPr lang="en-US" sz="2800" spc="-1" dirty="0" smtClean="0">
                <a:solidFill>
                  <a:srgbClr val="333333"/>
                </a:solidFill>
                <a:latin typeface="Noto Sans Regular"/>
              </a:rPr>
              <a:t>Next  session: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9" name="TextBox 8"/>
          <p:cNvSpPr txBox="1"/>
          <p:nvPr/>
        </p:nvSpPr>
        <p:spPr>
          <a:xfrm>
            <a:off x="1077912" y="6410106"/>
            <a:ext cx="8001000" cy="646331"/>
          </a:xfrm>
          <a:prstGeom prst="rect">
            <a:avLst/>
          </a:prstGeom>
          <a:noFill/>
        </p:spPr>
        <p:txBody>
          <a:bodyPr wrap="square" rtlCol="0">
            <a:spAutoFit/>
          </a:bodyPr>
          <a:lstStyle/>
          <a:p>
            <a:pPr algn="ctr"/>
            <a:r>
              <a:rPr lang="en-US" sz="3600" dirty="0" smtClean="0"/>
              <a:t>Thank you for listening.</a:t>
            </a:r>
          </a:p>
        </p:txBody>
      </p:sp>
      <p:sp>
        <p:nvSpPr>
          <p:cNvPr id="12" name="TextBox 11"/>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3" name="Picture 12" descr="OS Logo4.gif"/>
          <p:cNvPicPr>
            <a:picLocks noChangeAspect="1"/>
          </p:cNvPicPr>
          <p:nvPr/>
        </p:nvPicPr>
        <p:blipFill>
          <a:blip r:embed="rId3"/>
          <a:stretch>
            <a:fillRect/>
          </a:stretch>
        </p:blipFill>
        <p:spPr>
          <a:xfrm>
            <a:off x="7554912" y="74613"/>
            <a:ext cx="1385563" cy="1343024"/>
          </a:xfrm>
          <a:prstGeom prst="rect">
            <a:avLst/>
          </a:prstGeom>
        </p:spPr>
      </p:pic>
      <p:pic>
        <p:nvPicPr>
          <p:cNvPr id="14" name="Picture 13" descr="bitnami azure-5.jpg"/>
          <p:cNvPicPr>
            <a:picLocks noChangeAspect="1"/>
          </p:cNvPicPr>
          <p:nvPr/>
        </p:nvPicPr>
        <p:blipFill>
          <a:blip r:embed="rId4"/>
          <a:stretch>
            <a:fillRect/>
          </a:stretch>
        </p:blipFill>
        <p:spPr>
          <a:xfrm>
            <a:off x="2017712" y="2789237"/>
            <a:ext cx="5994400" cy="3376257"/>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2103120"/>
            <a:ext cx="6025392" cy="42675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b="0" i="1" strike="noStrike" spc="-1" dirty="0" smtClean="0">
                <a:solidFill>
                  <a:srgbClr val="333333"/>
                </a:solidFill>
                <a:latin typeface="Noto Sans Regular"/>
              </a:rPr>
              <a:t>… and </a:t>
            </a:r>
            <a:r>
              <a:rPr lang="en-US" sz="2800" i="1" spc="-1" dirty="0" smtClean="0">
                <a:solidFill>
                  <a:srgbClr val="333333"/>
                </a:solidFill>
                <a:latin typeface="Noto Sans Regular"/>
              </a:rPr>
              <a:t>yet </a:t>
            </a:r>
            <a:r>
              <a:rPr lang="en-US" sz="2800" b="0" i="1" strike="noStrike" spc="-1" dirty="0" smtClean="0">
                <a:solidFill>
                  <a:srgbClr val="333333"/>
                </a:solidFill>
                <a:latin typeface="Noto Sans Regular"/>
              </a:rPr>
              <a:t>again!</a:t>
            </a:r>
            <a:endParaRPr lang="en-US" sz="2800" b="0" i="1" strike="noStrike" spc="-1" dirty="0">
              <a:latin typeface="Arial"/>
            </a:endParaRPr>
          </a:p>
          <a:p>
            <a:pPr marL="329040">
              <a:lnSpc>
                <a:spcPct val="100000"/>
              </a:lnSpc>
              <a:spcAft>
                <a:spcPts val="1414"/>
              </a:spcAft>
              <a:buClr>
                <a:srgbClr val="EF2929"/>
              </a:buClr>
              <a:buSzPct val="45000"/>
            </a:pPr>
            <a:r>
              <a:rPr lang="en-US" sz="2000" spc="-1" dirty="0" smtClean="0">
                <a:solidFill>
                  <a:srgbClr val="FF0000"/>
                </a:solidFill>
                <a:latin typeface="Noto Sans Regular"/>
              </a:rPr>
              <a:t>LeROI</a:t>
            </a:r>
            <a:r>
              <a:rPr lang="en-US" sz="2000" spc="-1" dirty="0" smtClean="0">
                <a:solidFill>
                  <a:srgbClr val="333333"/>
                </a:solidFill>
                <a:latin typeface="Noto Sans Regular"/>
              </a:rPr>
              <a:t>FOPESON</a:t>
            </a:r>
          </a:p>
          <a:p>
            <a:pPr marL="329040">
              <a:lnSpc>
                <a:spcPct val="100000"/>
              </a:lnSpc>
              <a:spcAft>
                <a:spcPts val="1414"/>
              </a:spcAft>
              <a:buClr>
                <a:srgbClr val="EF2929"/>
              </a:buClr>
              <a:buSzPct val="45000"/>
            </a:pPr>
            <a:r>
              <a:rPr lang="en-US" sz="2000" spc="-1" dirty="0" smtClean="0">
                <a:solidFill>
                  <a:srgbClr val="333333"/>
                </a:solidFill>
                <a:latin typeface="Noto Sans Regular"/>
              </a:rPr>
              <a:t>Information Systems &amp; Technology Consultant</a:t>
            </a:r>
          </a:p>
          <a:p>
            <a:pPr marL="329040">
              <a:lnSpc>
                <a:spcPct val="100000"/>
              </a:lnSpc>
              <a:spcAft>
                <a:spcPts val="1414"/>
              </a:spcAft>
              <a:buClr>
                <a:srgbClr val="EF2929"/>
              </a:buClr>
              <a:buSzPct val="45000"/>
            </a:pPr>
            <a:r>
              <a:rPr lang="en-US" sz="2000" b="0" strike="noStrike" spc="-1" dirty="0" smtClean="0">
                <a:solidFill>
                  <a:srgbClr val="333333"/>
                </a:solidFill>
                <a:latin typeface="Noto Sans Regular"/>
              </a:rPr>
              <a:t>Linux Professional Institute (LPI-2) Certified</a:t>
            </a:r>
            <a:endParaRPr lang="en-US" sz="2000" b="0" strike="noStrike" spc="-1" dirty="0">
              <a:latin typeface="Arial"/>
            </a:endParaRPr>
          </a:p>
          <a:p>
            <a:pPr marL="329040">
              <a:lnSpc>
                <a:spcPct val="100000"/>
              </a:lnSpc>
              <a:spcAft>
                <a:spcPts val="1414"/>
              </a:spcAft>
              <a:buClr>
                <a:srgbClr val="EF2929"/>
              </a:buClr>
              <a:buSzPct val="45000"/>
            </a:pPr>
            <a:r>
              <a:rPr lang="en-US" sz="2000" b="0" strike="noStrike" spc="-1" dirty="0" smtClean="0">
                <a:solidFill>
                  <a:srgbClr val="333333"/>
                </a:solidFill>
                <a:latin typeface="Noto Sans Regular"/>
              </a:rPr>
              <a:t>Used MS/PC DOS, Windows 3, 95, 98, XP &amp; 7</a:t>
            </a:r>
            <a:endParaRPr lang="en-US" sz="2000" b="0" strike="noStrike" spc="-1" dirty="0">
              <a:latin typeface="Arial"/>
            </a:endParaRPr>
          </a:p>
          <a:p>
            <a:pPr marL="329040">
              <a:lnSpc>
                <a:spcPct val="100000"/>
              </a:lnSpc>
              <a:spcAft>
                <a:spcPts val="1414"/>
              </a:spcAft>
              <a:buClr>
                <a:srgbClr val="EF2929"/>
              </a:buClr>
              <a:buSzPct val="45000"/>
            </a:pPr>
            <a:r>
              <a:rPr lang="en-US" sz="2000" b="0" strike="noStrike" spc="-1" dirty="0" smtClean="0">
                <a:solidFill>
                  <a:srgbClr val="333333"/>
                </a:solidFill>
                <a:latin typeface="Noto Sans Regular"/>
              </a:rPr>
              <a:t>(XP was my favorite)</a:t>
            </a:r>
            <a:endParaRPr lang="en-US" sz="2000" b="0" strike="noStrike" spc="-1" dirty="0">
              <a:latin typeface="Arial"/>
            </a:endParaRPr>
          </a:p>
          <a:p>
            <a:pPr marL="329040">
              <a:lnSpc>
                <a:spcPct val="100000"/>
              </a:lnSpc>
              <a:spcAft>
                <a:spcPts val="1414"/>
              </a:spcAft>
              <a:buClr>
                <a:srgbClr val="EF2929"/>
              </a:buClr>
              <a:buSzPct val="45000"/>
            </a:pPr>
            <a:r>
              <a:rPr lang="en-US" sz="2000" b="0" strike="noStrike" spc="-1" dirty="0" smtClean="0">
                <a:solidFill>
                  <a:srgbClr val="333333"/>
                </a:solidFill>
                <a:latin typeface="Noto Sans Regular"/>
              </a:rPr>
              <a:t>Switched to Linux</a:t>
            </a:r>
            <a:endParaRPr lang="en-US" sz="2000" b="0" strike="noStrike" spc="-1" dirty="0">
              <a:latin typeface="Arial"/>
            </a:endParaRPr>
          </a:p>
        </p:txBody>
      </p:sp>
      <p:sp>
        <p:nvSpPr>
          <p:cNvPr id="85" name="CustomShape 3"/>
          <p:cNvSpPr/>
          <p:nvPr/>
        </p:nvSpPr>
        <p:spPr>
          <a:xfrm>
            <a:off x="7340400" y="3339000"/>
            <a:ext cx="2386800" cy="338292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r>
              <a:rPr lang="en-US" sz="1600" b="0" strike="noStrike" spc="-1" dirty="0">
                <a:solidFill>
                  <a:srgbClr val="333333"/>
                </a:solidFill>
                <a:latin typeface="Noto Sans Regular"/>
              </a:rPr>
              <a:t>Abimbola </a:t>
            </a:r>
            <a:r>
              <a:rPr lang="en-US" sz="1600" b="0" strike="noStrike" spc="-1" dirty="0" smtClean="0">
                <a:solidFill>
                  <a:srgbClr val="333333"/>
                </a:solidFill>
                <a:latin typeface="Noto Sans Regular"/>
              </a:rPr>
              <a:t>Adefope</a:t>
            </a:r>
            <a:endParaRPr lang="en-US" sz="1600" spc="-1" dirty="0">
              <a:solidFill>
                <a:srgbClr val="333333"/>
              </a:solidFill>
              <a:latin typeface="Arial"/>
            </a:endParaRPr>
          </a:p>
          <a:p>
            <a:pPr marL="432000" indent="-323640">
              <a:lnSpc>
                <a:spcPct val="100000"/>
              </a:lnSpc>
              <a:spcAft>
                <a:spcPts val="720"/>
              </a:spcAft>
              <a:buClr>
                <a:srgbClr val="EF2929"/>
              </a:buClr>
              <a:buSzPct val="45000"/>
            </a:pPr>
            <a:r>
              <a:rPr lang="en-US" sz="1400" b="0" strike="noStrike" spc="-1" dirty="0" smtClean="0">
                <a:solidFill>
                  <a:srgbClr val="333333"/>
                </a:solidFill>
                <a:latin typeface="Noto Sans Regular"/>
              </a:rPr>
              <a:t>Speaker</a:t>
            </a:r>
            <a:endParaRPr lang="en-US" sz="1400" b="0" strike="noStrike" spc="-1" dirty="0">
              <a:latin typeface="Arial"/>
            </a:endParaRPr>
          </a:p>
        </p:txBody>
      </p:sp>
      <p:pic>
        <p:nvPicPr>
          <p:cNvPr id="86" name="Picture 85"/>
          <p:cNvPicPr/>
          <p:nvPr/>
        </p:nvPicPr>
        <p:blipFill>
          <a:blip r:embed="rId2" cstate="print"/>
          <a:stretch/>
        </p:blipFill>
        <p:spPr>
          <a:xfrm>
            <a:off x="7478712" y="3398837"/>
            <a:ext cx="2095200" cy="2011680"/>
          </a:xfrm>
          <a:prstGeom prst="rect">
            <a:avLst/>
          </a:prstGeom>
          <a:ln>
            <a:noFill/>
          </a:ln>
        </p:spPr>
      </p:pic>
      <p:pic>
        <p:nvPicPr>
          <p:cNvPr id="8" name="Picture 7" descr="OS Logo4.gif"/>
          <p:cNvPicPr>
            <a:picLocks noChangeAspect="1"/>
          </p:cNvPicPr>
          <p:nvPr/>
        </p:nvPicPr>
        <p:blipFill>
          <a:blip r:embed="rId3"/>
          <a:stretch>
            <a:fillRect/>
          </a:stretch>
        </p:blipFill>
        <p:spPr>
          <a:xfrm>
            <a:off x="7554912" y="74613"/>
            <a:ext cx="1385563" cy="1343024"/>
          </a:xfrm>
          <a:prstGeom prst="rect">
            <a:avLst/>
          </a:prstGeom>
        </p:spPr>
      </p:pic>
      <p:sp>
        <p:nvSpPr>
          <p:cNvPr id="9" name="TextBox 8"/>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10"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11" name="TextBox 10"/>
          <p:cNvSpPr txBox="1"/>
          <p:nvPr/>
        </p:nvSpPr>
        <p:spPr>
          <a:xfrm>
            <a:off x="773112" y="2560637"/>
            <a:ext cx="8763000" cy="2923877"/>
          </a:xfrm>
          <a:prstGeom prst="rect">
            <a:avLst/>
          </a:prstGeom>
          <a:noFill/>
        </p:spPr>
        <p:txBody>
          <a:bodyPr wrap="square" rtlCol="0">
            <a:spAutoFit/>
          </a:bodyPr>
          <a:lstStyle/>
          <a:p>
            <a:pPr marL="342900" indent="-342900"/>
            <a:r>
              <a:rPr lang="en-US" sz="2000" b="1" dirty="0" smtClean="0"/>
              <a:t>Assignment Review:</a:t>
            </a:r>
          </a:p>
          <a:p>
            <a:pPr marL="342900" indent="-342900"/>
            <a:endParaRPr lang="en-US" sz="2000" b="1" dirty="0" smtClean="0"/>
          </a:p>
          <a:p>
            <a:pPr marL="342900" indent="-342900">
              <a:buFont typeface="+mj-lt"/>
              <a:buAutoNum type="arabicPeriod"/>
            </a:pPr>
            <a:r>
              <a:rPr lang="en-US" dirty="0" smtClean="0"/>
              <a:t>Download and install the Bitnami MEAN Stack on your local computer.</a:t>
            </a:r>
          </a:p>
          <a:p>
            <a:pPr marL="342900" indent="-342900">
              <a:buFont typeface="+mj-lt"/>
              <a:buAutoNum type="arabicPeriod"/>
            </a:pPr>
            <a:endParaRPr lang="en-US" dirty="0" smtClean="0"/>
          </a:p>
          <a:p>
            <a:pPr marL="342900" indent="-342900">
              <a:buFont typeface="+mj-lt"/>
              <a:buAutoNum type="arabicPeriod"/>
            </a:pPr>
            <a:r>
              <a:rPr lang="en-US" dirty="0" smtClean="0"/>
              <a:t>Install all the  Angular &amp; ExpressJS components.</a:t>
            </a:r>
          </a:p>
          <a:p>
            <a:pPr marL="342900" indent="-342900">
              <a:buFont typeface="+mj-lt"/>
              <a:buAutoNum type="arabicPeriod"/>
            </a:pPr>
            <a:endParaRPr lang="en-US" dirty="0" smtClean="0"/>
          </a:p>
          <a:p>
            <a:pPr marL="342900" indent="-342900">
              <a:buFont typeface="+mj-lt"/>
              <a:buAutoNum type="arabicPeriod"/>
            </a:pPr>
            <a:r>
              <a:rPr lang="en-US" dirty="0" smtClean="0"/>
              <a:t>Go to </a:t>
            </a:r>
            <a:r>
              <a:rPr lang="en-US" dirty="0" smtClean="0">
                <a:hlinkClick r:id="rId3"/>
              </a:rPr>
              <a:t>https://github.com/opensmes</a:t>
            </a:r>
            <a:r>
              <a:rPr lang="en-US" dirty="0" smtClean="0"/>
              <a:t> to download or clone copies of the frontend and backend source code.</a:t>
            </a:r>
          </a:p>
          <a:p>
            <a:pPr marL="342900" indent="-342900">
              <a:buFont typeface="+mj-lt"/>
              <a:buAutoNum type="arabicPeriod"/>
            </a:pPr>
            <a:endParaRPr lang="en-US" dirty="0" smtClean="0"/>
          </a:p>
          <a:p>
            <a:pPr marL="342900" indent="-342900">
              <a:buFont typeface="+mj-lt"/>
              <a:buAutoNum type="arabicPeriod"/>
            </a:pPr>
            <a:r>
              <a:rPr lang="en-US" dirty="0" smtClean="0"/>
              <a:t>Use these to reproduce the open source application on your local computer</a:t>
            </a:r>
          </a:p>
        </p:txBody>
      </p:sp>
      <p:pic>
        <p:nvPicPr>
          <p:cNvPr id="12" name="Picture 11" descr="OS Logo4.gif"/>
          <p:cNvPicPr>
            <a:picLocks noChangeAspect="1"/>
          </p:cNvPicPr>
          <p:nvPr/>
        </p:nvPicPr>
        <p:blipFill>
          <a:blip r:embed="rId4"/>
          <a:stretch>
            <a:fillRect/>
          </a:stretch>
        </p:blipFill>
        <p:spPr>
          <a:xfrm>
            <a:off x="7554912" y="74613"/>
            <a:ext cx="1385563" cy="1343024"/>
          </a:xfrm>
          <a:prstGeom prst="rect">
            <a:avLst/>
          </a:prstGeom>
        </p:spPr>
      </p:pic>
      <p:sp>
        <p:nvSpPr>
          <p:cNvPr id="13" name="TextBox 12"/>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691320" y="1951037"/>
            <a:ext cx="3891792" cy="45720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r>
              <a:rPr lang="en-US" sz="2800" spc="-1" dirty="0" smtClean="0">
                <a:latin typeface="Arial"/>
              </a:rPr>
              <a:t>Project Deployment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458200" cy="4278094"/>
          </a:xfrm>
          <a:prstGeom prst="rect">
            <a:avLst/>
          </a:prstGeom>
          <a:noFill/>
        </p:spPr>
        <p:txBody>
          <a:bodyPr wrap="square" rtlCol="0">
            <a:spAutoFit/>
          </a:bodyPr>
          <a:lstStyle/>
          <a:p>
            <a:pPr marL="342900" indent="-342900"/>
            <a:r>
              <a:rPr lang="en-US" sz="2000" b="1" dirty="0" smtClean="0"/>
              <a:t>Project Preparation</a:t>
            </a:r>
          </a:p>
          <a:p>
            <a:pPr marL="342900" indent="-342900"/>
            <a:endParaRPr lang="en-US" b="1" dirty="0" smtClean="0"/>
          </a:p>
          <a:p>
            <a:pPr marL="342900" indent="-342900">
              <a:buFont typeface="+mj-lt"/>
              <a:buAutoNum type="alphaLcPeriod"/>
            </a:pPr>
            <a:r>
              <a:rPr lang="en-US" dirty="0" smtClean="0"/>
              <a:t>The</a:t>
            </a:r>
            <a:r>
              <a:rPr lang="en-US" b="1" dirty="0" smtClean="0"/>
              <a:t> development </a:t>
            </a:r>
            <a:r>
              <a:rPr lang="en-US" dirty="0" smtClean="0"/>
              <a:t>mode is while the software project is being developed and tested on a local or staging server.</a:t>
            </a:r>
          </a:p>
          <a:p>
            <a:pPr marL="342900" indent="-342900">
              <a:buFont typeface="+mj-lt"/>
              <a:buAutoNum type="alphaLcPeriod"/>
            </a:pPr>
            <a:endParaRPr lang="en-US" dirty="0" smtClean="0"/>
          </a:p>
          <a:p>
            <a:pPr marL="342900" indent="-342900">
              <a:buFont typeface="+mj-lt"/>
              <a:buAutoNum type="alphaLcPeriod"/>
            </a:pPr>
            <a:r>
              <a:rPr lang="en-US" dirty="0" smtClean="0"/>
              <a:t>When the project is ready for final deployment online, it must be prepared  to run  in the </a:t>
            </a:r>
            <a:r>
              <a:rPr lang="en-US" b="1" dirty="0" smtClean="0"/>
              <a:t>production mode.</a:t>
            </a:r>
          </a:p>
          <a:p>
            <a:pPr marL="342900" indent="-342900">
              <a:buFont typeface="+mj-lt"/>
              <a:buAutoNum type="alphaLcPeriod"/>
            </a:pPr>
            <a:endParaRPr lang="en-US" b="1" dirty="0" smtClean="0"/>
          </a:p>
          <a:p>
            <a:pPr marL="342900" indent="-342900">
              <a:buFont typeface="+mj-lt"/>
              <a:buAutoNum type="alphaLcPeriod"/>
            </a:pPr>
            <a:r>
              <a:rPr lang="en-US" dirty="0" smtClean="0"/>
              <a:t>This requires further code optimization and configuration with parameters that enable it to run successfully </a:t>
            </a:r>
            <a:r>
              <a:rPr lang="en-US" dirty="0" smtClean="0"/>
              <a:t>on </a:t>
            </a:r>
            <a:r>
              <a:rPr lang="en-US" dirty="0" smtClean="0"/>
              <a:t>an online </a:t>
            </a:r>
            <a:r>
              <a:rPr lang="en-US" dirty="0" smtClean="0"/>
              <a:t>hosting </a:t>
            </a:r>
            <a:r>
              <a:rPr lang="en-US" dirty="0" smtClean="0"/>
              <a:t>service  (e.g.</a:t>
            </a:r>
            <a:r>
              <a:rPr lang="en-US" b="1" dirty="0" smtClean="0"/>
              <a:t> </a:t>
            </a:r>
            <a:r>
              <a:rPr lang="en-US" b="1" dirty="0" smtClean="0"/>
              <a:t>Heroku, </a:t>
            </a:r>
            <a:r>
              <a:rPr lang="en-US" b="1" dirty="0" smtClean="0"/>
              <a:t>Azure</a:t>
            </a:r>
            <a:r>
              <a:rPr lang="en-US" dirty="0" smtClean="0"/>
              <a:t>) and with any other additional service providers that will be required (e.g</a:t>
            </a:r>
            <a:r>
              <a:rPr lang="en-US" b="1" dirty="0" smtClean="0"/>
              <a:t>. MongoDB  Atlas</a:t>
            </a:r>
            <a:r>
              <a:rPr lang="en-US" dirty="0" smtClean="0"/>
              <a:t>)</a:t>
            </a:r>
          </a:p>
          <a:p>
            <a:pPr marL="342900" indent="-342900">
              <a:buFont typeface="+mj-lt"/>
              <a:buAutoNum type="alphaLcPeriod"/>
            </a:pPr>
            <a:endParaRPr lang="en-US" b="1" dirty="0" smtClean="0"/>
          </a:p>
          <a:p>
            <a:pPr marL="342900" indent="-342900">
              <a:buFont typeface="+mj-lt"/>
              <a:buAutoNum type="alphaLcPeriod"/>
            </a:pPr>
            <a:r>
              <a:rPr lang="en-US" b="1" dirty="0" smtClean="0"/>
              <a:t>Git</a:t>
            </a:r>
            <a:r>
              <a:rPr lang="en-US" dirty="0" smtClean="0"/>
              <a:t> and </a:t>
            </a:r>
            <a:r>
              <a:rPr lang="en-US" b="1" dirty="0" smtClean="0"/>
              <a:t>Github</a:t>
            </a:r>
            <a:r>
              <a:rPr lang="en-US" dirty="0" smtClean="0"/>
              <a:t> will still be required to stage the </a:t>
            </a:r>
            <a:r>
              <a:rPr lang="en-US" b="1" dirty="0" smtClean="0"/>
              <a:t>production</a:t>
            </a:r>
            <a:r>
              <a:rPr lang="en-US" dirty="0" smtClean="0"/>
              <a:t> project code  in an online repository  before </a:t>
            </a:r>
            <a:r>
              <a:rPr lang="en-US" dirty="0" smtClean="0"/>
              <a:t>deployment</a:t>
            </a:r>
            <a:r>
              <a:rPr lang="en-US" dirty="0" smtClean="0"/>
              <a:t>.</a:t>
            </a:r>
            <a:endParaRPr lang="en-US" b="1" dirty="0"/>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691320" y="1951037"/>
            <a:ext cx="3891792" cy="45720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r>
              <a:rPr lang="en-US" sz="2800" spc="-1" dirty="0" smtClean="0">
                <a:latin typeface="Arial"/>
              </a:rPr>
              <a:t>Project Deployment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408237"/>
            <a:ext cx="8458200" cy="5109091"/>
          </a:xfrm>
          <a:prstGeom prst="rect">
            <a:avLst/>
          </a:prstGeom>
          <a:noFill/>
        </p:spPr>
        <p:txBody>
          <a:bodyPr wrap="square" rtlCol="0">
            <a:spAutoFit/>
          </a:bodyPr>
          <a:lstStyle/>
          <a:p>
            <a:pPr marL="342900" indent="-342900"/>
            <a:r>
              <a:rPr lang="en-US" sz="2000" b="1" dirty="0" smtClean="0"/>
              <a:t>MEAN Stack Project: Online Hosting Services</a:t>
            </a:r>
          </a:p>
          <a:p>
            <a:pPr marL="342900" indent="-342900"/>
            <a:endParaRPr lang="en-US" b="1" dirty="0" smtClean="0"/>
          </a:p>
          <a:p>
            <a:pPr marL="342900" indent="-342900"/>
            <a:r>
              <a:rPr lang="en-US" b="1" dirty="0" smtClean="0"/>
              <a:t>Heroku</a:t>
            </a:r>
          </a:p>
          <a:p>
            <a:pPr marL="342900" indent="-342900">
              <a:buFont typeface="+mj-lt"/>
              <a:buAutoNum type="alphaLcPeriod"/>
            </a:pPr>
            <a:r>
              <a:rPr lang="en-US" dirty="0" smtClean="0"/>
              <a:t>Sign up for free account at </a:t>
            </a:r>
            <a:r>
              <a:rPr lang="en-US" dirty="0" smtClean="0">
                <a:hlinkClick r:id="rId3"/>
              </a:rPr>
              <a:t>Heroku website</a:t>
            </a:r>
            <a:r>
              <a:rPr lang="en-US" dirty="0" smtClean="0"/>
              <a:t>.</a:t>
            </a:r>
          </a:p>
          <a:p>
            <a:pPr marL="800100" lvl="1" indent="-342900">
              <a:buFont typeface="Courier New" pitchFamily="49" charset="0"/>
              <a:buChar char="o"/>
            </a:pPr>
            <a:r>
              <a:rPr lang="en-US" dirty="0" smtClean="0"/>
              <a:t>Create new app,</a:t>
            </a:r>
          </a:p>
          <a:p>
            <a:pPr marL="800100" lvl="1" indent="-342900">
              <a:buFont typeface="Courier New" pitchFamily="49" charset="0"/>
              <a:buChar char="o"/>
            </a:pPr>
            <a:r>
              <a:rPr lang="en-US" dirty="0" smtClean="0"/>
              <a:t>Use Github for deployment </a:t>
            </a:r>
          </a:p>
          <a:p>
            <a:pPr marL="800100" lvl="1" indent="-342900">
              <a:buFont typeface="Courier New" pitchFamily="49" charset="0"/>
              <a:buChar char="o"/>
            </a:pPr>
            <a:r>
              <a:rPr lang="en-US" dirty="0" smtClean="0"/>
              <a:t>Connect to Github and  select repository for deployment.</a:t>
            </a:r>
          </a:p>
          <a:p>
            <a:pPr marL="800100" lvl="1" indent="-342900">
              <a:buFont typeface="Courier New" pitchFamily="49" charset="0"/>
              <a:buChar char="o"/>
            </a:pPr>
            <a:r>
              <a:rPr lang="en-US" dirty="0" smtClean="0"/>
              <a:t>Use URL of app on Heroku, to configure </a:t>
            </a:r>
            <a:r>
              <a:rPr lang="en-US" b="1" dirty="0" smtClean="0"/>
              <a:t>Angular frontend </a:t>
            </a:r>
            <a:r>
              <a:rPr lang="en-US" dirty="0" smtClean="0"/>
              <a:t>before production build</a:t>
            </a:r>
          </a:p>
          <a:p>
            <a:pPr marL="342900" indent="-342900"/>
            <a:endParaRPr lang="en-US" dirty="0" smtClean="0"/>
          </a:p>
          <a:p>
            <a:pPr marL="342900" indent="-342900"/>
            <a:r>
              <a:rPr lang="en-US" b="1" dirty="0" smtClean="0"/>
              <a:t>MongoDB Atlas</a:t>
            </a:r>
            <a:endParaRPr lang="en-US" dirty="0" smtClean="0"/>
          </a:p>
          <a:p>
            <a:pPr marL="342900" indent="-342900">
              <a:buFont typeface="+mj-lt"/>
              <a:buAutoNum type="alphaLcPeriod"/>
            </a:pPr>
            <a:r>
              <a:rPr lang="en-US" dirty="0" smtClean="0"/>
              <a:t>Sign up for free account at </a:t>
            </a:r>
            <a:r>
              <a:rPr lang="en-US" dirty="0" smtClean="0">
                <a:hlinkClick r:id="rId4"/>
              </a:rPr>
              <a:t>MongoDB website</a:t>
            </a:r>
            <a:r>
              <a:rPr lang="en-US" dirty="0" smtClean="0"/>
              <a:t> with a Google account.</a:t>
            </a:r>
          </a:p>
          <a:p>
            <a:pPr marL="800100" lvl="1" indent="-342900">
              <a:buFont typeface="Courier New" pitchFamily="49" charset="0"/>
              <a:buChar char="o"/>
            </a:pPr>
            <a:r>
              <a:rPr lang="en-US" dirty="0" smtClean="0"/>
              <a:t>Select the Free service after supplying all required  information.</a:t>
            </a:r>
          </a:p>
          <a:p>
            <a:pPr marL="800100" lvl="1" indent="-342900">
              <a:buFont typeface="Courier New" pitchFamily="49" charset="0"/>
              <a:buChar char="o"/>
            </a:pPr>
            <a:r>
              <a:rPr lang="en-US" dirty="0" smtClean="0"/>
              <a:t>Create database, user and password in Cluster0</a:t>
            </a:r>
          </a:p>
          <a:p>
            <a:pPr marL="800100" lvl="1" indent="-342900">
              <a:buFont typeface="Courier New" pitchFamily="49" charset="0"/>
              <a:buChar char="o"/>
            </a:pPr>
            <a:r>
              <a:rPr lang="en-US" dirty="0" smtClean="0"/>
              <a:t>Get connection URI to configure </a:t>
            </a:r>
            <a:r>
              <a:rPr lang="en-US" b="1" dirty="0" smtClean="0"/>
              <a:t>Node </a:t>
            </a:r>
            <a:r>
              <a:rPr lang="en-US" b="1" dirty="0" smtClean="0"/>
              <a:t>backend</a:t>
            </a:r>
            <a:r>
              <a:rPr lang="en-US" dirty="0" smtClean="0"/>
              <a:t> for production.</a:t>
            </a:r>
            <a:endParaRPr lang="en-US" dirty="0" smtClean="0"/>
          </a:p>
          <a:p>
            <a:pPr marL="800100" lvl="1" indent="-342900">
              <a:buFont typeface="Courier New" pitchFamily="49" charset="0"/>
              <a:buChar char="o"/>
            </a:pPr>
            <a:endParaRPr lang="en-US" dirty="0" smtClean="0"/>
          </a:p>
          <a:p>
            <a:pPr marL="342900" indent="-342900"/>
            <a:r>
              <a:rPr lang="en-US" b="1" dirty="0" smtClean="0"/>
              <a:t>Github</a:t>
            </a:r>
          </a:p>
          <a:p>
            <a:pPr marL="457200" indent="-457200">
              <a:buFont typeface="+mj-lt"/>
              <a:buAutoNum type="alphaLcPeriod"/>
            </a:pPr>
            <a:r>
              <a:rPr lang="en-US" dirty="0" smtClean="0"/>
              <a:t>Push production deployment code to a Github repository.</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5"/>
          <a:stretch>
            <a:fillRect/>
          </a:stretch>
        </p:blipFill>
        <p:spPr>
          <a:xfrm>
            <a:off x="7554912" y="74613"/>
            <a:ext cx="1385563" cy="1343024"/>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691320" y="1951037"/>
            <a:ext cx="3891792" cy="45720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r>
              <a:rPr lang="en-US" sz="2800" spc="-1" dirty="0" smtClean="0">
                <a:latin typeface="Arial"/>
              </a:rPr>
              <a:t>Project Deployment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484437"/>
            <a:ext cx="8458200" cy="4832092"/>
          </a:xfrm>
          <a:prstGeom prst="rect">
            <a:avLst/>
          </a:prstGeom>
          <a:noFill/>
        </p:spPr>
        <p:txBody>
          <a:bodyPr wrap="square" rtlCol="0">
            <a:spAutoFit/>
          </a:bodyPr>
          <a:lstStyle/>
          <a:p>
            <a:pPr marL="342900" indent="-342900"/>
            <a:r>
              <a:rPr lang="en-US" sz="2000" b="1" dirty="0" smtClean="0"/>
              <a:t>MEAN Stack Project Preparation for Production</a:t>
            </a:r>
          </a:p>
          <a:p>
            <a:pPr marL="342900" indent="-342900"/>
            <a:endParaRPr lang="en-US" b="1" dirty="0" smtClean="0"/>
          </a:p>
          <a:p>
            <a:pPr marL="342900" indent="-342900"/>
            <a:r>
              <a:rPr lang="en-US" b="1" dirty="0" smtClean="0"/>
              <a:t>Frontend: Angular</a:t>
            </a:r>
          </a:p>
          <a:p>
            <a:pPr marL="342900" indent="-342900">
              <a:buFont typeface="+mj-lt"/>
              <a:buAutoNum type="alphaLcPeriod"/>
            </a:pPr>
            <a:r>
              <a:rPr lang="en-US" dirty="0" smtClean="0"/>
              <a:t>Configure</a:t>
            </a:r>
            <a:r>
              <a:rPr lang="en-US" b="1" dirty="0" smtClean="0"/>
              <a:t> environment.prod </a:t>
            </a:r>
            <a:r>
              <a:rPr lang="en-US" dirty="0" smtClean="0"/>
              <a:t>file with the URL of the backend server hosted online.</a:t>
            </a:r>
          </a:p>
          <a:p>
            <a:pPr marL="342900" indent="-342900">
              <a:buFont typeface="+mj-lt"/>
              <a:buAutoNum type="alphaLcPeriod"/>
            </a:pPr>
            <a:endParaRPr lang="en-US" dirty="0" smtClean="0"/>
          </a:p>
          <a:p>
            <a:pPr marL="342900" indent="-342900">
              <a:buFont typeface="+mj-lt"/>
              <a:buAutoNum type="alphaLcPeriod"/>
            </a:pPr>
            <a:r>
              <a:rPr lang="en-US" dirty="0" smtClean="0"/>
              <a:t>In the bash shell of the folder containing the frontend source code, run </a:t>
            </a:r>
          </a:p>
          <a:p>
            <a:pPr marL="800100" lvl="1" indent="-342900">
              <a:buFont typeface="Courier New" pitchFamily="49" charset="0"/>
              <a:buChar char="o"/>
            </a:pPr>
            <a:r>
              <a:rPr lang="en-US" b="1" dirty="0" smtClean="0"/>
              <a:t>ng build –prod</a:t>
            </a:r>
          </a:p>
          <a:p>
            <a:pPr marL="800100" lvl="1" indent="-342900">
              <a:buFont typeface="Courier New" pitchFamily="49" charset="0"/>
              <a:buChar char="o"/>
            </a:pPr>
            <a:r>
              <a:rPr lang="en-US" dirty="0" smtClean="0"/>
              <a:t>This creates static HTML and script files in a new folder called </a:t>
            </a:r>
            <a:r>
              <a:rPr lang="en-US" b="1" dirty="0" smtClean="0"/>
              <a:t>dist</a:t>
            </a:r>
            <a:r>
              <a:rPr lang="en-US" dirty="0" smtClean="0"/>
              <a:t> which can be hosted</a:t>
            </a:r>
            <a:r>
              <a:rPr lang="en-US" b="1" dirty="0" smtClean="0"/>
              <a:t> </a:t>
            </a:r>
            <a:r>
              <a:rPr lang="en-US" dirty="0" smtClean="0"/>
              <a:t>separately online.</a:t>
            </a:r>
          </a:p>
          <a:p>
            <a:pPr marL="800100" lvl="1" indent="-342900">
              <a:buFont typeface="Courier New" pitchFamily="49" charset="0"/>
              <a:buChar char="o"/>
            </a:pPr>
            <a:endParaRPr lang="en-US" dirty="0" smtClean="0"/>
          </a:p>
          <a:p>
            <a:pPr marL="342900" indent="-342900"/>
            <a:r>
              <a:rPr lang="en-US" b="1" dirty="0" smtClean="0"/>
              <a:t>Backend: NodeJS &amp; Express</a:t>
            </a:r>
          </a:p>
          <a:p>
            <a:pPr marL="342900" indent="-342900">
              <a:buFont typeface="+mj-lt"/>
              <a:buAutoNum type="alphaLcPeriod"/>
            </a:pPr>
            <a:r>
              <a:rPr lang="en-US" dirty="0" smtClean="0"/>
              <a:t>Configure</a:t>
            </a:r>
            <a:r>
              <a:rPr lang="en-US" b="1" dirty="0" smtClean="0"/>
              <a:t> database connection URI </a:t>
            </a:r>
            <a:r>
              <a:rPr lang="en-US" dirty="0" smtClean="0"/>
              <a:t>with the URI of the MongoDB Atlas server hosted online.</a:t>
            </a:r>
          </a:p>
          <a:p>
            <a:pPr marL="342900" indent="-342900">
              <a:buFont typeface="+mj-lt"/>
              <a:buAutoNum type="alphaLcPeriod"/>
            </a:pPr>
            <a:r>
              <a:rPr lang="en-US" dirty="0" smtClean="0"/>
              <a:t>Optimize source code to remove all development stage dependencies (e.g. debugging and terminal logging).</a:t>
            </a:r>
          </a:p>
          <a:p>
            <a:pPr marL="342900" indent="-342900">
              <a:buFont typeface="+mj-lt"/>
              <a:buAutoNum type="alphaLcPeriod"/>
            </a:pPr>
            <a:r>
              <a:rPr lang="en-US" dirty="0" smtClean="0"/>
              <a:t>Backend  requires a NodeJS  hosting service provider.</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691320" y="1951037"/>
            <a:ext cx="3891792" cy="45720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r>
              <a:rPr lang="en-US" sz="2800" spc="-1" dirty="0" smtClean="0">
                <a:latin typeface="Arial"/>
              </a:rPr>
              <a:t>Project Deployment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484437"/>
            <a:ext cx="8458200" cy="4278094"/>
          </a:xfrm>
          <a:prstGeom prst="rect">
            <a:avLst/>
          </a:prstGeom>
          <a:noFill/>
        </p:spPr>
        <p:txBody>
          <a:bodyPr wrap="square" rtlCol="0">
            <a:spAutoFit/>
          </a:bodyPr>
          <a:lstStyle/>
          <a:p>
            <a:pPr marL="342900" indent="-342900"/>
            <a:r>
              <a:rPr lang="en-US" sz="2000" b="1" dirty="0" smtClean="0"/>
              <a:t>MEAN Stack Project Preparation for Production</a:t>
            </a:r>
          </a:p>
          <a:p>
            <a:pPr marL="342900" indent="-342900"/>
            <a:endParaRPr lang="en-US" b="1" dirty="0" smtClean="0"/>
          </a:p>
          <a:p>
            <a:pPr marL="342900" indent="-342900"/>
            <a:r>
              <a:rPr lang="en-US" b="1" dirty="0" smtClean="0"/>
              <a:t>Types of Deployment</a:t>
            </a:r>
            <a:endParaRPr lang="en-US" dirty="0" smtClean="0"/>
          </a:p>
          <a:p>
            <a:pPr marL="342900" indent="-342900"/>
            <a:endParaRPr lang="en-US" dirty="0" smtClean="0"/>
          </a:p>
          <a:p>
            <a:pPr marL="342900" indent="-342900">
              <a:buFont typeface="+mj-lt"/>
              <a:buAutoNum type="arabicPeriod"/>
            </a:pPr>
            <a:r>
              <a:rPr lang="en-US" b="1" dirty="0" smtClean="0"/>
              <a:t>Separated Hosting </a:t>
            </a:r>
            <a:r>
              <a:rPr lang="en-US" dirty="0" smtClean="0"/>
              <a:t>-  Frontend code is hosted on a different  hosting service from the backend, or at least at another IP address.</a:t>
            </a:r>
          </a:p>
          <a:p>
            <a:pPr marL="800100" lvl="1" indent="-342900">
              <a:buFont typeface="Courier New" pitchFamily="49" charset="0"/>
              <a:buChar char="o"/>
            </a:pPr>
            <a:r>
              <a:rPr lang="en-US" dirty="0" smtClean="0"/>
              <a:t>Preferred if the </a:t>
            </a:r>
            <a:r>
              <a:rPr lang="en-US" dirty="0" smtClean="0"/>
              <a:t>backend  </a:t>
            </a:r>
            <a:r>
              <a:rPr lang="en-US" dirty="0" smtClean="0"/>
              <a:t>provides multiple services to other frontend apps</a:t>
            </a:r>
          </a:p>
          <a:p>
            <a:pPr marL="342900" indent="-342900">
              <a:buFont typeface="+mj-lt"/>
              <a:buAutoNum type="arabicPeriod"/>
            </a:pPr>
            <a:endParaRPr lang="en-US" dirty="0" smtClean="0"/>
          </a:p>
          <a:p>
            <a:pPr marL="342900" indent="-342900">
              <a:buFont typeface="+mj-lt"/>
              <a:buAutoNum type="arabicPeriod"/>
            </a:pPr>
            <a:r>
              <a:rPr lang="en-US" b="1" dirty="0" smtClean="0"/>
              <a:t>Integrated Hosting -  </a:t>
            </a:r>
            <a:r>
              <a:rPr lang="en-US" dirty="0" smtClean="0"/>
              <a:t>Frontend and Backend  code are combined and hosted  by one hosting service.</a:t>
            </a:r>
          </a:p>
          <a:p>
            <a:pPr marL="800100" lvl="1" indent="-342900">
              <a:buFont typeface="Courier New" pitchFamily="49" charset="0"/>
              <a:buChar char="o"/>
            </a:pPr>
            <a:r>
              <a:rPr lang="en-US" dirty="0" smtClean="0"/>
              <a:t>Used when there is only one frontend app for the backend</a:t>
            </a:r>
          </a:p>
          <a:p>
            <a:pPr marL="342900" indent="-342900">
              <a:buFont typeface="+mj-lt"/>
              <a:buAutoNum type="arabicPeriod"/>
            </a:pPr>
            <a:endParaRPr lang="en-US" dirty="0" smtClean="0"/>
          </a:p>
          <a:p>
            <a:pPr marL="342900" indent="-342900">
              <a:buFont typeface="+mj-lt"/>
              <a:buAutoNum type="arabicPeriod"/>
            </a:pPr>
            <a:r>
              <a:rPr lang="en-US" b="1" dirty="0" smtClean="0"/>
              <a:t> </a:t>
            </a:r>
            <a:r>
              <a:rPr lang="en-US" dirty="0" smtClean="0"/>
              <a:t>We will</a:t>
            </a:r>
            <a:r>
              <a:rPr lang="en-US" b="1" dirty="0" smtClean="0"/>
              <a:t> </a:t>
            </a:r>
            <a:r>
              <a:rPr lang="en-US" dirty="0" smtClean="0"/>
              <a:t>be using the integrated option for our project and hosting it on Heroku.</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763000" cy="4862870"/>
          </a:xfrm>
          <a:prstGeom prst="rect">
            <a:avLst/>
          </a:prstGeom>
          <a:noFill/>
        </p:spPr>
        <p:txBody>
          <a:bodyPr wrap="square" rtlCol="0">
            <a:spAutoFit/>
          </a:bodyPr>
          <a:lstStyle/>
          <a:p>
            <a:pPr marL="342900" indent="-342900"/>
            <a:r>
              <a:rPr lang="en-US" sz="2000" b="1" dirty="0" smtClean="0"/>
              <a:t>DEMO: The MEAN Stack </a:t>
            </a:r>
          </a:p>
          <a:p>
            <a:pPr marL="342900" indent="-342900"/>
            <a:r>
              <a:rPr lang="en-US" sz="2000" b="1" dirty="0" smtClean="0"/>
              <a:t>C. Source Code Version Control &amp; Collaboration – Git</a:t>
            </a:r>
          </a:p>
          <a:p>
            <a:endParaRPr lang="en-US" dirty="0" smtClean="0"/>
          </a:p>
          <a:p>
            <a:pPr marL="342900" indent="-342900"/>
            <a:r>
              <a:rPr lang="en-US" dirty="0" smtClean="0"/>
              <a:t>4</a:t>
            </a:r>
            <a:r>
              <a:rPr lang="en-US" b="1" dirty="0" smtClean="0"/>
              <a:t>.  .gitignore </a:t>
            </a:r>
            <a:r>
              <a:rPr lang="en-US" dirty="0" smtClean="0"/>
              <a:t>should include, among others:</a:t>
            </a:r>
          </a:p>
          <a:p>
            <a:pPr marL="1257300" lvl="2" indent="-342900"/>
            <a:r>
              <a:rPr lang="en-US" b="1" dirty="0" smtClean="0"/>
              <a:t>node_modules/</a:t>
            </a:r>
          </a:p>
          <a:p>
            <a:pPr marL="1257300" lvl="2" indent="-342900"/>
            <a:endParaRPr lang="en-US" b="1" dirty="0" smtClean="0"/>
          </a:p>
          <a:p>
            <a:pPr marL="342900" indent="-342900"/>
            <a:r>
              <a:rPr lang="en-US" dirty="0" smtClean="0"/>
              <a:t>5. Run the following to ensure that only the desired files are being tracked:</a:t>
            </a:r>
          </a:p>
          <a:p>
            <a:pPr marL="800100" lvl="1" indent="-342900">
              <a:buFont typeface="+mj-lt"/>
              <a:buAutoNum type="alphaLcPeriod"/>
            </a:pPr>
            <a:r>
              <a:rPr lang="en-US" b="1" dirty="0" smtClean="0"/>
              <a:t>echo “ Code name &amp; other information” &gt;&gt; README.md</a:t>
            </a:r>
          </a:p>
          <a:p>
            <a:pPr marL="800100" lvl="1" indent="-342900">
              <a:buFont typeface="+mj-lt"/>
              <a:buAutoNum type="alphaLcPeriod"/>
            </a:pPr>
            <a:r>
              <a:rPr lang="en-US" b="1" dirty="0" err="1" smtClean="0"/>
              <a:t>git</a:t>
            </a:r>
            <a:r>
              <a:rPr lang="en-US" b="1" dirty="0" smtClean="0"/>
              <a:t> status - </a:t>
            </a:r>
            <a:r>
              <a:rPr lang="en-US" dirty="0" smtClean="0"/>
              <a:t>node_modules</a:t>
            </a:r>
            <a:r>
              <a:rPr lang="en-US" b="1" dirty="0" smtClean="0"/>
              <a:t> </a:t>
            </a:r>
            <a:r>
              <a:rPr lang="en-US" dirty="0" smtClean="0"/>
              <a:t>directory and any other files listed in .gitignore should not be listed</a:t>
            </a:r>
          </a:p>
          <a:p>
            <a:pPr marL="800100" lvl="1" indent="-342900">
              <a:buFont typeface="+mj-lt"/>
              <a:buAutoNum type="alphaLcPeriod"/>
            </a:pPr>
            <a:r>
              <a:rPr lang="en-US" b="1" dirty="0" err="1" smtClean="0"/>
              <a:t>git</a:t>
            </a:r>
            <a:r>
              <a:rPr lang="en-US" b="1" dirty="0" smtClean="0"/>
              <a:t> add . </a:t>
            </a:r>
            <a:r>
              <a:rPr lang="en-US" dirty="0" smtClean="0"/>
              <a:t>- To add files listed to the local Git repository</a:t>
            </a:r>
          </a:p>
          <a:p>
            <a:pPr marL="800100" lvl="1" indent="-342900">
              <a:buFont typeface="+mj-lt"/>
              <a:buAutoNum type="alphaLcPeriod"/>
            </a:pPr>
            <a:r>
              <a:rPr lang="en-US" b="1" dirty="0" err="1" smtClean="0"/>
              <a:t>git</a:t>
            </a:r>
            <a:r>
              <a:rPr lang="en-US" b="1" dirty="0" smtClean="0"/>
              <a:t> status </a:t>
            </a:r>
            <a:r>
              <a:rPr lang="en-US" dirty="0" smtClean="0"/>
              <a:t>-</a:t>
            </a:r>
            <a:r>
              <a:rPr lang="en-US" b="1" dirty="0" smtClean="0"/>
              <a:t> </a:t>
            </a:r>
            <a:r>
              <a:rPr lang="en-US" dirty="0" smtClean="0"/>
              <a:t>Shows files to be committed</a:t>
            </a:r>
          </a:p>
          <a:p>
            <a:pPr marL="800100" lvl="1" indent="-342900">
              <a:buFont typeface="+mj-lt"/>
              <a:buAutoNum type="alphaLcPeriod"/>
            </a:pPr>
            <a:r>
              <a:rPr lang="en-US" b="1" dirty="0" err="1" smtClean="0"/>
              <a:t>git</a:t>
            </a:r>
            <a:r>
              <a:rPr lang="en-US" b="1" dirty="0" smtClean="0"/>
              <a:t> commit – m “Insert name of commit” </a:t>
            </a:r>
            <a:r>
              <a:rPr lang="en-US" dirty="0" smtClean="0"/>
              <a:t>-  To prepare code for staging in a remote repository.</a:t>
            </a:r>
          </a:p>
          <a:p>
            <a:pPr marL="800100" lvl="1" indent="-342900">
              <a:buFont typeface="+mj-lt"/>
              <a:buAutoNum type="alphaLcPeriod"/>
            </a:pPr>
            <a:endParaRPr lang="en-US" dirty="0" smtClean="0"/>
          </a:p>
          <a:p>
            <a:pPr marL="342900" indent="-342900"/>
            <a:r>
              <a:rPr lang="en-US" dirty="0" smtClean="0"/>
              <a:t>6. </a:t>
            </a:r>
            <a:r>
              <a:rPr lang="en-US" b="1" dirty="0" smtClean="0"/>
              <a:t>Step 5</a:t>
            </a:r>
            <a:r>
              <a:rPr lang="en-US" dirty="0" smtClean="0"/>
              <a:t>. may be repeated as many times as there are notable changes made to the contents of the files being tracked.</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pic>
        <p:nvPicPr>
          <p:cNvPr id="10" name="Picture 9" descr="git4.gif"/>
          <p:cNvPicPr>
            <a:picLocks noChangeAspect="1"/>
          </p:cNvPicPr>
          <p:nvPr/>
        </p:nvPicPr>
        <p:blipFill>
          <a:blip r:embed="rId4"/>
          <a:stretch>
            <a:fillRect/>
          </a:stretch>
        </p:blipFill>
        <p:spPr>
          <a:xfrm>
            <a:off x="8545512" y="2332037"/>
            <a:ext cx="990600" cy="419100"/>
          </a:xfrm>
          <a:prstGeom prst="rect">
            <a:avLst/>
          </a:prstGeom>
        </p:spPr>
      </p:pic>
      <p:sp>
        <p:nvSpPr>
          <p:cNvPr id="9" name="TextBox 8"/>
          <p:cNvSpPr txBox="1"/>
          <p:nvPr/>
        </p:nvSpPr>
        <p:spPr>
          <a:xfrm>
            <a:off x="1077912" y="1493837"/>
            <a:ext cx="7010400" cy="461665"/>
          </a:xfrm>
          <a:prstGeom prst="rect">
            <a:avLst/>
          </a:prstGeom>
          <a:noFill/>
        </p:spPr>
        <p:txBody>
          <a:bodyPr wrap="square" rtlCol="0">
            <a:spAutoFit/>
          </a:bodyPr>
          <a:lstStyle/>
          <a:p>
            <a:pPr algn="ctr"/>
            <a:r>
              <a:rPr lang="en-US" sz="2400" dirty="0" smtClean="0">
                <a:solidFill>
                  <a:schemeClr val="accent6"/>
                </a:solidFill>
              </a:rPr>
              <a:t>From the fourth session</a:t>
            </a:r>
            <a:endParaRPr lang="en-US" sz="2400" dirty="0">
              <a:solidFill>
                <a:schemeClr val="accent6"/>
              </a:solidFil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763000" cy="4031873"/>
          </a:xfrm>
          <a:prstGeom prst="rect">
            <a:avLst/>
          </a:prstGeom>
          <a:noFill/>
        </p:spPr>
        <p:txBody>
          <a:bodyPr wrap="square" rtlCol="0">
            <a:spAutoFit/>
          </a:bodyPr>
          <a:lstStyle/>
          <a:p>
            <a:pPr marL="342900" indent="-342900"/>
            <a:r>
              <a:rPr lang="en-US" sz="2000" b="1" dirty="0" smtClean="0"/>
              <a:t>DEMO: The MEAN Stack </a:t>
            </a:r>
          </a:p>
          <a:p>
            <a:pPr marL="342900" indent="-342900"/>
            <a:r>
              <a:rPr lang="en-US" sz="2000" b="1" dirty="0" smtClean="0"/>
              <a:t>C. Source Code Version Control &amp; Collaboration – Git &amp; Github</a:t>
            </a:r>
          </a:p>
          <a:p>
            <a:endParaRPr lang="en-US" dirty="0" smtClean="0"/>
          </a:p>
          <a:p>
            <a:pPr marL="342900" indent="-342900">
              <a:buAutoNum type="arabicPeriod" startAt="7"/>
            </a:pPr>
            <a:r>
              <a:rPr lang="en-US" dirty="0" smtClean="0"/>
              <a:t>To make the software available to  collaborators and other remote users,</a:t>
            </a:r>
          </a:p>
          <a:p>
            <a:pPr marL="342900" indent="-342900"/>
            <a:r>
              <a:rPr lang="en-US" dirty="0" smtClean="0"/>
              <a:t>      the commits have to be pushed to an repository  online, like Github.</a:t>
            </a:r>
          </a:p>
          <a:p>
            <a:endParaRPr lang="en-US" dirty="0" smtClean="0"/>
          </a:p>
          <a:p>
            <a:pPr marL="342900" indent="-342900">
              <a:buAutoNum type="arabicPeriod" startAt="8"/>
            </a:pPr>
            <a:r>
              <a:rPr lang="en-US" dirty="0" smtClean="0"/>
              <a:t>Create a Github account  and a repository at </a:t>
            </a:r>
            <a:r>
              <a:rPr lang="en-US" b="1" dirty="0" smtClean="0">
                <a:hlinkClick r:id="rId3"/>
              </a:rPr>
              <a:t>github.com</a:t>
            </a:r>
            <a:endParaRPr lang="en-US" b="1" dirty="0" smtClean="0"/>
          </a:p>
          <a:p>
            <a:pPr marL="342900" indent="-342900">
              <a:buAutoNum type="arabicPeriod" startAt="8"/>
            </a:pPr>
            <a:endParaRPr lang="en-US" b="1" dirty="0" smtClean="0"/>
          </a:p>
          <a:p>
            <a:pPr marL="342900" indent="-342900">
              <a:buAutoNum type="arabicPeriod" startAt="8"/>
            </a:pPr>
            <a:r>
              <a:rPr lang="en-US" dirty="0" smtClean="0"/>
              <a:t> At local command-line run the following commands:</a:t>
            </a:r>
          </a:p>
          <a:p>
            <a:pPr marL="800100" lvl="1" indent="-342900">
              <a:buFont typeface="+mj-lt"/>
              <a:buAutoNum type="alphaLcPeriod"/>
            </a:pPr>
            <a:r>
              <a:rPr lang="en-US" b="1" dirty="0" err="1" smtClean="0"/>
              <a:t>git</a:t>
            </a:r>
            <a:r>
              <a:rPr lang="en-US" b="1" dirty="0" smtClean="0"/>
              <a:t> remote add origin </a:t>
            </a:r>
            <a:r>
              <a:rPr lang="en-US" b="1" dirty="0" smtClean="0">
                <a:hlinkClick r:id="rId4"/>
              </a:rPr>
              <a:t>https://github.com/username/repository-name.git</a:t>
            </a:r>
            <a:endParaRPr lang="en-US" b="1" dirty="0" smtClean="0"/>
          </a:p>
          <a:p>
            <a:pPr marL="800100" lvl="1" indent="-342900">
              <a:buFont typeface="+mj-lt"/>
              <a:buAutoNum type="alphaLcPeriod"/>
            </a:pPr>
            <a:r>
              <a:rPr lang="en-US" b="1" dirty="0" err="1" smtClean="0"/>
              <a:t>git</a:t>
            </a:r>
            <a:r>
              <a:rPr lang="en-US" b="1" dirty="0" smtClean="0"/>
              <a:t> branch –M main</a:t>
            </a:r>
          </a:p>
          <a:p>
            <a:pPr marL="800100" lvl="1" indent="-342900">
              <a:buFont typeface="+mj-lt"/>
              <a:buAutoNum type="alphaLcPeriod"/>
            </a:pPr>
            <a:r>
              <a:rPr lang="en-US" b="1" dirty="0" err="1" smtClean="0"/>
              <a:t>git</a:t>
            </a:r>
            <a:r>
              <a:rPr lang="en-US" b="1" dirty="0" smtClean="0"/>
              <a:t> push –u origin main</a:t>
            </a:r>
          </a:p>
          <a:p>
            <a:pPr marL="1257300" lvl="2" indent="-342900"/>
            <a:endParaRPr lang="en-US" b="1" dirty="0" smtClean="0"/>
          </a:p>
          <a:p>
            <a:pPr marL="342900" indent="-342900"/>
            <a:r>
              <a:rPr lang="en-US" dirty="0" smtClean="0"/>
              <a:t>10. Enter username and password for the Github account when prompted.</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5"/>
          <a:stretch>
            <a:fillRect/>
          </a:stretch>
        </p:blipFill>
        <p:spPr>
          <a:xfrm>
            <a:off x="7554912" y="74613"/>
            <a:ext cx="1385563" cy="1343024"/>
          </a:xfrm>
          <a:prstGeom prst="rect">
            <a:avLst/>
          </a:prstGeom>
        </p:spPr>
      </p:pic>
      <p:pic>
        <p:nvPicPr>
          <p:cNvPr id="10" name="Picture 9" descr="git4.gif"/>
          <p:cNvPicPr>
            <a:picLocks noChangeAspect="1"/>
          </p:cNvPicPr>
          <p:nvPr/>
        </p:nvPicPr>
        <p:blipFill>
          <a:blip r:embed="rId6"/>
          <a:stretch>
            <a:fillRect/>
          </a:stretch>
        </p:blipFill>
        <p:spPr>
          <a:xfrm>
            <a:off x="8545512" y="2332037"/>
            <a:ext cx="990600" cy="419100"/>
          </a:xfrm>
          <a:prstGeom prst="rect">
            <a:avLst/>
          </a:prstGeom>
        </p:spPr>
      </p:pic>
      <p:pic>
        <p:nvPicPr>
          <p:cNvPr id="9" name="Picture 8" descr="github4.gif"/>
          <p:cNvPicPr>
            <a:picLocks noChangeAspect="1"/>
          </p:cNvPicPr>
          <p:nvPr/>
        </p:nvPicPr>
        <p:blipFill>
          <a:blip r:embed="rId7"/>
          <a:stretch>
            <a:fillRect/>
          </a:stretch>
        </p:blipFill>
        <p:spPr>
          <a:xfrm>
            <a:off x="8669337" y="3017837"/>
            <a:ext cx="866775" cy="857250"/>
          </a:xfrm>
          <a:prstGeom prst="rect">
            <a:avLst/>
          </a:prstGeom>
        </p:spPr>
      </p:pic>
      <p:sp>
        <p:nvSpPr>
          <p:cNvPr id="13" name="TextBox 12"/>
          <p:cNvSpPr txBox="1"/>
          <p:nvPr/>
        </p:nvSpPr>
        <p:spPr>
          <a:xfrm>
            <a:off x="1077912" y="1493837"/>
            <a:ext cx="7010400" cy="461665"/>
          </a:xfrm>
          <a:prstGeom prst="rect">
            <a:avLst/>
          </a:prstGeom>
          <a:noFill/>
        </p:spPr>
        <p:txBody>
          <a:bodyPr wrap="square" rtlCol="0">
            <a:spAutoFit/>
          </a:bodyPr>
          <a:lstStyle/>
          <a:p>
            <a:pPr algn="ctr"/>
            <a:r>
              <a:rPr lang="en-US" sz="2400" dirty="0" smtClean="0">
                <a:solidFill>
                  <a:schemeClr val="accent6"/>
                </a:solidFill>
              </a:rPr>
              <a:t>From the fourth session</a:t>
            </a:r>
            <a:endParaRPr lang="en-US" sz="2400" dirty="0">
              <a:solidFill>
                <a:schemeClr val="accent6"/>
              </a:solidFil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8002</TotalTime>
  <Words>1019</Words>
  <Application>LibreOffice/6.1.5.2$Linux_X86_64 LibreOffice_project/10$Build-2</Application>
  <PresentationFormat>Custom</PresentationFormat>
  <Paragraphs>238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creator>ADEYINKA</dc:creator>
  <cp:lastModifiedBy>REVD</cp:lastModifiedBy>
  <cp:revision>185</cp:revision>
  <dcterms:created xsi:type="dcterms:W3CDTF">2021-04-14T10:44:23Z</dcterms:created>
  <dcterms:modified xsi:type="dcterms:W3CDTF">2021-05-11T15:32:48Z</dcterms:modified>
  <cp:contentStatus>Final</cp:contentStatus>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