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2"/>
  </p:notesMasterIdLst>
  <p:handoutMasterIdLst>
    <p:handoutMasterId r:id="rId33"/>
  </p:handoutMasterIdLst>
  <p:sldIdLst>
    <p:sldId id="256" r:id="rId2"/>
    <p:sldId id="392" r:id="rId3"/>
    <p:sldId id="257" r:id="rId4"/>
    <p:sldId id="258" r:id="rId5"/>
    <p:sldId id="461" r:id="rId6"/>
    <p:sldId id="462" r:id="rId7"/>
    <p:sldId id="463" r:id="rId8"/>
    <p:sldId id="459" r:id="rId9"/>
    <p:sldId id="464" r:id="rId10"/>
    <p:sldId id="465" r:id="rId11"/>
    <p:sldId id="466" r:id="rId12"/>
    <p:sldId id="467" r:id="rId13"/>
    <p:sldId id="468" r:id="rId14"/>
    <p:sldId id="469" r:id="rId15"/>
    <p:sldId id="460" r:id="rId16"/>
    <p:sldId id="470" r:id="rId17"/>
    <p:sldId id="471" r:id="rId18"/>
    <p:sldId id="472" r:id="rId19"/>
    <p:sldId id="473" r:id="rId20"/>
    <p:sldId id="475" r:id="rId21"/>
    <p:sldId id="477" r:id="rId22"/>
    <p:sldId id="476" r:id="rId23"/>
    <p:sldId id="481" r:id="rId24"/>
    <p:sldId id="478" r:id="rId25"/>
    <p:sldId id="479" r:id="rId26"/>
    <p:sldId id="480" r:id="rId27"/>
    <p:sldId id="424" r:id="rId28"/>
    <p:sldId id="425" r:id="rId29"/>
    <p:sldId id="426" r:id="rId30"/>
    <p:sldId id="42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05"/>
    <p:restoredTop sz="94712"/>
  </p:normalViewPr>
  <p:slideViewPr>
    <p:cSldViewPr snapToGrid="0" snapToObjects="1">
      <p:cViewPr varScale="1">
        <p:scale>
          <a:sx n="124" d="100"/>
          <a:sy n="124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4A0C4A-035D-F849-AE9B-5061782C04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BA76E-FC66-A749-BF40-8F5682C18F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F462E-3B3F-2740-A7A5-EF9DCFF426B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7F341-D1F6-8C43-BB59-3314C52601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1FEB8-2A52-6848-B6F6-79A1BE45AB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6220E-69AA-EA4B-9E9A-32F54D48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1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5993-E962-314F-922D-09C00B8018F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7EE90-AC1F-8749-AF8F-611491F2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3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749C-D813-A541-AFF6-E0E709C1677A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Tactical Computing Laboratories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BA7-22A9-FB4B-9A91-D638BB38F4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BD9622-EAF0-4B44-878D-F1B5A9E888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4519" y="4595127"/>
            <a:ext cx="2847481" cy="22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1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2CAE-D587-2B42-A820-7DC5AFD79821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Tactical Computing Laboratories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BA7-22A9-FB4B-9A91-D638BB38F4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03BE8-5AEE-5242-87F1-DC35DBE3D5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679" y="5770605"/>
            <a:ext cx="1368321" cy="10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9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EC91-870B-F045-83B9-A90AD7B133B4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Tactical Computing Laboratories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BA7-22A9-FB4B-9A91-D638BB38F4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2C7B2-C61D-2642-895F-FDD68D8809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679" y="5770605"/>
            <a:ext cx="1368321" cy="10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0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1B43-FB2F-BF44-8571-8949917BA74D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Tactical Computing Laboratories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BA7-22A9-FB4B-9A91-D638BB38F4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D3254-2232-664B-94FC-D1CCFCB3D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679" y="5770605"/>
            <a:ext cx="1368321" cy="10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3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2BC-0E0D-CB45-BFB8-B1CE361DBACE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Tactical Computing Laboratories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BA7-22A9-FB4B-9A91-D638BB38F4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FCF10-C620-C348-A3EE-DACBDBE5B3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679" y="5770605"/>
            <a:ext cx="1368321" cy="10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3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0991-E64A-0A43-B09D-7644253DA61C}" type="datetime1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Tactical Computing Laboratories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BA7-22A9-FB4B-9A91-D638BB38F4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7631D9-A066-BF46-B5AE-1495DAA8B4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679" y="5770605"/>
            <a:ext cx="1368321" cy="10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4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CD-6096-D743-83B6-9C21BBF7AA7F}" type="datetime1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Tactical Computing Laboratories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BA7-22A9-FB4B-9A91-D638BB38F48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41C591-56CB-584C-B22D-D7930A2A9F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679" y="5770605"/>
            <a:ext cx="1368321" cy="10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5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A997-4B2F-9F47-8DFD-B28EFC01BE1F}" type="datetime1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Tactical Computing Laboratories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BA7-22A9-FB4B-9A91-D638BB38F48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ED855-EDEB-3046-80C9-3E3CC8607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679" y="5770605"/>
            <a:ext cx="1368321" cy="10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7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B195-DDF7-0D4C-AFF9-525BB5227ADC}" type="datetime1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Tactical Computing Laboratories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BA7-22A9-FB4B-9A91-D638BB38F48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E4CAD-CD4C-6747-A2A7-935206E4C6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679" y="5770605"/>
            <a:ext cx="1368321" cy="10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6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72D-DC2E-7F4D-B137-3B335F9D8B92}" type="datetime1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Tactical Computing Laboratories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BA7-22A9-FB4B-9A91-D638BB38F4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661502-5958-A14C-9127-3245450DA6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679" y="5770605"/>
            <a:ext cx="1368321" cy="10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07A9-1BDC-E340-8DF6-54487D3BF7EA}" type="datetime1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Tactical Computing Laboratories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BA7-22A9-FB4B-9A91-D638BB38F4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D1458-210D-1842-B21E-A21B0C6F56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679" y="5770605"/>
            <a:ext cx="1368321" cy="10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2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408AA-0BFA-D047-99E2-C9895342493A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Tactical Computing Laboratories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1BA7-22A9-FB4B-9A91-D638BB38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8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stemarchitect.tech/index.php/stonecutter-language-spec/" TargetMode="External"/><Relationship Id="rId2" Type="http://schemas.openxmlformats.org/officeDocument/2006/relationships/hyperlink" Target="http://www.systemarchitect.tech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pensocsysarch/CoreGenTutorials" TargetMode="External"/><Relationship Id="rId4" Type="http://schemas.openxmlformats.org/officeDocument/2006/relationships/hyperlink" Target="http://www.systemarchitect.tech/index.php/tutorials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socsysarch/CoreGen" TargetMode="External"/><Relationship Id="rId7" Type="http://schemas.openxmlformats.org/officeDocument/2006/relationships/hyperlink" Target="https://github.com/opensocsysarch/SystemArchitectRelease" TargetMode="External"/><Relationship Id="rId2" Type="http://schemas.openxmlformats.org/officeDocument/2006/relationships/hyperlink" Target="https://github.com/opensocsys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sysarch/StoneCutterLanguageSpec" TargetMode="External"/><Relationship Id="rId5" Type="http://schemas.openxmlformats.org/officeDocument/2006/relationships/hyperlink" Target="https://github.com/opensocsysarch/CoreGenIRSpec" TargetMode="External"/><Relationship Id="rId4" Type="http://schemas.openxmlformats.org/officeDocument/2006/relationships/hyperlink" Target="https://github.com/opensocsysarch/CoreGenPort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ystemarchitect.tech/index.php/lis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4512-8184-4D4F-A0DE-518F63218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Concepts with System Architect: </a:t>
            </a:r>
            <a:br>
              <a:rPr lang="en-US" dirty="0"/>
            </a:br>
            <a:r>
              <a:rPr lang="en-US" dirty="0"/>
              <a:t>Power &amp; Hazard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96288-658F-8D4F-8616-59E901F11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John Leidel</a:t>
            </a:r>
          </a:p>
          <a:p>
            <a:r>
              <a:rPr lang="en-US" dirty="0"/>
              <a:t>Chief Scientist, Tactical Computing Laboratories</a:t>
            </a:r>
          </a:p>
          <a:p>
            <a:r>
              <a:rPr lang="en-US" dirty="0" err="1"/>
              <a:t>ver</a:t>
            </a:r>
            <a:r>
              <a:rPr lang="en-US" dirty="0"/>
              <a:t> 2022.09.13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ADF67-0957-D74F-9088-434E514C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96FE-53DD-2649-B7E4-DA4BDE6D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POAR Info Options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225EB-C77A-254A-A26C-695356E8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7466"/>
          </a:xfrm>
        </p:spPr>
        <p:txBody>
          <a:bodyPr/>
          <a:lstStyle/>
          <a:p>
            <a:r>
              <a:rPr lang="en-US" dirty="0"/>
              <a:t>--help : Prints the help menu</a:t>
            </a:r>
          </a:p>
          <a:p>
            <a:r>
              <a:rPr lang="en-US" dirty="0"/>
              <a:t>--version : Prints the version info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A9DA-A96D-B643-8532-BF834186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0D18A-F5D4-FF43-8C1D-B8D51A5D0AF8}"/>
              </a:ext>
            </a:extLst>
          </p:cNvPr>
          <p:cNvSpPr/>
          <p:nvPr/>
        </p:nvSpPr>
        <p:spPr>
          <a:xfrm>
            <a:off x="2225964" y="4442692"/>
            <a:ext cx="7740072" cy="1496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$&gt; </a:t>
            </a:r>
            <a:r>
              <a:rPr lang="en-US" dirty="0" err="1">
                <a:solidFill>
                  <a:schemeClr val="tx1"/>
                </a:solidFill>
              </a:rPr>
              <a:t>poar</a:t>
            </a:r>
            <a:r>
              <a:rPr lang="en-US" dirty="0">
                <a:solidFill>
                  <a:schemeClr val="tx1"/>
                </a:solidFill>
              </a:rPr>
              <a:t> --help</a:t>
            </a:r>
          </a:p>
          <a:p>
            <a:r>
              <a:rPr lang="en-US" dirty="0">
                <a:solidFill>
                  <a:schemeClr val="tx1"/>
                </a:solidFill>
              </a:rPr>
              <a:t>$&gt; </a:t>
            </a:r>
            <a:r>
              <a:rPr lang="en-US" dirty="0" err="1">
                <a:solidFill>
                  <a:schemeClr val="tx1"/>
                </a:solidFill>
              </a:rPr>
              <a:t>poar</a:t>
            </a:r>
            <a:r>
              <a:rPr lang="en-US" dirty="0">
                <a:solidFill>
                  <a:schemeClr val="tx1"/>
                </a:solidFill>
              </a:rPr>
              <a:t> --version</a:t>
            </a:r>
          </a:p>
        </p:txBody>
      </p:sp>
    </p:spTree>
    <p:extLst>
      <p:ext uri="{BB962C8B-B14F-4D97-AF65-F5344CB8AC3E}">
        <p14:creationId xmlns:p14="http://schemas.microsoft.com/office/powerpoint/2010/main" val="145774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96FE-53DD-2649-B7E4-DA4BDE6D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POAR Runtime Options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225EB-C77A-254A-A26C-695356E8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74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--design /path/to/</a:t>
            </a:r>
            <a:r>
              <a:rPr lang="en-US" dirty="0" err="1"/>
              <a:t>CoreGen.yaml</a:t>
            </a:r>
            <a:r>
              <a:rPr lang="en-US" dirty="0"/>
              <a:t> : design input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--config /path/to/</a:t>
            </a:r>
            <a:r>
              <a:rPr lang="en-US" dirty="0" err="1"/>
              <a:t>config.yaml</a:t>
            </a:r>
            <a:r>
              <a:rPr lang="en-US" dirty="0"/>
              <a:t> : Sets the power/area node configuration</a:t>
            </a:r>
          </a:p>
          <a:p>
            <a:pPr lvl="1"/>
            <a:r>
              <a:rPr lang="en-US" dirty="0"/>
              <a:t>-- </a:t>
            </a:r>
            <a:r>
              <a:rPr lang="en-US" dirty="0" err="1"/>
              <a:t>sigmap</a:t>
            </a:r>
            <a:r>
              <a:rPr lang="en-US" dirty="0"/>
              <a:t> /path/to/</a:t>
            </a:r>
            <a:r>
              <a:rPr lang="en-US" dirty="0" err="1"/>
              <a:t>sigmap.yaml</a:t>
            </a:r>
            <a:r>
              <a:rPr lang="en-US" dirty="0"/>
              <a:t> : Stonecutter-generated signal map</a:t>
            </a:r>
          </a:p>
          <a:p>
            <a:pPr lvl="1"/>
            <a:r>
              <a:rPr lang="en-US" dirty="0"/>
              <a:t>--overhead NN : Sets the constant routing/wire overhead for area calculations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A9DA-A96D-B643-8532-BF834186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0D18A-F5D4-FF43-8C1D-B8D51A5D0AF8}"/>
              </a:ext>
            </a:extLst>
          </p:cNvPr>
          <p:cNvSpPr/>
          <p:nvPr/>
        </p:nvSpPr>
        <p:spPr>
          <a:xfrm>
            <a:off x="2225964" y="4442692"/>
            <a:ext cx="7740072" cy="1496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$&gt; </a:t>
            </a:r>
            <a:r>
              <a:rPr lang="en-US" dirty="0" err="1">
                <a:solidFill>
                  <a:schemeClr val="tx1"/>
                </a:solidFill>
              </a:rPr>
              <a:t>poar</a:t>
            </a:r>
            <a:r>
              <a:rPr lang="en-US" dirty="0">
                <a:solidFill>
                  <a:schemeClr val="tx1"/>
                </a:solidFill>
              </a:rPr>
              <a:t> --design </a:t>
            </a:r>
            <a:r>
              <a:rPr lang="en-US" dirty="0" err="1">
                <a:solidFill>
                  <a:schemeClr val="tx1"/>
                </a:solidFill>
              </a:rPr>
              <a:t>test.yaml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$&gt; </a:t>
            </a:r>
            <a:r>
              <a:rPr lang="en-US" dirty="0" err="1">
                <a:solidFill>
                  <a:schemeClr val="tx1"/>
                </a:solidFill>
              </a:rPr>
              <a:t>poar</a:t>
            </a:r>
            <a:r>
              <a:rPr lang="en-US" dirty="0">
                <a:solidFill>
                  <a:schemeClr val="tx1"/>
                </a:solidFill>
              </a:rPr>
              <a:t> --design </a:t>
            </a:r>
            <a:r>
              <a:rPr lang="en-US" dirty="0" err="1">
                <a:solidFill>
                  <a:schemeClr val="tx1"/>
                </a:solidFill>
              </a:rPr>
              <a:t>test.yaml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sigmap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test_sigmap.yaml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$&gt; </a:t>
            </a:r>
            <a:r>
              <a:rPr lang="en-US" dirty="0" err="1">
                <a:solidFill>
                  <a:schemeClr val="tx1"/>
                </a:solidFill>
              </a:rPr>
              <a:t>poar</a:t>
            </a:r>
            <a:r>
              <a:rPr lang="en-US" dirty="0">
                <a:solidFill>
                  <a:schemeClr val="tx1"/>
                </a:solidFill>
              </a:rPr>
              <a:t> --design </a:t>
            </a:r>
            <a:r>
              <a:rPr lang="en-US" dirty="0" err="1">
                <a:solidFill>
                  <a:schemeClr val="tx1"/>
                </a:solidFill>
              </a:rPr>
              <a:t>test.yaml</a:t>
            </a:r>
            <a:r>
              <a:rPr lang="en-US" dirty="0">
                <a:solidFill>
                  <a:schemeClr val="tx1"/>
                </a:solidFill>
              </a:rPr>
              <a:t> --overhead 8.1</a:t>
            </a:r>
          </a:p>
        </p:txBody>
      </p:sp>
    </p:spTree>
    <p:extLst>
      <p:ext uri="{BB962C8B-B14F-4D97-AF65-F5344CB8AC3E}">
        <p14:creationId xmlns:p14="http://schemas.microsoft.com/office/powerpoint/2010/main" val="421306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96FE-53DD-2649-B7E4-DA4BDE6D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POAR Output Options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225EB-C77A-254A-A26C-695356E8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27040" cy="20074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Default output is ASCII text printed to the console</a:t>
            </a:r>
          </a:p>
          <a:p>
            <a:r>
              <a:rPr lang="en-US" dirty="0"/>
              <a:t>Additional output options:</a:t>
            </a:r>
          </a:p>
          <a:p>
            <a:pPr lvl="1"/>
            <a:r>
              <a:rPr lang="en-US" dirty="0"/>
              <a:t>--text : ASCII text output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yaml</a:t>
            </a:r>
            <a:r>
              <a:rPr lang="en-US" dirty="0"/>
              <a:t> : YAML output</a:t>
            </a:r>
          </a:p>
          <a:p>
            <a:pPr lvl="1"/>
            <a:r>
              <a:rPr lang="en-US" dirty="0"/>
              <a:t>--latex : LaTeX output</a:t>
            </a:r>
          </a:p>
          <a:p>
            <a:pPr lvl="1"/>
            <a:r>
              <a:rPr lang="en-US" dirty="0"/>
              <a:t>-- xml : XML output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A9DA-A96D-B643-8532-BF834186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0D18A-F5D4-FF43-8C1D-B8D51A5D0AF8}"/>
              </a:ext>
            </a:extLst>
          </p:cNvPr>
          <p:cNvSpPr/>
          <p:nvPr/>
        </p:nvSpPr>
        <p:spPr>
          <a:xfrm>
            <a:off x="2225964" y="4442692"/>
            <a:ext cx="7740072" cy="1496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$&gt; </a:t>
            </a:r>
            <a:r>
              <a:rPr lang="en-US" dirty="0" err="1">
                <a:solidFill>
                  <a:schemeClr val="tx1"/>
                </a:solidFill>
              </a:rPr>
              <a:t>poar</a:t>
            </a:r>
            <a:r>
              <a:rPr lang="en-US" dirty="0">
                <a:solidFill>
                  <a:schemeClr val="tx1"/>
                </a:solidFill>
              </a:rPr>
              <a:t> --design </a:t>
            </a:r>
            <a:r>
              <a:rPr lang="en-US" dirty="0" err="1">
                <a:solidFill>
                  <a:schemeClr val="tx1"/>
                </a:solidFill>
              </a:rPr>
              <a:t>test.yaml</a:t>
            </a:r>
            <a:r>
              <a:rPr lang="en-US" dirty="0">
                <a:solidFill>
                  <a:schemeClr val="tx1"/>
                </a:solidFill>
              </a:rPr>
              <a:t> --text</a:t>
            </a:r>
          </a:p>
          <a:p>
            <a:r>
              <a:rPr lang="en-US" dirty="0">
                <a:solidFill>
                  <a:schemeClr val="tx1"/>
                </a:solidFill>
              </a:rPr>
              <a:t>$&gt; </a:t>
            </a:r>
            <a:r>
              <a:rPr lang="en-US" dirty="0" err="1">
                <a:solidFill>
                  <a:schemeClr val="tx1"/>
                </a:solidFill>
              </a:rPr>
              <a:t>poar</a:t>
            </a:r>
            <a:r>
              <a:rPr lang="en-US" dirty="0">
                <a:solidFill>
                  <a:schemeClr val="tx1"/>
                </a:solidFill>
              </a:rPr>
              <a:t> --design </a:t>
            </a:r>
            <a:r>
              <a:rPr lang="en-US" dirty="0" err="1">
                <a:solidFill>
                  <a:schemeClr val="tx1"/>
                </a:solidFill>
              </a:rPr>
              <a:t>test.yaml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yaml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$&gt; </a:t>
            </a:r>
            <a:r>
              <a:rPr lang="en-US" dirty="0" err="1">
                <a:solidFill>
                  <a:schemeClr val="tx1"/>
                </a:solidFill>
              </a:rPr>
              <a:t>poar</a:t>
            </a:r>
            <a:r>
              <a:rPr lang="en-US" dirty="0">
                <a:solidFill>
                  <a:schemeClr val="tx1"/>
                </a:solidFill>
              </a:rPr>
              <a:t> --design </a:t>
            </a:r>
            <a:r>
              <a:rPr lang="en-US" dirty="0" err="1">
                <a:solidFill>
                  <a:schemeClr val="tx1"/>
                </a:solidFill>
              </a:rPr>
              <a:t>test.yaml</a:t>
            </a:r>
            <a:r>
              <a:rPr lang="en-US" dirty="0">
                <a:solidFill>
                  <a:schemeClr val="tx1"/>
                </a:solidFill>
              </a:rPr>
              <a:t> --latex</a:t>
            </a:r>
          </a:p>
          <a:p>
            <a:r>
              <a:rPr lang="en-US" dirty="0">
                <a:solidFill>
                  <a:schemeClr val="tx1"/>
                </a:solidFill>
              </a:rPr>
              <a:t>$&gt; </a:t>
            </a:r>
            <a:r>
              <a:rPr lang="en-US" dirty="0" err="1">
                <a:solidFill>
                  <a:schemeClr val="tx1"/>
                </a:solidFill>
              </a:rPr>
              <a:t>poar</a:t>
            </a:r>
            <a:r>
              <a:rPr lang="en-US" dirty="0">
                <a:solidFill>
                  <a:schemeClr val="tx1"/>
                </a:solidFill>
              </a:rPr>
              <a:t> --design </a:t>
            </a:r>
            <a:r>
              <a:rPr lang="en-US" dirty="0" err="1">
                <a:solidFill>
                  <a:schemeClr val="tx1"/>
                </a:solidFill>
              </a:rPr>
              <a:t>test.yaml</a:t>
            </a:r>
            <a:r>
              <a:rPr lang="en-US" dirty="0">
                <a:solidFill>
                  <a:schemeClr val="tx1"/>
                </a:solidFill>
              </a:rPr>
              <a:t> --xml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5080D-000D-BDAB-E54E-7AF48B8D7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484231"/>
            <a:ext cx="3904631" cy="387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A747-B17D-F723-8C4C-DFC353B2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POAR Configuration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694901-B04F-6953-803A-528B118CA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200" b="1" i="1" dirty="0"/>
              <a:t>POWER_REGIBIT</a:t>
            </a:r>
            <a:r>
              <a:rPr lang="en-US" sz="1200" dirty="0"/>
              <a:t>: Power per bit in a register</a:t>
            </a:r>
          </a:p>
          <a:p>
            <a:r>
              <a:rPr lang="en-US" sz="1200" b="1" i="1" dirty="0"/>
              <a:t>POWER_DPATHBIT</a:t>
            </a:r>
            <a:r>
              <a:rPr lang="en-US" sz="1200" dirty="0"/>
              <a:t>: Power per data path bit</a:t>
            </a:r>
          </a:p>
          <a:p>
            <a:r>
              <a:rPr lang="en-US" sz="1200" b="1" i="1" dirty="0"/>
              <a:t>POWER_CPATHBIT</a:t>
            </a:r>
            <a:r>
              <a:rPr lang="en-US" sz="1200" dirty="0"/>
              <a:t>: Power per control path bit</a:t>
            </a:r>
          </a:p>
          <a:p>
            <a:r>
              <a:rPr lang="en-US" sz="1200" b="1" i="1" dirty="0"/>
              <a:t>POWER_CACHEBIT</a:t>
            </a:r>
            <a:r>
              <a:rPr lang="en-US" sz="1200" dirty="0"/>
              <a:t>: Power per bit in the cache</a:t>
            </a:r>
          </a:p>
          <a:p>
            <a:r>
              <a:rPr lang="en-US" sz="1200" b="1" i="1" dirty="0"/>
              <a:t>POWER_SPADBIT</a:t>
            </a:r>
            <a:r>
              <a:rPr lang="en-US" sz="1200" dirty="0"/>
              <a:t>: Power per bit in the scratchpad</a:t>
            </a:r>
          </a:p>
          <a:p>
            <a:r>
              <a:rPr lang="en-US" sz="1200" b="1" i="1" dirty="0"/>
              <a:t>POWER_ROMBIT</a:t>
            </a:r>
            <a:r>
              <a:rPr lang="en-US" sz="1200" dirty="0"/>
              <a:t>: Power per bit in the internal boot/</a:t>
            </a:r>
            <a:r>
              <a:rPr lang="en-US" sz="1200" dirty="0" err="1"/>
              <a:t>uCode</a:t>
            </a:r>
            <a:r>
              <a:rPr lang="en-US" sz="1200" dirty="0"/>
              <a:t> ROM</a:t>
            </a:r>
          </a:p>
          <a:p>
            <a:r>
              <a:rPr lang="en-US" sz="1200" b="1" i="1" dirty="0"/>
              <a:t>POWER_ALUREGBIT</a:t>
            </a:r>
            <a:r>
              <a:rPr lang="en-US" sz="1200" dirty="0"/>
              <a:t>: Power per bit in an ALU register</a:t>
            </a:r>
          </a:p>
          <a:p>
            <a:r>
              <a:rPr lang="en-US" sz="1200" b="1" i="1" dirty="0"/>
              <a:t>POWER_ALU</a:t>
            </a:r>
            <a:r>
              <a:rPr lang="en-US" sz="1200" dirty="0"/>
              <a:t>: Power per ALU bit</a:t>
            </a:r>
          </a:p>
          <a:p>
            <a:r>
              <a:rPr lang="en-US" sz="1200" b="1" i="1" dirty="0"/>
              <a:t>POWER_ALUDPATH</a:t>
            </a:r>
            <a:r>
              <a:rPr lang="en-US" sz="1200" dirty="0"/>
              <a:t>: Power per ALU data path</a:t>
            </a:r>
          </a:p>
          <a:p>
            <a:r>
              <a:rPr lang="en-US" sz="1200" b="1" i="1" dirty="0"/>
              <a:t>POWER_ALUCPATH</a:t>
            </a:r>
            <a:r>
              <a:rPr lang="en-US" sz="1200" dirty="0"/>
              <a:t>: Power per ALU control path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0020B0-4CC6-91E8-65E4-04BFC6B150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8858" y="807593"/>
            <a:ext cx="3073338" cy="5239568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CC07A-8899-678F-5814-21DD5E29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rgbClr val="303030"/>
                </a:solidFill>
                <a:latin typeface="+mn-lt"/>
                <a:ea typeface="+mn-ea"/>
                <a:cs typeface="+mn-cs"/>
              </a:rPr>
              <a:t>Tactical Computing Laboratories</a:t>
            </a:r>
          </a:p>
        </p:txBody>
      </p:sp>
    </p:spTree>
    <p:extLst>
      <p:ext uri="{BB962C8B-B14F-4D97-AF65-F5344CB8AC3E}">
        <p14:creationId xmlns:p14="http://schemas.microsoft.com/office/powerpoint/2010/main" val="10793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A747-B17D-F723-8C4C-DFC353B2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POAR Configuration Options 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694901-B04F-6953-803A-528B118CA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b="1" i="1"/>
              <a:t>AREA_REGIBIT</a:t>
            </a:r>
            <a:r>
              <a:rPr lang="en-US" sz="1300"/>
              <a:t>: Area per bit in a register</a:t>
            </a:r>
          </a:p>
          <a:p>
            <a:r>
              <a:rPr lang="en-US" sz="1300" b="1" i="1"/>
              <a:t>AREA_DPATHBIT</a:t>
            </a:r>
            <a:r>
              <a:rPr lang="en-US" sz="1300"/>
              <a:t>: Area per data path bit</a:t>
            </a:r>
          </a:p>
          <a:p>
            <a:r>
              <a:rPr lang="en-US" sz="1300" b="1" i="1"/>
              <a:t>AREA_CPATHBIT</a:t>
            </a:r>
            <a:r>
              <a:rPr lang="en-US" sz="1300"/>
              <a:t>: Area per control path bit</a:t>
            </a:r>
          </a:p>
          <a:p>
            <a:r>
              <a:rPr lang="en-US" sz="1300" b="1" i="1"/>
              <a:t>AREA_CACHEBIT</a:t>
            </a:r>
            <a:r>
              <a:rPr lang="en-US" sz="1300"/>
              <a:t>: Area per bit in the cache</a:t>
            </a:r>
          </a:p>
          <a:p>
            <a:r>
              <a:rPr lang="en-US" sz="1300" b="1" i="1"/>
              <a:t>AREA_SPADBIT</a:t>
            </a:r>
            <a:r>
              <a:rPr lang="en-US" sz="1300"/>
              <a:t>: Area per bit in the scratchpad</a:t>
            </a:r>
          </a:p>
          <a:p>
            <a:r>
              <a:rPr lang="en-US" sz="1300" b="1" i="1"/>
              <a:t>AREA_ROMBIT</a:t>
            </a:r>
            <a:r>
              <a:rPr lang="en-US" sz="1300"/>
              <a:t>: Area per bit in the internal boot/uCode ROM</a:t>
            </a:r>
          </a:p>
          <a:p>
            <a:r>
              <a:rPr lang="en-US" sz="1300" b="1" i="1"/>
              <a:t>AREA_ALUREGBIT</a:t>
            </a:r>
            <a:r>
              <a:rPr lang="en-US" sz="1300"/>
              <a:t>: Area per bit in an ALU register</a:t>
            </a:r>
          </a:p>
          <a:p>
            <a:r>
              <a:rPr lang="en-US" sz="1300" b="1" i="1"/>
              <a:t>AREA_ALU</a:t>
            </a:r>
            <a:r>
              <a:rPr lang="en-US" sz="1300"/>
              <a:t>: Area per ALU bit</a:t>
            </a:r>
          </a:p>
          <a:p>
            <a:r>
              <a:rPr lang="en-US" sz="1300" b="1" i="1"/>
              <a:t>AREA_ALUDPATH</a:t>
            </a:r>
            <a:r>
              <a:rPr lang="en-US" sz="1300"/>
              <a:t>: Area per ALU data path</a:t>
            </a:r>
          </a:p>
          <a:p>
            <a:r>
              <a:rPr lang="en-US" sz="1300" b="1" i="1"/>
              <a:t>AREA_ALUCPATH</a:t>
            </a:r>
            <a:r>
              <a:rPr lang="en-US" sz="1300"/>
              <a:t>: Area per ALU control path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0020B0-4CC6-91E8-65E4-04BFC6B150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8858" y="807593"/>
            <a:ext cx="3073338" cy="5239568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CC07A-8899-678F-5814-21DD5E29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rgbClr val="303030"/>
                </a:solidFill>
                <a:latin typeface="+mn-lt"/>
                <a:ea typeface="+mn-ea"/>
                <a:cs typeface="+mn-cs"/>
              </a:rPr>
              <a:t>Tactical Computing Laboratories</a:t>
            </a:r>
          </a:p>
        </p:txBody>
      </p:sp>
    </p:spTree>
    <p:extLst>
      <p:ext uri="{BB962C8B-B14F-4D97-AF65-F5344CB8AC3E}">
        <p14:creationId xmlns:p14="http://schemas.microsoft.com/office/powerpoint/2010/main" val="113789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D5D185-2647-A243-B0E5-92D50D3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DHDT Power/Hazard Modeling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3A3F74-1DAC-B648-A221-8CDF0F38E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Grained Power/Hazard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5BE31-6293-C342-9259-2617C890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7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78107-11A0-2953-BE03-E808B946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DHDT [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eep 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ardware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esign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ool]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28501-0172-67F3-6B0D-D2E76223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Fine grain power and hazard modeling tool</a:t>
            </a:r>
          </a:p>
          <a:p>
            <a:pPr lvl="1"/>
            <a:r>
              <a:rPr lang="en-US" dirty="0"/>
              <a:t>Fine grain in the scope of System Architect.  NOT equivalent to a SPICE model</a:t>
            </a:r>
          </a:p>
          <a:p>
            <a:r>
              <a:rPr lang="en-US" dirty="0"/>
              <a:t>Utilizes the </a:t>
            </a:r>
            <a:r>
              <a:rPr lang="en-US" dirty="0" err="1"/>
              <a:t>CoreGen</a:t>
            </a:r>
            <a:r>
              <a:rPr lang="en-US" dirty="0"/>
              <a:t> YAML design input and the </a:t>
            </a:r>
            <a:r>
              <a:rPr lang="en-US" dirty="0" err="1"/>
              <a:t>StoneCutter</a:t>
            </a:r>
            <a:r>
              <a:rPr lang="en-US" dirty="0"/>
              <a:t> compiler IR to build an internal graph representation of the target device</a:t>
            </a:r>
          </a:p>
          <a:p>
            <a:r>
              <a:rPr lang="en-US" dirty="0"/>
              <a:t>Models individual instructions as they execute (traverse the graph) and accumulate per-instruction power &amp; hazarding</a:t>
            </a:r>
          </a:p>
          <a:p>
            <a:r>
              <a:rPr lang="en-US" dirty="0"/>
              <a:t>Allows users to investigate how individual instructions behave with respect to power utilization (or groups of instructions)</a:t>
            </a:r>
          </a:p>
          <a:p>
            <a:pPr lvl="1"/>
            <a:r>
              <a:rPr lang="en-US" dirty="0"/>
              <a:t>Requires the user to input instruction sequences</a:t>
            </a:r>
          </a:p>
          <a:p>
            <a:r>
              <a:rPr lang="en-US" dirty="0"/>
              <a:t>Outputs data in ASCII and CSV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F62FA-504A-46A2-6BC8-2335854F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9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78107-11A0-2953-BE03-E808B946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DHDT [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eep 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ardware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esign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ool]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F62FA-504A-46A2-6BC8-2335854F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D16340-9CEE-9074-DD38-25F8964A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2" y="1361344"/>
            <a:ext cx="11185076" cy="464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8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78107-11A0-2953-BE03-E808B946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DHDT [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eep 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ardware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esign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ool]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28501-0172-67F3-6B0D-D2E76223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DHDT accepts “templates” that describe power values for various hardware subcomponents</a:t>
            </a:r>
          </a:p>
          <a:p>
            <a:pPr lvl="1"/>
            <a:r>
              <a:rPr lang="en-US" dirty="0"/>
              <a:t>Much like POAR, the power values are relative to a process node</a:t>
            </a:r>
          </a:p>
          <a:p>
            <a:pPr lvl="1"/>
            <a:r>
              <a:rPr lang="en-US" dirty="0"/>
              <a:t>DHDT power configuration templates contain much more detailed information</a:t>
            </a:r>
          </a:p>
          <a:p>
            <a:r>
              <a:rPr lang="en-US" dirty="0"/>
              <a:t>Instruction trace inputs are in three forms (one instruction payload per line):</a:t>
            </a:r>
          </a:p>
          <a:p>
            <a:pPr lvl="1"/>
            <a:r>
              <a:rPr lang="en-US" dirty="0"/>
              <a:t>Assembly: Assembly mnemonics as defined by the </a:t>
            </a:r>
            <a:r>
              <a:rPr lang="en-US" dirty="0" err="1"/>
              <a:t>CoreGen</a:t>
            </a:r>
            <a:r>
              <a:rPr lang="en-US" dirty="0"/>
              <a:t> YAML</a:t>
            </a:r>
          </a:p>
          <a:p>
            <a:pPr lvl="1"/>
            <a:r>
              <a:rPr lang="en-US" dirty="0"/>
              <a:t>Binary: Binary encoded instruction values prefixed with </a:t>
            </a:r>
            <a:r>
              <a:rPr lang="en-US" i="1" dirty="0"/>
              <a:t>0b…</a:t>
            </a:r>
          </a:p>
          <a:p>
            <a:pPr lvl="1"/>
            <a:r>
              <a:rPr lang="en-US" dirty="0"/>
              <a:t>Hex: Hex encoded instruction values prefixed with </a:t>
            </a:r>
            <a:r>
              <a:rPr lang="en-US" i="1" dirty="0"/>
              <a:t>0x…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F62FA-504A-46A2-6BC8-2335854F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3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59E2-8967-A710-72CD-D134BE7E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DHDT Instruction Trace Inputs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019EC-3C21-81CA-2C2D-46846305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03BE9-BE1E-517E-6649-CBB3B82D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34" y="1657582"/>
            <a:ext cx="1450588" cy="4835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33E7C1-F866-A854-3D28-F87092519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59" y="1657582"/>
            <a:ext cx="2141445" cy="4691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537BB-9413-297B-E994-1C58FE84C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939" y="1657582"/>
            <a:ext cx="2349211" cy="4691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3C945-7B17-1AB8-11A8-8CE6862CA62B}"/>
              </a:ext>
            </a:extLst>
          </p:cNvPr>
          <p:cNvSpPr txBox="1"/>
          <p:nvPr/>
        </p:nvSpPr>
        <p:spPr>
          <a:xfrm>
            <a:off x="1115122" y="1360449"/>
            <a:ext cx="119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ASM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C5BAC-C995-ADDA-8832-9F2F9F9F2EEB}"/>
              </a:ext>
            </a:extLst>
          </p:cNvPr>
          <p:cNvSpPr txBox="1"/>
          <p:nvPr/>
        </p:nvSpPr>
        <p:spPr>
          <a:xfrm>
            <a:off x="5124191" y="1360449"/>
            <a:ext cx="119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Binary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97B1C-32A3-0040-A1D3-C517F0BBEEDE}"/>
              </a:ext>
            </a:extLst>
          </p:cNvPr>
          <p:cNvSpPr txBox="1"/>
          <p:nvPr/>
        </p:nvSpPr>
        <p:spPr>
          <a:xfrm>
            <a:off x="8922954" y="1360449"/>
            <a:ext cx="119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104204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E145-978F-C849-9F8A-ECFFDF4D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6B62-2212-754C-A649-A93D228B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Level 0: Introduction to System Architect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Level 1: System Architect Design Concepts and Developing a basic RISC processor</a:t>
            </a:r>
          </a:p>
          <a:p>
            <a:endParaRPr lang="en-US" dirty="0"/>
          </a:p>
          <a:p>
            <a:r>
              <a:rPr lang="en-US" dirty="0"/>
              <a:t>Level 2: Instruction-Level (</a:t>
            </a:r>
            <a:r>
              <a:rPr lang="en-US" dirty="0" err="1"/>
              <a:t>StoneCutter</a:t>
            </a:r>
            <a:r>
              <a:rPr lang="en-US" dirty="0"/>
              <a:t>) Implementation Concepts</a:t>
            </a:r>
          </a:p>
          <a:p>
            <a:endParaRPr lang="en-US" dirty="0"/>
          </a:p>
          <a:p>
            <a:r>
              <a:rPr lang="en-US" dirty="0"/>
              <a:t>Level 3: Advanced Design Concepts</a:t>
            </a:r>
          </a:p>
          <a:p>
            <a:endParaRPr lang="en-US" dirty="0"/>
          </a:p>
          <a:p>
            <a:r>
              <a:rPr lang="en-US" dirty="0"/>
              <a:t>Level 4: System Architect Plugins and Integrating External RTL</a:t>
            </a:r>
          </a:p>
          <a:p>
            <a:endParaRPr lang="en-US" dirty="0"/>
          </a:p>
          <a:p>
            <a:r>
              <a:rPr lang="en-US" b="1" dirty="0"/>
              <a:t>Power and Hazard Modeling with DHDT &amp; POAR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E478-E422-3845-A1AE-2BF3A780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3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96FE-53DD-2649-B7E4-DA4BDE6D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DHDT Info Options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225EB-C77A-254A-A26C-695356E8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7466"/>
          </a:xfrm>
        </p:spPr>
        <p:txBody>
          <a:bodyPr/>
          <a:lstStyle/>
          <a:p>
            <a:r>
              <a:rPr lang="en-US" dirty="0"/>
              <a:t>--help : Prints the help menu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A9DA-A96D-B643-8532-BF834186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0D18A-F5D4-FF43-8C1D-B8D51A5D0AF8}"/>
              </a:ext>
            </a:extLst>
          </p:cNvPr>
          <p:cNvSpPr/>
          <p:nvPr/>
        </p:nvSpPr>
        <p:spPr>
          <a:xfrm>
            <a:off x="2225964" y="4442692"/>
            <a:ext cx="7740072" cy="1496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$&gt; </a:t>
            </a:r>
            <a:r>
              <a:rPr lang="en-US" dirty="0" err="1">
                <a:solidFill>
                  <a:schemeClr val="tx1"/>
                </a:solidFill>
              </a:rPr>
              <a:t>dhdt</a:t>
            </a:r>
            <a:r>
              <a:rPr lang="en-US" dirty="0">
                <a:solidFill>
                  <a:schemeClr val="tx1"/>
                </a:solidFill>
              </a:rPr>
              <a:t> --help</a:t>
            </a:r>
          </a:p>
        </p:txBody>
      </p:sp>
    </p:spTree>
    <p:extLst>
      <p:ext uri="{BB962C8B-B14F-4D97-AF65-F5344CB8AC3E}">
        <p14:creationId xmlns:p14="http://schemas.microsoft.com/office/powerpoint/2010/main" val="966050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96FE-53DD-2649-B7E4-DA4BDE6D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DHDT Execution Options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225EB-C77A-254A-A26C-695356E8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74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--</a:t>
            </a:r>
            <a:r>
              <a:rPr lang="en-US" dirty="0" err="1"/>
              <a:t>coregen</a:t>
            </a:r>
            <a:r>
              <a:rPr lang="en-US" dirty="0"/>
              <a:t> /path/to/</a:t>
            </a:r>
            <a:r>
              <a:rPr lang="en-US" dirty="0" err="1"/>
              <a:t>coregen.yaml</a:t>
            </a:r>
            <a:r>
              <a:rPr lang="en-US" dirty="0"/>
              <a:t>: Utilize the target </a:t>
            </a:r>
            <a:r>
              <a:rPr lang="en-US" dirty="0" err="1"/>
              <a:t>CoreGen</a:t>
            </a:r>
            <a:r>
              <a:rPr lang="en-US" dirty="0"/>
              <a:t> IR</a:t>
            </a:r>
          </a:p>
          <a:p>
            <a:r>
              <a:rPr lang="en-US" dirty="0"/>
              <a:t>--</a:t>
            </a:r>
            <a:r>
              <a:rPr lang="en-US" dirty="0" err="1"/>
              <a:t>llvm</a:t>
            </a:r>
            <a:r>
              <a:rPr lang="en-US" dirty="0"/>
              <a:t> /path/to/</a:t>
            </a:r>
            <a:r>
              <a:rPr lang="en-US" dirty="0" err="1"/>
              <a:t>stonecutter.ir</a:t>
            </a:r>
            <a:r>
              <a:rPr lang="en-US" dirty="0"/>
              <a:t>: Utilize the target </a:t>
            </a:r>
            <a:r>
              <a:rPr lang="en-US" dirty="0" err="1"/>
              <a:t>StoneCutter</a:t>
            </a:r>
            <a:r>
              <a:rPr lang="en-US" dirty="0"/>
              <a:t> LLVM IR</a:t>
            </a:r>
          </a:p>
          <a:p>
            <a:r>
              <a:rPr lang="en-US" dirty="0"/>
              <a:t>--</a:t>
            </a:r>
            <a:r>
              <a:rPr lang="en-US" dirty="0" err="1"/>
              <a:t>inst</a:t>
            </a:r>
            <a:r>
              <a:rPr lang="en-US" dirty="0"/>
              <a:t> /path/to/</a:t>
            </a:r>
            <a:r>
              <a:rPr lang="en-US" dirty="0" err="1"/>
              <a:t>trace.inst</a:t>
            </a:r>
            <a:r>
              <a:rPr lang="en-US" dirty="0"/>
              <a:t>: Instruction trace input</a:t>
            </a:r>
          </a:p>
          <a:p>
            <a:r>
              <a:rPr lang="en-US" dirty="0"/>
              <a:t>Execution types:</a:t>
            </a:r>
          </a:p>
          <a:p>
            <a:pPr lvl="1"/>
            <a:r>
              <a:rPr lang="en-US" dirty="0"/>
              <a:t>--hazard : Analyze hazards between instructions</a:t>
            </a:r>
          </a:p>
          <a:p>
            <a:pPr lvl="1"/>
            <a:r>
              <a:rPr lang="en-US" dirty="0"/>
              <a:t>--power : Analyze the power across individual instructions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A9DA-A96D-B643-8532-BF834186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0D18A-F5D4-FF43-8C1D-B8D51A5D0AF8}"/>
              </a:ext>
            </a:extLst>
          </p:cNvPr>
          <p:cNvSpPr/>
          <p:nvPr/>
        </p:nvSpPr>
        <p:spPr>
          <a:xfrm>
            <a:off x="2225964" y="4442692"/>
            <a:ext cx="7740072" cy="1496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$&gt; </a:t>
            </a:r>
            <a:r>
              <a:rPr lang="en-US" dirty="0" err="1">
                <a:solidFill>
                  <a:schemeClr val="tx1"/>
                </a:solidFill>
              </a:rPr>
              <a:t>dhdt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coregen</a:t>
            </a:r>
            <a:r>
              <a:rPr lang="en-US" dirty="0">
                <a:solidFill>
                  <a:schemeClr val="tx1"/>
                </a:solidFill>
              </a:rPr>
              <a:t> ./</a:t>
            </a:r>
            <a:r>
              <a:rPr lang="en-US" dirty="0" err="1">
                <a:solidFill>
                  <a:schemeClr val="tx1"/>
                </a:solidFill>
              </a:rPr>
              <a:t>BasicRISC.yaml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llvm</a:t>
            </a:r>
            <a:r>
              <a:rPr lang="en-US" dirty="0">
                <a:solidFill>
                  <a:schemeClr val="tx1"/>
                </a:solidFill>
              </a:rPr>
              <a:t> ./</a:t>
            </a:r>
            <a:r>
              <a:rPr lang="en-US" dirty="0" err="1">
                <a:solidFill>
                  <a:schemeClr val="tx1"/>
                </a:solidFill>
              </a:rPr>
              <a:t>BasicRISC.sc.ir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inst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test.inst</a:t>
            </a:r>
            <a:r>
              <a:rPr lang="en-US" dirty="0">
                <a:solidFill>
                  <a:schemeClr val="tx1"/>
                </a:solidFill>
              </a:rPr>
              <a:t> --hazard</a:t>
            </a:r>
          </a:p>
          <a:p>
            <a:r>
              <a:rPr lang="en-US" dirty="0">
                <a:solidFill>
                  <a:schemeClr val="tx1"/>
                </a:solidFill>
              </a:rPr>
              <a:t>$&gt; </a:t>
            </a:r>
            <a:r>
              <a:rPr lang="en-US" dirty="0" err="1">
                <a:solidFill>
                  <a:schemeClr val="tx1"/>
                </a:solidFill>
              </a:rPr>
              <a:t>dhdt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coregen</a:t>
            </a:r>
            <a:r>
              <a:rPr lang="en-US" dirty="0">
                <a:solidFill>
                  <a:schemeClr val="tx1"/>
                </a:solidFill>
              </a:rPr>
              <a:t> ./</a:t>
            </a:r>
            <a:r>
              <a:rPr lang="en-US" dirty="0" err="1">
                <a:solidFill>
                  <a:schemeClr val="tx1"/>
                </a:solidFill>
              </a:rPr>
              <a:t>BasicRISC.yaml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llvm</a:t>
            </a:r>
            <a:r>
              <a:rPr lang="en-US" dirty="0">
                <a:solidFill>
                  <a:schemeClr val="tx1"/>
                </a:solidFill>
              </a:rPr>
              <a:t> ./</a:t>
            </a:r>
            <a:r>
              <a:rPr lang="en-US" dirty="0" err="1">
                <a:solidFill>
                  <a:schemeClr val="tx1"/>
                </a:solidFill>
              </a:rPr>
              <a:t>BasicRISC.sc.ir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inst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test.inst</a:t>
            </a:r>
            <a:r>
              <a:rPr lang="en-US" dirty="0">
                <a:solidFill>
                  <a:schemeClr val="tx1"/>
                </a:solidFill>
              </a:rPr>
              <a:t> --power</a:t>
            </a:r>
          </a:p>
        </p:txBody>
      </p:sp>
    </p:spTree>
    <p:extLst>
      <p:ext uri="{BB962C8B-B14F-4D97-AF65-F5344CB8AC3E}">
        <p14:creationId xmlns:p14="http://schemas.microsoft.com/office/powerpoint/2010/main" val="42962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96FE-53DD-2649-B7E4-DA4BDE6D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DHDT Graph Options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225EB-C77A-254A-A26C-695356E8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40072" cy="20074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--dot /path/to/</a:t>
            </a:r>
            <a:r>
              <a:rPr lang="en-US" dirty="0" err="1"/>
              <a:t>graph.dot</a:t>
            </a:r>
            <a:r>
              <a:rPr lang="en-US" dirty="0"/>
              <a:t> : Outputs the internal graph structure to a </a:t>
            </a:r>
            <a:r>
              <a:rPr lang="en-US" dirty="0" err="1"/>
              <a:t>GraphViz</a:t>
            </a:r>
            <a:r>
              <a:rPr lang="en-US" dirty="0"/>
              <a:t> DOT file</a:t>
            </a:r>
          </a:p>
          <a:p>
            <a:pPr lvl="1"/>
            <a:r>
              <a:rPr lang="en-US" dirty="0"/>
              <a:t>This is very handy to investigate idiosyncrasies in the power/hazard output</a:t>
            </a:r>
          </a:p>
          <a:p>
            <a:r>
              <a:rPr lang="en-US" dirty="0"/>
              <a:t>--output /path/to/</a:t>
            </a:r>
            <a:r>
              <a:rPr lang="en-US" dirty="0" err="1"/>
              <a:t>output.csv</a:t>
            </a:r>
            <a:r>
              <a:rPr lang="en-US" dirty="0"/>
              <a:t>: Outputs the final data to a CSV file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A9DA-A96D-B643-8532-BF834186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0D18A-F5D4-FF43-8C1D-B8D51A5D0AF8}"/>
              </a:ext>
            </a:extLst>
          </p:cNvPr>
          <p:cNvSpPr/>
          <p:nvPr/>
        </p:nvSpPr>
        <p:spPr>
          <a:xfrm>
            <a:off x="2225964" y="4442692"/>
            <a:ext cx="7740072" cy="1814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$&gt; </a:t>
            </a:r>
            <a:r>
              <a:rPr lang="en-US" dirty="0" err="1">
                <a:solidFill>
                  <a:schemeClr val="tx1"/>
                </a:solidFill>
              </a:rPr>
              <a:t>dhdt</a:t>
            </a:r>
            <a:r>
              <a:rPr lang="en-US" dirty="0">
                <a:solidFill>
                  <a:schemeClr val="tx1"/>
                </a:solidFill>
              </a:rPr>
              <a:t> --dot </a:t>
            </a:r>
            <a:r>
              <a:rPr lang="en-US" dirty="0" err="1">
                <a:solidFill>
                  <a:schemeClr val="tx1"/>
                </a:solidFill>
              </a:rPr>
              <a:t>test.dot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coregen</a:t>
            </a:r>
            <a:r>
              <a:rPr lang="en-US" dirty="0">
                <a:solidFill>
                  <a:schemeClr val="tx1"/>
                </a:solidFill>
              </a:rPr>
              <a:t> ./</a:t>
            </a:r>
            <a:r>
              <a:rPr lang="en-US" dirty="0" err="1">
                <a:solidFill>
                  <a:schemeClr val="tx1"/>
                </a:solidFill>
              </a:rPr>
              <a:t>BasicRISC.yaml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llvm</a:t>
            </a:r>
            <a:r>
              <a:rPr lang="en-US" dirty="0">
                <a:solidFill>
                  <a:schemeClr val="tx1"/>
                </a:solidFill>
              </a:rPr>
              <a:t> ./</a:t>
            </a:r>
            <a:r>
              <a:rPr lang="en-US" dirty="0" err="1">
                <a:solidFill>
                  <a:schemeClr val="tx1"/>
                </a:solidFill>
              </a:rPr>
              <a:t>BasicRISC.sc.ir</a:t>
            </a:r>
            <a:r>
              <a:rPr lang="en-US" dirty="0">
                <a:solidFill>
                  <a:schemeClr val="tx1"/>
                </a:solidFill>
              </a:rPr>
              <a:t> --power --</a:t>
            </a:r>
            <a:r>
              <a:rPr lang="en-US" dirty="0" err="1">
                <a:solidFill>
                  <a:schemeClr val="tx1"/>
                </a:solidFill>
              </a:rPr>
              <a:t>inst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trace.inst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$&gt; dot -</a:t>
            </a:r>
            <a:r>
              <a:rPr lang="en-US" dirty="0" err="1">
                <a:solidFill>
                  <a:schemeClr val="tx1"/>
                </a:solidFill>
              </a:rPr>
              <a:t>Tpdf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test.dot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dirty="0" err="1">
                <a:solidFill>
                  <a:schemeClr val="tx1"/>
                </a:solidFill>
              </a:rPr>
              <a:t>test.pdf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$&gt; </a:t>
            </a:r>
            <a:r>
              <a:rPr lang="en-US" dirty="0" err="1">
                <a:solidFill>
                  <a:schemeClr val="tx1"/>
                </a:solidFill>
              </a:rPr>
              <a:t>dhdt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coregen</a:t>
            </a:r>
            <a:r>
              <a:rPr lang="en-US" dirty="0">
                <a:solidFill>
                  <a:schemeClr val="tx1"/>
                </a:solidFill>
              </a:rPr>
              <a:t> ./</a:t>
            </a:r>
            <a:r>
              <a:rPr lang="en-US" dirty="0" err="1">
                <a:solidFill>
                  <a:schemeClr val="tx1"/>
                </a:solidFill>
              </a:rPr>
              <a:t>BasicRISC.yaml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llvm</a:t>
            </a:r>
            <a:r>
              <a:rPr lang="en-US" dirty="0">
                <a:solidFill>
                  <a:schemeClr val="tx1"/>
                </a:solidFill>
              </a:rPr>
              <a:t> ./</a:t>
            </a:r>
            <a:r>
              <a:rPr lang="en-US" dirty="0" err="1">
                <a:solidFill>
                  <a:schemeClr val="tx1"/>
                </a:solidFill>
              </a:rPr>
              <a:t>BasicRISC.sc.ir</a:t>
            </a:r>
            <a:r>
              <a:rPr lang="en-US" dirty="0">
                <a:solidFill>
                  <a:schemeClr val="tx1"/>
                </a:solidFill>
              </a:rPr>
              <a:t> --power --</a:t>
            </a:r>
            <a:r>
              <a:rPr lang="en-US" dirty="0" err="1">
                <a:solidFill>
                  <a:schemeClr val="tx1"/>
                </a:solidFill>
              </a:rPr>
              <a:t>inst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trace.inst</a:t>
            </a:r>
            <a:r>
              <a:rPr lang="en-US" dirty="0">
                <a:solidFill>
                  <a:schemeClr val="tx1"/>
                </a:solidFill>
              </a:rPr>
              <a:t> --output </a:t>
            </a:r>
            <a:r>
              <a:rPr lang="en-US" dirty="0" err="1">
                <a:solidFill>
                  <a:schemeClr val="tx1"/>
                </a:solidFill>
              </a:rPr>
              <a:t>out.csv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B0285-0795-A8DE-1A9F-C1EE50A6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880" y="1690688"/>
            <a:ext cx="24765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71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CFA-1854-C7A4-0E43-80193441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DHDT Internal ISA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6C68A-B34C-C18A-DDCB-BC8A88341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420"/>
            <a:ext cx="12217823" cy="34528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2A696-1638-2258-CBFD-F38D4720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Tactical Computing Laboratories</a:t>
            </a:r>
          </a:p>
        </p:txBody>
      </p:sp>
    </p:spTree>
    <p:extLst>
      <p:ext uri="{BB962C8B-B14F-4D97-AF65-F5344CB8AC3E}">
        <p14:creationId xmlns:p14="http://schemas.microsoft.com/office/powerpoint/2010/main" val="3059586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96FE-53DD-2649-B7E4-DA4BDE6D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from YAML to Power/Hazard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225EB-C77A-254A-A26C-695356E8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7466"/>
          </a:xfrm>
        </p:spPr>
        <p:txBody>
          <a:bodyPr/>
          <a:lstStyle/>
          <a:p>
            <a:r>
              <a:rPr lang="en-US" dirty="0"/>
              <a:t>Step 1: Use CGCLI to generate a singular </a:t>
            </a:r>
            <a:r>
              <a:rPr lang="en-US" dirty="0" err="1"/>
              <a:t>StoneCutter</a:t>
            </a:r>
            <a:r>
              <a:rPr lang="en-US" dirty="0"/>
              <a:t> source file</a:t>
            </a:r>
          </a:p>
          <a:p>
            <a:r>
              <a:rPr lang="en-US" dirty="0"/>
              <a:t>Step 2: Compile the </a:t>
            </a:r>
            <a:r>
              <a:rPr lang="en-US" dirty="0" err="1"/>
              <a:t>StoneCutter</a:t>
            </a:r>
            <a:r>
              <a:rPr lang="en-US" dirty="0"/>
              <a:t> file to (optimized) LLVM IR</a:t>
            </a:r>
          </a:p>
          <a:p>
            <a:r>
              <a:rPr lang="en-US" dirty="0"/>
              <a:t>Step 3: Use DHDT to analyze the power/hazard logic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A9DA-A96D-B643-8532-BF834186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0D18A-F5D4-FF43-8C1D-B8D51A5D0AF8}"/>
              </a:ext>
            </a:extLst>
          </p:cNvPr>
          <p:cNvSpPr/>
          <p:nvPr/>
        </p:nvSpPr>
        <p:spPr>
          <a:xfrm>
            <a:off x="2225964" y="4442692"/>
            <a:ext cx="7740072" cy="1814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$&gt; </a:t>
            </a:r>
            <a:r>
              <a:rPr lang="en-US" dirty="0" err="1">
                <a:solidFill>
                  <a:schemeClr val="tx1"/>
                </a:solidFill>
              </a:rPr>
              <a:t>cgcli</a:t>
            </a:r>
            <a:r>
              <a:rPr lang="en-US" dirty="0">
                <a:solidFill>
                  <a:schemeClr val="tx1"/>
                </a:solidFill>
              </a:rPr>
              <a:t> --root ./</a:t>
            </a:r>
            <a:r>
              <a:rPr lang="en-US" dirty="0" err="1">
                <a:solidFill>
                  <a:schemeClr val="tx1"/>
                </a:solidFill>
              </a:rPr>
              <a:t>BasicRISC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ir</a:t>
            </a:r>
            <a:r>
              <a:rPr lang="en-US" dirty="0">
                <a:solidFill>
                  <a:schemeClr val="tx1"/>
                </a:solidFill>
              </a:rPr>
              <a:t> ./</a:t>
            </a:r>
            <a:r>
              <a:rPr lang="en-US" dirty="0" err="1">
                <a:solidFill>
                  <a:schemeClr val="tx1"/>
                </a:solidFill>
              </a:rPr>
              <a:t>BasicRISC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BasicRISC.yaml</a:t>
            </a:r>
            <a:r>
              <a:rPr lang="en-US" dirty="0">
                <a:solidFill>
                  <a:schemeClr val="tx1"/>
                </a:solidFill>
              </a:rPr>
              <a:t> --stonecutter</a:t>
            </a:r>
          </a:p>
          <a:p>
            <a:r>
              <a:rPr lang="en-US" dirty="0">
                <a:solidFill>
                  <a:schemeClr val="tx1"/>
                </a:solidFill>
              </a:rPr>
              <a:t>$&gt; </a:t>
            </a:r>
            <a:r>
              <a:rPr lang="en-US" dirty="0" err="1">
                <a:solidFill>
                  <a:schemeClr val="tx1"/>
                </a:solidFill>
              </a:rPr>
              <a:t>sccomp</a:t>
            </a:r>
            <a:r>
              <a:rPr lang="en-US" dirty="0">
                <a:solidFill>
                  <a:schemeClr val="tx1"/>
                </a:solidFill>
              </a:rPr>
              <a:t> -D --keep -O3 ./</a:t>
            </a:r>
            <a:r>
              <a:rPr lang="en-US" dirty="0" err="1">
                <a:solidFill>
                  <a:schemeClr val="tx1"/>
                </a:solidFill>
              </a:rPr>
              <a:t>BasicRISC</a:t>
            </a:r>
            <a:r>
              <a:rPr lang="en-US" dirty="0">
                <a:solidFill>
                  <a:schemeClr val="tx1"/>
                </a:solidFill>
              </a:rPr>
              <a:t>/RTL/stonecutter/</a:t>
            </a:r>
            <a:r>
              <a:rPr lang="en-US" dirty="0" err="1">
                <a:solidFill>
                  <a:schemeClr val="tx1"/>
                </a:solidFill>
              </a:rPr>
              <a:t>stonecutter.sc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$&gt; </a:t>
            </a:r>
            <a:r>
              <a:rPr lang="en-US" dirty="0" err="1">
                <a:solidFill>
                  <a:schemeClr val="tx1"/>
                </a:solidFill>
              </a:rPr>
              <a:t>dhdt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coregen</a:t>
            </a:r>
            <a:r>
              <a:rPr lang="en-US" dirty="0">
                <a:solidFill>
                  <a:schemeClr val="tx1"/>
                </a:solidFill>
              </a:rPr>
              <a:t> ./</a:t>
            </a:r>
            <a:r>
              <a:rPr lang="en-US" dirty="0" err="1">
                <a:solidFill>
                  <a:schemeClr val="tx1"/>
                </a:solidFill>
              </a:rPr>
              <a:t>BasicRISC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BasicRISC.yaml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llvm</a:t>
            </a:r>
            <a:r>
              <a:rPr lang="en-US" dirty="0">
                <a:solidFill>
                  <a:schemeClr val="tx1"/>
                </a:solidFill>
              </a:rPr>
              <a:t> ./</a:t>
            </a:r>
            <a:r>
              <a:rPr lang="en-US" dirty="0" err="1">
                <a:solidFill>
                  <a:schemeClr val="tx1"/>
                </a:solidFill>
              </a:rPr>
              <a:t>BasicRISC</a:t>
            </a:r>
            <a:r>
              <a:rPr lang="en-US" dirty="0">
                <a:solidFill>
                  <a:schemeClr val="tx1"/>
                </a:solidFill>
              </a:rPr>
              <a:t>/RTL/stonecutter/</a:t>
            </a:r>
            <a:r>
              <a:rPr lang="en-US" dirty="0" err="1">
                <a:solidFill>
                  <a:schemeClr val="tx1"/>
                </a:solidFill>
              </a:rPr>
              <a:t>stonecutter.sc.ll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inst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trace.inst</a:t>
            </a:r>
            <a:r>
              <a:rPr lang="en-US" dirty="0">
                <a:solidFill>
                  <a:schemeClr val="tx1"/>
                </a:solidFill>
              </a:rPr>
              <a:t> --power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0DDFF1A-A71C-3F24-AC3D-3B9C1A611AB6}"/>
              </a:ext>
            </a:extLst>
          </p:cNvPr>
          <p:cNvSpPr/>
          <p:nvPr/>
        </p:nvSpPr>
        <p:spPr>
          <a:xfrm>
            <a:off x="3928581" y="3416988"/>
            <a:ext cx="4334838" cy="832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We highly suggest using a </a:t>
            </a:r>
            <a:r>
              <a:rPr lang="en-US" i="1" dirty="0" err="1"/>
              <a:t>Makefile</a:t>
            </a:r>
            <a:r>
              <a:rPr lang="en-US" i="1" dirty="0"/>
              <a:t> to automate this process!</a:t>
            </a:r>
          </a:p>
        </p:txBody>
      </p:sp>
    </p:spTree>
    <p:extLst>
      <p:ext uri="{BB962C8B-B14F-4D97-AF65-F5344CB8AC3E}">
        <p14:creationId xmlns:p14="http://schemas.microsoft.com/office/powerpoint/2010/main" val="2006360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EA14-673D-0033-CA13-3FF661E8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DHDT?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6E73-7D57-6379-8B16-FBA60AD7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Evaluate a design based upon known power values (using a power template)</a:t>
            </a:r>
          </a:p>
          <a:p>
            <a:r>
              <a:rPr lang="en-US" dirty="0"/>
              <a:t>Example 2: Evaluate a design against two different power templates that represent different fabs/reticles</a:t>
            </a:r>
          </a:p>
          <a:p>
            <a:r>
              <a:rPr lang="en-US" dirty="0"/>
              <a:t>Example 3: Evaluate the power of different instruction traces</a:t>
            </a:r>
          </a:p>
          <a:p>
            <a:r>
              <a:rPr lang="en-US" dirty="0"/>
              <a:t>Example 4: Evaluate two different hardware implementations of the same ISA against the same power template (design trade-off)</a:t>
            </a:r>
          </a:p>
          <a:p>
            <a:r>
              <a:rPr lang="en-US" dirty="0"/>
              <a:t>Example 5: Evaluate the hazards between multiple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AF50B-3A88-7292-3E2E-1608E795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EA14-673D-0033-CA13-3FF661E8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6E73-7D57-6379-8B16-FBA60AD7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DHDT tool has a simple crack/decode interface</a:t>
            </a:r>
          </a:p>
          <a:p>
            <a:pPr lvl="1"/>
            <a:r>
              <a:rPr lang="en-US" dirty="0"/>
              <a:t>When using assembly, DHDT assumes that the </a:t>
            </a:r>
            <a:r>
              <a:rPr lang="en-US" dirty="0" err="1"/>
              <a:t>CoreGen</a:t>
            </a:r>
            <a:r>
              <a:rPr lang="en-US" dirty="0"/>
              <a:t> YAML file has `Syntax` entries for each instruction</a:t>
            </a:r>
          </a:p>
          <a:p>
            <a:pPr lvl="1"/>
            <a:r>
              <a:rPr lang="en-US" dirty="0"/>
              <a:t>The Hex and Binary decode interfaces do not require Syntax interfaces (useful for VLIW stages)</a:t>
            </a:r>
          </a:p>
          <a:p>
            <a:r>
              <a:rPr lang="en-US" dirty="0"/>
              <a:t>The “simulation” of each instruction payload is rudimentary</a:t>
            </a:r>
          </a:p>
          <a:p>
            <a:pPr lvl="1"/>
            <a:r>
              <a:rPr lang="en-US" dirty="0"/>
              <a:t>We traverse the subgraph for each instruction payload and accumulate the power for each instruction</a:t>
            </a:r>
          </a:p>
          <a:p>
            <a:pPr lvl="1"/>
            <a:r>
              <a:rPr lang="en-US" dirty="0"/>
              <a:t>We do not, however, compute bit-level changes of state while we traverse the graph</a:t>
            </a:r>
          </a:p>
          <a:p>
            <a:pPr lvl="1"/>
            <a:r>
              <a:rPr lang="en-US" dirty="0"/>
              <a:t>The simulation is NOT bit-level accurate (only an approximation)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AF50B-3A88-7292-3E2E-1608E795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27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76BE-D3A2-E84F-B294-72DD66AC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047C-458B-8545-A383-FD2E35B1A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I find more info?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91848-AA9D-B04F-AEDB-EDF700EB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94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48FB5-3EEF-DF44-B37D-B198B0F9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Links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D9A59-F8F3-6943-AEFC-3134E706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Architect Public Web</a:t>
            </a:r>
          </a:p>
          <a:p>
            <a:pPr lvl="1"/>
            <a:r>
              <a:rPr lang="en-US" dirty="0">
                <a:hlinkClick r:id="rId2"/>
              </a:rPr>
              <a:t>http://www.systemarchitect.tech/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Latest </a:t>
            </a:r>
            <a:r>
              <a:rPr lang="en-US" dirty="0" err="1"/>
              <a:t>StoneCutter</a:t>
            </a:r>
            <a:r>
              <a:rPr lang="en-US" dirty="0"/>
              <a:t> Specification:</a:t>
            </a:r>
          </a:p>
          <a:p>
            <a:pPr lvl="2"/>
            <a:r>
              <a:rPr lang="en-US" dirty="0">
                <a:hlinkClick r:id="rId3"/>
              </a:rPr>
              <a:t>http://www.systemarchitect.tech/index.php/stonecutter-language-spec/</a:t>
            </a:r>
            <a:endParaRPr lang="en-US" dirty="0"/>
          </a:p>
          <a:p>
            <a:r>
              <a:rPr lang="en-US" dirty="0"/>
              <a:t>Tutorials</a:t>
            </a:r>
          </a:p>
          <a:p>
            <a:pPr lvl="1"/>
            <a:r>
              <a:rPr lang="en-US" dirty="0">
                <a:hlinkClick r:id="rId4"/>
              </a:rPr>
              <a:t>http://www.systemarchitect.tech/index.php/tutorials/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https://github.com/opensocsysarch/CoreGenTutorials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8FB87-5039-CC4A-9F56-88AA2375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8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0769-97F0-2745-928F-F2E4EC3F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EA14-6A08-8B41-BEA6-1A8F4E95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Main source code hosted on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https://github.com/opensocsysarch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CoreGen</a:t>
            </a:r>
            <a:r>
              <a:rPr lang="en-US" dirty="0"/>
              <a:t> Infrastructure</a:t>
            </a:r>
          </a:p>
          <a:p>
            <a:pPr lvl="1"/>
            <a:r>
              <a:rPr lang="en-US" dirty="0">
                <a:hlinkClick r:id="rId3"/>
              </a:rPr>
              <a:t>https://github.com/opensocsysarch/CoreGen</a:t>
            </a:r>
            <a:endParaRPr lang="en-US" dirty="0"/>
          </a:p>
          <a:p>
            <a:r>
              <a:rPr lang="en-US" dirty="0" err="1"/>
              <a:t>CoreGenPortal</a:t>
            </a:r>
            <a:r>
              <a:rPr lang="en-US" dirty="0"/>
              <a:t> GUI</a:t>
            </a:r>
          </a:p>
          <a:p>
            <a:pPr lvl="1"/>
            <a:r>
              <a:rPr lang="en-US" dirty="0">
                <a:hlinkClick r:id="rId4"/>
              </a:rPr>
              <a:t>https://github.com/opensocsysarch/CoreGenPortal</a:t>
            </a:r>
            <a:endParaRPr lang="en-US" dirty="0"/>
          </a:p>
          <a:p>
            <a:r>
              <a:rPr lang="en-US" dirty="0" err="1"/>
              <a:t>CoreGen</a:t>
            </a:r>
            <a:r>
              <a:rPr lang="en-US" dirty="0"/>
              <a:t> IR Spec</a:t>
            </a:r>
          </a:p>
          <a:p>
            <a:pPr lvl="1"/>
            <a:r>
              <a:rPr lang="en-US" dirty="0">
                <a:hlinkClick r:id="rId5"/>
              </a:rPr>
              <a:t>https://github.com/opensocsysarch/CoreGenIRSpec</a:t>
            </a:r>
            <a:endParaRPr lang="en-US" dirty="0"/>
          </a:p>
          <a:p>
            <a:r>
              <a:rPr lang="en-US" dirty="0" err="1"/>
              <a:t>StoneCutter</a:t>
            </a:r>
            <a:r>
              <a:rPr lang="en-US" dirty="0"/>
              <a:t> Language Spec</a:t>
            </a:r>
          </a:p>
          <a:p>
            <a:pPr lvl="1"/>
            <a:r>
              <a:rPr lang="en-US" dirty="0">
                <a:hlinkClick r:id="rId6"/>
              </a:rPr>
              <a:t>https://github.com/opensysarch/StoneCutterLanguageSpec</a:t>
            </a:r>
            <a:endParaRPr lang="en-US" dirty="0"/>
          </a:p>
          <a:p>
            <a:r>
              <a:rPr lang="en-US" dirty="0"/>
              <a:t>System Architect Weekly Development Releases</a:t>
            </a:r>
          </a:p>
          <a:p>
            <a:pPr lvl="1"/>
            <a:r>
              <a:rPr lang="en-US" dirty="0">
                <a:hlinkClick r:id="rId7"/>
              </a:rPr>
              <a:t>https://github.com/opensocsysarch/SystemArchitectRelease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B9653-E78F-5542-8508-8D38C40E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8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83F9-D27A-4D41-8C65-65205CE2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7588-751C-CD4D-8003-AD72561B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Power/Hazard Modeling Tools Overview</a:t>
            </a:r>
          </a:p>
          <a:p>
            <a:endParaRPr lang="en-US" dirty="0"/>
          </a:p>
          <a:p>
            <a:r>
              <a:rPr lang="en-US" dirty="0"/>
              <a:t>POAR Power/Area Modeling</a:t>
            </a:r>
          </a:p>
          <a:p>
            <a:endParaRPr lang="en-US" dirty="0"/>
          </a:p>
          <a:p>
            <a:r>
              <a:rPr lang="en-US" dirty="0"/>
              <a:t>DHDT Power/Hazard Modeling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3C6AA-2C29-A94D-B6AD-D7E4ADE7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81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A3D5-86A8-3142-97A2-C58F00BA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DAAA-4885-6A45-BD11-4180A1F5C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Issues should be submitted through the respective </a:t>
            </a:r>
            <a:r>
              <a:rPr lang="en-US" dirty="0" err="1"/>
              <a:t>Github</a:t>
            </a:r>
            <a:r>
              <a:rPr lang="en-US" dirty="0"/>
              <a:t> issues pages (see source code links)</a:t>
            </a:r>
          </a:p>
          <a:p>
            <a:endParaRPr lang="en-US" dirty="0"/>
          </a:p>
          <a:p>
            <a:r>
              <a:rPr lang="en-US" dirty="0"/>
              <a:t>Mailing Lists:</a:t>
            </a:r>
          </a:p>
          <a:p>
            <a:pPr lvl="1"/>
            <a:r>
              <a:rPr lang="en-US" dirty="0">
                <a:hlinkClick r:id="rId2"/>
              </a:rPr>
              <a:t>http://www.systemarchitect.tech/index.php/lists/</a:t>
            </a:r>
            <a:endParaRPr lang="en-US" dirty="0"/>
          </a:p>
          <a:p>
            <a:endParaRPr lang="en-US" dirty="0"/>
          </a:p>
          <a:p>
            <a:r>
              <a:rPr lang="en-US" dirty="0"/>
              <a:t>Direct developer contacts</a:t>
            </a:r>
          </a:p>
          <a:p>
            <a:pPr lvl="1"/>
            <a:r>
              <a:rPr lang="en-US" dirty="0"/>
              <a:t>John Leidel: </a:t>
            </a:r>
            <a:r>
              <a:rPr lang="en-US" dirty="0" err="1"/>
              <a:t>jleidel</a:t>
            </a:r>
            <a:r>
              <a:rPr lang="en-US" dirty="0"/>
              <a:t>&lt;at&gt;</a:t>
            </a:r>
            <a:r>
              <a:rPr lang="en-US" dirty="0" err="1"/>
              <a:t>tactcomplabs</a:t>
            </a:r>
            <a:r>
              <a:rPr lang="en-US" dirty="0"/>
              <a:t>&lt;dot&gt;com</a:t>
            </a:r>
          </a:p>
          <a:p>
            <a:pPr lvl="1"/>
            <a:r>
              <a:rPr lang="en-US" dirty="0"/>
              <a:t>David Donofrio: </a:t>
            </a:r>
            <a:r>
              <a:rPr lang="en-US" dirty="0" err="1"/>
              <a:t>ddonofrio</a:t>
            </a:r>
            <a:r>
              <a:rPr lang="en-US" dirty="0"/>
              <a:t>&lt;at&gt;</a:t>
            </a:r>
            <a:r>
              <a:rPr lang="en-US" dirty="0" err="1"/>
              <a:t>tactcomplabs</a:t>
            </a:r>
            <a:r>
              <a:rPr lang="en-US" dirty="0"/>
              <a:t>&lt;dot&gt;com</a:t>
            </a:r>
          </a:p>
          <a:p>
            <a:pPr lvl="1"/>
            <a:r>
              <a:rPr lang="en-US" dirty="0"/>
              <a:t>Ryan </a:t>
            </a:r>
            <a:r>
              <a:rPr lang="en-US" dirty="0" err="1"/>
              <a:t>Kabrick</a:t>
            </a:r>
            <a:r>
              <a:rPr lang="en-US" dirty="0"/>
              <a:t>: </a:t>
            </a:r>
            <a:r>
              <a:rPr lang="en-US" dirty="0" err="1"/>
              <a:t>rkabrick</a:t>
            </a:r>
            <a:r>
              <a:rPr lang="en-US" dirty="0"/>
              <a:t>&lt;at&gt;</a:t>
            </a:r>
            <a:r>
              <a:rPr lang="en-US" dirty="0" err="1"/>
              <a:t>tactcomplabs</a:t>
            </a:r>
            <a:r>
              <a:rPr lang="en-US" dirty="0"/>
              <a:t>&lt;dot&gt;com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F6E9E-A760-FA42-BDFE-1396EC57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D5D185-2647-A243-B0E5-92D50D3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Power/Hazard Modeling Tools Overview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3A3F74-1DAC-B648-A221-8CDF0F38E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Architect Rapid Design Evaluation Tooling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5BE31-6293-C342-9259-2617C890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6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E9086-64CC-A554-F6A6-AE988FB7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 Power/Hazard Modeling Tools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AED80C-F6B9-8DD0-3805-9BB587B1B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/>
              <a:t>POAR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1DD40B-571D-2052-3F60-9EFE818A28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u="sng" dirty="0"/>
              <a:t>Coarse grained </a:t>
            </a:r>
            <a:r>
              <a:rPr lang="en-US" dirty="0"/>
              <a:t>power and area modeling tool</a:t>
            </a:r>
          </a:p>
          <a:p>
            <a:r>
              <a:rPr lang="en-US" dirty="0"/>
              <a:t>Utilizes the </a:t>
            </a:r>
            <a:r>
              <a:rPr lang="en-US" dirty="0" err="1"/>
              <a:t>CoreGen</a:t>
            </a:r>
            <a:r>
              <a:rPr lang="en-US" dirty="0"/>
              <a:t> YAML design inputs as the basis for the power/area modeling</a:t>
            </a:r>
          </a:p>
          <a:p>
            <a:r>
              <a:rPr lang="en-US" dirty="0"/>
              <a:t>Permits user-defined power/area values</a:t>
            </a:r>
          </a:p>
          <a:p>
            <a:pPr lvl="1"/>
            <a:r>
              <a:rPr lang="en-US" dirty="0"/>
              <a:t>External configuration files that outline power/area for specific hardware units</a:t>
            </a:r>
          </a:p>
          <a:p>
            <a:r>
              <a:rPr lang="en-US" dirty="0"/>
              <a:t>Permits a user-defined constant routing overhead</a:t>
            </a:r>
          </a:p>
          <a:p>
            <a:pPr lvl="1"/>
            <a:r>
              <a:rPr lang="en-US" dirty="0"/>
              <a:t>Process-specific routing overhead</a:t>
            </a:r>
          </a:p>
          <a:p>
            <a:r>
              <a:rPr lang="en-US" dirty="0"/>
              <a:t>Variety of output formats for further processing/analysis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8AE076-865F-F198-E434-CC720F1D9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/>
              <a:t>DHDT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0E83E8-DFC4-832A-BEAD-572541839B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u="sng" dirty="0"/>
              <a:t>Fine grained </a:t>
            </a:r>
            <a:r>
              <a:rPr lang="en-US" dirty="0"/>
              <a:t>power and hazard modeling tool</a:t>
            </a:r>
          </a:p>
          <a:p>
            <a:r>
              <a:rPr lang="en-US" dirty="0"/>
              <a:t>Utilizes the </a:t>
            </a:r>
            <a:r>
              <a:rPr lang="en-US" dirty="0" err="1"/>
              <a:t>CoreGen</a:t>
            </a:r>
            <a:r>
              <a:rPr lang="en-US" dirty="0"/>
              <a:t> YAML and the </a:t>
            </a:r>
            <a:r>
              <a:rPr lang="en-US" dirty="0" err="1"/>
              <a:t>StoneCutter</a:t>
            </a:r>
            <a:r>
              <a:rPr lang="en-US" dirty="0"/>
              <a:t> LLVM IR as the basis for the power/hazard modeling</a:t>
            </a:r>
          </a:p>
          <a:p>
            <a:r>
              <a:rPr lang="en-US" dirty="0"/>
              <a:t>Constructs a graph of all the candidate signals &amp; clocked pipeline stages for each instruction definition/VLIW stage</a:t>
            </a:r>
          </a:p>
          <a:p>
            <a:r>
              <a:rPr lang="en-US" dirty="0"/>
              <a:t>Permits user-defined power value inputs</a:t>
            </a:r>
          </a:p>
          <a:p>
            <a:r>
              <a:rPr lang="en-US" dirty="0"/>
              <a:t>Accepts assembly, binary and hex inputs to track power/hazards for individual instructions with accumulated totals</a:t>
            </a:r>
          </a:p>
          <a:p>
            <a:r>
              <a:rPr lang="en-US" dirty="0"/>
              <a:t>CSV, ASCI output as well as DOT graph outputs for the internal graph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BFFBC-982D-56E8-6A2B-B27424D5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7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63E796-4953-028D-72D2-EB2F8051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use and when?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BC9312-1920-D852-ADB5-FC45D664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46073" cy="4351338"/>
          </a:xfrm>
        </p:spPr>
        <p:txBody>
          <a:bodyPr/>
          <a:lstStyle/>
          <a:p>
            <a:r>
              <a:rPr lang="en-US" dirty="0"/>
              <a:t>“I want to see basic power/area models”</a:t>
            </a:r>
          </a:p>
          <a:p>
            <a:r>
              <a:rPr lang="en-US" dirty="0"/>
              <a:t>“I want to compare basic power models across designs”</a:t>
            </a:r>
          </a:p>
          <a:p>
            <a:r>
              <a:rPr lang="en-US" dirty="0"/>
              <a:t>“I want to see basic design area utilization”</a:t>
            </a:r>
          </a:p>
          <a:p>
            <a:r>
              <a:rPr lang="en-US" dirty="0"/>
              <a:t>“I want to see per instruction power”</a:t>
            </a:r>
          </a:p>
          <a:p>
            <a:r>
              <a:rPr lang="en-US" dirty="0"/>
              <a:t>“I want to see detailed power models across different process nodes”</a:t>
            </a:r>
          </a:p>
          <a:p>
            <a:r>
              <a:rPr lang="en-US" dirty="0"/>
              <a:t>”I want to model VLIW instruction hazards”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B8A8E1-6B59-5E13-7E9E-3A836D2B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AF51C5E-A65E-4BBF-CED9-4B4987A1FD64}"/>
              </a:ext>
            </a:extLst>
          </p:cNvPr>
          <p:cNvSpPr/>
          <p:nvPr/>
        </p:nvSpPr>
        <p:spPr>
          <a:xfrm>
            <a:off x="8530683" y="1248937"/>
            <a:ext cx="3133493" cy="151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POAR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1C6EEE-F217-3C0F-A383-6BF9B7A8F3B4}"/>
              </a:ext>
            </a:extLst>
          </p:cNvPr>
          <p:cNvSpPr/>
          <p:nvPr/>
        </p:nvSpPr>
        <p:spPr>
          <a:xfrm>
            <a:off x="8530682" y="3846586"/>
            <a:ext cx="3133493" cy="15165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DHDT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E1CE3E-2D9B-A07E-AA40-CC19FDE387F9}"/>
              </a:ext>
            </a:extLst>
          </p:cNvPr>
          <p:cNvCxnSpPr>
            <a:endCxn id="10" idx="1"/>
          </p:cNvCxnSpPr>
          <p:nvPr/>
        </p:nvCxnSpPr>
        <p:spPr>
          <a:xfrm flipV="1">
            <a:off x="7027524" y="2007220"/>
            <a:ext cx="1503159" cy="78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862AF4-B297-D6AD-CA54-B4932F409BFF}"/>
              </a:ext>
            </a:extLst>
          </p:cNvPr>
          <p:cNvCxnSpPr>
            <a:cxnSpLocks/>
          </p:cNvCxnSpPr>
          <p:nvPr/>
        </p:nvCxnSpPr>
        <p:spPr>
          <a:xfrm flipV="1">
            <a:off x="7921688" y="2168391"/>
            <a:ext cx="608994" cy="406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917CF6-C80D-A67E-8EF1-F3E68755E3B0}"/>
              </a:ext>
            </a:extLst>
          </p:cNvPr>
          <p:cNvCxnSpPr>
            <a:cxnSpLocks/>
          </p:cNvCxnSpPr>
          <p:nvPr/>
        </p:nvCxnSpPr>
        <p:spPr>
          <a:xfrm flipV="1">
            <a:off x="7312694" y="2297099"/>
            <a:ext cx="1217988" cy="1169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33A9BC-9FB3-7DE3-030B-6C8CF1075B4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561115" y="4001294"/>
            <a:ext cx="1969567" cy="603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251022-FE8D-6DBF-A8AA-4138AB2F739A}"/>
              </a:ext>
            </a:extLst>
          </p:cNvPr>
          <p:cNvCxnSpPr>
            <a:cxnSpLocks/>
          </p:cNvCxnSpPr>
          <p:nvPr/>
        </p:nvCxnSpPr>
        <p:spPr>
          <a:xfrm>
            <a:off x="7545898" y="4516983"/>
            <a:ext cx="984784" cy="222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285B1F-61EB-EB87-1328-5E95902A83D1}"/>
              </a:ext>
            </a:extLst>
          </p:cNvPr>
          <p:cNvCxnSpPr>
            <a:cxnSpLocks/>
          </p:cNvCxnSpPr>
          <p:nvPr/>
        </p:nvCxnSpPr>
        <p:spPr>
          <a:xfrm flipV="1">
            <a:off x="7312694" y="4941171"/>
            <a:ext cx="1217988" cy="441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6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F411-C5F9-6148-B55C-947F0469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D7C39-26C9-47ED-C393-5431C2CB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POAR and DHDT are both approximations</a:t>
            </a:r>
          </a:p>
          <a:p>
            <a:pPr lvl="1"/>
            <a:r>
              <a:rPr lang="en-US" dirty="0"/>
              <a:t>They do not consider switching/transient power</a:t>
            </a:r>
          </a:p>
          <a:p>
            <a:pPr lvl="1"/>
            <a:r>
              <a:rPr lang="en-US" dirty="0"/>
              <a:t>They have a finite notion of routing congestion (tool dependent)</a:t>
            </a:r>
          </a:p>
          <a:p>
            <a:pPr lvl="1"/>
            <a:r>
              <a:rPr lang="en-US" dirty="0"/>
              <a:t>They rely upon basic power/area model inputs that are process specific</a:t>
            </a:r>
          </a:p>
          <a:p>
            <a:pPr lvl="1"/>
            <a:r>
              <a:rPr lang="en-US" i="1" dirty="0"/>
              <a:t>YOUR</a:t>
            </a:r>
            <a:r>
              <a:rPr lang="en-US" dirty="0"/>
              <a:t> model inputs are </a:t>
            </a:r>
            <a:r>
              <a:rPr lang="en-US" i="1" dirty="0"/>
              <a:t>YOUR</a:t>
            </a:r>
            <a:r>
              <a:rPr lang="en-US" dirty="0"/>
              <a:t> responsibility</a:t>
            </a:r>
          </a:p>
          <a:p>
            <a:r>
              <a:rPr lang="en-US" dirty="0"/>
              <a:t>We seek to maintain tool performance without sacrificing functionality</a:t>
            </a:r>
          </a:p>
          <a:p>
            <a:r>
              <a:rPr lang="en-US" dirty="0"/>
              <a:t>If you would like new features, submit a </a:t>
            </a:r>
            <a:r>
              <a:rPr lang="en-US" dirty="0" err="1"/>
              <a:t>Github</a:t>
            </a:r>
            <a:r>
              <a:rPr lang="en-US" dirty="0"/>
              <a:t> Issue!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B779F-4712-8146-01AA-53426660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8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D5D185-2647-A243-B0E5-92D50D3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POAR Power/Area Modeling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3A3F74-1DAC-B648-A221-8CDF0F38E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Coarse Grained Power/Area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5BE31-6293-C342-9259-2617C890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5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F896B-50B7-AEC2-7D11-01EC5B29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POAR [</a:t>
            </a:r>
            <a:r>
              <a:rPr lang="en-US" b="1" dirty="0">
                <a:solidFill>
                  <a:srgbClr val="FF0000"/>
                </a:solidFill>
              </a:rPr>
              <a:t>Po</a:t>
            </a:r>
            <a:r>
              <a:rPr lang="en-US" dirty="0"/>
              <a:t>wer </a:t>
            </a:r>
            <a:r>
              <a:rPr lang="en-US" b="1" dirty="0">
                <a:solidFill>
                  <a:srgbClr val="FF0000"/>
                </a:solidFill>
              </a:rPr>
              <a:t>Ar</a:t>
            </a:r>
            <a:r>
              <a:rPr lang="en-US" dirty="0"/>
              <a:t>ea Model]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BA9C0-F4E6-1EA1-7A96-117C585DA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02763" cy="4351338"/>
          </a:xfrm>
        </p:spPr>
        <p:txBody>
          <a:bodyPr/>
          <a:lstStyle/>
          <a:p>
            <a:r>
              <a:rPr lang="en-US" dirty="0"/>
              <a:t>Utilizes the </a:t>
            </a:r>
            <a:r>
              <a:rPr lang="en-US" dirty="0" err="1"/>
              <a:t>CoreGen</a:t>
            </a:r>
            <a:r>
              <a:rPr lang="en-US" dirty="0"/>
              <a:t> design graph input (YAML) to build a graph of included hardware modules</a:t>
            </a:r>
          </a:p>
          <a:p>
            <a:pPr lvl="1"/>
            <a:r>
              <a:rPr lang="en-US" dirty="0"/>
              <a:t>Optionally also uses the signal maps generated by the </a:t>
            </a:r>
            <a:r>
              <a:rPr lang="en-US" dirty="0" err="1"/>
              <a:t>StoneCutter</a:t>
            </a:r>
            <a:r>
              <a:rPr lang="en-US" dirty="0"/>
              <a:t> tool</a:t>
            </a:r>
          </a:p>
          <a:p>
            <a:r>
              <a:rPr lang="en-US" dirty="0"/>
              <a:t>For all known design nodes, accumulates total power and total area</a:t>
            </a:r>
          </a:p>
          <a:p>
            <a:pPr lvl="1"/>
            <a:r>
              <a:rPr lang="en-US" dirty="0"/>
              <a:t>Approximate model of power: TDP</a:t>
            </a:r>
          </a:p>
          <a:p>
            <a:pPr lvl="1"/>
            <a:r>
              <a:rPr lang="en-US" dirty="0"/>
              <a:t>Approximate model of area: “gates”</a:t>
            </a:r>
          </a:p>
          <a:p>
            <a:r>
              <a:rPr lang="en-US" dirty="0"/>
              <a:t>Outputs power and area per node type as well as accumulated totals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F26BE-9205-45FF-B17F-95697ED4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Tactical Computing Laboratories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E1939-EB92-60E1-2BDF-0DA1D8383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963" y="92013"/>
            <a:ext cx="2286304" cy="55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3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23377</TotalTime>
  <Words>1952</Words>
  <Application>Microsoft Macintosh PowerPoint</Application>
  <PresentationFormat>Widescreen</PresentationFormat>
  <Paragraphs>247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Design Concepts with System Architect:  Power &amp; Hazard Modeling</vt:lpstr>
      <vt:lpstr>Tutorial Series</vt:lpstr>
      <vt:lpstr>Overview</vt:lpstr>
      <vt:lpstr>Power/Hazard Modeling Tools Overview</vt:lpstr>
      <vt:lpstr>System Architect Power/Hazard Modeling Tools</vt:lpstr>
      <vt:lpstr>What do I use and when? </vt:lpstr>
      <vt:lpstr>Caveats?</vt:lpstr>
      <vt:lpstr>POAR Power/Area Modeling</vt:lpstr>
      <vt:lpstr>POAR [Power Area Model]</vt:lpstr>
      <vt:lpstr>POAR Info Options</vt:lpstr>
      <vt:lpstr>POAR Runtime Options</vt:lpstr>
      <vt:lpstr>POAR Output Options</vt:lpstr>
      <vt:lpstr>POAR Configuration Options</vt:lpstr>
      <vt:lpstr>POAR Configuration Options cont.</vt:lpstr>
      <vt:lpstr>DHDT Power/Hazard Modeling</vt:lpstr>
      <vt:lpstr>DHDT [Deep Hardware Design Tool]</vt:lpstr>
      <vt:lpstr>DHDT [Deep Hardware Design Tool]</vt:lpstr>
      <vt:lpstr>DHDT [Deep Hardware Design Tool]</vt:lpstr>
      <vt:lpstr>DHDT Instruction Trace Inputs</vt:lpstr>
      <vt:lpstr>DHDT Info Options</vt:lpstr>
      <vt:lpstr>DHDT Execution Options</vt:lpstr>
      <vt:lpstr>DHDT Graph Options</vt:lpstr>
      <vt:lpstr>DHDT Internal ISA Graph</vt:lpstr>
      <vt:lpstr>Going from YAML to Power/Hazard Output</vt:lpstr>
      <vt:lpstr>What can you do with DHDT? </vt:lpstr>
      <vt:lpstr>Things to remember… </vt:lpstr>
      <vt:lpstr>References</vt:lpstr>
      <vt:lpstr>Web Links</vt:lpstr>
      <vt:lpstr>Source Code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Concepts with System Architect</dc:title>
  <dc:creator>Leidel, John</dc:creator>
  <cp:lastModifiedBy>Leidel, John</cp:lastModifiedBy>
  <cp:revision>955</cp:revision>
  <cp:lastPrinted>2018-12-07T18:49:13Z</cp:lastPrinted>
  <dcterms:created xsi:type="dcterms:W3CDTF">2018-11-29T12:10:24Z</dcterms:created>
  <dcterms:modified xsi:type="dcterms:W3CDTF">2022-09-13T18:15:25Z</dcterms:modified>
</cp:coreProperties>
</file>