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7"/>
  </p:notesMasterIdLst>
  <p:handoutMasterIdLst>
    <p:handoutMasterId r:id="rId28"/>
  </p:handoutMasterIdLst>
  <p:sldIdLst>
    <p:sldId id="256" r:id="rId2"/>
    <p:sldId id="392" r:id="rId3"/>
    <p:sldId id="258" r:id="rId4"/>
    <p:sldId id="261" r:id="rId5"/>
    <p:sldId id="262" r:id="rId6"/>
    <p:sldId id="263" r:id="rId7"/>
    <p:sldId id="265" r:id="rId8"/>
    <p:sldId id="311" r:id="rId9"/>
    <p:sldId id="313" r:id="rId10"/>
    <p:sldId id="314" r:id="rId11"/>
    <p:sldId id="319" r:id="rId12"/>
    <p:sldId id="322" r:id="rId13"/>
    <p:sldId id="323" r:id="rId14"/>
    <p:sldId id="326" r:id="rId15"/>
    <p:sldId id="324" r:id="rId16"/>
    <p:sldId id="325" r:id="rId17"/>
    <p:sldId id="327" r:id="rId18"/>
    <p:sldId id="328" r:id="rId19"/>
    <p:sldId id="331" r:id="rId20"/>
    <p:sldId id="401" r:id="rId21"/>
    <p:sldId id="402" r:id="rId22"/>
    <p:sldId id="315" r:id="rId23"/>
    <p:sldId id="316" r:id="rId24"/>
    <p:sldId id="317" r:id="rId25"/>
    <p:sldId id="31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47"/>
    <p:restoredTop sz="94712"/>
  </p:normalViewPr>
  <p:slideViewPr>
    <p:cSldViewPr snapToGrid="0" snapToObjects="1">
      <p:cViewPr varScale="1">
        <p:scale>
          <a:sx n="101" d="100"/>
          <a:sy n="101" d="100"/>
        </p:scale>
        <p:origin x="568" y="192"/>
      </p:cViewPr>
      <p:guideLst/>
    </p:cSldViewPr>
  </p:slideViewPr>
  <p:notesTextViewPr>
    <p:cViewPr>
      <p:scale>
        <a:sx n="1" d="1"/>
        <a:sy n="1" d="1"/>
      </p:scale>
      <p:origin x="0" y="0"/>
    </p:cViewPr>
  </p:notesText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4A0C4A-035D-F849-AE9B-5061782C04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BA76E-FC66-A749-BF40-8F5682C18F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F462E-3B3F-2740-A7A5-EF9DCFF426BA}" type="datetimeFigureOut">
              <a:rPr lang="en-US" smtClean="0"/>
              <a:t>3/19/19</a:t>
            </a:fld>
            <a:endParaRPr lang="en-US"/>
          </a:p>
        </p:txBody>
      </p:sp>
      <p:sp>
        <p:nvSpPr>
          <p:cNvPr id="4" name="Footer Placeholder 3">
            <a:extLst>
              <a:ext uri="{FF2B5EF4-FFF2-40B4-BE49-F238E27FC236}">
                <a16:creationId xmlns:a16="http://schemas.microsoft.com/office/drawing/2014/main" id="{5E77F341-D1F6-8C43-BB59-3314C52601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1FEB8-2A52-6848-B6F6-79A1BE45AB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D6220E-69AA-EA4B-9E9A-32F54D48F69B}" type="slidenum">
              <a:rPr lang="en-US" smtClean="0"/>
              <a:t>‹#›</a:t>
            </a:fld>
            <a:endParaRPr lang="en-US"/>
          </a:p>
        </p:txBody>
      </p:sp>
    </p:spTree>
    <p:extLst>
      <p:ext uri="{BB962C8B-B14F-4D97-AF65-F5344CB8AC3E}">
        <p14:creationId xmlns:p14="http://schemas.microsoft.com/office/powerpoint/2010/main" val="2551551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E5993-E962-314F-922D-09C00B8018FF}" type="datetimeFigureOut">
              <a:rPr lang="en-US" smtClean="0"/>
              <a:t>3/19/19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7EE90-AC1F-8749-AF8F-611491F29B58}" type="slidenum">
              <a:rPr lang="en-US" smtClean="0"/>
              <a:t>‹#›</a:t>
            </a:fld>
            <a:endParaRPr lang="en-US"/>
          </a:p>
        </p:txBody>
      </p:sp>
    </p:spTree>
    <p:extLst>
      <p:ext uri="{BB962C8B-B14F-4D97-AF65-F5344CB8AC3E}">
        <p14:creationId xmlns:p14="http://schemas.microsoft.com/office/powerpoint/2010/main" val="237903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5749C-D813-A541-AFF6-E0E709C1677A}"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47BD9622-EAF0-4B44-878D-F1B5A9E888A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44519" y="4595127"/>
            <a:ext cx="2847481" cy="2262873"/>
          </a:xfrm>
          <a:prstGeom prst="rect">
            <a:avLst/>
          </a:prstGeom>
        </p:spPr>
      </p:pic>
    </p:spTree>
    <p:extLst>
      <p:ext uri="{BB962C8B-B14F-4D97-AF65-F5344CB8AC3E}">
        <p14:creationId xmlns:p14="http://schemas.microsoft.com/office/powerpoint/2010/main" val="382221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2CAE-D587-2B42-A820-7DC5AFD79821}"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61D03BE8-5AEE-5242-87F1-DC35DBE3D5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6300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3EC91-870B-F045-83B9-A90AD7B133B4}"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9C52C7B2-C61D-2642-895F-FDD68D8809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06800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11B43-FB2F-BF44-8571-8949917BA74D}"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B9FD3254-2232-664B-94FC-D1CCFCB3DAF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70713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8F2BC-0E0D-CB45-BFB8-B1CE361DBACE}" type="datetime1">
              <a:rPr lang="en-US" smtClean="0"/>
              <a:t>3/19/19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725FCF10-C620-C348-A3EE-DACBDBE5B3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79293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E0991-E64A-0A43-B09D-7644253DA61C}" type="datetime1">
              <a:rPr lang="en-US" smtClean="0"/>
              <a:t>3/19/19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A37631D9-A066-BF46-B5AE-1495DAA8B4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30944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9D6CD-6096-D743-83B6-9C21BBF7AA7F}" type="datetime1">
              <a:rPr lang="en-US" smtClean="0"/>
              <a:t>3/19/19</a:t>
            </a:fld>
            <a:endParaRPr lang="en-US"/>
          </a:p>
        </p:txBody>
      </p:sp>
      <p:sp>
        <p:nvSpPr>
          <p:cNvPr id="8" name="Footer Placeholder 7"/>
          <p:cNvSpPr>
            <a:spLocks noGrp="1"/>
          </p:cNvSpPr>
          <p:nvPr>
            <p:ph type="ftr" sz="quarter" idx="11"/>
          </p:nvPr>
        </p:nvSpPr>
        <p:spPr/>
        <p:txBody>
          <a:bodyPr/>
          <a:lstStyle/>
          <a:p>
            <a:r>
              <a:rPr lang="en-US" dirty="0"/>
              <a:t>Tactical Computing Laboratories</a:t>
            </a:r>
          </a:p>
        </p:txBody>
      </p:sp>
      <p:sp>
        <p:nvSpPr>
          <p:cNvPr id="9" name="Slide Number Placeholder 8"/>
          <p:cNvSpPr>
            <a:spLocks noGrp="1"/>
          </p:cNvSpPr>
          <p:nvPr>
            <p:ph type="sldNum" sz="quarter" idx="12"/>
          </p:nvPr>
        </p:nvSpPr>
        <p:spPr/>
        <p:txBody>
          <a:bodyPr/>
          <a:lstStyle/>
          <a:p>
            <a:fld id="{BF141BA7-22A9-FB4B-9A91-D638BB38F485}" type="slidenum">
              <a:rPr lang="en-US" smtClean="0"/>
              <a:t>‹#›</a:t>
            </a:fld>
            <a:endParaRPr lang="en-US"/>
          </a:p>
        </p:txBody>
      </p:sp>
      <p:pic>
        <p:nvPicPr>
          <p:cNvPr id="10" name="Picture 9">
            <a:extLst>
              <a:ext uri="{FF2B5EF4-FFF2-40B4-BE49-F238E27FC236}">
                <a16:creationId xmlns:a16="http://schemas.microsoft.com/office/drawing/2014/main" id="{7641C591-56CB-584C-B22D-D7930A2A9F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85655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A997-4B2F-9F47-8DFD-B28EFC01BE1F}" type="datetime1">
              <a:rPr lang="en-US" smtClean="0"/>
              <a:t>3/19/19</a:t>
            </a:fld>
            <a:endParaRPr lang="en-US"/>
          </a:p>
        </p:txBody>
      </p:sp>
      <p:sp>
        <p:nvSpPr>
          <p:cNvPr id="4" name="Footer Placeholder 3"/>
          <p:cNvSpPr>
            <a:spLocks noGrp="1"/>
          </p:cNvSpPr>
          <p:nvPr>
            <p:ph type="ftr" sz="quarter" idx="11"/>
          </p:nvPr>
        </p:nvSpPr>
        <p:spPr/>
        <p:txBody>
          <a:bodyPr/>
          <a:lstStyle/>
          <a:p>
            <a:r>
              <a:rPr lang="en-US" dirty="0"/>
              <a:t>Tactical Computing Laboratories</a:t>
            </a:r>
          </a:p>
        </p:txBody>
      </p:sp>
      <p:sp>
        <p:nvSpPr>
          <p:cNvPr id="5" name="Slide Number Placeholder 4"/>
          <p:cNvSpPr>
            <a:spLocks noGrp="1"/>
          </p:cNvSpPr>
          <p:nvPr>
            <p:ph type="sldNum" sz="quarter" idx="12"/>
          </p:nvPr>
        </p:nvSpPr>
        <p:spPr/>
        <p:txBody>
          <a:bodyPr/>
          <a:lstStyle/>
          <a:p>
            <a:fld id="{BF141BA7-22A9-FB4B-9A91-D638BB38F485}" type="slidenum">
              <a:rPr lang="en-US" smtClean="0"/>
              <a:t>‹#›</a:t>
            </a:fld>
            <a:endParaRPr lang="en-US"/>
          </a:p>
        </p:txBody>
      </p:sp>
      <p:pic>
        <p:nvPicPr>
          <p:cNvPr id="6" name="Picture 5">
            <a:extLst>
              <a:ext uri="{FF2B5EF4-FFF2-40B4-BE49-F238E27FC236}">
                <a16:creationId xmlns:a16="http://schemas.microsoft.com/office/drawing/2014/main" id="{07FED855-EDEB-3046-80C9-3E3CC86074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17047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7B195-DDF7-0D4C-AFF9-525BB5227ADC}" type="datetime1">
              <a:rPr lang="en-US" smtClean="0"/>
              <a:t>3/19/19</a:t>
            </a:fld>
            <a:endParaRPr lang="en-US"/>
          </a:p>
        </p:txBody>
      </p:sp>
      <p:sp>
        <p:nvSpPr>
          <p:cNvPr id="3" name="Footer Placeholder 2"/>
          <p:cNvSpPr>
            <a:spLocks noGrp="1"/>
          </p:cNvSpPr>
          <p:nvPr>
            <p:ph type="ftr" sz="quarter" idx="11"/>
          </p:nvPr>
        </p:nvSpPr>
        <p:spPr/>
        <p:txBody>
          <a:bodyPr/>
          <a:lstStyle/>
          <a:p>
            <a:r>
              <a:rPr lang="en-US" dirty="0"/>
              <a:t>Tactical Computing Laboratories</a:t>
            </a:r>
          </a:p>
        </p:txBody>
      </p:sp>
      <p:sp>
        <p:nvSpPr>
          <p:cNvPr id="4" name="Slide Number Placeholder 3"/>
          <p:cNvSpPr>
            <a:spLocks noGrp="1"/>
          </p:cNvSpPr>
          <p:nvPr>
            <p:ph type="sldNum" sz="quarter" idx="12"/>
          </p:nvPr>
        </p:nvSpPr>
        <p:spPr/>
        <p:txBody>
          <a:bodyPr/>
          <a:lstStyle/>
          <a:p>
            <a:fld id="{BF141BA7-22A9-FB4B-9A91-D638BB38F485}" type="slidenum">
              <a:rPr lang="en-US" smtClean="0"/>
              <a:t>‹#›</a:t>
            </a:fld>
            <a:endParaRPr lang="en-US"/>
          </a:p>
        </p:txBody>
      </p:sp>
      <p:pic>
        <p:nvPicPr>
          <p:cNvPr id="5" name="Picture 4">
            <a:extLst>
              <a:ext uri="{FF2B5EF4-FFF2-40B4-BE49-F238E27FC236}">
                <a16:creationId xmlns:a16="http://schemas.microsoft.com/office/drawing/2014/main" id="{8BAE4CAD-CD4C-6747-A2A7-935206E4C6A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1627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C4D72D-DC2E-7F4D-B137-3B335F9D8B92}" type="datetime1">
              <a:rPr lang="en-US" smtClean="0"/>
              <a:t>3/19/19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04661502-5958-A14C-9127-3245450DA6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83095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307A9-1BDC-E340-8DF6-54487D3BF7EA}" type="datetime1">
              <a:rPr lang="en-US" smtClean="0"/>
              <a:t>3/19/19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CF7D1458-210D-1842-B21E-A21B0C6F56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96052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408AA-0BFA-D047-99E2-C9895342493A}" type="datetime1">
              <a:rPr lang="en-US" smtClean="0"/>
              <a:t>3/19/19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Tactical Computing Laboratories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1BA7-22A9-FB4B-9A91-D638BB38F485}" type="slidenum">
              <a:rPr lang="en-US" smtClean="0"/>
              <a:t>‹#›</a:t>
            </a:fld>
            <a:endParaRPr lang="en-US"/>
          </a:p>
        </p:txBody>
      </p:sp>
    </p:spTree>
    <p:extLst>
      <p:ext uri="{BB962C8B-B14F-4D97-AF65-F5344CB8AC3E}">
        <p14:creationId xmlns:p14="http://schemas.microsoft.com/office/powerpoint/2010/main" val="2678685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systemarchitect.tech/index.php/coregenirspe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opensocsysarch/SystemArchitectRelea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systemarchitect.tech/index.php/coregenirspec/" TargetMode="External"/><Relationship Id="rId2" Type="http://schemas.openxmlformats.org/officeDocument/2006/relationships/hyperlink" Target="http://www.systemarchitect.tech/" TargetMode="External"/><Relationship Id="rId1" Type="http://schemas.openxmlformats.org/officeDocument/2006/relationships/slideLayout" Target="../slideLayouts/slideLayout2.xml"/><Relationship Id="rId5" Type="http://schemas.openxmlformats.org/officeDocument/2006/relationships/hyperlink" Target="https://github.com/opensocsysarch/CoreGenTutorials" TargetMode="External"/><Relationship Id="rId4" Type="http://schemas.openxmlformats.org/officeDocument/2006/relationships/hyperlink" Target="http://www.systemarchitect.tech/index.php/tutorial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opensocsysarch/CoreGen" TargetMode="External"/><Relationship Id="rId2" Type="http://schemas.openxmlformats.org/officeDocument/2006/relationships/hyperlink" Target="https://github.com/opensocsysarch" TargetMode="External"/><Relationship Id="rId1" Type="http://schemas.openxmlformats.org/officeDocument/2006/relationships/slideLayout" Target="../slideLayouts/slideLayout2.xml"/><Relationship Id="rId6" Type="http://schemas.openxmlformats.org/officeDocument/2006/relationships/hyperlink" Target="https://github.com/opensocsysarch/SystemArchitectRelease" TargetMode="External"/><Relationship Id="rId5" Type="http://schemas.openxmlformats.org/officeDocument/2006/relationships/hyperlink" Target="https://github.com/opensocsysarch/CoreGenIRSpec" TargetMode="External"/><Relationship Id="rId4" Type="http://schemas.openxmlformats.org/officeDocument/2006/relationships/hyperlink" Target="https://github.com/opensocsysarch/CoreGenPortal"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www.systemarchitect.tech/index.php/li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4512-8184-4D4F-A0DE-518F63218922}"/>
              </a:ext>
            </a:extLst>
          </p:cNvPr>
          <p:cNvSpPr>
            <a:spLocks noGrp="1"/>
          </p:cNvSpPr>
          <p:nvPr>
            <p:ph type="ctrTitle"/>
          </p:nvPr>
        </p:nvSpPr>
        <p:spPr>
          <a:xfrm>
            <a:off x="1524000" y="1122363"/>
            <a:ext cx="9144000" cy="2387600"/>
          </a:xfrm>
        </p:spPr>
        <p:txBody>
          <a:bodyPr/>
          <a:lstStyle/>
          <a:p>
            <a:r>
              <a:rPr lang="en-US" dirty="0"/>
              <a:t>Design Concepts with System Architect: Level 0</a:t>
            </a:r>
          </a:p>
        </p:txBody>
      </p:sp>
      <p:sp>
        <p:nvSpPr>
          <p:cNvPr id="3" name="Subtitle 2">
            <a:extLst>
              <a:ext uri="{FF2B5EF4-FFF2-40B4-BE49-F238E27FC236}">
                <a16:creationId xmlns:a16="http://schemas.microsoft.com/office/drawing/2014/main" id="{6AA96288-658F-8D4F-8616-59E901F11B40}"/>
              </a:ext>
            </a:extLst>
          </p:cNvPr>
          <p:cNvSpPr>
            <a:spLocks noGrp="1"/>
          </p:cNvSpPr>
          <p:nvPr>
            <p:ph type="subTitle" idx="1"/>
          </p:nvPr>
        </p:nvSpPr>
        <p:spPr>
          <a:xfrm>
            <a:off x="1524000" y="3602038"/>
            <a:ext cx="9144000" cy="1655762"/>
          </a:xfrm>
        </p:spPr>
        <p:txBody>
          <a:bodyPr/>
          <a:lstStyle/>
          <a:p>
            <a:r>
              <a:rPr lang="en-US" dirty="0"/>
              <a:t>John Leidel</a:t>
            </a:r>
          </a:p>
          <a:p>
            <a:r>
              <a:rPr lang="en-US" dirty="0"/>
              <a:t>Chief Scientist, Tactical Computing Laboratories</a:t>
            </a:r>
          </a:p>
          <a:p>
            <a:r>
              <a:rPr lang="en-US" dirty="0" err="1"/>
              <a:t>ver</a:t>
            </a:r>
            <a:r>
              <a:rPr lang="en-US" dirty="0"/>
              <a:t> 2019.03.19</a:t>
            </a:r>
          </a:p>
        </p:txBody>
      </p:sp>
      <p:sp>
        <p:nvSpPr>
          <p:cNvPr id="4" name="Footer Placeholder 3">
            <a:extLst>
              <a:ext uri="{FF2B5EF4-FFF2-40B4-BE49-F238E27FC236}">
                <a16:creationId xmlns:a16="http://schemas.microsoft.com/office/drawing/2014/main" id="{908ADF67-0957-D74F-9088-434E514C7C6E}"/>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607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7661-9174-C040-AF36-FA0C57546673}"/>
              </a:ext>
            </a:extLst>
          </p:cNvPr>
          <p:cNvSpPr>
            <a:spLocks noGrp="1"/>
          </p:cNvSpPr>
          <p:nvPr>
            <p:ph type="title"/>
          </p:nvPr>
        </p:nvSpPr>
        <p:spPr/>
        <p:txBody>
          <a:bodyPr/>
          <a:lstStyle/>
          <a:p>
            <a:r>
              <a:rPr lang="en-US" dirty="0" err="1"/>
              <a:t>CoreGen</a:t>
            </a:r>
            <a:r>
              <a:rPr lang="en-US" dirty="0"/>
              <a:t> IR Passes</a:t>
            </a:r>
          </a:p>
        </p:txBody>
      </p:sp>
      <p:sp>
        <p:nvSpPr>
          <p:cNvPr id="3" name="Content Placeholder 2">
            <a:extLst>
              <a:ext uri="{FF2B5EF4-FFF2-40B4-BE49-F238E27FC236}">
                <a16:creationId xmlns:a16="http://schemas.microsoft.com/office/drawing/2014/main" id="{0B0C2B82-8A88-2544-BDCF-4120EBC6899B}"/>
              </a:ext>
            </a:extLst>
          </p:cNvPr>
          <p:cNvSpPr>
            <a:spLocks noGrp="1"/>
          </p:cNvSpPr>
          <p:nvPr>
            <p:ph idx="1"/>
          </p:nvPr>
        </p:nvSpPr>
        <p:spPr>
          <a:xfrm>
            <a:off x="838201" y="1825625"/>
            <a:ext cx="5597324" cy="4351338"/>
          </a:xfrm>
        </p:spPr>
        <p:txBody>
          <a:bodyPr>
            <a:normAutofit fontScale="62500" lnSpcReduction="20000"/>
          </a:bodyPr>
          <a:lstStyle/>
          <a:p>
            <a:r>
              <a:rPr lang="en-US" dirty="0"/>
              <a:t>Passes can be selectively enabled or disabled by the user (just like a normal compiler)</a:t>
            </a:r>
          </a:p>
          <a:p>
            <a:r>
              <a:rPr lang="en-US" dirty="0"/>
              <a:t>Four types of passes</a:t>
            </a:r>
          </a:p>
          <a:p>
            <a:pPr lvl="1"/>
            <a:r>
              <a:rPr lang="en-US" b="1" i="1" dirty="0"/>
              <a:t>Analysis</a:t>
            </a:r>
          </a:p>
          <a:p>
            <a:pPr lvl="2"/>
            <a:r>
              <a:rPr lang="en-US" dirty="0"/>
              <a:t>Analyze the connectivity and the structure of the graph</a:t>
            </a:r>
          </a:p>
          <a:p>
            <a:pPr lvl="2"/>
            <a:r>
              <a:rPr lang="en-US" dirty="0"/>
              <a:t>Reports back the identified state to the user</a:t>
            </a:r>
          </a:p>
          <a:p>
            <a:pPr lvl="2"/>
            <a:r>
              <a:rPr lang="en-US" dirty="0"/>
              <a:t>DOES NOT modify the graph (IR is unchanged)</a:t>
            </a:r>
          </a:p>
          <a:p>
            <a:pPr lvl="1"/>
            <a:r>
              <a:rPr lang="en-US" b="1" i="1" dirty="0"/>
              <a:t>Optimization</a:t>
            </a:r>
          </a:p>
          <a:p>
            <a:pPr lvl="2"/>
            <a:r>
              <a:rPr lang="en-US" dirty="0"/>
              <a:t>Optimizes connectivity and structure of the graph</a:t>
            </a:r>
          </a:p>
          <a:p>
            <a:pPr lvl="2"/>
            <a:r>
              <a:rPr lang="en-US" dirty="0"/>
              <a:t>Much like Kennedy/Callahan dependence analysis/optimization</a:t>
            </a:r>
          </a:p>
          <a:p>
            <a:pPr lvl="2"/>
            <a:r>
              <a:rPr lang="en-US" dirty="0"/>
              <a:t>MODIFIES the dependence graph (IR is changed)</a:t>
            </a:r>
          </a:p>
          <a:p>
            <a:pPr lvl="1"/>
            <a:r>
              <a:rPr lang="en-US" b="1" i="1" dirty="0"/>
              <a:t>Data</a:t>
            </a:r>
          </a:p>
          <a:p>
            <a:pPr lvl="2"/>
            <a:r>
              <a:rPr lang="en-US" dirty="0"/>
              <a:t>Generates statistical data/output based upon the structure/content of the graph</a:t>
            </a:r>
          </a:p>
          <a:p>
            <a:pPr lvl="2"/>
            <a:r>
              <a:rPr lang="en-US" dirty="0"/>
              <a:t>EG, outputs a </a:t>
            </a:r>
            <a:r>
              <a:rPr lang="en-US" dirty="0" err="1"/>
              <a:t>LaTeX</a:t>
            </a:r>
            <a:r>
              <a:rPr lang="en-US" dirty="0"/>
              <a:t> specification document based upon the respective ISA</a:t>
            </a:r>
          </a:p>
          <a:p>
            <a:pPr lvl="2"/>
            <a:r>
              <a:rPr lang="en-US" dirty="0"/>
              <a:t>DOES NOT modify the graph (IR is unchanged)</a:t>
            </a:r>
          </a:p>
          <a:p>
            <a:pPr lvl="1"/>
            <a:r>
              <a:rPr lang="en-US" b="1" i="1" dirty="0"/>
              <a:t>System</a:t>
            </a:r>
          </a:p>
          <a:p>
            <a:pPr lvl="2"/>
            <a:r>
              <a:rPr lang="en-US" dirty="0"/>
              <a:t>Mixtures of each of the aforementioned pass types</a:t>
            </a:r>
          </a:p>
          <a:p>
            <a:pPr lvl="2"/>
            <a:r>
              <a:rPr lang="en-US" dirty="0"/>
              <a:t>Must be manually instantiated by the tools/users</a:t>
            </a:r>
          </a:p>
        </p:txBody>
      </p:sp>
      <p:sp>
        <p:nvSpPr>
          <p:cNvPr id="4" name="Footer Placeholder 3">
            <a:extLst>
              <a:ext uri="{FF2B5EF4-FFF2-40B4-BE49-F238E27FC236}">
                <a16:creationId xmlns:a16="http://schemas.microsoft.com/office/drawing/2014/main" id="{E58012CA-A37B-C74B-AD64-89785024CA24}"/>
              </a:ext>
            </a:extLst>
          </p:cNvPr>
          <p:cNvSpPr>
            <a:spLocks noGrp="1"/>
          </p:cNvSpPr>
          <p:nvPr>
            <p:ph type="ftr" sz="quarter" idx="11"/>
          </p:nvPr>
        </p:nvSpPr>
        <p:spPr/>
        <p:txBody>
          <a:bodyPr/>
          <a:lstStyle/>
          <a:p>
            <a:r>
              <a:rPr lang="en-US"/>
              <a:t>Tactical Computing Laboratories</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CB1C296-AB84-B245-A671-509B4A3FE026}"/>
                  </a:ext>
                </a:extLst>
              </p:cNvPr>
              <p:cNvSpPr txBox="1">
                <a:spLocks/>
              </p:cNvSpPr>
              <p:nvPr/>
            </p:nvSpPr>
            <p:spPr>
              <a:xfrm>
                <a:off x="6435525" y="1825625"/>
                <a:ext cx="5430455" cy="393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internal representation of the IR is stored as a directed acyclic graph (DAG)</a:t>
                </a:r>
              </a:p>
              <a:p>
                <a:r>
                  <a:rPr lang="en-US" dirty="0"/>
                  <a:t>Contains four levels that describe varying levels of detail</a:t>
                </a:r>
              </a:p>
              <a:p>
                <a:pPr lvl="1"/>
                <a:r>
                  <a:rPr lang="en-US" dirty="0"/>
                  <a:t>This is a performance optimization</a:t>
                </a:r>
              </a:p>
              <a:p>
                <a:pPr lvl="1"/>
                <a:r>
                  <a:rPr lang="en-US" dirty="0"/>
                  <a:t>Each subsequent level is a superset of the previous level</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𝐿𝑒𝑣𝑒𝑙</m:t>
                        </m:r>
                      </m:e>
                      <m:sup>
                        <m:r>
                          <a:rPr lang="en-US" b="0" i="1" smtClean="0">
                            <a:latin typeface="Cambria Math" panose="02040503050406030204" pitchFamily="18" charset="0"/>
                          </a:rPr>
                          <m:t>𝑁</m:t>
                        </m:r>
                        <m:r>
                          <a:rPr lang="en-US" b="0" i="1" smtClean="0">
                            <a:latin typeface="Cambria Math" panose="02040503050406030204" pitchFamily="18" charset="0"/>
                          </a:rPr>
                          <m:t>+1</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𝐿𝑒𝑣𝑒𝑙</m:t>
                        </m:r>
                      </m:e>
                      <m:sup>
                        <m:r>
                          <a:rPr lang="en-US" b="0" i="1" smtClean="0">
                            <a:latin typeface="Cambria Math" panose="02040503050406030204" pitchFamily="18" charset="0"/>
                            <a:ea typeface="Cambria Math" panose="02040503050406030204" pitchFamily="18" charset="0"/>
                          </a:rPr>
                          <m:t>𝑁</m:t>
                        </m:r>
                      </m:sup>
                    </m:sSup>
                  </m:oMath>
                </a14:m>
                <a:r>
                  <a:rPr lang="en-US" dirty="0"/>
                  <a:t> </a:t>
                </a:r>
              </a:p>
            </p:txBody>
          </p:sp>
        </mc:Choice>
        <mc:Fallback xmlns="">
          <p:sp>
            <p:nvSpPr>
              <p:cNvPr id="5" name="Content Placeholder 2">
                <a:extLst>
                  <a:ext uri="{FF2B5EF4-FFF2-40B4-BE49-F238E27FC236}">
                    <a16:creationId xmlns:a16="http://schemas.microsoft.com/office/drawing/2014/main" id="{0CB1C296-AB84-B245-A671-509B4A3FE026}"/>
                  </a:ext>
                </a:extLst>
              </p:cNvPr>
              <p:cNvSpPr txBox="1">
                <a:spLocks noRot="1" noChangeAspect="1" noMove="1" noResize="1" noEditPoints="1" noAdjustHandles="1" noChangeArrowheads="1" noChangeShapeType="1" noTextEdit="1"/>
              </p:cNvSpPr>
              <p:nvPr/>
            </p:nvSpPr>
            <p:spPr>
              <a:xfrm>
                <a:off x="6435525" y="1825625"/>
                <a:ext cx="5430455" cy="3938567"/>
              </a:xfrm>
              <a:prstGeom prst="rect">
                <a:avLst/>
              </a:prstGeom>
              <a:blipFill>
                <a:blip r:embed="rId2"/>
                <a:stretch>
                  <a:fillRect l="-1869" t="-2903" r="-1402"/>
                </a:stretch>
              </a:blipFill>
            </p:spPr>
            <p:txBody>
              <a:bodyPr/>
              <a:lstStyle/>
              <a:p>
                <a:r>
                  <a:rPr lang="en-US">
                    <a:noFill/>
                  </a:rPr>
                  <a:t> </a:t>
                </a:r>
              </a:p>
            </p:txBody>
          </p:sp>
        </mc:Fallback>
      </mc:AlternateContent>
    </p:spTree>
    <p:extLst>
      <p:ext uri="{BB962C8B-B14F-4D97-AF65-F5344CB8AC3E}">
        <p14:creationId xmlns:p14="http://schemas.microsoft.com/office/powerpoint/2010/main" val="253197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Analysis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RegSafetyPass</a:t>
            </a:r>
            <a:r>
              <a:rPr lang="en-US" dirty="0"/>
              <a:t>/</a:t>
            </a:r>
            <a:r>
              <a:rPr lang="en-US" dirty="0" err="1"/>
              <a:t>RegIdxPass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85000" lnSpcReduction="20000"/>
          </a:bodyPr>
          <a:lstStyle/>
          <a:p>
            <a:r>
              <a:rPr lang="en-US" dirty="0"/>
              <a:t>Find inconsistencies between registers within the same register file</a:t>
            </a:r>
          </a:p>
          <a:p>
            <a:r>
              <a:rPr lang="en-US" dirty="0"/>
              <a:t>Multiple registers with the same index</a:t>
            </a:r>
          </a:p>
          <a:p>
            <a:r>
              <a:rPr lang="en-US" dirty="0"/>
              <a:t>Registers with missing </a:t>
            </a:r>
            <a:r>
              <a:rPr lang="en-US" dirty="0" err="1"/>
              <a:t>indicies</a:t>
            </a:r>
            <a:endParaRPr lang="en-US" dirty="0"/>
          </a:p>
          <a:p>
            <a:r>
              <a:rPr lang="en-US" dirty="0"/>
              <a:t>Registers with prescribed values &gt; than their bit width</a:t>
            </a:r>
          </a:p>
          <a:p>
            <a:r>
              <a:rPr lang="en-US" dirty="0"/>
              <a:t>Sub-register fields with overlapping names</a:t>
            </a:r>
          </a:p>
          <a:p>
            <a:r>
              <a:rPr lang="en-US" dirty="0"/>
              <a:t>Sub-register fields with overlapping bit field definitions</a:t>
            </a:r>
          </a:p>
          <a:p>
            <a:endParaRPr lang="en-US" dirty="0"/>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EncodingCollisionPass</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85000" lnSpcReduction="20000"/>
          </a:bodyPr>
          <a:lstStyle/>
          <a:p>
            <a:r>
              <a:rPr lang="en-US" dirty="0"/>
              <a:t>Identifies potential ISA encoding issues</a:t>
            </a:r>
          </a:p>
          <a:p>
            <a:r>
              <a:rPr lang="en-US" dirty="0"/>
              <a:t>Utilizes all instruction formats within an ISA</a:t>
            </a:r>
          </a:p>
          <a:p>
            <a:r>
              <a:rPr lang="en-US" dirty="0"/>
              <a:t>Builds a table of every known instruction within the ISA</a:t>
            </a:r>
          </a:p>
          <a:p>
            <a:pPr lvl="1"/>
            <a:r>
              <a:rPr lang="en-US" dirty="0"/>
              <a:t>Initializes a bit vector for every instruction using the encoding (</a:t>
            </a:r>
            <a:r>
              <a:rPr lang="en-US" dirty="0" err="1"/>
              <a:t>eg</a:t>
            </a:r>
            <a:r>
              <a:rPr lang="en-US" dirty="0"/>
              <a:t>, opcode), immediate values and register fields (bitmask)</a:t>
            </a:r>
          </a:p>
          <a:p>
            <a:r>
              <a:rPr lang="en-US" dirty="0"/>
              <a:t>Examines collisions in the “loaded” encodings</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54543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Data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StatsPass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85000" lnSpcReduction="20000"/>
          </a:bodyPr>
          <a:lstStyle/>
          <a:p>
            <a:r>
              <a:rPr lang="en-US" dirty="0"/>
              <a:t>Walks the entire dependence graph and collects data about the connectivity of the graph and incidence of the nodes</a:t>
            </a:r>
          </a:p>
          <a:p>
            <a:r>
              <a:rPr lang="en-US" dirty="0"/>
              <a:t>Reports the number of adjacent dependent nodes for each node in the graph (outdegree)</a:t>
            </a:r>
          </a:p>
          <a:p>
            <a:r>
              <a:rPr lang="en-US" dirty="0"/>
              <a:t>Reports final counts of the incidence of each node type</a:t>
            </a:r>
          </a:p>
          <a:p>
            <a:endParaRPr lang="en-US" dirty="0"/>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SpecDoc</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85000" lnSpcReduction="20000"/>
          </a:bodyPr>
          <a:lstStyle/>
          <a:p>
            <a:r>
              <a:rPr lang="en-US" dirty="0"/>
              <a:t>Walks the entire dependence graph and collects data about the encoding infrastructure of the ISA and portions of the micro architecture</a:t>
            </a:r>
          </a:p>
          <a:p>
            <a:r>
              <a:rPr lang="en-US" dirty="0"/>
              <a:t>Outputs a specification document in </a:t>
            </a:r>
            <a:r>
              <a:rPr lang="en-US" dirty="0" err="1"/>
              <a:t>LaTeX</a:t>
            </a:r>
            <a:r>
              <a:rPr lang="en-US" dirty="0"/>
              <a:t> that details each of:</a:t>
            </a:r>
          </a:p>
          <a:p>
            <a:pPr lvl="1"/>
            <a:r>
              <a:rPr lang="en-US" dirty="0"/>
              <a:t>Register Classes</a:t>
            </a:r>
          </a:p>
          <a:p>
            <a:pPr lvl="1"/>
            <a:r>
              <a:rPr lang="en-US" dirty="0"/>
              <a:t>Register Encodings</a:t>
            </a:r>
          </a:p>
          <a:p>
            <a:pPr lvl="2"/>
            <a:r>
              <a:rPr lang="en-US" dirty="0" err="1"/>
              <a:t>Subregister</a:t>
            </a:r>
            <a:r>
              <a:rPr lang="en-US" dirty="0"/>
              <a:t> encodings (bit fields within register)</a:t>
            </a:r>
          </a:p>
          <a:p>
            <a:pPr lvl="1"/>
            <a:r>
              <a:rPr lang="en-US" dirty="0"/>
              <a:t>Instruction Formats</a:t>
            </a:r>
          </a:p>
          <a:p>
            <a:pPr lvl="1"/>
            <a:r>
              <a:rPr lang="en-US" dirty="0"/>
              <a:t>Instruction Encodings</a:t>
            </a:r>
          </a:p>
          <a:p>
            <a:pPr lvl="1"/>
            <a:r>
              <a:rPr lang="en-US" dirty="0"/>
              <a:t>Master instruction table</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9251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E106-4E78-5B4E-961F-D649891F1D4B}"/>
              </a:ext>
            </a:extLst>
          </p:cNvPr>
          <p:cNvSpPr>
            <a:spLocks noGrp="1"/>
          </p:cNvSpPr>
          <p:nvPr>
            <p:ph type="title"/>
          </p:nvPr>
        </p:nvSpPr>
        <p:spPr/>
        <p:txBody>
          <a:bodyPr/>
          <a:lstStyle/>
          <a:p>
            <a:r>
              <a:rPr lang="en-US" dirty="0" err="1"/>
              <a:t>CoreGen</a:t>
            </a:r>
            <a:r>
              <a:rPr lang="en-US" dirty="0"/>
              <a:t> IR Passes: Example System Passes</a:t>
            </a:r>
          </a:p>
        </p:txBody>
      </p:sp>
      <p:sp>
        <p:nvSpPr>
          <p:cNvPr id="5" name="Text Placeholder 4">
            <a:extLst>
              <a:ext uri="{FF2B5EF4-FFF2-40B4-BE49-F238E27FC236}">
                <a16:creationId xmlns:a16="http://schemas.microsoft.com/office/drawing/2014/main" id="{69486CA9-8A98-C241-8685-B38B053E4833}"/>
              </a:ext>
            </a:extLst>
          </p:cNvPr>
          <p:cNvSpPr>
            <a:spLocks noGrp="1"/>
          </p:cNvSpPr>
          <p:nvPr>
            <p:ph type="body" idx="1"/>
          </p:nvPr>
        </p:nvSpPr>
        <p:spPr>
          <a:xfrm>
            <a:off x="839788" y="1681163"/>
            <a:ext cx="5157787"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SafeDeletePass</a:t>
            </a:r>
            <a:endParaRPr lang="en-US" dirty="0"/>
          </a:p>
        </p:txBody>
      </p:sp>
      <p:sp>
        <p:nvSpPr>
          <p:cNvPr id="6" name="Content Placeholder 5">
            <a:extLst>
              <a:ext uri="{FF2B5EF4-FFF2-40B4-BE49-F238E27FC236}">
                <a16:creationId xmlns:a16="http://schemas.microsoft.com/office/drawing/2014/main" id="{1C24E85A-7EF0-DD4E-BAE7-7C199F98A0AB}"/>
              </a:ext>
            </a:extLst>
          </p:cNvPr>
          <p:cNvSpPr>
            <a:spLocks noGrp="1"/>
          </p:cNvSpPr>
          <p:nvPr>
            <p:ph sz="half" idx="2"/>
          </p:nvPr>
        </p:nvSpPr>
        <p:spPr>
          <a:ln>
            <a:solidFill>
              <a:schemeClr val="tx1"/>
            </a:solidFill>
          </a:ln>
        </p:spPr>
        <p:txBody>
          <a:bodyPr>
            <a:normAutofit fontScale="92500" lnSpcReduction="20000"/>
          </a:bodyPr>
          <a:lstStyle/>
          <a:p>
            <a:r>
              <a:rPr lang="en-US" dirty="0"/>
              <a:t>Determines whether removing a node from the graph is safe</a:t>
            </a:r>
          </a:p>
          <a:p>
            <a:r>
              <a:rPr lang="en-US" dirty="0"/>
              <a:t>For example: </a:t>
            </a:r>
          </a:p>
          <a:p>
            <a:pPr lvl="1"/>
            <a:r>
              <a:rPr lang="en-US" dirty="0"/>
              <a:t>”If I remove this register, will I break the dependence graph?”</a:t>
            </a:r>
          </a:p>
          <a:p>
            <a:pPr lvl="1"/>
            <a:r>
              <a:rPr lang="en-US" dirty="0"/>
              <a:t>“If I remove this encoding format, will I break the dependence graph?”</a:t>
            </a:r>
          </a:p>
          <a:p>
            <a:r>
              <a:rPr lang="en-US" dirty="0"/>
              <a:t>Generally utilized within other tooling, but can be utilized directly by the user</a:t>
            </a:r>
          </a:p>
          <a:p>
            <a:endParaRPr lang="en-US" dirty="0"/>
          </a:p>
        </p:txBody>
      </p:sp>
      <p:sp>
        <p:nvSpPr>
          <p:cNvPr id="7" name="Text Placeholder 6">
            <a:extLst>
              <a:ext uri="{FF2B5EF4-FFF2-40B4-BE49-F238E27FC236}">
                <a16:creationId xmlns:a16="http://schemas.microsoft.com/office/drawing/2014/main" id="{D06B17D9-7964-4541-B18B-54D36764839B}"/>
              </a:ext>
            </a:extLst>
          </p:cNvPr>
          <p:cNvSpPr>
            <a:spLocks noGrp="1"/>
          </p:cNvSpPr>
          <p:nvPr>
            <p:ph type="body" sz="quarter" idx="3"/>
          </p:nvPr>
        </p:nvSpPr>
        <p:spPr>
          <a:xfrm>
            <a:off x="6172200" y="1681163"/>
            <a:ext cx="5183188" cy="657225"/>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chor="ctr"/>
          <a:lstStyle/>
          <a:p>
            <a:pPr algn="ctr"/>
            <a:r>
              <a:rPr lang="en-US" dirty="0" err="1"/>
              <a:t>ASPSolverPass</a:t>
            </a:r>
            <a:endParaRPr lang="en-US" dirty="0"/>
          </a:p>
        </p:txBody>
      </p:sp>
      <p:sp>
        <p:nvSpPr>
          <p:cNvPr id="8" name="Content Placeholder 7">
            <a:extLst>
              <a:ext uri="{FF2B5EF4-FFF2-40B4-BE49-F238E27FC236}">
                <a16:creationId xmlns:a16="http://schemas.microsoft.com/office/drawing/2014/main" id="{E13831F8-FCB2-8E43-81DB-46685024166D}"/>
              </a:ext>
            </a:extLst>
          </p:cNvPr>
          <p:cNvSpPr>
            <a:spLocks noGrp="1"/>
          </p:cNvSpPr>
          <p:nvPr>
            <p:ph sz="quarter" idx="4"/>
          </p:nvPr>
        </p:nvSpPr>
        <p:spPr>
          <a:ln>
            <a:solidFill>
              <a:schemeClr val="tx1"/>
            </a:solidFill>
          </a:ln>
        </p:spPr>
        <p:txBody>
          <a:bodyPr>
            <a:normAutofit fontScale="92500" lnSpcReduction="20000"/>
          </a:bodyPr>
          <a:lstStyle/>
          <a:p>
            <a:r>
              <a:rPr lang="en-US" dirty="0"/>
              <a:t>Utilized when an existing analysis pass does not find a specific corner case</a:t>
            </a:r>
          </a:p>
          <a:p>
            <a:r>
              <a:rPr lang="en-US" dirty="0"/>
              <a:t>Can be used to “programmatically” define new dependence solvers using a specific syntax</a:t>
            </a:r>
          </a:p>
          <a:p>
            <a:r>
              <a:rPr lang="en-US" dirty="0"/>
              <a:t>Can be utilized as design constraints and/or regression tests to ensure specific functionality/connectivity exists in a design</a:t>
            </a:r>
          </a:p>
        </p:txBody>
      </p:sp>
      <p:sp>
        <p:nvSpPr>
          <p:cNvPr id="4" name="Footer Placeholder 3">
            <a:extLst>
              <a:ext uri="{FF2B5EF4-FFF2-40B4-BE49-F238E27FC236}">
                <a16:creationId xmlns:a16="http://schemas.microsoft.com/office/drawing/2014/main" id="{85FEE94E-BE95-FF47-9837-2849374605BB}"/>
              </a:ext>
            </a:extLst>
          </p:cNvPr>
          <p:cNvSpPr>
            <a:spLocks noGrp="1"/>
          </p:cNvSpPr>
          <p:nvPr>
            <p:ph type="ftr" sz="quarter" idx="11"/>
          </p:nvPr>
        </p:nvSpPr>
        <p:spPr/>
        <p:txBody>
          <a:bodyPr/>
          <a:lstStyle/>
          <a:p>
            <a:r>
              <a:rPr lang="en-US" dirty="0"/>
              <a:t>Tactical Computing Laboratories</a:t>
            </a:r>
          </a:p>
        </p:txBody>
      </p:sp>
    </p:spTree>
    <p:extLst>
      <p:ext uri="{BB962C8B-B14F-4D97-AF65-F5344CB8AC3E}">
        <p14:creationId xmlns:p14="http://schemas.microsoft.com/office/powerpoint/2010/main" val="320104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CoreGen</a:t>
            </a:r>
            <a:r>
              <a:rPr lang="en-US" dirty="0"/>
              <a:t> Infrastructure</a:t>
            </a:r>
          </a:p>
        </p:txBody>
      </p:sp>
      <p:sp>
        <p:nvSpPr>
          <p:cNvPr id="3" name="Content Placeholder 2"/>
          <p:cNvSpPr>
            <a:spLocks noGrp="1"/>
          </p:cNvSpPr>
          <p:nvPr>
            <p:ph idx="1"/>
          </p:nvPr>
        </p:nvSpPr>
        <p:spPr>
          <a:xfrm>
            <a:off x="838200" y="1825625"/>
            <a:ext cx="7007352" cy="4351338"/>
          </a:xfrm>
        </p:spPr>
        <p:txBody>
          <a:bodyPr>
            <a:normAutofit fontScale="92500" lnSpcReduction="10000"/>
          </a:bodyPr>
          <a:lstStyle/>
          <a:p>
            <a:r>
              <a:rPr lang="en-US" dirty="0"/>
              <a:t>All hardware modules/units are defined as DAG nodes</a:t>
            </a:r>
          </a:p>
          <a:p>
            <a:r>
              <a:rPr lang="en-US" dirty="0"/>
              <a:t>Dependence graph between nodes is “lowered” in multiple stages in order to expose increasing levels of complexity</a:t>
            </a:r>
          </a:p>
          <a:p>
            <a:pPr lvl="1"/>
            <a:r>
              <a:rPr lang="en-US" dirty="0"/>
              <a:t>Similar to Open64 notion of multi-dimensional IR</a:t>
            </a:r>
          </a:p>
          <a:p>
            <a:r>
              <a:rPr lang="en-US" dirty="0"/>
              <a:t>DAG Levels:</a:t>
            </a:r>
          </a:p>
          <a:p>
            <a:pPr lvl="1"/>
            <a:r>
              <a:rPr lang="en-US" dirty="0"/>
              <a:t>Level 0: Basic node connectivity</a:t>
            </a:r>
          </a:p>
          <a:p>
            <a:pPr lvl="1"/>
            <a:r>
              <a:rPr lang="en-US" dirty="0"/>
              <a:t>Level 1: Expands “extension” nodes to contain all their children</a:t>
            </a:r>
          </a:p>
          <a:p>
            <a:pPr lvl="1"/>
            <a:r>
              <a:rPr lang="en-US" dirty="0"/>
              <a:t>Level 2: Expands all communication links</a:t>
            </a:r>
          </a:p>
          <a:p>
            <a:pPr lvl="1"/>
            <a:r>
              <a:rPr lang="en-US" dirty="0"/>
              <a:t>Level 3: Expands all instruction and register encodings</a:t>
            </a:r>
          </a:p>
        </p:txBody>
      </p:sp>
      <p:sp>
        <p:nvSpPr>
          <p:cNvPr id="6" name="Rounded Rectangle 5"/>
          <p:cNvSpPr/>
          <p:nvPr/>
        </p:nvSpPr>
        <p:spPr>
          <a:xfrm>
            <a:off x="8065008" y="1690688"/>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Level</a:t>
            </a:r>
          </a:p>
        </p:txBody>
      </p:sp>
      <p:sp>
        <p:nvSpPr>
          <p:cNvPr id="7" name="Rounded Rectangle 6"/>
          <p:cNvSpPr/>
          <p:nvPr/>
        </p:nvSpPr>
        <p:spPr>
          <a:xfrm>
            <a:off x="8065008" y="2322576"/>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Comm</a:t>
            </a:r>
            <a:r>
              <a:rPr lang="en-US" dirty="0"/>
              <a:t> Channel</a:t>
            </a:r>
          </a:p>
        </p:txBody>
      </p:sp>
      <p:sp>
        <p:nvSpPr>
          <p:cNvPr id="8" name="Rounded Rectangle 7"/>
          <p:cNvSpPr/>
          <p:nvPr/>
        </p:nvSpPr>
        <p:spPr>
          <a:xfrm>
            <a:off x="8065008" y="2953354"/>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p:txBody>
      </p:sp>
      <p:sp>
        <p:nvSpPr>
          <p:cNvPr id="9" name="Rounded Rectangle 8"/>
          <p:cNvSpPr/>
          <p:nvPr/>
        </p:nvSpPr>
        <p:spPr>
          <a:xfrm>
            <a:off x="8065008" y="3584132"/>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Instruction</a:t>
            </a:r>
            <a:endParaRPr lang="en-US" dirty="0"/>
          </a:p>
        </p:txBody>
      </p:sp>
      <p:sp>
        <p:nvSpPr>
          <p:cNvPr id="10" name="Rounded Rectangle 9"/>
          <p:cNvSpPr/>
          <p:nvPr/>
        </p:nvSpPr>
        <p:spPr>
          <a:xfrm>
            <a:off x="8065008" y="4214910"/>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PseudoInst</a:t>
            </a:r>
            <a:endParaRPr lang="en-US" dirty="0"/>
          </a:p>
        </p:txBody>
      </p:sp>
      <p:sp>
        <p:nvSpPr>
          <p:cNvPr id="11" name="Rounded Rectangle 10"/>
          <p:cNvSpPr/>
          <p:nvPr/>
        </p:nvSpPr>
        <p:spPr>
          <a:xfrm>
            <a:off x="8065008" y="4845688"/>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Encoding</a:t>
            </a:r>
          </a:p>
        </p:txBody>
      </p:sp>
      <p:sp>
        <p:nvSpPr>
          <p:cNvPr id="12" name="Rounded Rectangle 11"/>
          <p:cNvSpPr/>
          <p:nvPr/>
        </p:nvSpPr>
        <p:spPr>
          <a:xfrm>
            <a:off x="8065008" y="5475673"/>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a:t>
            </a:r>
          </a:p>
        </p:txBody>
      </p:sp>
      <p:sp>
        <p:nvSpPr>
          <p:cNvPr id="13" name="Rounded Rectangle 12"/>
          <p:cNvSpPr/>
          <p:nvPr/>
        </p:nvSpPr>
        <p:spPr>
          <a:xfrm>
            <a:off x="10117836" y="1690687"/>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Class</a:t>
            </a:r>
          </a:p>
        </p:txBody>
      </p:sp>
      <p:sp>
        <p:nvSpPr>
          <p:cNvPr id="14" name="Rounded Rectangle 13"/>
          <p:cNvSpPr/>
          <p:nvPr/>
        </p:nvSpPr>
        <p:spPr>
          <a:xfrm>
            <a:off x="10117836" y="2322576"/>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Register</a:t>
            </a:r>
            <a:endParaRPr lang="en-US" dirty="0"/>
          </a:p>
        </p:txBody>
      </p:sp>
      <p:sp>
        <p:nvSpPr>
          <p:cNvPr id="15" name="Rounded Rectangle 14"/>
          <p:cNvSpPr/>
          <p:nvPr/>
        </p:nvSpPr>
        <p:spPr>
          <a:xfrm>
            <a:off x="10117836" y="2953353"/>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SoC</a:t>
            </a:r>
            <a:endParaRPr lang="en-US" dirty="0"/>
          </a:p>
        </p:txBody>
      </p:sp>
      <p:sp>
        <p:nvSpPr>
          <p:cNvPr id="16" name="Rounded Rectangle 15">
            <a:extLst>
              <a:ext uri="{FF2B5EF4-FFF2-40B4-BE49-F238E27FC236}">
                <a16:creationId xmlns:a16="http://schemas.microsoft.com/office/drawing/2014/main" id="{60FF70F5-36F0-E046-B376-5D4791C1CE12}"/>
              </a:ext>
            </a:extLst>
          </p:cNvPr>
          <p:cNvSpPr/>
          <p:nvPr/>
        </p:nvSpPr>
        <p:spPr>
          <a:xfrm>
            <a:off x="10117836" y="3584132"/>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Spads</a:t>
            </a:r>
            <a:endParaRPr lang="en-US" dirty="0"/>
          </a:p>
        </p:txBody>
      </p:sp>
      <p:sp>
        <p:nvSpPr>
          <p:cNvPr id="17" name="Rounded Rectangle 16">
            <a:extLst>
              <a:ext uri="{FF2B5EF4-FFF2-40B4-BE49-F238E27FC236}">
                <a16:creationId xmlns:a16="http://schemas.microsoft.com/office/drawing/2014/main" id="{6D57D79F-4F4C-C54C-B25C-55275C76E70E}"/>
              </a:ext>
            </a:extLst>
          </p:cNvPr>
          <p:cNvSpPr/>
          <p:nvPr/>
        </p:nvSpPr>
        <p:spPr>
          <a:xfrm>
            <a:off x="10117836" y="4214910"/>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VtoP</a:t>
            </a:r>
            <a:endParaRPr lang="en-US" dirty="0"/>
          </a:p>
        </p:txBody>
      </p:sp>
      <p:sp>
        <p:nvSpPr>
          <p:cNvPr id="18" name="Rounded Rectangle 17">
            <a:extLst>
              <a:ext uri="{FF2B5EF4-FFF2-40B4-BE49-F238E27FC236}">
                <a16:creationId xmlns:a16="http://schemas.microsoft.com/office/drawing/2014/main" id="{407DD2BF-09AE-3B4D-B0F7-D7F7A02C9306}"/>
              </a:ext>
            </a:extLst>
          </p:cNvPr>
          <p:cNvSpPr/>
          <p:nvPr/>
        </p:nvSpPr>
        <p:spPr>
          <a:xfrm>
            <a:off x="10117836" y="4845688"/>
            <a:ext cx="1920240" cy="55181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Plugins</a:t>
            </a:r>
          </a:p>
        </p:txBody>
      </p:sp>
      <p:sp>
        <p:nvSpPr>
          <p:cNvPr id="19" name="Footer Placeholder 3">
            <a:extLst>
              <a:ext uri="{FF2B5EF4-FFF2-40B4-BE49-F238E27FC236}">
                <a16:creationId xmlns:a16="http://schemas.microsoft.com/office/drawing/2014/main" id="{6E998DD7-81A7-DE4D-B37A-DD3DDC4C0DFE}"/>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21297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92500" lnSpcReduction="10000"/>
          </a:bodyPr>
          <a:lstStyle/>
          <a:p>
            <a:r>
              <a:rPr lang="en-US" b="1" u="sng" dirty="0"/>
              <a:t>SoC Nodes</a:t>
            </a:r>
            <a:r>
              <a:rPr lang="en-US" dirty="0"/>
              <a:t>: Defines a top-level system on chip (one per design)</a:t>
            </a:r>
          </a:p>
          <a:p>
            <a:r>
              <a:rPr lang="en-US" b="1" u="sng" dirty="0"/>
              <a:t>Core Nodes</a:t>
            </a:r>
            <a:r>
              <a:rPr lang="en-US" dirty="0"/>
              <a:t>: Defines a single core with associated ISA and dependent nodes</a:t>
            </a:r>
          </a:p>
          <a:p>
            <a:r>
              <a:rPr lang="en-US" b="1" u="sng" dirty="0"/>
              <a:t>ISA Nodes</a:t>
            </a:r>
            <a:r>
              <a:rPr lang="en-US" dirty="0"/>
              <a:t>: Defines an instruction set architecture container</a:t>
            </a:r>
          </a:p>
          <a:p>
            <a:r>
              <a:rPr lang="en-US" b="1" u="sng" dirty="0"/>
              <a:t>Instruction Format Nodes</a:t>
            </a:r>
            <a:r>
              <a:rPr lang="en-US" dirty="0"/>
              <a:t>: Defines an instruction format with all of its sub-fields</a:t>
            </a:r>
          </a:p>
          <a:p>
            <a:pPr lvl="1"/>
            <a:r>
              <a:rPr lang="en-US" dirty="0"/>
              <a:t>Sub-fields have properties that define encoding fields, register fields, immediate value fields, </a:t>
            </a:r>
            <a:r>
              <a:rPr lang="en-US" dirty="0" err="1"/>
              <a:t>etc</a:t>
            </a:r>
            <a:endParaRPr lang="en-US" dirty="0"/>
          </a:p>
          <a:p>
            <a:r>
              <a:rPr lang="en-US" b="1" u="sng" dirty="0"/>
              <a:t>Instruction Nodes</a:t>
            </a:r>
            <a:r>
              <a:rPr lang="en-US" dirty="0"/>
              <a:t>: Defines a single instruction based upon a prescribed instruction format.</a:t>
            </a:r>
          </a:p>
          <a:p>
            <a:pPr lvl="1"/>
            <a:r>
              <a:rPr lang="en-US" dirty="0"/>
              <a:t>Ability to define encodings, register classes for register fields, immediate values, </a:t>
            </a:r>
            <a:r>
              <a:rPr lang="en-US" dirty="0" err="1"/>
              <a:t>etc</a:t>
            </a:r>
            <a:endParaRPr lang="en-US" dirty="0"/>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21127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 (</a:t>
            </a:r>
            <a:r>
              <a:rPr lang="en-US" dirty="0" err="1"/>
              <a:t>cont</a:t>
            </a:r>
            <a:r>
              <a:rPr lang="en-US" dirty="0"/>
              <a:t>)?</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92500" lnSpcReduction="20000"/>
          </a:bodyPr>
          <a:lstStyle/>
          <a:p>
            <a:r>
              <a:rPr lang="en-US" b="1" u="sng" dirty="0"/>
              <a:t>Pseudo Instruction Nodes</a:t>
            </a:r>
            <a:r>
              <a:rPr lang="en-US" dirty="0"/>
              <a:t>: Defines specific encodings for existing instructions</a:t>
            </a:r>
          </a:p>
          <a:p>
            <a:pPr lvl="1"/>
            <a:r>
              <a:rPr lang="en-US" dirty="0"/>
              <a:t>Ability to define prescribed encoding fields as static (</a:t>
            </a:r>
            <a:r>
              <a:rPr lang="en-US" dirty="0" err="1"/>
              <a:t>eg</a:t>
            </a:r>
            <a:r>
              <a:rPr lang="en-US" dirty="0"/>
              <a:t>, immediate = 0x00)</a:t>
            </a:r>
          </a:p>
          <a:p>
            <a:pPr lvl="1"/>
            <a:r>
              <a:rPr lang="en-US" dirty="0"/>
              <a:t>DOES NOT induce instruction encoding collisions</a:t>
            </a:r>
          </a:p>
          <a:p>
            <a:pPr lvl="1"/>
            <a:r>
              <a:rPr lang="en-US" dirty="0"/>
              <a:t>EG: ”MOV RT, Ra” = “ADD RT, Ra, $0” </a:t>
            </a:r>
          </a:p>
          <a:p>
            <a:r>
              <a:rPr lang="en-US" b="1" u="sng" dirty="0"/>
              <a:t>Register Class Nodes</a:t>
            </a:r>
            <a:r>
              <a:rPr lang="en-US" dirty="0"/>
              <a:t>: Defines a container node with multiple dependent registers.  Register indices within a register class cannot overlap</a:t>
            </a:r>
          </a:p>
          <a:p>
            <a:r>
              <a:rPr lang="en-US" b="1" u="sng" dirty="0"/>
              <a:t>Register Nodes</a:t>
            </a:r>
            <a:r>
              <a:rPr lang="en-US" dirty="0"/>
              <a:t>: Defines a single register node with an index, bit width, sub-register fields and attributes (RO, RW, </a:t>
            </a:r>
            <a:r>
              <a:rPr lang="en-US" dirty="0" err="1"/>
              <a:t>etc</a:t>
            </a:r>
            <a:r>
              <a:rPr lang="en-US" dirty="0"/>
              <a:t>)</a:t>
            </a:r>
          </a:p>
          <a:p>
            <a:r>
              <a:rPr lang="en-US" b="1" u="sng" dirty="0"/>
              <a:t>Encoding Nodes</a:t>
            </a:r>
            <a:r>
              <a:rPr lang="en-US" dirty="0"/>
              <a:t>: Define encodings for parent nodes (EG, register encodings)</a:t>
            </a:r>
          </a:p>
          <a:p>
            <a:r>
              <a:rPr lang="en-US" b="1" u="sng" dirty="0"/>
              <a:t>Cache Nodes</a:t>
            </a:r>
            <a:r>
              <a:rPr lang="en-US" dirty="0"/>
              <a:t>: Defines a single cache layer</a:t>
            </a:r>
          </a:p>
          <a:p>
            <a:pPr lvl="1"/>
            <a:r>
              <a:rPr lang="en-US" dirty="0"/>
              <a:t>Can be interconnected into multi-level caches</a:t>
            </a:r>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16657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69DDB1-DDE7-7E47-B678-AAD5AA5A6372}"/>
              </a:ext>
            </a:extLst>
          </p:cNvPr>
          <p:cNvSpPr>
            <a:spLocks noGrp="1"/>
          </p:cNvSpPr>
          <p:nvPr>
            <p:ph type="title"/>
          </p:nvPr>
        </p:nvSpPr>
        <p:spPr/>
        <p:txBody>
          <a:bodyPr/>
          <a:lstStyle/>
          <a:p>
            <a:r>
              <a:rPr lang="en-US" dirty="0"/>
              <a:t>What type of nodes in the </a:t>
            </a:r>
            <a:r>
              <a:rPr lang="en-US" dirty="0" err="1"/>
              <a:t>CoreGen</a:t>
            </a:r>
            <a:r>
              <a:rPr lang="en-US" dirty="0"/>
              <a:t> IR (</a:t>
            </a:r>
            <a:r>
              <a:rPr lang="en-US" dirty="0" err="1"/>
              <a:t>cont</a:t>
            </a:r>
            <a:r>
              <a:rPr lang="en-US" dirty="0"/>
              <a:t>)?</a:t>
            </a:r>
          </a:p>
        </p:txBody>
      </p:sp>
      <p:sp>
        <p:nvSpPr>
          <p:cNvPr id="9" name="Content Placeholder 8">
            <a:extLst>
              <a:ext uri="{FF2B5EF4-FFF2-40B4-BE49-F238E27FC236}">
                <a16:creationId xmlns:a16="http://schemas.microsoft.com/office/drawing/2014/main" id="{52817BF4-3DEF-BB4A-84CA-49A767087DA9}"/>
              </a:ext>
            </a:extLst>
          </p:cNvPr>
          <p:cNvSpPr>
            <a:spLocks noGrp="1"/>
          </p:cNvSpPr>
          <p:nvPr>
            <p:ph idx="1"/>
          </p:nvPr>
        </p:nvSpPr>
        <p:spPr/>
        <p:txBody>
          <a:bodyPr>
            <a:normAutofit fontScale="77500" lnSpcReduction="20000"/>
          </a:bodyPr>
          <a:lstStyle/>
          <a:p>
            <a:r>
              <a:rPr lang="en-US" b="1" u="sng" dirty="0"/>
              <a:t>Communication Channel Nodes</a:t>
            </a:r>
            <a:r>
              <a:rPr lang="en-US" dirty="0"/>
              <a:t>: Interconnect multiple nodes via on-chip </a:t>
            </a:r>
            <a:r>
              <a:rPr lang="en-US" dirty="0" err="1"/>
              <a:t>data+control</a:t>
            </a:r>
            <a:r>
              <a:rPr lang="en-US" dirty="0"/>
              <a:t> paths</a:t>
            </a:r>
          </a:p>
          <a:p>
            <a:pPr lvl="1"/>
            <a:r>
              <a:rPr lang="en-US" dirty="0"/>
              <a:t>Multiple topologies supported</a:t>
            </a:r>
          </a:p>
          <a:p>
            <a:r>
              <a:rPr lang="en-US" b="1" u="sng" dirty="0"/>
              <a:t>Scratchpad Nodes</a:t>
            </a:r>
            <a:r>
              <a:rPr lang="en-US" dirty="0"/>
              <a:t>: Represent addressable on-chip scratchpads</a:t>
            </a:r>
          </a:p>
          <a:p>
            <a:r>
              <a:rPr lang="en-US" b="1" u="sng" dirty="0"/>
              <a:t>Memory Controller Nodes</a:t>
            </a:r>
            <a:r>
              <a:rPr lang="en-US" dirty="0"/>
              <a:t>: Represents a basic memory controller with multiple input/output ports</a:t>
            </a:r>
          </a:p>
          <a:p>
            <a:r>
              <a:rPr lang="en-US" b="1" u="sng" dirty="0"/>
              <a:t>Virtual to Physical Nodes</a:t>
            </a:r>
            <a:r>
              <a:rPr lang="en-US" dirty="0"/>
              <a:t>: Handles virtual to physical memory translation</a:t>
            </a:r>
          </a:p>
          <a:p>
            <a:r>
              <a:rPr lang="en-US" dirty="0"/>
              <a:t>**</a:t>
            </a:r>
            <a:r>
              <a:rPr lang="en-US" b="1" u="sng" dirty="0"/>
              <a:t>Extension Nodes</a:t>
            </a:r>
            <a:r>
              <a:rPr lang="en-US" dirty="0"/>
              <a:t>: Special node type that permits users to “import” other </a:t>
            </a:r>
            <a:r>
              <a:rPr lang="en-US" dirty="0" err="1"/>
              <a:t>CoreGen</a:t>
            </a:r>
            <a:r>
              <a:rPr lang="en-US" dirty="0"/>
              <a:t>-developed project artifacts into other projects</a:t>
            </a:r>
          </a:p>
          <a:p>
            <a:pPr lvl="1"/>
            <a:r>
              <a:rPr lang="en-US" dirty="0"/>
              <a:t>Accelerators are excellent examples of extensions</a:t>
            </a:r>
          </a:p>
          <a:p>
            <a:r>
              <a:rPr lang="en-US" dirty="0"/>
              <a:t>**</a:t>
            </a:r>
            <a:r>
              <a:rPr lang="en-US" b="1" u="sng" dirty="0"/>
              <a:t>Plugin Nodes</a:t>
            </a:r>
            <a:r>
              <a:rPr lang="en-US" dirty="0"/>
              <a:t>: Special node type that represents a third-party templated design</a:t>
            </a:r>
          </a:p>
          <a:p>
            <a:pPr lvl="1"/>
            <a:r>
              <a:rPr lang="en-US" dirty="0"/>
              <a:t>Can contain unlimited number of special properties (not defined by standard </a:t>
            </a:r>
            <a:r>
              <a:rPr lang="en-US" dirty="0" err="1"/>
              <a:t>CoreGen</a:t>
            </a:r>
            <a:r>
              <a:rPr lang="en-US" dirty="0"/>
              <a:t> IR spec)</a:t>
            </a:r>
          </a:p>
          <a:p>
            <a:pPr lvl="1"/>
            <a:r>
              <a:rPr lang="en-US" dirty="0"/>
              <a:t>May also contain custom code generation facilities to output any style of HDL/RTL, </a:t>
            </a:r>
            <a:r>
              <a:rPr lang="en-US" dirty="0" err="1"/>
              <a:t>etc</a:t>
            </a:r>
            <a:endParaRPr lang="en-US" dirty="0"/>
          </a:p>
        </p:txBody>
      </p:sp>
      <p:sp>
        <p:nvSpPr>
          <p:cNvPr id="7" name="Footer Placeholder 6">
            <a:extLst>
              <a:ext uri="{FF2B5EF4-FFF2-40B4-BE49-F238E27FC236}">
                <a16:creationId xmlns:a16="http://schemas.microsoft.com/office/drawing/2014/main" id="{504D450B-746F-2846-A588-41B12E1AC6E0}"/>
              </a:ext>
            </a:extLst>
          </p:cNvPr>
          <p:cNvSpPr>
            <a:spLocks noGrp="1"/>
          </p:cNvSpPr>
          <p:nvPr>
            <p:ph type="ftr" sz="quarter" idx="11"/>
          </p:nvPr>
        </p:nvSpPr>
        <p:spPr/>
        <p:txBody>
          <a:bodyPr/>
          <a:lstStyle/>
          <a:p>
            <a:r>
              <a:rPr lang="en-US" dirty="0"/>
              <a:t>Tactical Computing Laboratories</a:t>
            </a:r>
          </a:p>
        </p:txBody>
      </p:sp>
    </p:spTree>
    <p:extLst>
      <p:ext uri="{BB962C8B-B14F-4D97-AF65-F5344CB8AC3E}">
        <p14:creationId xmlns:p14="http://schemas.microsoft.com/office/powerpoint/2010/main" val="60855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Up Arrow 27"/>
          <p:cNvSpPr/>
          <p:nvPr/>
        </p:nvSpPr>
        <p:spPr>
          <a:xfrm>
            <a:off x="8180832" y="2051025"/>
            <a:ext cx="859536" cy="4275094"/>
          </a:xfrm>
          <a:prstGeom prst="upArrow">
            <a:avLst>
              <a:gd name="adj1" fmla="val 50000"/>
              <a:gd name="adj2" fmla="val 3723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a:off x="10344912" y="2075992"/>
            <a:ext cx="859536" cy="2938307"/>
          </a:xfrm>
          <a:prstGeom prst="upArrow">
            <a:avLst>
              <a:gd name="adj1" fmla="val 50000"/>
              <a:gd name="adj2" fmla="val 3723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CoreGen</a:t>
            </a:r>
            <a:r>
              <a:rPr lang="en-US" dirty="0"/>
              <a:t> Plugins</a:t>
            </a:r>
          </a:p>
        </p:txBody>
      </p:sp>
      <p:sp>
        <p:nvSpPr>
          <p:cNvPr id="3" name="Content Placeholder 2"/>
          <p:cNvSpPr>
            <a:spLocks noGrp="1"/>
          </p:cNvSpPr>
          <p:nvPr>
            <p:ph idx="1"/>
          </p:nvPr>
        </p:nvSpPr>
        <p:spPr>
          <a:xfrm>
            <a:off x="838200" y="1825625"/>
            <a:ext cx="7007352" cy="4351338"/>
          </a:xfrm>
        </p:spPr>
        <p:txBody>
          <a:bodyPr>
            <a:normAutofit fontScale="92500" lnSpcReduction="20000"/>
          </a:bodyPr>
          <a:lstStyle/>
          <a:p>
            <a:r>
              <a:rPr lang="en-US" dirty="0" err="1"/>
              <a:t>CoreGen</a:t>
            </a:r>
            <a:r>
              <a:rPr lang="en-US" dirty="0"/>
              <a:t> plugins are containers for self-contained extensions</a:t>
            </a:r>
          </a:p>
          <a:p>
            <a:pPr lvl="1"/>
            <a:r>
              <a:rPr lang="en-US" dirty="0"/>
              <a:t>Each plugin is effectively its own template</a:t>
            </a:r>
          </a:p>
          <a:p>
            <a:pPr lvl="1"/>
            <a:r>
              <a:rPr lang="en-US" dirty="0"/>
              <a:t>Bundled as a shared library (can be licensed and distributed outside of System Architect)</a:t>
            </a:r>
          </a:p>
          <a:p>
            <a:r>
              <a:rPr lang="en-US" dirty="0"/>
              <a:t>These can be: </a:t>
            </a:r>
          </a:p>
          <a:p>
            <a:pPr lvl="1"/>
            <a:r>
              <a:rPr lang="en-US" dirty="0"/>
              <a:t>Cores, ISAs, cache modules, periphery components, </a:t>
            </a:r>
            <a:r>
              <a:rPr lang="en-US" dirty="0" err="1"/>
              <a:t>etc</a:t>
            </a:r>
            <a:endParaRPr lang="en-US" dirty="0"/>
          </a:p>
          <a:p>
            <a:r>
              <a:rPr lang="en-US" dirty="0"/>
              <a:t>Each plugin can drive unique “code generators” to modify their internal HDL state and/or generate the source compiler</a:t>
            </a:r>
          </a:p>
          <a:p>
            <a:r>
              <a:rPr lang="en-US" dirty="0"/>
              <a:t>Projects can import any number of plugins</a:t>
            </a:r>
          </a:p>
          <a:p>
            <a:r>
              <a:rPr lang="en-US" dirty="0"/>
              <a:t>DAG analysis works across plugins</a:t>
            </a:r>
          </a:p>
        </p:txBody>
      </p:sp>
      <p:sp>
        <p:nvSpPr>
          <p:cNvPr id="13" name="Rounded Rectangle 12"/>
          <p:cNvSpPr/>
          <p:nvPr/>
        </p:nvSpPr>
        <p:spPr>
          <a:xfrm>
            <a:off x="7650480" y="3138631"/>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a:t>
            </a:r>
          </a:p>
        </p:txBody>
      </p:sp>
      <p:sp>
        <p:nvSpPr>
          <p:cNvPr id="16" name="Rounded Rectangle 15"/>
          <p:cNvSpPr/>
          <p:nvPr/>
        </p:nvSpPr>
        <p:spPr>
          <a:xfrm>
            <a:off x="7650480" y="2475660"/>
            <a:ext cx="1920240" cy="551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Plugin</a:t>
            </a:r>
          </a:p>
        </p:txBody>
      </p:sp>
      <p:sp>
        <p:nvSpPr>
          <p:cNvPr id="17" name="Rounded Rectangle 16"/>
          <p:cNvSpPr/>
          <p:nvPr/>
        </p:nvSpPr>
        <p:spPr>
          <a:xfrm>
            <a:off x="7650480" y="3802475"/>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18" name="Rounded Rectangle 17"/>
          <p:cNvSpPr/>
          <p:nvPr/>
        </p:nvSpPr>
        <p:spPr>
          <a:xfrm>
            <a:off x="7650480" y="4466319"/>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19" name="Rounded Rectangle 18"/>
          <p:cNvSpPr/>
          <p:nvPr/>
        </p:nvSpPr>
        <p:spPr>
          <a:xfrm>
            <a:off x="7650480" y="5130163"/>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0" name="Rounded Rectangle 19"/>
          <p:cNvSpPr/>
          <p:nvPr/>
        </p:nvSpPr>
        <p:spPr>
          <a:xfrm>
            <a:off x="7650480" y="5794007"/>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1" name="Rounded Rectangle 20"/>
          <p:cNvSpPr/>
          <p:nvPr/>
        </p:nvSpPr>
        <p:spPr>
          <a:xfrm>
            <a:off x="9814560" y="3143895"/>
            <a:ext cx="1920240" cy="55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a:t>
            </a:r>
          </a:p>
        </p:txBody>
      </p:sp>
      <p:sp>
        <p:nvSpPr>
          <p:cNvPr id="22" name="Rounded Rectangle 21"/>
          <p:cNvSpPr/>
          <p:nvPr/>
        </p:nvSpPr>
        <p:spPr>
          <a:xfrm>
            <a:off x="9814560" y="2480924"/>
            <a:ext cx="1920240" cy="551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Plugin</a:t>
            </a:r>
          </a:p>
        </p:txBody>
      </p:sp>
      <p:sp>
        <p:nvSpPr>
          <p:cNvPr id="23" name="Rounded Rectangle 22"/>
          <p:cNvSpPr/>
          <p:nvPr/>
        </p:nvSpPr>
        <p:spPr>
          <a:xfrm>
            <a:off x="9814560" y="3807739"/>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4" name="Rounded Rectangle 23"/>
          <p:cNvSpPr/>
          <p:nvPr/>
        </p:nvSpPr>
        <p:spPr>
          <a:xfrm>
            <a:off x="9814560" y="4471583"/>
            <a:ext cx="1920240"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i="1"/>
              <a:t>Node</a:t>
            </a:r>
            <a:endParaRPr lang="en-US" i="1" dirty="0"/>
          </a:p>
        </p:txBody>
      </p:sp>
      <p:sp>
        <p:nvSpPr>
          <p:cNvPr id="27" name="Rounded Rectangle 26"/>
          <p:cNvSpPr/>
          <p:nvPr/>
        </p:nvSpPr>
        <p:spPr>
          <a:xfrm>
            <a:off x="7650480" y="1499210"/>
            <a:ext cx="4084320" cy="5518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System Architect Project</a:t>
            </a:r>
          </a:p>
        </p:txBody>
      </p:sp>
      <p:sp>
        <p:nvSpPr>
          <p:cNvPr id="25" name="Footer Placeholder 6">
            <a:extLst>
              <a:ext uri="{FF2B5EF4-FFF2-40B4-BE49-F238E27FC236}">
                <a16:creationId xmlns:a16="http://schemas.microsoft.com/office/drawing/2014/main" id="{33983F6C-0ED4-3049-A085-A2D7E9A951AC}"/>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145538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20E4-975F-1E4F-BEFB-96680812B809}"/>
              </a:ext>
            </a:extLst>
          </p:cNvPr>
          <p:cNvSpPr>
            <a:spLocks noGrp="1"/>
          </p:cNvSpPr>
          <p:nvPr>
            <p:ph type="title"/>
          </p:nvPr>
        </p:nvSpPr>
        <p:spPr/>
        <p:txBody>
          <a:bodyPr/>
          <a:lstStyle/>
          <a:p>
            <a:r>
              <a:rPr lang="en-US" dirty="0" err="1"/>
              <a:t>CoreGen</a:t>
            </a:r>
            <a:r>
              <a:rPr lang="en-US" dirty="0"/>
              <a:t> IR Specification</a:t>
            </a:r>
          </a:p>
        </p:txBody>
      </p:sp>
      <p:sp>
        <p:nvSpPr>
          <p:cNvPr id="3" name="Content Placeholder 2">
            <a:extLst>
              <a:ext uri="{FF2B5EF4-FFF2-40B4-BE49-F238E27FC236}">
                <a16:creationId xmlns:a16="http://schemas.microsoft.com/office/drawing/2014/main" id="{ECAB590B-5B43-534A-9E80-2A5AF822193B}"/>
              </a:ext>
            </a:extLst>
          </p:cNvPr>
          <p:cNvSpPr>
            <a:spLocks noGrp="1"/>
          </p:cNvSpPr>
          <p:nvPr>
            <p:ph idx="1"/>
          </p:nvPr>
        </p:nvSpPr>
        <p:spPr/>
        <p:txBody>
          <a:bodyPr>
            <a:normAutofit lnSpcReduction="10000"/>
          </a:bodyPr>
          <a:lstStyle/>
          <a:p>
            <a:r>
              <a:rPr lang="en-US" dirty="0"/>
              <a:t>IR Spec is governed in the same manner as source code development</a:t>
            </a:r>
          </a:p>
          <a:p>
            <a:pPr lvl="1"/>
            <a:r>
              <a:rPr lang="en-US" dirty="0"/>
              <a:t>Changes to the spec must be received in the form of pull requests on </a:t>
            </a:r>
            <a:r>
              <a:rPr lang="en-US" dirty="0" err="1"/>
              <a:t>Github</a:t>
            </a:r>
            <a:endParaRPr lang="en-US" dirty="0"/>
          </a:p>
          <a:p>
            <a:pPr lvl="1"/>
            <a:r>
              <a:rPr lang="en-US" dirty="0"/>
              <a:t>Adjacent pull requests (that include all the necessary tests) must also exist in </a:t>
            </a:r>
            <a:r>
              <a:rPr lang="en-US" dirty="0" err="1"/>
              <a:t>CoreGen</a:t>
            </a:r>
            <a:r>
              <a:rPr lang="en-US" dirty="0"/>
              <a:t> library tree</a:t>
            </a:r>
          </a:p>
          <a:p>
            <a:pPr lvl="1"/>
            <a:r>
              <a:rPr lang="en-US" dirty="0"/>
              <a:t>NO changes to the spec are accepted without support in </a:t>
            </a:r>
            <a:r>
              <a:rPr lang="en-US" dirty="0" err="1"/>
              <a:t>CoreGen</a:t>
            </a:r>
            <a:endParaRPr lang="en-US" dirty="0"/>
          </a:p>
          <a:p>
            <a:endParaRPr lang="en-US" dirty="0"/>
          </a:p>
          <a:p>
            <a:r>
              <a:rPr lang="en-US" dirty="0"/>
              <a:t>Entire IR spec is documented with examples</a:t>
            </a:r>
          </a:p>
          <a:p>
            <a:endParaRPr lang="en-US" dirty="0"/>
          </a:p>
          <a:p>
            <a:r>
              <a:rPr lang="en-US" dirty="0"/>
              <a:t>Latest revision:</a:t>
            </a:r>
          </a:p>
          <a:p>
            <a:pPr lvl="1"/>
            <a:r>
              <a:rPr lang="en-US" dirty="0">
                <a:hlinkClick r:id="rId2"/>
              </a:rPr>
              <a:t>http://www.systemarchitect.tech/index.php/coregenirspec/</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23AC7C8C-8D55-204D-8D9A-2274401E80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316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E145-978F-C849-9F8A-ECFFDF4D178A}"/>
              </a:ext>
            </a:extLst>
          </p:cNvPr>
          <p:cNvSpPr>
            <a:spLocks noGrp="1"/>
          </p:cNvSpPr>
          <p:nvPr>
            <p:ph type="title"/>
          </p:nvPr>
        </p:nvSpPr>
        <p:spPr/>
        <p:txBody>
          <a:bodyPr/>
          <a:lstStyle/>
          <a:p>
            <a:r>
              <a:rPr lang="en-US" dirty="0"/>
              <a:t>Tutorial Series</a:t>
            </a:r>
          </a:p>
        </p:txBody>
      </p:sp>
      <p:sp>
        <p:nvSpPr>
          <p:cNvPr id="3" name="Content Placeholder 2">
            <a:extLst>
              <a:ext uri="{FF2B5EF4-FFF2-40B4-BE49-F238E27FC236}">
                <a16:creationId xmlns:a16="http://schemas.microsoft.com/office/drawing/2014/main" id="{04A86B62-2212-754C-A649-A93D228BD795}"/>
              </a:ext>
            </a:extLst>
          </p:cNvPr>
          <p:cNvSpPr>
            <a:spLocks noGrp="1"/>
          </p:cNvSpPr>
          <p:nvPr>
            <p:ph idx="1"/>
          </p:nvPr>
        </p:nvSpPr>
        <p:spPr/>
        <p:txBody>
          <a:bodyPr>
            <a:normAutofit fontScale="92500" lnSpcReduction="10000"/>
          </a:bodyPr>
          <a:lstStyle/>
          <a:p>
            <a:r>
              <a:rPr lang="en-US" b="1" dirty="0"/>
              <a:t>Level 0: Introduction to System Architect</a:t>
            </a:r>
          </a:p>
          <a:p>
            <a:pPr marL="0" indent="0">
              <a:buNone/>
            </a:pPr>
            <a:endParaRPr lang="en-US" b="1" dirty="0"/>
          </a:p>
          <a:p>
            <a:r>
              <a:rPr lang="en-US" dirty="0"/>
              <a:t>Level 1: System Architect Design Concepts and Developing a basic RISC processor</a:t>
            </a:r>
          </a:p>
          <a:p>
            <a:endParaRPr lang="en-US" dirty="0"/>
          </a:p>
          <a:p>
            <a:r>
              <a:rPr lang="en-US" dirty="0"/>
              <a:t>Level 2: Instruction-Level (</a:t>
            </a:r>
            <a:r>
              <a:rPr lang="en-US" dirty="0" err="1"/>
              <a:t>StoneCutter</a:t>
            </a:r>
            <a:r>
              <a:rPr lang="en-US" dirty="0"/>
              <a:t>) Implementation Concepts</a:t>
            </a:r>
          </a:p>
          <a:p>
            <a:endParaRPr lang="en-US" dirty="0"/>
          </a:p>
          <a:p>
            <a:r>
              <a:rPr lang="en-US" dirty="0"/>
              <a:t>Level 3: Advanced Design Concepts</a:t>
            </a:r>
          </a:p>
          <a:p>
            <a:endParaRPr lang="en-US" dirty="0"/>
          </a:p>
          <a:p>
            <a:r>
              <a:rPr lang="en-US" dirty="0"/>
              <a:t>Level 4: System Architect Plugins and Integrating External RTL</a:t>
            </a:r>
          </a:p>
        </p:txBody>
      </p:sp>
      <p:sp>
        <p:nvSpPr>
          <p:cNvPr id="4" name="Footer Placeholder 3">
            <a:extLst>
              <a:ext uri="{FF2B5EF4-FFF2-40B4-BE49-F238E27FC236}">
                <a16:creationId xmlns:a16="http://schemas.microsoft.com/office/drawing/2014/main" id="{3E06E478-E422-3845-A1AE-2BF3A7806F5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2080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1C5-7CB8-4346-8ABE-D5647E721095}"/>
              </a:ext>
            </a:extLst>
          </p:cNvPr>
          <p:cNvSpPr>
            <a:spLocks noGrp="1"/>
          </p:cNvSpPr>
          <p:nvPr>
            <p:ph type="title"/>
          </p:nvPr>
        </p:nvSpPr>
        <p:spPr/>
        <p:txBody>
          <a:bodyPr/>
          <a:lstStyle/>
          <a:p>
            <a:r>
              <a:rPr lang="en-US" dirty="0"/>
              <a:t>What now?</a:t>
            </a:r>
          </a:p>
        </p:txBody>
      </p:sp>
      <p:sp>
        <p:nvSpPr>
          <p:cNvPr id="3" name="Content Placeholder 2">
            <a:extLst>
              <a:ext uri="{FF2B5EF4-FFF2-40B4-BE49-F238E27FC236}">
                <a16:creationId xmlns:a16="http://schemas.microsoft.com/office/drawing/2014/main" id="{27157027-A5DD-884A-A5A5-69474FFE4EFD}"/>
              </a:ext>
            </a:extLst>
          </p:cNvPr>
          <p:cNvSpPr>
            <a:spLocks noGrp="1"/>
          </p:cNvSpPr>
          <p:nvPr>
            <p:ph idx="1"/>
          </p:nvPr>
        </p:nvSpPr>
        <p:spPr/>
        <p:txBody>
          <a:bodyPr>
            <a:normAutofit fontScale="92500" lnSpcReduction="20000"/>
          </a:bodyPr>
          <a:lstStyle/>
          <a:p>
            <a:r>
              <a:rPr lang="en-US" b="1" dirty="0"/>
              <a:t>Level 1 Tutorial</a:t>
            </a:r>
            <a:r>
              <a:rPr lang="en-US" dirty="0"/>
              <a:t>: Describes basic design concepts and walks through the initial definition of a RISC-like design</a:t>
            </a:r>
          </a:p>
          <a:p>
            <a:endParaRPr lang="en-US" dirty="0"/>
          </a:p>
          <a:p>
            <a:r>
              <a:rPr lang="en-US" b="1" dirty="0"/>
              <a:t>Level 2 Tutorial</a:t>
            </a:r>
            <a:r>
              <a:rPr lang="en-US" dirty="0"/>
              <a:t>: Implementing individual instructions using the </a:t>
            </a:r>
            <a:r>
              <a:rPr lang="en-US" dirty="0" err="1"/>
              <a:t>StoneCutter</a:t>
            </a:r>
            <a:r>
              <a:rPr lang="en-US" dirty="0"/>
              <a:t> language and compiler</a:t>
            </a:r>
          </a:p>
          <a:p>
            <a:pPr lvl="1"/>
            <a:r>
              <a:rPr lang="en-US" dirty="0"/>
              <a:t>Extends the design from Level 1</a:t>
            </a:r>
          </a:p>
          <a:p>
            <a:endParaRPr lang="en-US" dirty="0"/>
          </a:p>
          <a:p>
            <a:r>
              <a:rPr lang="en-US" b="1" dirty="0"/>
              <a:t>Level 3 Tutorial</a:t>
            </a:r>
            <a:r>
              <a:rPr lang="en-US" dirty="0"/>
              <a:t>: Advanced design and implementation concepts</a:t>
            </a:r>
          </a:p>
          <a:p>
            <a:pPr lvl="1"/>
            <a:r>
              <a:rPr lang="en-US" dirty="0"/>
              <a:t>Extends the work done in Level 2</a:t>
            </a:r>
          </a:p>
          <a:p>
            <a:endParaRPr lang="en-US" dirty="0"/>
          </a:p>
          <a:p>
            <a:r>
              <a:rPr lang="en-US" b="1" dirty="0"/>
              <a:t>Level 4 Tutorial</a:t>
            </a:r>
            <a:r>
              <a:rPr lang="en-US" dirty="0"/>
              <a:t>: Building external plugins and integrating external RTL</a:t>
            </a:r>
          </a:p>
          <a:p>
            <a:pPr lvl="1"/>
            <a:r>
              <a:rPr lang="en-US" dirty="0"/>
              <a:t>How do we integrate existing IP?</a:t>
            </a:r>
          </a:p>
        </p:txBody>
      </p:sp>
      <p:sp>
        <p:nvSpPr>
          <p:cNvPr id="4" name="Footer Placeholder 3">
            <a:extLst>
              <a:ext uri="{FF2B5EF4-FFF2-40B4-BE49-F238E27FC236}">
                <a16:creationId xmlns:a16="http://schemas.microsoft.com/office/drawing/2014/main" id="{8FB0402A-4005-7949-80B7-EB12C41AFF4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56899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F59-1D75-B847-AF3A-74F46AD22BF4}"/>
              </a:ext>
            </a:extLst>
          </p:cNvPr>
          <p:cNvSpPr>
            <a:spLocks noGrp="1"/>
          </p:cNvSpPr>
          <p:nvPr>
            <p:ph type="title"/>
          </p:nvPr>
        </p:nvSpPr>
        <p:spPr/>
        <p:txBody>
          <a:bodyPr/>
          <a:lstStyle/>
          <a:p>
            <a:r>
              <a:rPr lang="en-US" dirty="0"/>
              <a:t>What do you need to continue?</a:t>
            </a:r>
          </a:p>
        </p:txBody>
      </p:sp>
      <p:sp>
        <p:nvSpPr>
          <p:cNvPr id="3" name="Content Placeholder 2">
            <a:extLst>
              <a:ext uri="{FF2B5EF4-FFF2-40B4-BE49-F238E27FC236}">
                <a16:creationId xmlns:a16="http://schemas.microsoft.com/office/drawing/2014/main" id="{4155D01F-66BD-E54A-B7A6-2FC53CE79F0F}"/>
              </a:ext>
            </a:extLst>
          </p:cNvPr>
          <p:cNvSpPr>
            <a:spLocks noGrp="1"/>
          </p:cNvSpPr>
          <p:nvPr>
            <p:ph idx="1"/>
          </p:nvPr>
        </p:nvSpPr>
        <p:spPr/>
        <p:txBody>
          <a:bodyPr/>
          <a:lstStyle/>
          <a:p>
            <a:r>
              <a:rPr lang="en-US" dirty="0"/>
              <a:t>Linux/OSX system with the tools installed</a:t>
            </a:r>
          </a:p>
          <a:p>
            <a:pPr lvl="1"/>
            <a:r>
              <a:rPr lang="en-US" dirty="0"/>
              <a:t>Prebuilt packages are available:</a:t>
            </a:r>
          </a:p>
          <a:p>
            <a:pPr lvl="1"/>
            <a:r>
              <a:rPr lang="en-US" dirty="0">
                <a:hlinkClick r:id="rId2"/>
              </a:rPr>
              <a:t>https://github.com/opensocsysarch/SystemArchitectRelease</a:t>
            </a:r>
            <a:endParaRPr lang="en-US" dirty="0"/>
          </a:p>
          <a:p>
            <a:r>
              <a:rPr lang="en-US" dirty="0"/>
              <a:t>Text editor</a:t>
            </a:r>
          </a:p>
          <a:p>
            <a:pPr lvl="1"/>
            <a:r>
              <a:rPr lang="en-US" dirty="0"/>
              <a:t>VIM, Emacs, Notepad, </a:t>
            </a:r>
            <a:r>
              <a:rPr lang="en-US" dirty="0" err="1"/>
              <a:t>etc</a:t>
            </a:r>
            <a:endParaRPr lang="en-US" dirty="0"/>
          </a:p>
          <a:p>
            <a:r>
              <a:rPr lang="en-US" dirty="0"/>
              <a:t>For those seeking to use the GUI</a:t>
            </a:r>
          </a:p>
          <a:p>
            <a:pPr lvl="1"/>
            <a:r>
              <a:rPr lang="en-US" dirty="0"/>
              <a:t>Graphics environment (X11, OSX, </a:t>
            </a:r>
            <a:r>
              <a:rPr lang="en-US" dirty="0" err="1"/>
              <a:t>etc</a:t>
            </a:r>
            <a:r>
              <a:rPr lang="en-US" dirty="0"/>
              <a:t>)</a:t>
            </a:r>
          </a:p>
          <a:p>
            <a:r>
              <a:rPr lang="en-US" dirty="0"/>
              <a:t>Basic knowledge of computer architecture</a:t>
            </a:r>
          </a:p>
          <a:p>
            <a:r>
              <a:rPr lang="en-US" dirty="0"/>
              <a:t>Basic knowledge of software architecture</a:t>
            </a:r>
          </a:p>
          <a:p>
            <a:pPr lvl="1"/>
            <a:endParaRPr lang="en-US" dirty="0"/>
          </a:p>
        </p:txBody>
      </p:sp>
      <p:sp>
        <p:nvSpPr>
          <p:cNvPr id="4" name="Footer Placeholder 3">
            <a:extLst>
              <a:ext uri="{FF2B5EF4-FFF2-40B4-BE49-F238E27FC236}">
                <a16:creationId xmlns:a16="http://schemas.microsoft.com/office/drawing/2014/main" id="{06F0809A-27B3-AA4B-92DB-BE8E2A3B903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046106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76BE-D3A2-E84F-B294-72DD66AC59D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FC7047C-458B-8545-A383-FD2E35B1A567}"/>
              </a:ext>
            </a:extLst>
          </p:cNvPr>
          <p:cNvSpPr>
            <a:spLocks noGrp="1"/>
          </p:cNvSpPr>
          <p:nvPr>
            <p:ph type="body" idx="1"/>
          </p:nvPr>
        </p:nvSpPr>
        <p:spPr/>
        <p:txBody>
          <a:bodyPr/>
          <a:lstStyle/>
          <a:p>
            <a:r>
              <a:rPr lang="en-US" dirty="0"/>
              <a:t>Where do I find more info?</a:t>
            </a:r>
          </a:p>
        </p:txBody>
      </p:sp>
      <p:sp>
        <p:nvSpPr>
          <p:cNvPr id="4" name="Footer Placeholder 3">
            <a:extLst>
              <a:ext uri="{FF2B5EF4-FFF2-40B4-BE49-F238E27FC236}">
                <a16:creationId xmlns:a16="http://schemas.microsoft.com/office/drawing/2014/main" id="{71591848-AA9D-B04F-AEDB-EDF700EBAF2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673313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48FB5-3EEF-DF44-B37D-B198B0F9FE24}"/>
              </a:ext>
            </a:extLst>
          </p:cNvPr>
          <p:cNvSpPr>
            <a:spLocks noGrp="1"/>
          </p:cNvSpPr>
          <p:nvPr>
            <p:ph type="title"/>
          </p:nvPr>
        </p:nvSpPr>
        <p:spPr/>
        <p:txBody>
          <a:bodyPr/>
          <a:lstStyle/>
          <a:p>
            <a:r>
              <a:rPr lang="en-US" dirty="0"/>
              <a:t>Web Links</a:t>
            </a:r>
          </a:p>
        </p:txBody>
      </p:sp>
      <p:sp>
        <p:nvSpPr>
          <p:cNvPr id="6" name="Content Placeholder 5">
            <a:extLst>
              <a:ext uri="{FF2B5EF4-FFF2-40B4-BE49-F238E27FC236}">
                <a16:creationId xmlns:a16="http://schemas.microsoft.com/office/drawing/2014/main" id="{E85D9A59-F8F3-6943-AEFC-3134E70689DB}"/>
              </a:ext>
            </a:extLst>
          </p:cNvPr>
          <p:cNvSpPr>
            <a:spLocks noGrp="1"/>
          </p:cNvSpPr>
          <p:nvPr>
            <p:ph idx="1"/>
          </p:nvPr>
        </p:nvSpPr>
        <p:spPr/>
        <p:txBody>
          <a:bodyPr/>
          <a:lstStyle/>
          <a:p>
            <a:r>
              <a:rPr lang="en-US" dirty="0"/>
              <a:t>System Architect Public Web</a:t>
            </a:r>
          </a:p>
          <a:p>
            <a:pPr lvl="1"/>
            <a:r>
              <a:rPr lang="en-US" dirty="0">
                <a:hlinkClick r:id="rId2"/>
              </a:rPr>
              <a:t>http://www.systemarchitect.tech/</a:t>
            </a:r>
            <a:endParaRPr lang="en-US" dirty="0"/>
          </a:p>
          <a:p>
            <a:pPr marL="457200" lvl="1" indent="0">
              <a:buNone/>
            </a:pPr>
            <a:endParaRPr lang="en-US" dirty="0"/>
          </a:p>
          <a:p>
            <a:r>
              <a:rPr lang="en-US" dirty="0"/>
              <a:t>Documentation</a:t>
            </a:r>
          </a:p>
          <a:p>
            <a:pPr lvl="1"/>
            <a:r>
              <a:rPr lang="en-US" dirty="0"/>
              <a:t>Latest IR Specification:</a:t>
            </a:r>
          </a:p>
          <a:p>
            <a:pPr lvl="2"/>
            <a:r>
              <a:rPr lang="en-US" dirty="0">
                <a:hlinkClick r:id="rId3"/>
              </a:rPr>
              <a:t>http://www.systemarchitect.tech/index.php/coregenirspec/</a:t>
            </a:r>
            <a:endParaRPr lang="en-US" dirty="0"/>
          </a:p>
          <a:p>
            <a:pPr lvl="2"/>
            <a:endParaRPr lang="en-US" dirty="0"/>
          </a:p>
          <a:p>
            <a:r>
              <a:rPr lang="en-US" dirty="0"/>
              <a:t>Tutorials</a:t>
            </a:r>
          </a:p>
          <a:p>
            <a:pPr lvl="1"/>
            <a:r>
              <a:rPr lang="en-US" dirty="0">
                <a:hlinkClick r:id="rId4"/>
              </a:rPr>
              <a:t>http://www.systemarchitect.tech/index.php/tutorials/</a:t>
            </a:r>
            <a:endParaRPr lang="en-US" dirty="0"/>
          </a:p>
          <a:p>
            <a:pPr lvl="1"/>
            <a:r>
              <a:rPr lang="en-US" dirty="0">
                <a:hlinkClick r:id="rId5"/>
              </a:rPr>
              <a:t>https://github.com/opensocsysarch/CoreGenTutorials</a:t>
            </a:r>
            <a:endParaRPr lang="en-US" dirty="0"/>
          </a:p>
          <a:p>
            <a:pPr marL="457200" lvl="1" indent="0">
              <a:buNone/>
            </a:pPr>
            <a:endParaRPr lang="en-US" dirty="0"/>
          </a:p>
          <a:p>
            <a:pPr marL="457200" lvl="1" indent="0">
              <a:buNone/>
            </a:pPr>
            <a:endParaRPr lang="en-US" dirty="0"/>
          </a:p>
          <a:p>
            <a:pPr marL="914400" lvl="2" indent="0">
              <a:buNone/>
            </a:pPr>
            <a:endParaRPr lang="en-US" dirty="0"/>
          </a:p>
        </p:txBody>
      </p:sp>
      <p:sp>
        <p:nvSpPr>
          <p:cNvPr id="4" name="Footer Placeholder 3">
            <a:extLst>
              <a:ext uri="{FF2B5EF4-FFF2-40B4-BE49-F238E27FC236}">
                <a16:creationId xmlns:a16="http://schemas.microsoft.com/office/drawing/2014/main" id="{5418FB87-5039-CC4A-9F56-88AA2375707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171521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0769-97F0-2745-928F-F2E4EC3FE10A}"/>
              </a:ext>
            </a:extLst>
          </p:cNvPr>
          <p:cNvSpPr>
            <a:spLocks noGrp="1"/>
          </p:cNvSpPr>
          <p:nvPr>
            <p:ph type="title"/>
          </p:nvPr>
        </p:nvSpPr>
        <p:spPr/>
        <p:txBody>
          <a:bodyPr/>
          <a:lstStyle/>
          <a:p>
            <a:r>
              <a:rPr lang="en-US" dirty="0"/>
              <a:t>Source Code</a:t>
            </a:r>
          </a:p>
        </p:txBody>
      </p:sp>
      <p:sp>
        <p:nvSpPr>
          <p:cNvPr id="3" name="Content Placeholder 2">
            <a:extLst>
              <a:ext uri="{FF2B5EF4-FFF2-40B4-BE49-F238E27FC236}">
                <a16:creationId xmlns:a16="http://schemas.microsoft.com/office/drawing/2014/main" id="{B86AEA14-6A08-8B41-BEA6-1A8F4E954EFF}"/>
              </a:ext>
            </a:extLst>
          </p:cNvPr>
          <p:cNvSpPr>
            <a:spLocks noGrp="1"/>
          </p:cNvSpPr>
          <p:nvPr>
            <p:ph idx="1"/>
          </p:nvPr>
        </p:nvSpPr>
        <p:spPr/>
        <p:txBody>
          <a:bodyPr>
            <a:normAutofit fontScale="92500" lnSpcReduction="10000"/>
          </a:bodyPr>
          <a:lstStyle/>
          <a:p>
            <a:r>
              <a:rPr lang="en-US" dirty="0"/>
              <a:t>Main source code hosted on </a:t>
            </a:r>
            <a:r>
              <a:rPr lang="en-US" dirty="0" err="1"/>
              <a:t>Github</a:t>
            </a:r>
            <a:r>
              <a:rPr lang="en-US" dirty="0"/>
              <a:t>:</a:t>
            </a:r>
          </a:p>
          <a:p>
            <a:pPr lvl="1"/>
            <a:r>
              <a:rPr lang="en-US" dirty="0">
                <a:hlinkClick r:id="rId2"/>
              </a:rPr>
              <a:t>https://github.com/opensocsysarch</a:t>
            </a:r>
            <a:endParaRPr lang="en-US" dirty="0"/>
          </a:p>
          <a:p>
            <a:endParaRPr lang="en-US" dirty="0"/>
          </a:p>
          <a:p>
            <a:r>
              <a:rPr lang="en-US" dirty="0" err="1"/>
              <a:t>CoreGen</a:t>
            </a:r>
            <a:r>
              <a:rPr lang="en-US" dirty="0"/>
              <a:t> Infrastructure</a:t>
            </a:r>
          </a:p>
          <a:p>
            <a:pPr lvl="1"/>
            <a:r>
              <a:rPr lang="en-US" dirty="0">
                <a:hlinkClick r:id="rId3"/>
              </a:rPr>
              <a:t>https://github.com/opensocsysarch/CoreGen</a:t>
            </a:r>
            <a:endParaRPr lang="en-US" dirty="0"/>
          </a:p>
          <a:p>
            <a:r>
              <a:rPr lang="en-US" dirty="0" err="1"/>
              <a:t>CoreGenPortal</a:t>
            </a:r>
            <a:r>
              <a:rPr lang="en-US" dirty="0"/>
              <a:t> GUI</a:t>
            </a:r>
          </a:p>
          <a:p>
            <a:pPr lvl="1"/>
            <a:r>
              <a:rPr lang="en-US" dirty="0">
                <a:hlinkClick r:id="rId4"/>
              </a:rPr>
              <a:t>https://github.com/opensocsysarch/CoreGenPortal</a:t>
            </a:r>
            <a:endParaRPr lang="en-US" dirty="0"/>
          </a:p>
          <a:p>
            <a:r>
              <a:rPr lang="en-US" dirty="0" err="1"/>
              <a:t>CoreGen</a:t>
            </a:r>
            <a:r>
              <a:rPr lang="en-US" dirty="0"/>
              <a:t> IR Spec</a:t>
            </a:r>
          </a:p>
          <a:p>
            <a:pPr lvl="1"/>
            <a:r>
              <a:rPr lang="en-US" dirty="0">
                <a:hlinkClick r:id="rId5"/>
              </a:rPr>
              <a:t>https://github.com/opensocsysarch/CoreGenIRSpec</a:t>
            </a:r>
            <a:endParaRPr lang="en-US" dirty="0"/>
          </a:p>
          <a:p>
            <a:r>
              <a:rPr lang="en-US" dirty="0"/>
              <a:t>System Architect Weekly Development Releases</a:t>
            </a:r>
          </a:p>
          <a:p>
            <a:pPr lvl="1"/>
            <a:r>
              <a:rPr lang="en-US" dirty="0">
                <a:hlinkClick r:id="rId6"/>
              </a:rPr>
              <a:t>https://github.com/opensocsysarch/SystemArchitectRelease</a:t>
            </a:r>
            <a:endParaRPr lang="en-US" dirty="0"/>
          </a:p>
        </p:txBody>
      </p:sp>
      <p:sp>
        <p:nvSpPr>
          <p:cNvPr id="4" name="Footer Placeholder 3">
            <a:extLst>
              <a:ext uri="{FF2B5EF4-FFF2-40B4-BE49-F238E27FC236}">
                <a16:creationId xmlns:a16="http://schemas.microsoft.com/office/drawing/2014/main" id="{4B0B9653-E78F-5542-8508-8D38C40E5ACF}"/>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19486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p:txBody>
          <a:bodyPr/>
          <a:lstStyle/>
          <a:p>
            <a:r>
              <a:rPr lang="en-US" dirty="0"/>
              <a:t>Issues should be submitted through the respective </a:t>
            </a:r>
            <a:r>
              <a:rPr lang="en-US" dirty="0" err="1"/>
              <a:t>Github</a:t>
            </a:r>
            <a:r>
              <a:rPr lang="en-US" dirty="0"/>
              <a:t> issues pages (see source code links)</a:t>
            </a:r>
          </a:p>
          <a:p>
            <a:endParaRPr lang="en-US" dirty="0"/>
          </a:p>
          <a:p>
            <a:r>
              <a:rPr lang="en-US" dirty="0"/>
              <a:t>Mailing Lists:</a:t>
            </a:r>
          </a:p>
          <a:p>
            <a:pPr lvl="1"/>
            <a:r>
              <a:rPr lang="en-US" dirty="0">
                <a:hlinkClick r:id="rId2"/>
              </a:rPr>
              <a:t>http://www.systemarchitect.tech/index.php/lists/</a:t>
            </a:r>
            <a:endParaRPr lang="en-US" dirty="0"/>
          </a:p>
          <a:p>
            <a:endParaRPr lang="en-US" dirty="0"/>
          </a:p>
          <a:p>
            <a:r>
              <a:rPr lang="en-US" dirty="0"/>
              <a:t>Direct developer contacts</a:t>
            </a:r>
          </a:p>
          <a:p>
            <a:pPr lvl="1"/>
            <a:r>
              <a:rPr lang="en-US" dirty="0"/>
              <a:t>John Leidel: </a:t>
            </a:r>
            <a:r>
              <a:rPr lang="en-US" dirty="0" err="1"/>
              <a:t>jleidel</a:t>
            </a:r>
            <a:r>
              <a:rPr lang="en-US" dirty="0"/>
              <a:t>&lt;at&gt;</a:t>
            </a:r>
            <a:r>
              <a:rPr lang="en-US" dirty="0" err="1"/>
              <a:t>tactcomplabs</a:t>
            </a:r>
            <a:r>
              <a:rPr lang="en-US" dirty="0"/>
              <a:t>&lt;dot&gt;com</a:t>
            </a:r>
          </a:p>
          <a:p>
            <a:pPr lvl="1"/>
            <a:r>
              <a:rPr lang="en-US" dirty="0"/>
              <a:t>Frank Conlon: </a:t>
            </a:r>
            <a:r>
              <a:rPr lang="en-US" dirty="0" err="1"/>
              <a:t>fconlon</a:t>
            </a:r>
            <a:r>
              <a:rPr lang="en-US" dirty="0"/>
              <a:t>&lt;at&gt;</a:t>
            </a:r>
            <a:r>
              <a:rPr lang="en-US" dirty="0" err="1"/>
              <a:t>tactcomplabs</a:t>
            </a:r>
            <a:r>
              <a:rPr lang="en-US" dirty="0"/>
              <a:t>&lt;dot&gt;com</a:t>
            </a: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424082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D5D185-2647-A243-B0E5-92D50D31AB3B}"/>
              </a:ext>
            </a:extLst>
          </p:cNvPr>
          <p:cNvSpPr>
            <a:spLocks noGrp="1"/>
          </p:cNvSpPr>
          <p:nvPr>
            <p:ph type="title"/>
          </p:nvPr>
        </p:nvSpPr>
        <p:spPr/>
        <p:txBody>
          <a:bodyPr/>
          <a:lstStyle/>
          <a:p>
            <a:r>
              <a:rPr lang="en-US" dirty="0"/>
              <a:t>System Architect Overview</a:t>
            </a:r>
          </a:p>
        </p:txBody>
      </p:sp>
      <p:sp>
        <p:nvSpPr>
          <p:cNvPr id="8" name="Text Placeholder 7">
            <a:extLst>
              <a:ext uri="{FF2B5EF4-FFF2-40B4-BE49-F238E27FC236}">
                <a16:creationId xmlns:a16="http://schemas.microsoft.com/office/drawing/2014/main" id="{363A3F74-1DAC-B648-A221-8CDF0F38E9A8}"/>
              </a:ext>
            </a:extLst>
          </p:cNvPr>
          <p:cNvSpPr>
            <a:spLocks noGrp="1"/>
          </p:cNvSpPr>
          <p:nvPr>
            <p:ph type="body" idx="1"/>
          </p:nvPr>
        </p:nvSpPr>
        <p:spPr/>
        <p:txBody>
          <a:bodyPr/>
          <a:lstStyle/>
          <a:p>
            <a:r>
              <a:rPr lang="en-US" dirty="0"/>
              <a:t>Modular, High-Level Design Concepts</a:t>
            </a:r>
          </a:p>
        </p:txBody>
      </p:sp>
      <p:sp>
        <p:nvSpPr>
          <p:cNvPr id="4" name="Footer Placeholder 3">
            <a:extLst>
              <a:ext uri="{FF2B5EF4-FFF2-40B4-BE49-F238E27FC236}">
                <a16:creationId xmlns:a16="http://schemas.microsoft.com/office/drawing/2014/main" id="{AB85BE31-6293-C342-9259-2617C8903B2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72726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917244-369A-7942-9210-B69C5261021E}"/>
              </a:ext>
            </a:extLst>
          </p:cNvPr>
          <p:cNvSpPr>
            <a:spLocks noGrp="1"/>
          </p:cNvSpPr>
          <p:nvPr>
            <p:ph type="title"/>
          </p:nvPr>
        </p:nvSpPr>
        <p:spPr/>
        <p:txBody>
          <a:bodyPr/>
          <a:lstStyle/>
          <a:p>
            <a:r>
              <a:rPr lang="en-US" dirty="0"/>
              <a:t>What is System Architect? </a:t>
            </a:r>
          </a:p>
        </p:txBody>
      </p:sp>
      <p:sp>
        <p:nvSpPr>
          <p:cNvPr id="6" name="Content Placeholder 5">
            <a:extLst>
              <a:ext uri="{FF2B5EF4-FFF2-40B4-BE49-F238E27FC236}">
                <a16:creationId xmlns:a16="http://schemas.microsoft.com/office/drawing/2014/main" id="{7B232F53-9998-2646-B58C-C8EBC9821124}"/>
              </a:ext>
            </a:extLst>
          </p:cNvPr>
          <p:cNvSpPr>
            <a:spLocks noGrp="1"/>
          </p:cNvSpPr>
          <p:nvPr>
            <p:ph idx="1"/>
          </p:nvPr>
        </p:nvSpPr>
        <p:spPr/>
        <p:txBody>
          <a:bodyPr>
            <a:normAutofit lnSpcReduction="10000"/>
          </a:bodyPr>
          <a:lstStyle/>
          <a:p>
            <a:r>
              <a:rPr lang="en-US" dirty="0"/>
              <a:t>A family of tools, APIs and associated infrastructure to permit users to rapidly develop multi-faceted hardware</a:t>
            </a:r>
          </a:p>
          <a:p>
            <a:r>
              <a:rPr lang="en-US" dirty="0"/>
              <a:t>Utilizes a combination of modular hardware design reuse principles, object oriented development and dependence analysis techniques (compiler theory) to provide an infrastructure for:</a:t>
            </a:r>
          </a:p>
          <a:p>
            <a:pPr lvl="1"/>
            <a:r>
              <a:rPr lang="en-US" b="1" dirty="0">
                <a:solidFill>
                  <a:srgbClr val="FF0000"/>
                </a:solidFill>
              </a:rPr>
              <a:t>Design &amp; Design Experimentation</a:t>
            </a:r>
          </a:p>
          <a:p>
            <a:pPr lvl="1"/>
            <a:r>
              <a:rPr lang="en-US" b="1" dirty="0">
                <a:solidFill>
                  <a:srgbClr val="FF0000"/>
                </a:solidFill>
              </a:rPr>
              <a:t>High Level Verification</a:t>
            </a:r>
          </a:p>
          <a:p>
            <a:r>
              <a:rPr lang="en-US" dirty="0"/>
              <a:t>The artifacts generated by a System Architect design flow include:</a:t>
            </a:r>
          </a:p>
          <a:p>
            <a:pPr lvl="1"/>
            <a:r>
              <a:rPr lang="en-US" b="1" dirty="0">
                <a:solidFill>
                  <a:srgbClr val="FF0000"/>
                </a:solidFill>
              </a:rPr>
              <a:t>Chisel HDL and Verilog RTL</a:t>
            </a:r>
          </a:p>
          <a:p>
            <a:pPr lvl="1"/>
            <a:r>
              <a:rPr lang="en-US" b="1" dirty="0">
                <a:solidFill>
                  <a:srgbClr val="FF0000"/>
                </a:solidFill>
              </a:rPr>
              <a:t>C++ cycle-based simulator</a:t>
            </a:r>
          </a:p>
          <a:p>
            <a:pPr lvl="1"/>
            <a:r>
              <a:rPr lang="en-US" b="1" dirty="0">
                <a:solidFill>
                  <a:srgbClr val="FF0000"/>
                </a:solidFill>
              </a:rPr>
              <a:t>LLVM compiler</a:t>
            </a:r>
          </a:p>
        </p:txBody>
      </p:sp>
      <p:sp>
        <p:nvSpPr>
          <p:cNvPr id="4" name="Footer Placeholder 3">
            <a:extLst>
              <a:ext uri="{FF2B5EF4-FFF2-40B4-BE49-F238E27FC236}">
                <a16:creationId xmlns:a16="http://schemas.microsoft.com/office/drawing/2014/main" id="{3EBCE0FA-FFE8-E74D-AC4D-89C837D0515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80267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F8B1-1EAC-6E4A-9A53-94BBC3DB3F19}"/>
              </a:ext>
            </a:extLst>
          </p:cNvPr>
          <p:cNvSpPr>
            <a:spLocks noGrp="1"/>
          </p:cNvSpPr>
          <p:nvPr>
            <p:ph type="title"/>
          </p:nvPr>
        </p:nvSpPr>
        <p:spPr/>
        <p:txBody>
          <a:bodyPr/>
          <a:lstStyle/>
          <a:p>
            <a:r>
              <a:rPr lang="en-US" dirty="0"/>
              <a:t>What is System Architect </a:t>
            </a:r>
            <a:r>
              <a:rPr lang="en-US" b="1" u="sng" dirty="0"/>
              <a:t>NOT</a:t>
            </a:r>
            <a:r>
              <a:rPr lang="en-US" dirty="0"/>
              <a:t>?</a:t>
            </a:r>
          </a:p>
        </p:txBody>
      </p:sp>
      <p:sp>
        <p:nvSpPr>
          <p:cNvPr id="3" name="Content Placeholder 2">
            <a:extLst>
              <a:ext uri="{FF2B5EF4-FFF2-40B4-BE49-F238E27FC236}">
                <a16:creationId xmlns:a16="http://schemas.microsoft.com/office/drawing/2014/main" id="{C27C9171-17B4-1F4B-9B0F-1DE7D4D5A97D}"/>
              </a:ext>
            </a:extLst>
          </p:cNvPr>
          <p:cNvSpPr>
            <a:spLocks noGrp="1"/>
          </p:cNvSpPr>
          <p:nvPr>
            <p:ph idx="1"/>
          </p:nvPr>
        </p:nvSpPr>
        <p:spPr/>
        <p:txBody>
          <a:bodyPr>
            <a:normAutofit fontScale="92500" lnSpcReduction="10000"/>
          </a:bodyPr>
          <a:lstStyle/>
          <a:p>
            <a:r>
              <a:rPr lang="en-US" dirty="0"/>
              <a:t>System Architect is not the latest C-to-gates tool</a:t>
            </a:r>
          </a:p>
          <a:p>
            <a:pPr lvl="1"/>
            <a:r>
              <a:rPr lang="en-US" dirty="0"/>
              <a:t>It permits rapid design, verification and reuse</a:t>
            </a:r>
          </a:p>
          <a:p>
            <a:pPr lvl="1"/>
            <a:r>
              <a:rPr lang="en-US" dirty="0"/>
              <a:t>It does not auto-generate hardware based upon application code</a:t>
            </a:r>
          </a:p>
          <a:p>
            <a:r>
              <a:rPr lang="en-US" dirty="0"/>
              <a:t>System Architect still relies upon the user to utilize reasonable design concepts</a:t>
            </a:r>
          </a:p>
          <a:p>
            <a:pPr lvl="1"/>
            <a:r>
              <a:rPr lang="en-US" dirty="0"/>
              <a:t>System Architect will </a:t>
            </a:r>
            <a:r>
              <a:rPr lang="en-US" b="1" dirty="0"/>
              <a:t>not</a:t>
            </a:r>
            <a:r>
              <a:rPr lang="en-US" dirty="0"/>
              <a:t> auto-generate optimized designs based upon unreasonable inputs</a:t>
            </a:r>
          </a:p>
          <a:p>
            <a:pPr lvl="1"/>
            <a:r>
              <a:rPr lang="en-US" dirty="0"/>
              <a:t>Users need to have a concept of the physical platform (FPGA, ASIC, </a:t>
            </a:r>
            <a:r>
              <a:rPr lang="en-US" dirty="0" err="1"/>
              <a:t>etc</a:t>
            </a:r>
            <a:r>
              <a:rPr lang="en-US" dirty="0"/>
              <a:t>)</a:t>
            </a:r>
          </a:p>
          <a:p>
            <a:r>
              <a:rPr lang="en-US" dirty="0"/>
              <a:t>System Architect does </a:t>
            </a:r>
            <a:r>
              <a:rPr lang="en-US" b="1" dirty="0"/>
              <a:t>not</a:t>
            </a:r>
            <a:r>
              <a:rPr lang="en-US" dirty="0"/>
              <a:t> currently have a notion of physical layout</a:t>
            </a:r>
          </a:p>
          <a:p>
            <a:pPr lvl="1"/>
            <a:r>
              <a:rPr lang="en-US" dirty="0"/>
              <a:t>The generated output will not include LUT counts, physical design dimensions or power estimates</a:t>
            </a:r>
          </a:p>
          <a:p>
            <a:pPr lvl="1"/>
            <a:r>
              <a:rPr lang="en-US" dirty="0"/>
              <a:t>External FPGA/ASIC tools are required for this level of detail </a:t>
            </a:r>
          </a:p>
        </p:txBody>
      </p:sp>
      <p:sp>
        <p:nvSpPr>
          <p:cNvPr id="4" name="Footer Placeholder 3">
            <a:extLst>
              <a:ext uri="{FF2B5EF4-FFF2-40B4-BE49-F238E27FC236}">
                <a16:creationId xmlns:a16="http://schemas.microsoft.com/office/drawing/2014/main" id="{931523B8-444C-0F40-B53C-1C9DEA3C43F5}"/>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91768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Up Arrow 38">
            <a:extLst>
              <a:ext uri="{FF2B5EF4-FFF2-40B4-BE49-F238E27FC236}">
                <a16:creationId xmlns:a16="http://schemas.microsoft.com/office/drawing/2014/main" id="{E99EC52F-53F6-E347-9629-BF58384531FA}"/>
              </a:ext>
            </a:extLst>
          </p:cNvPr>
          <p:cNvSpPr/>
          <p:nvPr/>
        </p:nvSpPr>
        <p:spPr>
          <a:xfrm>
            <a:off x="425522" y="5460475"/>
            <a:ext cx="1629635" cy="1228403"/>
          </a:xfrm>
          <a:prstGeom prst="upArrow">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9FC64C0-FB0B-E846-9E19-107D60ACE166}"/>
              </a:ext>
            </a:extLst>
          </p:cNvPr>
          <p:cNvSpPr>
            <a:spLocks noGrp="1"/>
          </p:cNvSpPr>
          <p:nvPr>
            <p:ph type="title"/>
          </p:nvPr>
        </p:nvSpPr>
        <p:spPr/>
        <p:txBody>
          <a:bodyPr/>
          <a:lstStyle/>
          <a:p>
            <a:r>
              <a:rPr lang="en-US" dirty="0"/>
              <a:t>System Architect Design Flow</a:t>
            </a:r>
          </a:p>
        </p:txBody>
      </p:sp>
      <p:sp>
        <p:nvSpPr>
          <p:cNvPr id="4" name="Footer Placeholder 3">
            <a:extLst>
              <a:ext uri="{FF2B5EF4-FFF2-40B4-BE49-F238E27FC236}">
                <a16:creationId xmlns:a16="http://schemas.microsoft.com/office/drawing/2014/main" id="{4A80654E-2B07-5E4D-9A65-B0A636E18E1A}"/>
              </a:ext>
            </a:extLst>
          </p:cNvPr>
          <p:cNvSpPr>
            <a:spLocks noGrp="1"/>
          </p:cNvSpPr>
          <p:nvPr>
            <p:ph type="ftr" sz="quarter" idx="11"/>
          </p:nvPr>
        </p:nvSpPr>
        <p:spPr/>
        <p:txBody>
          <a:bodyPr/>
          <a:lstStyle/>
          <a:p>
            <a:r>
              <a:rPr lang="en-US" dirty="0"/>
              <a:t>Tactical Computing Laboratories</a:t>
            </a:r>
          </a:p>
        </p:txBody>
      </p:sp>
      <p:sp>
        <p:nvSpPr>
          <p:cNvPr id="5" name="Rectangle 4">
            <a:extLst>
              <a:ext uri="{FF2B5EF4-FFF2-40B4-BE49-F238E27FC236}">
                <a16:creationId xmlns:a16="http://schemas.microsoft.com/office/drawing/2014/main" id="{B3951D5A-0920-C247-A1DA-15F8CD83E450}"/>
              </a:ext>
            </a:extLst>
          </p:cNvPr>
          <p:cNvSpPr/>
          <p:nvPr/>
        </p:nvSpPr>
        <p:spPr>
          <a:xfrm>
            <a:off x="259492" y="4568611"/>
            <a:ext cx="1952368" cy="8189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Design Input</a:t>
            </a:r>
          </a:p>
        </p:txBody>
      </p:sp>
      <p:sp>
        <p:nvSpPr>
          <p:cNvPr id="6" name="Rectangle 5">
            <a:extLst>
              <a:ext uri="{FF2B5EF4-FFF2-40B4-BE49-F238E27FC236}">
                <a16:creationId xmlns:a16="http://schemas.microsoft.com/office/drawing/2014/main" id="{6135230C-0C0E-E04C-A655-2EED7C6B19EC}"/>
              </a:ext>
            </a:extLst>
          </p:cNvPr>
          <p:cNvSpPr/>
          <p:nvPr/>
        </p:nvSpPr>
        <p:spPr>
          <a:xfrm>
            <a:off x="2450757" y="4568610"/>
            <a:ext cx="910281" cy="8189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IR</a:t>
            </a:r>
          </a:p>
        </p:txBody>
      </p:sp>
      <p:sp>
        <p:nvSpPr>
          <p:cNvPr id="7" name="Rectangle 6">
            <a:extLst>
              <a:ext uri="{FF2B5EF4-FFF2-40B4-BE49-F238E27FC236}">
                <a16:creationId xmlns:a16="http://schemas.microsoft.com/office/drawing/2014/main" id="{C9E4F516-CB9E-1E44-83DE-1778A821E234}"/>
              </a:ext>
            </a:extLst>
          </p:cNvPr>
          <p:cNvSpPr/>
          <p:nvPr/>
        </p:nvSpPr>
        <p:spPr>
          <a:xfrm>
            <a:off x="3599935" y="4568610"/>
            <a:ext cx="1952368" cy="8189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Verification</a:t>
            </a:r>
          </a:p>
        </p:txBody>
      </p:sp>
      <p:sp>
        <p:nvSpPr>
          <p:cNvPr id="8" name="Rectangle 7">
            <a:extLst>
              <a:ext uri="{FF2B5EF4-FFF2-40B4-BE49-F238E27FC236}">
                <a16:creationId xmlns:a16="http://schemas.microsoft.com/office/drawing/2014/main" id="{B08745E1-B06E-D64A-8B8A-6F5175E88AB9}"/>
              </a:ext>
            </a:extLst>
          </p:cNvPr>
          <p:cNvSpPr/>
          <p:nvPr/>
        </p:nvSpPr>
        <p:spPr>
          <a:xfrm>
            <a:off x="5791200" y="4568610"/>
            <a:ext cx="1952368" cy="818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Code Generation</a:t>
            </a:r>
          </a:p>
        </p:txBody>
      </p:sp>
      <p:sp>
        <p:nvSpPr>
          <p:cNvPr id="9" name="Rectangle 8">
            <a:extLst>
              <a:ext uri="{FF2B5EF4-FFF2-40B4-BE49-F238E27FC236}">
                <a16:creationId xmlns:a16="http://schemas.microsoft.com/office/drawing/2014/main" id="{988E7549-209B-9B43-B999-0A653B50E0B2}"/>
              </a:ext>
            </a:extLst>
          </p:cNvPr>
          <p:cNvSpPr/>
          <p:nvPr/>
        </p:nvSpPr>
        <p:spPr>
          <a:xfrm>
            <a:off x="8227542" y="3749675"/>
            <a:ext cx="1952368" cy="8189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Chisel HDL</a:t>
            </a:r>
          </a:p>
        </p:txBody>
      </p:sp>
      <p:sp>
        <p:nvSpPr>
          <p:cNvPr id="10" name="Rectangle 9">
            <a:extLst>
              <a:ext uri="{FF2B5EF4-FFF2-40B4-BE49-F238E27FC236}">
                <a16:creationId xmlns:a16="http://schemas.microsoft.com/office/drawing/2014/main" id="{9828044C-0B9E-A04C-92CB-E8DF7FC318D5}"/>
              </a:ext>
            </a:extLst>
          </p:cNvPr>
          <p:cNvSpPr/>
          <p:nvPr/>
        </p:nvSpPr>
        <p:spPr>
          <a:xfrm>
            <a:off x="8215185" y="5384155"/>
            <a:ext cx="1952368" cy="8189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LLVM Compiler</a:t>
            </a:r>
          </a:p>
        </p:txBody>
      </p:sp>
      <p:sp>
        <p:nvSpPr>
          <p:cNvPr id="11" name="Rectangle 10">
            <a:extLst>
              <a:ext uri="{FF2B5EF4-FFF2-40B4-BE49-F238E27FC236}">
                <a16:creationId xmlns:a16="http://schemas.microsoft.com/office/drawing/2014/main" id="{E7469639-C8F3-194F-ADEB-D8769CE88F04}"/>
              </a:ext>
            </a:extLst>
          </p:cNvPr>
          <p:cNvSpPr/>
          <p:nvPr/>
        </p:nvSpPr>
        <p:spPr>
          <a:xfrm>
            <a:off x="10661823" y="2930740"/>
            <a:ext cx="1388076" cy="8189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Verilog</a:t>
            </a:r>
          </a:p>
        </p:txBody>
      </p:sp>
      <p:sp>
        <p:nvSpPr>
          <p:cNvPr id="12" name="Rectangle 11">
            <a:extLst>
              <a:ext uri="{FF2B5EF4-FFF2-40B4-BE49-F238E27FC236}">
                <a16:creationId xmlns:a16="http://schemas.microsoft.com/office/drawing/2014/main" id="{C2D9801F-EF8E-9E43-AB83-8EF49F831F4C}"/>
              </a:ext>
            </a:extLst>
          </p:cNvPr>
          <p:cNvSpPr/>
          <p:nvPr/>
        </p:nvSpPr>
        <p:spPr>
          <a:xfrm>
            <a:off x="10661823" y="4565220"/>
            <a:ext cx="1388076" cy="818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Simulator</a:t>
            </a:r>
          </a:p>
        </p:txBody>
      </p:sp>
      <p:pic>
        <p:nvPicPr>
          <p:cNvPr id="14" name="Graphic 13" descr="User">
            <a:extLst>
              <a:ext uri="{FF2B5EF4-FFF2-40B4-BE49-F238E27FC236}">
                <a16:creationId xmlns:a16="http://schemas.microsoft.com/office/drawing/2014/main" id="{4411CD77-3EF6-4C42-9985-DE6BC32BB1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729" y="5614449"/>
            <a:ext cx="914400" cy="914400"/>
          </a:xfrm>
          <a:prstGeom prst="rect">
            <a:avLst/>
          </a:prstGeom>
        </p:spPr>
      </p:pic>
      <p:cxnSp>
        <p:nvCxnSpPr>
          <p:cNvPr id="16" name="Straight Arrow Connector 15">
            <a:extLst>
              <a:ext uri="{FF2B5EF4-FFF2-40B4-BE49-F238E27FC236}">
                <a16:creationId xmlns:a16="http://schemas.microsoft.com/office/drawing/2014/main" id="{18DADC4F-4439-5C48-99A0-0F167DA98A2D}"/>
              </a:ext>
            </a:extLst>
          </p:cNvPr>
          <p:cNvCxnSpPr>
            <a:stCxn id="5" idx="3"/>
            <a:endCxn id="6" idx="1"/>
          </p:cNvCxnSpPr>
          <p:nvPr/>
        </p:nvCxnSpPr>
        <p:spPr>
          <a:xfrm flipV="1">
            <a:off x="2211860" y="4978078"/>
            <a:ext cx="238897" cy="1"/>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6D76647-570E-FF42-AC48-694AC84673D5}"/>
              </a:ext>
            </a:extLst>
          </p:cNvPr>
          <p:cNvCxnSpPr>
            <a:cxnSpLocks/>
            <a:stCxn id="6" idx="3"/>
            <a:endCxn id="7" idx="1"/>
          </p:cNvCxnSpPr>
          <p:nvPr/>
        </p:nvCxnSpPr>
        <p:spPr>
          <a:xfrm>
            <a:off x="3361038" y="4978078"/>
            <a:ext cx="238897" cy="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C83EE24-E67C-B54F-AA27-53228826F800}"/>
              </a:ext>
            </a:extLst>
          </p:cNvPr>
          <p:cNvCxnSpPr>
            <a:cxnSpLocks/>
            <a:stCxn id="7" idx="3"/>
            <a:endCxn id="8" idx="1"/>
          </p:cNvCxnSpPr>
          <p:nvPr/>
        </p:nvCxnSpPr>
        <p:spPr>
          <a:xfrm>
            <a:off x="5552303" y="4978078"/>
            <a:ext cx="238897" cy="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Elbow Connector 27">
            <a:extLst>
              <a:ext uri="{FF2B5EF4-FFF2-40B4-BE49-F238E27FC236}">
                <a16:creationId xmlns:a16="http://schemas.microsoft.com/office/drawing/2014/main" id="{B59BC043-399C-8347-81C4-5E63B600EF65}"/>
              </a:ext>
            </a:extLst>
          </p:cNvPr>
          <p:cNvCxnSpPr>
            <a:stCxn id="8" idx="3"/>
            <a:endCxn id="10" idx="1"/>
          </p:cNvCxnSpPr>
          <p:nvPr/>
        </p:nvCxnSpPr>
        <p:spPr>
          <a:xfrm>
            <a:off x="7743568" y="4978078"/>
            <a:ext cx="471617" cy="815545"/>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04F1A4C8-6904-5349-85B1-E3CA1F2559A6}"/>
              </a:ext>
            </a:extLst>
          </p:cNvPr>
          <p:cNvCxnSpPr>
            <a:cxnSpLocks/>
            <a:stCxn id="8" idx="3"/>
            <a:endCxn id="9" idx="1"/>
          </p:cNvCxnSpPr>
          <p:nvPr/>
        </p:nvCxnSpPr>
        <p:spPr>
          <a:xfrm flipV="1">
            <a:off x="7743568" y="4159143"/>
            <a:ext cx="483974" cy="81893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F6103056-E6A6-404F-A57D-AB6D98F7BC6B}"/>
              </a:ext>
            </a:extLst>
          </p:cNvPr>
          <p:cNvCxnSpPr>
            <a:cxnSpLocks/>
            <a:stCxn id="9" idx="3"/>
            <a:endCxn id="11" idx="1"/>
          </p:cNvCxnSpPr>
          <p:nvPr/>
        </p:nvCxnSpPr>
        <p:spPr>
          <a:xfrm flipV="1">
            <a:off x="10179910" y="3340208"/>
            <a:ext cx="481913" cy="81893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839BED53-10EF-B34B-84E7-DF5285E5B13D}"/>
              </a:ext>
            </a:extLst>
          </p:cNvPr>
          <p:cNvCxnSpPr>
            <a:cxnSpLocks/>
            <a:stCxn id="9" idx="3"/>
            <a:endCxn id="12" idx="1"/>
          </p:cNvCxnSpPr>
          <p:nvPr/>
        </p:nvCxnSpPr>
        <p:spPr>
          <a:xfrm>
            <a:off x="10179910" y="4159143"/>
            <a:ext cx="481913" cy="8155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9C9D0CE-C1F9-EE4F-A587-248BCFEA8874}"/>
              </a:ext>
            </a:extLst>
          </p:cNvPr>
          <p:cNvSpPr txBox="1"/>
          <p:nvPr/>
        </p:nvSpPr>
        <p:spPr>
          <a:xfrm>
            <a:off x="878399" y="6356350"/>
            <a:ext cx="749060" cy="369332"/>
          </a:xfrm>
          <a:prstGeom prst="rect">
            <a:avLst/>
          </a:prstGeom>
          <a:noFill/>
        </p:spPr>
        <p:txBody>
          <a:bodyPr wrap="square" rtlCol="0">
            <a:spAutoFit/>
          </a:bodyPr>
          <a:lstStyle/>
          <a:p>
            <a:pPr algn="ctr"/>
            <a:r>
              <a:rPr lang="en-US" dirty="0"/>
              <a:t>User</a:t>
            </a:r>
          </a:p>
        </p:txBody>
      </p:sp>
      <p:cxnSp>
        <p:nvCxnSpPr>
          <p:cNvPr id="46" name="Curved Connector 45">
            <a:extLst>
              <a:ext uri="{FF2B5EF4-FFF2-40B4-BE49-F238E27FC236}">
                <a16:creationId xmlns:a16="http://schemas.microsoft.com/office/drawing/2014/main" id="{B8598236-EE18-D94F-8384-AC9D9EEE18BA}"/>
              </a:ext>
            </a:extLst>
          </p:cNvPr>
          <p:cNvCxnSpPr>
            <a:cxnSpLocks/>
            <a:stCxn id="7" idx="3"/>
            <a:endCxn id="6" idx="2"/>
          </p:cNvCxnSpPr>
          <p:nvPr/>
        </p:nvCxnSpPr>
        <p:spPr>
          <a:xfrm flipH="1">
            <a:off x="2905898" y="4978078"/>
            <a:ext cx="2646405" cy="409467"/>
          </a:xfrm>
          <a:prstGeom prst="curvedConnector4">
            <a:avLst>
              <a:gd name="adj1" fmla="val -4903"/>
              <a:gd name="adj2" fmla="val 255416"/>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D54A107-01C8-B944-BC2A-C6877F32923F}"/>
              </a:ext>
            </a:extLst>
          </p:cNvPr>
          <p:cNvSpPr txBox="1"/>
          <p:nvPr/>
        </p:nvSpPr>
        <p:spPr>
          <a:xfrm>
            <a:off x="262038" y="1371253"/>
            <a:ext cx="1952368" cy="1384995"/>
          </a:xfrm>
          <a:prstGeom prst="rect">
            <a:avLst/>
          </a:prstGeom>
          <a:noFill/>
          <a:ln>
            <a:solidFill>
              <a:schemeClr val="tx1"/>
            </a:solidFill>
          </a:ln>
        </p:spPr>
        <p:txBody>
          <a:bodyPr wrap="square" rtlCol="0">
            <a:spAutoFit/>
          </a:bodyPr>
          <a:lstStyle/>
          <a:p>
            <a:r>
              <a:rPr lang="en-US" sz="1400" dirty="0"/>
              <a:t>The user inputs their design using the GUI or text editor.  This includes the design parameters and logic for each instruction</a:t>
            </a:r>
          </a:p>
        </p:txBody>
      </p:sp>
      <p:sp>
        <p:nvSpPr>
          <p:cNvPr id="51" name="TextBox 50">
            <a:extLst>
              <a:ext uri="{FF2B5EF4-FFF2-40B4-BE49-F238E27FC236}">
                <a16:creationId xmlns:a16="http://schemas.microsoft.com/office/drawing/2014/main" id="{4603492F-85CC-994F-B617-4FEB46A7B165}"/>
              </a:ext>
            </a:extLst>
          </p:cNvPr>
          <p:cNvSpPr txBox="1"/>
          <p:nvPr/>
        </p:nvSpPr>
        <p:spPr>
          <a:xfrm>
            <a:off x="2144805" y="2756248"/>
            <a:ext cx="1522184" cy="1384995"/>
          </a:xfrm>
          <a:prstGeom prst="rect">
            <a:avLst/>
          </a:prstGeom>
          <a:noFill/>
          <a:ln>
            <a:solidFill>
              <a:schemeClr val="tx1"/>
            </a:solidFill>
          </a:ln>
        </p:spPr>
        <p:txBody>
          <a:bodyPr wrap="square" rtlCol="0">
            <a:spAutoFit/>
          </a:bodyPr>
          <a:lstStyle/>
          <a:p>
            <a:r>
              <a:rPr lang="en-US" sz="1400" dirty="0"/>
              <a:t>The design input is stored in the </a:t>
            </a:r>
            <a:r>
              <a:rPr lang="en-US" sz="1400" b="1" dirty="0" err="1"/>
              <a:t>CoreGen</a:t>
            </a:r>
            <a:r>
              <a:rPr lang="en-US" sz="1400" dirty="0"/>
              <a:t> intermediate representation (IR)</a:t>
            </a:r>
          </a:p>
        </p:txBody>
      </p:sp>
      <p:sp>
        <p:nvSpPr>
          <p:cNvPr id="52" name="TextBox 51">
            <a:extLst>
              <a:ext uri="{FF2B5EF4-FFF2-40B4-BE49-F238E27FC236}">
                <a16:creationId xmlns:a16="http://schemas.microsoft.com/office/drawing/2014/main" id="{84AE3898-B7E6-1840-B01D-0DEEF3D56874}"/>
              </a:ext>
            </a:extLst>
          </p:cNvPr>
          <p:cNvSpPr txBox="1"/>
          <p:nvPr/>
        </p:nvSpPr>
        <p:spPr>
          <a:xfrm>
            <a:off x="3188044" y="1375552"/>
            <a:ext cx="2765366" cy="1384995"/>
          </a:xfrm>
          <a:prstGeom prst="rect">
            <a:avLst/>
          </a:prstGeom>
          <a:noFill/>
          <a:ln>
            <a:solidFill>
              <a:schemeClr val="tx1"/>
            </a:solidFill>
          </a:ln>
        </p:spPr>
        <p:txBody>
          <a:bodyPr wrap="square" rtlCol="0">
            <a:spAutoFit/>
          </a:bodyPr>
          <a:lstStyle/>
          <a:p>
            <a:r>
              <a:rPr lang="en-US" sz="1400" dirty="0"/>
              <a:t>The user then executes verification passes against the design in order to ensure the design is correct and optimal.  Users have the option of executing special passes to generate design documentation</a:t>
            </a:r>
          </a:p>
        </p:txBody>
      </p:sp>
      <p:sp>
        <p:nvSpPr>
          <p:cNvPr id="53" name="TextBox 52">
            <a:extLst>
              <a:ext uri="{FF2B5EF4-FFF2-40B4-BE49-F238E27FC236}">
                <a16:creationId xmlns:a16="http://schemas.microsoft.com/office/drawing/2014/main" id="{7D4014AA-56AF-5147-AF3A-0F812BD3C16C}"/>
              </a:ext>
            </a:extLst>
          </p:cNvPr>
          <p:cNvSpPr txBox="1"/>
          <p:nvPr/>
        </p:nvSpPr>
        <p:spPr>
          <a:xfrm>
            <a:off x="5659155" y="3104935"/>
            <a:ext cx="2195626" cy="1169551"/>
          </a:xfrm>
          <a:prstGeom prst="rect">
            <a:avLst/>
          </a:prstGeom>
          <a:noFill/>
          <a:ln>
            <a:solidFill>
              <a:schemeClr val="tx1"/>
            </a:solidFill>
          </a:ln>
        </p:spPr>
        <p:txBody>
          <a:bodyPr wrap="square" rtlCol="0">
            <a:spAutoFit/>
          </a:bodyPr>
          <a:lstStyle/>
          <a:p>
            <a:r>
              <a:rPr lang="en-US" sz="1400" dirty="0"/>
              <a:t>The user executes the </a:t>
            </a:r>
            <a:r>
              <a:rPr lang="en-US" sz="1400" dirty="0" err="1"/>
              <a:t>codegen</a:t>
            </a:r>
            <a:r>
              <a:rPr lang="en-US" sz="1400" dirty="0"/>
              <a:t> in order to generate the Chisel HDL and/or the LLVM compiler for the target design</a:t>
            </a:r>
          </a:p>
        </p:txBody>
      </p:sp>
      <p:sp>
        <p:nvSpPr>
          <p:cNvPr id="54" name="TextBox 53">
            <a:extLst>
              <a:ext uri="{FF2B5EF4-FFF2-40B4-BE49-F238E27FC236}">
                <a16:creationId xmlns:a16="http://schemas.microsoft.com/office/drawing/2014/main" id="{F100817C-09B0-7B46-98B7-95C0A2195C91}"/>
              </a:ext>
            </a:extLst>
          </p:cNvPr>
          <p:cNvSpPr txBox="1"/>
          <p:nvPr/>
        </p:nvSpPr>
        <p:spPr>
          <a:xfrm>
            <a:off x="8105913" y="1289053"/>
            <a:ext cx="2195626" cy="1815882"/>
          </a:xfrm>
          <a:prstGeom prst="rect">
            <a:avLst/>
          </a:prstGeom>
          <a:noFill/>
          <a:ln>
            <a:solidFill>
              <a:schemeClr val="tx1"/>
            </a:solidFill>
          </a:ln>
        </p:spPr>
        <p:txBody>
          <a:bodyPr wrap="square" rtlCol="0">
            <a:spAutoFit/>
          </a:bodyPr>
          <a:lstStyle/>
          <a:p>
            <a:r>
              <a:rPr lang="en-US" sz="1400" dirty="0"/>
              <a:t>The user an now optionally utilize the Chisel HDL to generate the Verilog representation and the C++ simulator.  The LLVM compiler can be utilized to drive binary payloads for the C++ simulator</a:t>
            </a:r>
          </a:p>
        </p:txBody>
      </p:sp>
      <p:cxnSp>
        <p:nvCxnSpPr>
          <p:cNvPr id="56" name="Straight Arrow Connector 55">
            <a:extLst>
              <a:ext uri="{FF2B5EF4-FFF2-40B4-BE49-F238E27FC236}">
                <a16:creationId xmlns:a16="http://schemas.microsoft.com/office/drawing/2014/main" id="{7024C83C-B8DE-114C-89AC-87A2B624E79A}"/>
              </a:ext>
            </a:extLst>
          </p:cNvPr>
          <p:cNvCxnSpPr>
            <a:stCxn id="50" idx="2"/>
            <a:endCxn id="5" idx="0"/>
          </p:cNvCxnSpPr>
          <p:nvPr/>
        </p:nvCxnSpPr>
        <p:spPr>
          <a:xfrm flipH="1">
            <a:off x="1235676" y="2756248"/>
            <a:ext cx="2546" cy="1812363"/>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F6EAE89-B020-D440-A231-2CE9D4D75335}"/>
              </a:ext>
            </a:extLst>
          </p:cNvPr>
          <p:cNvCxnSpPr>
            <a:cxnSpLocks/>
            <a:stCxn id="51" idx="2"/>
            <a:endCxn id="6" idx="0"/>
          </p:cNvCxnSpPr>
          <p:nvPr/>
        </p:nvCxnSpPr>
        <p:spPr>
          <a:xfrm>
            <a:off x="2905897" y="4141243"/>
            <a:ext cx="1" cy="427367"/>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2ACE8A0-5C63-3D48-ACEB-E95A50B8C761}"/>
              </a:ext>
            </a:extLst>
          </p:cNvPr>
          <p:cNvCxnSpPr>
            <a:cxnSpLocks/>
            <a:stCxn id="52" idx="2"/>
            <a:endCxn id="7" idx="0"/>
          </p:cNvCxnSpPr>
          <p:nvPr/>
        </p:nvCxnSpPr>
        <p:spPr>
          <a:xfrm>
            <a:off x="4570727" y="2760547"/>
            <a:ext cx="5392" cy="1808063"/>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ED5407A-937D-EB42-877D-43C97F24639E}"/>
              </a:ext>
            </a:extLst>
          </p:cNvPr>
          <p:cNvCxnSpPr>
            <a:cxnSpLocks/>
            <a:stCxn id="53" idx="2"/>
            <a:endCxn id="8" idx="0"/>
          </p:cNvCxnSpPr>
          <p:nvPr/>
        </p:nvCxnSpPr>
        <p:spPr>
          <a:xfrm>
            <a:off x="6756968" y="4274486"/>
            <a:ext cx="10416" cy="294124"/>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5E00B8-B1BC-8B4A-9C7B-6BF1DDC6021C}"/>
              </a:ext>
            </a:extLst>
          </p:cNvPr>
          <p:cNvCxnSpPr>
            <a:cxnSpLocks/>
            <a:stCxn id="54" idx="2"/>
            <a:endCxn id="9" idx="0"/>
          </p:cNvCxnSpPr>
          <p:nvPr/>
        </p:nvCxnSpPr>
        <p:spPr>
          <a:xfrm>
            <a:off x="9203726" y="3104935"/>
            <a:ext cx="0" cy="64474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453D9A4-CB2E-AD48-BC9A-7E09545DF22C}"/>
              </a:ext>
            </a:extLst>
          </p:cNvPr>
          <p:cNvSpPr txBox="1"/>
          <p:nvPr/>
        </p:nvSpPr>
        <p:spPr>
          <a:xfrm>
            <a:off x="10659762" y="1308951"/>
            <a:ext cx="1388076" cy="1169551"/>
          </a:xfrm>
          <a:prstGeom prst="rect">
            <a:avLst/>
          </a:prstGeom>
          <a:noFill/>
          <a:ln>
            <a:solidFill>
              <a:schemeClr val="tx1"/>
            </a:solidFill>
            <a:prstDash val="lgDash"/>
          </a:ln>
        </p:spPr>
        <p:txBody>
          <a:bodyPr wrap="square" rtlCol="0">
            <a:spAutoFit/>
          </a:bodyPr>
          <a:lstStyle/>
          <a:p>
            <a:r>
              <a:rPr lang="en-US" sz="1400" dirty="0"/>
              <a:t>Verilog output can be utilized for downstream synthesis and layout tools</a:t>
            </a:r>
          </a:p>
        </p:txBody>
      </p:sp>
      <p:cxnSp>
        <p:nvCxnSpPr>
          <p:cNvPr id="70" name="Straight Arrow Connector 69">
            <a:extLst>
              <a:ext uri="{FF2B5EF4-FFF2-40B4-BE49-F238E27FC236}">
                <a16:creationId xmlns:a16="http://schemas.microsoft.com/office/drawing/2014/main" id="{29493157-2A90-494A-B548-E5BCA2C7BB23}"/>
              </a:ext>
            </a:extLst>
          </p:cNvPr>
          <p:cNvCxnSpPr>
            <a:cxnSpLocks/>
            <a:stCxn id="69" idx="2"/>
            <a:endCxn id="11" idx="0"/>
          </p:cNvCxnSpPr>
          <p:nvPr/>
        </p:nvCxnSpPr>
        <p:spPr>
          <a:xfrm>
            <a:off x="11353800" y="2478502"/>
            <a:ext cx="2061" cy="452238"/>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4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18D4-3EE5-624B-8A17-23E0E77AD8B8}"/>
              </a:ext>
            </a:extLst>
          </p:cNvPr>
          <p:cNvSpPr>
            <a:spLocks noGrp="1"/>
          </p:cNvSpPr>
          <p:nvPr>
            <p:ph type="title"/>
          </p:nvPr>
        </p:nvSpPr>
        <p:spPr/>
        <p:txBody>
          <a:bodyPr/>
          <a:lstStyle/>
          <a:p>
            <a:r>
              <a:rPr lang="en-US" dirty="0"/>
              <a:t>Typical System Architect Design Flows</a:t>
            </a:r>
          </a:p>
        </p:txBody>
      </p:sp>
      <p:sp>
        <p:nvSpPr>
          <p:cNvPr id="5" name="Text Placeholder 4">
            <a:extLst>
              <a:ext uri="{FF2B5EF4-FFF2-40B4-BE49-F238E27FC236}">
                <a16:creationId xmlns:a16="http://schemas.microsoft.com/office/drawing/2014/main" id="{34639C65-DD6D-D847-ADD3-8A3F05826B5A}"/>
              </a:ext>
            </a:extLst>
          </p:cNvPr>
          <p:cNvSpPr>
            <a:spLocks noGrp="1"/>
          </p:cNvSpPr>
          <p:nvPr>
            <p:ph type="body" idx="1"/>
          </p:nvPr>
        </p:nvSpPr>
        <p:spPr>
          <a:xfrm>
            <a:off x="839789" y="1681163"/>
            <a:ext cx="3198812" cy="44419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anchor="ctr"/>
          <a:lstStyle/>
          <a:p>
            <a:pPr algn="ctr"/>
            <a:r>
              <a:rPr lang="en-US" dirty="0"/>
              <a:t>Rapid ISA Development</a:t>
            </a:r>
          </a:p>
        </p:txBody>
      </p:sp>
      <p:sp>
        <p:nvSpPr>
          <p:cNvPr id="6" name="Content Placeholder 5">
            <a:extLst>
              <a:ext uri="{FF2B5EF4-FFF2-40B4-BE49-F238E27FC236}">
                <a16:creationId xmlns:a16="http://schemas.microsoft.com/office/drawing/2014/main" id="{41444916-D665-0B42-8FB8-6D5FFEEC8857}"/>
              </a:ext>
            </a:extLst>
          </p:cNvPr>
          <p:cNvSpPr>
            <a:spLocks noGrp="1"/>
          </p:cNvSpPr>
          <p:nvPr>
            <p:ph sz="half" idx="2"/>
          </p:nvPr>
        </p:nvSpPr>
        <p:spPr>
          <a:xfrm>
            <a:off x="839789" y="2292049"/>
            <a:ext cx="3198812" cy="3897614"/>
          </a:xfrm>
          <a:ln>
            <a:solidFill>
              <a:schemeClr val="tx1"/>
            </a:solidFill>
          </a:ln>
        </p:spPr>
        <p:txBody>
          <a:bodyPr>
            <a:normAutofit fontScale="77500" lnSpcReduction="20000"/>
          </a:bodyPr>
          <a:lstStyle/>
          <a:p>
            <a:r>
              <a:rPr lang="en-US" dirty="0"/>
              <a:t>Rapid development of ISA’s with backend RTL and LLVM compiler as artifacts</a:t>
            </a:r>
          </a:p>
          <a:p>
            <a:r>
              <a:rPr lang="en-US" dirty="0"/>
              <a:t>Cycle-based simulator that supports immediate experimentation</a:t>
            </a:r>
          </a:p>
          <a:p>
            <a:r>
              <a:rPr lang="en-US" dirty="0"/>
              <a:t>Rapid design evaluation and prototyping</a:t>
            </a:r>
          </a:p>
          <a:p>
            <a:r>
              <a:rPr lang="en-US" dirty="0"/>
              <a:t>High level verification of design before synthesis</a:t>
            </a:r>
          </a:p>
        </p:txBody>
      </p:sp>
      <p:sp>
        <p:nvSpPr>
          <p:cNvPr id="4" name="Footer Placeholder 3">
            <a:extLst>
              <a:ext uri="{FF2B5EF4-FFF2-40B4-BE49-F238E27FC236}">
                <a16:creationId xmlns:a16="http://schemas.microsoft.com/office/drawing/2014/main" id="{1F0C8BA6-EAAF-2B41-AD26-C042AA47A77E}"/>
              </a:ext>
            </a:extLst>
          </p:cNvPr>
          <p:cNvSpPr>
            <a:spLocks noGrp="1"/>
          </p:cNvSpPr>
          <p:nvPr>
            <p:ph type="ftr" sz="quarter" idx="11"/>
          </p:nvPr>
        </p:nvSpPr>
        <p:spPr/>
        <p:txBody>
          <a:bodyPr/>
          <a:lstStyle/>
          <a:p>
            <a:r>
              <a:rPr lang="en-US"/>
              <a:t>Tactical Computing Laboratories</a:t>
            </a:r>
            <a:endParaRPr lang="en-US" dirty="0"/>
          </a:p>
        </p:txBody>
      </p:sp>
      <p:sp>
        <p:nvSpPr>
          <p:cNvPr id="9" name="Text Placeholder 4">
            <a:extLst>
              <a:ext uri="{FF2B5EF4-FFF2-40B4-BE49-F238E27FC236}">
                <a16:creationId xmlns:a16="http://schemas.microsoft.com/office/drawing/2014/main" id="{3628A8A9-91A3-FA44-BD11-FE78FB39CD93}"/>
              </a:ext>
            </a:extLst>
          </p:cNvPr>
          <p:cNvSpPr txBox="1">
            <a:spLocks/>
          </p:cNvSpPr>
          <p:nvPr/>
        </p:nvSpPr>
        <p:spPr>
          <a:xfrm>
            <a:off x="4340869" y="1681163"/>
            <a:ext cx="3198812" cy="444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Modular Design</a:t>
            </a:r>
          </a:p>
        </p:txBody>
      </p:sp>
      <p:sp>
        <p:nvSpPr>
          <p:cNvPr id="10" name="Content Placeholder 5">
            <a:extLst>
              <a:ext uri="{FF2B5EF4-FFF2-40B4-BE49-F238E27FC236}">
                <a16:creationId xmlns:a16="http://schemas.microsoft.com/office/drawing/2014/main" id="{44883C65-8030-C34C-8D6C-A5527ABEF326}"/>
              </a:ext>
            </a:extLst>
          </p:cNvPr>
          <p:cNvSpPr txBox="1">
            <a:spLocks/>
          </p:cNvSpPr>
          <p:nvPr/>
        </p:nvSpPr>
        <p:spPr>
          <a:xfrm>
            <a:off x="4340869" y="2292049"/>
            <a:ext cx="3198812" cy="3897614"/>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Multi-module design and integration</a:t>
            </a:r>
          </a:p>
          <a:p>
            <a:r>
              <a:rPr lang="en-US" dirty="0"/>
              <a:t>Integration with other System Architect designs (sub-designs)</a:t>
            </a:r>
          </a:p>
          <a:p>
            <a:r>
              <a:rPr lang="en-US" dirty="0"/>
              <a:t>External module integration</a:t>
            </a:r>
          </a:p>
          <a:p>
            <a:r>
              <a:rPr lang="en-US" dirty="0"/>
              <a:t>Plugin support for custom-modularity</a:t>
            </a:r>
          </a:p>
        </p:txBody>
      </p:sp>
      <p:sp>
        <p:nvSpPr>
          <p:cNvPr id="12" name="Text Placeholder 4">
            <a:extLst>
              <a:ext uri="{FF2B5EF4-FFF2-40B4-BE49-F238E27FC236}">
                <a16:creationId xmlns:a16="http://schemas.microsoft.com/office/drawing/2014/main" id="{7061BA56-1EEE-0746-A598-C8216AC117C0}"/>
              </a:ext>
            </a:extLst>
          </p:cNvPr>
          <p:cNvSpPr txBox="1">
            <a:spLocks/>
          </p:cNvSpPr>
          <p:nvPr/>
        </p:nvSpPr>
        <p:spPr>
          <a:xfrm>
            <a:off x="7841950" y="1681163"/>
            <a:ext cx="3198812" cy="444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tx1"/>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Compiler Environment</a:t>
            </a:r>
          </a:p>
        </p:txBody>
      </p:sp>
      <p:sp>
        <p:nvSpPr>
          <p:cNvPr id="13" name="Content Placeholder 5">
            <a:extLst>
              <a:ext uri="{FF2B5EF4-FFF2-40B4-BE49-F238E27FC236}">
                <a16:creationId xmlns:a16="http://schemas.microsoft.com/office/drawing/2014/main" id="{EB8B6850-A832-1A4C-A615-4E5170109148}"/>
              </a:ext>
            </a:extLst>
          </p:cNvPr>
          <p:cNvSpPr txBox="1">
            <a:spLocks/>
          </p:cNvSpPr>
          <p:nvPr/>
        </p:nvSpPr>
        <p:spPr>
          <a:xfrm>
            <a:off x="7841950" y="2292049"/>
            <a:ext cx="3198812" cy="3897614"/>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Auto-generated LLVM compiler infrastructure from design parameters</a:t>
            </a:r>
          </a:p>
          <a:p>
            <a:r>
              <a:rPr lang="en-US" dirty="0"/>
              <a:t>Modern C/C++ frontend support</a:t>
            </a:r>
          </a:p>
          <a:p>
            <a:pPr lvl="1"/>
            <a:r>
              <a:rPr lang="en-US" dirty="0"/>
              <a:t>Other frontends can be supported as well</a:t>
            </a:r>
          </a:p>
          <a:p>
            <a:r>
              <a:rPr lang="en-US" dirty="0"/>
              <a:t>Re-useable as LLVM mainline continues to develop</a:t>
            </a:r>
          </a:p>
          <a:p>
            <a:pPr lvl="1"/>
            <a:r>
              <a:rPr lang="en-US" dirty="0"/>
              <a:t>Re-spinning entire compiler based on new LLVM versions is automated</a:t>
            </a:r>
          </a:p>
        </p:txBody>
      </p:sp>
    </p:spTree>
    <p:extLst>
      <p:ext uri="{BB962C8B-B14F-4D97-AF65-F5344CB8AC3E}">
        <p14:creationId xmlns:p14="http://schemas.microsoft.com/office/powerpoint/2010/main" val="382343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1168" y="2260469"/>
            <a:ext cx="2021078" cy="1529293"/>
          </a:xfrm>
          <a:prstGeom prst="rect">
            <a:avLst/>
          </a:prstGeom>
        </p:spPr>
      </p:pic>
      <p:sp>
        <p:nvSpPr>
          <p:cNvPr id="7" name="Rectangle 6"/>
          <p:cNvSpPr/>
          <p:nvPr/>
        </p:nvSpPr>
        <p:spPr>
          <a:xfrm>
            <a:off x="201168" y="3957804"/>
            <a:ext cx="2011680" cy="12948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CGCLI</a:t>
            </a:r>
          </a:p>
          <a:p>
            <a:pPr algn="ctr"/>
            <a:r>
              <a:rPr lang="en-US" dirty="0"/>
              <a:t>Command Line Interface</a:t>
            </a:r>
          </a:p>
        </p:txBody>
      </p:sp>
      <p:sp>
        <p:nvSpPr>
          <p:cNvPr id="10" name="TextBox 9"/>
          <p:cNvSpPr txBox="1"/>
          <p:nvPr/>
        </p:nvSpPr>
        <p:spPr>
          <a:xfrm>
            <a:off x="201168" y="5417236"/>
            <a:ext cx="2011680" cy="369332"/>
          </a:xfrm>
          <a:prstGeom prst="rect">
            <a:avLst/>
          </a:prstGeom>
          <a:noFill/>
        </p:spPr>
        <p:txBody>
          <a:bodyPr wrap="square" rtlCol="0">
            <a:spAutoFit/>
          </a:bodyPr>
          <a:lstStyle/>
          <a:p>
            <a:pPr algn="ctr"/>
            <a:r>
              <a:rPr lang="en-US" b="1" i="1" dirty="0"/>
              <a:t>User Interfaces</a:t>
            </a:r>
          </a:p>
        </p:txBody>
      </p:sp>
      <p:sp>
        <p:nvSpPr>
          <p:cNvPr id="11" name="Rectangle 10"/>
          <p:cNvSpPr/>
          <p:nvPr/>
        </p:nvSpPr>
        <p:spPr>
          <a:xfrm>
            <a:off x="4157472" y="1990892"/>
            <a:ext cx="1853309" cy="196691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CoreGen</a:t>
            </a:r>
            <a:r>
              <a:rPr lang="en-US" dirty="0"/>
              <a:t> Infrastructure</a:t>
            </a:r>
          </a:p>
        </p:txBody>
      </p:sp>
      <p:sp>
        <p:nvSpPr>
          <p:cNvPr id="12" name="Rectangle 11"/>
          <p:cNvSpPr/>
          <p:nvPr/>
        </p:nvSpPr>
        <p:spPr>
          <a:xfrm>
            <a:off x="6351751" y="20304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4" name="Rectangle 13"/>
          <p:cNvSpPr/>
          <p:nvPr/>
        </p:nvSpPr>
        <p:spPr>
          <a:xfrm>
            <a:off x="6504151" y="21828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5" name="Rectangle 14"/>
          <p:cNvSpPr/>
          <p:nvPr/>
        </p:nvSpPr>
        <p:spPr>
          <a:xfrm>
            <a:off x="6656551" y="23352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6" name="Rectangle 15"/>
          <p:cNvSpPr/>
          <p:nvPr/>
        </p:nvSpPr>
        <p:spPr>
          <a:xfrm>
            <a:off x="6808951" y="24876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7" name="Rectangle 16"/>
          <p:cNvSpPr/>
          <p:nvPr/>
        </p:nvSpPr>
        <p:spPr>
          <a:xfrm>
            <a:off x="6961351" y="26400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8" name="Rectangle 17"/>
          <p:cNvSpPr/>
          <p:nvPr/>
        </p:nvSpPr>
        <p:spPr>
          <a:xfrm>
            <a:off x="7113751" y="2792479"/>
            <a:ext cx="2011680" cy="12948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CoreGen</a:t>
            </a:r>
            <a:r>
              <a:rPr lang="en-US" dirty="0"/>
              <a:t> Plugin</a:t>
            </a:r>
          </a:p>
        </p:txBody>
      </p:sp>
      <p:sp>
        <p:nvSpPr>
          <p:cNvPr id="19" name="Rectangle 18"/>
          <p:cNvSpPr/>
          <p:nvPr/>
        </p:nvSpPr>
        <p:spPr>
          <a:xfrm>
            <a:off x="4157472" y="4678022"/>
            <a:ext cx="1853309" cy="8748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StoneCutter</a:t>
            </a:r>
            <a:r>
              <a:rPr lang="en-US" dirty="0"/>
              <a:t> Compiler</a:t>
            </a:r>
          </a:p>
        </p:txBody>
      </p:sp>
      <p:sp>
        <p:nvSpPr>
          <p:cNvPr id="20" name="Rectangle 19"/>
          <p:cNvSpPr/>
          <p:nvPr/>
        </p:nvSpPr>
        <p:spPr>
          <a:xfrm>
            <a:off x="6351751" y="45886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1" name="Rectangle 20"/>
          <p:cNvSpPr/>
          <p:nvPr/>
        </p:nvSpPr>
        <p:spPr>
          <a:xfrm>
            <a:off x="6504151" y="47410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2" name="Rectangle 21"/>
          <p:cNvSpPr/>
          <p:nvPr/>
        </p:nvSpPr>
        <p:spPr>
          <a:xfrm>
            <a:off x="6656551" y="48934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3" name="Rectangle 22"/>
          <p:cNvSpPr/>
          <p:nvPr/>
        </p:nvSpPr>
        <p:spPr>
          <a:xfrm>
            <a:off x="6808951" y="50458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4" name="Rectangle 23"/>
          <p:cNvSpPr/>
          <p:nvPr/>
        </p:nvSpPr>
        <p:spPr>
          <a:xfrm>
            <a:off x="6961351" y="51982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sp>
        <p:nvSpPr>
          <p:cNvPr id="25" name="Rectangle 24"/>
          <p:cNvSpPr/>
          <p:nvPr/>
        </p:nvSpPr>
        <p:spPr>
          <a:xfrm>
            <a:off x="7113751" y="5350600"/>
            <a:ext cx="20116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SC Input</a:t>
            </a:r>
            <a:endParaRPr lang="en-US" dirty="0"/>
          </a:p>
        </p:txBody>
      </p:sp>
      <p:cxnSp>
        <p:nvCxnSpPr>
          <p:cNvPr id="27" name="Straight Arrow Connector 26"/>
          <p:cNvCxnSpPr>
            <a:cxnSpLocks/>
            <a:stCxn id="11" idx="2"/>
            <a:endCxn id="19" idx="0"/>
          </p:cNvCxnSpPr>
          <p:nvPr/>
        </p:nvCxnSpPr>
        <p:spPr>
          <a:xfrm>
            <a:off x="5084127" y="3957804"/>
            <a:ext cx="0" cy="720218"/>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5" idx="1"/>
            <a:endCxn id="11" idx="3"/>
          </p:cNvCxnSpPr>
          <p:nvPr/>
        </p:nvCxnSpPr>
        <p:spPr>
          <a:xfrm flipH="1" flipV="1">
            <a:off x="6010781" y="2974348"/>
            <a:ext cx="645770" cy="8351"/>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22" idx="1"/>
            <a:endCxn id="19" idx="3"/>
          </p:cNvCxnSpPr>
          <p:nvPr/>
        </p:nvCxnSpPr>
        <p:spPr>
          <a:xfrm flipH="1" flipV="1">
            <a:off x="6010781" y="5115435"/>
            <a:ext cx="645770" cy="6565"/>
          </a:xfrm>
          <a:prstGeom prst="straightConnector1">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703306" y="4117101"/>
            <a:ext cx="1243583"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t>CodeGen</a:t>
            </a:r>
            <a:endParaRPr lang="en-US" sz="1600" dirty="0"/>
          </a:p>
        </p:txBody>
      </p:sp>
      <p:sp>
        <p:nvSpPr>
          <p:cNvPr id="40" name="Rectangle 39"/>
          <p:cNvSpPr/>
          <p:nvPr/>
        </p:nvSpPr>
        <p:spPr>
          <a:xfrm>
            <a:off x="9628911" y="3071793"/>
            <a:ext cx="1392374"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LLVM Source Compiler</a:t>
            </a:r>
          </a:p>
        </p:txBody>
      </p:sp>
      <p:sp>
        <p:nvSpPr>
          <p:cNvPr id="41" name="Rectangle 40"/>
          <p:cNvSpPr/>
          <p:nvPr/>
        </p:nvSpPr>
        <p:spPr>
          <a:xfrm>
            <a:off x="11077394" y="3071793"/>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Chisel HDL</a:t>
            </a:r>
          </a:p>
        </p:txBody>
      </p:sp>
      <p:cxnSp>
        <p:nvCxnSpPr>
          <p:cNvPr id="44" name="Straight Arrow Connector 43"/>
          <p:cNvCxnSpPr>
            <a:cxnSpLocks/>
            <a:stCxn id="36" idx="0"/>
            <a:endCxn id="40" idx="2"/>
          </p:cNvCxnSpPr>
          <p:nvPr/>
        </p:nvCxnSpPr>
        <p:spPr>
          <a:xfrm flipV="1">
            <a:off x="10325098" y="3879471"/>
            <a:ext cx="0" cy="237630"/>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40424" y="5972015"/>
            <a:ext cx="2865120" cy="369332"/>
          </a:xfrm>
          <a:prstGeom prst="rect">
            <a:avLst/>
          </a:prstGeom>
          <a:noFill/>
        </p:spPr>
        <p:txBody>
          <a:bodyPr wrap="square" rtlCol="0">
            <a:spAutoFit/>
          </a:bodyPr>
          <a:lstStyle/>
          <a:p>
            <a:pPr algn="ctr"/>
            <a:r>
              <a:rPr lang="en-US" b="1" i="1" dirty="0"/>
              <a:t>Backend Infrastructure</a:t>
            </a:r>
          </a:p>
        </p:txBody>
      </p:sp>
      <p:sp>
        <p:nvSpPr>
          <p:cNvPr id="51" name="Right Arrow 50"/>
          <p:cNvSpPr/>
          <p:nvPr/>
        </p:nvSpPr>
        <p:spPr>
          <a:xfrm>
            <a:off x="2212848" y="2487679"/>
            <a:ext cx="1944624" cy="9522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ight Arrow 51"/>
          <p:cNvSpPr/>
          <p:nvPr/>
        </p:nvSpPr>
        <p:spPr>
          <a:xfrm>
            <a:off x="2216659" y="4140799"/>
            <a:ext cx="1944624" cy="9522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2746887" y="1992658"/>
            <a:ext cx="749044" cy="35601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i="1" dirty="0"/>
              <a:t>YAML</a:t>
            </a:r>
          </a:p>
          <a:p>
            <a:pPr algn="ctr"/>
            <a:r>
              <a:rPr lang="en-US" sz="1600" b="1" i="1" dirty="0"/>
              <a:t>IR</a:t>
            </a:r>
          </a:p>
        </p:txBody>
      </p:sp>
      <p:cxnSp>
        <p:nvCxnSpPr>
          <p:cNvPr id="48" name="Elbow Connector 47">
            <a:extLst>
              <a:ext uri="{FF2B5EF4-FFF2-40B4-BE49-F238E27FC236}">
                <a16:creationId xmlns:a16="http://schemas.microsoft.com/office/drawing/2014/main" id="{D73DBEF9-F2B0-C24C-8E45-C41F803694C5}"/>
              </a:ext>
            </a:extLst>
          </p:cNvPr>
          <p:cNvCxnSpPr>
            <a:cxnSpLocks/>
            <a:stCxn id="25" idx="3"/>
            <a:endCxn id="36" idx="2"/>
          </p:cNvCxnSpPr>
          <p:nvPr/>
        </p:nvCxnSpPr>
        <p:spPr>
          <a:xfrm flipV="1">
            <a:off x="9125431" y="4726701"/>
            <a:ext cx="1199667" cy="852499"/>
          </a:xfrm>
          <a:prstGeom prst="bentConnector2">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4DDF0995-DA2F-894A-B08E-6817B17D3CEF}"/>
              </a:ext>
            </a:extLst>
          </p:cNvPr>
          <p:cNvCxnSpPr>
            <a:cxnSpLocks/>
            <a:stCxn id="36" idx="3"/>
            <a:endCxn id="41" idx="2"/>
          </p:cNvCxnSpPr>
          <p:nvPr/>
        </p:nvCxnSpPr>
        <p:spPr>
          <a:xfrm flipV="1">
            <a:off x="10946889" y="3879471"/>
            <a:ext cx="668478" cy="542430"/>
          </a:xfrm>
          <a:prstGeom prst="bentConnector2">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9FD3E264-DB5B-A049-81B2-7EA0A2473BA0}"/>
              </a:ext>
            </a:extLst>
          </p:cNvPr>
          <p:cNvCxnSpPr>
            <a:cxnSpLocks/>
            <a:stCxn id="18" idx="3"/>
            <a:endCxn id="36" idx="1"/>
          </p:cNvCxnSpPr>
          <p:nvPr/>
        </p:nvCxnSpPr>
        <p:spPr>
          <a:xfrm>
            <a:off x="9125431" y="3439899"/>
            <a:ext cx="577875" cy="982002"/>
          </a:xfrm>
          <a:prstGeom prst="bentConnector3">
            <a:avLst/>
          </a:prstGeom>
          <a:ln w="38100">
            <a:solidFill>
              <a:schemeClr val="tx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195C46E-BD64-344F-8D7F-C2FA9406989A}"/>
              </a:ext>
            </a:extLst>
          </p:cNvPr>
          <p:cNvSpPr/>
          <p:nvPr/>
        </p:nvSpPr>
        <p:spPr>
          <a:xfrm>
            <a:off x="9875403" y="1779040"/>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Verilog</a:t>
            </a:r>
          </a:p>
        </p:txBody>
      </p:sp>
      <p:sp>
        <p:nvSpPr>
          <p:cNvPr id="71" name="Rectangle 70">
            <a:extLst>
              <a:ext uri="{FF2B5EF4-FFF2-40B4-BE49-F238E27FC236}">
                <a16:creationId xmlns:a16="http://schemas.microsoft.com/office/drawing/2014/main" id="{F8ACF3DA-C8A2-EC4E-A18B-F3494B52075A}"/>
              </a:ext>
            </a:extLst>
          </p:cNvPr>
          <p:cNvSpPr/>
          <p:nvPr/>
        </p:nvSpPr>
        <p:spPr>
          <a:xfrm>
            <a:off x="112297" y="2182879"/>
            <a:ext cx="2191866" cy="3234357"/>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1652BC0-CF0C-8143-9218-D7D446C527DF}"/>
              </a:ext>
            </a:extLst>
          </p:cNvPr>
          <p:cNvSpPr/>
          <p:nvPr/>
        </p:nvSpPr>
        <p:spPr>
          <a:xfrm>
            <a:off x="3951659" y="1860722"/>
            <a:ext cx="5621143" cy="4111293"/>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F9BC450-0004-6348-AE59-78D0FBC107DE}"/>
              </a:ext>
            </a:extLst>
          </p:cNvPr>
          <p:cNvSpPr/>
          <p:nvPr/>
        </p:nvSpPr>
        <p:spPr>
          <a:xfrm>
            <a:off x="9567112" y="4064323"/>
            <a:ext cx="1454174" cy="1907692"/>
          </a:xfrm>
          <a:prstGeom prst="rect">
            <a:avLst/>
          </a:prstGeom>
          <a:noFill/>
          <a:ln w="28575">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4348D31-5E9D-B947-9D0F-3A4F88B597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6076" y="2759569"/>
            <a:ext cx="1610859" cy="995350"/>
          </a:xfrm>
          <a:prstGeom prst="rect">
            <a:avLst/>
          </a:prstGeom>
        </p:spPr>
      </p:pic>
      <p:sp>
        <p:nvSpPr>
          <p:cNvPr id="43" name="Rectangle 42">
            <a:extLst>
              <a:ext uri="{FF2B5EF4-FFF2-40B4-BE49-F238E27FC236}">
                <a16:creationId xmlns:a16="http://schemas.microsoft.com/office/drawing/2014/main" id="{48083E9C-4724-3F40-B7BA-F5C90DE8CFFA}"/>
              </a:ext>
            </a:extLst>
          </p:cNvPr>
          <p:cNvSpPr/>
          <p:nvPr/>
        </p:nvSpPr>
        <p:spPr>
          <a:xfrm>
            <a:off x="11069540" y="1779040"/>
            <a:ext cx="1075945" cy="807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Cycle Sim</a:t>
            </a:r>
          </a:p>
        </p:txBody>
      </p:sp>
      <p:cxnSp>
        <p:nvCxnSpPr>
          <p:cNvPr id="45" name="Straight Arrow Connector 44">
            <a:extLst>
              <a:ext uri="{FF2B5EF4-FFF2-40B4-BE49-F238E27FC236}">
                <a16:creationId xmlns:a16="http://schemas.microsoft.com/office/drawing/2014/main" id="{129BBD2C-1C5E-D741-9767-C1B5547910B9}"/>
              </a:ext>
            </a:extLst>
          </p:cNvPr>
          <p:cNvCxnSpPr>
            <a:cxnSpLocks/>
            <a:stCxn id="41" idx="0"/>
            <a:endCxn id="43" idx="2"/>
          </p:cNvCxnSpPr>
          <p:nvPr/>
        </p:nvCxnSpPr>
        <p:spPr>
          <a:xfrm flipH="1" flipV="1">
            <a:off x="11607513" y="2586718"/>
            <a:ext cx="7854" cy="485075"/>
          </a:xfrm>
          <a:prstGeom prst="straightConnector1">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4F6A2C63-0A14-5641-88C8-6798A788851A}"/>
              </a:ext>
            </a:extLst>
          </p:cNvPr>
          <p:cNvCxnSpPr>
            <a:stCxn id="41" idx="0"/>
            <a:endCxn id="67" idx="2"/>
          </p:cNvCxnSpPr>
          <p:nvPr/>
        </p:nvCxnSpPr>
        <p:spPr>
          <a:xfrm rot="16200000" flipV="1">
            <a:off x="10771835" y="2228260"/>
            <a:ext cx="485075" cy="1201991"/>
          </a:xfrm>
          <a:prstGeom prst="bentConnector3">
            <a:avLst/>
          </a:prstGeom>
          <a:ln w="381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8142DEAE-E63D-8C48-B960-E0FF26712C69}"/>
              </a:ext>
            </a:extLst>
          </p:cNvPr>
          <p:cNvSpPr>
            <a:spLocks noGrp="1"/>
          </p:cNvSpPr>
          <p:nvPr>
            <p:ph type="title"/>
          </p:nvPr>
        </p:nvSpPr>
        <p:spPr>
          <a:xfrm>
            <a:off x="838200" y="365125"/>
            <a:ext cx="10515600" cy="1325563"/>
          </a:xfrm>
        </p:spPr>
        <p:txBody>
          <a:bodyPr/>
          <a:lstStyle/>
          <a:p>
            <a:r>
              <a:rPr lang="en-US" dirty="0"/>
              <a:t>System Architect Infrastructure</a:t>
            </a:r>
          </a:p>
        </p:txBody>
      </p:sp>
      <p:sp>
        <p:nvSpPr>
          <p:cNvPr id="47" name="Footer Placeholder 3">
            <a:extLst>
              <a:ext uri="{FF2B5EF4-FFF2-40B4-BE49-F238E27FC236}">
                <a16:creationId xmlns:a16="http://schemas.microsoft.com/office/drawing/2014/main" id="{364C2E9C-B1A5-814E-9F1A-F16F447C1D8F}"/>
              </a:ext>
            </a:extLst>
          </p:cNvPr>
          <p:cNvSpPr>
            <a:spLocks noGrp="1"/>
          </p:cNvSpPr>
          <p:nvPr>
            <p:ph type="ftr" sz="quarter" idx="11"/>
          </p:nvPr>
        </p:nvSpPr>
        <p:spPr>
          <a:xfrm>
            <a:off x="4038600" y="6356350"/>
            <a:ext cx="4114800" cy="365125"/>
          </a:xfrm>
        </p:spPr>
        <p:txBody>
          <a:bodyPr/>
          <a:lstStyle/>
          <a:p>
            <a:r>
              <a:rPr lang="en-US" dirty="0"/>
              <a:t>Tactical Computing Laboratories</a:t>
            </a:r>
          </a:p>
        </p:txBody>
      </p:sp>
    </p:spTree>
    <p:extLst>
      <p:ext uri="{BB962C8B-B14F-4D97-AF65-F5344CB8AC3E}">
        <p14:creationId xmlns:p14="http://schemas.microsoft.com/office/powerpoint/2010/main" val="371506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B4B0-4B22-DF4E-A1D4-8083D665C77C}"/>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D87B78BF-0FFA-7040-8FD6-7100083B2230}"/>
              </a:ext>
            </a:extLst>
          </p:cNvPr>
          <p:cNvSpPr>
            <a:spLocks noGrp="1"/>
          </p:cNvSpPr>
          <p:nvPr>
            <p:ph idx="1"/>
          </p:nvPr>
        </p:nvSpPr>
        <p:spPr>
          <a:xfrm>
            <a:off x="838200" y="1396314"/>
            <a:ext cx="5257800" cy="4780649"/>
          </a:xfrm>
        </p:spPr>
        <p:txBody>
          <a:bodyPr>
            <a:normAutofit fontScale="55000" lnSpcReduction="20000"/>
          </a:bodyPr>
          <a:lstStyle/>
          <a:p>
            <a:r>
              <a:rPr lang="en-US" dirty="0"/>
              <a:t>We input designs in the user-facing tools and generate </a:t>
            </a:r>
            <a:r>
              <a:rPr lang="en-US" b="1" dirty="0" err="1"/>
              <a:t>CoreGen</a:t>
            </a:r>
            <a:r>
              <a:rPr lang="en-US" b="1" dirty="0"/>
              <a:t> Intermediate Representation (IR)</a:t>
            </a:r>
          </a:p>
          <a:p>
            <a:r>
              <a:rPr lang="en-US" dirty="0"/>
              <a:t>The IR preserves the natural dependencies within the design</a:t>
            </a:r>
          </a:p>
          <a:p>
            <a:pPr lvl="1"/>
            <a:r>
              <a:rPr lang="en-US" dirty="0"/>
              <a:t>Register classes depend upon registers</a:t>
            </a:r>
          </a:p>
          <a:p>
            <a:pPr lvl="1"/>
            <a:r>
              <a:rPr lang="en-US" dirty="0"/>
              <a:t>Instruction formats depend upon register classes</a:t>
            </a:r>
          </a:p>
          <a:p>
            <a:pPr lvl="1"/>
            <a:r>
              <a:rPr lang="en-US" dirty="0"/>
              <a:t>Instruction sets depend upon instructions</a:t>
            </a:r>
          </a:p>
          <a:p>
            <a:pPr lvl="1"/>
            <a:r>
              <a:rPr lang="en-US" dirty="0"/>
              <a:t>Cores require instruction sets</a:t>
            </a:r>
          </a:p>
          <a:p>
            <a:r>
              <a:rPr lang="en-US" dirty="0"/>
              <a:t>We execute high level verification “passes” against the IR</a:t>
            </a:r>
          </a:p>
          <a:p>
            <a:pPr lvl="1"/>
            <a:r>
              <a:rPr lang="en-US" dirty="0"/>
              <a:t>Similar in design to traditional compiler passes</a:t>
            </a:r>
          </a:p>
          <a:p>
            <a:pPr lvl="1"/>
            <a:r>
              <a:rPr lang="en-US" dirty="0"/>
              <a:t>Walks the IR dependence graph and derives properties of the design</a:t>
            </a:r>
          </a:p>
          <a:p>
            <a:pPr lvl="1"/>
            <a:r>
              <a:rPr lang="en-US" dirty="0"/>
              <a:t>Reports issues in the design infrastructure, outputs interesting data or optimizes the design infrastructure</a:t>
            </a:r>
          </a:p>
          <a:p>
            <a:r>
              <a:rPr lang="en-US" dirty="0"/>
              <a:t>Users implement instructions in </a:t>
            </a:r>
            <a:r>
              <a:rPr lang="en-US" dirty="0" err="1"/>
              <a:t>StoneCutter</a:t>
            </a:r>
            <a:r>
              <a:rPr lang="en-US" dirty="0"/>
              <a:t> instruction implementation language</a:t>
            </a:r>
          </a:p>
          <a:p>
            <a:pPr lvl="1"/>
            <a:r>
              <a:rPr lang="en-US" dirty="0"/>
              <a:t>C-like integrated with </a:t>
            </a:r>
            <a:r>
              <a:rPr lang="en-US" dirty="0" err="1"/>
              <a:t>CoreGen</a:t>
            </a:r>
            <a:r>
              <a:rPr lang="en-US" dirty="0"/>
              <a:t> IR to define a </a:t>
            </a:r>
            <a:r>
              <a:rPr lang="en-US" u="sng" dirty="0"/>
              <a:t>single</a:t>
            </a:r>
            <a:r>
              <a:rPr lang="en-US" dirty="0"/>
              <a:t> instruction</a:t>
            </a:r>
          </a:p>
          <a:p>
            <a:pPr lvl="1"/>
            <a:r>
              <a:rPr lang="en-US" dirty="0"/>
              <a:t>Optimized by a traditional compiler flow to generate Chisel HDL for a single instruction</a:t>
            </a:r>
          </a:p>
          <a:p>
            <a:r>
              <a:rPr lang="en-US" dirty="0"/>
              <a:t>Following the high level verification phase, we execute generate downstream code (code generation)</a:t>
            </a:r>
          </a:p>
          <a:p>
            <a:pPr lvl="1"/>
            <a:r>
              <a:rPr lang="en-US" dirty="0"/>
              <a:t>Generates Chisel HDL</a:t>
            </a:r>
          </a:p>
          <a:p>
            <a:pPr lvl="2"/>
            <a:r>
              <a:rPr lang="en-US" dirty="0"/>
              <a:t>Compiled down to Verilog &amp; C++ cycle-based simulator</a:t>
            </a:r>
          </a:p>
          <a:p>
            <a:pPr lvl="1"/>
            <a:r>
              <a:rPr lang="en-US" dirty="0"/>
              <a:t>Generates LLVM compiler for the target design </a:t>
            </a:r>
          </a:p>
        </p:txBody>
      </p:sp>
      <p:sp>
        <p:nvSpPr>
          <p:cNvPr id="4" name="Footer Placeholder 3">
            <a:extLst>
              <a:ext uri="{FF2B5EF4-FFF2-40B4-BE49-F238E27FC236}">
                <a16:creationId xmlns:a16="http://schemas.microsoft.com/office/drawing/2014/main" id="{710E5038-B6B0-A448-9AE4-F12354217841}"/>
              </a:ext>
            </a:extLst>
          </p:cNvPr>
          <p:cNvSpPr>
            <a:spLocks noGrp="1"/>
          </p:cNvSpPr>
          <p:nvPr>
            <p:ph type="ftr" sz="quarter" idx="11"/>
          </p:nvPr>
        </p:nvSpPr>
        <p:spPr/>
        <p:txBody>
          <a:bodyPr/>
          <a:lstStyle/>
          <a:p>
            <a:r>
              <a:rPr lang="en-US"/>
              <a:t>Tactical Computing Laboratories</a:t>
            </a:r>
            <a:endParaRPr lang="en-US" dirty="0"/>
          </a:p>
        </p:txBody>
      </p:sp>
      <p:pic>
        <p:nvPicPr>
          <p:cNvPr id="5" name="Picture 4">
            <a:extLst>
              <a:ext uri="{FF2B5EF4-FFF2-40B4-BE49-F238E27FC236}">
                <a16:creationId xmlns:a16="http://schemas.microsoft.com/office/drawing/2014/main" id="{82964A44-7EEF-AA48-93D7-142E71B371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42006" y="211371"/>
            <a:ext cx="3596065" cy="614498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A5372455-9466-4541-A161-91532C523919}"/>
              </a:ext>
            </a:extLst>
          </p:cNvPr>
          <p:cNvSpPr txBox="1"/>
          <p:nvPr/>
        </p:nvSpPr>
        <p:spPr>
          <a:xfrm>
            <a:off x="10411066" y="2586308"/>
            <a:ext cx="1645009" cy="1477328"/>
          </a:xfrm>
          <a:prstGeom prst="rect">
            <a:avLst/>
          </a:prstGeom>
          <a:noFill/>
          <a:ln>
            <a:solidFill>
              <a:schemeClr val="tx1"/>
            </a:solidFill>
          </a:ln>
        </p:spPr>
        <p:txBody>
          <a:bodyPr wrap="square" rtlCol="0">
            <a:spAutoFit/>
          </a:bodyPr>
          <a:lstStyle/>
          <a:p>
            <a:r>
              <a:rPr lang="en-US" dirty="0"/>
              <a:t>Example dependence graph from </a:t>
            </a:r>
            <a:r>
              <a:rPr lang="en-US" dirty="0" err="1"/>
              <a:t>CoreGen</a:t>
            </a:r>
            <a:r>
              <a:rPr lang="en-US" dirty="0"/>
              <a:t> design input</a:t>
            </a:r>
          </a:p>
        </p:txBody>
      </p:sp>
    </p:spTree>
    <p:extLst>
      <p:ext uri="{BB962C8B-B14F-4D97-AF65-F5344CB8AC3E}">
        <p14:creationId xmlns:p14="http://schemas.microsoft.com/office/powerpoint/2010/main" val="32649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11140</TotalTime>
  <Words>2275</Words>
  <Application>Microsoft Macintosh PowerPoint</Application>
  <PresentationFormat>Widescreen</PresentationFormat>
  <Paragraphs>337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Design Concepts with System Architect: Level 0</vt:lpstr>
      <vt:lpstr>Tutorial Series</vt:lpstr>
      <vt:lpstr>System Architect Overview</vt:lpstr>
      <vt:lpstr>What is System Architect? </vt:lpstr>
      <vt:lpstr>What is System Architect NOT?</vt:lpstr>
      <vt:lpstr>System Architect Design Flow</vt:lpstr>
      <vt:lpstr>Typical System Architect Design Flows</vt:lpstr>
      <vt:lpstr>System Architect Infrastructure</vt:lpstr>
      <vt:lpstr>How does it work?</vt:lpstr>
      <vt:lpstr>CoreGen IR Passes</vt:lpstr>
      <vt:lpstr>CoreGen IR Passes: Example Analysis Passes</vt:lpstr>
      <vt:lpstr>CoreGen IR Passes: Example Data Passes</vt:lpstr>
      <vt:lpstr>CoreGen IR Passes: Example System Passes</vt:lpstr>
      <vt:lpstr>CoreGen Infrastructure</vt:lpstr>
      <vt:lpstr>What type of nodes in the CoreGen IR?</vt:lpstr>
      <vt:lpstr>What type of nodes in the CoreGen IR (cont)?</vt:lpstr>
      <vt:lpstr>What type of nodes in the CoreGen IR (cont)?</vt:lpstr>
      <vt:lpstr>CoreGen Plugins</vt:lpstr>
      <vt:lpstr>CoreGen IR Specification</vt:lpstr>
      <vt:lpstr>What now?</vt:lpstr>
      <vt:lpstr>What do you need to continue?</vt:lpstr>
      <vt:lpstr>References</vt:lpstr>
      <vt:lpstr>Web Links</vt:lpstr>
      <vt:lpstr>Source Code</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Concepts with System Architect</dc:title>
  <dc:creator>Leidel, John</dc:creator>
  <cp:lastModifiedBy>Leidel, John</cp:lastModifiedBy>
  <cp:revision>626</cp:revision>
  <cp:lastPrinted>2018-12-07T18:49:13Z</cp:lastPrinted>
  <dcterms:created xsi:type="dcterms:W3CDTF">2018-11-29T12:10:24Z</dcterms:created>
  <dcterms:modified xsi:type="dcterms:W3CDTF">2019-03-19T23:54:55Z</dcterms:modified>
</cp:coreProperties>
</file>