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4"/>
  </p:notesMasterIdLst>
  <p:handoutMasterIdLst>
    <p:handoutMasterId r:id="rId25"/>
  </p:handoutMasterIdLst>
  <p:sldIdLst>
    <p:sldId id="256" r:id="rId2"/>
    <p:sldId id="392" r:id="rId3"/>
    <p:sldId id="258" r:id="rId4"/>
    <p:sldId id="318" r:id="rId5"/>
    <p:sldId id="393" r:id="rId6"/>
    <p:sldId id="394" r:id="rId7"/>
    <p:sldId id="397" r:id="rId8"/>
    <p:sldId id="399" r:id="rId9"/>
    <p:sldId id="398"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88"/>
    <p:restoredTop sz="94712"/>
  </p:normalViewPr>
  <p:slideViewPr>
    <p:cSldViewPr snapToGrid="0" snapToObjects="1">
      <p:cViewPr varScale="1">
        <p:scale>
          <a:sx n="101" d="100"/>
          <a:sy n="101" d="100"/>
        </p:scale>
        <p:origin x="416" y="192"/>
      </p:cViewPr>
      <p:guideLst/>
    </p:cSldViewPr>
  </p:slideViewPr>
  <p:notesTextViewPr>
    <p:cViewPr>
      <p:scale>
        <a:sx n="1" d="1"/>
        <a:sy n="1" d="1"/>
      </p:scale>
      <p:origin x="0" y="0"/>
    </p:cViewPr>
  </p:notesTextViewPr>
  <p:notesViewPr>
    <p:cSldViewPr snapToGrid="0" snapToObjects="1">
      <p:cViewPr varScale="1">
        <p:scale>
          <a:sx n="81" d="100"/>
          <a:sy n="81" d="100"/>
        </p:scale>
        <p:origin x="338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4A0C4A-035D-F849-AE9B-5061782C04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76BA76E-FC66-A749-BF40-8F5682C18F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5F462E-3B3F-2740-A7A5-EF9DCFF426BA}" type="datetimeFigureOut">
              <a:rPr lang="en-US" smtClean="0"/>
              <a:t>10/17/19</a:t>
            </a:fld>
            <a:endParaRPr lang="en-US"/>
          </a:p>
        </p:txBody>
      </p:sp>
      <p:sp>
        <p:nvSpPr>
          <p:cNvPr id="4" name="Footer Placeholder 3">
            <a:extLst>
              <a:ext uri="{FF2B5EF4-FFF2-40B4-BE49-F238E27FC236}">
                <a16:creationId xmlns:a16="http://schemas.microsoft.com/office/drawing/2014/main" id="{5E77F341-D1F6-8C43-BB59-3314C52601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01FEB8-2A52-6848-B6F6-79A1BE45AB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D6220E-69AA-EA4B-9E9A-32F54D48F69B}" type="slidenum">
              <a:rPr lang="en-US" smtClean="0"/>
              <a:t>‹#›</a:t>
            </a:fld>
            <a:endParaRPr lang="en-US"/>
          </a:p>
        </p:txBody>
      </p:sp>
    </p:spTree>
    <p:extLst>
      <p:ext uri="{BB962C8B-B14F-4D97-AF65-F5344CB8AC3E}">
        <p14:creationId xmlns:p14="http://schemas.microsoft.com/office/powerpoint/2010/main" val="2551551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E5993-E962-314F-922D-09C00B8018FF}" type="datetimeFigureOut">
              <a:rPr lang="en-US" smtClean="0"/>
              <a:t>10/17/19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7EE90-AC1F-8749-AF8F-611491F29B58}" type="slidenum">
              <a:rPr lang="en-US" smtClean="0"/>
              <a:t>‹#›</a:t>
            </a:fld>
            <a:endParaRPr lang="en-US"/>
          </a:p>
        </p:txBody>
      </p:sp>
    </p:spTree>
    <p:extLst>
      <p:ext uri="{BB962C8B-B14F-4D97-AF65-F5344CB8AC3E}">
        <p14:creationId xmlns:p14="http://schemas.microsoft.com/office/powerpoint/2010/main" val="237903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75749C-D813-A541-AFF6-E0E709C1677A}" type="datetime1">
              <a:rPr lang="en-US" smtClean="0"/>
              <a:t>10/17/19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47BD9622-EAF0-4B44-878D-F1B5A9E888A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44519" y="4595127"/>
            <a:ext cx="2847481" cy="2262873"/>
          </a:xfrm>
          <a:prstGeom prst="rect">
            <a:avLst/>
          </a:prstGeom>
        </p:spPr>
      </p:pic>
    </p:spTree>
    <p:extLst>
      <p:ext uri="{BB962C8B-B14F-4D97-AF65-F5344CB8AC3E}">
        <p14:creationId xmlns:p14="http://schemas.microsoft.com/office/powerpoint/2010/main" val="382221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72CAE-D587-2B42-A820-7DC5AFD79821}" type="datetime1">
              <a:rPr lang="en-US" smtClean="0"/>
              <a:t>10/17/19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61D03BE8-5AEE-5242-87F1-DC35DBE3D51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163009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3EC91-870B-F045-83B9-A90AD7B133B4}" type="datetime1">
              <a:rPr lang="en-US" smtClean="0"/>
              <a:t>10/17/19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9C52C7B2-C61D-2642-895F-FDD68D88090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406800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11B43-FB2F-BF44-8571-8949917BA74D}" type="datetime1">
              <a:rPr lang="en-US" smtClean="0"/>
              <a:t>10/17/19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B9FD3254-2232-664B-94FC-D1CCFCB3DAF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370713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D8F2BC-0E0D-CB45-BFB8-B1CE361DBACE}" type="datetime1">
              <a:rPr lang="en-US" smtClean="0"/>
              <a:t>10/17/19</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725FCF10-C620-C348-A3EE-DACBDBE5B36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79293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E0991-E64A-0A43-B09D-7644253DA61C}" type="datetime1">
              <a:rPr lang="en-US" smtClean="0"/>
              <a:t>10/17/19</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A37631D9-A066-BF46-B5AE-1495DAA8B44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130944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E9D6CD-6096-D743-83B6-9C21BBF7AA7F}" type="datetime1">
              <a:rPr lang="en-US" smtClean="0"/>
              <a:t>10/17/19</a:t>
            </a:fld>
            <a:endParaRPr lang="en-US"/>
          </a:p>
        </p:txBody>
      </p:sp>
      <p:sp>
        <p:nvSpPr>
          <p:cNvPr id="8" name="Footer Placeholder 7"/>
          <p:cNvSpPr>
            <a:spLocks noGrp="1"/>
          </p:cNvSpPr>
          <p:nvPr>
            <p:ph type="ftr" sz="quarter" idx="11"/>
          </p:nvPr>
        </p:nvSpPr>
        <p:spPr/>
        <p:txBody>
          <a:bodyPr/>
          <a:lstStyle/>
          <a:p>
            <a:r>
              <a:rPr lang="en-US" dirty="0"/>
              <a:t>Tactical Computing Laboratories</a:t>
            </a:r>
          </a:p>
        </p:txBody>
      </p:sp>
      <p:sp>
        <p:nvSpPr>
          <p:cNvPr id="9" name="Slide Number Placeholder 8"/>
          <p:cNvSpPr>
            <a:spLocks noGrp="1"/>
          </p:cNvSpPr>
          <p:nvPr>
            <p:ph type="sldNum" sz="quarter" idx="12"/>
          </p:nvPr>
        </p:nvSpPr>
        <p:spPr/>
        <p:txBody>
          <a:bodyPr/>
          <a:lstStyle/>
          <a:p>
            <a:fld id="{BF141BA7-22A9-FB4B-9A91-D638BB38F485}" type="slidenum">
              <a:rPr lang="en-US" smtClean="0"/>
              <a:t>‹#›</a:t>
            </a:fld>
            <a:endParaRPr lang="en-US"/>
          </a:p>
        </p:txBody>
      </p:sp>
      <p:pic>
        <p:nvPicPr>
          <p:cNvPr id="10" name="Picture 9">
            <a:extLst>
              <a:ext uri="{FF2B5EF4-FFF2-40B4-BE49-F238E27FC236}">
                <a16:creationId xmlns:a16="http://schemas.microsoft.com/office/drawing/2014/main" id="{7641C591-56CB-584C-B22D-D7930A2A9F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385655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DA997-4B2F-9F47-8DFD-B28EFC01BE1F}" type="datetime1">
              <a:rPr lang="en-US" smtClean="0"/>
              <a:t>10/17/19</a:t>
            </a:fld>
            <a:endParaRPr lang="en-US"/>
          </a:p>
        </p:txBody>
      </p:sp>
      <p:sp>
        <p:nvSpPr>
          <p:cNvPr id="4" name="Footer Placeholder 3"/>
          <p:cNvSpPr>
            <a:spLocks noGrp="1"/>
          </p:cNvSpPr>
          <p:nvPr>
            <p:ph type="ftr" sz="quarter" idx="11"/>
          </p:nvPr>
        </p:nvSpPr>
        <p:spPr/>
        <p:txBody>
          <a:bodyPr/>
          <a:lstStyle/>
          <a:p>
            <a:r>
              <a:rPr lang="en-US" dirty="0"/>
              <a:t>Tactical Computing Laboratories</a:t>
            </a:r>
          </a:p>
        </p:txBody>
      </p:sp>
      <p:sp>
        <p:nvSpPr>
          <p:cNvPr id="5" name="Slide Number Placeholder 4"/>
          <p:cNvSpPr>
            <a:spLocks noGrp="1"/>
          </p:cNvSpPr>
          <p:nvPr>
            <p:ph type="sldNum" sz="quarter" idx="12"/>
          </p:nvPr>
        </p:nvSpPr>
        <p:spPr/>
        <p:txBody>
          <a:bodyPr/>
          <a:lstStyle/>
          <a:p>
            <a:fld id="{BF141BA7-22A9-FB4B-9A91-D638BB38F485}" type="slidenum">
              <a:rPr lang="en-US" smtClean="0"/>
              <a:t>‹#›</a:t>
            </a:fld>
            <a:endParaRPr lang="en-US"/>
          </a:p>
        </p:txBody>
      </p:sp>
      <p:pic>
        <p:nvPicPr>
          <p:cNvPr id="6" name="Picture 5">
            <a:extLst>
              <a:ext uri="{FF2B5EF4-FFF2-40B4-BE49-F238E27FC236}">
                <a16:creationId xmlns:a16="http://schemas.microsoft.com/office/drawing/2014/main" id="{07FED855-EDEB-3046-80C9-3E3CC86074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17047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7B195-DDF7-0D4C-AFF9-525BB5227ADC}" type="datetime1">
              <a:rPr lang="en-US" smtClean="0"/>
              <a:t>10/17/19</a:t>
            </a:fld>
            <a:endParaRPr lang="en-US"/>
          </a:p>
        </p:txBody>
      </p:sp>
      <p:sp>
        <p:nvSpPr>
          <p:cNvPr id="3" name="Footer Placeholder 2"/>
          <p:cNvSpPr>
            <a:spLocks noGrp="1"/>
          </p:cNvSpPr>
          <p:nvPr>
            <p:ph type="ftr" sz="quarter" idx="11"/>
          </p:nvPr>
        </p:nvSpPr>
        <p:spPr/>
        <p:txBody>
          <a:bodyPr/>
          <a:lstStyle/>
          <a:p>
            <a:r>
              <a:rPr lang="en-US" dirty="0"/>
              <a:t>Tactical Computing Laboratories</a:t>
            </a:r>
          </a:p>
        </p:txBody>
      </p:sp>
      <p:sp>
        <p:nvSpPr>
          <p:cNvPr id="4" name="Slide Number Placeholder 3"/>
          <p:cNvSpPr>
            <a:spLocks noGrp="1"/>
          </p:cNvSpPr>
          <p:nvPr>
            <p:ph type="sldNum" sz="quarter" idx="12"/>
          </p:nvPr>
        </p:nvSpPr>
        <p:spPr/>
        <p:txBody>
          <a:bodyPr/>
          <a:lstStyle/>
          <a:p>
            <a:fld id="{BF141BA7-22A9-FB4B-9A91-D638BB38F485}" type="slidenum">
              <a:rPr lang="en-US" smtClean="0"/>
              <a:t>‹#›</a:t>
            </a:fld>
            <a:endParaRPr lang="en-US"/>
          </a:p>
        </p:txBody>
      </p:sp>
      <p:pic>
        <p:nvPicPr>
          <p:cNvPr id="5" name="Picture 4">
            <a:extLst>
              <a:ext uri="{FF2B5EF4-FFF2-40B4-BE49-F238E27FC236}">
                <a16:creationId xmlns:a16="http://schemas.microsoft.com/office/drawing/2014/main" id="{8BAE4CAD-CD4C-6747-A2A7-935206E4C6A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416276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C4D72D-DC2E-7F4D-B137-3B335F9D8B92}" type="datetime1">
              <a:rPr lang="en-US" smtClean="0"/>
              <a:t>10/17/19</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04661502-5958-A14C-9127-3245450DA64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83095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C307A9-1BDC-E340-8DF6-54487D3BF7EA}" type="datetime1">
              <a:rPr lang="en-US" smtClean="0"/>
              <a:t>10/17/19</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CF7D1458-210D-1842-B21E-A21B0C6F56C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96052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408AA-0BFA-D047-99E2-C9895342493A}" type="datetime1">
              <a:rPr lang="en-US" smtClean="0"/>
              <a:t>10/17/19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Tactical Computing Laboratories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1BA7-22A9-FB4B-9A91-D638BB38F485}" type="slidenum">
              <a:rPr lang="en-US" smtClean="0"/>
              <a:t>‹#›</a:t>
            </a:fld>
            <a:endParaRPr lang="en-US"/>
          </a:p>
        </p:txBody>
      </p:sp>
    </p:spTree>
    <p:extLst>
      <p:ext uri="{BB962C8B-B14F-4D97-AF65-F5344CB8AC3E}">
        <p14:creationId xmlns:p14="http://schemas.microsoft.com/office/powerpoint/2010/main" val="26786853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pensocsysarch/CoreGen"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github.com/opensocsysarch/SystemArchitectRelease/tree/master/CoreGenPortal/x86_64" TargetMode="External"/><Relationship Id="rId4" Type="http://schemas.openxmlformats.org/officeDocument/2006/relationships/hyperlink" Target="https://github.com/opensocsysarch/CoreGenPorta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4512-8184-4D4F-A0DE-518F63218922}"/>
              </a:ext>
            </a:extLst>
          </p:cNvPr>
          <p:cNvSpPr>
            <a:spLocks noGrp="1"/>
          </p:cNvSpPr>
          <p:nvPr>
            <p:ph type="ctrTitle"/>
          </p:nvPr>
        </p:nvSpPr>
        <p:spPr>
          <a:xfrm>
            <a:off x="1524000" y="1122363"/>
            <a:ext cx="9144000" cy="2387600"/>
          </a:xfrm>
        </p:spPr>
        <p:txBody>
          <a:bodyPr/>
          <a:lstStyle/>
          <a:p>
            <a:r>
              <a:rPr lang="en-US" dirty="0" err="1"/>
              <a:t>CoreGen</a:t>
            </a:r>
            <a:r>
              <a:rPr lang="en-US" dirty="0"/>
              <a:t> Portal Tutorial</a:t>
            </a:r>
          </a:p>
        </p:txBody>
      </p:sp>
      <p:sp>
        <p:nvSpPr>
          <p:cNvPr id="3" name="Subtitle 2">
            <a:extLst>
              <a:ext uri="{FF2B5EF4-FFF2-40B4-BE49-F238E27FC236}">
                <a16:creationId xmlns:a16="http://schemas.microsoft.com/office/drawing/2014/main" id="{6AA96288-658F-8D4F-8616-59E901F11B40}"/>
              </a:ext>
            </a:extLst>
          </p:cNvPr>
          <p:cNvSpPr>
            <a:spLocks noGrp="1"/>
          </p:cNvSpPr>
          <p:nvPr>
            <p:ph type="subTitle" idx="1"/>
          </p:nvPr>
        </p:nvSpPr>
        <p:spPr>
          <a:xfrm>
            <a:off x="1524000" y="3602038"/>
            <a:ext cx="9144000" cy="1655762"/>
          </a:xfrm>
        </p:spPr>
        <p:txBody>
          <a:bodyPr/>
          <a:lstStyle/>
          <a:p>
            <a:r>
              <a:rPr lang="en-US" dirty="0"/>
              <a:t>Frank Conlon</a:t>
            </a:r>
          </a:p>
          <a:p>
            <a:r>
              <a:rPr lang="en-US" dirty="0"/>
              <a:t>Research Engineer, Tactical Computing Laboratories</a:t>
            </a:r>
          </a:p>
          <a:p>
            <a:r>
              <a:rPr lang="en-US" dirty="0" err="1"/>
              <a:t>ver</a:t>
            </a:r>
            <a:r>
              <a:rPr lang="en-US" dirty="0"/>
              <a:t> 2019.10.17</a:t>
            </a:r>
          </a:p>
        </p:txBody>
      </p:sp>
      <p:sp>
        <p:nvSpPr>
          <p:cNvPr id="4" name="Footer Placeholder 3">
            <a:extLst>
              <a:ext uri="{FF2B5EF4-FFF2-40B4-BE49-F238E27FC236}">
                <a16:creationId xmlns:a16="http://schemas.microsoft.com/office/drawing/2014/main" id="{908ADF67-0957-D74F-9088-434E514C7C6E}"/>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607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Starting a New Project</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The New Project dialogue will allow you to create the name and select the type (SoC, Module Extension, UNK) of the project</a:t>
            </a:r>
          </a:p>
          <a:p>
            <a:pPr marL="0" indent="0">
              <a:buNone/>
            </a:pPr>
            <a:endParaRPr lang="en-US" sz="2000"/>
          </a:p>
          <a:p>
            <a:pPr marL="0" indent="0">
              <a:buNone/>
            </a:pPr>
            <a:r>
              <a:rPr lang="en-US" sz="2000"/>
              <a:t>Give the project a name, select SoC and click OK</a:t>
            </a:r>
          </a:p>
        </p:txBody>
      </p:sp>
      <p:pic>
        <p:nvPicPr>
          <p:cNvPr id="6" name="Picture 5" descr="A screenshot of a social media post&#10;&#10;Description automatically generated">
            <a:extLst>
              <a:ext uri="{FF2B5EF4-FFF2-40B4-BE49-F238E27FC236}">
                <a16:creationId xmlns:a16="http://schemas.microsoft.com/office/drawing/2014/main" id="{3A86543F-7544-46B6-A53E-BB9B36ED47B4}"/>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195753823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Adding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dirty="0"/>
          </a:p>
          <a:p>
            <a:pPr marL="0" indent="0">
              <a:buNone/>
            </a:pPr>
            <a:r>
              <a:rPr lang="en-US" sz="2000" dirty="0"/>
              <a:t>A new Project with an IR shell will</a:t>
            </a:r>
          </a:p>
          <a:p>
            <a:pPr marL="0" indent="0">
              <a:buNone/>
            </a:pPr>
            <a:endParaRPr lang="en-US" sz="2000" dirty="0"/>
          </a:p>
          <a:p>
            <a:pPr marL="0" indent="0">
              <a:buNone/>
            </a:pPr>
            <a:r>
              <a:rPr lang="en-US" sz="2000" dirty="0"/>
              <a:t>Click the arrow next to “Nodes” in the Node tree to show a list of types of nodes</a:t>
            </a:r>
          </a:p>
          <a:p>
            <a:pPr marL="0" indent="0">
              <a:buNone/>
            </a:pPr>
            <a:endParaRPr lang="en-US" sz="2000" dirty="0"/>
          </a:p>
        </p:txBody>
      </p:sp>
      <p:pic>
        <p:nvPicPr>
          <p:cNvPr id="7" name="Picture 6" descr="A screenshot of a social media post&#10;&#10;Description automatically generated">
            <a:extLst>
              <a:ext uri="{FF2B5EF4-FFF2-40B4-BE49-F238E27FC236}">
                <a16:creationId xmlns:a16="http://schemas.microsoft.com/office/drawing/2014/main" id="{FD2BAEDD-A1DE-491A-AA4D-0F2CF10859BE}"/>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10" name="Rectangle 9">
            <a:extLst>
              <a:ext uri="{FF2B5EF4-FFF2-40B4-BE49-F238E27FC236}">
                <a16:creationId xmlns:a16="http://schemas.microsoft.com/office/drawing/2014/main" id="{4A25A492-B765-4E9A-8ECB-29A03E182C09}"/>
              </a:ext>
            </a:extLst>
          </p:cNvPr>
          <p:cNvSpPr/>
          <p:nvPr/>
        </p:nvSpPr>
        <p:spPr>
          <a:xfrm>
            <a:off x="5376672" y="2002536"/>
            <a:ext cx="118872" cy="12801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35089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Adding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Clicking the Nodes dropdown arrow will display a list of the types of nodes that can be created.</a:t>
            </a:r>
          </a:p>
          <a:p>
            <a:pPr marL="0" indent="0">
              <a:buNone/>
            </a:pPr>
            <a:endParaRPr lang="en-US" sz="2000"/>
          </a:p>
          <a:p>
            <a:pPr marL="0" indent="0">
              <a:buNone/>
            </a:pPr>
            <a:r>
              <a:rPr lang="en-US" sz="2000"/>
              <a:t>Right click a type of node and click Add Node to bring up an Add Node dialogue</a:t>
            </a:r>
          </a:p>
          <a:p>
            <a:pPr marL="0" indent="0">
              <a:buNone/>
            </a:pPr>
            <a:endParaRPr lang="en-US" sz="2000"/>
          </a:p>
        </p:txBody>
      </p:sp>
      <p:pic>
        <p:nvPicPr>
          <p:cNvPr id="6" name="Picture 5" descr="A screenshot of a social media post&#10;&#10;Description automatically generated">
            <a:extLst>
              <a:ext uri="{FF2B5EF4-FFF2-40B4-BE49-F238E27FC236}">
                <a16:creationId xmlns:a16="http://schemas.microsoft.com/office/drawing/2014/main" id="{B31E9BA3-40F7-467D-9898-C83567245EAD}"/>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31282997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Adding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r>
              <a:rPr lang="en-US" sz="2000"/>
              <a:t>Clicking Add Node will display a dialogue box with all of the relevant fields for the node type you are trying to create</a:t>
            </a:r>
          </a:p>
          <a:p>
            <a:pPr marL="0" indent="0">
              <a:buNone/>
            </a:pPr>
            <a:endParaRPr lang="en-US" sz="2000"/>
          </a:p>
          <a:p>
            <a:pPr marL="0" indent="0">
              <a:buNone/>
            </a:pPr>
            <a:r>
              <a:rPr lang="en-US" sz="2000"/>
              <a:t>Try clicking save with all of the fields empty</a:t>
            </a:r>
          </a:p>
        </p:txBody>
      </p:sp>
      <p:pic>
        <p:nvPicPr>
          <p:cNvPr id="12" name="Picture 11" descr="A screenshot of a social media post&#10;&#10;Description automatically generated">
            <a:extLst>
              <a:ext uri="{FF2B5EF4-FFF2-40B4-BE49-F238E27FC236}">
                <a16:creationId xmlns:a16="http://schemas.microsoft.com/office/drawing/2014/main" id="{B77E49A8-A84D-4233-90D6-EDD2CDE35C67}"/>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403543117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Adding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Clicking save with errors in the save box will highlight the fields that have errors with red</a:t>
            </a:r>
          </a:p>
          <a:p>
            <a:pPr marL="0" indent="0">
              <a:buNone/>
            </a:pPr>
            <a:endParaRPr lang="en-US" sz="2000"/>
          </a:p>
          <a:p>
            <a:pPr marL="0" indent="0">
              <a:buNone/>
            </a:pPr>
            <a:r>
              <a:rPr lang="en-US" sz="2000"/>
              <a:t>Notice that the Log Pane displays error messages that describe what is wrong with each highlighted box</a:t>
            </a:r>
          </a:p>
        </p:txBody>
      </p:sp>
      <p:pic>
        <p:nvPicPr>
          <p:cNvPr id="10" name="Picture 9" descr="A screenshot of a social media post&#10;&#10;Description automatically generated">
            <a:extLst>
              <a:ext uri="{FF2B5EF4-FFF2-40B4-BE49-F238E27FC236}">
                <a16:creationId xmlns:a16="http://schemas.microsoft.com/office/drawing/2014/main" id="{A1232CB9-49B7-4098-AF77-0B1448294284}"/>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Tactical Computing Laboratories</a:t>
            </a:r>
          </a:p>
        </p:txBody>
      </p:sp>
      <p:sp>
        <p:nvSpPr>
          <p:cNvPr id="12" name="Rectangle 11">
            <a:extLst>
              <a:ext uri="{FF2B5EF4-FFF2-40B4-BE49-F238E27FC236}">
                <a16:creationId xmlns:a16="http://schemas.microsoft.com/office/drawing/2014/main" id="{E7AE7F6E-80AD-4D9A-93AE-0D7420F32505}"/>
              </a:ext>
            </a:extLst>
          </p:cNvPr>
          <p:cNvSpPr/>
          <p:nvPr/>
        </p:nvSpPr>
        <p:spPr>
          <a:xfrm>
            <a:off x="5288619" y="4814851"/>
            <a:ext cx="6250768" cy="85946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12715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Adding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r>
              <a:rPr lang="en-US" sz="2000"/>
              <a:t>Enter Cache information into the required boxes and click save</a:t>
            </a:r>
          </a:p>
          <a:p>
            <a:pPr marL="0" indent="0">
              <a:buNone/>
            </a:pPr>
            <a:endParaRPr lang="en-US" sz="2000"/>
          </a:p>
          <a:p>
            <a:pPr marL="0" indent="0">
              <a:buNone/>
            </a:pPr>
            <a:r>
              <a:rPr lang="en-US" sz="2000"/>
              <a:t>This will write the node to the yaml and add it to the Node Tree</a:t>
            </a:r>
          </a:p>
        </p:txBody>
      </p:sp>
      <p:pic>
        <p:nvPicPr>
          <p:cNvPr id="10" name="Picture 9" descr="A screenshot of a social media post&#10;&#10;Description automatically generated">
            <a:extLst>
              <a:ext uri="{FF2B5EF4-FFF2-40B4-BE49-F238E27FC236}">
                <a16:creationId xmlns:a16="http://schemas.microsoft.com/office/drawing/2014/main" id="{DB0F13D0-CBD6-413E-B314-6434B6BC0D3E}"/>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269621767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Editing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endParaRPr lang="en-US" sz="2000"/>
          </a:p>
          <a:p>
            <a:pPr marL="0" indent="0">
              <a:buNone/>
            </a:pPr>
            <a:r>
              <a:rPr lang="en-US" sz="2000"/>
              <a:t>With a node added you can click on the arrow next to the node type to view all the nodes of that type</a:t>
            </a:r>
          </a:p>
        </p:txBody>
      </p:sp>
      <p:pic>
        <p:nvPicPr>
          <p:cNvPr id="6" name="Picture 5" descr="A screenshot of a social media post&#10;&#10;Description automatically generated">
            <a:extLst>
              <a:ext uri="{FF2B5EF4-FFF2-40B4-BE49-F238E27FC236}">
                <a16:creationId xmlns:a16="http://schemas.microsoft.com/office/drawing/2014/main" id="{56000FDB-6A64-44E3-9EFB-6602EC6D920E}"/>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12" name="Rectangle 11">
            <a:extLst>
              <a:ext uri="{FF2B5EF4-FFF2-40B4-BE49-F238E27FC236}">
                <a16:creationId xmlns:a16="http://schemas.microsoft.com/office/drawing/2014/main" id="{8BB572A4-C1C1-41B3-A732-0812CE7B55B4}"/>
              </a:ext>
            </a:extLst>
          </p:cNvPr>
          <p:cNvSpPr/>
          <p:nvPr/>
        </p:nvSpPr>
        <p:spPr>
          <a:xfrm>
            <a:off x="5467889" y="2133451"/>
            <a:ext cx="100361" cy="12266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553609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Editing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r>
              <a:rPr lang="en-US" sz="2000"/>
              <a:t>With the Cache Nodes Tree open, right click the cache that we just created and Select Node Info. This will open a dialogue with editable node information</a:t>
            </a:r>
          </a:p>
        </p:txBody>
      </p:sp>
      <p:pic>
        <p:nvPicPr>
          <p:cNvPr id="8" name="Picture 7" descr="A screenshot of a social media post&#10;&#10;Description automatically generated">
            <a:extLst>
              <a:ext uri="{FF2B5EF4-FFF2-40B4-BE49-F238E27FC236}">
                <a16:creationId xmlns:a16="http://schemas.microsoft.com/office/drawing/2014/main" id="{ACD802E8-778D-4519-8FC2-DCD73D09FAC5}"/>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12" name="Rectangle 11">
            <a:extLst>
              <a:ext uri="{FF2B5EF4-FFF2-40B4-BE49-F238E27FC236}">
                <a16:creationId xmlns:a16="http://schemas.microsoft.com/office/drawing/2014/main" id="{04088C3C-9456-4DC4-AA02-F3A23B7AF5E0}"/>
              </a:ext>
            </a:extLst>
          </p:cNvPr>
          <p:cNvSpPr/>
          <p:nvPr/>
        </p:nvSpPr>
        <p:spPr>
          <a:xfrm>
            <a:off x="6001512" y="2386584"/>
            <a:ext cx="786384" cy="13716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99099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Editing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The Node Info window contains several editable text boxes that display information about the Node</a:t>
            </a:r>
          </a:p>
          <a:p>
            <a:pPr marL="0" indent="0">
              <a:buNone/>
            </a:pPr>
            <a:endParaRPr lang="en-US" sz="2000"/>
          </a:p>
          <a:p>
            <a:pPr marL="0" indent="0">
              <a:buNone/>
            </a:pPr>
            <a:r>
              <a:rPr lang="en-US" sz="2000"/>
              <a:t>Try entering a non-integer into the sets or ways box and clicking save</a:t>
            </a:r>
          </a:p>
        </p:txBody>
      </p:sp>
      <p:pic>
        <p:nvPicPr>
          <p:cNvPr id="6" name="Picture 5" descr="A screenshot of a social media post&#10;&#10;Description automatically generated">
            <a:extLst>
              <a:ext uri="{FF2B5EF4-FFF2-40B4-BE49-F238E27FC236}">
                <a16:creationId xmlns:a16="http://schemas.microsoft.com/office/drawing/2014/main" id="{ACC83476-EB72-493A-B9EE-E78A6BCE3E6B}"/>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364282292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Editing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Just as with the Add Node window, any boxes with invalid information will be highlighted red and an error message describing what is wrong will be added to the Log Pane</a:t>
            </a:r>
          </a:p>
          <a:p>
            <a:pPr marL="0" indent="0">
              <a:buNone/>
            </a:pPr>
            <a:endParaRPr lang="en-US" sz="2000"/>
          </a:p>
          <a:p>
            <a:pPr marL="0" indent="0">
              <a:buNone/>
            </a:pPr>
            <a:r>
              <a:rPr lang="en-US" sz="2000"/>
              <a:t>Change the non-integer to a new integer and click save</a:t>
            </a:r>
          </a:p>
        </p:txBody>
      </p:sp>
      <p:pic>
        <p:nvPicPr>
          <p:cNvPr id="7" name="Picture 6" descr="A screenshot of a social media post&#10;&#10;Description automatically generated">
            <a:extLst>
              <a:ext uri="{FF2B5EF4-FFF2-40B4-BE49-F238E27FC236}">
                <a16:creationId xmlns:a16="http://schemas.microsoft.com/office/drawing/2014/main" id="{10F6081B-3DE4-486A-AE50-55F98EBFC087}"/>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29271612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E145-978F-C849-9F8A-ECFFDF4D178A}"/>
              </a:ext>
            </a:extLst>
          </p:cNvPr>
          <p:cNvSpPr>
            <a:spLocks noGrp="1"/>
          </p:cNvSpPr>
          <p:nvPr>
            <p:ph type="title"/>
          </p:nvPr>
        </p:nvSpPr>
        <p:spPr/>
        <p:txBody>
          <a:bodyPr/>
          <a:lstStyle/>
          <a:p>
            <a:r>
              <a:rPr lang="en-US" dirty="0"/>
              <a:t>Tutorial Series</a:t>
            </a:r>
          </a:p>
        </p:txBody>
      </p:sp>
      <p:sp>
        <p:nvSpPr>
          <p:cNvPr id="3" name="Content Placeholder 2">
            <a:extLst>
              <a:ext uri="{FF2B5EF4-FFF2-40B4-BE49-F238E27FC236}">
                <a16:creationId xmlns:a16="http://schemas.microsoft.com/office/drawing/2014/main" id="{04A86B62-2212-754C-A649-A93D228BD795}"/>
              </a:ext>
            </a:extLst>
          </p:cNvPr>
          <p:cNvSpPr>
            <a:spLocks noGrp="1"/>
          </p:cNvSpPr>
          <p:nvPr>
            <p:ph idx="1"/>
          </p:nvPr>
        </p:nvSpPr>
        <p:spPr>
          <a:xfrm>
            <a:off x="838200" y="1825625"/>
            <a:ext cx="10515600" cy="4351338"/>
          </a:xfrm>
        </p:spPr>
        <p:txBody>
          <a:bodyPr>
            <a:normAutofit fontScale="85000" lnSpcReduction="20000"/>
          </a:bodyPr>
          <a:lstStyle/>
          <a:p>
            <a:r>
              <a:rPr lang="en-US" dirty="0"/>
              <a:t>Level 0: Introduction to System Architect</a:t>
            </a:r>
          </a:p>
          <a:p>
            <a:pPr marL="0" indent="0">
              <a:buNone/>
            </a:pPr>
            <a:endParaRPr lang="en-US" b="1" dirty="0"/>
          </a:p>
          <a:p>
            <a:r>
              <a:rPr lang="en-US" dirty="0"/>
              <a:t>Level 1: System Architect Design Concepts and Developing a basic RISC processor</a:t>
            </a:r>
          </a:p>
          <a:p>
            <a:endParaRPr lang="en-US" dirty="0"/>
          </a:p>
          <a:p>
            <a:r>
              <a:rPr lang="en-US" dirty="0"/>
              <a:t>Level 2: Instruction-Level (</a:t>
            </a:r>
            <a:r>
              <a:rPr lang="en-US" dirty="0" err="1"/>
              <a:t>StoneCutter</a:t>
            </a:r>
            <a:r>
              <a:rPr lang="en-US" dirty="0"/>
              <a:t>) Implementation Concepts</a:t>
            </a:r>
          </a:p>
          <a:p>
            <a:endParaRPr lang="en-US" dirty="0"/>
          </a:p>
          <a:p>
            <a:r>
              <a:rPr lang="en-US" dirty="0"/>
              <a:t>Level 3: Advanced Design Concepts</a:t>
            </a:r>
          </a:p>
          <a:p>
            <a:endParaRPr lang="en-US" dirty="0"/>
          </a:p>
          <a:p>
            <a:r>
              <a:rPr lang="en-US" dirty="0"/>
              <a:t>Level 4: System Architect Plugins and Integrating External RTL</a:t>
            </a:r>
          </a:p>
          <a:p>
            <a:endParaRPr lang="en-US" dirty="0"/>
          </a:p>
          <a:p>
            <a:r>
              <a:rPr lang="en-US" b="1" dirty="0" err="1"/>
              <a:t>CoreGenPortal</a:t>
            </a:r>
            <a:r>
              <a:rPr lang="en-US" b="1" dirty="0"/>
              <a:t> Tutorial</a:t>
            </a:r>
          </a:p>
        </p:txBody>
      </p:sp>
      <p:sp>
        <p:nvSpPr>
          <p:cNvPr id="4" name="Footer Placeholder 3">
            <a:extLst>
              <a:ext uri="{FF2B5EF4-FFF2-40B4-BE49-F238E27FC236}">
                <a16:creationId xmlns:a16="http://schemas.microsoft.com/office/drawing/2014/main" id="{3E06E478-E422-3845-A1AE-2BF3A7806F5C}"/>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20803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A screenshot of a social media post&#10;&#10;Description automatically generated">
            <a:extLst>
              <a:ext uri="{FF2B5EF4-FFF2-40B4-BE49-F238E27FC236}">
                <a16:creationId xmlns:a16="http://schemas.microsoft.com/office/drawing/2014/main" id="{EE6A03B3-BA5D-4049-B179-0F69A2ADDE6F}"/>
              </a:ext>
            </a:extLst>
          </p:cNvPr>
          <p:cNvPicPr>
            <a:picLocks noChangeAspect="1"/>
          </p:cNvPicPr>
          <p:nvPr/>
        </p:nvPicPr>
        <p:blipFill>
          <a:blip r:embed="rId2"/>
          <a:stretch>
            <a:fillRect/>
          </a:stretch>
        </p:blipFill>
        <p:spPr>
          <a:xfrm>
            <a:off x="5291660" y="1004528"/>
            <a:ext cx="6256872" cy="4688076"/>
          </a:xfrm>
          <a:prstGeom prst="rect">
            <a:avLst/>
          </a:prstGeom>
        </p:spPr>
      </p:pic>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Editing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endParaRPr lang="en-US" sz="2000"/>
          </a:p>
          <a:p>
            <a:pPr marL="0" indent="0">
              <a:buNone/>
            </a:pPr>
            <a:r>
              <a:rPr lang="en-US" sz="2000"/>
              <a:t>The Cache Node and IR will automatically be updated and saved when you click save with valid information in all fields</a:t>
            </a:r>
            <a:endParaRPr lang="en-US" sz="2000" dirty="0"/>
          </a:p>
        </p:txBody>
      </p:sp>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406181770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6CE138F4-B9B4-4E54-8EBD-DCA717E94710}"/>
              </a:ext>
            </a:extLst>
          </p:cNvPr>
          <p:cNvPicPr>
            <a:picLocks noChangeAspect="1"/>
          </p:cNvPicPr>
          <p:nvPr/>
        </p:nvPicPr>
        <p:blipFill>
          <a:blip r:embed="rId2"/>
          <a:stretch>
            <a:fillRect/>
          </a:stretch>
        </p:blipFill>
        <p:spPr>
          <a:xfrm>
            <a:off x="5291660" y="1004528"/>
            <a:ext cx="6256872" cy="4685038"/>
          </a:xfrm>
          <a:prstGeom prst="rect">
            <a:avLst/>
          </a:prstGeom>
        </p:spPr>
      </p:pic>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Deleting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dirty="0"/>
          </a:p>
          <a:p>
            <a:pPr marL="0" indent="0">
              <a:buNone/>
            </a:pPr>
            <a:r>
              <a:rPr lang="en-US" sz="2000" dirty="0"/>
              <a:t>Navigate to the node that you would like to delete in the Node Tree then right click it</a:t>
            </a:r>
          </a:p>
          <a:p>
            <a:pPr marL="0" indent="0">
              <a:buNone/>
            </a:pPr>
            <a:endParaRPr lang="en-US" sz="2000" dirty="0"/>
          </a:p>
          <a:p>
            <a:pPr marL="0" indent="0">
              <a:buNone/>
            </a:pPr>
            <a:r>
              <a:rPr lang="en-US" sz="2000" dirty="0"/>
              <a:t>Select Delete Node from the popup that appears</a:t>
            </a:r>
          </a:p>
        </p:txBody>
      </p:sp>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9" name="Rectangle 8">
            <a:extLst>
              <a:ext uri="{FF2B5EF4-FFF2-40B4-BE49-F238E27FC236}">
                <a16:creationId xmlns:a16="http://schemas.microsoft.com/office/drawing/2014/main" id="{3FDD8C7D-7A94-43EB-9A4F-E120FC979BA2}"/>
              </a:ext>
            </a:extLst>
          </p:cNvPr>
          <p:cNvSpPr/>
          <p:nvPr/>
        </p:nvSpPr>
        <p:spPr>
          <a:xfrm>
            <a:off x="5948341" y="2331720"/>
            <a:ext cx="799931" cy="1696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09992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F52DF0D1-C9E8-44C5-BEE9-B54E755B681E}"/>
              </a:ext>
            </a:extLst>
          </p:cNvPr>
          <p:cNvPicPr>
            <a:picLocks noChangeAspect="1"/>
          </p:cNvPicPr>
          <p:nvPr/>
        </p:nvPicPr>
        <p:blipFill>
          <a:blip r:embed="rId2"/>
          <a:stretch>
            <a:fillRect/>
          </a:stretch>
        </p:blipFill>
        <p:spPr>
          <a:xfrm>
            <a:off x="5291660" y="1004528"/>
            <a:ext cx="6256872" cy="4691131"/>
          </a:xfrm>
          <a:prstGeom prst="rect">
            <a:avLst/>
          </a:prstGeom>
        </p:spPr>
      </p:pic>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Deleting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dirty="0"/>
          </a:p>
          <a:p>
            <a:pPr marL="0" indent="0">
              <a:buNone/>
            </a:pPr>
            <a:endParaRPr lang="en-US" sz="2000" dirty="0"/>
          </a:p>
          <a:p>
            <a:pPr marL="0" indent="0">
              <a:buNone/>
            </a:pPr>
            <a:r>
              <a:rPr lang="en-US" sz="2000" dirty="0"/>
              <a:t>The Node will be deleted from the tree and the </a:t>
            </a:r>
            <a:r>
              <a:rPr lang="en-US" sz="2000" dirty="0" err="1"/>
              <a:t>yaml</a:t>
            </a:r>
            <a:r>
              <a:rPr lang="en-US" sz="2000" dirty="0"/>
              <a:t> will be updated</a:t>
            </a:r>
          </a:p>
        </p:txBody>
      </p:sp>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216230837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D5D185-2647-A243-B0E5-92D50D31AB3B}"/>
              </a:ext>
            </a:extLst>
          </p:cNvPr>
          <p:cNvSpPr>
            <a:spLocks noGrp="1"/>
          </p:cNvSpPr>
          <p:nvPr>
            <p:ph type="title"/>
          </p:nvPr>
        </p:nvSpPr>
        <p:spPr/>
        <p:txBody>
          <a:bodyPr/>
          <a:lstStyle/>
          <a:p>
            <a:r>
              <a:rPr lang="en-US" dirty="0"/>
              <a:t>System Architect Using the </a:t>
            </a:r>
            <a:r>
              <a:rPr lang="en-US" dirty="0" err="1"/>
              <a:t>CoreGen</a:t>
            </a:r>
            <a:r>
              <a:rPr lang="en-US" dirty="0"/>
              <a:t> Portal</a:t>
            </a:r>
          </a:p>
        </p:txBody>
      </p:sp>
      <p:sp>
        <p:nvSpPr>
          <p:cNvPr id="8" name="Text Placeholder 7">
            <a:extLst>
              <a:ext uri="{FF2B5EF4-FFF2-40B4-BE49-F238E27FC236}">
                <a16:creationId xmlns:a16="http://schemas.microsoft.com/office/drawing/2014/main" id="{363A3F74-1DAC-B648-A221-8CDF0F38E9A8}"/>
              </a:ext>
            </a:extLst>
          </p:cNvPr>
          <p:cNvSpPr>
            <a:spLocks noGrp="1"/>
          </p:cNvSpPr>
          <p:nvPr>
            <p:ph type="body" idx="1"/>
          </p:nvPr>
        </p:nvSpPr>
        <p:spPr/>
        <p:txBody>
          <a:bodyPr/>
          <a:lstStyle/>
          <a:p>
            <a:r>
              <a:rPr lang="en-US" dirty="0"/>
              <a:t>Modular, High-Level Design Concepts</a:t>
            </a:r>
          </a:p>
        </p:txBody>
      </p:sp>
      <p:sp>
        <p:nvSpPr>
          <p:cNvPr id="4" name="Footer Placeholder 3">
            <a:extLst>
              <a:ext uri="{FF2B5EF4-FFF2-40B4-BE49-F238E27FC236}">
                <a16:creationId xmlns:a16="http://schemas.microsoft.com/office/drawing/2014/main" id="{AB85BE31-6293-C342-9259-2617C8903B2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72726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0079" y="2053641"/>
            <a:ext cx="3669161" cy="2760098"/>
          </a:xfrm>
        </p:spPr>
        <p:txBody>
          <a:bodyPr>
            <a:normAutofit/>
          </a:bodyPr>
          <a:lstStyle/>
          <a:p>
            <a:r>
              <a:rPr lang="en-US">
                <a:solidFill>
                  <a:srgbClr val="FFFFFF"/>
                </a:solidFill>
              </a:rPr>
              <a:t>Installation</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090574" y="801866"/>
            <a:ext cx="5306084" cy="5230634"/>
          </a:xfrm>
        </p:spPr>
        <p:txBody>
          <a:bodyPr anchor="ctr">
            <a:normAutofit/>
          </a:bodyPr>
          <a:lstStyle/>
          <a:p>
            <a:r>
              <a:rPr lang="en-US" sz="2000">
                <a:solidFill>
                  <a:srgbClr val="000000"/>
                </a:solidFill>
              </a:rPr>
              <a:t>The CoreGen Portal can be installed from source code or from pre-built binaries.</a:t>
            </a:r>
          </a:p>
          <a:p>
            <a:r>
              <a:rPr lang="en-US" sz="2000">
                <a:solidFill>
                  <a:srgbClr val="000000"/>
                </a:solidFill>
              </a:rPr>
              <a:t>Source Code:</a:t>
            </a:r>
          </a:p>
          <a:p>
            <a:pPr lvl="1"/>
            <a:r>
              <a:rPr lang="en-US" sz="2000">
                <a:solidFill>
                  <a:srgbClr val="000000"/>
                </a:solidFill>
              </a:rPr>
              <a:t>First install CoreGen from </a:t>
            </a:r>
            <a:r>
              <a:rPr lang="en-US" sz="2000">
                <a:solidFill>
                  <a:srgbClr val="000000"/>
                </a:solidFill>
                <a:hlinkClick r:id="rId3"/>
              </a:rPr>
              <a:t>https://github.com/opensocsysarch/CoreGen</a:t>
            </a:r>
            <a:endParaRPr lang="en-US" sz="2000">
              <a:solidFill>
                <a:srgbClr val="000000"/>
              </a:solidFill>
            </a:endParaRPr>
          </a:p>
          <a:p>
            <a:pPr lvl="1"/>
            <a:r>
              <a:rPr lang="en-US" sz="2000">
                <a:solidFill>
                  <a:srgbClr val="000000"/>
                </a:solidFill>
              </a:rPr>
              <a:t>Next install CGPortal from </a:t>
            </a:r>
            <a:r>
              <a:rPr lang="en-US" sz="2000">
                <a:solidFill>
                  <a:srgbClr val="000000"/>
                </a:solidFill>
                <a:hlinkClick r:id="rId4"/>
              </a:rPr>
              <a:t>https://github.com/opensocsysarch/CoreGenPortal</a:t>
            </a:r>
            <a:endParaRPr lang="en-US" sz="2000">
              <a:solidFill>
                <a:srgbClr val="000000"/>
              </a:solidFill>
            </a:endParaRPr>
          </a:p>
          <a:p>
            <a:endParaRPr lang="en-US" sz="2000">
              <a:solidFill>
                <a:srgbClr val="000000"/>
              </a:solidFill>
            </a:endParaRPr>
          </a:p>
          <a:p>
            <a:r>
              <a:rPr lang="en-US" sz="2000">
                <a:solidFill>
                  <a:srgbClr val="000000"/>
                </a:solidFill>
              </a:rPr>
              <a:t>Pre-Built Binaries</a:t>
            </a:r>
          </a:p>
          <a:p>
            <a:pPr lvl="1"/>
            <a:r>
              <a:rPr lang="en-US" sz="2000">
                <a:solidFill>
                  <a:srgbClr val="000000"/>
                </a:solidFill>
              </a:rPr>
              <a:t>Binaries for your platform can be found in the system architect release repo </a:t>
            </a:r>
            <a:r>
              <a:rPr lang="en-US" sz="2000">
                <a:solidFill>
                  <a:srgbClr val="000000"/>
                </a:solidFill>
                <a:hlinkClick r:id="rId5"/>
              </a:rPr>
              <a:t>https://github.com/opensocsysarch/SystemArchitectRelease/tree/master/CoreGenPortal/x86_64</a:t>
            </a:r>
            <a:endParaRPr lang="en-US" sz="2000">
              <a:solidFill>
                <a:srgbClr val="000000"/>
              </a:solidFill>
            </a:endParaRPr>
          </a:p>
        </p:txBody>
      </p:sp>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Tactical Computing Laboratories</a:t>
            </a:r>
          </a:p>
        </p:txBody>
      </p:sp>
    </p:spTree>
    <p:extLst>
      <p:ext uri="{BB962C8B-B14F-4D97-AF65-F5344CB8AC3E}">
        <p14:creationId xmlns:p14="http://schemas.microsoft.com/office/powerpoint/2010/main" val="424082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Running the portal</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dirty="0"/>
              <a:t>Once you have installed the Portal it can be run from the command line with the commit ‘$ </a:t>
            </a:r>
            <a:r>
              <a:rPr lang="en-US" sz="2000" dirty="0" err="1"/>
              <a:t>CoreGenPortal</a:t>
            </a:r>
            <a:r>
              <a:rPr lang="en-US" sz="2000" dirty="0"/>
              <a:t>’. The window to the right should appear.</a:t>
            </a:r>
          </a:p>
        </p:txBody>
      </p:sp>
      <p:pic>
        <p:nvPicPr>
          <p:cNvPr id="6" name="Picture 5" descr="A screenshot of a cell phone&#10;&#10;Description automatically generated">
            <a:extLst>
              <a:ext uri="{FF2B5EF4-FFF2-40B4-BE49-F238E27FC236}">
                <a16:creationId xmlns:a16="http://schemas.microsoft.com/office/drawing/2014/main" id="{246CE29A-1A6A-4E31-ACBB-BCBA3F330E45}"/>
              </a:ext>
            </a:extLst>
          </p:cNvPr>
          <p:cNvPicPr>
            <a:picLocks noChangeAspect="1"/>
          </p:cNvPicPr>
          <p:nvPr/>
        </p:nvPicPr>
        <p:blipFill>
          <a:blip r:embed="rId2"/>
          <a:stretch>
            <a:fillRect/>
          </a:stretch>
        </p:blipFill>
        <p:spPr>
          <a:xfrm>
            <a:off x="5297763" y="1012341"/>
            <a:ext cx="6250769" cy="4672450"/>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264174690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Parts of the Portal: Node Tree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The Node Tree will display all of the Nodes in your IR.</a:t>
            </a:r>
          </a:p>
          <a:p>
            <a:pPr marL="0" indent="0">
              <a:buNone/>
            </a:pPr>
            <a:r>
              <a:rPr lang="en-US" sz="2000"/>
              <a:t>The tree can be expanded to show a list of the types of nodes.</a:t>
            </a:r>
          </a:p>
          <a:p>
            <a:pPr marL="0" indent="0">
              <a:buNone/>
            </a:pPr>
            <a:r>
              <a:rPr lang="en-US" sz="2000"/>
              <a:t>The tree will allow you to create new nodes and edit existing nodes</a:t>
            </a:r>
          </a:p>
        </p:txBody>
      </p:sp>
      <p:pic>
        <p:nvPicPr>
          <p:cNvPr id="6" name="Picture 5" descr="A screenshot of a cell phone&#10;&#10;Description automatically generated">
            <a:extLst>
              <a:ext uri="{FF2B5EF4-FFF2-40B4-BE49-F238E27FC236}">
                <a16:creationId xmlns:a16="http://schemas.microsoft.com/office/drawing/2014/main" id="{246CE29A-1A6A-4E31-ACBB-BCBA3F330E45}"/>
              </a:ext>
            </a:extLst>
          </p:cNvPr>
          <p:cNvPicPr>
            <a:picLocks noChangeAspect="1"/>
          </p:cNvPicPr>
          <p:nvPr/>
        </p:nvPicPr>
        <p:blipFill>
          <a:blip r:embed="rId2"/>
          <a:stretch>
            <a:fillRect/>
          </a:stretch>
        </p:blipFill>
        <p:spPr>
          <a:xfrm>
            <a:off x="5297763" y="1012341"/>
            <a:ext cx="6250769" cy="4672450"/>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8" name="Rectangle 7">
            <a:extLst>
              <a:ext uri="{FF2B5EF4-FFF2-40B4-BE49-F238E27FC236}">
                <a16:creationId xmlns:a16="http://schemas.microsoft.com/office/drawing/2014/main" id="{16B0652F-62CE-48C5-8D2E-16F826A6A892}"/>
              </a:ext>
            </a:extLst>
          </p:cNvPr>
          <p:cNvSpPr/>
          <p:nvPr/>
        </p:nvSpPr>
        <p:spPr>
          <a:xfrm>
            <a:off x="5297763" y="1800361"/>
            <a:ext cx="1846277" cy="29613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11572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Parts of the Portal: Edit Window</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The Edit window will display your IR and SC files.</a:t>
            </a:r>
          </a:p>
          <a:p>
            <a:pPr marL="0" indent="0">
              <a:buNone/>
            </a:pPr>
            <a:endParaRPr lang="en-US" sz="2000"/>
          </a:p>
          <a:p>
            <a:pPr marL="0" indent="0">
              <a:buNone/>
            </a:pPr>
            <a:r>
              <a:rPr lang="en-US" sz="2000"/>
              <a:t>You IR and SC files can be manually edited and saved using the Edit Window</a:t>
            </a:r>
          </a:p>
        </p:txBody>
      </p:sp>
      <p:pic>
        <p:nvPicPr>
          <p:cNvPr id="6" name="Picture 5" descr="A screenshot of a cell phone&#10;&#10;Description automatically generated">
            <a:extLst>
              <a:ext uri="{FF2B5EF4-FFF2-40B4-BE49-F238E27FC236}">
                <a16:creationId xmlns:a16="http://schemas.microsoft.com/office/drawing/2014/main" id="{246CE29A-1A6A-4E31-ACBB-BCBA3F330E45}"/>
              </a:ext>
            </a:extLst>
          </p:cNvPr>
          <p:cNvPicPr>
            <a:picLocks noChangeAspect="1"/>
          </p:cNvPicPr>
          <p:nvPr/>
        </p:nvPicPr>
        <p:blipFill>
          <a:blip r:embed="rId2"/>
          <a:stretch>
            <a:fillRect/>
          </a:stretch>
        </p:blipFill>
        <p:spPr>
          <a:xfrm>
            <a:off x="5297763" y="1012341"/>
            <a:ext cx="6250769" cy="4672450"/>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8" name="Rectangle 7">
            <a:extLst>
              <a:ext uri="{FF2B5EF4-FFF2-40B4-BE49-F238E27FC236}">
                <a16:creationId xmlns:a16="http://schemas.microsoft.com/office/drawing/2014/main" id="{D4328E5C-2B25-47E4-BDFA-40039C3229F8}"/>
              </a:ext>
            </a:extLst>
          </p:cNvPr>
          <p:cNvSpPr/>
          <p:nvPr/>
        </p:nvSpPr>
        <p:spPr>
          <a:xfrm>
            <a:off x="7165848" y="1647730"/>
            <a:ext cx="4382684" cy="31345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047494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Parts of the Portal: Log Pane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The Log Pane will display error warning and progress messages</a:t>
            </a:r>
          </a:p>
          <a:p>
            <a:pPr marL="0" indent="0">
              <a:buNone/>
            </a:pPr>
            <a:endParaRPr lang="en-US" sz="2000"/>
          </a:p>
          <a:p>
            <a:pPr marL="0" indent="0">
              <a:buNone/>
            </a:pPr>
            <a:r>
              <a:rPr lang="en-US" sz="2000"/>
              <a:t>These messages provide information about errors or things that could cause errors</a:t>
            </a:r>
          </a:p>
        </p:txBody>
      </p:sp>
      <p:pic>
        <p:nvPicPr>
          <p:cNvPr id="6" name="Picture 5" descr="A screenshot of a cell phone&#10;&#10;Description automatically generated">
            <a:extLst>
              <a:ext uri="{FF2B5EF4-FFF2-40B4-BE49-F238E27FC236}">
                <a16:creationId xmlns:a16="http://schemas.microsoft.com/office/drawing/2014/main" id="{246CE29A-1A6A-4E31-ACBB-BCBA3F330E45}"/>
              </a:ext>
            </a:extLst>
          </p:cNvPr>
          <p:cNvPicPr>
            <a:picLocks noChangeAspect="1"/>
          </p:cNvPicPr>
          <p:nvPr/>
        </p:nvPicPr>
        <p:blipFill>
          <a:blip r:embed="rId2"/>
          <a:stretch>
            <a:fillRect/>
          </a:stretch>
        </p:blipFill>
        <p:spPr>
          <a:xfrm>
            <a:off x="5297763" y="1012341"/>
            <a:ext cx="6250769" cy="4672450"/>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8" name="Rectangle 7">
            <a:extLst>
              <a:ext uri="{FF2B5EF4-FFF2-40B4-BE49-F238E27FC236}">
                <a16:creationId xmlns:a16="http://schemas.microsoft.com/office/drawing/2014/main" id="{D846124C-A541-459F-ABD6-56817A4B1D9B}"/>
              </a:ext>
            </a:extLst>
          </p:cNvPr>
          <p:cNvSpPr/>
          <p:nvPr/>
        </p:nvSpPr>
        <p:spPr>
          <a:xfrm>
            <a:off x="5297762" y="4801207"/>
            <a:ext cx="6250769" cy="88358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879594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Starting a New Project</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endParaRPr lang="en-US" sz="2000"/>
          </a:p>
          <a:p>
            <a:pPr marL="0" indent="0">
              <a:buNone/>
            </a:pPr>
            <a:r>
              <a:rPr lang="en-US" sz="2000"/>
              <a:t>Click the Project tab and select new project </a:t>
            </a:r>
          </a:p>
          <a:p>
            <a:pPr marL="0" indent="0">
              <a:buNone/>
            </a:pPr>
            <a:endParaRPr lang="en-US" sz="2000"/>
          </a:p>
          <a:p>
            <a:pPr marL="0" indent="0">
              <a:buNone/>
            </a:pPr>
            <a:r>
              <a:rPr lang="en-US" sz="2000"/>
              <a:t>This will open a create Project dialogue</a:t>
            </a:r>
          </a:p>
        </p:txBody>
      </p:sp>
      <p:pic>
        <p:nvPicPr>
          <p:cNvPr id="8" name="Picture 7" descr="A screenshot of a cell phone&#10;&#10;Description automatically generated">
            <a:extLst>
              <a:ext uri="{FF2B5EF4-FFF2-40B4-BE49-F238E27FC236}">
                <a16:creationId xmlns:a16="http://schemas.microsoft.com/office/drawing/2014/main" id="{BC4B7CB9-8657-4A5F-B3BD-019FDC497346}"/>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9" name="Rectangle 8">
            <a:extLst>
              <a:ext uri="{FF2B5EF4-FFF2-40B4-BE49-F238E27FC236}">
                <a16:creationId xmlns:a16="http://schemas.microsoft.com/office/drawing/2014/main" id="{8A9A6821-30F0-4140-8704-0CF00997145D}"/>
              </a:ext>
            </a:extLst>
          </p:cNvPr>
          <p:cNvSpPr/>
          <p:nvPr/>
        </p:nvSpPr>
        <p:spPr>
          <a:xfrm>
            <a:off x="6355080" y="1303478"/>
            <a:ext cx="1572768" cy="21031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2946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790</Words>
  <Application>Microsoft Macintosh PowerPoint</Application>
  <PresentationFormat>Widescreen</PresentationFormat>
  <Paragraphs>123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CoreGen Portal Tutorial</vt:lpstr>
      <vt:lpstr>Tutorial Series</vt:lpstr>
      <vt:lpstr>System Architect Using the CoreGen Portal</vt:lpstr>
      <vt:lpstr>Installation</vt:lpstr>
      <vt:lpstr>Running the portal</vt:lpstr>
      <vt:lpstr>Parts of the Portal: Node Tree</vt:lpstr>
      <vt:lpstr>Parts of the Portal: Edit Window</vt:lpstr>
      <vt:lpstr>Parts of the Portal: Log Pane</vt:lpstr>
      <vt:lpstr>Starting a New Project</vt:lpstr>
      <vt:lpstr>Starting a New Project</vt:lpstr>
      <vt:lpstr>Adding a Node</vt:lpstr>
      <vt:lpstr>Adding a Node</vt:lpstr>
      <vt:lpstr>Adding a Node</vt:lpstr>
      <vt:lpstr>Adding a Node</vt:lpstr>
      <vt:lpstr>Adding a Node</vt:lpstr>
      <vt:lpstr>Editing a Node</vt:lpstr>
      <vt:lpstr>Editing a Node</vt:lpstr>
      <vt:lpstr>Editing a Node</vt:lpstr>
      <vt:lpstr>Editing a Node</vt:lpstr>
      <vt:lpstr>Editing a Node</vt:lpstr>
      <vt:lpstr>Deleting a Node</vt:lpstr>
      <vt:lpstr>Deleting a Node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CoreGen Portal Tutorial</dc:title>
  <dc:creator>Conlon, Frank</dc:creator>
  <cp:lastModifiedBy>Leidel, John</cp:lastModifiedBy>
  <cp:revision>5</cp:revision>
  <dcterms:created xsi:type="dcterms:W3CDTF">2019-10-07T01:30:22Z</dcterms:created>
  <dcterms:modified xsi:type="dcterms:W3CDTF">2019-10-18T01:49:41Z</dcterms:modified>
</cp:coreProperties>
</file>