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E6D74C-42E2-406D-831F-58338B76D22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6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7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8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0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0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FA73-9D95-4F2B-BDE9-3FECDC50AB5A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2184-F404-4C59-8B2B-23CC6DBB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Axiomatic Number Theory and Gödel’s Incompleteness Theorems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Ottman</a:t>
            </a:r>
          </a:p>
          <a:p>
            <a:r>
              <a:rPr lang="en-US" dirty="0" smtClean="0"/>
              <a:t>Syracuse University</a:t>
            </a:r>
          </a:p>
          <a:p>
            <a:r>
              <a:rPr lang="en-US" dirty="0" smtClean="0"/>
              <a:t>April 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 we can also express the statement “</a:t>
            </a:r>
            <a:r>
              <a:rPr lang="en-US" b="1" dirty="0" smtClean="0"/>
              <a:t>a’</a:t>
            </a:r>
            <a:r>
              <a:rPr lang="en-US" dirty="0" smtClean="0"/>
              <a:t> is the Gödel number of a theorem:”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err="1" smtClean="0"/>
              <a:t>Ǝa</a:t>
            </a:r>
            <a:r>
              <a:rPr lang="en-US" b="1" dirty="0" smtClean="0"/>
              <a:t>:(</a:t>
            </a:r>
            <a:r>
              <a:rPr lang="en-US" i="1" dirty="0" smtClean="0"/>
              <a:t>Proof</a:t>
            </a:r>
            <a:r>
              <a:rPr lang="en-US" b="1" dirty="0" smtClean="0"/>
              <a:t>(a, a’))</a:t>
            </a:r>
          </a:p>
          <a:p>
            <a:r>
              <a:rPr lang="en-US" dirty="0" smtClean="0"/>
              <a:t>Definition 2: If </a:t>
            </a:r>
            <a:r>
              <a:rPr lang="en-US" b="1" dirty="0" smtClean="0"/>
              <a:t>a </a:t>
            </a:r>
            <a:r>
              <a:rPr lang="en-US" dirty="0" smtClean="0"/>
              <a:t>is the Gödel number of some statement containing one free variable, define </a:t>
            </a:r>
            <a:r>
              <a:rPr lang="en-US" i="1" dirty="0" err="1" smtClean="0"/>
              <a:t>Subst</a:t>
            </a:r>
            <a:r>
              <a:rPr lang="en-US" b="1" dirty="0" smtClean="0"/>
              <a:t>(a, a’, a’’)</a:t>
            </a:r>
            <a:r>
              <a:rPr lang="en-US" dirty="0" smtClean="0"/>
              <a:t> to be the statement in our theory interpreted as: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a’’</a:t>
            </a:r>
            <a:r>
              <a:rPr lang="en-US" dirty="0" smtClean="0"/>
              <a:t> is the Gödel number of the statement obtained by substituting the    value </a:t>
            </a:r>
            <a:r>
              <a:rPr lang="en-US" b="1" dirty="0" smtClean="0"/>
              <a:t>a’</a:t>
            </a:r>
            <a:r>
              <a:rPr lang="en-US" dirty="0" smtClean="0"/>
              <a:t> into the statement whose Gödel number is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Again, this can be checked “outside the system” by an algorithm that terminates after finitely many steps, so it should be expressible in our theory.</a:t>
            </a:r>
          </a:p>
        </p:txBody>
      </p:sp>
    </p:spTree>
    <p:extLst>
      <p:ext uri="{BB962C8B-B14F-4D97-AF65-F5344CB8AC3E}">
        <p14:creationId xmlns:p14="http://schemas.microsoft.com/office/powerpoint/2010/main" val="20015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Punchline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U</a:t>
            </a:r>
            <a:r>
              <a:rPr lang="en-US" dirty="0" smtClean="0"/>
              <a:t> be the following statement (or the equivalent in whatever theory we’re working with):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¬</a:t>
            </a:r>
            <a:r>
              <a:rPr lang="en-US" b="1" dirty="0" err="1" smtClean="0"/>
              <a:t>Ǝa:Ǝa</a:t>
            </a:r>
            <a:r>
              <a:rPr lang="en-US" b="1" dirty="0" smtClean="0"/>
              <a:t>’:(</a:t>
            </a:r>
            <a:r>
              <a:rPr lang="en-US" i="1" dirty="0" smtClean="0"/>
              <a:t>Proof</a:t>
            </a:r>
            <a:r>
              <a:rPr lang="en-US" b="1" dirty="0" smtClean="0"/>
              <a:t>(a, a’) </a:t>
            </a:r>
            <a:r>
              <a:rPr lang="el-GR" b="1" dirty="0" smtClean="0"/>
              <a:t>ᴧ</a:t>
            </a:r>
            <a:r>
              <a:rPr lang="en-US" b="1" dirty="0" smtClean="0"/>
              <a:t> </a:t>
            </a:r>
            <a:r>
              <a:rPr lang="en-US" i="1" dirty="0" err="1" smtClean="0"/>
              <a:t>Subst</a:t>
            </a:r>
            <a:r>
              <a:rPr lang="en-US" b="1" dirty="0" smtClean="0"/>
              <a:t>(a’’, a’’, a’))</a:t>
            </a:r>
            <a:endParaRPr lang="en-US" dirty="0" smtClean="0"/>
          </a:p>
          <a:p>
            <a:r>
              <a:rPr lang="en-US" dirty="0" smtClean="0"/>
              <a:t>Note that the first two arguments of </a:t>
            </a:r>
            <a:r>
              <a:rPr lang="en-US" i="1" dirty="0" err="1" smtClean="0"/>
              <a:t>Subst</a:t>
            </a:r>
            <a:r>
              <a:rPr lang="en-US" dirty="0" smtClean="0"/>
              <a:t> are the same; we are able to substitute a statement’s own Gödel number into itself – this kind of self-reference is also the basis of Russell’s Paradox. Also note that this statement has one free variable, namely </a:t>
            </a:r>
            <a:r>
              <a:rPr lang="en-US" b="1" dirty="0" smtClean="0"/>
              <a:t>a’’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let </a:t>
            </a:r>
            <a:r>
              <a:rPr lang="en-US" i="1" dirty="0" smtClean="0"/>
              <a:t>G</a:t>
            </a:r>
            <a:r>
              <a:rPr lang="en-US" dirty="0" smtClean="0"/>
              <a:t> be the following related statement: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/>
              <a:t>¬</a:t>
            </a:r>
            <a:r>
              <a:rPr lang="en-US" b="1" dirty="0" err="1"/>
              <a:t>Ǝa:Ǝa</a:t>
            </a:r>
            <a:r>
              <a:rPr lang="en-US" b="1" dirty="0"/>
              <a:t>’:(</a:t>
            </a:r>
            <a:r>
              <a:rPr lang="en-US" i="1" dirty="0"/>
              <a:t>Proof</a:t>
            </a:r>
            <a:r>
              <a:rPr lang="en-US" b="1" dirty="0"/>
              <a:t>(a, a’) </a:t>
            </a:r>
            <a:r>
              <a:rPr lang="el-GR" b="1" dirty="0"/>
              <a:t>ᴧ</a:t>
            </a:r>
            <a:r>
              <a:rPr lang="en-US" b="1" dirty="0"/>
              <a:t> </a:t>
            </a:r>
            <a:r>
              <a:rPr lang="en-US" i="1" dirty="0" err="1" smtClean="0"/>
              <a:t>Subst</a:t>
            </a:r>
            <a:r>
              <a:rPr lang="en-US" b="1" dirty="0" smtClean="0"/>
              <a:t>(</a:t>
            </a:r>
            <a:r>
              <a:rPr lang="en-US" dirty="0" smtClean="0"/>
              <a:t>[</a:t>
            </a:r>
            <a:r>
              <a:rPr lang="en-US" i="1" dirty="0" smtClean="0"/>
              <a:t>U</a:t>
            </a:r>
            <a:r>
              <a:rPr lang="en-US" dirty="0" smtClean="0"/>
              <a:t>]</a:t>
            </a:r>
            <a:r>
              <a:rPr lang="en-US" b="1" dirty="0" smtClean="0"/>
              <a:t>,</a:t>
            </a:r>
            <a:r>
              <a:rPr lang="en-US" dirty="0" smtClean="0"/>
              <a:t> [</a:t>
            </a:r>
            <a:r>
              <a:rPr lang="en-US" i="1" dirty="0" smtClean="0"/>
              <a:t>U</a:t>
            </a:r>
            <a:r>
              <a:rPr lang="en-US" dirty="0" smtClean="0"/>
              <a:t>]</a:t>
            </a:r>
            <a:r>
              <a:rPr lang="en-US" b="1" dirty="0" smtClean="0"/>
              <a:t>, </a:t>
            </a:r>
            <a:r>
              <a:rPr lang="en-US" b="1" dirty="0"/>
              <a:t>a</a:t>
            </a:r>
            <a:r>
              <a:rPr lang="en-US" b="1" dirty="0" smtClean="0"/>
              <a:t>’))</a:t>
            </a:r>
          </a:p>
          <a:p>
            <a:r>
              <a:rPr lang="en-US" dirty="0" smtClean="0"/>
              <a:t>In other words, </a:t>
            </a:r>
            <a:r>
              <a:rPr lang="en-US" i="1" dirty="0" smtClean="0"/>
              <a:t>G </a:t>
            </a:r>
            <a:r>
              <a:rPr lang="en-US" dirty="0" smtClean="0"/>
              <a:t>is the result of substituting [</a:t>
            </a:r>
            <a:r>
              <a:rPr lang="en-US" i="1" dirty="0" smtClean="0"/>
              <a:t>U</a:t>
            </a:r>
            <a:r>
              <a:rPr lang="en-US" dirty="0" smtClean="0"/>
              <a:t>] for </a:t>
            </a:r>
            <a:r>
              <a:rPr lang="en-US" b="1" dirty="0" smtClean="0"/>
              <a:t>a’’ </a:t>
            </a:r>
            <a:r>
              <a:rPr lang="en-US" dirty="0" smtClean="0"/>
              <a:t>in </a:t>
            </a:r>
            <a:r>
              <a:rPr lang="en-US" i="1" dirty="0" smtClean="0"/>
              <a:t>U</a:t>
            </a:r>
            <a:r>
              <a:rPr lang="en-US" dirty="0" smtClean="0"/>
              <a:t>. This turns out to be the statement that proves the theorem!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i="1" dirty="0" smtClean="0"/>
              <a:t>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U:  </a:t>
            </a:r>
            <a:r>
              <a:rPr lang="en-US" b="1" dirty="0"/>
              <a:t>¬</a:t>
            </a:r>
            <a:r>
              <a:rPr lang="en-US" b="1" dirty="0" err="1"/>
              <a:t>Ǝa:Ǝa</a:t>
            </a:r>
            <a:r>
              <a:rPr lang="en-US" b="1" dirty="0"/>
              <a:t>’:(</a:t>
            </a:r>
            <a:r>
              <a:rPr lang="en-US" i="1" dirty="0"/>
              <a:t>Proof</a:t>
            </a:r>
            <a:r>
              <a:rPr lang="en-US" b="1" dirty="0"/>
              <a:t>(a, a’) </a:t>
            </a:r>
            <a:r>
              <a:rPr lang="el-GR" b="1" dirty="0"/>
              <a:t>ᴧ</a:t>
            </a:r>
            <a:r>
              <a:rPr lang="en-US" b="1" dirty="0"/>
              <a:t> </a:t>
            </a:r>
            <a:r>
              <a:rPr lang="en-US" i="1" dirty="0" err="1"/>
              <a:t>Subst</a:t>
            </a:r>
            <a:r>
              <a:rPr lang="en-US" b="1" dirty="0"/>
              <a:t>(a’’, a’’, a’))</a:t>
            </a:r>
            <a:endParaRPr lang="en-US" dirty="0"/>
          </a:p>
          <a:p>
            <a:r>
              <a:rPr lang="en-US" i="1" dirty="0" smtClean="0"/>
              <a:t>G:  </a:t>
            </a:r>
            <a:r>
              <a:rPr lang="en-US" b="1" dirty="0"/>
              <a:t>¬</a:t>
            </a:r>
            <a:r>
              <a:rPr lang="en-US" b="1" dirty="0" err="1"/>
              <a:t>Ǝa:Ǝa</a:t>
            </a:r>
            <a:r>
              <a:rPr lang="en-US" b="1" dirty="0"/>
              <a:t>’:(</a:t>
            </a:r>
            <a:r>
              <a:rPr lang="en-US" i="1" dirty="0"/>
              <a:t>Proof</a:t>
            </a:r>
            <a:r>
              <a:rPr lang="en-US" b="1" dirty="0"/>
              <a:t>(a, a’) </a:t>
            </a:r>
            <a:r>
              <a:rPr lang="el-GR" b="1" dirty="0"/>
              <a:t>ᴧ</a:t>
            </a:r>
            <a:r>
              <a:rPr lang="en-US" b="1" dirty="0"/>
              <a:t> </a:t>
            </a:r>
            <a:r>
              <a:rPr lang="en-US" i="1" dirty="0" err="1"/>
              <a:t>Subst</a:t>
            </a:r>
            <a:r>
              <a:rPr lang="en-US" b="1" dirty="0"/>
              <a:t>(</a:t>
            </a:r>
            <a:r>
              <a:rPr lang="en-US" dirty="0"/>
              <a:t>[</a:t>
            </a:r>
            <a:r>
              <a:rPr lang="en-US" i="1" dirty="0"/>
              <a:t>U</a:t>
            </a:r>
            <a:r>
              <a:rPr lang="en-US" dirty="0"/>
              <a:t>]</a:t>
            </a:r>
            <a:r>
              <a:rPr lang="en-US" b="1" dirty="0"/>
              <a:t>,</a:t>
            </a:r>
            <a:r>
              <a:rPr lang="en-US" dirty="0"/>
              <a:t> [</a:t>
            </a:r>
            <a:r>
              <a:rPr lang="en-US" i="1" dirty="0"/>
              <a:t>U</a:t>
            </a:r>
            <a:r>
              <a:rPr lang="en-US" dirty="0"/>
              <a:t>]</a:t>
            </a:r>
            <a:r>
              <a:rPr lang="en-US" b="1" dirty="0"/>
              <a:t>, a’))</a:t>
            </a:r>
          </a:p>
          <a:p>
            <a:r>
              <a:rPr lang="en-US" i="1" dirty="0" smtClean="0"/>
              <a:t>G</a:t>
            </a:r>
            <a:r>
              <a:rPr lang="en-US" dirty="0" smtClean="0"/>
              <a:t> asserts that there are no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a’</a:t>
            </a:r>
            <a:r>
              <a:rPr lang="en-US" dirty="0" smtClean="0"/>
              <a:t> satisfying certain properties.</a:t>
            </a:r>
          </a:p>
          <a:p>
            <a:r>
              <a:rPr lang="en-US" dirty="0" smtClean="0"/>
              <a:t>The second property is that </a:t>
            </a:r>
            <a:r>
              <a:rPr lang="en-US" b="1" dirty="0" smtClean="0"/>
              <a:t>a’</a:t>
            </a:r>
            <a:r>
              <a:rPr lang="en-US" dirty="0" smtClean="0"/>
              <a:t> is the result of substituting [</a:t>
            </a:r>
            <a:r>
              <a:rPr lang="en-US" i="1" dirty="0" smtClean="0"/>
              <a:t>U</a:t>
            </a:r>
            <a:r>
              <a:rPr lang="en-US" dirty="0" smtClean="0"/>
              <a:t>] for </a:t>
            </a:r>
            <a:r>
              <a:rPr lang="en-US" b="1" dirty="0" smtClean="0"/>
              <a:t>a’’</a:t>
            </a:r>
            <a:r>
              <a:rPr lang="en-US" dirty="0" smtClean="0"/>
              <a:t> in </a:t>
            </a:r>
            <a:r>
              <a:rPr lang="en-US" i="1" dirty="0" smtClean="0"/>
              <a:t>U</a:t>
            </a:r>
            <a:r>
              <a:rPr lang="en-US" dirty="0" smtClean="0"/>
              <a:t>. Clearly this is possible (really it just assigns a particular value to </a:t>
            </a:r>
            <a:r>
              <a:rPr lang="en-US" b="1" dirty="0" smtClean="0"/>
              <a:t>a’</a:t>
            </a:r>
            <a:r>
              <a:rPr lang="en-US" dirty="0" smtClean="0"/>
              <a:t>), so the interesting part is the first property.</a:t>
            </a:r>
          </a:p>
          <a:p>
            <a:r>
              <a:rPr lang="en-US" dirty="0" smtClean="0"/>
              <a:t>The first property essentially says that </a:t>
            </a:r>
            <a:r>
              <a:rPr lang="en-US" b="1" dirty="0" smtClean="0"/>
              <a:t>a’</a:t>
            </a:r>
            <a:r>
              <a:rPr lang="en-US" dirty="0" smtClean="0"/>
              <a:t> is the Gödel number of a theorem. But in reality </a:t>
            </a:r>
            <a:r>
              <a:rPr lang="en-US" i="1" dirty="0" smtClean="0"/>
              <a:t>G</a:t>
            </a:r>
            <a:r>
              <a:rPr lang="en-US" dirty="0" smtClean="0"/>
              <a:t> is precisely the statement with Gödel number </a:t>
            </a:r>
            <a:r>
              <a:rPr lang="en-US" b="1" dirty="0" smtClean="0"/>
              <a:t>a’</a:t>
            </a:r>
            <a:r>
              <a:rPr lang="en-US" dirty="0" smtClean="0"/>
              <a:t>! (It’s obtained by replacing </a:t>
            </a:r>
            <a:r>
              <a:rPr lang="en-US" b="1" dirty="0" smtClean="0"/>
              <a:t>a’’</a:t>
            </a:r>
            <a:r>
              <a:rPr lang="en-US" dirty="0" smtClean="0"/>
              <a:t> by [</a:t>
            </a:r>
            <a:r>
              <a:rPr lang="en-US" i="1" dirty="0" smtClean="0"/>
              <a:t>U</a:t>
            </a:r>
            <a:r>
              <a:rPr lang="en-US" dirty="0" smtClean="0"/>
              <a:t>] in </a:t>
            </a:r>
            <a:r>
              <a:rPr lang="en-US" i="1" dirty="0" smtClean="0"/>
              <a:t>U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i="1" dirty="0" smtClean="0"/>
              <a:t>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i="1" dirty="0" smtClean="0"/>
              <a:t>G</a:t>
            </a:r>
            <a:r>
              <a:rPr lang="en-US" dirty="0" smtClean="0"/>
              <a:t> can really be interpreted as: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i="1" dirty="0" smtClean="0"/>
              <a:t>G</a:t>
            </a:r>
            <a:r>
              <a:rPr lang="en-US" dirty="0" smtClean="0"/>
              <a:t> is not a theorem.</a:t>
            </a:r>
          </a:p>
          <a:p>
            <a:r>
              <a:rPr lang="en-US" dirty="0" smtClean="0"/>
              <a:t>So if </a:t>
            </a:r>
            <a:r>
              <a:rPr lang="en-US" i="1" dirty="0" smtClean="0"/>
              <a:t>G</a:t>
            </a:r>
            <a:r>
              <a:rPr lang="en-US" dirty="0" smtClean="0"/>
              <a:t> is indeed not a theorem, then it is a true statement of number theory that is not provable in our theory, so the theory is incomplete.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G</a:t>
            </a:r>
            <a:r>
              <a:rPr lang="en-US" dirty="0" smtClean="0"/>
              <a:t> is a theorem, then it represents a false statement, so the theory is inconsistent.</a:t>
            </a:r>
          </a:p>
        </p:txBody>
      </p:sp>
    </p:spTree>
    <p:extLst>
      <p:ext uri="{BB962C8B-B14F-4D97-AF65-F5344CB8AC3E}">
        <p14:creationId xmlns:p14="http://schemas.microsoft.com/office/powerpoint/2010/main" val="9575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Tiny 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1874, Georg Cantor published his first article on set theory, including, among other things, his famous “diagonal argument” proving </a:t>
            </a:r>
            <a:r>
              <a:rPr lang="en-US" dirty="0" err="1" smtClean="0"/>
              <a:t>uncountability</a:t>
            </a:r>
            <a:r>
              <a:rPr lang="en-US" dirty="0" smtClean="0"/>
              <a:t> of the real numbers</a:t>
            </a:r>
          </a:p>
          <a:p>
            <a:r>
              <a:rPr lang="en-US" dirty="0" smtClean="0"/>
              <a:t>In 1901, Bertrand Russell discovered a paradox in Cantor’s version of set theory, now known as Russell’s Paradox, involving the “set of all sets that are not members of themselves” (call this “set” S – S must not be contained in S, but then S must be contained in S, and so on…)</a:t>
            </a:r>
          </a:p>
          <a:p>
            <a:r>
              <a:rPr lang="en-US" dirty="0" smtClean="0"/>
              <a:t>In light of this, Russell and many others worked to develop paradox-free “axiomatic” versions of set theory (and number theory, and geometry, etc.)</a:t>
            </a:r>
          </a:p>
        </p:txBody>
      </p:sp>
    </p:spTree>
    <p:extLst>
      <p:ext uri="{BB962C8B-B14F-4D97-AF65-F5344CB8AC3E}">
        <p14:creationId xmlns:p14="http://schemas.microsoft.com/office/powerpoint/2010/main" val="37250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Axiomatic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axiomatic theory consists of the following information: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A collection of symbols, which I will denote in </a:t>
            </a:r>
            <a:r>
              <a:rPr lang="en-US" b="1" dirty="0" smtClean="0"/>
              <a:t>boldface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For example: </a:t>
            </a:r>
            <a:r>
              <a:rPr lang="en-US" b="1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=</a:t>
            </a:r>
            <a:r>
              <a:rPr lang="en-US" dirty="0" smtClean="0"/>
              <a:t>, </a:t>
            </a:r>
            <a:r>
              <a:rPr lang="en-US" b="1" dirty="0" smtClean="0"/>
              <a:t>Ɐ</a:t>
            </a:r>
            <a:r>
              <a:rPr lang="en-US" dirty="0" smtClean="0"/>
              <a:t>, </a:t>
            </a:r>
            <a:r>
              <a:rPr lang="en-US" b="1" dirty="0" smtClean="0"/>
              <a:t>Ǝ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l-GR" b="1" dirty="0" smtClean="0"/>
              <a:t>ᴧ</a:t>
            </a:r>
            <a:r>
              <a:rPr lang="en-US" dirty="0" smtClean="0"/>
              <a:t>, </a:t>
            </a:r>
            <a:r>
              <a:rPr lang="en-US" b="1" dirty="0" smtClean="0"/>
              <a:t>ᴠ</a:t>
            </a:r>
            <a:r>
              <a:rPr lang="en-US" dirty="0" smtClean="0"/>
              <a:t>, </a:t>
            </a:r>
            <a:r>
              <a:rPr lang="en-US" b="1" dirty="0" smtClean="0"/>
              <a:t>¬</a:t>
            </a:r>
            <a:r>
              <a:rPr lang="en-US" dirty="0" smtClean="0"/>
              <a:t>,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‘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A set of syntax rules dictating which strings of characters form valid statements (nothing here about what’s true or false)</a:t>
            </a:r>
          </a:p>
          <a:p>
            <a:pPr marL="0" indent="0">
              <a:buNone/>
            </a:pPr>
            <a:r>
              <a:rPr lang="en-US" dirty="0" smtClean="0"/>
              <a:t>       For example: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valid statements, so are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(</a:t>
            </a:r>
            <a:r>
              <a:rPr lang="en-US" i="1" dirty="0" smtClean="0"/>
              <a:t>A</a:t>
            </a:r>
            <a:r>
              <a:rPr lang="el-GR" b="1" dirty="0" smtClean="0"/>
              <a:t> ᴧ</a:t>
            </a:r>
            <a:r>
              <a:rPr lang="en-US" b="1" dirty="0" smtClean="0"/>
              <a:t> </a:t>
            </a:r>
            <a:r>
              <a:rPr lang="en-US" i="1" dirty="0" smtClean="0"/>
              <a:t>B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b="1" dirty="0" smtClean="0"/>
              <a:t>(</a:t>
            </a:r>
            <a:r>
              <a:rPr lang="en-US" i="1" dirty="0" smtClean="0"/>
              <a:t>A</a:t>
            </a:r>
            <a:r>
              <a:rPr lang="en-US" b="1" dirty="0" smtClean="0"/>
              <a:t> ᴠ </a:t>
            </a:r>
            <a:r>
              <a:rPr lang="en-US" i="1" dirty="0" smtClean="0"/>
              <a:t>B</a:t>
            </a:r>
            <a:r>
              <a:rPr lang="en-US" b="1" dirty="0" smtClean="0"/>
              <a:t>)</a:t>
            </a:r>
            <a:r>
              <a:rPr lang="en-US" dirty="0" smtClean="0"/>
              <a:t>, and </a:t>
            </a:r>
            <a:r>
              <a:rPr lang="en-US" b="1" dirty="0" smtClean="0"/>
              <a:t>¬</a:t>
            </a:r>
            <a:r>
              <a:rPr lang="en-US" b="1" dirty="0"/>
              <a:t>(</a:t>
            </a:r>
            <a:r>
              <a:rPr lang="en-US" i="1" dirty="0" smtClean="0"/>
              <a:t>A</a:t>
            </a:r>
            <a:r>
              <a:rPr lang="en-US" b="1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77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Axiomatic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 startAt="3"/>
            </a:pPr>
            <a:r>
              <a:rPr lang="en-US" dirty="0" smtClean="0"/>
              <a:t>A list of axioms – statements that are true and do not require proof.  For example:  </a:t>
            </a:r>
            <a:r>
              <a:rPr lang="en-US" b="1" dirty="0" smtClean="0"/>
              <a:t>Ɐa:(0+a=a)</a:t>
            </a:r>
            <a:r>
              <a:rPr lang="en-US" dirty="0" smtClean="0"/>
              <a:t> and </a:t>
            </a:r>
            <a:r>
              <a:rPr lang="en-US" b="1" dirty="0" smtClean="0"/>
              <a:t>Ɐa:(0·a=0)</a:t>
            </a:r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dirty="0" smtClean="0"/>
              <a:t>A list of “rules of inference” – specific rules by which one may manipulate true statements to obtain new true statements.</a:t>
            </a:r>
          </a:p>
          <a:p>
            <a:pPr marL="0" indent="0">
              <a:buNone/>
            </a:pPr>
            <a:r>
              <a:rPr lang="en-US" dirty="0" smtClean="0"/>
              <a:t>      For example: The string “</a:t>
            </a:r>
            <a:r>
              <a:rPr lang="en-US" b="1" dirty="0" smtClean="0"/>
              <a:t>¬¬</a:t>
            </a:r>
            <a:r>
              <a:rPr lang="en-US" dirty="0" smtClean="0"/>
              <a:t>” may be deleted from any theorem or added to the beginning of any theorem.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“proof” is a list of statements, each of which is either an axiom or the result of applying a rule of inference to one or more previous lines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 “theorem” is a non-axiom statement that is the last line of a proof.</a:t>
            </a:r>
          </a:p>
        </p:txBody>
      </p:sp>
    </p:spTree>
    <p:extLst>
      <p:ext uri="{BB962C8B-B14F-4D97-AF65-F5344CB8AC3E}">
        <p14:creationId xmlns:p14="http://schemas.microsoft.com/office/powerpoint/2010/main" val="136636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Gödel’s Incompleteness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1931, Kurt Gödel proved that any sufficiently powerful (I’ll make this notion a little more precise later) axiomatic system of number theory must be either incomplete (i.e., able to express a true statement that is not a theorem) or inconsistent (i.e., able to express a false statement that is a theorem).  This is the first incompleteness theorem.</a:t>
            </a:r>
          </a:p>
          <a:p>
            <a:r>
              <a:rPr lang="en-US" dirty="0" smtClean="0"/>
              <a:t>The second incompleteness theorem states that an axiomatic system cannot “prove its own consistency.”</a:t>
            </a:r>
          </a:p>
          <a:p>
            <a:r>
              <a:rPr lang="en-US" dirty="0" smtClean="0"/>
              <a:t>The proof of the first theorem is the focus of the rest of the talk.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</a:t>
            </a:r>
            <a:r>
              <a:rPr lang="en-US" dirty="0"/>
              <a:t>I</a:t>
            </a:r>
            <a:r>
              <a:rPr lang="en-US" dirty="0" smtClean="0"/>
              <a:t>dea: Gödel 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rest of the talk, fix any sufficiently strong (again, explained later) axiomatic number theory.</a:t>
            </a:r>
          </a:p>
          <a:p>
            <a:r>
              <a:rPr lang="en-US" dirty="0" smtClean="0"/>
              <a:t>To each symbol of the theory, assign a positive integer – for example, we could assign 3 to </a:t>
            </a:r>
            <a:r>
              <a:rPr lang="en-US" b="1" dirty="0" smtClean="0"/>
              <a:t>=</a:t>
            </a:r>
            <a:r>
              <a:rPr lang="en-US" dirty="0" smtClean="0"/>
              <a:t>, 4 to </a:t>
            </a:r>
            <a:r>
              <a:rPr lang="en-US" b="1" dirty="0" smtClean="0"/>
              <a:t>a</a:t>
            </a:r>
            <a:r>
              <a:rPr lang="en-US" dirty="0" smtClean="0"/>
              <a:t>, 5 to </a:t>
            </a:r>
            <a:r>
              <a:rPr lang="en-US" b="1" dirty="0" smtClean="0"/>
              <a:t>‘</a:t>
            </a:r>
            <a:r>
              <a:rPr lang="en-US" dirty="0" smtClean="0"/>
              <a:t>, and so on. Also assign a positive integer to the “line break” character.</a:t>
            </a:r>
          </a:p>
          <a:p>
            <a:r>
              <a:rPr lang="en-US" dirty="0" smtClean="0"/>
              <a:t>Once this is done, use this numbering to establish a correspondence between </a:t>
            </a:r>
            <a:r>
              <a:rPr lang="en-US" i="1" dirty="0" smtClean="0"/>
              <a:t>statements</a:t>
            </a:r>
            <a:r>
              <a:rPr lang="en-US" dirty="0" smtClean="0"/>
              <a:t> of the theory and positive integers – Gödel used prime factorizations: with the numbering above, the statement </a:t>
            </a:r>
            <a:r>
              <a:rPr lang="en-US" b="1" dirty="0" smtClean="0"/>
              <a:t>a=a</a:t>
            </a:r>
            <a:r>
              <a:rPr lang="en-US" dirty="0" smtClean="0"/>
              <a:t> becomes 2</a:t>
            </a:r>
            <a:r>
              <a:rPr lang="en-US" baseline="30000" dirty="0" smtClean="0"/>
              <a:t>4</a:t>
            </a:r>
            <a:r>
              <a:rPr lang="en-US" dirty="0" smtClean="0"/>
              <a:t>· 3</a:t>
            </a:r>
            <a:r>
              <a:rPr lang="en-US" baseline="30000" dirty="0"/>
              <a:t>3</a:t>
            </a:r>
            <a:r>
              <a:rPr lang="en-US" dirty="0" smtClean="0"/>
              <a:t>· 5</a:t>
            </a:r>
            <a:r>
              <a:rPr lang="en-US" baseline="30000" dirty="0" smtClean="0"/>
              <a:t>4</a:t>
            </a:r>
            <a:r>
              <a:rPr lang="en-US" dirty="0" smtClean="0"/>
              <a:t> = 270,000.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4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Gödel 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since prime factorization is unique, every positive integer corresponds to </a:t>
            </a:r>
            <a:r>
              <a:rPr lang="en-US" i="1" dirty="0" smtClean="0"/>
              <a:t>at most one </a:t>
            </a:r>
            <a:r>
              <a:rPr lang="en-US" dirty="0" smtClean="0"/>
              <a:t>statement (or list of statements) of our theory.</a:t>
            </a:r>
          </a:p>
          <a:p>
            <a:r>
              <a:rPr lang="en-US" dirty="0" smtClean="0"/>
              <a:t>We can also assign Gödel numbers to entire </a:t>
            </a:r>
            <a:r>
              <a:rPr lang="en-US" i="1" dirty="0" smtClean="0"/>
              <a:t>proofs</a:t>
            </a:r>
            <a:r>
              <a:rPr lang="en-US" dirty="0" smtClean="0"/>
              <a:t> in this way, since we have assigned a number to line breaks.</a:t>
            </a:r>
          </a:p>
          <a:p>
            <a:r>
              <a:rPr lang="en-US" dirty="0" smtClean="0"/>
              <a:t>This gives us a very clever way to allow the system to “talk about itself,” which is essential if we are to construct a statement we know to be </a:t>
            </a:r>
            <a:r>
              <a:rPr lang="en-US" smtClean="0"/>
              <a:t>a non-theorem </a:t>
            </a:r>
            <a:r>
              <a:rPr lang="en-US" dirty="0" smtClean="0"/>
              <a:t>– as we all know, it is very difficult in general to determine whether or not a given statement is a theorem.</a:t>
            </a:r>
          </a:p>
          <a:p>
            <a:r>
              <a:rPr lang="en-US" dirty="0" smtClean="0"/>
              <a:t>Denote the Gödel number of a statement </a:t>
            </a:r>
            <a:r>
              <a:rPr lang="en-US" i="1" dirty="0" smtClean="0"/>
              <a:t>A</a:t>
            </a:r>
            <a:r>
              <a:rPr lang="en-US" dirty="0" smtClean="0"/>
              <a:t> by [</a:t>
            </a:r>
            <a:r>
              <a:rPr lang="en-US" i="1" dirty="0" smtClean="0"/>
              <a:t>A</a:t>
            </a:r>
            <a:r>
              <a:rPr lang="en-US" dirty="0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Gödel </a:t>
            </a:r>
            <a:r>
              <a:rPr lang="en-US" dirty="0" smtClean="0"/>
              <a:t>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point here is that in a sense, as long as our theory is sufficiently powerful, it can now express and detect its own rules of inference!</a:t>
            </a:r>
          </a:p>
          <a:p>
            <a:r>
              <a:rPr lang="en-US" dirty="0" smtClean="0"/>
              <a:t>These kinds of statements tend to be incredibly long and complex, but we don’t necessarily need to be able to write them down; we just need to know they exist.</a:t>
            </a:r>
          </a:p>
        </p:txBody>
      </p:sp>
    </p:spTree>
    <p:extLst>
      <p:ext uri="{BB962C8B-B14F-4D97-AF65-F5344CB8AC3E}">
        <p14:creationId xmlns:p14="http://schemas.microsoft.com/office/powerpoint/2010/main" val="18901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we can get our theory to talk about provability of its own statements.</a:t>
            </a:r>
          </a:p>
          <a:p>
            <a:r>
              <a:rPr lang="en-US" dirty="0" smtClean="0"/>
              <a:t>Definition 1: Let </a:t>
            </a:r>
            <a:r>
              <a:rPr lang="en-US" i="1" dirty="0" smtClean="0"/>
              <a:t>Proof</a:t>
            </a:r>
            <a:r>
              <a:rPr lang="en-US" b="1" dirty="0" smtClean="0"/>
              <a:t>(a, a’) </a:t>
            </a:r>
            <a:r>
              <a:rPr lang="en-US" dirty="0" smtClean="0"/>
              <a:t>denote the statement in our theory interpreted as follows: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a</a:t>
            </a:r>
            <a:r>
              <a:rPr lang="en-US" dirty="0" smtClean="0"/>
              <a:t> is the Gödel number of a proof whose last line has </a:t>
            </a:r>
            <a:r>
              <a:rPr lang="en-US" dirty="0"/>
              <a:t>Gödel number </a:t>
            </a:r>
            <a:r>
              <a:rPr lang="en-US" b="1" dirty="0" smtClean="0"/>
              <a:t>a’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our theory is reasonably powerful, this should be possible – working “outside the system,” one can write an algorithm that tests this property that is guaranteed to terminate in finitely many steps (involving checking that </a:t>
            </a:r>
            <a:r>
              <a:rPr lang="en-US" b="1" dirty="0" smtClean="0"/>
              <a:t>a</a:t>
            </a:r>
            <a:r>
              <a:rPr lang="en-US" dirty="0" smtClean="0"/>
              <a:t> represents a valid proof and that </a:t>
            </a:r>
            <a:r>
              <a:rPr lang="en-US" b="1" dirty="0" smtClean="0"/>
              <a:t>a’</a:t>
            </a:r>
            <a:r>
              <a:rPr lang="en-US" dirty="0" smtClean="0"/>
              <a:t> is indeed its last line). If our theory can’t express this algorithm, it’s certainly not good enough to express all of number theory!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1363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Axiomatic Number Theory and Gödel’s Incompleteness Theorems</vt:lpstr>
      <vt:lpstr>A Tiny Bit of History</vt:lpstr>
      <vt:lpstr>Axiomatic Theories</vt:lpstr>
      <vt:lpstr>Axiomatic Theories</vt:lpstr>
      <vt:lpstr>Gödel’s Incompleteness Theorems</vt:lpstr>
      <vt:lpstr>The Key Idea: Gödel Numbering</vt:lpstr>
      <vt:lpstr>Gödel Numbering</vt:lpstr>
      <vt:lpstr>Gödel Numbering</vt:lpstr>
      <vt:lpstr>Two Key Statements</vt:lpstr>
      <vt:lpstr>Two Key Statements</vt:lpstr>
      <vt:lpstr>The Punchline</vt:lpstr>
      <vt:lpstr>Interpreting G</vt:lpstr>
      <vt:lpstr>Interpreting G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Axiomatic Number Theory and Gödel’s Incompleteness Theorems</dc:title>
  <dc:creator>Eric Jeffrey Ottman</dc:creator>
  <cp:lastModifiedBy>Eric Jeffrey Ottman</cp:lastModifiedBy>
  <cp:revision>32</cp:revision>
  <dcterms:created xsi:type="dcterms:W3CDTF">2017-04-02T22:51:34Z</dcterms:created>
  <dcterms:modified xsi:type="dcterms:W3CDTF">2017-04-08T18:56:46Z</dcterms:modified>
</cp:coreProperties>
</file>