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75" r:id="rId3"/>
    <p:sldId id="257" r:id="rId4"/>
    <p:sldId id="258" r:id="rId5"/>
    <p:sldId id="259" r:id="rId6"/>
    <p:sldId id="260" r:id="rId7"/>
    <p:sldId id="261" r:id="rId8"/>
    <p:sldId id="285" r:id="rId9"/>
    <p:sldId id="263" r:id="rId10"/>
    <p:sldId id="264" r:id="rId11"/>
    <p:sldId id="265" r:id="rId12"/>
    <p:sldId id="268" r:id="rId13"/>
    <p:sldId id="266" r:id="rId14"/>
    <p:sldId id="267" r:id="rId15"/>
    <p:sldId id="270" r:id="rId16"/>
    <p:sldId id="269" r:id="rId17"/>
    <p:sldId id="272" r:id="rId18"/>
    <p:sldId id="279" r:id="rId19"/>
    <p:sldId id="280" r:id="rId20"/>
    <p:sldId id="281" r:id="rId21"/>
    <p:sldId id="282" r:id="rId22"/>
    <p:sldId id="271" r:id="rId23"/>
    <p:sldId id="273" r:id="rId24"/>
    <p:sldId id="286" r:id="rId25"/>
    <p:sldId id="277" r:id="rId26"/>
    <p:sldId id="278" r:id="rId27"/>
    <p:sldId id="283" r:id="rId28"/>
    <p:sldId id="28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3617" autoAdjust="0"/>
  </p:normalViewPr>
  <p:slideViewPr>
    <p:cSldViewPr snapToGrid="0" snapToObjects="1">
      <p:cViewPr varScale="1">
        <p:scale>
          <a:sx n="41" d="100"/>
          <a:sy n="41" d="100"/>
        </p:scale>
        <p:origin x="-1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5F7B45-AFDE-4378-9302-E3FFF4371B76}" type="datetimeFigureOut">
              <a:rPr lang="en-US" smtClean="0"/>
              <a:t>4/23/13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E3EE3D-B593-432F-9703-33A84FD17457}" type="slidenum">
              <a:rPr lang="en-US" smtClean="0"/>
              <a:t>‹#›</a:t>
            </a:fld>
            <a:endParaRPr lang="en-US"/>
          </a:p>
        </p:txBody>
      </p:sp>
    </p:spTree>
    <p:extLst>
      <p:ext uri="{BB962C8B-B14F-4D97-AF65-F5344CB8AC3E}">
        <p14:creationId xmlns:p14="http://schemas.microsoft.com/office/powerpoint/2010/main" val="3089286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A8463-B70F-D749-98A7-2A04E26845E6}" type="datetimeFigureOut">
              <a:rPr lang="en-US" smtClean="0"/>
              <a:pPr/>
              <a:t>4/23/13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EA1F8-0242-5D49-A06F-5F9C449517BA}" type="slidenum">
              <a:rPr lang="en-US" smtClean="0"/>
              <a:pPr/>
              <a:t>‹#›</a:t>
            </a:fld>
            <a:endParaRPr lang="en-US"/>
          </a:p>
        </p:txBody>
      </p:sp>
    </p:spTree>
    <p:extLst>
      <p:ext uri="{BB962C8B-B14F-4D97-AF65-F5344CB8AC3E}">
        <p14:creationId xmlns:p14="http://schemas.microsoft.com/office/powerpoint/2010/main" val="2446258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Kurt studied </a:t>
            </a:r>
            <a:r>
              <a:rPr lang="en-US" dirty="0" err="1" smtClean="0"/>
              <a:t>Gabelsberger</a:t>
            </a:r>
            <a:r>
              <a:rPr lang="en-US" dirty="0" smtClean="0"/>
              <a:t> shorthand, Goethe's </a:t>
            </a:r>
            <a:r>
              <a:rPr lang="en-US" i="1" dirty="0" smtClean="0"/>
              <a:t>Theory of </a:t>
            </a:r>
            <a:r>
              <a:rPr lang="en-US" i="1" dirty="0" err="1" smtClean="0"/>
              <a:t>Colours</a:t>
            </a:r>
            <a:r>
              <a:rPr lang="en-US" dirty="0" smtClean="0"/>
              <a:t> and criticisms of Isaac Newton, and the writings of Immanuel Kant.</a:t>
            </a:r>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3</a:t>
            </a:fld>
            <a:endParaRPr lang="en-US"/>
          </a:p>
        </p:txBody>
      </p:sp>
    </p:spTree>
    <p:extLst>
      <p:ext uri="{BB962C8B-B14F-4D97-AF65-F5344CB8AC3E}">
        <p14:creationId xmlns:p14="http://schemas.microsoft.com/office/powerpoint/2010/main" val="394309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 Gödel realized that the Hilbert program was going against his research he made for his dissertation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the Incompleteness theorem, Gödel showed that most of the goals of Hilbert's program were impossible to achieve, at least if interpreted in the most obvious way.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16</a:t>
            </a:fld>
            <a:endParaRPr lang="en-US"/>
          </a:p>
        </p:txBody>
      </p:sp>
    </p:spTree>
    <p:extLst>
      <p:ext uri="{BB962C8B-B14F-4D97-AF65-F5344CB8AC3E}">
        <p14:creationId xmlns:p14="http://schemas.microsoft.com/office/powerpoint/2010/main" val="3640990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any consistent formal axiomatic system strong enough to express number theory, there is always a statement about natural numbers which is true, but which cannot be proven in the system. </a:t>
            </a:r>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19</a:t>
            </a:fld>
            <a:endParaRPr lang="en-US"/>
          </a:p>
        </p:txBody>
      </p:sp>
    </p:spTree>
    <p:extLst>
      <p:ext uri="{BB962C8B-B14F-4D97-AF65-F5344CB8AC3E}">
        <p14:creationId xmlns:p14="http://schemas.microsoft.com/office/powerpoint/2010/main" val="2284244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That is to say, there are some truths that cannot be proven.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Gödel showed that diagram 2 was the situation for formal systems sufficiently strong enough to express number theory.</a:t>
            </a:r>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20</a:t>
            </a:fld>
            <a:endParaRPr lang="en-US"/>
          </a:p>
        </p:txBody>
      </p:sp>
    </p:spTree>
    <p:extLst>
      <p:ext uri="{BB962C8B-B14F-4D97-AF65-F5344CB8AC3E}">
        <p14:creationId xmlns:p14="http://schemas.microsoft.com/office/powerpoint/2010/main" val="894494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All three diagrams indicate this.  The second point is that Gödel’s incompleteness theorem only applies to those formal systems sufficiently strong enough to express number theory.  There are many formal systems that are complete and consistent (Propositional Calculus and First Order Predicate Calculus are two examples of such systems)</a:t>
            </a:r>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21</a:t>
            </a:fld>
            <a:endParaRPr lang="en-US"/>
          </a:p>
        </p:txBody>
      </p:sp>
    </p:spTree>
    <p:extLst>
      <p:ext uri="{BB962C8B-B14F-4D97-AF65-F5344CB8AC3E}">
        <p14:creationId xmlns:p14="http://schemas.microsoft.com/office/powerpoint/2010/main" val="320274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His second incompleteness theorem stated that any consistent theory powerful enough to encode addition and multiplication of integers cannot prove its own consistency.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easy consequence of Gödel's incompleteness theorem is that there is no complete consistent extension of even </a:t>
            </a:r>
            <a:r>
              <a:rPr lang="en-US" dirty="0" err="1" smtClean="0"/>
              <a:t>Peano</a:t>
            </a:r>
            <a:r>
              <a:rPr lang="en-US" dirty="0" smtClean="0"/>
              <a:t> Arithmetic with a recursively enumerable set of axioms, so in particular most interesting mathematical theories are not complete.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theory such as </a:t>
            </a:r>
            <a:r>
              <a:rPr lang="en-US" dirty="0" err="1" smtClean="0"/>
              <a:t>Peano</a:t>
            </a:r>
            <a:r>
              <a:rPr lang="en-US" dirty="0" smtClean="0"/>
              <a:t> arithmetic cannot even prove its own consistency, so a restricted "</a:t>
            </a:r>
            <a:r>
              <a:rPr lang="en-US" dirty="0" err="1" smtClean="0"/>
              <a:t>finitistic</a:t>
            </a:r>
            <a:r>
              <a:rPr lang="en-US" dirty="0" smtClean="0"/>
              <a:t>" subset of it certainly cannot prove the consistency of more powerful theories such as set theory.</a:t>
            </a:r>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is no algorithm to decide the truth (or provability) of statements in any consistent extension of </a:t>
            </a:r>
            <a:r>
              <a:rPr lang="en-US" dirty="0" err="1" smtClean="0"/>
              <a:t>Peano</a:t>
            </a:r>
            <a:r>
              <a:rPr lang="en-US" dirty="0" smtClean="0"/>
              <a:t> arithmetic.</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(Strictly speaking this result only appeared a few years after Gödel's theorem, because at the time the notion of an algorithm had not been precisely defined.)</a:t>
            </a:r>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22</a:t>
            </a:fld>
            <a:endParaRPr lang="en-US"/>
          </a:p>
        </p:txBody>
      </p:sp>
    </p:spTree>
    <p:extLst>
      <p:ext uri="{BB962C8B-B14F-4D97-AF65-F5344CB8AC3E}">
        <p14:creationId xmlns:p14="http://schemas.microsoft.com/office/powerpoint/2010/main" val="3149416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Previously he proved that first order logic is complete and higher order logic are incomplete.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also means that mathematics cannot attain the total purity of language which mathematicians both desired and believed to exist.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Alan Turing showed how this translates to computing. Since any computer operates off a set of instructions, not unlike axioms, there will inevitably be problems (not unlike theorems) which computers will be unable to compute.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That’s why P and NP are sometimes referred to as Gödel lost letters.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23</a:t>
            </a:fld>
            <a:endParaRPr lang="en-US"/>
          </a:p>
        </p:txBody>
      </p:sp>
    </p:spTree>
    <p:extLst>
      <p:ext uri="{BB962C8B-B14F-4D97-AF65-F5344CB8AC3E}">
        <p14:creationId xmlns:p14="http://schemas.microsoft.com/office/powerpoint/2010/main" val="1142551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1951, he demonstrated the existence of paradoxical solutions to Albert Einstein's field equations in general relativity.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 gave this elaboration to Einstein as a present for his 70th birthday</a:t>
            </a:r>
          </a:p>
          <a:p>
            <a:endParaRPr lang="en-US" dirty="0" smtClean="0"/>
          </a:p>
          <a:p>
            <a:r>
              <a:rPr lang="en-US" dirty="0" smtClean="0"/>
              <a:t>He was also a fan of Leibniz </a:t>
            </a:r>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25</a:t>
            </a:fld>
            <a:endParaRPr lang="en-US"/>
          </a:p>
        </p:txBody>
      </p:sp>
    </p:spTree>
    <p:extLst>
      <p:ext uri="{BB962C8B-B14F-4D97-AF65-F5344CB8AC3E}">
        <p14:creationId xmlns:p14="http://schemas.microsoft.com/office/powerpoint/2010/main" val="767122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 had an obsessive fear of being poisoned; he would eat only food that his wife, Adele, prepared for him.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Late in 1977, Adele was hospitalized for six months and could no longer prepare Gödel's food. In her absence, he refused to eat, eventually starving to death.</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26</a:t>
            </a:fld>
            <a:endParaRPr lang="en-US"/>
          </a:p>
        </p:txBody>
      </p:sp>
    </p:spTree>
    <p:extLst>
      <p:ext uri="{BB962C8B-B14F-4D97-AF65-F5344CB8AC3E}">
        <p14:creationId xmlns:p14="http://schemas.microsoft.com/office/powerpoint/2010/main" val="299826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Austria where many of his class was related to physics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(group of freethinkers) + explanation of </a:t>
            </a:r>
            <a:r>
              <a:rPr lang="en-US" dirty="0" err="1" smtClean="0"/>
              <a:t>vienna</a:t>
            </a:r>
            <a:r>
              <a:rPr lang="en-US" baseline="0" dirty="0" smtClean="0"/>
              <a:t> circle</a:t>
            </a:r>
            <a:endParaRPr lang="en-US" dirty="0" smtClean="0"/>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6</a:t>
            </a:fld>
            <a:endParaRPr lang="en-US"/>
          </a:p>
        </p:txBody>
      </p:sp>
    </p:spTree>
    <p:extLst>
      <p:ext uri="{BB962C8B-B14F-4D97-AF65-F5344CB8AC3E}">
        <p14:creationId xmlns:p14="http://schemas.microsoft.com/office/powerpoint/2010/main" val="4011461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Math realism like realism in general, holds that mathematical entities exist independently of the human mind. Thus humans do not invent mathematics, but rather discover it, and any other intelligent beings in the universe would presumably do the same.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i="1" dirty="0" smtClean="0"/>
              <a:t>Mathematical Platonism:</a:t>
            </a:r>
          </a:p>
          <a:p>
            <a:r>
              <a:rPr lang="en-US" dirty="0" smtClean="0"/>
              <a:t> is the form of realism that suggests that mathematical entities are abstract, have no spatiotemporal or causal properties, and are eternal and unchanging.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7</a:t>
            </a:fld>
            <a:endParaRPr lang="en-US"/>
          </a:p>
        </p:txBody>
      </p:sp>
    </p:spTree>
    <p:extLst>
      <p:ext uri="{BB962C8B-B14F-4D97-AF65-F5344CB8AC3E}">
        <p14:creationId xmlns:p14="http://schemas.microsoft.com/office/powerpoint/2010/main" val="341131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our knowledge of concrete, physical objects is based on our ability to perceive them, and therefore to causally interact with them, there is no parallel account of how mathematicians come to have knowledge of abstract objects.</a:t>
            </a:r>
          </a:p>
        </p:txBody>
      </p:sp>
      <p:sp>
        <p:nvSpPr>
          <p:cNvPr id="4" name="Slide Number Placeholder 3"/>
          <p:cNvSpPr>
            <a:spLocks noGrp="1"/>
          </p:cNvSpPr>
          <p:nvPr>
            <p:ph type="sldNum" sz="quarter" idx="10"/>
          </p:nvPr>
        </p:nvSpPr>
        <p:spPr/>
        <p:txBody>
          <a:bodyPr/>
          <a:lstStyle/>
          <a:p>
            <a:fld id="{EEBEA1F8-0242-5D49-A06F-5F9C449517BA}" type="slidenum">
              <a:rPr lang="en-US" smtClean="0"/>
              <a:t>8</a:t>
            </a:fld>
            <a:endParaRPr lang="en-US"/>
          </a:p>
        </p:txBody>
      </p:sp>
    </p:spTree>
    <p:extLst>
      <p:ext uri="{BB962C8B-B14F-4D97-AF65-F5344CB8AC3E}">
        <p14:creationId xmlns:p14="http://schemas.microsoft.com/office/powerpoint/2010/main" val="354113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“logical expression” in Gödel's terminology is a well-formed first order formula without identity.</a:t>
            </a:r>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10</a:t>
            </a:fld>
            <a:endParaRPr lang="en-US"/>
          </a:p>
        </p:txBody>
      </p:sp>
    </p:spTree>
    <p:extLst>
      <p:ext uri="{BB962C8B-B14F-4D97-AF65-F5344CB8AC3E}">
        <p14:creationId xmlns:p14="http://schemas.microsoft.com/office/powerpoint/2010/main" val="1558240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completeness theorem says that if a formula is logically valid then there is a finite deduction of the formula.</a:t>
            </a:r>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11</a:t>
            </a:fld>
            <a:endParaRPr lang="en-US"/>
          </a:p>
        </p:txBody>
      </p:sp>
    </p:spTree>
    <p:extLst>
      <p:ext uri="{BB962C8B-B14F-4D97-AF65-F5344CB8AC3E}">
        <p14:creationId xmlns:p14="http://schemas.microsoft.com/office/powerpoint/2010/main" val="1538148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called a </a:t>
            </a:r>
            <a:r>
              <a:rPr lang="en-US" b="1" dirty="0" smtClean="0"/>
              <a:t>deductive apparatus</a:t>
            </a:r>
            <a:r>
              <a:rPr lang="en-US" dirty="0" smtClean="0"/>
              <a:t> of a formal system) </a:t>
            </a:r>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12</a:t>
            </a:fld>
            <a:endParaRPr lang="en-US"/>
          </a:p>
        </p:txBody>
      </p:sp>
    </p:spTree>
    <p:extLst>
      <p:ext uri="{BB962C8B-B14F-4D97-AF65-F5344CB8AC3E}">
        <p14:creationId xmlns:p14="http://schemas.microsoft.com/office/powerpoint/2010/main" val="643227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Gödel's completeness theorem says that a deductive system of first-order predicate calculus is "complete" in the sense that no additional inference rules are required to prove all the logically valid formulas.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converse to completeness is </a:t>
            </a:r>
            <a:r>
              <a:rPr lang="en-US" b="1" dirty="0" smtClean="0"/>
              <a:t>soundness,</a:t>
            </a:r>
            <a:r>
              <a:rPr lang="en-US" dirty="0" smtClean="0"/>
              <a:t> the fact that only logically valid formulas are provable in the deductive system. </a:t>
            </a:r>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13</a:t>
            </a:fld>
            <a:endParaRPr lang="en-US"/>
          </a:p>
        </p:txBody>
      </p:sp>
    </p:spTree>
    <p:extLst>
      <p:ext uri="{BB962C8B-B14F-4D97-AF65-F5344CB8AC3E}">
        <p14:creationId xmlns:p14="http://schemas.microsoft.com/office/powerpoint/2010/main" val="3686867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Hilbert's program</a:t>
            </a:r>
            <a:r>
              <a:rPr lang="en-US" dirty="0" smtClean="0"/>
              <a:t>, formulated by German mathematician David Hilbert</a:t>
            </a:r>
            <a:r>
              <a:rPr lang="en-US" baseline="0" dirty="0" smtClean="0"/>
              <a:t> </a:t>
            </a:r>
            <a:r>
              <a:rPr lang="en-US" dirty="0" smtClean="0"/>
              <a:t>was a proposed solution to the foundational crisis of mathematics, when early attempts to clarify the foundations of mathematics were found to suffer from paradoxes and inconsistencies.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BEA1F8-0242-5D49-A06F-5F9C449517BA}" type="slidenum">
              <a:rPr lang="en-US" smtClean="0"/>
              <a:pPr/>
              <a:t>15</a:t>
            </a:fld>
            <a:endParaRPr lang="en-US"/>
          </a:p>
        </p:txBody>
      </p:sp>
    </p:spTree>
    <p:extLst>
      <p:ext uri="{BB962C8B-B14F-4D97-AF65-F5344CB8AC3E}">
        <p14:creationId xmlns:p14="http://schemas.microsoft.com/office/powerpoint/2010/main" val="39678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810A63-D540-AA45-902D-F39012F2C57A}" type="datetimeFigureOut">
              <a:rPr lang="en-US" smtClean="0"/>
              <a:pPr/>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200528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10A63-D540-AA45-902D-F39012F2C57A}" type="datetimeFigureOut">
              <a:rPr lang="en-US" smtClean="0"/>
              <a:pPr/>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249007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10A63-D540-AA45-902D-F39012F2C57A}" type="datetimeFigureOut">
              <a:rPr lang="en-US" smtClean="0"/>
              <a:pPr/>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7759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10A63-D540-AA45-902D-F39012F2C57A}" type="datetimeFigureOut">
              <a:rPr lang="en-US" smtClean="0"/>
              <a:pPr/>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99920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10A63-D540-AA45-902D-F39012F2C57A}" type="datetimeFigureOut">
              <a:rPr lang="en-US" smtClean="0"/>
              <a:pPr/>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1713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810A63-D540-AA45-902D-F39012F2C57A}" type="datetimeFigureOut">
              <a:rPr lang="en-US" smtClean="0"/>
              <a:pPr/>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334040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810A63-D540-AA45-902D-F39012F2C57A}" type="datetimeFigureOut">
              <a:rPr lang="en-US" smtClean="0"/>
              <a:pPr/>
              <a:t>4/23/13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383596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810A63-D540-AA45-902D-F39012F2C57A}" type="datetimeFigureOut">
              <a:rPr lang="en-US" smtClean="0"/>
              <a:pPr/>
              <a:t>4/23/13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429243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10A63-D540-AA45-902D-F39012F2C57A}" type="datetimeFigureOut">
              <a:rPr lang="en-US" smtClean="0"/>
              <a:pPr/>
              <a:t>4/23/13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68423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0A63-D540-AA45-902D-F39012F2C57A}" type="datetimeFigureOut">
              <a:rPr lang="en-US" smtClean="0"/>
              <a:pPr/>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330840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0A63-D540-AA45-902D-F39012F2C57A}" type="datetimeFigureOut">
              <a:rPr lang="en-US" smtClean="0"/>
              <a:pPr/>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5F36-F3F8-5645-A731-CABBD055FAEA}" type="slidenum">
              <a:rPr lang="en-US" smtClean="0"/>
              <a:pPr/>
              <a:t>‹#›</a:t>
            </a:fld>
            <a:endParaRPr lang="en-US"/>
          </a:p>
        </p:txBody>
      </p:sp>
    </p:spTree>
    <p:extLst>
      <p:ext uri="{BB962C8B-B14F-4D97-AF65-F5344CB8AC3E}">
        <p14:creationId xmlns:p14="http://schemas.microsoft.com/office/powerpoint/2010/main" val="35811728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10A63-D540-AA45-902D-F39012F2C57A}" type="datetimeFigureOut">
              <a:rPr lang="en-US" smtClean="0"/>
              <a:pPr/>
              <a:t>4/23/13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65F36-F3F8-5645-A731-CABBD055FAEA}" type="slidenum">
              <a:rPr lang="en-US" smtClean="0"/>
              <a:pPr/>
              <a:t>‹#›</a:t>
            </a:fld>
            <a:endParaRPr lang="en-US"/>
          </a:p>
        </p:txBody>
      </p:sp>
    </p:spTree>
    <p:extLst>
      <p:ext uri="{BB962C8B-B14F-4D97-AF65-F5344CB8AC3E}">
        <p14:creationId xmlns:p14="http://schemas.microsoft.com/office/powerpoint/2010/main" val="349048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hyperlink" Target="http://plato.stanford.edu/entries/goedel/" TargetMode="External"/><Relationship Id="rId4" Type="http://schemas.openxmlformats.org/officeDocument/2006/relationships/hyperlink" Target="http://en.wikipedia.org/wiki/Consistency" TargetMode="External"/><Relationship Id="rId5" Type="http://schemas.openxmlformats.org/officeDocument/2006/relationships/hyperlink" Target="http://en.wikipedia.org/wiki/Peano_arithmetic" TargetMode="External"/><Relationship Id="rId6" Type="http://schemas.openxmlformats.org/officeDocument/2006/relationships/hyperlink" Target="http://en.wikipedia.org/wiki/Hilbert's_program" TargetMode="External"/><Relationship Id="rId7" Type="http://schemas.openxmlformats.org/officeDocument/2006/relationships/hyperlink" Target="http://godelsproof.wordpress.com/2010/06/28/a-brief-description-of-godels-first-incompleteness-theorem" TargetMode="External"/><Relationship Id="rId1" Type="http://schemas.openxmlformats.org/officeDocument/2006/relationships/slideLayout" Target="../slideLayouts/slideLayout2.xml"/><Relationship Id="rId2" Type="http://schemas.openxmlformats.org/officeDocument/2006/relationships/hyperlink" Target="http://en.wikipedia.org/wiki/Kurt_G%C3%B6d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a:t>Kurt </a:t>
            </a:r>
            <a:r>
              <a:rPr lang="sv-SE" b="1" dirty="0" smtClean="0"/>
              <a:t>Gödel and </a:t>
            </a:r>
            <a:r>
              <a:rPr lang="sv-SE" b="1" dirty="0" err="1" smtClean="0"/>
              <a:t>His</a:t>
            </a:r>
            <a:r>
              <a:rPr lang="sv-SE" b="1" dirty="0" smtClean="0"/>
              <a:t> </a:t>
            </a:r>
            <a:r>
              <a:rPr lang="sv-SE" b="1" dirty="0" err="1"/>
              <a:t>T</a:t>
            </a:r>
            <a:r>
              <a:rPr lang="sv-SE" b="1" dirty="0" err="1" smtClean="0"/>
              <a:t>heorems</a:t>
            </a:r>
            <a:endParaRPr lang="en-US" dirty="0"/>
          </a:p>
        </p:txBody>
      </p:sp>
      <p:sp>
        <p:nvSpPr>
          <p:cNvPr id="3" name="Subtitle 2"/>
          <p:cNvSpPr>
            <a:spLocks noGrp="1"/>
          </p:cNvSpPr>
          <p:nvPr>
            <p:ph type="subTitle" idx="1"/>
          </p:nvPr>
        </p:nvSpPr>
        <p:spPr/>
        <p:txBody>
          <a:bodyPr/>
          <a:lstStyle/>
          <a:p>
            <a:r>
              <a:rPr lang="en-US" dirty="0" smtClean="0"/>
              <a:t>Naassih </a:t>
            </a:r>
            <a:r>
              <a:rPr lang="en-US" dirty="0" smtClean="0"/>
              <a:t>Gopee</a:t>
            </a:r>
            <a:endParaRPr lang="en-US" dirty="0"/>
          </a:p>
        </p:txBody>
      </p:sp>
    </p:spTree>
    <p:extLst>
      <p:ext uri="{BB962C8B-B14F-4D97-AF65-F5344CB8AC3E}">
        <p14:creationId xmlns:p14="http://schemas.microsoft.com/office/powerpoint/2010/main" val="3224343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completeness theorem?</a:t>
            </a:r>
            <a:endParaRPr lang="en-US" dirty="0"/>
          </a:p>
        </p:txBody>
      </p:sp>
      <p:sp>
        <p:nvSpPr>
          <p:cNvPr id="3" name="Content Placeholder 2"/>
          <p:cNvSpPr>
            <a:spLocks noGrp="1"/>
          </p:cNvSpPr>
          <p:nvPr>
            <p:ph idx="1"/>
          </p:nvPr>
        </p:nvSpPr>
        <p:spPr>
          <a:xfrm>
            <a:off x="457200" y="1600200"/>
            <a:ext cx="8418018" cy="5008877"/>
          </a:xfrm>
        </p:spPr>
        <p:txBody>
          <a:bodyPr>
            <a:normAutofit/>
          </a:bodyPr>
          <a:lstStyle/>
          <a:p>
            <a:r>
              <a:rPr lang="en-US" dirty="0" smtClean="0"/>
              <a:t>A </a:t>
            </a:r>
            <a:r>
              <a:rPr lang="en-US" b="1" dirty="0" smtClean="0"/>
              <a:t>logical expression</a:t>
            </a:r>
            <a:r>
              <a:rPr lang="en-US" dirty="0" smtClean="0"/>
              <a:t>:</a:t>
            </a:r>
            <a:endParaRPr lang="en-US" dirty="0" smtClean="0"/>
          </a:p>
          <a:p>
            <a:pPr marL="0" indent="0">
              <a:buNone/>
            </a:pPr>
            <a:r>
              <a:rPr lang="en-US" dirty="0"/>
              <a:t>	</a:t>
            </a:r>
            <a:r>
              <a:rPr lang="en-US" dirty="0" smtClean="0"/>
              <a:t>well</a:t>
            </a:r>
            <a:r>
              <a:rPr lang="en-US" dirty="0"/>
              <a:t>-formed first order formula without </a:t>
            </a:r>
            <a:r>
              <a:rPr lang="en-US" dirty="0" smtClean="0"/>
              <a:t>   	identity</a:t>
            </a:r>
            <a:endParaRPr lang="en-US" dirty="0" smtClean="0"/>
          </a:p>
          <a:p>
            <a:r>
              <a:rPr lang="en-US" dirty="0" smtClean="0"/>
              <a:t>An </a:t>
            </a:r>
            <a:r>
              <a:rPr lang="en-US" b="1" dirty="0" smtClean="0"/>
              <a:t>expression</a:t>
            </a:r>
            <a:r>
              <a:rPr lang="en-US" dirty="0" smtClean="0"/>
              <a:t>:</a:t>
            </a:r>
          </a:p>
          <a:p>
            <a:pPr marL="914400" lvl="1" indent="-514350">
              <a:buFont typeface="+mj-lt"/>
              <a:buAutoNum type="arabicPeriod"/>
            </a:pPr>
            <a:r>
              <a:rPr lang="en-US" b="1" dirty="0" smtClean="0"/>
              <a:t>refutable</a:t>
            </a:r>
            <a:r>
              <a:rPr lang="en-US" dirty="0" smtClean="0"/>
              <a:t> </a:t>
            </a:r>
            <a:r>
              <a:rPr lang="en-US" dirty="0"/>
              <a:t>if its negation is </a:t>
            </a:r>
            <a:r>
              <a:rPr lang="en-US" dirty="0" smtClean="0"/>
              <a:t>provable </a:t>
            </a:r>
          </a:p>
          <a:p>
            <a:pPr marL="914400" lvl="1" indent="-514350">
              <a:buFont typeface="+mj-lt"/>
              <a:buAutoNum type="arabicPeriod"/>
            </a:pPr>
            <a:r>
              <a:rPr lang="en-US" b="1" dirty="0" smtClean="0"/>
              <a:t>valid</a:t>
            </a:r>
            <a:r>
              <a:rPr lang="en-US" dirty="0" smtClean="0"/>
              <a:t> </a:t>
            </a:r>
            <a:r>
              <a:rPr lang="en-US" dirty="0"/>
              <a:t>if it is true in every </a:t>
            </a:r>
            <a:r>
              <a:rPr lang="en-US" dirty="0" smtClean="0"/>
              <a:t>interpretation </a:t>
            </a:r>
          </a:p>
          <a:p>
            <a:pPr marL="914400" lvl="1" indent="-514350">
              <a:buFont typeface="+mj-lt"/>
              <a:buAutoNum type="arabicPeriod"/>
            </a:pPr>
            <a:r>
              <a:rPr lang="en-US" b="1" dirty="0" err="1" smtClean="0"/>
              <a:t>satisfiable</a:t>
            </a:r>
            <a:r>
              <a:rPr lang="en-US" dirty="0" smtClean="0"/>
              <a:t> </a:t>
            </a:r>
            <a:r>
              <a:rPr lang="en-US" dirty="0"/>
              <a:t>if it is true in some </a:t>
            </a:r>
            <a:r>
              <a:rPr lang="en-US" dirty="0" smtClean="0"/>
              <a:t>interpretation</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54610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completeness theorem?</a:t>
            </a:r>
            <a:endParaRPr lang="en-US" dirty="0"/>
          </a:p>
        </p:txBody>
      </p:sp>
      <p:sp>
        <p:nvSpPr>
          <p:cNvPr id="3" name="Content Placeholder 2"/>
          <p:cNvSpPr>
            <a:spLocks noGrp="1"/>
          </p:cNvSpPr>
          <p:nvPr>
            <p:ph idx="1"/>
          </p:nvPr>
        </p:nvSpPr>
        <p:spPr/>
        <p:txBody>
          <a:bodyPr/>
          <a:lstStyle/>
          <a:p>
            <a:r>
              <a:rPr lang="en-US" dirty="0" smtClean="0"/>
              <a:t>If a </a:t>
            </a:r>
            <a:r>
              <a:rPr lang="en-US" dirty="0"/>
              <a:t>formula is logically valid then there is a finite deduction of the </a:t>
            </a:r>
            <a:r>
              <a:rPr lang="en-US" dirty="0" smtClean="0"/>
              <a:t>formula</a:t>
            </a:r>
            <a:endParaRPr lang="en-US" dirty="0"/>
          </a:p>
          <a:p>
            <a:r>
              <a:rPr lang="en-US" b="1" dirty="0"/>
              <a:t>Theorem </a:t>
            </a:r>
            <a:r>
              <a:rPr lang="en-US" b="1" dirty="0" smtClean="0"/>
              <a:t>1</a:t>
            </a:r>
            <a:r>
              <a:rPr lang="en-US" dirty="0"/>
              <a:t>:</a:t>
            </a:r>
          </a:p>
          <a:p>
            <a:pPr marL="914400" lvl="1" indent="-514350">
              <a:buFont typeface="+mj-lt"/>
              <a:buAutoNum type="arabicPeriod"/>
            </a:pPr>
            <a:r>
              <a:rPr lang="en-US" dirty="0"/>
              <a:t>Every valid logical expression is </a:t>
            </a:r>
            <a:r>
              <a:rPr lang="en-US" dirty="0" smtClean="0"/>
              <a:t>provable</a:t>
            </a:r>
            <a:endParaRPr lang="en-US" dirty="0" smtClean="0"/>
          </a:p>
          <a:p>
            <a:pPr marL="914400" lvl="1" indent="-514350">
              <a:buFont typeface="+mj-lt"/>
              <a:buAutoNum type="arabicPeriod"/>
            </a:pPr>
            <a:r>
              <a:rPr lang="en-US" dirty="0" smtClean="0"/>
              <a:t>Equivalently</a:t>
            </a:r>
            <a:r>
              <a:rPr lang="en-US" dirty="0"/>
              <a:t>, every logical expression is either </a:t>
            </a:r>
            <a:r>
              <a:rPr lang="en-US" dirty="0" err="1"/>
              <a:t>satisfiable</a:t>
            </a:r>
            <a:r>
              <a:rPr lang="en-US" dirty="0"/>
              <a:t> or </a:t>
            </a:r>
            <a:r>
              <a:rPr lang="en-US" dirty="0" smtClean="0"/>
              <a:t>refutable</a:t>
            </a:r>
            <a:endParaRPr lang="en-US" dirty="0"/>
          </a:p>
        </p:txBody>
      </p:sp>
    </p:spTree>
    <p:extLst>
      <p:ext uri="{BB962C8B-B14F-4D97-AF65-F5344CB8AC3E}">
        <p14:creationId xmlns:p14="http://schemas.microsoft.com/office/powerpoint/2010/main" val="379845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deductive system?</a:t>
            </a:r>
            <a:endParaRPr lang="en-US" dirty="0"/>
          </a:p>
        </p:txBody>
      </p:sp>
      <p:sp>
        <p:nvSpPr>
          <p:cNvPr id="3" name="Content Placeholder 2"/>
          <p:cNvSpPr>
            <a:spLocks noGrp="1"/>
          </p:cNvSpPr>
          <p:nvPr>
            <p:ph idx="1"/>
          </p:nvPr>
        </p:nvSpPr>
        <p:spPr/>
        <p:txBody>
          <a:bodyPr/>
          <a:lstStyle/>
          <a:p>
            <a:r>
              <a:rPr lang="en-US" dirty="0"/>
              <a:t>A </a:t>
            </a:r>
            <a:r>
              <a:rPr lang="en-US" b="1" dirty="0"/>
              <a:t>deductive </a:t>
            </a:r>
            <a:r>
              <a:rPr lang="en-US" b="1" dirty="0" smtClean="0"/>
              <a:t>system</a:t>
            </a:r>
            <a:r>
              <a:rPr lang="en-US" dirty="0"/>
              <a:t> </a:t>
            </a:r>
            <a:r>
              <a:rPr lang="en-US" dirty="0" smtClean="0"/>
              <a:t>:</a:t>
            </a:r>
          </a:p>
          <a:p>
            <a:pPr marL="914400" lvl="1" indent="-514350">
              <a:buFont typeface="+mj-lt"/>
              <a:buAutoNum type="arabicPeriod"/>
            </a:pPr>
            <a:r>
              <a:rPr lang="en-US" dirty="0"/>
              <a:t>A</a:t>
            </a:r>
            <a:r>
              <a:rPr lang="en-US" dirty="0" smtClean="0"/>
              <a:t>xioms </a:t>
            </a:r>
            <a:r>
              <a:rPr lang="en-US" dirty="0" smtClean="0"/>
              <a:t>and </a:t>
            </a:r>
            <a:r>
              <a:rPr lang="en-US" dirty="0"/>
              <a:t>rules of inference </a:t>
            </a:r>
            <a:endParaRPr lang="en-US" dirty="0" smtClean="0"/>
          </a:p>
          <a:p>
            <a:pPr marL="914400" lvl="1" indent="-514350">
              <a:buFont typeface="+mj-lt"/>
              <a:buAutoNum type="arabicPeriod"/>
            </a:pPr>
            <a:r>
              <a:rPr lang="en-US" dirty="0"/>
              <a:t>U</a:t>
            </a:r>
            <a:r>
              <a:rPr lang="en-US" dirty="0" smtClean="0"/>
              <a:t>sed </a:t>
            </a:r>
            <a:r>
              <a:rPr lang="en-US" dirty="0"/>
              <a:t>to derive the theorems of the </a:t>
            </a:r>
            <a:r>
              <a:rPr lang="en-US" dirty="0" smtClean="0"/>
              <a:t>system</a:t>
            </a:r>
            <a:endParaRPr lang="en-US" dirty="0"/>
          </a:p>
          <a:p>
            <a:endParaRPr lang="en-US" dirty="0"/>
          </a:p>
        </p:txBody>
      </p:sp>
    </p:spTree>
    <p:extLst>
      <p:ext uri="{BB962C8B-B14F-4D97-AF65-F5344CB8AC3E}">
        <p14:creationId xmlns:p14="http://schemas.microsoft.com/office/powerpoint/2010/main" val="321732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completeness theorem?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Deductive </a:t>
            </a:r>
            <a:r>
              <a:rPr lang="en-US" dirty="0"/>
              <a:t>system </a:t>
            </a:r>
            <a:r>
              <a:rPr lang="en-US" dirty="0" smtClean="0"/>
              <a:t>for</a:t>
            </a:r>
            <a:r>
              <a:rPr lang="en-US" dirty="0" smtClean="0"/>
              <a:t> </a:t>
            </a:r>
            <a:r>
              <a:rPr lang="en-US" dirty="0"/>
              <a:t>first-order predicate calculus is "</a:t>
            </a:r>
            <a:r>
              <a:rPr lang="en-US" dirty="0" smtClean="0"/>
              <a:t>complete” </a:t>
            </a:r>
          </a:p>
          <a:p>
            <a:r>
              <a:rPr lang="en-US" dirty="0" smtClean="0"/>
              <a:t>A </a:t>
            </a:r>
            <a:r>
              <a:rPr lang="en-US" dirty="0"/>
              <a:t>converse to completeness is </a:t>
            </a:r>
            <a:r>
              <a:rPr lang="en-US" b="1" dirty="0" smtClean="0"/>
              <a:t>soundness</a:t>
            </a:r>
          </a:p>
          <a:p>
            <a:r>
              <a:rPr lang="en-US" dirty="0"/>
              <a:t>A</a:t>
            </a:r>
            <a:r>
              <a:rPr lang="en-US" dirty="0" smtClean="0"/>
              <a:t> </a:t>
            </a:r>
            <a:r>
              <a:rPr lang="en-US" dirty="0" smtClean="0"/>
              <a:t>formula is logically valid if and only if it is the conclusion of a formal deduction.</a:t>
            </a:r>
          </a:p>
          <a:p>
            <a:pPr marL="0" indent="0">
              <a:buNone/>
            </a:pPr>
            <a:endParaRPr lang="en-US" sz="4000" dirty="0" smtClean="0"/>
          </a:p>
          <a:p>
            <a:r>
              <a:rPr lang="el-GR" sz="4000" baseline="30000" dirty="0"/>
              <a:t>∀</a:t>
            </a:r>
            <a:r>
              <a:rPr lang="el-GR" sz="4000" i="1" baseline="30000" dirty="0"/>
              <a:t>M</a:t>
            </a:r>
            <a:r>
              <a:rPr lang="el-GR" sz="4000" baseline="30000" dirty="0"/>
              <a:t>(</a:t>
            </a:r>
            <a:r>
              <a:rPr lang="el-GR" sz="4000" i="1" baseline="30000" dirty="0"/>
              <a:t>M</a:t>
            </a:r>
            <a:r>
              <a:rPr lang="el-GR" sz="4000" baseline="30000" dirty="0"/>
              <a:t>⊨</a:t>
            </a:r>
            <a:r>
              <a:rPr lang="el-GR" sz="4000" i="1" baseline="30000" dirty="0"/>
              <a:t>T</a:t>
            </a:r>
            <a:r>
              <a:rPr lang="el-GR" sz="4000" baseline="30000" dirty="0"/>
              <a:t>→</a:t>
            </a:r>
            <a:r>
              <a:rPr lang="el-GR" sz="4000" i="1" baseline="30000" dirty="0"/>
              <a:t>M</a:t>
            </a:r>
            <a:r>
              <a:rPr lang="el-GR" sz="4000" baseline="30000" dirty="0"/>
              <a:t>⊨</a:t>
            </a:r>
            <a:r>
              <a:rPr lang="el-GR" sz="4000" i="1" baseline="30000" dirty="0"/>
              <a:t>φ</a:t>
            </a:r>
            <a:r>
              <a:rPr lang="el-GR" sz="4000" baseline="30000" dirty="0" smtClean="0"/>
              <a:t>)</a:t>
            </a:r>
            <a:r>
              <a:rPr lang="en-US" sz="4000" dirty="0"/>
              <a:t> </a:t>
            </a:r>
            <a:r>
              <a:rPr lang="el-GR" sz="4000" baseline="30000" dirty="0" smtClean="0"/>
              <a:t> </a:t>
            </a:r>
            <a:r>
              <a:rPr lang="en-US" sz="4000" baseline="30000" dirty="0" smtClean="0"/>
              <a:t>  </a:t>
            </a:r>
            <a:r>
              <a:rPr lang="el-GR" sz="4000" i="1" baseline="30000" dirty="0" smtClean="0"/>
              <a:t>T</a:t>
            </a:r>
            <a:r>
              <a:rPr lang="el-GR" sz="4000" baseline="30000" dirty="0"/>
              <a:t>⊢</a:t>
            </a:r>
            <a:r>
              <a:rPr lang="el-GR" sz="4000" i="1" baseline="30000" dirty="0" smtClean="0"/>
              <a:t>φ</a:t>
            </a:r>
            <a:endParaRPr lang="en-US" sz="4000" i="1" baseline="30000" dirty="0" smtClean="0"/>
          </a:p>
          <a:p>
            <a:pPr marL="0" indent="0">
              <a:buNone/>
            </a:pPr>
            <a:r>
              <a:rPr lang="en-US" i="1" baseline="30000" dirty="0" smtClean="0"/>
              <a:t> </a:t>
            </a:r>
            <a:r>
              <a:rPr lang="en-US" i="1" dirty="0" smtClean="0"/>
              <a:t>     </a:t>
            </a:r>
            <a:r>
              <a:rPr lang="en-US" i="1" dirty="0"/>
              <a:t>I</a:t>
            </a:r>
            <a:r>
              <a:rPr lang="en-US" i="1" dirty="0" smtClean="0"/>
              <a:t>f </a:t>
            </a:r>
            <a:r>
              <a:rPr lang="en-US" i="1" dirty="0" smtClean="0"/>
              <a:t>a theory  T is consistent, then it should be </a:t>
            </a:r>
            <a:r>
              <a:rPr lang="en-US" i="1" dirty="0" err="1" smtClean="0"/>
              <a:t>satisfiable</a:t>
            </a:r>
            <a:endParaRPr lang="el-GR" baseline="30000" dirty="0"/>
          </a:p>
          <a:p>
            <a:endParaRPr lang="en-US" dirty="0"/>
          </a:p>
          <a:p>
            <a:endParaRPr lang="en-US" dirty="0"/>
          </a:p>
        </p:txBody>
      </p:sp>
      <p:sp>
        <p:nvSpPr>
          <p:cNvPr id="4" name="TextBox 3"/>
          <p:cNvSpPr txBox="1"/>
          <p:nvPr/>
        </p:nvSpPr>
        <p:spPr>
          <a:xfrm>
            <a:off x="3088288" y="4605986"/>
            <a:ext cx="577250" cy="369332"/>
          </a:xfrm>
          <a:prstGeom prst="rect">
            <a:avLst/>
          </a:prstGeom>
          <a:noFill/>
        </p:spPr>
        <p:txBody>
          <a:bodyPr wrap="square" rtlCol="0">
            <a:spAutoFit/>
          </a:bodyPr>
          <a:lstStyle/>
          <a:p>
            <a:r>
              <a:rPr lang="en-US" dirty="0"/>
              <a:t>↔</a:t>
            </a:r>
            <a:endParaRPr lang="en-US" dirty="0"/>
          </a:p>
        </p:txBody>
      </p:sp>
    </p:spTree>
    <p:extLst>
      <p:ext uri="{BB962C8B-B14F-4D97-AF65-F5344CB8AC3E}">
        <p14:creationId xmlns:p14="http://schemas.microsoft.com/office/powerpoint/2010/main" val="131177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soundness?</a:t>
            </a:r>
            <a:endParaRPr lang="en-US" dirty="0"/>
          </a:p>
        </p:txBody>
      </p:sp>
      <p:sp>
        <p:nvSpPr>
          <p:cNvPr id="3" name="Content Placeholder 2"/>
          <p:cNvSpPr>
            <a:spLocks noGrp="1"/>
          </p:cNvSpPr>
          <p:nvPr>
            <p:ph idx="1"/>
          </p:nvPr>
        </p:nvSpPr>
        <p:spPr/>
        <p:txBody>
          <a:bodyPr/>
          <a:lstStyle/>
          <a:p>
            <a:r>
              <a:rPr lang="en-US" dirty="0"/>
              <a:t>P</a:t>
            </a:r>
            <a:r>
              <a:rPr lang="en-US" dirty="0" smtClean="0"/>
              <a:t>rovable </a:t>
            </a:r>
            <a:r>
              <a:rPr lang="en-US" dirty="0" smtClean="0"/>
              <a:t>sentence is valid</a:t>
            </a:r>
            <a:r>
              <a:rPr lang="en-US" dirty="0" smtClean="0"/>
              <a:t> </a:t>
            </a:r>
            <a:endParaRPr lang="en-US" dirty="0" smtClean="0"/>
          </a:p>
          <a:p>
            <a:r>
              <a:rPr lang="en-US" dirty="0" smtClean="0"/>
              <a:t>Soundness verification is usually </a:t>
            </a:r>
            <a:r>
              <a:rPr lang="en-US" dirty="0" smtClean="0"/>
              <a:t>easy</a:t>
            </a:r>
            <a:endParaRPr lang="en-US" dirty="0"/>
          </a:p>
        </p:txBody>
      </p:sp>
    </p:spTree>
    <p:extLst>
      <p:ext uri="{BB962C8B-B14F-4D97-AF65-F5344CB8AC3E}">
        <p14:creationId xmlns:p14="http://schemas.microsoft.com/office/powerpoint/2010/main" val="64293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Hilbert </a:t>
            </a:r>
            <a:r>
              <a:rPr lang="en-US" b="1" dirty="0" smtClean="0"/>
              <a:t>program</a:t>
            </a:r>
            <a:endParaRPr lang="en-US" dirty="0"/>
          </a:p>
        </p:txBody>
      </p:sp>
      <p:sp>
        <p:nvSpPr>
          <p:cNvPr id="3" name="Content Placeholder 2"/>
          <p:cNvSpPr>
            <a:spLocks noGrp="1"/>
          </p:cNvSpPr>
          <p:nvPr>
            <p:ph idx="1"/>
          </p:nvPr>
        </p:nvSpPr>
        <p:spPr/>
        <p:txBody>
          <a:bodyPr>
            <a:normAutofit/>
          </a:bodyPr>
          <a:lstStyle/>
          <a:p>
            <a:r>
              <a:rPr lang="en-US" dirty="0"/>
              <a:t>S</a:t>
            </a:r>
            <a:r>
              <a:rPr lang="en-US" dirty="0" smtClean="0"/>
              <a:t>olution </a:t>
            </a:r>
            <a:r>
              <a:rPr lang="en-US" dirty="0"/>
              <a:t>to </a:t>
            </a:r>
            <a:r>
              <a:rPr lang="en-US" dirty="0" smtClean="0"/>
              <a:t>the </a:t>
            </a:r>
            <a:r>
              <a:rPr lang="en-US" dirty="0"/>
              <a:t>foundational crisis of </a:t>
            </a:r>
            <a:r>
              <a:rPr lang="en-US" dirty="0" smtClean="0"/>
              <a:t>mathematics</a:t>
            </a:r>
            <a:endParaRPr lang="en-US" dirty="0" smtClean="0"/>
          </a:p>
          <a:p>
            <a:r>
              <a:rPr lang="en-US" dirty="0"/>
              <a:t>G</a:t>
            </a:r>
            <a:r>
              <a:rPr lang="en-US" dirty="0" smtClean="0"/>
              <a:t>round </a:t>
            </a:r>
            <a:r>
              <a:rPr lang="en-US" dirty="0"/>
              <a:t>all existing theories to a finite, complete set </a:t>
            </a:r>
            <a:r>
              <a:rPr lang="en-US" dirty="0" smtClean="0"/>
              <a:t>of </a:t>
            </a:r>
            <a:r>
              <a:rPr lang="en-US" dirty="0"/>
              <a:t>axioms, and provide a proof that these axioms were </a:t>
            </a:r>
            <a:r>
              <a:rPr lang="en-US" dirty="0" smtClean="0"/>
              <a:t>consistent</a:t>
            </a:r>
            <a:endParaRPr lang="en-US" dirty="0"/>
          </a:p>
        </p:txBody>
      </p:sp>
    </p:spTree>
    <p:extLst>
      <p:ext uri="{BB962C8B-B14F-4D97-AF65-F5344CB8AC3E}">
        <p14:creationId xmlns:p14="http://schemas.microsoft.com/office/powerpoint/2010/main" val="331881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Incompleteness theorem</a:t>
            </a:r>
            <a:endParaRPr lang="en-US" dirty="0"/>
          </a:p>
        </p:txBody>
      </p:sp>
      <p:sp>
        <p:nvSpPr>
          <p:cNvPr id="3" name="Content Placeholder 2"/>
          <p:cNvSpPr>
            <a:spLocks noGrp="1"/>
          </p:cNvSpPr>
          <p:nvPr>
            <p:ph idx="1"/>
          </p:nvPr>
        </p:nvSpPr>
        <p:spPr/>
        <p:txBody>
          <a:bodyPr/>
          <a:lstStyle/>
          <a:p>
            <a:r>
              <a:rPr lang="en-US" dirty="0" smtClean="0"/>
              <a:t>Showed </a:t>
            </a:r>
            <a:r>
              <a:rPr lang="en-US" dirty="0" smtClean="0"/>
              <a:t>that Hilbert Program was impossible to achieved</a:t>
            </a:r>
          </a:p>
          <a:p>
            <a:endParaRPr lang="en-US" dirty="0" smtClean="0"/>
          </a:p>
        </p:txBody>
      </p:sp>
    </p:spTree>
    <p:extLst>
      <p:ext uri="{BB962C8B-B14F-4D97-AF65-F5344CB8AC3E}">
        <p14:creationId xmlns:p14="http://schemas.microsoft.com/office/powerpoint/2010/main" val="24006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a:t>
            </a:r>
            <a:endParaRPr lang="en-US" dirty="0"/>
          </a:p>
        </p:txBody>
      </p:sp>
      <p:sp>
        <p:nvSpPr>
          <p:cNvPr id="3" name="Content Placeholder 2"/>
          <p:cNvSpPr>
            <a:spLocks noGrp="1"/>
          </p:cNvSpPr>
          <p:nvPr>
            <p:ph idx="1"/>
          </p:nvPr>
        </p:nvSpPr>
        <p:spPr>
          <a:xfrm>
            <a:off x="457200" y="1600200"/>
            <a:ext cx="8576762" cy="5153180"/>
          </a:xfrm>
        </p:spPr>
        <p:txBody>
          <a:bodyPr>
            <a:normAutofit fontScale="92500" lnSpcReduction="10000"/>
          </a:bodyPr>
          <a:lstStyle/>
          <a:p>
            <a:r>
              <a:rPr lang="en-US" dirty="0"/>
              <a:t>A</a:t>
            </a:r>
            <a:r>
              <a:rPr lang="en-US" dirty="0" smtClean="0"/>
              <a:t> </a:t>
            </a:r>
            <a:r>
              <a:rPr lang="en-US" b="1" dirty="0"/>
              <a:t>consistent</a:t>
            </a:r>
            <a:r>
              <a:rPr lang="en-US" dirty="0"/>
              <a:t> theory is one that does not contain a </a:t>
            </a:r>
            <a:r>
              <a:rPr lang="en-US" dirty="0" smtClean="0"/>
              <a:t>contradiction</a:t>
            </a:r>
            <a:endParaRPr lang="en-US" dirty="0" smtClean="0"/>
          </a:p>
          <a:p>
            <a:r>
              <a:rPr lang="en-US" dirty="0" err="1" smtClean="0"/>
              <a:t>Peano</a:t>
            </a:r>
            <a:r>
              <a:rPr lang="en-US" dirty="0" smtClean="0"/>
              <a:t> Arithmetic is </a:t>
            </a:r>
            <a:r>
              <a:rPr lang="en-US" dirty="0" smtClean="0"/>
              <a:t>operations </a:t>
            </a:r>
            <a:r>
              <a:rPr lang="en-US" dirty="0" smtClean="0"/>
              <a:t>than can be done using </a:t>
            </a:r>
            <a:r>
              <a:rPr lang="en-US" dirty="0" err="1" smtClean="0"/>
              <a:t>Peano</a:t>
            </a:r>
            <a:r>
              <a:rPr lang="en-US" dirty="0" smtClean="0"/>
              <a:t> </a:t>
            </a:r>
            <a:r>
              <a:rPr lang="en-US" dirty="0" smtClean="0"/>
              <a:t>Axioms</a:t>
            </a:r>
          </a:p>
          <a:p>
            <a:pPr marL="400050" lvl="1" indent="0">
              <a:buNone/>
            </a:pPr>
            <a:r>
              <a:rPr lang="en-US" dirty="0"/>
              <a:t>1. Zero is a </a:t>
            </a:r>
            <a:r>
              <a:rPr lang="en-US" dirty="0" smtClean="0"/>
              <a:t>number</a:t>
            </a:r>
            <a:endParaRPr lang="en-US" dirty="0"/>
          </a:p>
          <a:p>
            <a:pPr marL="400050" lvl="1" indent="0">
              <a:buNone/>
            </a:pPr>
            <a:r>
              <a:rPr lang="en-US" dirty="0"/>
              <a:t>2. If  is a number, the successor of  is a </a:t>
            </a:r>
            <a:r>
              <a:rPr lang="en-US" dirty="0" smtClean="0"/>
              <a:t>number</a:t>
            </a:r>
            <a:endParaRPr lang="en-US" dirty="0"/>
          </a:p>
          <a:p>
            <a:pPr marL="400050" lvl="1" indent="0">
              <a:buNone/>
            </a:pPr>
            <a:r>
              <a:rPr lang="en-US" dirty="0"/>
              <a:t>3. zero is not the </a:t>
            </a:r>
            <a:r>
              <a:rPr lang="en-US" dirty="0" smtClean="0"/>
              <a:t>successor of </a:t>
            </a:r>
            <a:r>
              <a:rPr lang="en-US" dirty="0"/>
              <a:t>a </a:t>
            </a:r>
            <a:r>
              <a:rPr lang="en-US" dirty="0" smtClean="0"/>
              <a:t>number</a:t>
            </a:r>
            <a:endParaRPr lang="en-US" dirty="0"/>
          </a:p>
          <a:p>
            <a:pPr marL="400050" lvl="1" indent="0">
              <a:buNone/>
            </a:pPr>
            <a:r>
              <a:rPr lang="en-US" dirty="0"/>
              <a:t>4. Two numbers of which the successors are equal are </a:t>
            </a:r>
            <a:r>
              <a:rPr lang="en-US" dirty="0" smtClean="0"/>
              <a:t> 	    themselves equal</a:t>
            </a:r>
            <a:endParaRPr lang="en-US" dirty="0"/>
          </a:p>
          <a:p>
            <a:pPr marL="400050" lvl="1" indent="0">
              <a:buNone/>
            </a:pPr>
            <a:r>
              <a:rPr lang="en-US" dirty="0"/>
              <a:t>5. </a:t>
            </a:r>
            <a:r>
              <a:rPr lang="en-US" dirty="0" smtClean="0"/>
              <a:t>If </a:t>
            </a:r>
            <a:r>
              <a:rPr lang="en-US" dirty="0"/>
              <a:t>a set  of numbers contains zero and also </a:t>
            </a:r>
            <a:r>
              <a:rPr lang="en-US" dirty="0" smtClean="0"/>
              <a:t>the</a:t>
            </a:r>
          </a:p>
          <a:p>
            <a:pPr marL="400050" lvl="1" indent="0">
              <a:buNone/>
            </a:pPr>
            <a:r>
              <a:rPr lang="en-US" dirty="0"/>
              <a:t> </a:t>
            </a:r>
            <a:r>
              <a:rPr lang="en-US" dirty="0" smtClean="0"/>
              <a:t>   successor </a:t>
            </a:r>
            <a:r>
              <a:rPr lang="en-US" dirty="0"/>
              <a:t>of every number in , then every number is </a:t>
            </a:r>
            <a:r>
              <a:rPr lang="en-US" dirty="0" smtClean="0"/>
              <a:t>in</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943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Incompleteness theorem</a:t>
            </a:r>
          </a:p>
        </p:txBody>
      </p:sp>
      <p:sp>
        <p:nvSpPr>
          <p:cNvPr id="3" name="Content Placeholder 2"/>
          <p:cNvSpPr>
            <a:spLocks noGrp="1"/>
          </p:cNvSpPr>
          <p:nvPr>
            <p:ph idx="1"/>
          </p:nvPr>
        </p:nvSpPr>
        <p:spPr/>
        <p:txBody>
          <a:bodyPr/>
          <a:lstStyle/>
          <a:p>
            <a:r>
              <a:rPr lang="en-US" dirty="0"/>
              <a:t>Any effectively generated theory capable of expressing elementary arithmetic cannot be both consistent and complete. </a:t>
            </a:r>
          </a:p>
          <a:p>
            <a:r>
              <a:rPr lang="en-US" dirty="0" smtClean="0"/>
              <a:t>In </a:t>
            </a:r>
            <a:r>
              <a:rPr lang="en-US" dirty="0"/>
              <a:t>particular, for any consistent, effectively generated formal theory that proves certain basic arithmetic truths, there is an arithmetical statement that is true, but not provable in the </a:t>
            </a:r>
            <a:r>
              <a:rPr lang="en-US" dirty="0" smtClean="0"/>
              <a:t>theory</a:t>
            </a:r>
            <a:endParaRPr lang="en-US" dirty="0"/>
          </a:p>
        </p:txBody>
      </p:sp>
    </p:spTree>
    <p:extLst>
      <p:ext uri="{BB962C8B-B14F-4D97-AF65-F5344CB8AC3E}">
        <p14:creationId xmlns:p14="http://schemas.microsoft.com/office/powerpoint/2010/main" val="135191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a:t>
            </a:r>
            <a:r>
              <a:rPr lang="en-US" dirty="0" smtClean="0"/>
              <a:t> </a:t>
            </a:r>
            <a:r>
              <a:rPr lang="en-US" dirty="0"/>
              <a:t>Incompleteness theorem</a:t>
            </a:r>
          </a:p>
        </p:txBody>
      </p:sp>
      <p:sp>
        <p:nvSpPr>
          <p:cNvPr id="3" name="Content Placeholder 2"/>
          <p:cNvSpPr>
            <a:spLocks noGrp="1"/>
          </p:cNvSpPr>
          <p:nvPr>
            <p:ph idx="1"/>
          </p:nvPr>
        </p:nvSpPr>
        <p:spPr/>
        <p:txBody>
          <a:bodyPr/>
          <a:lstStyle/>
          <a:p>
            <a:r>
              <a:rPr lang="en-US" dirty="0"/>
              <a:t>T</a:t>
            </a:r>
            <a:r>
              <a:rPr lang="en-US" dirty="0" smtClean="0"/>
              <a:t>here </a:t>
            </a:r>
            <a:r>
              <a:rPr lang="en-US" dirty="0"/>
              <a:t>is always a statement about natural numbers which is true, but which cannot be </a:t>
            </a:r>
            <a:r>
              <a:rPr lang="en-US" dirty="0" smtClean="0"/>
              <a:t>proven.</a:t>
            </a:r>
            <a:r>
              <a:rPr lang="en-US" dirty="0"/>
              <a:t> </a:t>
            </a:r>
            <a:endParaRPr lang="en-US" dirty="0" smtClean="0"/>
          </a:p>
          <a:p>
            <a:r>
              <a:rPr lang="en-US" dirty="0"/>
              <a:t>T</a:t>
            </a:r>
            <a:r>
              <a:rPr lang="en-US" dirty="0" smtClean="0"/>
              <a:t>here </a:t>
            </a:r>
            <a:r>
              <a:rPr lang="en-US" dirty="0"/>
              <a:t>is a sentence that is neither provable or </a:t>
            </a:r>
            <a:r>
              <a:rPr lang="en-US" dirty="0" smtClean="0"/>
              <a:t>refutable. (</a:t>
            </a:r>
            <a:r>
              <a:rPr lang="en-US" dirty="0" err="1" smtClean="0"/>
              <a:t>Undecidable</a:t>
            </a:r>
            <a:r>
              <a:rPr lang="en-US" dirty="0" smtClean="0"/>
              <a:t>)</a:t>
            </a:r>
            <a:endParaRPr lang="en-US" dirty="0"/>
          </a:p>
        </p:txBody>
      </p:sp>
    </p:spTree>
    <p:extLst>
      <p:ext uri="{BB962C8B-B14F-4D97-AF65-F5344CB8AC3E}">
        <p14:creationId xmlns:p14="http://schemas.microsoft.com/office/powerpoint/2010/main" val="236824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I’ll take </a:t>
            </a:r>
            <a:r>
              <a:rPr lang="en-US" dirty="0" smtClean="0"/>
              <a:t>about</a:t>
            </a:r>
            <a:endParaRPr lang="en-US" strike="sngStrike" dirty="0"/>
          </a:p>
        </p:txBody>
      </p:sp>
      <p:sp>
        <p:nvSpPr>
          <p:cNvPr id="3" name="Content Placeholder 2"/>
          <p:cNvSpPr>
            <a:spLocks noGrp="1"/>
          </p:cNvSpPr>
          <p:nvPr>
            <p:ph idx="1"/>
          </p:nvPr>
        </p:nvSpPr>
        <p:spPr/>
        <p:txBody>
          <a:bodyPr/>
          <a:lstStyle/>
          <a:p>
            <a:r>
              <a:rPr lang="en-US" dirty="0" smtClean="0"/>
              <a:t>Small events during his lifetime</a:t>
            </a:r>
          </a:p>
          <a:p>
            <a:r>
              <a:rPr lang="en-US" dirty="0" smtClean="0"/>
              <a:t>Completeness theorem</a:t>
            </a:r>
          </a:p>
          <a:p>
            <a:r>
              <a:rPr lang="en-US" dirty="0" smtClean="0"/>
              <a:t>First incompleteness theorem</a:t>
            </a:r>
          </a:p>
          <a:p>
            <a:r>
              <a:rPr lang="en-US" dirty="0" smtClean="0"/>
              <a:t>Second incompleteness theore</a:t>
            </a:r>
            <a:r>
              <a:rPr lang="en-US" dirty="0"/>
              <a:t>m</a:t>
            </a:r>
            <a:endParaRPr lang="en-US" dirty="0"/>
          </a:p>
        </p:txBody>
      </p:sp>
    </p:spTree>
    <p:extLst>
      <p:ext uri="{BB962C8B-B14F-4D97-AF65-F5344CB8AC3E}">
        <p14:creationId xmlns:p14="http://schemas.microsoft.com/office/powerpoint/2010/main" val="72114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84"/>
            <a:ext cx="8229600" cy="1143000"/>
          </a:xfrm>
        </p:spPr>
        <p:txBody>
          <a:bodyPr>
            <a:normAutofit fontScale="90000"/>
          </a:bodyPr>
          <a:lstStyle/>
          <a:p>
            <a:r>
              <a:rPr lang="en-US" dirty="0" smtClean="0"/>
              <a:t>Why Hilbert’s Program doesn’t </a:t>
            </a:r>
            <a:r>
              <a:rPr lang="en-US" dirty="0" smtClean="0"/>
              <a:t>hold?</a:t>
            </a:r>
            <a:endParaRPr lang="en-US" dirty="0"/>
          </a:p>
        </p:txBody>
      </p:sp>
      <p:sp>
        <p:nvSpPr>
          <p:cNvPr id="7" name="Content Placeholder 6"/>
          <p:cNvSpPr>
            <a:spLocks noGrp="1"/>
          </p:cNvSpPr>
          <p:nvPr>
            <p:ph idx="1"/>
          </p:nvPr>
        </p:nvSpPr>
        <p:spPr>
          <a:xfrm>
            <a:off x="457200" y="3681998"/>
            <a:ext cx="8229600" cy="2923278"/>
          </a:xfrm>
        </p:spPr>
        <p:txBody>
          <a:bodyPr/>
          <a:lstStyle/>
          <a:p>
            <a:r>
              <a:rPr lang="en-US" dirty="0"/>
              <a:t>Hilbert’s vision required truth and </a:t>
            </a:r>
            <a:r>
              <a:rPr lang="en-US" dirty="0" smtClean="0"/>
              <a:t>provability </a:t>
            </a:r>
            <a:r>
              <a:rPr lang="en-US" dirty="0"/>
              <a:t>to be co-extensive</a:t>
            </a:r>
            <a:r>
              <a:rPr lang="en-US" dirty="0" smtClean="0"/>
              <a:t>.</a:t>
            </a:r>
          </a:p>
          <a:p>
            <a:r>
              <a:rPr lang="en-US" dirty="0"/>
              <a:t>S</a:t>
            </a:r>
            <a:r>
              <a:rPr lang="en-US" dirty="0" smtClean="0"/>
              <a:t>hows </a:t>
            </a:r>
            <a:r>
              <a:rPr lang="en-US" dirty="0"/>
              <a:t>provability to be a proper subset of truth.</a:t>
            </a:r>
          </a:p>
        </p:txBody>
      </p:sp>
      <p:pic>
        <p:nvPicPr>
          <p:cNvPr id="8" name="Picture 7"/>
          <p:cNvPicPr>
            <a:picLocks noChangeAspect="1"/>
          </p:cNvPicPr>
          <p:nvPr/>
        </p:nvPicPr>
        <p:blipFill>
          <a:blip r:embed="rId3"/>
          <a:stretch>
            <a:fillRect/>
          </a:stretch>
        </p:blipFill>
        <p:spPr>
          <a:xfrm>
            <a:off x="457200" y="1044555"/>
            <a:ext cx="2935072" cy="2378283"/>
          </a:xfrm>
          <a:prstGeom prst="rect">
            <a:avLst/>
          </a:prstGeom>
        </p:spPr>
      </p:pic>
      <p:pic>
        <p:nvPicPr>
          <p:cNvPr id="9" name="Picture 8"/>
          <p:cNvPicPr>
            <a:picLocks noChangeAspect="1"/>
          </p:cNvPicPr>
          <p:nvPr/>
        </p:nvPicPr>
        <p:blipFill>
          <a:blip r:embed="rId4"/>
          <a:stretch>
            <a:fillRect/>
          </a:stretch>
        </p:blipFill>
        <p:spPr>
          <a:xfrm>
            <a:off x="5669046" y="1044555"/>
            <a:ext cx="2844836" cy="2374551"/>
          </a:xfrm>
          <a:prstGeom prst="rect">
            <a:avLst/>
          </a:prstGeom>
        </p:spPr>
      </p:pic>
    </p:spTree>
    <p:extLst>
      <p:ext uri="{BB962C8B-B14F-4D97-AF65-F5344CB8AC3E}">
        <p14:creationId xmlns:p14="http://schemas.microsoft.com/office/powerpoint/2010/main" val="67554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incompleteness theorem</a:t>
            </a:r>
            <a:endParaRPr lang="en-US" dirty="0"/>
          </a:p>
        </p:txBody>
      </p:sp>
      <p:pic>
        <p:nvPicPr>
          <p:cNvPr id="4" name="Content Placeholder 3"/>
          <p:cNvPicPr>
            <a:picLocks noGrp="1" noChangeAspect="1"/>
          </p:cNvPicPr>
          <p:nvPr>
            <p:ph idx="1"/>
          </p:nvPr>
        </p:nvPicPr>
        <p:blipFill>
          <a:blip r:embed="rId3"/>
          <a:srcRect l="3017" r="3017"/>
          <a:stretch>
            <a:fillRect/>
          </a:stretch>
        </p:blipFill>
        <p:spPr>
          <a:xfrm>
            <a:off x="2375092" y="1600200"/>
            <a:ext cx="4194982" cy="2307079"/>
          </a:xfrm>
        </p:spPr>
      </p:pic>
      <p:sp>
        <p:nvSpPr>
          <p:cNvPr id="5" name="TextBox 4"/>
          <p:cNvSpPr txBox="1"/>
          <p:nvPr/>
        </p:nvSpPr>
        <p:spPr>
          <a:xfrm>
            <a:off x="457200" y="4276910"/>
            <a:ext cx="8484320" cy="1200329"/>
          </a:xfrm>
          <a:prstGeom prst="rect">
            <a:avLst/>
          </a:prstGeom>
          <a:noFill/>
        </p:spPr>
        <p:txBody>
          <a:bodyPr wrap="square" rtlCol="0">
            <a:spAutoFit/>
          </a:bodyPr>
          <a:lstStyle/>
          <a:p>
            <a:r>
              <a:rPr lang="en-US" dirty="0"/>
              <a:t>I</a:t>
            </a:r>
            <a:r>
              <a:rPr lang="en-US" dirty="0" smtClean="0"/>
              <a:t>ncomplete </a:t>
            </a:r>
            <a:r>
              <a:rPr lang="en-US" dirty="0"/>
              <a:t>because the sets of provable and refutable sentences are not co-extensive with the sets of true and false statements</a:t>
            </a:r>
            <a:r>
              <a:rPr lang="en-US" dirty="0" smtClean="0"/>
              <a:t>.</a:t>
            </a:r>
          </a:p>
          <a:p>
            <a:endParaRPr lang="en-US" dirty="0"/>
          </a:p>
          <a:p>
            <a:r>
              <a:rPr lang="en-US" dirty="0" smtClean="0"/>
              <a:t>Gödel Incompleteness does not apply in certain cases!</a:t>
            </a:r>
            <a:endParaRPr lang="en-US" dirty="0"/>
          </a:p>
        </p:txBody>
      </p:sp>
    </p:spTree>
    <p:extLst>
      <p:ext uri="{BB962C8B-B14F-4D97-AF65-F5344CB8AC3E}">
        <p14:creationId xmlns:p14="http://schemas.microsoft.com/office/powerpoint/2010/main" val="305432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Second Incompleteness theorem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Any </a:t>
            </a:r>
            <a:r>
              <a:rPr lang="en-US" dirty="0"/>
              <a:t>consistent theory powerful enough to encode addition and multiplication of integers cannot prove its own </a:t>
            </a:r>
            <a:r>
              <a:rPr lang="en-US" dirty="0" smtClean="0"/>
              <a:t>consistency</a:t>
            </a:r>
            <a:endParaRPr lang="en-US" dirty="0"/>
          </a:p>
          <a:p>
            <a:r>
              <a:rPr lang="en-US" dirty="0"/>
              <a:t>It is not possible to formalize </a:t>
            </a:r>
            <a:r>
              <a:rPr lang="en-US" b="1" dirty="0"/>
              <a:t>all</a:t>
            </a:r>
            <a:r>
              <a:rPr lang="en-US" dirty="0"/>
              <a:t> of mathematics, as any attempt at such a formalism will omit some true mathematical </a:t>
            </a:r>
            <a:r>
              <a:rPr lang="en-US" dirty="0" smtClean="0"/>
              <a:t>statements</a:t>
            </a:r>
            <a:endParaRPr lang="en-US" dirty="0"/>
          </a:p>
          <a:p>
            <a:r>
              <a:rPr lang="en-US" dirty="0" smtClean="0"/>
              <a:t>A </a:t>
            </a:r>
            <a:r>
              <a:rPr lang="en-US" dirty="0"/>
              <a:t>theory such as </a:t>
            </a:r>
            <a:r>
              <a:rPr lang="en-US" dirty="0" err="1"/>
              <a:t>Peano</a:t>
            </a:r>
            <a:r>
              <a:rPr lang="en-US" dirty="0"/>
              <a:t> arithmetic cannot even prove its own </a:t>
            </a:r>
            <a:r>
              <a:rPr lang="en-US" dirty="0" smtClean="0"/>
              <a:t>consistency</a:t>
            </a:r>
          </a:p>
          <a:p>
            <a:r>
              <a:rPr lang="en-US" dirty="0" smtClean="0"/>
              <a:t>There is no </a:t>
            </a:r>
            <a:r>
              <a:rPr lang="en-US" dirty="0" smtClean="0"/>
              <a:t>mechanical way</a:t>
            </a:r>
            <a:r>
              <a:rPr lang="en-US" dirty="0" smtClean="0"/>
              <a:t> </a:t>
            </a:r>
            <a:r>
              <a:rPr lang="en-US" dirty="0" smtClean="0"/>
              <a:t>to decide the truth (or provability) of statements in any consistent extension of </a:t>
            </a:r>
            <a:r>
              <a:rPr lang="en-US" dirty="0" err="1" smtClean="0"/>
              <a:t>Peano</a:t>
            </a:r>
            <a:r>
              <a:rPr lang="en-US" dirty="0" smtClean="0"/>
              <a:t> </a:t>
            </a:r>
            <a:r>
              <a:rPr lang="en-US" dirty="0" smtClean="0"/>
              <a:t>arithmetic</a:t>
            </a:r>
            <a:endParaRPr lang="en-US" dirty="0"/>
          </a:p>
        </p:txBody>
      </p:sp>
    </p:spTree>
    <p:extLst>
      <p:ext uri="{BB962C8B-B14F-4D97-AF65-F5344CB8AC3E}">
        <p14:creationId xmlns:p14="http://schemas.microsoft.com/office/powerpoint/2010/main" val="3812372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the Incompleteness theorem important?</a:t>
            </a:r>
            <a:endParaRPr lang="en-US" dirty="0"/>
          </a:p>
        </p:txBody>
      </p:sp>
      <p:sp>
        <p:nvSpPr>
          <p:cNvPr id="3" name="Content Placeholder 2"/>
          <p:cNvSpPr>
            <a:spLocks noGrp="1"/>
          </p:cNvSpPr>
          <p:nvPr>
            <p:ph idx="1"/>
          </p:nvPr>
        </p:nvSpPr>
        <p:spPr>
          <a:xfrm>
            <a:off x="457199" y="1600200"/>
            <a:ext cx="8393609" cy="4710326"/>
          </a:xfrm>
        </p:spPr>
        <p:txBody>
          <a:bodyPr>
            <a:normAutofit/>
          </a:bodyPr>
          <a:lstStyle/>
          <a:p>
            <a:r>
              <a:rPr lang="en-US" dirty="0"/>
              <a:t>F</a:t>
            </a:r>
            <a:r>
              <a:rPr lang="en-US" dirty="0" smtClean="0"/>
              <a:t>irst order logic is complete and higher order logic are </a:t>
            </a:r>
            <a:r>
              <a:rPr lang="en-US" dirty="0" smtClean="0"/>
              <a:t>incomplete</a:t>
            </a:r>
            <a:endParaRPr lang="en-US" dirty="0" smtClean="0"/>
          </a:p>
          <a:p>
            <a:r>
              <a:rPr lang="en-US" dirty="0" smtClean="0"/>
              <a:t>It also means that </a:t>
            </a:r>
            <a:r>
              <a:rPr lang="en-US" dirty="0"/>
              <a:t>mathematics cannot attain the total purity of </a:t>
            </a:r>
            <a:r>
              <a:rPr lang="en-US" dirty="0" smtClean="0"/>
              <a:t>language</a:t>
            </a:r>
            <a:endParaRPr lang="en-US" dirty="0" smtClean="0"/>
          </a:p>
          <a:p>
            <a:r>
              <a:rPr lang="en-US" dirty="0"/>
              <a:t>P</a:t>
            </a:r>
            <a:r>
              <a:rPr lang="en-US" dirty="0" smtClean="0"/>
              <a:t>roblems which </a:t>
            </a:r>
            <a:r>
              <a:rPr lang="en-US" dirty="0"/>
              <a:t>computers will be unable to </a:t>
            </a:r>
            <a:r>
              <a:rPr lang="en-US" dirty="0" smtClean="0"/>
              <a:t>compute</a:t>
            </a:r>
            <a:endParaRPr lang="en-US" dirty="0" smtClean="0"/>
          </a:p>
          <a:p>
            <a:r>
              <a:rPr lang="en-US" dirty="0" smtClean="0"/>
              <a:t>Also linked to </a:t>
            </a:r>
            <a:r>
              <a:rPr lang="en-US" dirty="0" smtClean="0"/>
              <a:t>P=</a:t>
            </a:r>
            <a:r>
              <a:rPr lang="en-US" dirty="0" smtClean="0"/>
              <a:t>NP</a:t>
            </a:r>
            <a:endParaRPr lang="en-US" dirty="0"/>
          </a:p>
        </p:txBody>
      </p:sp>
    </p:spTree>
    <p:extLst>
      <p:ext uri="{BB962C8B-B14F-4D97-AF65-F5344CB8AC3E}">
        <p14:creationId xmlns:p14="http://schemas.microsoft.com/office/powerpoint/2010/main" val="4150728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 thoughts on the Incompleteness theorem…</a:t>
            </a:r>
            <a:endParaRPr lang="en-US" dirty="0"/>
          </a:p>
        </p:txBody>
      </p:sp>
      <p:sp>
        <p:nvSpPr>
          <p:cNvPr id="3" name="Content Placeholder 2"/>
          <p:cNvSpPr>
            <a:spLocks noGrp="1"/>
          </p:cNvSpPr>
          <p:nvPr>
            <p:ph idx="1"/>
          </p:nvPr>
        </p:nvSpPr>
        <p:spPr/>
        <p:txBody>
          <a:bodyPr/>
          <a:lstStyle/>
          <a:p>
            <a:r>
              <a:rPr lang="en-US" dirty="0" smtClean="0"/>
              <a:t>Does it make the search of theory of everything impossible?</a:t>
            </a:r>
          </a:p>
          <a:p>
            <a:r>
              <a:rPr lang="en-US" dirty="0" smtClean="0"/>
              <a:t>Since there exist mathematical results that cannot be proven</a:t>
            </a:r>
          </a:p>
          <a:p>
            <a:r>
              <a:rPr lang="en-US" dirty="0" smtClean="0"/>
              <a:t>Then there exist some physical results that cannot be proven</a:t>
            </a:r>
          </a:p>
          <a:p>
            <a:r>
              <a:rPr lang="en-US" dirty="0" smtClean="0"/>
              <a:t>Then probably a limit to reasoning itself</a:t>
            </a:r>
            <a:endParaRPr lang="en-US" dirty="0"/>
          </a:p>
        </p:txBody>
      </p:sp>
    </p:spTree>
    <p:extLst>
      <p:ext uri="{BB962C8B-B14F-4D97-AF65-F5344CB8AC3E}">
        <p14:creationId xmlns:p14="http://schemas.microsoft.com/office/powerpoint/2010/main" val="48720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87" y="274638"/>
            <a:ext cx="8229600" cy="1143000"/>
          </a:xfrm>
        </p:spPr>
        <p:txBody>
          <a:bodyPr/>
          <a:lstStyle/>
          <a:p>
            <a:r>
              <a:rPr lang="sv-SE" b="1" dirty="0" err="1" smtClean="0"/>
              <a:t>Gödel’s</a:t>
            </a:r>
            <a:r>
              <a:rPr lang="sv-SE" b="1" dirty="0" smtClean="0"/>
              <a:t> </a:t>
            </a:r>
            <a:r>
              <a:rPr lang="sv-SE" b="1" dirty="0" err="1" smtClean="0"/>
              <a:t>life</a:t>
            </a:r>
            <a:r>
              <a:rPr lang="sv-SE" b="1" dirty="0" smtClean="0"/>
              <a:t> </a:t>
            </a:r>
            <a:r>
              <a:rPr lang="sv-SE" b="1" dirty="0" err="1" smtClean="0"/>
              <a:t>continued</a:t>
            </a:r>
            <a:r>
              <a:rPr lang="en-US" b="1" dirty="0" smtClean="0"/>
              <a:t>…</a:t>
            </a:r>
            <a:endParaRPr lang="en-US" dirty="0"/>
          </a:p>
        </p:txBody>
      </p:sp>
      <p:sp>
        <p:nvSpPr>
          <p:cNvPr id="3" name="Content Placeholder 2"/>
          <p:cNvSpPr>
            <a:spLocks noGrp="1"/>
          </p:cNvSpPr>
          <p:nvPr>
            <p:ph idx="1"/>
          </p:nvPr>
        </p:nvSpPr>
        <p:spPr>
          <a:xfrm>
            <a:off x="338146" y="1600200"/>
            <a:ext cx="8229600" cy="4525963"/>
          </a:xfrm>
        </p:spPr>
        <p:txBody>
          <a:bodyPr>
            <a:normAutofit/>
          </a:bodyPr>
          <a:lstStyle/>
          <a:p>
            <a:r>
              <a:rPr lang="en-US" dirty="0"/>
              <a:t>L</a:t>
            </a:r>
            <a:r>
              <a:rPr lang="en-US" dirty="0" smtClean="0"/>
              <a:t>ater </a:t>
            </a:r>
            <a:r>
              <a:rPr lang="en-US" dirty="0" smtClean="0"/>
              <a:t>joined IAS at Princeton</a:t>
            </a:r>
          </a:p>
          <a:p>
            <a:r>
              <a:rPr lang="en-US" dirty="0"/>
              <a:t>P</a:t>
            </a:r>
            <a:r>
              <a:rPr lang="en-US" dirty="0" smtClean="0"/>
              <a:t>aradoxical </a:t>
            </a:r>
            <a:r>
              <a:rPr lang="en-US" dirty="0" smtClean="0"/>
              <a:t>solutions </a:t>
            </a:r>
          </a:p>
          <a:p>
            <a:pPr marL="0" indent="0">
              <a:buNone/>
            </a:pPr>
            <a:r>
              <a:rPr lang="en-US" dirty="0" smtClean="0"/>
              <a:t>    general </a:t>
            </a:r>
            <a:r>
              <a:rPr lang="en-US" dirty="0" smtClean="0"/>
              <a:t>relativity </a:t>
            </a:r>
            <a:endParaRPr lang="en-US" dirty="0" smtClean="0"/>
          </a:p>
          <a:p>
            <a:r>
              <a:rPr lang="en-US" dirty="0"/>
              <a:t>C</a:t>
            </a:r>
            <a:r>
              <a:rPr lang="en-US" dirty="0" smtClean="0"/>
              <a:t>onspiracy </a:t>
            </a:r>
            <a:r>
              <a:rPr lang="en-US" dirty="0" smtClean="0"/>
              <a:t>that some of Leibniz theory was suppress(Truth or Paranoid?)</a:t>
            </a:r>
            <a:endParaRPr lang="en-US" dirty="0"/>
          </a:p>
        </p:txBody>
      </p:sp>
      <p:pic>
        <p:nvPicPr>
          <p:cNvPr id="4" name="Picture 3"/>
          <p:cNvPicPr>
            <a:picLocks noChangeAspect="1"/>
          </p:cNvPicPr>
          <p:nvPr/>
        </p:nvPicPr>
        <p:blipFill>
          <a:blip r:embed="rId3"/>
          <a:stretch>
            <a:fillRect/>
          </a:stretch>
        </p:blipFill>
        <p:spPr>
          <a:xfrm>
            <a:off x="6055082" y="0"/>
            <a:ext cx="3088918" cy="3382027"/>
          </a:xfrm>
          <a:prstGeom prst="rect">
            <a:avLst/>
          </a:prstGeom>
        </p:spPr>
      </p:pic>
    </p:spTree>
    <p:extLst>
      <p:ext uri="{BB962C8B-B14F-4D97-AF65-F5344CB8AC3E}">
        <p14:creationId xmlns:p14="http://schemas.microsoft.com/office/powerpoint/2010/main" val="402151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err="1" smtClean="0"/>
              <a:t>Gödel’s</a:t>
            </a:r>
            <a:r>
              <a:rPr lang="sv-SE" b="1" dirty="0" smtClean="0"/>
              <a:t> </a:t>
            </a:r>
            <a:r>
              <a:rPr lang="sv-SE" b="1" dirty="0" err="1" smtClean="0"/>
              <a:t>life</a:t>
            </a:r>
            <a:r>
              <a:rPr lang="sv-SE" b="1" dirty="0" smtClean="0"/>
              <a:t> </a:t>
            </a:r>
            <a:r>
              <a:rPr lang="sv-SE" b="1" dirty="0" err="1" smtClean="0"/>
              <a:t>continued</a:t>
            </a:r>
            <a:r>
              <a:rPr lang="en-US" b="1" dirty="0" smtClean="0"/>
              <a: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ried </a:t>
            </a:r>
            <a:r>
              <a:rPr lang="en-US" dirty="0" smtClean="0"/>
              <a:t>to prove the existence of God in his </a:t>
            </a:r>
            <a:r>
              <a:rPr lang="en-US" dirty="0"/>
              <a:t>Gödel's ontological </a:t>
            </a:r>
            <a:r>
              <a:rPr lang="en-US" dirty="0" smtClean="0"/>
              <a:t>proof – though he did not believe in God</a:t>
            </a:r>
          </a:p>
          <a:p>
            <a:r>
              <a:rPr lang="en-US" dirty="0"/>
              <a:t>S</a:t>
            </a:r>
            <a:r>
              <a:rPr lang="en-US" dirty="0" smtClean="0"/>
              <a:t>uffered </a:t>
            </a:r>
            <a:r>
              <a:rPr lang="en-US" dirty="0"/>
              <a:t>periods of mental instability and </a:t>
            </a:r>
            <a:r>
              <a:rPr lang="en-US" dirty="0" smtClean="0"/>
              <a:t>illness</a:t>
            </a:r>
            <a:endParaRPr lang="en-US" dirty="0" smtClean="0"/>
          </a:p>
          <a:p>
            <a:r>
              <a:rPr lang="en-US" dirty="0"/>
              <a:t>O</a:t>
            </a:r>
            <a:r>
              <a:rPr lang="en-US" dirty="0" smtClean="0"/>
              <a:t>bsessive </a:t>
            </a:r>
            <a:r>
              <a:rPr lang="en-US" dirty="0"/>
              <a:t>fear of being </a:t>
            </a:r>
            <a:r>
              <a:rPr lang="en-US" dirty="0" smtClean="0"/>
              <a:t>poisoned</a:t>
            </a:r>
            <a:endParaRPr lang="en-US" dirty="0" smtClean="0"/>
          </a:p>
        </p:txBody>
      </p:sp>
    </p:spTree>
    <p:extLst>
      <p:ext uri="{BB962C8B-B14F-4D97-AF65-F5344CB8AC3E}">
        <p14:creationId xmlns:p14="http://schemas.microsoft.com/office/powerpoint/2010/main" val="3897459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comment, concerns?</a:t>
            </a:r>
            <a:endParaRPr lang="en-US" dirty="0"/>
          </a:p>
        </p:txBody>
      </p:sp>
      <p:pic>
        <p:nvPicPr>
          <p:cNvPr id="6" name="Picture 5" descr="516-godels-incompleteness-theore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50052"/>
            <a:ext cx="8104594" cy="2768311"/>
          </a:xfrm>
          <a:prstGeom prst="rect">
            <a:avLst/>
          </a:prstGeom>
        </p:spPr>
      </p:pic>
    </p:spTree>
    <p:extLst>
      <p:ext uri="{BB962C8B-B14F-4D97-AF65-F5344CB8AC3E}">
        <p14:creationId xmlns:p14="http://schemas.microsoft.com/office/powerpoint/2010/main" val="2642233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92500"/>
          </a:bodyPr>
          <a:lstStyle/>
          <a:p>
            <a:r>
              <a:rPr lang="de-DE" dirty="0">
                <a:hlinkClick r:id="rId2"/>
              </a:rPr>
              <a:t>http://en.wikipedia.org/wiki/</a:t>
            </a:r>
            <a:r>
              <a:rPr lang="de-DE" dirty="0" smtClean="0">
                <a:hlinkClick r:id="rId2"/>
              </a:rPr>
              <a:t>Kurt_Gödel</a:t>
            </a:r>
            <a:endParaRPr lang="de-DE" dirty="0" smtClean="0"/>
          </a:p>
          <a:p>
            <a:r>
              <a:rPr lang="nl-NL" dirty="0">
                <a:hlinkClick r:id="rId3"/>
              </a:rPr>
              <a:t>http://plato.stanford.edu/entries/goedel</a:t>
            </a:r>
            <a:r>
              <a:rPr lang="nl-NL" dirty="0" smtClean="0">
                <a:hlinkClick r:id="rId3"/>
              </a:rPr>
              <a:t>/</a:t>
            </a:r>
            <a:endParaRPr lang="nl-NL" dirty="0" smtClean="0"/>
          </a:p>
          <a:p>
            <a:r>
              <a:rPr lang="pl-PL" dirty="0">
                <a:hlinkClick r:id="rId4"/>
              </a:rPr>
              <a:t>http://en.wikipedia.org/wiki/</a:t>
            </a:r>
            <a:r>
              <a:rPr lang="pl-PL" dirty="0" smtClean="0">
                <a:hlinkClick r:id="rId4"/>
              </a:rPr>
              <a:t>Consistency</a:t>
            </a:r>
            <a:endParaRPr lang="pl-PL" dirty="0" smtClean="0"/>
          </a:p>
          <a:p>
            <a:r>
              <a:rPr lang="en-US" dirty="0">
                <a:hlinkClick r:id="rId5"/>
              </a:rPr>
              <a:t>http://en.wikipedia.org/wiki/</a:t>
            </a:r>
            <a:r>
              <a:rPr lang="en-US" dirty="0" smtClean="0">
                <a:hlinkClick r:id="rId5"/>
              </a:rPr>
              <a:t>Peano_arithmetic</a:t>
            </a:r>
            <a:endParaRPr lang="en-US" dirty="0" smtClean="0"/>
          </a:p>
          <a:p>
            <a:r>
              <a:rPr lang="nl-NL" dirty="0">
                <a:hlinkClick r:id="rId6"/>
              </a:rPr>
              <a:t>http://en.wikipedia.org/wiki/</a:t>
            </a:r>
            <a:r>
              <a:rPr lang="nl-NL" dirty="0" smtClean="0">
                <a:hlinkClick r:id="rId6"/>
              </a:rPr>
              <a:t>Hilbert's_program</a:t>
            </a:r>
            <a:endParaRPr lang="nl-NL" dirty="0" smtClean="0"/>
          </a:p>
          <a:p>
            <a:r>
              <a:rPr lang="en-US" dirty="0">
                <a:hlinkClick r:id="rId7"/>
              </a:rPr>
              <a:t>http://godelsproof.wordpress.com/2010/06/</a:t>
            </a:r>
            <a:r>
              <a:rPr lang="en-US" dirty="0" smtClean="0">
                <a:hlinkClick r:id="rId7"/>
              </a:rPr>
              <a:t>28/a</a:t>
            </a:r>
            <a:r>
              <a:rPr lang="en-US" dirty="0">
                <a:hlinkClick r:id="rId7"/>
              </a:rPr>
              <a:t>-brief-description-of-godels-first-incompleteness-</a:t>
            </a:r>
            <a:r>
              <a:rPr lang="en-US" dirty="0" smtClean="0">
                <a:hlinkClick r:id="rId7"/>
              </a:rPr>
              <a:t>theorem</a:t>
            </a:r>
            <a:endParaRPr lang="en-US" dirty="0" smtClean="0"/>
          </a:p>
          <a:p>
            <a:endParaRPr lang="en-US" dirty="0"/>
          </a:p>
        </p:txBody>
      </p:sp>
    </p:spTree>
    <p:extLst>
      <p:ext uri="{BB962C8B-B14F-4D97-AF65-F5344CB8AC3E}">
        <p14:creationId xmlns:p14="http://schemas.microsoft.com/office/powerpoint/2010/main" val="187282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 life…</a:t>
            </a:r>
            <a:endParaRPr lang="en-US" dirty="0"/>
          </a:p>
        </p:txBody>
      </p:sp>
      <p:sp>
        <p:nvSpPr>
          <p:cNvPr id="3" name="Content Placeholder 2"/>
          <p:cNvSpPr>
            <a:spLocks noGrp="1"/>
          </p:cNvSpPr>
          <p:nvPr>
            <p:ph idx="1"/>
          </p:nvPr>
        </p:nvSpPr>
        <p:spPr/>
        <p:txBody>
          <a:bodyPr>
            <a:normAutofit/>
          </a:bodyPr>
          <a:lstStyle/>
          <a:p>
            <a:r>
              <a:rPr lang="en-US" dirty="0" smtClean="0"/>
              <a:t>E</a:t>
            </a:r>
            <a:r>
              <a:rPr lang="en-US" dirty="0" smtClean="0"/>
              <a:t>xcelled in </a:t>
            </a:r>
            <a:r>
              <a:rPr lang="en-US" dirty="0" smtClean="0"/>
              <a:t>mathematics</a:t>
            </a:r>
            <a:r>
              <a:rPr lang="en-US" dirty="0"/>
              <a:t>, languages </a:t>
            </a:r>
            <a:r>
              <a:rPr lang="en-US" dirty="0" smtClean="0"/>
              <a:t>and </a:t>
            </a:r>
            <a:r>
              <a:rPr lang="en-US" dirty="0" smtClean="0"/>
              <a:t>religion</a:t>
            </a:r>
            <a:endParaRPr lang="en-US" dirty="0"/>
          </a:p>
          <a:p>
            <a:r>
              <a:rPr lang="en-US" dirty="0"/>
              <a:t>During his teens</a:t>
            </a:r>
            <a:r>
              <a:rPr lang="en-US" dirty="0" smtClean="0"/>
              <a:t>, was </a:t>
            </a:r>
            <a:r>
              <a:rPr lang="en-US" dirty="0" smtClean="0"/>
              <a:t>influenced by many famous </a:t>
            </a:r>
            <a:r>
              <a:rPr lang="en-US" dirty="0" smtClean="0"/>
              <a:t>people</a:t>
            </a:r>
          </a:p>
        </p:txBody>
      </p:sp>
    </p:spTree>
    <p:extLst>
      <p:ext uri="{BB962C8B-B14F-4D97-AF65-F5344CB8AC3E}">
        <p14:creationId xmlns:p14="http://schemas.microsoft.com/office/powerpoint/2010/main" val="64031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case you don’t know Kant</a:t>
            </a:r>
            <a:endParaRPr lang="en-US" dirty="0"/>
          </a:p>
        </p:txBody>
      </p:sp>
      <p:sp>
        <p:nvSpPr>
          <p:cNvPr id="3" name="Content Placeholder 2"/>
          <p:cNvSpPr>
            <a:spLocks noGrp="1"/>
          </p:cNvSpPr>
          <p:nvPr>
            <p:ph idx="1"/>
          </p:nvPr>
        </p:nvSpPr>
        <p:spPr>
          <a:xfrm>
            <a:off x="457200" y="1377398"/>
            <a:ext cx="8229600" cy="4525963"/>
          </a:xfrm>
        </p:spPr>
        <p:txBody>
          <a:bodyPr>
            <a:normAutofit/>
          </a:bodyPr>
          <a:lstStyle/>
          <a:p>
            <a:pPr marL="0" indent="0">
              <a:buNone/>
            </a:pPr>
            <a:endParaRPr lang="en-US" dirty="0"/>
          </a:p>
          <a:p>
            <a:r>
              <a:rPr lang="en-US" dirty="0" smtClean="0"/>
              <a:t>German Philosopher</a:t>
            </a:r>
            <a:endParaRPr lang="en-US" dirty="0" smtClean="0"/>
          </a:p>
          <a:p>
            <a:endParaRPr lang="en-US" dirty="0"/>
          </a:p>
          <a:p>
            <a:endParaRPr lang="en-US" dirty="0" smtClean="0"/>
          </a:p>
          <a:p>
            <a:r>
              <a:rPr lang="en-US" i="1" dirty="0" smtClean="0"/>
              <a:t>The </a:t>
            </a:r>
            <a:r>
              <a:rPr lang="en-US" i="1" dirty="0"/>
              <a:t>Critique of Pure </a:t>
            </a:r>
            <a:r>
              <a:rPr lang="en-US" i="1" dirty="0" smtClean="0"/>
              <a:t>reason</a:t>
            </a:r>
          </a:p>
          <a:p>
            <a:r>
              <a:rPr lang="en-US" dirty="0"/>
              <a:t>H</a:t>
            </a:r>
            <a:r>
              <a:rPr lang="en-US" dirty="0" smtClean="0"/>
              <a:t>oped </a:t>
            </a:r>
            <a:r>
              <a:rPr lang="en-US" dirty="0"/>
              <a:t>to end an age of speculation where objects outside experience were used to </a:t>
            </a:r>
            <a:r>
              <a:rPr lang="en-US" dirty="0" smtClean="0"/>
              <a:t>support futile </a:t>
            </a:r>
            <a:r>
              <a:rPr lang="en-US" dirty="0"/>
              <a:t>theories</a:t>
            </a:r>
          </a:p>
          <a:p>
            <a:endParaRPr lang="en-US" dirty="0"/>
          </a:p>
          <a:p>
            <a:endParaRPr lang="en-US" dirty="0"/>
          </a:p>
        </p:txBody>
      </p:sp>
      <p:pic>
        <p:nvPicPr>
          <p:cNvPr id="4" name="Picture 3"/>
          <p:cNvPicPr>
            <a:picLocks noChangeAspect="1"/>
          </p:cNvPicPr>
          <p:nvPr/>
        </p:nvPicPr>
        <p:blipFill>
          <a:blip r:embed="rId2"/>
          <a:stretch>
            <a:fillRect/>
          </a:stretch>
        </p:blipFill>
        <p:spPr>
          <a:xfrm>
            <a:off x="4967554" y="1648012"/>
            <a:ext cx="1619069" cy="2043110"/>
          </a:xfrm>
          <a:prstGeom prst="rect">
            <a:avLst/>
          </a:prstGeom>
        </p:spPr>
      </p:pic>
    </p:spTree>
    <p:extLst>
      <p:ext uri="{BB962C8B-B14F-4D97-AF65-F5344CB8AC3E}">
        <p14:creationId xmlns:p14="http://schemas.microsoft.com/office/powerpoint/2010/main" val="45078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famous statement by </a:t>
            </a:r>
            <a:r>
              <a:rPr lang="en-US" dirty="0"/>
              <a:t>K</a:t>
            </a:r>
            <a:r>
              <a:rPr lang="en-US" dirty="0" smtClean="0"/>
              <a:t>ant</a:t>
            </a:r>
            <a:endParaRPr lang="en-US" dirty="0"/>
          </a:p>
        </p:txBody>
      </p:sp>
      <p:sp>
        <p:nvSpPr>
          <p:cNvPr id="3" name="Content Placeholder 2"/>
          <p:cNvSpPr>
            <a:spLocks noGrp="1"/>
          </p:cNvSpPr>
          <p:nvPr>
            <p:ph idx="1"/>
          </p:nvPr>
        </p:nvSpPr>
        <p:spPr/>
        <p:txBody>
          <a:bodyPr/>
          <a:lstStyle/>
          <a:p>
            <a:pPr marL="0" indent="0">
              <a:buNone/>
            </a:pPr>
            <a:r>
              <a:rPr lang="en-US" dirty="0" smtClean="0"/>
              <a:t>It </a:t>
            </a:r>
            <a:r>
              <a:rPr lang="en-US" dirty="0"/>
              <a:t>always remains a scandal of philosophy and universal human reason that the existence of things outside us ... should have to be assumed merely on faith, and that if it occurs to anyone to doubt it, we should be unable to answer him with a satisfactory proof</a:t>
            </a:r>
            <a:r>
              <a:rPr lang="en-US" dirty="0" smtClean="0"/>
              <a:t>.(</a:t>
            </a:r>
            <a:r>
              <a:rPr lang="en-US" i="1" dirty="0"/>
              <a:t>Critique of Pure </a:t>
            </a:r>
            <a:r>
              <a:rPr lang="en-US" i="1" dirty="0" smtClean="0"/>
              <a:t>Reason, 1781</a:t>
            </a:r>
            <a:r>
              <a:rPr lang="en-US" dirty="0" smtClean="0"/>
              <a:t>)</a:t>
            </a:r>
            <a:endParaRPr lang="en-US" dirty="0"/>
          </a:p>
          <a:p>
            <a:endParaRPr lang="en-US" dirty="0"/>
          </a:p>
        </p:txBody>
      </p:sp>
    </p:spTree>
    <p:extLst>
      <p:ext uri="{BB962C8B-B14F-4D97-AF65-F5344CB8AC3E}">
        <p14:creationId xmlns:p14="http://schemas.microsoft.com/office/powerpoint/2010/main" val="18375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err="1" smtClean="0"/>
              <a:t>Gödel’s</a:t>
            </a:r>
            <a:r>
              <a:rPr lang="sv-SE" b="1" dirty="0" smtClean="0"/>
              <a:t> </a:t>
            </a:r>
            <a:r>
              <a:rPr lang="sv-SE" b="1" dirty="0" err="1" smtClean="0"/>
              <a:t>life</a:t>
            </a:r>
            <a:r>
              <a:rPr lang="sv-SE" b="1" dirty="0" smtClean="0"/>
              <a:t> </a:t>
            </a:r>
            <a:r>
              <a:rPr lang="sv-SE" b="1" dirty="0" err="1" smtClean="0"/>
              <a:t>continued</a:t>
            </a:r>
            <a:r>
              <a:rPr lang="en-US" b="1" dirty="0" smtClean="0"/>
              <a:t>…</a:t>
            </a:r>
            <a:endParaRPr lang="en-US" dirty="0"/>
          </a:p>
        </p:txBody>
      </p:sp>
      <p:sp>
        <p:nvSpPr>
          <p:cNvPr id="3" name="Content Placeholder 2"/>
          <p:cNvSpPr>
            <a:spLocks noGrp="1"/>
          </p:cNvSpPr>
          <p:nvPr>
            <p:ph idx="1"/>
          </p:nvPr>
        </p:nvSpPr>
        <p:spPr/>
        <p:txBody>
          <a:bodyPr/>
          <a:lstStyle/>
          <a:p>
            <a:r>
              <a:rPr lang="en-US" dirty="0" smtClean="0"/>
              <a:t>Attended </a:t>
            </a:r>
            <a:r>
              <a:rPr lang="en-US" dirty="0"/>
              <a:t>University of Vienna </a:t>
            </a:r>
            <a:r>
              <a:rPr lang="en-US" dirty="0" smtClean="0"/>
              <a:t>Austria</a:t>
            </a:r>
            <a:endParaRPr lang="en-US" dirty="0"/>
          </a:p>
          <a:p>
            <a:r>
              <a:rPr lang="en-US" dirty="0"/>
              <a:t>J</a:t>
            </a:r>
            <a:r>
              <a:rPr lang="en-US" dirty="0" smtClean="0"/>
              <a:t>oined </a:t>
            </a:r>
            <a:r>
              <a:rPr lang="en-US" dirty="0" smtClean="0"/>
              <a:t>the Vienna circle</a:t>
            </a:r>
          </a:p>
          <a:p>
            <a:r>
              <a:rPr lang="en-US" dirty="0" smtClean="0"/>
              <a:t>L</a:t>
            </a:r>
            <a:r>
              <a:rPr lang="en-US" dirty="0" smtClean="0"/>
              <a:t>earned logic </a:t>
            </a:r>
            <a:r>
              <a:rPr lang="en-US" dirty="0"/>
              <a:t>from Rudolph </a:t>
            </a:r>
            <a:r>
              <a:rPr lang="en-US" dirty="0" err="1"/>
              <a:t>Carnap</a:t>
            </a:r>
            <a:r>
              <a:rPr lang="en-US" dirty="0"/>
              <a:t> and from Hans Hahn</a:t>
            </a:r>
          </a:p>
          <a:p>
            <a:r>
              <a:rPr lang="en-US" dirty="0" smtClean="0"/>
              <a:t>Adopted mathematical </a:t>
            </a:r>
            <a:r>
              <a:rPr lang="en-US" dirty="0" smtClean="0"/>
              <a:t>realism and also Platonism</a:t>
            </a:r>
            <a:endParaRPr lang="en-US" dirty="0"/>
          </a:p>
          <a:p>
            <a:endParaRPr lang="en-US" dirty="0"/>
          </a:p>
        </p:txBody>
      </p:sp>
    </p:spTree>
    <p:extLst>
      <p:ext uri="{BB962C8B-B14F-4D97-AF65-F5344CB8AC3E}">
        <p14:creationId xmlns:p14="http://schemas.microsoft.com/office/powerpoint/2010/main" val="310334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a:t>
            </a:r>
            <a:endParaRPr lang="en-US" dirty="0"/>
          </a:p>
        </p:txBody>
      </p:sp>
      <p:sp>
        <p:nvSpPr>
          <p:cNvPr id="3" name="Content Placeholder 2"/>
          <p:cNvSpPr>
            <a:spLocks noGrp="1"/>
          </p:cNvSpPr>
          <p:nvPr>
            <p:ph idx="1"/>
          </p:nvPr>
        </p:nvSpPr>
        <p:spPr/>
        <p:txBody>
          <a:bodyPr>
            <a:normAutofit/>
          </a:bodyPr>
          <a:lstStyle/>
          <a:p>
            <a:r>
              <a:rPr lang="en-US" i="1" dirty="0"/>
              <a:t>Mathematical </a:t>
            </a:r>
            <a:r>
              <a:rPr lang="en-US" i="1" dirty="0" smtClean="0"/>
              <a:t>realism</a:t>
            </a:r>
            <a:r>
              <a:rPr lang="en-US" dirty="0" smtClean="0"/>
              <a:t>:</a:t>
            </a:r>
          </a:p>
          <a:p>
            <a:pPr marL="0" indent="0">
              <a:buNone/>
            </a:pPr>
            <a:r>
              <a:rPr lang="en-US" dirty="0" smtClean="0"/>
              <a:t>	mathematical </a:t>
            </a:r>
            <a:r>
              <a:rPr lang="en-US" dirty="0"/>
              <a:t>entities exist independently of </a:t>
            </a:r>
            <a:r>
              <a:rPr lang="en-US" dirty="0" smtClean="0"/>
              <a:t>	the </a:t>
            </a:r>
            <a:r>
              <a:rPr lang="en-US" dirty="0"/>
              <a:t>human </a:t>
            </a:r>
            <a:r>
              <a:rPr lang="en-US" dirty="0" smtClean="0"/>
              <a:t>mind</a:t>
            </a:r>
            <a:endParaRPr lang="en-US" dirty="0" smtClean="0"/>
          </a:p>
          <a:p>
            <a:r>
              <a:rPr lang="en-US" i="1" dirty="0" smtClean="0"/>
              <a:t>Mathematical Platonism:</a:t>
            </a:r>
          </a:p>
          <a:p>
            <a:pPr marL="914400" lvl="1" indent="-514350">
              <a:buFont typeface="+mj-lt"/>
              <a:buAutoNum type="arabicPeriod"/>
            </a:pPr>
            <a:r>
              <a:rPr lang="en-US" dirty="0" smtClean="0"/>
              <a:t>mathematical </a:t>
            </a:r>
            <a:r>
              <a:rPr lang="en-US" dirty="0"/>
              <a:t>entities are </a:t>
            </a:r>
            <a:r>
              <a:rPr lang="en-US" dirty="0" smtClean="0"/>
              <a:t>abstract</a:t>
            </a:r>
          </a:p>
          <a:p>
            <a:pPr marL="914400" lvl="1" indent="-514350">
              <a:buFont typeface="+mj-lt"/>
              <a:buAutoNum type="arabicPeriod"/>
            </a:pPr>
            <a:r>
              <a:rPr lang="en-US" dirty="0" smtClean="0"/>
              <a:t>have </a:t>
            </a:r>
            <a:r>
              <a:rPr lang="en-US" dirty="0"/>
              <a:t>no spatiotemporal or causal </a:t>
            </a:r>
            <a:r>
              <a:rPr lang="en-US" dirty="0" smtClean="0"/>
              <a:t>properties </a:t>
            </a:r>
            <a:endParaRPr lang="en-US" dirty="0"/>
          </a:p>
          <a:p>
            <a:pPr marL="914400" lvl="1" indent="-514350">
              <a:buFont typeface="+mj-lt"/>
              <a:buAutoNum type="arabicPeriod"/>
            </a:pPr>
            <a:r>
              <a:rPr lang="en-US" dirty="0" smtClean="0"/>
              <a:t>are </a:t>
            </a:r>
            <a:r>
              <a:rPr lang="en-US" dirty="0"/>
              <a:t>eternal and </a:t>
            </a:r>
            <a:r>
              <a:rPr lang="en-US" dirty="0" smtClean="0"/>
              <a:t>unchanging</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4503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thoughts…</a:t>
            </a:r>
            <a:endParaRPr lang="en-US" dirty="0"/>
          </a:p>
        </p:txBody>
      </p:sp>
      <p:sp>
        <p:nvSpPr>
          <p:cNvPr id="3" name="Content Placeholder 2"/>
          <p:cNvSpPr>
            <a:spLocks noGrp="1"/>
          </p:cNvSpPr>
          <p:nvPr>
            <p:ph idx="1"/>
          </p:nvPr>
        </p:nvSpPr>
        <p:spPr/>
        <p:txBody>
          <a:bodyPr/>
          <a:lstStyle/>
          <a:p>
            <a:r>
              <a:rPr lang="en-US" dirty="0" smtClean="0"/>
              <a:t>Human don’t create mathematics, they discover it.</a:t>
            </a:r>
          </a:p>
          <a:p>
            <a:r>
              <a:rPr lang="en-US" dirty="0" smtClean="0"/>
              <a:t>Platonism posits that object are abstract entities</a:t>
            </a:r>
          </a:p>
          <a:p>
            <a:r>
              <a:rPr lang="en-US" dirty="0" smtClean="0"/>
              <a:t>Abstract entities cannot causally interact with physical entities</a:t>
            </a:r>
          </a:p>
          <a:p>
            <a:r>
              <a:rPr lang="en-US" dirty="0" smtClean="0"/>
              <a:t>Where do our knowledge of math come from???</a:t>
            </a:r>
          </a:p>
          <a:p>
            <a:endParaRPr lang="en-US" dirty="0" smtClean="0"/>
          </a:p>
          <a:p>
            <a:endParaRPr lang="en-US" dirty="0"/>
          </a:p>
        </p:txBody>
      </p:sp>
    </p:spTree>
    <p:extLst>
      <p:ext uri="{BB962C8B-B14F-4D97-AF65-F5344CB8AC3E}">
        <p14:creationId xmlns:p14="http://schemas.microsoft.com/office/powerpoint/2010/main" val="318930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err="1" smtClean="0"/>
              <a:t>Gödel’s</a:t>
            </a:r>
            <a:r>
              <a:rPr lang="sv-SE" b="1" dirty="0" smtClean="0"/>
              <a:t> </a:t>
            </a:r>
            <a:r>
              <a:rPr lang="sv-SE" b="1" dirty="0" err="1" smtClean="0"/>
              <a:t>life</a:t>
            </a:r>
            <a:r>
              <a:rPr lang="sv-SE" b="1" dirty="0" smtClean="0"/>
              <a:t> </a:t>
            </a:r>
            <a:r>
              <a:rPr lang="sv-SE" b="1" dirty="0" err="1" smtClean="0"/>
              <a:t>continued</a:t>
            </a:r>
            <a:r>
              <a:rPr lang="en-US" b="1" dirty="0" smtClean="0"/>
              <a:t>…</a:t>
            </a:r>
            <a:endParaRPr lang="en-US" dirty="0"/>
          </a:p>
        </p:txBody>
      </p:sp>
      <p:sp>
        <p:nvSpPr>
          <p:cNvPr id="3" name="Content Placeholder 2"/>
          <p:cNvSpPr>
            <a:spLocks noGrp="1"/>
          </p:cNvSpPr>
          <p:nvPr>
            <p:ph idx="1"/>
          </p:nvPr>
        </p:nvSpPr>
        <p:spPr/>
        <p:txBody>
          <a:bodyPr/>
          <a:lstStyle/>
          <a:p>
            <a:r>
              <a:rPr lang="en-US" dirty="0" err="1" smtClean="0"/>
              <a:t>Dr.phil</a:t>
            </a:r>
            <a:r>
              <a:rPr lang="en-US" dirty="0" smtClean="0"/>
              <a:t> </a:t>
            </a:r>
            <a:r>
              <a:rPr lang="en-US" dirty="0"/>
              <a:t>under </a:t>
            </a:r>
            <a:r>
              <a:rPr lang="en-US" dirty="0" smtClean="0"/>
              <a:t>Hahn</a:t>
            </a:r>
          </a:p>
          <a:p>
            <a:r>
              <a:rPr lang="en-US" dirty="0" smtClean="0"/>
              <a:t>D</a:t>
            </a:r>
            <a:r>
              <a:rPr lang="en-US" dirty="0" smtClean="0"/>
              <a:t>issertation completeness </a:t>
            </a:r>
            <a:r>
              <a:rPr lang="en-US" dirty="0"/>
              <a:t>theorem for first order </a:t>
            </a:r>
            <a:r>
              <a:rPr lang="en-US" dirty="0" smtClean="0"/>
              <a:t>logic</a:t>
            </a:r>
            <a:endParaRPr lang="en-US" strike="sngStrike" dirty="0" smtClean="0"/>
          </a:p>
        </p:txBody>
      </p:sp>
    </p:spTree>
    <p:extLst>
      <p:ext uri="{BB962C8B-B14F-4D97-AF65-F5344CB8AC3E}">
        <p14:creationId xmlns:p14="http://schemas.microsoft.com/office/powerpoint/2010/main" val="4120629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7855</TotalTime>
  <Words>1686</Words>
  <Application>Microsoft Macintosh PowerPoint</Application>
  <PresentationFormat>On-screen Show (4:3)</PresentationFormat>
  <Paragraphs>192</Paragraphs>
  <Slides>28</Slides>
  <Notes>17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Kurt Gödel and His Theorems</vt:lpstr>
      <vt:lpstr>What I’ll take about</vt:lpstr>
      <vt:lpstr>His life…</vt:lpstr>
      <vt:lpstr>In case you don’t know Kant</vt:lpstr>
      <vt:lpstr>A famous statement by Kant</vt:lpstr>
      <vt:lpstr>Gödel’s life continued…</vt:lpstr>
      <vt:lpstr>Some definition…</vt:lpstr>
      <vt:lpstr>My thoughts…</vt:lpstr>
      <vt:lpstr>Gödel’s life continued…</vt:lpstr>
      <vt:lpstr>What is the completeness theorem?</vt:lpstr>
      <vt:lpstr>What is the completeness theorem?</vt:lpstr>
      <vt:lpstr>What is a deductive system?</vt:lpstr>
      <vt:lpstr>What is the completeness theorem?</vt:lpstr>
      <vt:lpstr>What is soundness?</vt:lpstr>
      <vt:lpstr>Hilbert program</vt:lpstr>
      <vt:lpstr>The Incompleteness theorem</vt:lpstr>
      <vt:lpstr>Some definition…</vt:lpstr>
      <vt:lpstr>The Incompleteness theorem</vt:lpstr>
      <vt:lpstr>First Incompleteness theorem</vt:lpstr>
      <vt:lpstr>Why Hilbert’s Program doesn’t hold?</vt:lpstr>
      <vt:lpstr>The incompleteness theorem</vt:lpstr>
      <vt:lpstr>The Second Incompleteness theorem</vt:lpstr>
      <vt:lpstr>Why is the Incompleteness theorem important?</vt:lpstr>
      <vt:lpstr>My thoughts on the Incompleteness theorem…</vt:lpstr>
      <vt:lpstr>Gödel’s life continued…</vt:lpstr>
      <vt:lpstr>Gödel’s life continued…</vt:lpstr>
      <vt:lpstr>Issues, comment, concerns?</vt:lpstr>
      <vt:lpstr>Reference:</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Kurt Gödel and His Theorems</dc:title>
  <dc:creator>Naassih Gopee</dc:creator>
  <cp:lastModifiedBy>Naassih Gopee</cp:lastModifiedBy>
  <cp:revision>49</cp:revision>
  <dcterms:created xsi:type="dcterms:W3CDTF">2013-04-15T19:12:14Z</dcterms:created>
  <dcterms:modified xsi:type="dcterms:W3CDTF">2013-04-23T11:53:06Z</dcterms:modified>
</cp:coreProperties>
</file>