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9"/>
  </p:notesMasterIdLst>
  <p:sldIdLst>
    <p:sldId id="306" r:id="rId2"/>
    <p:sldId id="319" r:id="rId3"/>
    <p:sldId id="308" r:id="rId4"/>
    <p:sldId id="320" r:id="rId5"/>
    <p:sldId id="326" r:id="rId6"/>
    <p:sldId id="321" r:id="rId7"/>
    <p:sldId id="317" r:id="rId8"/>
    <p:sldId id="318" r:id="rId9"/>
    <p:sldId id="324" r:id="rId10"/>
    <p:sldId id="273" r:id="rId11"/>
    <p:sldId id="284" r:id="rId12"/>
    <p:sldId id="285" r:id="rId13"/>
    <p:sldId id="322" r:id="rId14"/>
    <p:sldId id="325" r:id="rId15"/>
    <p:sldId id="323" r:id="rId16"/>
    <p:sldId id="276" r:id="rId17"/>
    <p:sldId id="280" r:id="rId18"/>
    <p:sldId id="309" r:id="rId19"/>
    <p:sldId id="312" r:id="rId20"/>
    <p:sldId id="311" r:id="rId21"/>
    <p:sldId id="281" r:id="rId22"/>
    <p:sldId id="282" r:id="rId23"/>
    <p:sldId id="270" r:id="rId24"/>
    <p:sldId id="260" r:id="rId25"/>
    <p:sldId id="286" r:id="rId26"/>
    <p:sldId id="259" r:id="rId27"/>
    <p:sldId id="278" r:id="rId28"/>
    <p:sldId id="274" r:id="rId29"/>
    <p:sldId id="279" r:id="rId30"/>
    <p:sldId id="277" r:id="rId31"/>
    <p:sldId id="263" r:id="rId32"/>
    <p:sldId id="307" r:id="rId33"/>
    <p:sldId id="269" r:id="rId34"/>
    <p:sldId id="315" r:id="rId35"/>
    <p:sldId id="316" r:id="rId36"/>
    <p:sldId id="268" r:id="rId37"/>
    <p:sldId id="265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13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6449" autoAdjust="0"/>
  </p:normalViewPr>
  <p:slideViewPr>
    <p:cSldViewPr snapToGrid="0">
      <p:cViewPr varScale="1">
        <p:scale>
          <a:sx n="72" d="100"/>
          <a:sy n="72" d="100"/>
        </p:scale>
        <p:origin x="1368" y="43"/>
      </p:cViewPr>
      <p:guideLst/>
    </p:cSldViewPr>
  </p:slideViewPr>
  <p:outlineViewPr>
    <p:cViewPr>
      <p:scale>
        <a:sx n="33" d="100"/>
        <a:sy n="33" d="100"/>
      </p:scale>
      <p:origin x="0" y="-20273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1A0CB-5EB6-4A47-95D7-550230C4453B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79C11-67C9-4A26-BAD3-E0E19CF74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26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It is not fully ‘negative’ </a:t>
            </a:r>
          </a:p>
          <a:p>
            <a:pPr lvl="1"/>
            <a:r>
              <a:rPr lang="en-US" sz="2000" dirty="0"/>
              <a:t>It introduced a new field of study of foundation questions.</a:t>
            </a:r>
          </a:p>
          <a:p>
            <a:pPr lvl="1"/>
            <a:r>
              <a:rPr lang="en-US" sz="2000" dirty="0"/>
              <a:t>Provoked reappraisal of widely help philosophies of mathematics and of philosophies of knowledge in general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79C11-67C9-4A26-BAD3-E0E19CF744B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4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proved two theorems in his paper </a:t>
            </a:r>
          </a:p>
          <a:p>
            <a:r>
              <a:rPr lang="en-US" dirty="0"/>
              <a:t>PM satisfies a property that </a:t>
            </a:r>
            <a:r>
              <a:rPr lang="en-US" dirty="0" err="1"/>
              <a:t>G¨odel</a:t>
            </a:r>
            <a:r>
              <a:rPr lang="en-US" dirty="0"/>
              <a:t> named -consistency (“omega consistency”), it is incomplete, meaning that there is a statement in the language of the system that can be neither proved nor disproved in the system. Such a statement is said to be undecidable in the system.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Incomplete-  meaning that there is a statement in the language of the system that can be neither proved nor disproved in the system. Such a statement is said to be undecidable in the system.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79C11-67C9-4A26-BAD3-E0E19CF744B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9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79C11-67C9-4A26-BAD3-E0E19CF744B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70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Fd2258923-Identity-H"/>
              </a:rPr>
              <a:t>Last statement which rudely violates the usually assumed dichotomy of statements into true and false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79C11-67C9-4A26-BAD3-E0E19CF744B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8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TimesNewRomanPSMT"/>
              </a:rPr>
              <a:t>A formal system is said to be </a:t>
            </a:r>
            <a:r>
              <a:rPr lang="en-US" sz="1200" b="0" i="1" u="none" strike="noStrike" baseline="0" dirty="0">
                <a:latin typeface="TimesNewRomanPS-ItalicMT"/>
              </a:rPr>
              <a:t>complete </a:t>
            </a:r>
            <a:r>
              <a:rPr lang="en-US" sz="1200" b="0" i="0" u="none" strike="noStrike" baseline="0" dirty="0">
                <a:latin typeface="TimesNewRomanPSMT"/>
              </a:rPr>
              <a:t>if for each sentence A in its language, either A or its negation, not-A, is provable; and is said to be </a:t>
            </a:r>
            <a:r>
              <a:rPr lang="en-US" sz="1200" b="0" i="1" u="none" strike="noStrike" baseline="0" dirty="0">
                <a:latin typeface="TimesNewRomanPS-ItalicMT"/>
              </a:rPr>
              <a:t>incomplete </a:t>
            </a:r>
            <a:r>
              <a:rPr lang="en-US" sz="1200" b="0" i="0" u="none" strike="noStrike" baseline="0" dirty="0">
                <a:latin typeface="TimesNewRomanPSMT"/>
              </a:rPr>
              <a:t>if that does not hold, i.e. for some sentence A, both A and not-A are unprovable.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79C11-67C9-4A26-BAD3-E0E19CF744B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5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FF0000"/>
                </a:solidFill>
                <a:latin typeface="CMR10"/>
              </a:rPr>
              <a:t>in the form of a (far from transparent) and within which all of the mathematics known at the time could be formulated and proved.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79C11-67C9-4A26-BAD3-E0E19CF744B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7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Gödel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79C11-67C9-4A26-BAD3-E0E19CF744BD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2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 never took a string like "666111666 has </a:t>
            </a:r>
            <a:r>
              <a:rPr lang="en-US" sz="1200" dirty="0" err="1"/>
              <a:t>theoremhood</a:t>
            </a:r>
            <a:r>
              <a:rPr lang="en-US" sz="1200" dirty="0"/>
              <a:t>" and translated it into TNT. I simply asserted that it is possible to translate that string, because that string is a mathematical statement, and we are assuming that TNT can express all mathematical statements. 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79C11-67C9-4A26-BAD3-E0E19CF744BD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9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7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5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474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83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2AA7-E8A5-43C8-A284-AB4951189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949" y="527542"/>
            <a:ext cx="6922876" cy="687834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681FF-F6BE-41D5-AE6C-B4110384B0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3738" y="1128713"/>
            <a:ext cx="7654925" cy="5068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A60E8AF0-85D7-4035-8301-57B3B497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481785BD-DC42-4BBE-8C62-BCE6F0EA4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E7886D57-8CCD-43A4-AA49-E96D2EE3E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1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F2F5-8E72-425B-A8C2-2B3262F730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5440" y="2741026"/>
            <a:ext cx="5002478" cy="2357066"/>
          </a:xfrm>
          <a:prstGeom prst="rect">
            <a:avLst/>
          </a:prstGeom>
        </p:spPr>
        <p:txBody>
          <a:bodyPr/>
          <a:lstStyle>
            <a:lvl1pPr algn="ctr"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5593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3882-4B79-419D-89EE-4B7CED18D9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1623" y="2210810"/>
            <a:ext cx="4579970" cy="53803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F50E1F4-245D-4104-AFDB-25D35D7C5C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4661" y="2747550"/>
            <a:ext cx="5309918" cy="28720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3A2FF74-415E-49BB-B2ED-E04C7B50BD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63453" y="1433033"/>
            <a:ext cx="3527091" cy="3463540"/>
          </a:xfrm>
          <a:prstGeom prst="ellipse">
            <a:avLst/>
          </a:prstGeom>
        </p:spPr>
        <p:txBody>
          <a:bodyPr/>
          <a:lstStyle>
            <a:lvl1pPr marL="0" indent="0" algn="ctr">
              <a:buFont typeface="+mj-lt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1847553A-14C8-45EB-88C7-05CE63B7E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id="{E7FABA93-7D08-4CFE-B3A8-D44B1A0F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FBD26C03-0B97-464A-A39C-A1F339DBA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3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2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9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3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1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0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DAA321C-E1A9-4BF9-8DB8-66F0775C10BA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58723B-0AA1-4942-BFC1-B09F2D69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0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lbert%27s_paradox_of_the_Grand_Hotel" TargetMode="External"/><Relationship Id="rId2" Type="http://schemas.openxmlformats.org/officeDocument/2006/relationships/hyperlink" Target="https://en.wikipedia.org/wiki/Three_Prisoners_probl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gly_duckling_theorem" TargetMode="External"/><Relationship Id="rId4" Type="http://schemas.openxmlformats.org/officeDocument/2006/relationships/hyperlink" Target="https://en.wikipedia.org/wiki/Schr%C3%B6dinger%27s_ca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corsaroblu.org/lite/Godel,_Escher,_Bach:_An_Eternal_Golden_Braid-141565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725-9B36-4057-9F53-7480FABB8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</a:t>
            </a:r>
            <a:r>
              <a:rPr lang="en-US" altLang="en-US" dirty="0">
                <a:cs typeface="Times New Roman" panose="02020603050405020304" pitchFamily="18" charset="0"/>
              </a:rPr>
              <a:t>ödel’s Theorem Use, Abuse and proof (from G.E.B)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3350D-C1DD-4EC9-A732-E8776F507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Sridhar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0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DAD9BB-CC42-4CE2-A455-EE7582E7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Gödel Theorem – Wrong inferences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B5F1B-CE0E-4066-A5FD-21C87B08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60627" cy="3849624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/>
              <a:t>“</a:t>
            </a:r>
            <a:r>
              <a:rPr lang="en-IN" sz="2400" b="0" i="0" u="none" strike="noStrike" baseline="0" dirty="0"/>
              <a:t>Gödel’s</a:t>
            </a:r>
            <a:r>
              <a:rPr lang="en-US" sz="2400" b="0" i="0" u="none" strike="noStrike" baseline="0" dirty="0"/>
              <a:t> incompleteness theorem shows that it is not possible to prove that an objective reality exists,” </a:t>
            </a:r>
            <a:endParaRPr lang="en-US" sz="2400" dirty="0"/>
          </a:p>
          <a:p>
            <a:pPr algn="l"/>
            <a:r>
              <a:rPr lang="en-US" sz="2400" b="0" i="0" u="none" strike="noStrike" baseline="0" dirty="0"/>
              <a:t>“By </a:t>
            </a:r>
            <a:r>
              <a:rPr lang="en-IN" sz="2400" b="0" i="0" u="none" strike="noStrike" baseline="0" dirty="0"/>
              <a:t>Gödel’s</a:t>
            </a:r>
            <a:r>
              <a:rPr lang="en-US" sz="2400" b="0" i="0" u="none" strike="noStrike" baseline="0" dirty="0"/>
              <a:t> incompleteness theorem, all information is innately incomplete and self-referential,” </a:t>
            </a:r>
            <a:endParaRPr lang="en-US" sz="2400" dirty="0"/>
          </a:p>
          <a:p>
            <a:pPr algn="l"/>
            <a:r>
              <a:rPr lang="en-US" sz="2400" b="0" i="0" u="none" strike="noStrike" baseline="0" dirty="0"/>
              <a:t>“By equating existence and consciousness, we can apply </a:t>
            </a:r>
            <a:r>
              <a:rPr lang="en-IN" sz="2400" b="0" i="0" u="none" strike="noStrike" baseline="0" dirty="0"/>
              <a:t>Gödel’s</a:t>
            </a:r>
            <a:r>
              <a:rPr lang="en-US" sz="2400" b="0" i="0" u="none" strike="noStrike" baseline="0" dirty="0"/>
              <a:t> incompleteness </a:t>
            </a:r>
            <a:r>
              <a:rPr lang="en-IN" sz="2400" b="0" i="0" u="none" strike="noStrike" baseline="0" dirty="0"/>
              <a:t>theorem to evolution.”</a:t>
            </a:r>
          </a:p>
          <a:p>
            <a:pPr algn="l"/>
            <a:r>
              <a:rPr lang="en-US" sz="2400" dirty="0"/>
              <a:t>“ An invitation to despair - there are truths which are forever incapable of becoming known”</a:t>
            </a:r>
          </a:p>
          <a:p>
            <a:pPr algn="l"/>
            <a:r>
              <a:rPr lang="en-US" sz="2400" dirty="0"/>
              <a:t>“ An excuse for mystery-mongering - Mystic intuition must replace cogent proof”</a:t>
            </a:r>
          </a:p>
          <a:p>
            <a:pPr algn="l"/>
            <a:r>
              <a:rPr lang="en-US" sz="2400" dirty="0"/>
              <a:t>“ It shows the ineluctable limits to human reason”</a:t>
            </a:r>
          </a:p>
        </p:txBody>
      </p:sp>
    </p:spTree>
    <p:extLst>
      <p:ext uri="{BB962C8B-B14F-4D97-AF65-F5344CB8AC3E}">
        <p14:creationId xmlns:p14="http://schemas.microsoft.com/office/powerpoint/2010/main" val="379171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F06A-7B18-41F6-8DC7-8E0A1E9C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</a:t>
            </a:r>
            <a:r>
              <a:rPr lang="en-US" altLang="en-US" dirty="0">
                <a:cs typeface="Times New Roman" panose="02020603050405020304" pitchFamily="18" charset="0"/>
              </a:rPr>
              <a:t>ödel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88E0-7A8A-4CA1-B00E-8D6CEF299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42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6D08-1489-4841-B41D-664682E9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</a:t>
            </a:r>
            <a:r>
              <a:rPr lang="en-US" dirty="0" err="1">
                <a:solidFill>
                  <a:schemeClr val="tx1"/>
                </a:solidFill>
              </a:rPr>
              <a:t>Godel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B9F6-F421-407E-B4A0-A35704B6DA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3738" y="1128713"/>
            <a:ext cx="6675891" cy="5068887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>
                <a:solidFill>
                  <a:schemeClr val="tx1"/>
                </a:solidFill>
              </a:rPr>
              <a:t>Born April 28, 1906 in Brno (now Czech Republic, then Austria-Hungary)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1931: publishes </a:t>
            </a:r>
            <a:r>
              <a:rPr lang="en-US" altLang="en-US" sz="3200" i="1" dirty="0" err="1">
                <a:solidFill>
                  <a:schemeClr val="tx1"/>
                </a:solidFill>
              </a:rPr>
              <a:t>Über</a:t>
            </a:r>
            <a:r>
              <a:rPr lang="en-US" altLang="en-US" sz="3200" i="1" dirty="0">
                <a:solidFill>
                  <a:schemeClr val="tx1"/>
                </a:solidFill>
              </a:rPr>
              <a:t> formal </a:t>
            </a:r>
            <a:r>
              <a:rPr lang="en-US" altLang="en-US" sz="3200" i="1" dirty="0" err="1">
                <a:solidFill>
                  <a:schemeClr val="tx1"/>
                </a:solidFill>
              </a:rPr>
              <a:t>unentscheidbare</a:t>
            </a:r>
            <a:r>
              <a:rPr lang="en-US" altLang="en-US" sz="3200" i="1" dirty="0">
                <a:solidFill>
                  <a:schemeClr val="tx1"/>
                </a:solidFill>
              </a:rPr>
              <a:t> </a:t>
            </a:r>
            <a:r>
              <a:rPr lang="en-US" altLang="en-US" sz="3200" i="1" dirty="0" err="1">
                <a:solidFill>
                  <a:schemeClr val="tx1"/>
                </a:solidFill>
              </a:rPr>
              <a:t>Sätze</a:t>
            </a:r>
            <a:r>
              <a:rPr lang="en-US" altLang="en-US" sz="3200" i="1" dirty="0">
                <a:solidFill>
                  <a:schemeClr val="tx1"/>
                </a:solidFill>
              </a:rPr>
              <a:t> der Principia Mathematica und </a:t>
            </a:r>
            <a:r>
              <a:rPr lang="en-US" altLang="en-US" sz="3200" i="1" dirty="0" err="1">
                <a:solidFill>
                  <a:schemeClr val="tx1"/>
                </a:solidFill>
              </a:rPr>
              <a:t>verwandter</a:t>
            </a:r>
            <a:r>
              <a:rPr lang="en-US" altLang="en-US" sz="3200" i="1" dirty="0">
                <a:solidFill>
                  <a:schemeClr val="tx1"/>
                </a:solidFill>
              </a:rPr>
              <a:t> </a:t>
            </a:r>
            <a:r>
              <a:rPr lang="en-US" altLang="en-US" sz="3200" i="1" dirty="0" err="1">
                <a:solidFill>
                  <a:schemeClr val="tx1"/>
                </a:solidFill>
              </a:rPr>
              <a:t>Systeme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i="1" dirty="0">
                <a:solidFill>
                  <a:schemeClr val="tx1"/>
                </a:solidFill>
              </a:rPr>
              <a:t>On Formally Undecidable Propositions of Principia Mathematica and Related Systems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1939: flees Vienna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Institute for Advanced Study, Princeton</a:t>
            </a:r>
          </a:p>
          <a:p>
            <a:r>
              <a:rPr lang="en-US" altLang="en-US" sz="3200" dirty="0">
                <a:solidFill>
                  <a:schemeClr val="tx1"/>
                </a:solidFill>
              </a:rPr>
              <a:t>Died in 1978 – convinced everything was poisoned and refused to eat</a:t>
            </a:r>
          </a:p>
          <a:p>
            <a:endParaRPr lang="en-US" altLang="en-US" sz="3200" dirty="0">
              <a:solidFill>
                <a:schemeClr val="tx1"/>
              </a:solidFill>
            </a:endParaRPr>
          </a:p>
          <a:p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8E26C2-2F9F-4895-9319-AE8B4890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15" y="1704487"/>
            <a:ext cx="3114675" cy="407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B37E0-E791-47C3-9774-4F518E986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2140" y="797169"/>
            <a:ext cx="4234300" cy="54614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4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B27A-07ED-48BD-9240-7E80EB5D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3F55-93F6-44F3-BB9D-DFC0AA8B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78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63A4-A1F6-42CE-82EC-E35B15C8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Concepts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5FD5-3544-4B4A-B3EA-8AED78FF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Unprovable</a:t>
            </a:r>
          </a:p>
          <a:p>
            <a:r>
              <a:rPr lang="en-US" sz="4000" dirty="0"/>
              <a:t>Paradoxes</a:t>
            </a:r>
          </a:p>
          <a:p>
            <a:r>
              <a:rPr lang="en-US" sz="4000" dirty="0"/>
              <a:t>Axiomatic Systems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0607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97A9-876A-4354-835A-809A3D29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to prove .. Arithmetic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C0B2-BBD0-4F55-BA37-FE78D5C9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Goldbach’s conjecture, “Every even number greater than 2 is the sum of two </a:t>
            </a:r>
            <a:r>
              <a:rPr lang="en-IN" sz="2400" b="0" i="0" u="none" strike="noStrike" baseline="0" dirty="0"/>
              <a:t>primes,”</a:t>
            </a:r>
          </a:p>
          <a:p>
            <a:pPr algn="l"/>
            <a:r>
              <a:rPr lang="en-IN" sz="2400" dirty="0"/>
              <a:t>T</a:t>
            </a:r>
            <a:r>
              <a:rPr lang="en-IN" sz="2400" b="0" i="0" u="none" strike="noStrike" baseline="0" dirty="0"/>
              <a:t>win prime conjecture, </a:t>
            </a:r>
            <a:r>
              <a:rPr lang="en-US" sz="2400" b="0" i="0" u="none" strike="noStrike" baseline="0" dirty="0"/>
              <a:t>according to which there are infinitely many primes p such that p + 2 is </a:t>
            </a:r>
            <a:r>
              <a:rPr lang="en-IN" sz="2400" b="0" i="0" u="none" strike="noStrike" baseline="0" dirty="0"/>
              <a:t>also a prime.</a:t>
            </a:r>
          </a:p>
          <a:p>
            <a:pPr algn="l"/>
            <a:r>
              <a:rPr lang="en-IN" sz="2400" b="0" i="0" u="none" strike="noStrike" baseline="0" dirty="0" err="1"/>
              <a:t>Collatz</a:t>
            </a:r>
            <a:r>
              <a:rPr lang="en-IN" sz="2400" b="0" i="0" u="none" strike="noStrike" baseline="0" dirty="0"/>
              <a:t> conjecture</a:t>
            </a:r>
            <a:r>
              <a:rPr lang="en-IN" sz="2400" dirty="0"/>
              <a:t> - </a:t>
            </a:r>
            <a:r>
              <a:rPr lang="en-US" sz="2400" b="0" i="0" u="none" strike="noStrike" baseline="0" dirty="0"/>
              <a:t>states that if we start with any positive natural number n and compute n/2 if n is even, or 3n + 1 if n is odd, and continue applying the same rule to the new number, we will </a:t>
            </a:r>
            <a:r>
              <a:rPr lang="en-IN" sz="2400" b="0" i="0" u="none" strike="noStrike" baseline="0" dirty="0"/>
              <a:t>eventually reach 1.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3992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350B-A415-481B-9709-4729E88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Mechanical Reasoning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E7A8-84A2-4207-A3C8-257D12F0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6739"/>
            <a:ext cx="10058400" cy="466578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Aristotle (~350BC): </a:t>
            </a:r>
            <a:r>
              <a:rPr lang="en-US" altLang="en-US" i="1" dirty="0"/>
              <a:t>Organon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We can explain logical deduction with rules of inference (syllogisms)</a:t>
            </a:r>
          </a:p>
          <a:p>
            <a:pPr lvl="1">
              <a:buFontTx/>
              <a:buNone/>
            </a:pPr>
            <a:r>
              <a:rPr lang="en-US" altLang="en-US" dirty="0"/>
              <a:t>		Every B is A</a:t>
            </a:r>
          </a:p>
          <a:p>
            <a:pPr lvl="1">
              <a:buFontTx/>
              <a:buNone/>
            </a:pPr>
            <a:r>
              <a:rPr lang="en-US" altLang="en-US" dirty="0"/>
              <a:t>		C is B</a:t>
            </a:r>
          </a:p>
          <a:p>
            <a:pPr lvl="1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C is A</a:t>
            </a:r>
          </a:p>
          <a:p>
            <a:pPr lvl="1">
              <a:buFontTx/>
              <a:buNone/>
            </a:pPr>
            <a:r>
              <a:rPr lang="en-US" altLang="en-US" i="1" dirty="0"/>
              <a:t>	Every human is mortal.</a:t>
            </a:r>
            <a:r>
              <a:rPr lang="en-US" altLang="en-US" dirty="0"/>
              <a:t> </a:t>
            </a:r>
            <a:endParaRPr lang="en-US" altLang="en-US" i="1" dirty="0"/>
          </a:p>
          <a:p>
            <a:pPr lvl="1">
              <a:buFontTx/>
              <a:buNone/>
            </a:pPr>
            <a:r>
              <a:rPr lang="en-US" altLang="en-US" i="1" dirty="0"/>
              <a:t>	G</a:t>
            </a:r>
            <a:r>
              <a:rPr lang="en-US" altLang="en-US" i="1" dirty="0">
                <a:cs typeface="Arial" panose="020B0604020202020204" pitchFamily="34" charset="0"/>
              </a:rPr>
              <a:t>ö</a:t>
            </a:r>
            <a:r>
              <a:rPr lang="en-US" altLang="en-US" i="1" dirty="0"/>
              <a:t>del is human.</a:t>
            </a:r>
          </a:p>
          <a:p>
            <a:pPr lvl="1">
              <a:buFontTx/>
              <a:buNone/>
            </a:pPr>
            <a:r>
              <a:rPr lang="en-US" altLang="en-US" i="1" dirty="0"/>
              <a:t>	G</a:t>
            </a:r>
            <a:r>
              <a:rPr lang="en-US" altLang="en-US" i="1" dirty="0">
                <a:cs typeface="Arial" panose="020B0604020202020204" pitchFamily="34" charset="0"/>
              </a:rPr>
              <a:t>ö</a:t>
            </a:r>
            <a:r>
              <a:rPr lang="en-US" altLang="en-US" i="1" dirty="0"/>
              <a:t>del is mortal.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Euclid (~300BC): </a:t>
            </a:r>
            <a:r>
              <a:rPr lang="en-US" altLang="en-US" i="1" dirty="0"/>
              <a:t>Elements</a:t>
            </a:r>
            <a:endParaRPr lang="en-US" altLang="en-US" dirty="0"/>
          </a:p>
          <a:p>
            <a:pPr lvl="1"/>
            <a:r>
              <a:rPr lang="en-US" altLang="en-US" dirty="0"/>
              <a:t>We can reduce geometry to a few axioms and derive the rest by following rules</a:t>
            </a:r>
          </a:p>
          <a:p>
            <a:r>
              <a:rPr lang="en-US" altLang="en-US" dirty="0"/>
              <a:t>Newton (1687): </a:t>
            </a:r>
            <a:r>
              <a:rPr lang="en-US" altLang="en-US" i="1" dirty="0" err="1"/>
              <a:t>Philosophiæ</a:t>
            </a:r>
            <a:r>
              <a:rPr lang="en-US" altLang="en-US" i="1" dirty="0"/>
              <a:t> Naturalis Principia Mathematica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We can reduce the motion of objects (including planets) to following axioms (laws) mechanically</a:t>
            </a:r>
          </a:p>
          <a:p>
            <a:r>
              <a:rPr lang="en-US" altLang="en-US" dirty="0"/>
              <a:t>Late 1800s – many mathematicians working on codifying “laws of reasoning”</a:t>
            </a:r>
          </a:p>
          <a:p>
            <a:pPr lvl="1"/>
            <a:r>
              <a:rPr lang="en-US" altLang="en-US" dirty="0"/>
              <a:t>George Boole, </a:t>
            </a:r>
            <a:r>
              <a:rPr lang="en-US" altLang="en-US" i="1" dirty="0"/>
              <a:t>Laws of Thought</a:t>
            </a:r>
            <a:endParaRPr lang="en-US" altLang="en-US" dirty="0"/>
          </a:p>
          <a:p>
            <a:pPr lvl="1"/>
            <a:r>
              <a:rPr lang="en-US" altLang="en-US" dirty="0"/>
              <a:t>Augustus De Morgan</a:t>
            </a:r>
          </a:p>
          <a:p>
            <a:pPr lvl="1"/>
            <a:r>
              <a:rPr lang="en-US" altLang="en-US" dirty="0"/>
              <a:t>Whitehead and Russell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50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B3AB-A4E3-42D2-9D7D-DE29DBDA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pARADOXES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FD4E-C59B-4CF6-820D-17BD8410E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3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21694-08C5-4E1D-A46A-742321D1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3EA66-6B70-4061-8141-4FDE624A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Veridical</a:t>
            </a:r>
          </a:p>
          <a:p>
            <a:pPr lvl="1"/>
            <a:r>
              <a:rPr lang="en-US" sz="2800" dirty="0"/>
              <a:t>produces a result that appears absurd, but is demonstrated to be true nonetheless.</a:t>
            </a:r>
          </a:p>
          <a:p>
            <a:r>
              <a:rPr lang="en-US" sz="3200" dirty="0"/>
              <a:t>Falsidical</a:t>
            </a:r>
          </a:p>
          <a:p>
            <a:pPr lvl="1"/>
            <a:r>
              <a:rPr lang="en-US" sz="2800" dirty="0"/>
              <a:t>not only appears false but actually is false, due to a fallacy in the demonstration. </a:t>
            </a:r>
          </a:p>
          <a:p>
            <a:r>
              <a:rPr lang="en-US" sz="3200" dirty="0"/>
              <a:t>Antinomy</a:t>
            </a:r>
          </a:p>
          <a:p>
            <a:pPr lvl="1"/>
            <a:r>
              <a:rPr lang="en-US" sz="2800" dirty="0"/>
              <a:t>reaches a self-contradictory result by properly applying accepted ways of reasoning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2742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5109-88B8-4F13-8D6F-693AE674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Veridical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ED92-5430-4DB4-B008-B9955869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Three Prisoners problem"/>
              </a:rPr>
              <a:t>Three Prisoners problem</a:t>
            </a:r>
            <a:endParaRPr lang="en-IN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Hilbert's paradox of the Grand Hotel"/>
              </a:rPr>
              <a:t>Hilbert's paradox of the Grand Hotel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endParaRPr lang="en-IN" dirty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r>
              <a:rPr lang="en-IN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Schrödinger's cat</a:t>
            </a:r>
            <a:endParaRPr lang="en-IN" b="0" i="0" u="sng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Ugly duckling theorem</a:t>
            </a:r>
            <a:endParaRPr lang="en-IN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0645AD"/>
                </a:solidFill>
                <a:latin typeface="Arial" panose="020B0604020202020204" pitchFamily="34" charset="0"/>
              </a:rPr>
              <a:t>Zeno’s </a:t>
            </a:r>
            <a:r>
              <a:rPr lang="en-IN" dirty="0" err="1">
                <a:solidFill>
                  <a:srgbClr val="0645AD"/>
                </a:solidFill>
                <a:latin typeface="Arial" panose="020B0604020202020204" pitchFamily="34" charset="0"/>
              </a:rPr>
              <a:t>Pradox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95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A5A1-1411-4F25-9A18-791C4672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significant?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02BB-A663-4FF4-A23B-884DD9271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24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5A38-42E5-4633-A53A-87682B23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Falsidical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ED0809-2E9C-4E6E-B72B-3CDA4B726913}"/>
              </a:ext>
            </a:extLst>
          </p:cNvPr>
          <p:cNvSpPr txBox="1"/>
          <p:nvPr/>
        </p:nvSpPr>
        <p:spPr>
          <a:xfrm>
            <a:off x="5203866" y="1764475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Horse Paradox</a:t>
            </a:r>
            <a:endParaRPr lang="en-IN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4B7E7F-003C-4060-BD90-3E426CEC9E47}"/>
              </a:ext>
            </a:extLst>
          </p:cNvPr>
          <p:cNvSpPr txBox="1"/>
          <p:nvPr/>
        </p:nvSpPr>
        <p:spPr>
          <a:xfrm>
            <a:off x="8208818" y="1782030"/>
            <a:ext cx="2899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sng" dirty="0">
                <a:solidFill>
                  <a:srgbClr val="000000"/>
                </a:solidFill>
                <a:effectLst/>
              </a:rPr>
              <a:t>Achilles and the tortoise</a:t>
            </a:r>
            <a:endParaRPr lang="en-IN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80F81C-874A-4139-8888-835E191E1462}"/>
                  </a:ext>
                </a:extLst>
              </p:cNvPr>
              <p:cNvSpPr txBox="1"/>
              <p:nvPr/>
            </p:nvSpPr>
            <p:spPr>
              <a:xfrm>
                <a:off x="2176895" y="2275610"/>
                <a:ext cx="623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80F81C-874A-4139-8888-835E191E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95" y="2275610"/>
                <a:ext cx="623055" cy="276999"/>
              </a:xfrm>
              <a:prstGeom prst="rect">
                <a:avLst/>
              </a:prstGeom>
              <a:blipFill>
                <a:blip r:embed="rId2"/>
                <a:stretch>
                  <a:fillRect l="-4902" r="-7843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D99108-A080-41EB-907F-3965E4A405EE}"/>
                  </a:ext>
                </a:extLst>
              </p:cNvPr>
              <p:cNvSpPr txBox="1"/>
              <p:nvPr/>
            </p:nvSpPr>
            <p:spPr>
              <a:xfrm>
                <a:off x="2083377" y="2670464"/>
                <a:ext cx="858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D99108-A080-41EB-907F-3965E4A40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377" y="2670464"/>
                <a:ext cx="858632" cy="276999"/>
              </a:xfrm>
              <a:prstGeom prst="rect">
                <a:avLst/>
              </a:prstGeom>
              <a:blipFill>
                <a:blip r:embed="rId3"/>
                <a:stretch>
                  <a:fillRect l="-3546" t="-4348" r="-496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5A207-2F53-4E67-B124-2D4B6D7AFC12}"/>
                  </a:ext>
                </a:extLst>
              </p:cNvPr>
              <p:cNvSpPr txBox="1"/>
              <p:nvPr/>
            </p:nvSpPr>
            <p:spPr>
              <a:xfrm>
                <a:off x="1563831" y="3169228"/>
                <a:ext cx="1889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D5A207-2F53-4E67-B124-2D4B6D7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31" y="3169228"/>
                <a:ext cx="1889427" cy="276999"/>
              </a:xfrm>
              <a:prstGeom prst="rect">
                <a:avLst/>
              </a:prstGeom>
              <a:blipFill>
                <a:blip r:embed="rId4"/>
                <a:stretch>
                  <a:fillRect l="-1294" t="-4444" r="-64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E8706-BC4D-487D-970A-85C408C0A5EA}"/>
                  </a:ext>
                </a:extLst>
              </p:cNvPr>
              <p:cNvSpPr txBox="1"/>
              <p:nvPr/>
            </p:nvSpPr>
            <p:spPr>
              <a:xfrm>
                <a:off x="836468" y="3626428"/>
                <a:ext cx="2683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E8706-BC4D-487D-970A-85C408C0A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68" y="3626428"/>
                <a:ext cx="2683812" cy="276999"/>
              </a:xfrm>
              <a:prstGeom prst="rect">
                <a:avLst/>
              </a:prstGeom>
              <a:blipFill>
                <a:blip r:embed="rId5"/>
                <a:stretch>
                  <a:fillRect t="-2222" r="-272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C9FD5-03CF-42C6-989A-81C5CCFFD89C}"/>
                  </a:ext>
                </a:extLst>
              </p:cNvPr>
              <p:cNvSpPr txBox="1"/>
              <p:nvPr/>
            </p:nvSpPr>
            <p:spPr>
              <a:xfrm>
                <a:off x="1595003" y="4062845"/>
                <a:ext cx="1220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C9FD5-03CF-42C6-989A-81C5CCFFD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03" y="4062845"/>
                <a:ext cx="1220462" cy="276999"/>
              </a:xfrm>
              <a:prstGeom prst="rect">
                <a:avLst/>
              </a:prstGeom>
              <a:blipFill>
                <a:blip r:embed="rId6"/>
                <a:stretch>
                  <a:fillRect r="-35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3F6752-CF4B-4852-BE4E-29BFAD3475F8}"/>
                  </a:ext>
                </a:extLst>
              </p:cNvPr>
              <p:cNvSpPr txBox="1"/>
              <p:nvPr/>
            </p:nvSpPr>
            <p:spPr>
              <a:xfrm>
                <a:off x="2093767" y="4416137"/>
                <a:ext cx="747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3F6752-CF4B-4852-BE4E-29BFAD34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67" y="4416137"/>
                <a:ext cx="747512" cy="276999"/>
              </a:xfrm>
              <a:prstGeom prst="rect">
                <a:avLst/>
              </a:prstGeom>
              <a:blipFill>
                <a:blip r:embed="rId7"/>
                <a:stretch>
                  <a:fillRect l="-7317" r="-569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1DBAFC-7DE5-44DF-8B98-5E50FE1B7A76}"/>
                  </a:ext>
                </a:extLst>
              </p:cNvPr>
              <p:cNvSpPr txBox="1"/>
              <p:nvPr/>
            </p:nvSpPr>
            <p:spPr>
              <a:xfrm>
                <a:off x="2249631" y="4783374"/>
                <a:ext cx="61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1DBAFC-7DE5-44DF-8B98-5E50FE1B7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631" y="4783374"/>
                <a:ext cx="615553" cy="276999"/>
              </a:xfrm>
              <a:prstGeom prst="rect">
                <a:avLst/>
              </a:prstGeom>
              <a:blipFill>
                <a:blip r:embed="rId8"/>
                <a:stretch>
                  <a:fillRect l="-7921" r="-8911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998165B-F895-4DE1-9749-E6666F01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656" y="2296391"/>
            <a:ext cx="1768153" cy="41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eno's Paradox: Achilles and the Tortoise - Owlcation">
            <a:extLst>
              <a:ext uri="{FF2B5EF4-FFF2-40B4-BE49-F238E27FC236}">
                <a16:creationId xmlns:a16="http://schemas.microsoft.com/office/drawing/2014/main" id="{C3678493-2C0B-43D8-ACBB-F5900C691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88" y="2639290"/>
            <a:ext cx="3377544" cy="28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38B108-A450-4273-99F1-21A56E7104CE}"/>
              </a:ext>
            </a:extLst>
          </p:cNvPr>
          <p:cNvSpPr txBox="1"/>
          <p:nvPr/>
        </p:nvSpPr>
        <p:spPr>
          <a:xfrm>
            <a:off x="1374198" y="1831170"/>
            <a:ext cx="214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Mathematical Fallacy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89960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8A476-BB36-4DE8-9E70-01292783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Russell’s Paradox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00C47D-A43A-4BC8-B5C7-AD153B56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sets are not members of themselves</a:t>
            </a:r>
          </a:p>
          <a:p>
            <a:pPr lvl="1"/>
            <a:r>
              <a:rPr lang="en-US" altLang="en-US" dirty="0"/>
              <a:t>set of all Jeffersonians</a:t>
            </a:r>
          </a:p>
          <a:p>
            <a:r>
              <a:rPr lang="en-US" altLang="en-US" dirty="0"/>
              <a:t>Some sets are members of themselves</a:t>
            </a:r>
          </a:p>
          <a:p>
            <a:pPr lvl="1"/>
            <a:r>
              <a:rPr lang="en-US" altLang="en-US" dirty="0"/>
              <a:t>set of all things that are non-Jeffersonian </a:t>
            </a:r>
          </a:p>
          <a:p>
            <a:r>
              <a:rPr lang="en-US" altLang="en-US" i="1" dirty="0"/>
              <a:t>S = </a:t>
            </a:r>
            <a:r>
              <a:rPr lang="en-US" altLang="en-US" dirty="0"/>
              <a:t>the set of all sets that are not members of themselves</a:t>
            </a:r>
            <a:r>
              <a:rPr lang="en-US" altLang="en-US" i="1" dirty="0"/>
              <a:t> </a:t>
            </a:r>
            <a:endParaRPr lang="en-US" altLang="en-US" dirty="0"/>
          </a:p>
          <a:p>
            <a:r>
              <a:rPr lang="en-US" altLang="en-US" dirty="0"/>
              <a:t>Is </a:t>
            </a:r>
            <a:r>
              <a:rPr lang="en-US" altLang="en-US" i="1" dirty="0"/>
              <a:t>S</a:t>
            </a:r>
            <a:r>
              <a:rPr lang="en-US" altLang="en-US" dirty="0"/>
              <a:t> a member of itself?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S</a:t>
            </a:r>
            <a:r>
              <a:rPr lang="en-US" altLang="en-US" dirty="0"/>
              <a:t> </a:t>
            </a:r>
            <a:r>
              <a:rPr lang="en-US" altLang="en-US" b="1" dirty="0"/>
              <a:t>is</a:t>
            </a:r>
            <a:r>
              <a:rPr lang="en-US" altLang="en-US" dirty="0"/>
              <a:t> an element of  </a:t>
            </a:r>
            <a:r>
              <a:rPr lang="en-US" altLang="en-US" i="1" dirty="0"/>
              <a:t>S</a:t>
            </a:r>
            <a:r>
              <a:rPr lang="en-US" altLang="en-US" dirty="0"/>
              <a:t>, then </a:t>
            </a:r>
            <a:r>
              <a:rPr lang="en-US" altLang="en-US" i="1" dirty="0"/>
              <a:t>S</a:t>
            </a:r>
            <a:r>
              <a:rPr lang="en-US" altLang="en-US" dirty="0"/>
              <a:t> </a:t>
            </a:r>
            <a:r>
              <a:rPr lang="en-US" altLang="en-US" b="1" dirty="0"/>
              <a:t>is</a:t>
            </a:r>
            <a:r>
              <a:rPr lang="en-US" altLang="en-US" dirty="0"/>
              <a:t> a member of itself and should </a:t>
            </a:r>
            <a:r>
              <a:rPr lang="en-US" altLang="en-US" b="1" dirty="0"/>
              <a:t>not</a:t>
            </a:r>
            <a:r>
              <a:rPr lang="en-US" altLang="en-US" dirty="0"/>
              <a:t> be in </a:t>
            </a:r>
            <a:r>
              <a:rPr lang="en-US" altLang="en-US" i="1" dirty="0"/>
              <a:t>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S </a:t>
            </a:r>
            <a:r>
              <a:rPr lang="en-US" altLang="en-US" b="1" dirty="0"/>
              <a:t>is not</a:t>
            </a:r>
            <a:r>
              <a:rPr lang="en-US" altLang="en-US" dirty="0"/>
              <a:t> an element of </a:t>
            </a:r>
            <a:r>
              <a:rPr lang="en-US" altLang="en-US" i="1" dirty="0"/>
              <a:t>S</a:t>
            </a:r>
            <a:r>
              <a:rPr lang="en-US" altLang="en-US" dirty="0"/>
              <a:t>, then </a:t>
            </a:r>
            <a:r>
              <a:rPr lang="en-US" altLang="en-US" i="1" dirty="0"/>
              <a:t>S</a:t>
            </a:r>
            <a:r>
              <a:rPr lang="en-US" altLang="en-US" dirty="0"/>
              <a:t> </a:t>
            </a:r>
            <a:r>
              <a:rPr lang="en-US" altLang="en-US" b="1" dirty="0"/>
              <a:t>is not</a:t>
            </a:r>
            <a:r>
              <a:rPr lang="en-US" altLang="en-US" dirty="0"/>
              <a:t> a member of itself, and </a:t>
            </a:r>
            <a:r>
              <a:rPr lang="en-US" altLang="en-US" b="1" dirty="0"/>
              <a:t>should</a:t>
            </a:r>
            <a:r>
              <a:rPr lang="en-US" altLang="en-US" dirty="0"/>
              <a:t> be in </a:t>
            </a:r>
            <a:r>
              <a:rPr lang="en-US" altLang="en-US" i="1" dirty="0"/>
              <a:t>S</a:t>
            </a:r>
            <a:r>
              <a:rPr lang="en-US" altLang="en-US" dirty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62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4C74-6AC0-4F14-AFF5-1B4EF1EB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Resolution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9EE-8CCD-4127-9FB7-AA6AB458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Principia Mathematica</a:t>
            </a:r>
            <a:r>
              <a:rPr lang="en-US" altLang="en-US" dirty="0"/>
              <a:t> attempted to resolve this paragraph by </a:t>
            </a:r>
            <a:r>
              <a:rPr lang="en-US" altLang="en-US" b="1" u="sng" dirty="0"/>
              <a:t>banning self-reference</a:t>
            </a:r>
          </a:p>
          <a:p>
            <a:r>
              <a:rPr lang="en-US" altLang="en-US" dirty="0"/>
              <a:t>Every set has a </a:t>
            </a:r>
            <a:r>
              <a:rPr lang="en-US" altLang="en-US" b="1" u="sng" dirty="0"/>
              <a:t>type</a:t>
            </a:r>
          </a:p>
          <a:p>
            <a:pPr lvl="1"/>
            <a:r>
              <a:rPr lang="en-US" altLang="en-US" dirty="0"/>
              <a:t>The lowest type of set can contain only “objects”, not “sets”</a:t>
            </a:r>
          </a:p>
          <a:p>
            <a:pPr lvl="1"/>
            <a:r>
              <a:rPr lang="en-US" altLang="en-US" dirty="0"/>
              <a:t>The next type of set can contain objects and sets of objects, but not sets of sets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Resolution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Set ::= Sent</a:t>
            </a:r>
            <a:endParaRPr lang="en-US" altLang="en-US" i="1" baseline="-25000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Set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</a:rPr>
              <a:t> ::= {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 |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is 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Object</a:t>
            </a:r>
            <a:r>
              <a:rPr lang="en-US" altLang="en-US" dirty="0">
                <a:latin typeface="Times New Roman" panose="02020603050405020304" pitchFamily="18" charset="0"/>
              </a:rPr>
              <a:t> }</a:t>
            </a:r>
          </a:p>
          <a:p>
            <a:pPr lvl="1"/>
            <a:r>
              <a:rPr lang="en-US" altLang="en-US" dirty="0" err="1">
                <a:latin typeface="Times New Roman" panose="02020603050405020304" pitchFamily="18" charset="0"/>
              </a:rPr>
              <a:t>Set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 ::= {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 | </a:t>
            </a:r>
            <a:r>
              <a:rPr lang="en-US" altLang="en-US" i="1" dirty="0">
                <a:latin typeface="Times New Roman" panose="02020603050405020304" pitchFamily="18" charset="0"/>
              </a:rPr>
              <a:t>x </a:t>
            </a:r>
            <a:r>
              <a:rPr lang="en-US" altLang="en-US" dirty="0"/>
              <a:t>is an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Object </a:t>
            </a:r>
            <a:r>
              <a:rPr lang="en-US" altLang="en-US" dirty="0"/>
              <a:t>or a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Set</a:t>
            </a:r>
            <a:r>
              <a:rPr lang="en-US" altLang="en-US" i="1" u="sng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i="1" u="sng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u="sng" baseline="-25000" dirty="0">
                <a:latin typeface="Times New Roman" panose="02020603050405020304" pitchFamily="18" charset="0"/>
              </a:rPr>
              <a:t>- 1 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</a:rPr>
              <a:t>: </a:t>
            </a:r>
            <a:r>
              <a:rPr lang="en-US" altLang="en-US" dirty="0" err="1">
                <a:latin typeface="Times New Roman" panose="02020603050405020304" pitchFamily="18" charset="0"/>
              </a:rPr>
              <a:t>Set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 , </a:t>
            </a:r>
            <a:r>
              <a:rPr lang="en-US" altLang="en-US" dirty="0"/>
              <a:t>Is </a:t>
            </a:r>
            <a:r>
              <a:rPr lang="en-US" altLang="en-US" i="1" dirty="0">
                <a:latin typeface="Times New Roman" panose="02020603050405020304" pitchFamily="18" charset="0"/>
              </a:rPr>
              <a:t>S</a:t>
            </a:r>
            <a:r>
              <a:rPr lang="en-US" altLang="en-US" dirty="0"/>
              <a:t> a member of itself?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</a:rPr>
              <a:t>No, it is a </a:t>
            </a:r>
            <a:r>
              <a:rPr lang="en-US" altLang="en-US" sz="1600" dirty="0" err="1"/>
              <a:t>Set</a:t>
            </a:r>
            <a:r>
              <a:rPr lang="en-US" altLang="en-US" sz="1600" i="1" baseline="-25000" dirty="0" err="1"/>
              <a:t>n</a:t>
            </a:r>
            <a:r>
              <a:rPr lang="en-US" altLang="en-US" sz="1600" i="1" dirty="0"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so, it can’t be a member of a </a:t>
            </a:r>
            <a:r>
              <a:rPr lang="en-US" altLang="en-US" sz="1600" dirty="0" err="1"/>
              <a:t>Set</a:t>
            </a:r>
            <a:r>
              <a:rPr lang="en-US" altLang="en-US" sz="1600" i="1" baseline="-25000" dirty="0" err="1"/>
              <a:t>n</a:t>
            </a:r>
            <a:endParaRPr lang="en-US" altLang="en-US" sz="1600" baseline="-25000" dirty="0"/>
          </a:p>
          <a:p>
            <a:pPr lvl="1"/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endParaRPr lang="en-US" altLang="en-US" i="1" baseline="-250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i="1" baseline="-25000" dirty="0">
              <a:latin typeface="Times New Roman" panose="02020603050405020304" pitchFamily="18" charset="0"/>
            </a:endParaRPr>
          </a:p>
          <a:p>
            <a:pPr lvl="1"/>
            <a:endParaRPr lang="en-US" altLang="en-US" i="1" baseline="-250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8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14BC-3AA3-49C0-AC00-27E0701B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baseline="0" dirty="0" err="1">
                <a:latin typeface="Fd2258923-Identity-H"/>
              </a:rPr>
              <a:t>EpimenideS</a:t>
            </a:r>
            <a:r>
              <a:rPr lang="en-IN" sz="1800" b="0" i="0" u="none" strike="noStrike" baseline="0" dirty="0">
                <a:latin typeface="Fd2258923-Identity-H"/>
              </a:rPr>
              <a:t>/LIAR Paradox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9E40-588C-40A5-B0CD-52353543D6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4661" y="2747550"/>
            <a:ext cx="5309918" cy="1990705"/>
          </a:xfrm>
        </p:spPr>
        <p:txBody>
          <a:bodyPr/>
          <a:lstStyle/>
          <a:p>
            <a:r>
              <a:rPr lang="en-US" sz="1800" b="0" i="0" u="none" strike="noStrike" baseline="0" dirty="0" err="1">
                <a:solidFill>
                  <a:schemeClr val="tx1"/>
                </a:solidFill>
              </a:rPr>
              <a:t>Epimenides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 was a Cretan who made one immortal statement.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IN" sz="1800" b="0" i="0" u="none" strike="noStrike" baseline="0" dirty="0">
                <a:solidFill>
                  <a:schemeClr val="tx1"/>
                </a:solidFill>
              </a:rPr>
              <a:t>"All Cretans are liars . “</a:t>
            </a:r>
          </a:p>
          <a:p>
            <a:pPr algn="l"/>
            <a:r>
              <a:rPr lang="en-IN" sz="1800" b="0" i="0" u="none" strike="noStrike" baseline="0" dirty="0"/>
              <a:t>	"</a:t>
            </a:r>
            <a:r>
              <a:rPr lang="en-IN" sz="1800" b="1" i="0" u="none" strike="noStrike" baseline="0" dirty="0">
                <a:solidFill>
                  <a:srgbClr val="FF0000"/>
                </a:solidFill>
              </a:rPr>
              <a:t>This</a:t>
            </a:r>
            <a:r>
              <a:rPr lang="en-IN" sz="1800" b="0" i="0" u="none" strike="noStrike" baseline="0" dirty="0"/>
              <a:t> </a:t>
            </a:r>
            <a:r>
              <a:rPr lang="en-IN" sz="1800" b="0" i="0" u="none" strike="noStrike" baseline="0" dirty="0">
                <a:solidFill>
                  <a:schemeClr val="tx1"/>
                </a:solidFill>
              </a:rPr>
              <a:t>statement is </a:t>
            </a:r>
            <a:r>
              <a:rPr lang="en-IN" sz="1800" b="1" i="0" u="none" strike="noStrike" baseline="0" dirty="0">
                <a:solidFill>
                  <a:srgbClr val="FF0000"/>
                </a:solidFill>
              </a:rPr>
              <a:t>false</a:t>
            </a:r>
            <a:r>
              <a:rPr lang="en-IN" sz="1800" b="0" i="0" u="none" strike="noStrike" baseline="0" dirty="0"/>
              <a:t> "</a:t>
            </a: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AF1B85-3DF2-4673-B4E9-13AB8E188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61D3A-29AE-43D9-974D-A093E845EAF2}"/>
              </a:ext>
            </a:extLst>
          </p:cNvPr>
          <p:cNvSpPr txBox="1"/>
          <p:nvPr/>
        </p:nvSpPr>
        <p:spPr>
          <a:xfrm>
            <a:off x="1114425" y="586284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Russell’s types can help with the set paradox, but not with this one.</a:t>
            </a:r>
          </a:p>
        </p:txBody>
      </p:sp>
    </p:spTree>
    <p:extLst>
      <p:ext uri="{BB962C8B-B14F-4D97-AF65-F5344CB8AC3E}">
        <p14:creationId xmlns:p14="http://schemas.microsoft.com/office/powerpoint/2010/main" val="2703258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458BB1-7AB2-46C0-9F7B-DFDA5C7D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Axiomatic Systems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3AD9EA-85A1-4F8E-BD1C-D16B58D85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34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Axiomatic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axiomatic theory consists of the following information: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 collection of symbols, which I will denote in </a:t>
            </a:r>
            <a:r>
              <a:rPr lang="en-US" b="1" dirty="0"/>
              <a:t>boldface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For example: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b="1" dirty="0"/>
              <a:t>=</a:t>
            </a:r>
            <a:r>
              <a:rPr lang="en-US" dirty="0"/>
              <a:t>, </a:t>
            </a:r>
            <a:r>
              <a:rPr lang="en-US" b="1" dirty="0"/>
              <a:t>Ɐ</a:t>
            </a:r>
            <a:r>
              <a:rPr lang="en-US" dirty="0"/>
              <a:t>, </a:t>
            </a:r>
            <a:r>
              <a:rPr lang="en-US" b="1" dirty="0"/>
              <a:t>Ǝ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l-GR" b="1" dirty="0"/>
              <a:t>ᴧ</a:t>
            </a:r>
            <a:r>
              <a:rPr lang="en-US" dirty="0"/>
              <a:t>, </a:t>
            </a:r>
            <a:r>
              <a:rPr lang="en-US" b="1" dirty="0"/>
              <a:t>ᴠ</a:t>
            </a:r>
            <a:r>
              <a:rPr lang="en-US" dirty="0"/>
              <a:t>, </a:t>
            </a:r>
            <a:r>
              <a:rPr lang="en-US" b="1" dirty="0"/>
              <a:t>¬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‘</a:t>
            </a:r>
          </a:p>
          <a:p>
            <a:pPr marL="514350" indent="-514350">
              <a:buAutoNum type="arabicPeriod" startAt="2"/>
            </a:pPr>
            <a:r>
              <a:rPr lang="en-US" dirty="0"/>
              <a:t>A set of syntax rules dictating which strings of characters form valid statements (nothing here about what’s true or false)</a:t>
            </a:r>
          </a:p>
          <a:p>
            <a:pPr marL="0" indent="0">
              <a:buNone/>
            </a:pPr>
            <a:r>
              <a:rPr lang="en-US" dirty="0"/>
              <a:t>       For example: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valid statements, so are </a:t>
            </a:r>
          </a:p>
          <a:p>
            <a:pPr marL="0" indent="0">
              <a:buNone/>
            </a:pPr>
            <a:r>
              <a:rPr lang="en-US" b="1" dirty="0"/>
              <a:t>       (</a:t>
            </a:r>
            <a:r>
              <a:rPr lang="en-US" i="1" dirty="0"/>
              <a:t>A</a:t>
            </a:r>
            <a:r>
              <a:rPr lang="el-GR" b="1" dirty="0"/>
              <a:t> ᴧ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b="1" dirty="0"/>
              <a:t>(</a:t>
            </a:r>
            <a:r>
              <a:rPr lang="en-US" i="1" dirty="0"/>
              <a:t>A</a:t>
            </a:r>
            <a:r>
              <a:rPr lang="en-US" b="1" dirty="0"/>
              <a:t> ᴠ </a:t>
            </a:r>
            <a:r>
              <a:rPr lang="en-US" i="1" dirty="0"/>
              <a:t>B</a:t>
            </a:r>
            <a:r>
              <a:rPr lang="en-US" b="1" dirty="0"/>
              <a:t>)</a:t>
            </a:r>
            <a:r>
              <a:rPr lang="en-US" dirty="0"/>
              <a:t>, and </a:t>
            </a:r>
            <a:r>
              <a:rPr lang="en-US" b="1" dirty="0"/>
              <a:t>¬(</a:t>
            </a:r>
            <a:r>
              <a:rPr lang="en-US" i="1" dirty="0"/>
              <a:t>A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Axiomatic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dirty="0"/>
              <a:t>A list of axioms – statements that are true and do not require proof.  For example:  </a:t>
            </a:r>
            <a:r>
              <a:rPr lang="en-US" b="1" dirty="0"/>
              <a:t>Ɐa:(0+a=a)</a:t>
            </a:r>
            <a:r>
              <a:rPr lang="en-US" dirty="0"/>
              <a:t> and </a:t>
            </a:r>
            <a:r>
              <a:rPr lang="en-US" b="1" dirty="0"/>
              <a:t>Ɐa:(0·a=0)</a:t>
            </a:r>
            <a:endParaRPr lang="en-US" dirty="0"/>
          </a:p>
          <a:p>
            <a:pPr marL="514350" indent="-514350">
              <a:buAutoNum type="arabicPeriod" startAt="3"/>
            </a:pPr>
            <a:r>
              <a:rPr lang="en-US" dirty="0"/>
              <a:t>A list of “rules of inference” – specific rules by which one may manipulate true statements to obtain new true statements.</a:t>
            </a:r>
          </a:p>
          <a:p>
            <a:pPr marL="0" indent="0">
              <a:buNone/>
            </a:pPr>
            <a:r>
              <a:rPr lang="en-US" dirty="0"/>
              <a:t>      For example: The string “</a:t>
            </a:r>
            <a:r>
              <a:rPr lang="en-US" b="1" dirty="0"/>
              <a:t>¬¬</a:t>
            </a:r>
            <a:r>
              <a:rPr lang="en-US" dirty="0"/>
              <a:t>” may be deleted from any theorem or added to the beginning of any theorem.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“proof” is a list of statements, each of which is either an axiom or the result of applying a rule of inference to one or more previous lines.</a:t>
            </a:r>
          </a:p>
          <a:p>
            <a:pPr marL="0" indent="0">
              <a:buNone/>
            </a:pPr>
            <a:r>
              <a:rPr lang="en-US" dirty="0"/>
              <a:t>A “theorem” is a non-axiom statement that is the last line of a proof.</a:t>
            </a:r>
          </a:p>
        </p:txBody>
      </p:sp>
    </p:spTree>
    <p:extLst>
      <p:ext uri="{BB962C8B-B14F-4D97-AF65-F5344CB8AC3E}">
        <p14:creationId xmlns:p14="http://schemas.microsoft.com/office/powerpoint/2010/main" val="136636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350087-844C-4FDD-937C-F14A47F3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Axiomatic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F0E026-27D3-4956-A626-7E67BEB0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0ABB7FF0-636F-45CF-9D25-CE62480A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993" y="1861161"/>
            <a:ext cx="6248400" cy="4038600"/>
          </a:xfrm>
          <a:prstGeom prst="ellipse">
            <a:avLst/>
          </a:prstGeom>
          <a:solidFill>
            <a:srgbClr val="99CCFF"/>
          </a:solidFill>
          <a:ln w="3175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7B61532-D64B-4AD6-AA28-E1C1B84A8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580" y="1865923"/>
            <a:ext cx="6246813" cy="4041775"/>
          </a:xfrm>
          <a:prstGeom prst="ellipse">
            <a:avLst/>
          </a:prstGeom>
          <a:solidFill>
            <a:srgbClr val="CCFFCC">
              <a:alpha val="39999"/>
            </a:srgbClr>
          </a:solidFill>
          <a:ln w="31750" algn="ctr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panose="020B0604020202020204" pitchFamily="34" charset="0"/>
              </a:rPr>
              <a:t>Derives </a:t>
            </a:r>
            <a:r>
              <a:rPr lang="en-US" altLang="en-US" sz="3200" b="1">
                <a:latin typeface="Arial" panose="020B0604020202020204" pitchFamily="34" charset="0"/>
              </a:rPr>
              <a:t>all</a:t>
            </a:r>
            <a:r>
              <a:rPr lang="en-US" altLang="en-US" sz="3200">
                <a:latin typeface="Arial" panose="020B0604020202020204" pitchFamily="34" charset="0"/>
              </a:rPr>
              <a:t> true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statements, and </a:t>
            </a:r>
            <a:r>
              <a:rPr lang="en-US" altLang="en-US" sz="3200" b="1">
                <a:latin typeface="Arial" panose="020B0604020202020204" pitchFamily="34" charset="0"/>
              </a:rPr>
              <a:t>no</a:t>
            </a:r>
            <a:r>
              <a:rPr lang="en-US" altLang="en-US" sz="3200">
                <a:latin typeface="Arial" panose="020B0604020202020204" pitchFamily="34" charset="0"/>
              </a:rPr>
              <a:t> false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statements starting from a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finite number of axioms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and following mechanical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inference rules.</a:t>
            </a:r>
          </a:p>
        </p:txBody>
      </p:sp>
    </p:spTree>
    <p:extLst>
      <p:ext uri="{BB962C8B-B14F-4D97-AF65-F5344CB8AC3E}">
        <p14:creationId xmlns:p14="http://schemas.microsoft.com/office/powerpoint/2010/main" val="363409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350087-844C-4FDD-937C-F14A47F3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Axiomatic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F0E026-27D3-4956-A626-7E67BEB0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8A756E29-B35E-465E-84C2-A90057AC4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240" y="2130792"/>
            <a:ext cx="6248400" cy="4038600"/>
          </a:xfrm>
          <a:prstGeom prst="ellipse">
            <a:avLst/>
          </a:prstGeom>
          <a:solidFill>
            <a:srgbClr val="99CCFF"/>
          </a:solidFill>
          <a:ln w="3175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00DACEC-5BBE-4F86-8712-C287CA2C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865" y="2305417"/>
            <a:ext cx="5964237" cy="3814762"/>
          </a:xfrm>
          <a:prstGeom prst="ellipse">
            <a:avLst/>
          </a:prstGeom>
          <a:solidFill>
            <a:srgbClr val="CCFFCC">
              <a:alpha val="39999"/>
            </a:srgbClr>
          </a:solidFill>
          <a:ln w="31750" algn="ctr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panose="020B0604020202020204" pitchFamily="34" charset="0"/>
              </a:rPr>
              <a:t>Derives </a:t>
            </a:r>
          </a:p>
          <a:p>
            <a:pPr algn="ctr"/>
            <a:r>
              <a:rPr lang="en-US" altLang="en-US" sz="3200" b="1">
                <a:latin typeface="Arial" panose="020B0604020202020204" pitchFamily="34" charset="0"/>
              </a:rPr>
              <a:t>some, but not all</a:t>
            </a:r>
            <a:r>
              <a:rPr lang="en-US" altLang="en-US" sz="3200">
                <a:latin typeface="Arial" panose="020B0604020202020204" pitchFamily="34" charset="0"/>
              </a:rPr>
              <a:t> true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statements, and </a:t>
            </a:r>
            <a:r>
              <a:rPr lang="en-US" altLang="en-US" sz="3200" b="1">
                <a:latin typeface="Arial" panose="020B0604020202020204" pitchFamily="34" charset="0"/>
              </a:rPr>
              <a:t>no</a:t>
            </a:r>
            <a:r>
              <a:rPr lang="en-US" altLang="en-US" sz="3200">
                <a:latin typeface="Arial" panose="020B0604020202020204" pitchFamily="34" charset="0"/>
              </a:rPr>
              <a:t> false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statements starting from a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finite number of axioms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and following mechanical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inference rules.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B81104E7-4F7F-484D-8C24-066F9C4EFE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9627" y="2626092"/>
            <a:ext cx="655638" cy="3333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6092EED4-36D0-4813-9C83-715A4658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165" y="2208579"/>
            <a:ext cx="1412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22554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350087-844C-4FDD-937C-F14A47F3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Axiomatic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F0E026-27D3-4956-A626-7E67BEB0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5CECC0AE-B359-4A09-9B44-FBAD38A0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671" y="1802545"/>
            <a:ext cx="6248400" cy="4038600"/>
          </a:xfrm>
          <a:prstGeom prst="ellipse">
            <a:avLst/>
          </a:prstGeom>
          <a:solidFill>
            <a:srgbClr val="99CCFF"/>
          </a:solidFill>
          <a:ln w="3175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0CDFDDED-E125-4A21-BE97-04FB8DD6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671" y="1788257"/>
            <a:ext cx="6267450" cy="4060825"/>
          </a:xfrm>
          <a:prstGeom prst="ellipse">
            <a:avLst/>
          </a:prstGeom>
          <a:solidFill>
            <a:srgbClr val="CCFFCC">
              <a:alpha val="39999"/>
            </a:srgbClr>
          </a:solidFill>
          <a:ln w="31750" algn="ctr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>
                <a:latin typeface="Arial" panose="020B0604020202020204" pitchFamily="34" charset="0"/>
              </a:rPr>
              <a:t>Derives </a:t>
            </a:r>
          </a:p>
          <a:p>
            <a:pPr algn="ctr"/>
            <a:r>
              <a:rPr lang="en-US" altLang="en-US" sz="3200" b="1">
                <a:latin typeface="Arial" panose="020B0604020202020204" pitchFamily="34" charset="0"/>
              </a:rPr>
              <a:t>all</a:t>
            </a:r>
            <a:r>
              <a:rPr lang="en-US" altLang="en-US" sz="3200">
                <a:latin typeface="Arial" panose="020B0604020202020204" pitchFamily="34" charset="0"/>
              </a:rPr>
              <a:t> true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statements, and </a:t>
            </a:r>
            <a:r>
              <a:rPr lang="en-US" altLang="en-US" sz="3200" b="1">
                <a:latin typeface="Arial" panose="020B0604020202020204" pitchFamily="34" charset="0"/>
              </a:rPr>
              <a:t>some</a:t>
            </a:r>
            <a:r>
              <a:rPr lang="en-US" altLang="en-US" sz="3200">
                <a:latin typeface="Arial" panose="020B0604020202020204" pitchFamily="34" charset="0"/>
              </a:rPr>
              <a:t> false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statements starting from a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finite number of axioms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and following mechanical </a:t>
            </a:r>
          </a:p>
          <a:p>
            <a:pPr algn="ctr"/>
            <a:r>
              <a:rPr lang="en-US" altLang="en-US" sz="3200">
                <a:latin typeface="Arial" panose="020B0604020202020204" pitchFamily="34" charset="0"/>
              </a:rPr>
              <a:t>inference rules.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4AC27878-86DD-40BD-ADB8-E99E0DD5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283" y="5014057"/>
            <a:ext cx="1900238" cy="1401763"/>
          </a:xfrm>
          <a:prstGeom prst="ellipse">
            <a:avLst/>
          </a:prstGeom>
          <a:solidFill>
            <a:srgbClr val="CCFFCC">
              <a:alpha val="39999"/>
            </a:srgbClr>
          </a:solidFill>
          <a:ln w="31750" algn="ctr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some</a:t>
            </a:r>
            <a:r>
              <a:rPr lang="en-US" altLang="en-US">
                <a:latin typeface="Arial" panose="020B0604020202020204" pitchFamily="34" charset="0"/>
              </a:rPr>
              <a:t> false </a:t>
            </a: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statements</a:t>
            </a:r>
            <a:r>
              <a:rPr lang="en-US" altLang="en-US" sz="320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448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382BA5D-E3A5-4267-974B-1409C0773AD2}"/>
              </a:ext>
            </a:extLst>
          </p:cNvPr>
          <p:cNvSpPr/>
          <p:nvPr/>
        </p:nvSpPr>
        <p:spPr>
          <a:xfrm>
            <a:off x="7336972" y="1415143"/>
            <a:ext cx="3690257" cy="1774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I</a:t>
            </a:r>
            <a:endParaRPr lang="en-IN" sz="7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378922-0A2F-4138-A123-C96DEE4529C3}"/>
              </a:ext>
            </a:extLst>
          </p:cNvPr>
          <p:cNvSpPr/>
          <p:nvPr/>
        </p:nvSpPr>
        <p:spPr>
          <a:xfrm>
            <a:off x="7434943" y="4593771"/>
            <a:ext cx="3374571" cy="1491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Atoms,</a:t>
            </a:r>
          </a:p>
          <a:p>
            <a:pPr algn="ctr"/>
            <a:r>
              <a:rPr lang="en-US" dirty="0"/>
              <a:t>Proteins, Molecules</a:t>
            </a:r>
          </a:p>
          <a:p>
            <a:pPr algn="ctr"/>
            <a:r>
              <a:rPr lang="en-IN" dirty="0"/>
              <a:t>….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E94E991-138C-4E58-A3D2-4228A8D4F3E1}"/>
              </a:ext>
            </a:extLst>
          </p:cNvPr>
          <p:cNvSpPr/>
          <p:nvPr/>
        </p:nvSpPr>
        <p:spPr>
          <a:xfrm>
            <a:off x="8828314" y="3222171"/>
            <a:ext cx="746586" cy="1393372"/>
          </a:xfrm>
          <a:custGeom>
            <a:avLst/>
            <a:gdLst>
              <a:gd name="connsiteX0" fmla="*/ 435429 w 746586"/>
              <a:gd name="connsiteY0" fmla="*/ 1393372 h 1393372"/>
              <a:gd name="connsiteX1" fmla="*/ 446315 w 746586"/>
              <a:gd name="connsiteY1" fmla="*/ 1295400 h 1393372"/>
              <a:gd name="connsiteX2" fmla="*/ 457200 w 746586"/>
              <a:gd name="connsiteY2" fmla="*/ 1262743 h 1393372"/>
              <a:gd name="connsiteX3" fmla="*/ 522515 w 746586"/>
              <a:gd name="connsiteY3" fmla="*/ 1240972 h 1393372"/>
              <a:gd name="connsiteX4" fmla="*/ 696686 w 746586"/>
              <a:gd name="connsiteY4" fmla="*/ 1208315 h 1393372"/>
              <a:gd name="connsiteX5" fmla="*/ 522515 w 746586"/>
              <a:gd name="connsiteY5" fmla="*/ 1164772 h 1393372"/>
              <a:gd name="connsiteX6" fmla="*/ 370115 w 746586"/>
              <a:gd name="connsiteY6" fmla="*/ 1153886 h 1393372"/>
              <a:gd name="connsiteX7" fmla="*/ 43543 w 746586"/>
              <a:gd name="connsiteY7" fmla="*/ 1121229 h 1393372"/>
              <a:gd name="connsiteX8" fmla="*/ 239486 w 746586"/>
              <a:gd name="connsiteY8" fmla="*/ 1066800 h 1393372"/>
              <a:gd name="connsiteX9" fmla="*/ 707572 w 746586"/>
              <a:gd name="connsiteY9" fmla="*/ 979715 h 1393372"/>
              <a:gd name="connsiteX10" fmla="*/ 381000 w 746586"/>
              <a:gd name="connsiteY10" fmla="*/ 914400 h 1393372"/>
              <a:gd name="connsiteX11" fmla="*/ 130629 w 746586"/>
              <a:gd name="connsiteY11" fmla="*/ 859972 h 1393372"/>
              <a:gd name="connsiteX12" fmla="*/ 359229 w 746586"/>
              <a:gd name="connsiteY12" fmla="*/ 772886 h 1393372"/>
              <a:gd name="connsiteX13" fmla="*/ 566057 w 746586"/>
              <a:gd name="connsiteY13" fmla="*/ 707572 h 1393372"/>
              <a:gd name="connsiteX14" fmla="*/ 0 w 746586"/>
              <a:gd name="connsiteY14" fmla="*/ 696686 h 1393372"/>
              <a:gd name="connsiteX15" fmla="*/ 65315 w 746586"/>
              <a:gd name="connsiteY15" fmla="*/ 664029 h 1393372"/>
              <a:gd name="connsiteX16" fmla="*/ 468086 w 746586"/>
              <a:gd name="connsiteY16" fmla="*/ 555172 h 1393372"/>
              <a:gd name="connsiteX17" fmla="*/ 348343 w 746586"/>
              <a:gd name="connsiteY17" fmla="*/ 511629 h 1393372"/>
              <a:gd name="connsiteX18" fmla="*/ 304800 w 746586"/>
              <a:gd name="connsiteY18" fmla="*/ 500743 h 1393372"/>
              <a:gd name="connsiteX19" fmla="*/ 315686 w 746586"/>
              <a:gd name="connsiteY19" fmla="*/ 424543 h 1393372"/>
              <a:gd name="connsiteX20" fmla="*/ 326572 w 746586"/>
              <a:gd name="connsiteY20" fmla="*/ 381000 h 1393372"/>
              <a:gd name="connsiteX21" fmla="*/ 337457 w 746586"/>
              <a:gd name="connsiteY21" fmla="*/ 326572 h 1393372"/>
              <a:gd name="connsiteX22" fmla="*/ 326572 w 746586"/>
              <a:gd name="connsiteY22" fmla="*/ 43543 h 1393372"/>
              <a:gd name="connsiteX23" fmla="*/ 315686 w 746586"/>
              <a:gd name="connsiteY23" fmla="*/ 10886 h 1393372"/>
              <a:gd name="connsiteX24" fmla="*/ 283029 w 746586"/>
              <a:gd name="connsiteY24" fmla="*/ 54429 h 1393372"/>
              <a:gd name="connsiteX25" fmla="*/ 228600 w 746586"/>
              <a:gd name="connsiteY25" fmla="*/ 163286 h 1393372"/>
              <a:gd name="connsiteX26" fmla="*/ 206829 w 746586"/>
              <a:gd name="connsiteY26" fmla="*/ 185058 h 1393372"/>
              <a:gd name="connsiteX27" fmla="*/ 228600 w 746586"/>
              <a:gd name="connsiteY27" fmla="*/ 141515 h 1393372"/>
              <a:gd name="connsiteX28" fmla="*/ 283029 w 746586"/>
              <a:gd name="connsiteY28" fmla="*/ 87086 h 1393372"/>
              <a:gd name="connsiteX29" fmla="*/ 304800 w 746586"/>
              <a:gd name="connsiteY29" fmla="*/ 43543 h 1393372"/>
              <a:gd name="connsiteX30" fmla="*/ 370115 w 746586"/>
              <a:gd name="connsiteY30" fmla="*/ 0 h 1393372"/>
              <a:gd name="connsiteX31" fmla="*/ 413657 w 746586"/>
              <a:gd name="connsiteY31" fmla="*/ 76200 h 1393372"/>
              <a:gd name="connsiteX32" fmla="*/ 446315 w 746586"/>
              <a:gd name="connsiteY32" fmla="*/ 97972 h 1393372"/>
              <a:gd name="connsiteX33" fmla="*/ 478972 w 746586"/>
              <a:gd name="connsiteY33" fmla="*/ 130629 h 1393372"/>
              <a:gd name="connsiteX34" fmla="*/ 511629 w 746586"/>
              <a:gd name="connsiteY34" fmla="*/ 152400 h 1393372"/>
              <a:gd name="connsiteX35" fmla="*/ 533400 w 746586"/>
              <a:gd name="connsiteY35" fmla="*/ 174172 h 1393372"/>
              <a:gd name="connsiteX36" fmla="*/ 544286 w 746586"/>
              <a:gd name="connsiteY36" fmla="*/ 185058 h 139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46586" h="1393372">
                <a:moveTo>
                  <a:pt x="435429" y="1393372"/>
                </a:moveTo>
                <a:cubicBezTo>
                  <a:pt x="439058" y="1360715"/>
                  <a:pt x="440913" y="1327811"/>
                  <a:pt x="446315" y="1295400"/>
                </a:cubicBezTo>
                <a:cubicBezTo>
                  <a:pt x="448201" y="1284082"/>
                  <a:pt x="447863" y="1269412"/>
                  <a:pt x="457200" y="1262743"/>
                </a:cubicBezTo>
                <a:cubicBezTo>
                  <a:pt x="475875" y="1249404"/>
                  <a:pt x="500251" y="1246538"/>
                  <a:pt x="522515" y="1240972"/>
                </a:cubicBezTo>
                <a:cubicBezTo>
                  <a:pt x="574733" y="1227917"/>
                  <a:pt x="641563" y="1217502"/>
                  <a:pt x="696686" y="1208315"/>
                </a:cubicBezTo>
                <a:cubicBezTo>
                  <a:pt x="792664" y="1176322"/>
                  <a:pt x="758282" y="1193350"/>
                  <a:pt x="522515" y="1164772"/>
                </a:cubicBezTo>
                <a:cubicBezTo>
                  <a:pt x="471956" y="1158644"/>
                  <a:pt x="420755" y="1159312"/>
                  <a:pt x="370115" y="1153886"/>
                </a:cubicBezTo>
                <a:cubicBezTo>
                  <a:pt x="-7856" y="1113389"/>
                  <a:pt x="459356" y="1147218"/>
                  <a:pt x="43543" y="1121229"/>
                </a:cubicBezTo>
                <a:cubicBezTo>
                  <a:pt x="108857" y="1103086"/>
                  <a:pt x="173345" y="1081648"/>
                  <a:pt x="239486" y="1066800"/>
                </a:cubicBezTo>
                <a:cubicBezTo>
                  <a:pt x="416524" y="1027057"/>
                  <a:pt x="542434" y="1007237"/>
                  <a:pt x="707572" y="979715"/>
                </a:cubicBezTo>
                <a:lnTo>
                  <a:pt x="381000" y="914400"/>
                </a:lnTo>
                <a:cubicBezTo>
                  <a:pt x="144681" y="870090"/>
                  <a:pt x="252764" y="908825"/>
                  <a:pt x="130629" y="859972"/>
                </a:cubicBezTo>
                <a:cubicBezTo>
                  <a:pt x="206829" y="830943"/>
                  <a:pt x="282265" y="799823"/>
                  <a:pt x="359229" y="772886"/>
                </a:cubicBezTo>
                <a:cubicBezTo>
                  <a:pt x="427469" y="749002"/>
                  <a:pt x="636782" y="722574"/>
                  <a:pt x="566057" y="707572"/>
                </a:cubicBezTo>
                <a:cubicBezTo>
                  <a:pt x="381444" y="668412"/>
                  <a:pt x="188686" y="700315"/>
                  <a:pt x="0" y="696686"/>
                </a:cubicBezTo>
                <a:cubicBezTo>
                  <a:pt x="21772" y="685800"/>
                  <a:pt x="42296" y="671942"/>
                  <a:pt x="65315" y="664029"/>
                </a:cubicBezTo>
                <a:cubicBezTo>
                  <a:pt x="315466" y="578040"/>
                  <a:pt x="280676" y="589246"/>
                  <a:pt x="468086" y="555172"/>
                </a:cubicBezTo>
                <a:cubicBezTo>
                  <a:pt x="428172" y="540658"/>
                  <a:pt x="388635" y="525060"/>
                  <a:pt x="348343" y="511629"/>
                </a:cubicBezTo>
                <a:cubicBezTo>
                  <a:pt x="334150" y="506898"/>
                  <a:pt x="310053" y="514751"/>
                  <a:pt x="304800" y="500743"/>
                </a:cubicBezTo>
                <a:cubicBezTo>
                  <a:pt x="295791" y="476719"/>
                  <a:pt x="311096" y="449787"/>
                  <a:pt x="315686" y="424543"/>
                </a:cubicBezTo>
                <a:cubicBezTo>
                  <a:pt x="318362" y="409823"/>
                  <a:pt x="323327" y="395605"/>
                  <a:pt x="326572" y="381000"/>
                </a:cubicBezTo>
                <a:cubicBezTo>
                  <a:pt x="330586" y="362939"/>
                  <a:pt x="333829" y="344715"/>
                  <a:pt x="337457" y="326572"/>
                </a:cubicBezTo>
                <a:cubicBezTo>
                  <a:pt x="333829" y="232229"/>
                  <a:pt x="333068" y="137732"/>
                  <a:pt x="326572" y="43543"/>
                </a:cubicBezTo>
                <a:cubicBezTo>
                  <a:pt x="325783" y="32096"/>
                  <a:pt x="326818" y="8103"/>
                  <a:pt x="315686" y="10886"/>
                </a:cubicBezTo>
                <a:cubicBezTo>
                  <a:pt x="298085" y="15286"/>
                  <a:pt x="292030" y="38677"/>
                  <a:pt x="283029" y="54429"/>
                </a:cubicBezTo>
                <a:cubicBezTo>
                  <a:pt x="262901" y="89652"/>
                  <a:pt x="257286" y="134599"/>
                  <a:pt x="228600" y="163286"/>
                </a:cubicBezTo>
                <a:cubicBezTo>
                  <a:pt x="221343" y="170543"/>
                  <a:pt x="206829" y="195321"/>
                  <a:pt x="206829" y="185058"/>
                </a:cubicBezTo>
                <a:cubicBezTo>
                  <a:pt x="206829" y="168831"/>
                  <a:pt x="218637" y="154324"/>
                  <a:pt x="228600" y="141515"/>
                </a:cubicBezTo>
                <a:cubicBezTo>
                  <a:pt x="244352" y="121262"/>
                  <a:pt x="283029" y="87086"/>
                  <a:pt x="283029" y="87086"/>
                </a:cubicBezTo>
                <a:cubicBezTo>
                  <a:pt x="290286" y="72572"/>
                  <a:pt x="295799" y="57045"/>
                  <a:pt x="304800" y="43543"/>
                </a:cubicBezTo>
                <a:cubicBezTo>
                  <a:pt x="321422" y="18610"/>
                  <a:pt x="343679" y="13218"/>
                  <a:pt x="370115" y="0"/>
                </a:cubicBezTo>
                <a:cubicBezTo>
                  <a:pt x="378652" y="17075"/>
                  <a:pt x="398271" y="60814"/>
                  <a:pt x="413657" y="76200"/>
                </a:cubicBezTo>
                <a:cubicBezTo>
                  <a:pt x="422908" y="85451"/>
                  <a:pt x="436264" y="89596"/>
                  <a:pt x="446315" y="97972"/>
                </a:cubicBezTo>
                <a:cubicBezTo>
                  <a:pt x="458142" y="107827"/>
                  <a:pt x="467145" y="120774"/>
                  <a:pt x="478972" y="130629"/>
                </a:cubicBezTo>
                <a:cubicBezTo>
                  <a:pt x="489023" y="139004"/>
                  <a:pt x="501413" y="144227"/>
                  <a:pt x="511629" y="152400"/>
                </a:cubicBezTo>
                <a:cubicBezTo>
                  <a:pt x="519643" y="158811"/>
                  <a:pt x="526143" y="166915"/>
                  <a:pt x="533400" y="174172"/>
                </a:cubicBezTo>
                <a:lnTo>
                  <a:pt x="544286" y="18505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8CEE11-BAEF-4C4D-8B8C-E27C6DE23073}"/>
              </a:ext>
            </a:extLst>
          </p:cNvPr>
          <p:cNvSpPr/>
          <p:nvPr/>
        </p:nvSpPr>
        <p:spPr>
          <a:xfrm>
            <a:off x="2133601" y="1458686"/>
            <a:ext cx="3690257" cy="1774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/>
              <a:t>Gödel</a:t>
            </a:r>
            <a:endParaRPr lang="en-IN" sz="7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9C98B2-F838-49D9-A750-98D576E9019E}"/>
              </a:ext>
            </a:extLst>
          </p:cNvPr>
          <p:cNvSpPr/>
          <p:nvPr/>
        </p:nvSpPr>
        <p:spPr>
          <a:xfrm>
            <a:off x="2307772" y="4604657"/>
            <a:ext cx="3374571" cy="1491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2+2 = 4</a:t>
            </a:r>
          </a:p>
          <a:p>
            <a:pPr algn="ctr"/>
            <a:r>
              <a:rPr lang="en-US" dirty="0"/>
              <a:t>∃ x | x</a:t>
            </a:r>
            <a:r>
              <a:rPr lang="en-US" baseline="30000" dirty="0"/>
              <a:t>2</a:t>
            </a:r>
            <a:r>
              <a:rPr lang="en-US" dirty="0"/>
              <a:t>&gt;x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- p - - q - - - -</a:t>
            </a:r>
          </a:p>
          <a:p>
            <a:pPr algn="ctr"/>
            <a:r>
              <a:rPr lang="en-US" dirty="0"/>
              <a:t>….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C6AD7FD-CB4E-4E37-AAFE-A8D620D6DE25}"/>
              </a:ext>
            </a:extLst>
          </p:cNvPr>
          <p:cNvSpPr/>
          <p:nvPr/>
        </p:nvSpPr>
        <p:spPr>
          <a:xfrm>
            <a:off x="3701143" y="3233057"/>
            <a:ext cx="746586" cy="1393372"/>
          </a:xfrm>
          <a:custGeom>
            <a:avLst/>
            <a:gdLst>
              <a:gd name="connsiteX0" fmla="*/ 435429 w 746586"/>
              <a:gd name="connsiteY0" fmla="*/ 1393372 h 1393372"/>
              <a:gd name="connsiteX1" fmla="*/ 446315 w 746586"/>
              <a:gd name="connsiteY1" fmla="*/ 1295400 h 1393372"/>
              <a:gd name="connsiteX2" fmla="*/ 457200 w 746586"/>
              <a:gd name="connsiteY2" fmla="*/ 1262743 h 1393372"/>
              <a:gd name="connsiteX3" fmla="*/ 522515 w 746586"/>
              <a:gd name="connsiteY3" fmla="*/ 1240972 h 1393372"/>
              <a:gd name="connsiteX4" fmla="*/ 696686 w 746586"/>
              <a:gd name="connsiteY4" fmla="*/ 1208315 h 1393372"/>
              <a:gd name="connsiteX5" fmla="*/ 522515 w 746586"/>
              <a:gd name="connsiteY5" fmla="*/ 1164772 h 1393372"/>
              <a:gd name="connsiteX6" fmla="*/ 370115 w 746586"/>
              <a:gd name="connsiteY6" fmla="*/ 1153886 h 1393372"/>
              <a:gd name="connsiteX7" fmla="*/ 43543 w 746586"/>
              <a:gd name="connsiteY7" fmla="*/ 1121229 h 1393372"/>
              <a:gd name="connsiteX8" fmla="*/ 239486 w 746586"/>
              <a:gd name="connsiteY8" fmla="*/ 1066800 h 1393372"/>
              <a:gd name="connsiteX9" fmla="*/ 707572 w 746586"/>
              <a:gd name="connsiteY9" fmla="*/ 979715 h 1393372"/>
              <a:gd name="connsiteX10" fmla="*/ 381000 w 746586"/>
              <a:gd name="connsiteY10" fmla="*/ 914400 h 1393372"/>
              <a:gd name="connsiteX11" fmla="*/ 130629 w 746586"/>
              <a:gd name="connsiteY11" fmla="*/ 859972 h 1393372"/>
              <a:gd name="connsiteX12" fmla="*/ 359229 w 746586"/>
              <a:gd name="connsiteY12" fmla="*/ 772886 h 1393372"/>
              <a:gd name="connsiteX13" fmla="*/ 566057 w 746586"/>
              <a:gd name="connsiteY13" fmla="*/ 707572 h 1393372"/>
              <a:gd name="connsiteX14" fmla="*/ 0 w 746586"/>
              <a:gd name="connsiteY14" fmla="*/ 696686 h 1393372"/>
              <a:gd name="connsiteX15" fmla="*/ 65315 w 746586"/>
              <a:gd name="connsiteY15" fmla="*/ 664029 h 1393372"/>
              <a:gd name="connsiteX16" fmla="*/ 468086 w 746586"/>
              <a:gd name="connsiteY16" fmla="*/ 555172 h 1393372"/>
              <a:gd name="connsiteX17" fmla="*/ 348343 w 746586"/>
              <a:gd name="connsiteY17" fmla="*/ 511629 h 1393372"/>
              <a:gd name="connsiteX18" fmla="*/ 304800 w 746586"/>
              <a:gd name="connsiteY18" fmla="*/ 500743 h 1393372"/>
              <a:gd name="connsiteX19" fmla="*/ 315686 w 746586"/>
              <a:gd name="connsiteY19" fmla="*/ 424543 h 1393372"/>
              <a:gd name="connsiteX20" fmla="*/ 326572 w 746586"/>
              <a:gd name="connsiteY20" fmla="*/ 381000 h 1393372"/>
              <a:gd name="connsiteX21" fmla="*/ 337457 w 746586"/>
              <a:gd name="connsiteY21" fmla="*/ 326572 h 1393372"/>
              <a:gd name="connsiteX22" fmla="*/ 326572 w 746586"/>
              <a:gd name="connsiteY22" fmla="*/ 43543 h 1393372"/>
              <a:gd name="connsiteX23" fmla="*/ 315686 w 746586"/>
              <a:gd name="connsiteY23" fmla="*/ 10886 h 1393372"/>
              <a:gd name="connsiteX24" fmla="*/ 283029 w 746586"/>
              <a:gd name="connsiteY24" fmla="*/ 54429 h 1393372"/>
              <a:gd name="connsiteX25" fmla="*/ 228600 w 746586"/>
              <a:gd name="connsiteY25" fmla="*/ 163286 h 1393372"/>
              <a:gd name="connsiteX26" fmla="*/ 206829 w 746586"/>
              <a:gd name="connsiteY26" fmla="*/ 185058 h 1393372"/>
              <a:gd name="connsiteX27" fmla="*/ 228600 w 746586"/>
              <a:gd name="connsiteY27" fmla="*/ 141515 h 1393372"/>
              <a:gd name="connsiteX28" fmla="*/ 283029 w 746586"/>
              <a:gd name="connsiteY28" fmla="*/ 87086 h 1393372"/>
              <a:gd name="connsiteX29" fmla="*/ 304800 w 746586"/>
              <a:gd name="connsiteY29" fmla="*/ 43543 h 1393372"/>
              <a:gd name="connsiteX30" fmla="*/ 370115 w 746586"/>
              <a:gd name="connsiteY30" fmla="*/ 0 h 1393372"/>
              <a:gd name="connsiteX31" fmla="*/ 413657 w 746586"/>
              <a:gd name="connsiteY31" fmla="*/ 76200 h 1393372"/>
              <a:gd name="connsiteX32" fmla="*/ 446315 w 746586"/>
              <a:gd name="connsiteY32" fmla="*/ 97972 h 1393372"/>
              <a:gd name="connsiteX33" fmla="*/ 478972 w 746586"/>
              <a:gd name="connsiteY33" fmla="*/ 130629 h 1393372"/>
              <a:gd name="connsiteX34" fmla="*/ 511629 w 746586"/>
              <a:gd name="connsiteY34" fmla="*/ 152400 h 1393372"/>
              <a:gd name="connsiteX35" fmla="*/ 533400 w 746586"/>
              <a:gd name="connsiteY35" fmla="*/ 174172 h 1393372"/>
              <a:gd name="connsiteX36" fmla="*/ 544286 w 746586"/>
              <a:gd name="connsiteY36" fmla="*/ 185058 h 139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46586" h="1393372">
                <a:moveTo>
                  <a:pt x="435429" y="1393372"/>
                </a:moveTo>
                <a:cubicBezTo>
                  <a:pt x="439058" y="1360715"/>
                  <a:pt x="440913" y="1327811"/>
                  <a:pt x="446315" y="1295400"/>
                </a:cubicBezTo>
                <a:cubicBezTo>
                  <a:pt x="448201" y="1284082"/>
                  <a:pt x="447863" y="1269412"/>
                  <a:pt x="457200" y="1262743"/>
                </a:cubicBezTo>
                <a:cubicBezTo>
                  <a:pt x="475875" y="1249404"/>
                  <a:pt x="500251" y="1246538"/>
                  <a:pt x="522515" y="1240972"/>
                </a:cubicBezTo>
                <a:cubicBezTo>
                  <a:pt x="574733" y="1227917"/>
                  <a:pt x="641563" y="1217502"/>
                  <a:pt x="696686" y="1208315"/>
                </a:cubicBezTo>
                <a:cubicBezTo>
                  <a:pt x="792664" y="1176322"/>
                  <a:pt x="758282" y="1193350"/>
                  <a:pt x="522515" y="1164772"/>
                </a:cubicBezTo>
                <a:cubicBezTo>
                  <a:pt x="471956" y="1158644"/>
                  <a:pt x="420755" y="1159312"/>
                  <a:pt x="370115" y="1153886"/>
                </a:cubicBezTo>
                <a:cubicBezTo>
                  <a:pt x="-7856" y="1113389"/>
                  <a:pt x="459356" y="1147218"/>
                  <a:pt x="43543" y="1121229"/>
                </a:cubicBezTo>
                <a:cubicBezTo>
                  <a:pt x="108857" y="1103086"/>
                  <a:pt x="173345" y="1081648"/>
                  <a:pt x="239486" y="1066800"/>
                </a:cubicBezTo>
                <a:cubicBezTo>
                  <a:pt x="416524" y="1027057"/>
                  <a:pt x="542434" y="1007237"/>
                  <a:pt x="707572" y="979715"/>
                </a:cubicBezTo>
                <a:lnTo>
                  <a:pt x="381000" y="914400"/>
                </a:lnTo>
                <a:cubicBezTo>
                  <a:pt x="144681" y="870090"/>
                  <a:pt x="252764" y="908825"/>
                  <a:pt x="130629" y="859972"/>
                </a:cubicBezTo>
                <a:cubicBezTo>
                  <a:pt x="206829" y="830943"/>
                  <a:pt x="282265" y="799823"/>
                  <a:pt x="359229" y="772886"/>
                </a:cubicBezTo>
                <a:cubicBezTo>
                  <a:pt x="427469" y="749002"/>
                  <a:pt x="636782" y="722574"/>
                  <a:pt x="566057" y="707572"/>
                </a:cubicBezTo>
                <a:cubicBezTo>
                  <a:pt x="381444" y="668412"/>
                  <a:pt x="188686" y="700315"/>
                  <a:pt x="0" y="696686"/>
                </a:cubicBezTo>
                <a:cubicBezTo>
                  <a:pt x="21772" y="685800"/>
                  <a:pt x="42296" y="671942"/>
                  <a:pt x="65315" y="664029"/>
                </a:cubicBezTo>
                <a:cubicBezTo>
                  <a:pt x="315466" y="578040"/>
                  <a:pt x="280676" y="589246"/>
                  <a:pt x="468086" y="555172"/>
                </a:cubicBezTo>
                <a:cubicBezTo>
                  <a:pt x="428172" y="540658"/>
                  <a:pt x="388635" y="525060"/>
                  <a:pt x="348343" y="511629"/>
                </a:cubicBezTo>
                <a:cubicBezTo>
                  <a:pt x="334150" y="506898"/>
                  <a:pt x="310053" y="514751"/>
                  <a:pt x="304800" y="500743"/>
                </a:cubicBezTo>
                <a:cubicBezTo>
                  <a:pt x="295791" y="476719"/>
                  <a:pt x="311096" y="449787"/>
                  <a:pt x="315686" y="424543"/>
                </a:cubicBezTo>
                <a:cubicBezTo>
                  <a:pt x="318362" y="409823"/>
                  <a:pt x="323327" y="395605"/>
                  <a:pt x="326572" y="381000"/>
                </a:cubicBezTo>
                <a:cubicBezTo>
                  <a:pt x="330586" y="362939"/>
                  <a:pt x="333829" y="344715"/>
                  <a:pt x="337457" y="326572"/>
                </a:cubicBezTo>
                <a:cubicBezTo>
                  <a:pt x="333829" y="232229"/>
                  <a:pt x="333068" y="137732"/>
                  <a:pt x="326572" y="43543"/>
                </a:cubicBezTo>
                <a:cubicBezTo>
                  <a:pt x="325783" y="32096"/>
                  <a:pt x="326818" y="8103"/>
                  <a:pt x="315686" y="10886"/>
                </a:cubicBezTo>
                <a:cubicBezTo>
                  <a:pt x="298085" y="15286"/>
                  <a:pt x="292030" y="38677"/>
                  <a:pt x="283029" y="54429"/>
                </a:cubicBezTo>
                <a:cubicBezTo>
                  <a:pt x="262901" y="89652"/>
                  <a:pt x="257286" y="134599"/>
                  <a:pt x="228600" y="163286"/>
                </a:cubicBezTo>
                <a:cubicBezTo>
                  <a:pt x="221343" y="170543"/>
                  <a:pt x="206829" y="195321"/>
                  <a:pt x="206829" y="185058"/>
                </a:cubicBezTo>
                <a:cubicBezTo>
                  <a:pt x="206829" y="168831"/>
                  <a:pt x="218637" y="154324"/>
                  <a:pt x="228600" y="141515"/>
                </a:cubicBezTo>
                <a:cubicBezTo>
                  <a:pt x="244352" y="121262"/>
                  <a:pt x="283029" y="87086"/>
                  <a:pt x="283029" y="87086"/>
                </a:cubicBezTo>
                <a:cubicBezTo>
                  <a:pt x="290286" y="72572"/>
                  <a:pt x="295799" y="57045"/>
                  <a:pt x="304800" y="43543"/>
                </a:cubicBezTo>
                <a:cubicBezTo>
                  <a:pt x="321422" y="18610"/>
                  <a:pt x="343679" y="13218"/>
                  <a:pt x="370115" y="0"/>
                </a:cubicBezTo>
                <a:cubicBezTo>
                  <a:pt x="378652" y="17075"/>
                  <a:pt x="398271" y="60814"/>
                  <a:pt x="413657" y="76200"/>
                </a:cubicBezTo>
                <a:cubicBezTo>
                  <a:pt x="422908" y="85451"/>
                  <a:pt x="436264" y="89596"/>
                  <a:pt x="446315" y="97972"/>
                </a:cubicBezTo>
                <a:cubicBezTo>
                  <a:pt x="458142" y="107827"/>
                  <a:pt x="467145" y="120774"/>
                  <a:pt x="478972" y="130629"/>
                </a:cubicBezTo>
                <a:cubicBezTo>
                  <a:pt x="489023" y="139004"/>
                  <a:pt x="501413" y="144227"/>
                  <a:pt x="511629" y="152400"/>
                </a:cubicBezTo>
                <a:cubicBezTo>
                  <a:pt x="519643" y="158811"/>
                  <a:pt x="526143" y="166915"/>
                  <a:pt x="533400" y="174172"/>
                </a:cubicBezTo>
                <a:lnTo>
                  <a:pt x="544286" y="18505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FC0A7-393B-4A65-A763-E047BF21D494}"/>
              </a:ext>
            </a:extLst>
          </p:cNvPr>
          <p:cNvSpPr txBox="1"/>
          <p:nvPr/>
        </p:nvSpPr>
        <p:spPr>
          <a:xfrm>
            <a:off x="3766457" y="533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does a self come out of things which have no selves?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85DF9-EDE7-4443-8DA1-7341D749FE6B}"/>
              </a:ext>
            </a:extLst>
          </p:cNvPr>
          <p:cNvSpPr txBox="1"/>
          <p:nvPr/>
        </p:nvSpPr>
        <p:spPr>
          <a:xfrm>
            <a:off x="598715" y="3276991"/>
            <a:ext cx="2035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within mathematics, there exists an equivalent to self-reference.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A265B-1BF1-47EC-B3DA-CCC19828384B}"/>
              </a:ext>
            </a:extLst>
          </p:cNvPr>
          <p:cNvSpPr txBox="1"/>
          <p:nvPr/>
        </p:nvSpPr>
        <p:spPr>
          <a:xfrm>
            <a:off x="5029200" y="3592677"/>
            <a:ext cx="3102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these two systems are equivalent.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BB328-918E-4958-8413-B5D6C4542558}"/>
              </a:ext>
            </a:extLst>
          </p:cNvPr>
          <p:cNvSpPr txBox="1"/>
          <p:nvPr/>
        </p:nvSpPr>
        <p:spPr>
          <a:xfrm>
            <a:off x="5900057" y="3941020"/>
            <a:ext cx="150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isomorphism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648BC46-5B61-4C72-8D1F-698BC94D0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17532"/>
              </p:ext>
            </p:extLst>
          </p:nvPr>
        </p:nvGraphicFramePr>
        <p:xfrm>
          <a:off x="11263313" y="444500"/>
          <a:ext cx="5032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663440" imgH="6035040" progId="Acrobat.Document.DC">
                  <p:embed/>
                </p:oleObj>
              </mc:Choice>
              <mc:Fallback>
                <p:oleObj name="Acrobat Document" r:id="rId2" imgW="4663440" imgH="603504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63313" y="444500"/>
                        <a:ext cx="503237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A17827A-2A8C-45CB-AF87-9B8DDFAFCBB8}"/>
              </a:ext>
            </a:extLst>
          </p:cNvPr>
          <p:cNvSpPr txBox="1"/>
          <p:nvPr/>
        </p:nvSpPr>
        <p:spPr>
          <a:xfrm>
            <a:off x="478972" y="648677"/>
            <a:ext cx="20682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We're going to get to some statements which, in mathematics, refer to themselves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698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A3BA1-00D0-4E30-998E-31D19A17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Whitehead and Russell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97ABC0-6A64-4047-9D45-8D5E545F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Principia Mathematica</a:t>
            </a:r>
          </a:p>
          <a:p>
            <a:pPr lvl="1"/>
            <a:r>
              <a:rPr lang="en-US" altLang="en-US" dirty="0"/>
              <a:t>Three Volumes, 2000 pages</a:t>
            </a:r>
          </a:p>
          <a:p>
            <a:pPr lvl="1"/>
            <a:r>
              <a:rPr lang="en-US" altLang="en-US" dirty="0"/>
              <a:t>logical foundation for mathematics</a:t>
            </a:r>
          </a:p>
          <a:p>
            <a:pPr lvl="1"/>
            <a:r>
              <a:rPr lang="en-US" altLang="en-US" dirty="0"/>
              <a:t>Attempted to axiomatize mathematical reasoning</a:t>
            </a:r>
          </a:p>
          <a:p>
            <a:pPr lvl="2"/>
            <a:r>
              <a:rPr lang="en-US" altLang="en-US" dirty="0"/>
              <a:t>system of axioms</a:t>
            </a:r>
          </a:p>
          <a:p>
            <a:pPr lvl="1"/>
            <a:r>
              <a:rPr lang="en-US" altLang="en-US" dirty="0"/>
              <a:t>Define mathematical entities (like numbers) using logic</a:t>
            </a:r>
          </a:p>
          <a:p>
            <a:pPr lvl="1"/>
            <a:r>
              <a:rPr lang="en-US" altLang="en-US" dirty="0"/>
              <a:t>Derive mathematical “truths” by following mechanical rules of inference</a:t>
            </a:r>
          </a:p>
          <a:p>
            <a:pPr lvl="2"/>
            <a:r>
              <a:rPr lang="en-US" altLang="en-US" dirty="0"/>
              <a:t>rules of reasoning </a:t>
            </a:r>
          </a:p>
          <a:p>
            <a:pPr lvl="1"/>
            <a:r>
              <a:rPr lang="en-US" altLang="en-US" dirty="0"/>
              <a:t>Claimed to be </a:t>
            </a:r>
            <a:r>
              <a:rPr lang="en-US" altLang="en-US" i="1" dirty="0"/>
              <a:t>complete</a:t>
            </a:r>
            <a:r>
              <a:rPr lang="en-US" altLang="en-US" dirty="0"/>
              <a:t> and </a:t>
            </a:r>
            <a:r>
              <a:rPr lang="en-US" altLang="en-US" i="1" dirty="0"/>
              <a:t>consistent</a:t>
            </a:r>
          </a:p>
          <a:p>
            <a:pPr lvl="2"/>
            <a:r>
              <a:rPr lang="en-US" altLang="en-US" dirty="0"/>
              <a:t>All true theorems could be derived</a:t>
            </a:r>
          </a:p>
          <a:p>
            <a:pPr lvl="2"/>
            <a:r>
              <a:rPr lang="en-US" altLang="en-US" dirty="0"/>
              <a:t>No falsehoods could be derived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47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458BB1-7AB2-46C0-9F7B-DFDA5C7D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39" y="2741026"/>
            <a:ext cx="5625181" cy="2357066"/>
          </a:xfrm>
        </p:spPr>
        <p:txBody>
          <a:bodyPr/>
          <a:lstStyle/>
          <a:p>
            <a:r>
              <a:rPr lang="en-US" dirty="0"/>
              <a:t>True vs</a:t>
            </a:r>
            <a:br>
              <a:rPr lang="en-US" dirty="0"/>
            </a:br>
            <a:r>
              <a:rPr lang="en-US" dirty="0"/>
              <a:t>Provable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20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8745-7BA4-4D70-96CE-74E22A28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Vs Provability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90C4-85F1-4CF8-AA2C-3CD885FF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Intro.pdf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456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7C41-2E9E-4D36-8F0C-BCA42F15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</a:t>
            </a:r>
            <a:r>
              <a:rPr lang="en-US" altLang="en-US" dirty="0">
                <a:cs typeface="Times New Roman" panose="02020603050405020304" pitchFamily="18" charset="0"/>
              </a:rPr>
              <a:t>ödel’s Theorem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F632D-372E-46A5-8AAD-3075871BF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Incompleteness Theorems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578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BCBA91-DBEC-4D69-A5A1-62B1AE9B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623" y="2210810"/>
            <a:ext cx="6075368" cy="538038"/>
          </a:xfrm>
        </p:spPr>
        <p:txBody>
          <a:bodyPr>
            <a:normAutofit/>
          </a:bodyPr>
          <a:lstStyle/>
          <a:p>
            <a:r>
              <a:rPr lang="en-US" b="1" dirty="0"/>
              <a:t>First Incompleteness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F7ADC0-B18E-4F1E-91D5-496009B52B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4661" y="2747550"/>
            <a:ext cx="6166240" cy="3892241"/>
          </a:xfrm>
        </p:spPr>
        <p:txBody>
          <a:bodyPr>
            <a:normAutofit fontScale="40000" lnSpcReduction="20000"/>
          </a:bodyPr>
          <a:lstStyle/>
          <a:p>
            <a:r>
              <a:rPr lang="en-US" sz="7000" dirty="0">
                <a:solidFill>
                  <a:schemeClr val="tx1"/>
                </a:solidFill>
              </a:rPr>
              <a:t>Any consistent formal system F within which a certain amount of elementary arithmetic can be carried out is incomplete; i.e., there are statements of the language of F which can neither be proved nor disproved in F</a:t>
            </a:r>
          </a:p>
          <a:p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5A75E1-7B3F-41D9-9305-D566CCE154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67282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BCBA91-DBEC-4D69-A5A1-62B1AE9B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623" y="2210810"/>
            <a:ext cx="6075368" cy="538038"/>
          </a:xfrm>
        </p:spPr>
        <p:txBody>
          <a:bodyPr>
            <a:normAutofit/>
          </a:bodyPr>
          <a:lstStyle/>
          <a:p>
            <a:r>
              <a:rPr lang="en-US" b="1" dirty="0"/>
              <a:t>First Incompleteness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F7ADC0-B18E-4F1E-91D5-496009B52B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4660" y="2747550"/>
            <a:ext cx="6259757" cy="3570123"/>
          </a:xfrm>
        </p:spPr>
        <p:txBody>
          <a:bodyPr>
            <a:normAutofit lnSpcReduction="10000"/>
          </a:bodyPr>
          <a:lstStyle/>
          <a:p>
            <a:r>
              <a:rPr lang="en-US" sz="3200" b="0" i="0" dirty="0">
                <a:solidFill>
                  <a:srgbClr val="1A1A1A"/>
                </a:solidFill>
                <a:effectLst/>
              </a:rPr>
              <a:t>For any consistent system F within which a certain amount of elementary arithmetic can be carried out, the consistency of F cannot be proved in F itself.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5A75E1-7B3F-41D9-9305-D566CCE154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11169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0229706-BBF1-47C6-9B74-7B04094A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11" y="642593"/>
            <a:ext cx="9568648" cy="13716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In the</a:t>
            </a:r>
            <a:r>
              <a:rPr lang="en-US" altLang="en-US" sz="2800" dirty="0"/>
              <a:t> Principia Mathematica system, </a:t>
            </a:r>
            <a:r>
              <a:rPr lang="en-US" altLang="en-US" sz="3200" dirty="0"/>
              <a:t>there are statements that cannot be proven either true or false.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914F5-B84D-4BB5-A5C4-0FC116C0C841}"/>
              </a:ext>
            </a:extLst>
          </p:cNvPr>
          <p:cNvSpPr txBox="1"/>
          <p:nvPr/>
        </p:nvSpPr>
        <p:spPr>
          <a:xfrm>
            <a:off x="1120804" y="2193654"/>
            <a:ext cx="98431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/>
              <a:t>In </a:t>
            </a:r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</a:rPr>
              <a:t>any interesting rigid system (or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sufficiently powerful formal system)</a:t>
            </a:r>
            <a:r>
              <a:rPr lang="en-US" altLang="en-US" sz="3200" dirty="0"/>
              <a:t> there are statements that cannot be proven either true or false.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5582E-D9BB-4AFB-A1B7-59BB6A1E44B4}"/>
              </a:ext>
            </a:extLst>
          </p:cNvPr>
          <p:cNvSpPr txBox="1"/>
          <p:nvPr/>
        </p:nvSpPr>
        <p:spPr>
          <a:xfrm>
            <a:off x="1209581" y="4324294"/>
            <a:ext cx="99496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/>
              <a:t>All logical systems of any complexity are incomplete: there are statements that are </a:t>
            </a:r>
            <a:r>
              <a:rPr lang="en-US" altLang="en-US" sz="3200" i="1" dirty="0"/>
              <a:t>true</a:t>
            </a:r>
            <a:r>
              <a:rPr lang="en-US" altLang="en-US" sz="3200" dirty="0"/>
              <a:t> that cannot be proven within the system.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0100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text, screen, close&#10;&#10;Description automatically generated">
            <a:extLst>
              <a:ext uri="{FF2B5EF4-FFF2-40B4-BE49-F238E27FC236}">
                <a16:creationId xmlns:a16="http://schemas.microsoft.com/office/drawing/2014/main" id="{71D2C8F4-CE3D-4355-969B-51157FD803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37" b="2937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77C41-2E9E-4D36-8F0C-BCA42F15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Proof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F75F-D63A-4240-AF01-0E64F76B3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Based on Douglas Hofstadter’s </a:t>
            </a:r>
            <a:r>
              <a:rPr lang="en-US" altLang="en-US" dirty="0"/>
              <a:t>G</a:t>
            </a:r>
            <a:r>
              <a:rPr lang="en-US" altLang="en-US" dirty="0">
                <a:cs typeface="Times New Roman" panose="02020603050405020304" pitchFamily="18" charset="0"/>
              </a:rPr>
              <a:t>ödel, </a:t>
            </a:r>
            <a:r>
              <a:rPr lang="en-US" altLang="en-US" dirty="0" err="1">
                <a:cs typeface="Times New Roman" panose="02020603050405020304" pitchFamily="18" charset="0"/>
              </a:rPr>
              <a:t>Esher</a:t>
            </a:r>
            <a:r>
              <a:rPr lang="en-US" altLang="en-US" dirty="0">
                <a:cs typeface="Times New Roman" panose="02020603050405020304" pitchFamily="18" charset="0"/>
              </a:rPr>
              <a:t>, Bach: As Eternal Golden Braid.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46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F4F2-7B3F-44AA-87F3-510F2EC0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9F87-8D11-41C9-99D6-0ABE6CF8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88802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Theorem: In the Principia Mathematica system, there are statements that cannot be proven either true or false.</a:t>
            </a:r>
          </a:p>
          <a:p>
            <a:r>
              <a:rPr lang="en-US" altLang="en-US" sz="1800" dirty="0"/>
              <a:t>Proof: Find such a statement</a:t>
            </a:r>
          </a:p>
          <a:p>
            <a:pPr lvl="1"/>
            <a:r>
              <a:rPr lang="en-US" altLang="en-US" dirty="0"/>
              <a:t>prove something by assuming the opposite, and then finding a contradiction</a:t>
            </a:r>
          </a:p>
          <a:p>
            <a:r>
              <a:rPr lang="en-US" altLang="en-US" dirty="0"/>
              <a:t>G</a:t>
            </a:r>
            <a:r>
              <a:rPr lang="en-US" altLang="en-US" dirty="0">
                <a:cs typeface="Times New Roman" panose="02020603050405020304" pitchFamily="18" charset="0"/>
              </a:rPr>
              <a:t>ödel’s Statement </a:t>
            </a:r>
            <a:r>
              <a:rPr lang="en-US" altLang="en-US" sz="1800" i="1" dirty="0"/>
              <a:t>G</a:t>
            </a:r>
            <a:r>
              <a:rPr lang="en-US" altLang="en-US" sz="1800" dirty="0"/>
              <a:t>: </a:t>
            </a:r>
            <a:r>
              <a:rPr lang="en-US" altLang="en-US" sz="1800" b="1" dirty="0"/>
              <a:t>This</a:t>
            </a:r>
            <a:r>
              <a:rPr lang="en-US" altLang="en-US" sz="1800" dirty="0"/>
              <a:t> statement of number theory does not have any </a:t>
            </a:r>
            <a:r>
              <a:rPr lang="en-US" altLang="en-US" sz="1800" b="1" dirty="0"/>
              <a:t>proof</a:t>
            </a:r>
            <a:r>
              <a:rPr lang="en-US" altLang="en-US" sz="1800" dirty="0"/>
              <a:t> in the system of </a:t>
            </a:r>
            <a:r>
              <a:rPr lang="en-US" altLang="en-US" sz="1800" i="1" dirty="0"/>
              <a:t>Principia Mathematica</a:t>
            </a:r>
            <a:r>
              <a:rPr lang="en-US" altLang="en-US" sz="1800" dirty="0"/>
              <a:t>.</a:t>
            </a:r>
          </a:p>
          <a:p>
            <a:r>
              <a:rPr lang="en-US" altLang="en-US" sz="1800" i="1" dirty="0"/>
              <a:t>G</a:t>
            </a:r>
            <a:r>
              <a:rPr lang="en-US" altLang="en-US" sz="1800" dirty="0"/>
              <a:t> is unprovable, but true!</a:t>
            </a:r>
          </a:p>
          <a:p>
            <a:r>
              <a:rPr lang="en-US" dirty="0"/>
              <a:t>If G were provable, then PM would be inconsistent.</a:t>
            </a:r>
          </a:p>
          <a:p>
            <a:r>
              <a:rPr lang="en-US" dirty="0"/>
              <a:t>If G is unprovable, then PM would be incomplete.</a:t>
            </a:r>
          </a:p>
          <a:p>
            <a:r>
              <a:rPr lang="en-US" dirty="0"/>
              <a:t>PM cannot be complete and consistent!</a:t>
            </a:r>
          </a:p>
          <a:p>
            <a:r>
              <a:rPr lang="en-US" altLang="en-US" sz="1800" dirty="0"/>
              <a:t>Turn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into a statement in the </a:t>
            </a:r>
            <a:r>
              <a:rPr lang="en-US" altLang="en-US" sz="1800" i="1" dirty="0"/>
              <a:t>Principia Mathematica </a:t>
            </a:r>
            <a:r>
              <a:rPr lang="en-US" altLang="en-US" sz="1800" dirty="0"/>
              <a:t>system</a:t>
            </a:r>
          </a:p>
          <a:p>
            <a:pPr lvl="1"/>
            <a:r>
              <a:rPr lang="en-US" altLang="en-US" sz="1400" dirty="0"/>
              <a:t>Is </a:t>
            </a:r>
            <a:r>
              <a:rPr lang="en-US" altLang="en-US" sz="1400" i="1" dirty="0"/>
              <a:t>PM</a:t>
            </a:r>
            <a:r>
              <a:rPr lang="en-US" altLang="en-US" sz="1400" dirty="0"/>
              <a:t> powerful enough to express “</a:t>
            </a:r>
            <a:r>
              <a:rPr lang="en-US" altLang="en-US" sz="1600" dirty="0"/>
              <a:t>This statement of number theory does not have any proof in the system of </a:t>
            </a:r>
            <a:r>
              <a:rPr lang="en-US" altLang="en-US" sz="1600" i="1" dirty="0"/>
              <a:t>PM</a:t>
            </a:r>
            <a:r>
              <a:rPr lang="en-US" altLang="en-US" sz="1600" dirty="0"/>
              <a:t>.”?</a:t>
            </a:r>
            <a:endParaRPr lang="en-US" altLang="en-US" sz="1400" i="1" dirty="0"/>
          </a:p>
          <a:p>
            <a:pPr lvl="1"/>
            <a:endParaRPr lang="en-US" altLang="en-US" dirty="0"/>
          </a:p>
          <a:p>
            <a:endParaRPr lang="en-IN" dirty="0"/>
          </a:p>
          <a:p>
            <a:endParaRPr lang="en-US" alt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365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F4F2-7B3F-44AA-87F3-510F2EC0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9F87-8D11-41C9-99D6-0ABE6CF8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88802"/>
          </a:xfrm>
        </p:spPr>
        <p:txBody>
          <a:bodyPr>
            <a:normAutofit/>
          </a:bodyPr>
          <a:lstStyle/>
          <a:p>
            <a:r>
              <a:rPr lang="en-US" altLang="en-US" dirty="0"/>
              <a:t>How to express </a:t>
            </a:r>
            <a:r>
              <a:rPr lang="en-US" altLang="en-US" sz="1400" dirty="0"/>
              <a:t>“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does not have any proof</a:t>
            </a:r>
            <a:r>
              <a:rPr lang="en-US" altLang="en-US" dirty="0"/>
              <a:t> in the system of </a:t>
            </a:r>
            <a:r>
              <a:rPr lang="en-US" altLang="en-US" i="1" dirty="0"/>
              <a:t>PM</a:t>
            </a:r>
            <a:r>
              <a:rPr lang="en-US" altLang="en-US" dirty="0"/>
              <a:t>”</a:t>
            </a:r>
          </a:p>
          <a:p>
            <a:r>
              <a:rPr lang="en-US" altLang="en-US" dirty="0"/>
              <a:t>What does it mean to have a proof of </a:t>
            </a:r>
            <a:r>
              <a:rPr lang="en-US" altLang="en-US" i="1" dirty="0"/>
              <a:t>S</a:t>
            </a:r>
            <a:r>
              <a:rPr lang="en-US" altLang="en-US" dirty="0"/>
              <a:t> in PM?</a:t>
            </a:r>
          </a:p>
          <a:p>
            <a:pPr lvl="1"/>
            <a:r>
              <a:rPr lang="en-US" altLang="en-US" dirty="0"/>
              <a:t>There is a sequence of steps that follow the inference rules that starts with the initial axioms and ends with </a:t>
            </a:r>
            <a:r>
              <a:rPr lang="en-US" altLang="en-US" i="1" dirty="0"/>
              <a:t>S</a:t>
            </a:r>
          </a:p>
          <a:p>
            <a:r>
              <a:rPr lang="en-US" altLang="en-US" dirty="0"/>
              <a:t>What does it mean to </a:t>
            </a:r>
            <a:r>
              <a:rPr lang="en-US" altLang="en-US" b="1" dirty="0"/>
              <a:t>not</a:t>
            </a:r>
            <a:r>
              <a:rPr lang="en-US" altLang="en-US" dirty="0"/>
              <a:t> have </a:t>
            </a:r>
            <a:r>
              <a:rPr lang="en-US" altLang="en-US" b="1" dirty="0"/>
              <a:t>any</a:t>
            </a:r>
            <a:r>
              <a:rPr lang="en-US" altLang="en-US" dirty="0"/>
              <a:t> proof of </a:t>
            </a:r>
            <a:r>
              <a:rPr lang="en-US" altLang="en-US" i="1" dirty="0"/>
              <a:t>S</a:t>
            </a:r>
            <a:r>
              <a:rPr lang="en-US" altLang="en-US" dirty="0"/>
              <a:t> in PM?</a:t>
            </a:r>
          </a:p>
          <a:p>
            <a:pPr lvl="1"/>
            <a:r>
              <a:rPr lang="en-US" altLang="en-US" dirty="0"/>
              <a:t>There is </a:t>
            </a:r>
            <a:r>
              <a:rPr lang="en-US" altLang="en-US" b="1" dirty="0"/>
              <a:t>no</a:t>
            </a:r>
            <a:r>
              <a:rPr lang="en-US" altLang="en-US" dirty="0"/>
              <a:t> sequence of steps that follow the inference rules that starts with the initial axioms and ends with </a:t>
            </a:r>
            <a:r>
              <a:rPr lang="en-US" altLang="en-US" i="1" dirty="0"/>
              <a:t>S</a:t>
            </a:r>
          </a:p>
          <a:p>
            <a:r>
              <a:rPr lang="en-US" altLang="en-US" dirty="0"/>
              <a:t>Can we express “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This statement </a:t>
            </a:r>
            <a:r>
              <a:rPr lang="en-US" altLang="en-US" dirty="0"/>
              <a:t>of number theory”</a:t>
            </a:r>
          </a:p>
          <a:p>
            <a:r>
              <a:rPr lang="en-US" dirty="0"/>
              <a:t>DRH Approach:</a:t>
            </a:r>
          </a:p>
          <a:p>
            <a:pPr lvl="1"/>
            <a:r>
              <a:rPr lang="en-US" dirty="0"/>
              <a:t>Gödel Numbering:</a:t>
            </a:r>
          </a:p>
          <a:p>
            <a:pPr lvl="1"/>
            <a:r>
              <a:rPr lang="en-US" altLang="en-US" dirty="0" err="1"/>
              <a:t>Theoremhood</a:t>
            </a:r>
            <a:endParaRPr lang="en-US" altLang="en-US" dirty="0"/>
          </a:p>
          <a:p>
            <a:pPr lvl="1"/>
            <a:r>
              <a:rPr lang="en-US" altLang="en-US" dirty="0"/>
              <a:t> </a:t>
            </a:r>
            <a:r>
              <a:rPr lang="en-US" altLang="en-US" dirty="0" err="1"/>
              <a:t>Arithmoniquing</a:t>
            </a:r>
            <a:r>
              <a:rPr lang="en-US" altLang="en-US" dirty="0"/>
              <a:t>: T</a:t>
            </a:r>
            <a:r>
              <a:rPr lang="en-US" dirty="0"/>
              <a:t>ake the Gödel number of the entire sentence, and replace all occurrences of a free variable with that number - substitution of all free variables in the string with its own Gödel number</a:t>
            </a:r>
            <a:endParaRPr lang="en-US" altLang="en-US" dirty="0"/>
          </a:p>
          <a:p>
            <a:pPr lvl="1"/>
            <a:r>
              <a:rPr lang="en-US" altLang="en-US" dirty="0"/>
              <a:t>Use </a:t>
            </a:r>
            <a:r>
              <a:rPr lang="en-US" altLang="en-US" dirty="0" err="1"/>
              <a:t>Arithmoniquing</a:t>
            </a:r>
            <a:r>
              <a:rPr lang="en-US" altLang="en-US" dirty="0"/>
              <a:t> to write G.</a:t>
            </a:r>
          </a:p>
          <a:p>
            <a:pPr lvl="1"/>
            <a:endParaRPr lang="en-US" altLang="en-US" dirty="0"/>
          </a:p>
          <a:p>
            <a:endParaRPr lang="en-IN" dirty="0"/>
          </a:p>
          <a:p>
            <a:endParaRPr lang="en-US" alt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9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1F7E-E11D-4B74-B513-3DC9BE3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of Axiomatic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31-23C4-40F1-88CE-8720F82E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446327" cy="4380807"/>
          </a:xfrm>
        </p:spPr>
        <p:txBody>
          <a:bodyPr>
            <a:normAutofit/>
          </a:bodyPr>
          <a:lstStyle/>
          <a:p>
            <a:r>
              <a:rPr lang="en-US" sz="2400" dirty="0"/>
              <a:t>Geometry – only branch in mathematics, which most considered to have sound axiomatic basis.</a:t>
            </a:r>
          </a:p>
          <a:p>
            <a:pPr lvl="1"/>
            <a:r>
              <a:rPr lang="en-US" sz="2000" dirty="0"/>
              <a:t>Euclid’s elements</a:t>
            </a:r>
          </a:p>
          <a:p>
            <a:r>
              <a:rPr lang="en-US" sz="2400" dirty="0"/>
              <a:t>Undermined deeply rooted preconceptions and demolished ancient hopes.</a:t>
            </a:r>
          </a:p>
          <a:p>
            <a:r>
              <a:rPr lang="en-US" sz="2400" dirty="0" err="1"/>
              <a:t>Godel</a:t>
            </a:r>
            <a:r>
              <a:rPr lang="en-US" sz="2400" dirty="0"/>
              <a:t> showed that these axiomatic methods have inherent limitations.</a:t>
            </a:r>
          </a:p>
          <a:p>
            <a:pPr lvl="1"/>
            <a:r>
              <a:rPr lang="en-US" sz="2000" dirty="0"/>
              <a:t>No formal systematization of most important areas of mathematics is attainable.</a:t>
            </a:r>
          </a:p>
        </p:txBody>
      </p:sp>
    </p:spTree>
    <p:extLst>
      <p:ext uri="{BB962C8B-B14F-4D97-AF65-F5344CB8AC3E}">
        <p14:creationId xmlns:p14="http://schemas.microsoft.com/office/powerpoint/2010/main" val="3729460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AEED-9BDD-4D8A-8885-3C7C8A50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detail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BD96-3CF8-404E-BB78-B75D46729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93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E80A-68AB-4FE8-BB45-65E29F91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Typographical Number Theory (TNT)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EF39-9434-4666-8203-CF1B8E2F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269984" cy="420002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Hofstadter’s own NT. TNT.</a:t>
            </a:r>
          </a:p>
          <a:p>
            <a:r>
              <a:rPr lang="en-US" dirty="0"/>
              <a:t>Expresses everything in terms of a few simple symbols</a:t>
            </a:r>
          </a:p>
          <a:p>
            <a:pPr lvl="1"/>
            <a:r>
              <a:rPr lang="en-US" dirty="0"/>
              <a:t>standard mathematical symbols such as +(plus), * (times), and =(equals). </a:t>
            </a:r>
          </a:p>
          <a:p>
            <a:pPr lvl="1"/>
            <a:r>
              <a:rPr lang="en-US" dirty="0"/>
              <a:t>variables, represented by the letter a followed by primes: a, a', a'', etc. </a:t>
            </a:r>
          </a:p>
          <a:p>
            <a:pPr lvl="1"/>
            <a:r>
              <a:rPr lang="en-US" dirty="0"/>
              <a:t>standard logical symbols such as ~ (not), V (or), E (there exists) and A (for all). </a:t>
            </a:r>
          </a:p>
          <a:p>
            <a:pPr lvl="1"/>
            <a:r>
              <a:rPr lang="en-US" dirty="0"/>
              <a:t>numbers, which are represented by the two symbols 0 (meaning zero) and S (meaning "the successor of"); so we count 0, S0, SS0, SSS0, and so on. </a:t>
            </a:r>
          </a:p>
          <a:p>
            <a:pPr lvl="1"/>
            <a:r>
              <a:rPr lang="en-US" dirty="0"/>
              <a:t>we cannot express negative numbers or fractions</a:t>
            </a:r>
          </a:p>
          <a:p>
            <a:r>
              <a:rPr lang="en-US" dirty="0"/>
              <a:t>"statements" are written as "strings"; that is, simple combinations of our allowed symbols.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Ea:a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*a=SS0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there does not exist any number a, such that a times a is two - there is no square root of two</a:t>
            </a:r>
          </a:p>
          <a:p>
            <a:pPr lvl="1"/>
            <a:r>
              <a:rPr lang="en-US" dirty="0"/>
              <a:t>this happens to be a true statement.</a:t>
            </a:r>
          </a:p>
          <a:p>
            <a:pPr lvl="1"/>
            <a:r>
              <a:rPr lang="en-US" dirty="0"/>
              <a:t>If we replace the SS0 with SSSS0, we still have a perfectly fine TNT string, although it now happens to stand for a false statement.</a:t>
            </a:r>
          </a:p>
          <a:p>
            <a:r>
              <a:rPr lang="en-US" dirty="0"/>
              <a:t>We have covered the language. Now for formal system, it needs two things: axioms, and ways of deriving theorems from axioms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954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4C2F-71C9-450B-9E71-DEC4E1DA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Axioms of TNT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14FC-F835-47F4-9056-2851A7B0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554070" cy="4315435"/>
          </a:xfrm>
        </p:spPr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Axiom 1: Aa:~Sa=0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"For all numbers a, it is not true that the successor to a is zero” or, more concisely, there are no negative numbers. 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Axiom 2: Aa:(a+0)=a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“For all numbers a, a plus 0 = a”</a:t>
            </a:r>
            <a:endParaRPr lang="en-IN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Axiom 3: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Aa:Aa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a+Sa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')=S(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a+a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"For all numbers a and a', a plus the successor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a'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equals the successor to a plus a’” or, in conventional algebraic notation, "a +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a'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+ 1) = (a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a'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+ 1"</a:t>
            </a:r>
            <a:endParaRPr lang="en-IN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Axiom 4: Aa:(a*0)=0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"For all numbers a, a times zero equals zero"</a:t>
            </a:r>
            <a:endParaRPr lang="en-IN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Axiom 5: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Aa:Aa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':(a*Sa')=((a*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a'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)+a)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"For all numbers a and a', a times the successor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equals a times a', plus a“ or, in conventional algebraic notation, "a * (1+a') = (a*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a". For instance, if you know what 5*263 is, you can bet that 5*264 will be five higher.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32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BC57-714D-4CFA-82A1-85018CB2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E699-2892-4FF1-B61F-B6EDB2EC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Rules allow you to transform one string into another</a:t>
            </a:r>
          </a:p>
          <a:p>
            <a:r>
              <a:rPr lang="en-US" dirty="0"/>
              <a:t>There are 12+ rules. Lets just look at few of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402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1D34-6591-4BD4-B7A4-A4329FF1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‘awesome’ power of TNT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9B8E-DEB9-4DD3-9803-101093454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607336" cy="3849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no TNT symbol for "perfect square" or "prime number." However, we can translate the statements "4 is a perfect square" and "5 is a prime number" into TNT</a:t>
            </a:r>
          </a:p>
          <a:p>
            <a:pPr lvl="1"/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:(a*a) = SSSS0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there is some number that multiplies by itself to create four. </a:t>
            </a:r>
            <a:endParaRPr lang="en-IN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Ea:Ea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SSa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SSa</a:t>
            </a: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') = SSSSS0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no two numbers, such that if you add two to each of them and then multiply them, you get five.</a:t>
            </a:r>
          </a:p>
          <a:p>
            <a:r>
              <a:rPr lang="en-US" dirty="0">
                <a:cs typeface="Courier New" panose="02070309020205020404" pitchFamily="49" charset="0"/>
              </a:rPr>
              <a:t>Advanced mathematical constructs are always built out of the basic operations of addition and multiplication!</a:t>
            </a:r>
          </a:p>
          <a:p>
            <a:r>
              <a:rPr lang="en-US" b="1" dirty="0">
                <a:cs typeface="Courier New" panose="02070309020205020404" pitchFamily="49" charset="0"/>
              </a:rPr>
              <a:t>TNT expresses number theory</a:t>
            </a:r>
          </a:p>
          <a:p>
            <a:r>
              <a:rPr lang="en-US" dirty="0">
                <a:cs typeface="Courier New" panose="02070309020205020404" pitchFamily="49" charset="0"/>
              </a:rPr>
              <a:t>Any statement you can make about natural numbers—no matter how complex, no matter how long, no matter how bizarre—can be written in a TNT string.</a:t>
            </a:r>
          </a:p>
          <a:p>
            <a:r>
              <a:rPr lang="en-US" dirty="0">
                <a:cs typeface="Courier New" panose="02070309020205020404" pitchFamily="49" charset="0"/>
              </a:rPr>
              <a:t> If such a statement is true, its TNT string can be derived as a theorem from the axioms. If the statement is false, we can derive its negation from the axioms. (Meaning, the same string with a ~ symbol in front of it.)</a:t>
            </a:r>
            <a:endParaRPr lang="en-IN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10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8311-8479-48CC-B20E-CF16C4B1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Gödel's Theorem: The Very End of the Proof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5063-0D4F-40A7-821F-299D0769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97476"/>
            <a:ext cx="10058400" cy="43411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Critical Step: Take “Sentence G” and translate it into a TNT-string.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Sentence G: This statement is not a theorem of TNT.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 sentence G is false, then it is a theorem of TNT. Then we have a valid theorem which is false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 it is true, then it is not a theorem of TNT. Which means that sentence G is true, but it is not provable within TNT. </a:t>
            </a:r>
          </a:p>
          <a:p>
            <a:r>
              <a:rPr lang="en-US" dirty="0"/>
              <a:t>That is Gödel's "incompleteness." </a:t>
            </a:r>
          </a:p>
          <a:p>
            <a:r>
              <a:rPr lang="en-US" dirty="0"/>
              <a:t>He showed that TNT, although it may be perfectly consistent and always correct, cannot possibly prove every true statement about number theory; there is always something which is true, which the system cannot prove. </a:t>
            </a:r>
          </a:p>
          <a:p>
            <a:r>
              <a:rPr lang="en-US" dirty="0"/>
              <a:t>So we're done!</a:t>
            </a:r>
          </a:p>
          <a:p>
            <a:r>
              <a:rPr lang="en-US" dirty="0"/>
              <a:t>Except that ………….</a:t>
            </a:r>
          </a:p>
          <a:p>
            <a:r>
              <a:rPr lang="en-US" dirty="0"/>
              <a:t>TNT makes statements about numbers, and sentence G is a statement about a statement (itself).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writing a TNT-string for "100 is a power of 10" might be very difficult, it seems reasonable to grant that it's possible</a:t>
            </a:r>
          </a:p>
          <a:p>
            <a:pPr lvl="1"/>
            <a:r>
              <a:rPr lang="en-US" dirty="0"/>
              <a:t>translating sentence G into TNT seems Impossible!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765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F6C-4412-4776-8FCA-42CCD5E8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till now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ACF2-EBE4-4C0D-A0E2-0DB3779E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if we could translate sentence G into TNT, we would have defeated TNT. </a:t>
            </a:r>
          </a:p>
          <a:p>
            <a:r>
              <a:rPr lang="en-US" sz="2800" dirty="0"/>
              <a:t>2. there is no way to translate sentence G into TNT as we have formulated it</a:t>
            </a:r>
          </a:p>
          <a:p>
            <a:r>
              <a:rPr lang="en-US" sz="2800" dirty="0"/>
              <a:t>The beauty of Gödel's proof: “ he found a way to </a:t>
            </a:r>
            <a:r>
              <a:rPr lang="en-US" sz="2800" b="1" dirty="0">
                <a:solidFill>
                  <a:srgbClr val="7030A0"/>
                </a:solidFill>
              </a:rPr>
              <a:t>talk about statements </a:t>
            </a:r>
            <a:r>
              <a:rPr lang="en-US" sz="2800" dirty="0"/>
              <a:t>in a language that was only </a:t>
            </a:r>
            <a:r>
              <a:rPr lang="en-US" sz="2800" b="1" dirty="0">
                <a:solidFill>
                  <a:srgbClr val="7030A0"/>
                </a:solidFill>
              </a:rPr>
              <a:t>meant to discuss numbers</a:t>
            </a:r>
            <a:r>
              <a:rPr lang="en-US" sz="2800" dirty="0"/>
              <a:t>.”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3112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B848-631E-491B-8847-522DC7AC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Gödelized</a:t>
            </a:r>
            <a:r>
              <a:rPr lang="en-US" dirty="0"/>
              <a:t> TNT: Gödel Numbering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5F0B-10A9-4DB1-9356-DCB5D2FE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90986"/>
          </a:xfrm>
        </p:spPr>
        <p:txBody>
          <a:bodyPr>
            <a:normAutofit/>
          </a:bodyPr>
          <a:lstStyle/>
          <a:p>
            <a:r>
              <a:rPr lang="en-IN" dirty="0"/>
              <a:t>Simple change to TNT. </a:t>
            </a:r>
          </a:p>
          <a:p>
            <a:pPr lvl="1"/>
            <a:r>
              <a:rPr lang="en-IN" dirty="0"/>
              <a:t>NOT changing the axioms, NOT changing the Rules. ONLY change the symbols.</a:t>
            </a:r>
          </a:p>
          <a:p>
            <a:r>
              <a:rPr lang="en-US" dirty="0"/>
              <a:t> Going to replace each symbol with a three-digit number.</a:t>
            </a:r>
            <a:endParaRPr lang="en-IN" dirty="0"/>
          </a:p>
          <a:p>
            <a:r>
              <a:rPr lang="en-US" dirty="0"/>
              <a:t> So instead of 0, we will write 666; instead of S, 123; instead of =, 111; and so on</a:t>
            </a:r>
            <a:r>
              <a:rPr lang="en-IN" dirty="0"/>
              <a:t>.</a:t>
            </a:r>
          </a:p>
          <a:p>
            <a:pPr lvl="1"/>
            <a:r>
              <a:rPr lang="en-US" dirty="0"/>
              <a:t>numbers are chosen completely arbitrarily</a:t>
            </a:r>
          </a:p>
          <a:p>
            <a:pPr lvl="1"/>
            <a:r>
              <a:rPr lang="en-US" dirty="0"/>
              <a:t>every number has three digits</a:t>
            </a:r>
          </a:p>
          <a:p>
            <a:pPr lvl="1"/>
            <a:r>
              <a:rPr lang="en-US" dirty="0"/>
              <a:t>no two numbers are the same.</a:t>
            </a:r>
          </a:p>
          <a:p>
            <a:r>
              <a:rPr lang="en-US" dirty="0"/>
              <a:t>So TNT now starts to look much uglier.</a:t>
            </a:r>
          </a:p>
          <a:p>
            <a:pPr lvl="1"/>
            <a:r>
              <a:rPr lang="en-US" dirty="0"/>
              <a:t>TNT statement: ~</a:t>
            </a:r>
            <a:r>
              <a:rPr lang="en-US" dirty="0" err="1"/>
              <a:t>Ea:a</a:t>
            </a:r>
            <a:r>
              <a:rPr lang="en-US" dirty="0"/>
              <a:t>*a=SS0</a:t>
            </a:r>
          </a:p>
          <a:p>
            <a:pPr lvl="1"/>
            <a:r>
              <a:rPr lang="en-US" dirty="0" err="1"/>
              <a:t>Gödelized</a:t>
            </a:r>
            <a:r>
              <a:rPr lang="en-US" dirty="0"/>
              <a:t>: 223333262636262236262111123123666</a:t>
            </a:r>
          </a:p>
          <a:p>
            <a:pPr lvl="1"/>
            <a:r>
              <a:rPr lang="en-US" dirty="0"/>
              <a:t>TNT rule: The string ~~ can be deleted wherever it appears in any string.</a:t>
            </a:r>
          </a:p>
          <a:p>
            <a:pPr lvl="1"/>
            <a:r>
              <a:rPr lang="en-US" dirty="0" err="1"/>
              <a:t>Gödelized</a:t>
            </a:r>
            <a:r>
              <a:rPr lang="en-US" dirty="0"/>
              <a:t>: The string 223223 can be deleted wherever it appears in any string.</a:t>
            </a:r>
          </a:p>
          <a:p>
            <a:r>
              <a:rPr lang="en-US" dirty="0"/>
              <a:t>REMEMBER: </a:t>
            </a:r>
            <a:r>
              <a:rPr lang="en-US" i="1" u="sng" dirty="0"/>
              <a:t>nothing has changed</a:t>
            </a:r>
            <a:r>
              <a:rPr lang="en-US" dirty="0"/>
              <a:t>. The two systems are completely interchangeable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879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2403-4B06-44FF-A19D-DC580859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509115" cy="1371600"/>
          </a:xfrm>
        </p:spPr>
        <p:txBody>
          <a:bodyPr/>
          <a:lstStyle/>
          <a:p>
            <a:r>
              <a:rPr lang="en-US" dirty="0" err="1"/>
              <a:t>Gödelized</a:t>
            </a:r>
            <a:r>
              <a:rPr lang="en-US" dirty="0"/>
              <a:t> TNT: Number About Numbers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B57F-120B-477B-BB77-4A192FA07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5370"/>
            <a:ext cx="10058400" cy="41801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our new notation, every string is a number.</a:t>
            </a:r>
          </a:p>
          <a:p>
            <a:r>
              <a:rPr lang="en-US" dirty="0"/>
              <a:t>Because of this, we can change the form of our </a:t>
            </a:r>
            <a:r>
              <a:rPr lang="en-US" b="1" dirty="0"/>
              <a:t>rules</a:t>
            </a:r>
          </a:p>
          <a:p>
            <a:pPr lvl="1"/>
            <a:r>
              <a:rPr lang="en-US" b="1" dirty="0"/>
              <a:t>from typographical manipulations to mathematical functions</a:t>
            </a:r>
          </a:p>
          <a:p>
            <a:r>
              <a:rPr lang="en-US" dirty="0"/>
              <a:t>REMEMBER: </a:t>
            </a:r>
            <a:r>
              <a:rPr lang="en-US" i="1" u="sng" dirty="0"/>
              <a:t>still nothing has changed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our original TNT string-manipulation rules have been turned into mathematical functions, but our new system is still exactly the same as the old, just written differently</a:t>
            </a:r>
          </a:p>
          <a:p>
            <a:r>
              <a:rPr lang="en-US" dirty="0"/>
              <a:t>But, Something interesting has happened.</a:t>
            </a:r>
          </a:p>
          <a:p>
            <a:pPr lvl="1"/>
            <a:r>
              <a:rPr lang="en-US" dirty="0"/>
              <a:t>strings about numbers </a:t>
            </a:r>
            <a:r>
              <a:rPr lang="en-US" dirty="0">
                <a:sym typeface="Wingdings" panose="05000000000000000000" pitchFamily="2" charset="2"/>
              </a:rPr>
              <a:t> numbers about numbers</a:t>
            </a:r>
          </a:p>
          <a:p>
            <a:pPr lvl="1"/>
            <a:r>
              <a:rPr lang="en-US" dirty="0"/>
              <a:t>123666112666111123666 means "1+0=1";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123666111666, which means "1=0"</a:t>
            </a:r>
          </a:p>
          <a:p>
            <a:r>
              <a:rPr lang="en-US" dirty="0"/>
              <a:t>RECALL:</a:t>
            </a:r>
          </a:p>
          <a:p>
            <a:r>
              <a:rPr lang="en-US" dirty="0"/>
              <a:t>Gödel's proof required us to write a TNT string about a TNT string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/>
              <a:t>impossible, because TNT strings are only about numbers.</a:t>
            </a:r>
          </a:p>
          <a:p>
            <a:pPr lvl="1"/>
            <a:r>
              <a:rPr lang="en-US" dirty="0"/>
              <a:t>Gödel notation is a step in the right direction, since it blurs the distinction between numbers and statements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065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53D6-99FC-4F25-B9F8-6D78BF0D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Gödelized</a:t>
            </a:r>
            <a:r>
              <a:rPr lang="en-US" dirty="0"/>
              <a:t> TNT: Comparing 3 Systems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9CB82F-86E8-492B-A964-998D9834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23802"/>
              </p:ext>
            </p:extLst>
          </p:nvPr>
        </p:nvGraphicFramePr>
        <p:xfrm>
          <a:off x="1001486" y="2036195"/>
          <a:ext cx="10058400" cy="228600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415374233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2612752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20771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Mathematical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Gödel-numbered TNT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887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 </a:t>
                      </a:r>
                      <a:r>
                        <a:rPr lang="en-US" u="sng" dirty="0"/>
                        <a:t>axiom</a:t>
                      </a:r>
                      <a:r>
                        <a:rPr lang="en-US" dirty="0"/>
                        <a:t> is an "obvious" statement about natural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 </a:t>
                      </a:r>
                      <a:r>
                        <a:rPr lang="en-US" u="sng"/>
                        <a:t>axiom</a:t>
                      </a:r>
                      <a:r>
                        <a:rPr lang="en-US"/>
                        <a:t> is a statement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 </a:t>
                      </a:r>
                      <a:r>
                        <a:rPr lang="en-US" u="sng"/>
                        <a:t>axiom</a:t>
                      </a:r>
                      <a:r>
                        <a:rPr lang="en-US"/>
                        <a:t> is a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395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 </a:t>
                      </a:r>
                      <a:r>
                        <a:rPr lang="en-US" u="sng" dirty="0"/>
                        <a:t>rule of production</a:t>
                      </a:r>
                      <a:r>
                        <a:rPr lang="en-US" dirty="0"/>
                        <a:t> is a logical way to work with axioms.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 </a:t>
                      </a:r>
                      <a:r>
                        <a:rPr lang="en-US" u="sng"/>
                        <a:t>rule of production</a:t>
                      </a:r>
                      <a:r>
                        <a:rPr lang="en-US"/>
                        <a:t> is an allowed string-manipulation mechanism.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 </a:t>
                      </a:r>
                      <a:r>
                        <a:rPr lang="en-US" u="sng"/>
                        <a:t>rule of production</a:t>
                      </a:r>
                      <a:r>
                        <a:rPr lang="en-US"/>
                        <a:t> is an allowed mathematical function.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057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The </a:t>
                      </a:r>
                      <a:r>
                        <a:rPr lang="en-US" u="sng"/>
                        <a:t>theorems</a:t>
                      </a:r>
                      <a:r>
                        <a:rPr lang="en-US"/>
                        <a:t> you produce are new statements about natural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 </a:t>
                      </a:r>
                      <a:r>
                        <a:rPr lang="en-US" u="sng"/>
                        <a:t>theorems</a:t>
                      </a:r>
                      <a:r>
                        <a:rPr lang="en-US"/>
                        <a:t> you produce are new strings.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 </a:t>
                      </a:r>
                      <a:r>
                        <a:rPr lang="en-US" u="sng" dirty="0"/>
                        <a:t>theorems</a:t>
                      </a:r>
                      <a:r>
                        <a:rPr lang="en-US" dirty="0"/>
                        <a:t> you produce are new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4904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D447E1-E3D8-4848-B1D4-4D825F87BD1F}"/>
              </a:ext>
            </a:extLst>
          </p:cNvPr>
          <p:cNvSpPr txBox="1"/>
          <p:nvPr/>
        </p:nvSpPr>
        <p:spPr>
          <a:xfrm>
            <a:off x="1250352" y="50287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123666112666111123666 means "1+0=1";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123666111666, which means "1=0"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FD603-0FDE-40A9-B27E-14FA89AA0374}"/>
              </a:ext>
            </a:extLst>
          </p:cNvPr>
          <p:cNvCxnSpPr/>
          <p:nvPr/>
        </p:nvCxnSpPr>
        <p:spPr>
          <a:xfrm flipV="1">
            <a:off x="5712717" y="4927357"/>
            <a:ext cx="979714" cy="2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CAFAB2-4667-47B5-9398-7BB1E632D054}"/>
              </a:ext>
            </a:extLst>
          </p:cNvPr>
          <p:cNvSpPr txBox="1"/>
          <p:nvPr/>
        </p:nvSpPr>
        <p:spPr>
          <a:xfrm>
            <a:off x="6720423" y="4731413"/>
            <a:ext cx="61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9F4A1E-FC63-4AFF-BA8D-9D6111BC25AA}"/>
              </a:ext>
            </a:extLst>
          </p:cNvPr>
          <p:cNvCxnSpPr>
            <a:cxnSpLocks/>
          </p:cNvCxnSpPr>
          <p:nvPr/>
        </p:nvCxnSpPr>
        <p:spPr>
          <a:xfrm>
            <a:off x="5666064" y="5515186"/>
            <a:ext cx="914400" cy="37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1C07D5-F945-4B7A-B5E7-037AC9B3E9B6}"/>
              </a:ext>
            </a:extLst>
          </p:cNvPr>
          <p:cNvSpPr txBox="1"/>
          <p:nvPr/>
        </p:nvSpPr>
        <p:spPr>
          <a:xfrm>
            <a:off x="6742194" y="5667584"/>
            <a:ext cx="63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A14F8-0AAA-4171-9840-E147FAC1CA3A}"/>
              </a:ext>
            </a:extLst>
          </p:cNvPr>
          <p:cNvSpPr txBox="1"/>
          <p:nvPr/>
        </p:nvSpPr>
        <p:spPr>
          <a:xfrm>
            <a:off x="7862580" y="4729092"/>
            <a:ext cx="207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valid theorem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CE7E0-CC76-4458-AE1D-036B11E73465}"/>
              </a:ext>
            </a:extLst>
          </p:cNvPr>
          <p:cNvSpPr txBox="1"/>
          <p:nvPr/>
        </p:nvSpPr>
        <p:spPr>
          <a:xfrm>
            <a:off x="7888520" y="5630522"/>
            <a:ext cx="207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 a valid theorem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EB221C-043A-4EDF-A97A-588BCC46B8B0}"/>
              </a:ext>
            </a:extLst>
          </p:cNvPr>
          <p:cNvCxnSpPr/>
          <p:nvPr/>
        </p:nvCxnSpPr>
        <p:spPr>
          <a:xfrm>
            <a:off x="7714034" y="4250987"/>
            <a:ext cx="0" cy="206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0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3FAF-E18E-4BDD-8298-670A74CC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Hilbert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9697-76B8-475D-B3C3-FE35D8CF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0" i="0" u="none" strike="noStrike" baseline="0" dirty="0"/>
              <a:t>leading advocate of formalism.</a:t>
            </a:r>
          </a:p>
          <a:p>
            <a:r>
              <a:rPr lang="en-US" sz="2000" b="0" i="0" u="none" strike="noStrike" baseline="0" dirty="0"/>
              <a:t>formalize one branch of mathematics after the other</a:t>
            </a:r>
            <a:r>
              <a:rPr lang="en-IN" sz="2000" dirty="0"/>
              <a:t> – Hilbert Program</a:t>
            </a:r>
          </a:p>
          <a:p>
            <a:r>
              <a:rPr lang="en-IN" sz="2000" b="0" i="1" u="none" strike="noStrike" baseline="0" dirty="0"/>
              <a:t>In 1899 Foundations of Geometry – important work after Euclid.</a:t>
            </a:r>
          </a:p>
          <a:p>
            <a:pPr algn="l"/>
            <a:r>
              <a:rPr lang="en-IN" sz="2000" b="0" i="0" u="none" strike="noStrike" baseline="0" dirty="0"/>
              <a:t>International </a:t>
            </a:r>
            <a:r>
              <a:rPr lang="en-US" sz="2000" b="0" i="0" u="none" strike="noStrike" baseline="0" dirty="0"/>
              <a:t>congress of mathematicians in Paris in the year 1900</a:t>
            </a:r>
          </a:p>
          <a:p>
            <a:pPr algn="l"/>
            <a:r>
              <a:rPr lang="en-US" sz="2000" dirty="0"/>
              <a:t>Presented 23 problems </a:t>
            </a:r>
            <a:r>
              <a:rPr lang="en-US" sz="2000" b="0" i="0" u="none" strike="noStrike" baseline="0" dirty="0"/>
              <a:t>facing mathematicians in the new century</a:t>
            </a:r>
            <a:endParaRPr lang="en-US" sz="2000" dirty="0"/>
          </a:p>
          <a:p>
            <a:pPr algn="l"/>
            <a:r>
              <a:rPr lang="en-US" sz="2000" dirty="0"/>
              <a:t>“</a:t>
            </a:r>
            <a:r>
              <a:rPr lang="en-US" sz="2000" b="0" i="0" u="none" strike="noStrike" baseline="0" dirty="0"/>
              <a:t>Take any definite unsolved problem … However unapproachable these problems may seem … </a:t>
            </a:r>
            <a:r>
              <a:rPr lang="en-IN" sz="2000" b="0" i="0" u="none" strike="noStrike" baseline="0" dirty="0"/>
              <a:t>we have, nevertheless, </a:t>
            </a:r>
            <a:r>
              <a:rPr lang="en-US" sz="2000" b="0" i="0" u="none" strike="noStrike" baseline="0" dirty="0"/>
              <a:t>the firm conviction that their solution must follow by a finite number of purely logical processes .. We hear within us the perpetual call: There is the problem. Seek its solution… in mathematics there is no </a:t>
            </a:r>
            <a:r>
              <a:rPr lang="en-US" sz="2000" b="0" i="0" u="none" strike="noStrike" baseline="0" dirty="0" err="1"/>
              <a:t>ignorabimus</a:t>
            </a:r>
            <a:r>
              <a:rPr lang="en-IN" sz="2000" b="0" i="0" u="none" strike="noStrike" baseline="0" dirty="0"/>
              <a:t>”</a:t>
            </a:r>
          </a:p>
          <a:p>
            <a:pPr lvl="1"/>
            <a:r>
              <a:rPr lang="en-IN" sz="1800" b="0" i="0" u="none" strike="noStrike" baseline="0" dirty="0"/>
              <a:t>ignoramus et </a:t>
            </a:r>
            <a:r>
              <a:rPr lang="en-IN" sz="1800" b="0" i="0" u="none" strike="noStrike" baseline="0" dirty="0" err="1"/>
              <a:t>ignorabimus</a:t>
            </a:r>
            <a:r>
              <a:rPr lang="en-IN" sz="1800" dirty="0"/>
              <a:t> (</a:t>
            </a:r>
            <a:r>
              <a:rPr lang="en-IN" sz="1800" b="0" i="0" u="none" strike="noStrike" baseline="0" dirty="0"/>
              <a:t>we do not know, </a:t>
            </a:r>
            <a:r>
              <a:rPr lang="en-US" sz="1800" b="0" i="0" u="none" strike="noStrike" baseline="0" dirty="0"/>
              <a:t>and we shall never know)</a:t>
            </a:r>
            <a:endParaRPr lang="en-IN" sz="1400" b="0" i="1" u="none" strike="noStrike" baseline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0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9868-F433-49A4-9DD9-C3BB4315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Gödelized</a:t>
            </a:r>
            <a:r>
              <a:rPr lang="en-US" dirty="0"/>
              <a:t> TNT: </a:t>
            </a:r>
            <a:r>
              <a:rPr lang="en-US" dirty="0" err="1"/>
              <a:t>Theoremhood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B78F-71C0-450D-8CB5-C5B42530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property of natural numbers. </a:t>
            </a:r>
            <a:r>
              <a:rPr lang="en-US" dirty="0" err="1"/>
              <a:t>Theoremhood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rgbClr val="7030A0"/>
                </a:solidFill>
              </a:rPr>
              <a:t>number</a:t>
            </a:r>
            <a:r>
              <a:rPr lang="en-US" dirty="0"/>
              <a:t> either has it, or doesn’t</a:t>
            </a:r>
          </a:p>
          <a:p>
            <a:pPr lvl="1"/>
            <a:r>
              <a:rPr lang="en-US" dirty="0"/>
              <a:t>A number has </a:t>
            </a:r>
            <a:r>
              <a:rPr lang="en-US" dirty="0" err="1"/>
              <a:t>theoremhood</a:t>
            </a:r>
            <a:r>
              <a:rPr lang="en-US" dirty="0"/>
              <a:t> if it corresponds to a valid theorem of TNT—or, in other words, to a true statement about numbers.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number</a:t>
            </a:r>
            <a:r>
              <a:rPr lang="en-US" dirty="0"/>
              <a:t> has </a:t>
            </a:r>
            <a:r>
              <a:rPr lang="en-US" dirty="0" err="1"/>
              <a:t>theoremhood</a:t>
            </a:r>
            <a:r>
              <a:rPr lang="en-US" dirty="0"/>
              <a:t> if it is possible to </a:t>
            </a:r>
            <a:r>
              <a:rPr lang="en-US" dirty="0">
                <a:solidFill>
                  <a:srgbClr val="7030A0"/>
                </a:solidFill>
              </a:rPr>
              <a:t>create that number </a:t>
            </a:r>
            <a:r>
              <a:rPr lang="en-US" dirty="0"/>
              <a:t>from our small </a:t>
            </a:r>
            <a:r>
              <a:rPr lang="en-US" dirty="0">
                <a:solidFill>
                  <a:srgbClr val="7030A0"/>
                </a:solidFill>
              </a:rPr>
              <a:t>set of axiom-numbers</a:t>
            </a:r>
            <a:r>
              <a:rPr lang="en-US" dirty="0"/>
              <a:t>, by the application of our small </a:t>
            </a:r>
            <a:r>
              <a:rPr lang="en-US" dirty="0">
                <a:solidFill>
                  <a:srgbClr val="7030A0"/>
                </a:solidFill>
              </a:rPr>
              <a:t>set of function-rules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It is possible to take certain numbers, apply certain functions to them, and arrive at the </a:t>
            </a:r>
            <a:r>
              <a:rPr lang="en-US" b="1" dirty="0">
                <a:solidFill>
                  <a:srgbClr val="FF0000"/>
                </a:solidFill>
              </a:rPr>
              <a:t>number</a:t>
            </a:r>
            <a:r>
              <a:rPr lang="en-US" dirty="0"/>
              <a:t>."</a:t>
            </a:r>
          </a:p>
          <a:p>
            <a:r>
              <a:rPr lang="en-US" dirty="0"/>
              <a:t>Saying "this number has </a:t>
            </a:r>
            <a:r>
              <a:rPr lang="en-US" dirty="0" err="1"/>
              <a:t>theoremhood</a:t>
            </a:r>
            <a:r>
              <a:rPr lang="en-US" dirty="0"/>
              <a:t>" is kind of like saying "this number is a perfect square" or "this number is prime“</a:t>
            </a:r>
          </a:p>
        </p:txBody>
      </p:sp>
    </p:spTree>
    <p:extLst>
      <p:ext uri="{BB962C8B-B14F-4D97-AF65-F5344CB8AC3E}">
        <p14:creationId xmlns:p14="http://schemas.microsoft.com/office/powerpoint/2010/main" val="2244102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F112-CFC7-4D37-AC7F-B4F08AEE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Gödelized</a:t>
            </a:r>
            <a:r>
              <a:rPr lang="en-US" dirty="0"/>
              <a:t> TNT: Sleight of Hand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3A71-3EB1-411A-B3F4-36156B14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4096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off with a true fact, and write it three different ways: in terms of math, in terms of TNT, and in terms of </a:t>
            </a:r>
            <a:r>
              <a:rPr lang="en-US" dirty="0" err="1"/>
              <a:t>Gödelized</a:t>
            </a:r>
            <a:r>
              <a:rPr lang="en-US" dirty="0"/>
              <a:t> TNT.</a:t>
            </a:r>
          </a:p>
          <a:p>
            <a:pPr lvl="1"/>
            <a:r>
              <a:rPr lang="en-US" dirty="0"/>
              <a:t>"Zero equals zero" is true.</a:t>
            </a:r>
          </a:p>
          <a:p>
            <a:pPr lvl="1"/>
            <a:r>
              <a:rPr lang="en-US" dirty="0"/>
              <a:t>The string 0=0 is a valid TNT theorem (</a:t>
            </a:r>
            <a:r>
              <a:rPr lang="en-US" dirty="0" err="1"/>
              <a:t>ie</a:t>
            </a:r>
            <a:r>
              <a:rPr lang="en-US" dirty="0"/>
              <a:t> can be derived from axioms).</a:t>
            </a:r>
          </a:p>
          <a:p>
            <a:pPr lvl="1"/>
            <a:r>
              <a:rPr lang="en-US" dirty="0"/>
              <a:t>The Gödel number 666111666 has the </a:t>
            </a:r>
            <a:r>
              <a:rPr lang="en-US" dirty="0" err="1"/>
              <a:t>theoremhood</a:t>
            </a:r>
            <a:r>
              <a:rPr lang="en-US" dirty="0"/>
              <a:t> property.</a:t>
            </a:r>
            <a:endParaRPr lang="en-IN" dirty="0"/>
          </a:p>
          <a:p>
            <a:r>
              <a:rPr lang="en-US" dirty="0"/>
              <a:t>Remember, we're </a:t>
            </a:r>
            <a:r>
              <a:rPr lang="en-US" u="sng" dirty="0"/>
              <a:t>assuming that TNT represents every possible mathematical statement</a:t>
            </a:r>
            <a:r>
              <a:rPr lang="en-US" dirty="0"/>
              <a:t>, no matter how complex</a:t>
            </a:r>
          </a:p>
          <a:p>
            <a:pPr lvl="1"/>
            <a:r>
              <a:rPr lang="en-US" dirty="0"/>
              <a:t>it can handle this one: we could take the sentence </a:t>
            </a:r>
            <a:r>
              <a:rPr lang="en-US" b="1" u="sng" dirty="0"/>
              <a:t>"666111666 has </a:t>
            </a:r>
            <a:r>
              <a:rPr lang="en-US" b="1" u="sng" dirty="0" err="1"/>
              <a:t>theoremhood</a:t>
            </a:r>
            <a:r>
              <a:rPr lang="en-US" b="1" u="sng" dirty="0"/>
              <a:t>,"</a:t>
            </a:r>
            <a:r>
              <a:rPr lang="en-US" dirty="0"/>
              <a:t> and translate it into TNT!</a:t>
            </a:r>
          </a:p>
          <a:p>
            <a:pPr lvl="1"/>
            <a:r>
              <a:rPr lang="en-US" dirty="0"/>
              <a:t>i.e., "666111666 has </a:t>
            </a:r>
            <a:r>
              <a:rPr lang="en-US" dirty="0" err="1"/>
              <a:t>theoremhood</a:t>
            </a:r>
            <a:r>
              <a:rPr lang="en-US" dirty="0"/>
              <a:t>" is a </a:t>
            </a:r>
            <a:r>
              <a:rPr lang="en-US" u="sng" dirty="0"/>
              <a:t>mathematical statement</a:t>
            </a:r>
            <a:r>
              <a:rPr lang="en-US" dirty="0"/>
              <a:t>, which can be translated into TNT. </a:t>
            </a:r>
          </a:p>
          <a:p>
            <a:pPr lvl="1"/>
            <a:r>
              <a:rPr lang="en-US" dirty="0"/>
              <a:t>In general</a:t>
            </a:r>
            <a:r>
              <a:rPr lang="en-US" i="1" dirty="0"/>
              <a:t>: it is possible to write a TNT string which says that another TNT string is (or is not) a valid theorem</a:t>
            </a:r>
            <a:r>
              <a:rPr lang="en-US" dirty="0"/>
              <a:t>.</a:t>
            </a:r>
          </a:p>
          <a:p>
            <a:r>
              <a:rPr lang="en-US" dirty="0"/>
              <a:t>The resulting string would presumably be true, leading us to the following claim</a:t>
            </a:r>
          </a:p>
          <a:p>
            <a:pPr lvl="1"/>
            <a:r>
              <a:rPr lang="en-US" dirty="0"/>
              <a:t>"666111666 has </a:t>
            </a:r>
            <a:r>
              <a:rPr lang="en-US" dirty="0" err="1"/>
              <a:t>theoremhood</a:t>
            </a:r>
            <a:r>
              <a:rPr lang="en-US" dirty="0"/>
              <a:t>" is true.</a:t>
            </a:r>
          </a:p>
          <a:p>
            <a:pPr lvl="1"/>
            <a:r>
              <a:rPr lang="en-US" dirty="0"/>
              <a:t>The TNT string for "666111666 has </a:t>
            </a:r>
            <a:r>
              <a:rPr lang="en-US" dirty="0" err="1"/>
              <a:t>theoremhood</a:t>
            </a:r>
            <a:r>
              <a:rPr lang="en-US" dirty="0"/>
              <a:t>" is a valid TNT theorem.</a:t>
            </a:r>
          </a:p>
          <a:p>
            <a:pPr lvl="1"/>
            <a:r>
              <a:rPr lang="en-US" dirty="0"/>
              <a:t>The Gödel number for the TNT string for "666111666 has </a:t>
            </a:r>
            <a:r>
              <a:rPr lang="en-US" dirty="0" err="1"/>
              <a:t>theoremhood</a:t>
            </a:r>
            <a:r>
              <a:rPr lang="en-US" dirty="0"/>
              <a:t>," has </a:t>
            </a:r>
            <a:r>
              <a:rPr lang="en-US" dirty="0" err="1"/>
              <a:t>theoremhood</a:t>
            </a:r>
            <a:r>
              <a:rPr lang="en-US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3429278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AFC5-3BE7-4781-8E02-4C823408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G in TNT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6617-7F86-4003-92F0-B49E9AB3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439194"/>
          </a:xfrm>
        </p:spPr>
        <p:txBody>
          <a:bodyPr>
            <a:normAutofit/>
          </a:bodyPr>
          <a:lstStyle/>
          <a:p>
            <a:r>
              <a:rPr lang="en-US" dirty="0"/>
              <a:t>we know that the following sentences could all be written in TNT.</a:t>
            </a:r>
          </a:p>
          <a:p>
            <a:pPr lvl="1"/>
            <a:r>
              <a:rPr lang="en-US" dirty="0"/>
              <a:t>5 is not a theorem of TNT.</a:t>
            </a:r>
          </a:p>
          <a:p>
            <a:pPr lvl="1"/>
            <a:r>
              <a:rPr lang="en-US" dirty="0"/>
              <a:t>10 is not a theorem of TNT.</a:t>
            </a:r>
          </a:p>
          <a:p>
            <a:pPr lvl="1"/>
            <a:r>
              <a:rPr lang="en-US" dirty="0"/>
              <a:t>123666111666 is not a theorem of TNT.</a:t>
            </a:r>
          </a:p>
          <a:p>
            <a:r>
              <a:rPr lang="en-US" dirty="0"/>
              <a:t>All we need to do is find such a sentence with the following peculiarity: the number that it talks about, happens to be the Gödel number of the sentence itself.!</a:t>
            </a:r>
          </a:p>
          <a:p>
            <a:pPr lvl="1"/>
            <a:r>
              <a:rPr lang="en-IN" dirty="0"/>
              <a:t>Is that so hard?</a:t>
            </a:r>
            <a:endParaRPr lang="en-US" dirty="0"/>
          </a:p>
          <a:p>
            <a:pPr lvl="1"/>
            <a:r>
              <a:rPr lang="en-US" dirty="0"/>
              <a:t>Actually, it's impossible .. Why?</a:t>
            </a:r>
          </a:p>
          <a:p>
            <a:pPr lvl="1"/>
            <a:r>
              <a:rPr lang="en-US" dirty="0"/>
              <a:t>The number 1 is "S0" in TNT, or 123666 in </a:t>
            </a:r>
            <a:r>
              <a:rPr lang="en-US" dirty="0" err="1"/>
              <a:t>Gödelized</a:t>
            </a:r>
            <a:r>
              <a:rPr lang="en-US" dirty="0"/>
              <a:t> TNT. </a:t>
            </a:r>
          </a:p>
          <a:p>
            <a:pPr lvl="1"/>
            <a:r>
              <a:rPr lang="en-US" dirty="0"/>
              <a:t>Similarly, the Gödel number for 10 is 123123123123123123123123123123666 . </a:t>
            </a:r>
          </a:p>
          <a:p>
            <a:pPr lvl="1"/>
            <a:r>
              <a:rPr lang="en-US" dirty="0"/>
              <a:t>In general, the Gödel number for any number, is much bigger than the number itself! </a:t>
            </a:r>
          </a:p>
          <a:p>
            <a:pPr lvl="1"/>
            <a:r>
              <a:rPr lang="en-US" dirty="0"/>
              <a:t>So if you wrote down the sentence "10 is not a theorem of TNT," its Gödel number would definitely not be 10, it would be much bigger...and so for any number. A TNT string cannot possibly be big enough to "contain" its own Gödel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841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C15B-7EB4-435B-BD27-56716700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G in TNT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C95F-CF4C-426C-8121-2C74C9B1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 G will not contain its own Gödel number explicitly, but will instead refer to it indirectly.</a:t>
            </a:r>
          </a:p>
          <a:p>
            <a:pPr lvl="1"/>
            <a:r>
              <a:rPr lang="en-US" dirty="0"/>
              <a:t>Ex: we can refer to "10" as "5*2", which has a much lower Gödel number.</a:t>
            </a:r>
          </a:p>
          <a:p>
            <a:r>
              <a:rPr lang="en-US" dirty="0"/>
              <a:t>Sentence G has to have some very clever, indirect reference to its own Gödel number.</a:t>
            </a:r>
          </a:p>
          <a:p>
            <a:r>
              <a:rPr lang="en-US" dirty="0"/>
              <a:t>Clever Method: "</a:t>
            </a:r>
            <a:r>
              <a:rPr lang="en-US" dirty="0" err="1"/>
              <a:t>Arithmoquining</a:t>
            </a:r>
            <a:r>
              <a:rPr lang="en-US" dirty="0"/>
              <a:t>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874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E11C-E74E-46DE-920A-CFCC0DBD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Arithmoquining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7593-FBEF-4808-B0F7-429FB61A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simple mechanism for writing a TNT sentence about another TNT sentence.</a:t>
            </a:r>
          </a:p>
          <a:p>
            <a:r>
              <a:rPr lang="en-US" dirty="0" err="1"/>
              <a:t>Arithmoquining</a:t>
            </a:r>
            <a:endParaRPr lang="en-US" dirty="0"/>
          </a:p>
          <a:p>
            <a:pPr lvl="1"/>
            <a:r>
              <a:rPr lang="en-US" dirty="0"/>
              <a:t>You start with any sentence that has a free variable, which we'll call a.</a:t>
            </a:r>
          </a:p>
          <a:p>
            <a:pPr lvl="1"/>
            <a:r>
              <a:rPr lang="en-US" dirty="0"/>
              <a:t>To </a:t>
            </a:r>
            <a:r>
              <a:rPr lang="en-US" dirty="0" err="1"/>
              <a:t>arithmoquine</a:t>
            </a:r>
            <a:r>
              <a:rPr lang="en-US" dirty="0"/>
              <a:t> the sentence, you take the Gödel number of the entire sentence, and replace all occurrences of the variable a with that number</a:t>
            </a:r>
          </a:p>
          <a:p>
            <a:pPr lvl="1"/>
            <a:r>
              <a:rPr lang="en-US" dirty="0"/>
              <a:t>start with the sentence a=S0.</a:t>
            </a:r>
          </a:p>
          <a:p>
            <a:pPr lvl="1"/>
            <a:r>
              <a:rPr lang="en-US" dirty="0"/>
              <a:t>The Gödel number of this expression is 262111123666;</a:t>
            </a:r>
          </a:p>
          <a:p>
            <a:pPr lvl="1"/>
            <a:r>
              <a:rPr lang="en-US" dirty="0"/>
              <a:t>so </a:t>
            </a:r>
            <a:r>
              <a:rPr lang="en-US" dirty="0" err="1"/>
              <a:t>arithmoquining</a:t>
            </a:r>
            <a:r>
              <a:rPr lang="en-US" dirty="0"/>
              <a:t>, we get "262111123666=1".</a:t>
            </a:r>
          </a:p>
          <a:p>
            <a:r>
              <a:rPr lang="en-US" b="1" dirty="0" err="1"/>
              <a:t>arithmoquining</a:t>
            </a:r>
            <a:r>
              <a:rPr lang="en-US" dirty="0"/>
              <a:t> gives us a generalized way to write one TNT statement about another TNT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496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558-8525-4863-AC35-AEFD99A7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Arithmoquining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301C07-8698-44FA-9E1B-F8E0BEC51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00307"/>
              </p:ext>
            </p:extLst>
          </p:nvPr>
        </p:nvGraphicFramePr>
        <p:xfrm>
          <a:off x="638628" y="1873551"/>
          <a:ext cx="1094377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858">
                  <a:extLst>
                    <a:ext uri="{9D8B030D-6E8A-4147-A177-3AD203B41FA5}">
                      <a16:colId xmlns:a16="http://schemas.microsoft.com/office/drawing/2014/main" val="3597983150"/>
                    </a:ext>
                  </a:extLst>
                </a:gridCol>
                <a:gridCol w="5027990">
                  <a:extLst>
                    <a:ext uri="{9D8B030D-6E8A-4147-A177-3AD203B41FA5}">
                      <a16:colId xmlns:a16="http://schemas.microsoft.com/office/drawing/2014/main" val="2709141882"/>
                    </a:ext>
                  </a:extLst>
                </a:gridCol>
                <a:gridCol w="3647924">
                  <a:extLst>
                    <a:ext uri="{9D8B030D-6E8A-4147-A177-3AD203B41FA5}">
                      <a16:colId xmlns:a16="http://schemas.microsoft.com/office/drawing/2014/main" val="3420097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Arbitrary Sentence with free 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Arithmoquining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Shortened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2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T: a = S0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Gödel number of Sentence 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 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 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6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T: a = SS0 * a - SSSS0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 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Godel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Sentence 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times 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Godel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sentence T 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minus 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 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 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times 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 T 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minus 4.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3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837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C723F9-7A49-4467-84AD-6A5B319C6E62}"/>
              </a:ext>
            </a:extLst>
          </p:cNvPr>
          <p:cNvSpPr txBox="1"/>
          <p:nvPr/>
        </p:nvSpPr>
        <p:spPr>
          <a:xfrm>
            <a:off x="2394857" y="41151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A: "a=SS0*a-SSSS0" is 2 times "a=SS0*a-SSSS0" minus 4.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5D10A-C63B-42F5-AE9C-4F4403F14DB2}"/>
              </a:ext>
            </a:extLst>
          </p:cNvPr>
          <p:cNvSpPr txBox="1"/>
          <p:nvPr/>
        </p:nvSpPr>
        <p:spPr>
          <a:xfrm>
            <a:off x="805542" y="5293863"/>
            <a:ext cx="1030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We still definitely do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have a sentence about itself, which is what we need in order to write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sentence 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215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A8BD-6690-4138-80CA-3BC16C66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Sentence 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6218-5BBD-4EC3-A669-1AA18451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254137"/>
          </a:xfrm>
        </p:spPr>
        <p:txBody>
          <a:bodyPr>
            <a:normAutofit/>
          </a:bodyPr>
          <a:lstStyle/>
          <a:p>
            <a:r>
              <a:rPr lang="en-US" dirty="0"/>
              <a:t>Remember the Problem:  write a sentence that says "I am not a theorem";</a:t>
            </a:r>
          </a:p>
          <a:p>
            <a:pPr lvl="1"/>
            <a:r>
              <a:rPr lang="en-US" dirty="0"/>
              <a:t>you have the basic tool, which is </a:t>
            </a:r>
            <a:r>
              <a:rPr lang="en-US" dirty="0" err="1"/>
              <a:t>arithmoquining</a:t>
            </a:r>
            <a:r>
              <a:rPr lang="en-US" dirty="0"/>
              <a:t> to write a sentence about another sentence.</a:t>
            </a:r>
          </a:p>
          <a:p>
            <a:r>
              <a:rPr lang="en-US" dirty="0"/>
              <a:t>Attempt-1</a:t>
            </a:r>
          </a:p>
          <a:p>
            <a:pPr lvl="1"/>
            <a:r>
              <a:rPr lang="en-US" dirty="0"/>
              <a:t>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not a valid TNT theorem-number.</a:t>
            </a:r>
          </a:p>
          <a:p>
            <a:pPr lvl="1"/>
            <a:r>
              <a:rPr lang="en-US" dirty="0"/>
              <a:t>A: </a:t>
            </a:r>
            <a:r>
              <a:rPr lang="en-US" i="1" dirty="0"/>
              <a:t>Sentence T</a:t>
            </a:r>
            <a:r>
              <a:rPr lang="en-US" dirty="0"/>
              <a:t> is not a valid TNT theorem-number.</a:t>
            </a:r>
          </a:p>
          <a:p>
            <a:r>
              <a:rPr lang="en-US" dirty="0"/>
              <a:t>Attempt-2</a:t>
            </a:r>
          </a:p>
          <a:p>
            <a:pPr lvl="1"/>
            <a:r>
              <a:rPr lang="en-US" dirty="0"/>
              <a:t>T: The </a:t>
            </a:r>
            <a:r>
              <a:rPr lang="en-US" dirty="0" err="1"/>
              <a:t>arithmoquine</a:t>
            </a:r>
            <a:r>
              <a:rPr lang="en-US" dirty="0"/>
              <a:t>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not a valid TNT theorem-number.</a:t>
            </a:r>
          </a:p>
          <a:p>
            <a:pPr lvl="1"/>
            <a:r>
              <a:rPr lang="en-US" dirty="0"/>
              <a:t>A: The </a:t>
            </a:r>
            <a:r>
              <a:rPr lang="en-US" dirty="0" err="1"/>
              <a:t>arithmoquine</a:t>
            </a:r>
            <a:r>
              <a:rPr lang="en-US" dirty="0"/>
              <a:t> of </a:t>
            </a:r>
            <a:r>
              <a:rPr lang="en-US" i="1" dirty="0"/>
              <a:t>Sentence T</a:t>
            </a:r>
            <a:r>
              <a:rPr lang="en-US" dirty="0"/>
              <a:t> is not a valid TNT theorem-number.</a:t>
            </a:r>
          </a:p>
          <a:p>
            <a:pPr lvl="2"/>
            <a:r>
              <a:rPr lang="en-US" dirty="0"/>
              <a:t>So sentence A, which is the </a:t>
            </a:r>
            <a:r>
              <a:rPr lang="en-US" dirty="0" err="1"/>
              <a:t>arithmoquine</a:t>
            </a:r>
            <a:r>
              <a:rPr lang="en-US" dirty="0"/>
              <a:t> of sentence T, is also about the </a:t>
            </a:r>
            <a:r>
              <a:rPr lang="en-US" dirty="0" err="1"/>
              <a:t>arithmoquine</a:t>
            </a:r>
            <a:r>
              <a:rPr lang="en-US" dirty="0"/>
              <a:t> of sentence T. In other words, it's about itself!</a:t>
            </a:r>
          </a:p>
          <a:p>
            <a:pPr lvl="1"/>
            <a:r>
              <a:rPr lang="en-US" sz="2400" dirty="0"/>
              <a:t>G: The </a:t>
            </a:r>
            <a:r>
              <a:rPr lang="en-US" sz="2400" dirty="0" err="1"/>
              <a:t>arithmoquine</a:t>
            </a:r>
            <a:r>
              <a:rPr lang="en-US" sz="2400" dirty="0"/>
              <a:t> of "The </a:t>
            </a:r>
            <a:r>
              <a:rPr lang="en-US" sz="2400" dirty="0" err="1"/>
              <a:t>arithmoquine</a:t>
            </a:r>
            <a:r>
              <a:rPr lang="en-US" sz="2400" dirty="0"/>
              <a:t> of a is not a valid TNT theorem-number" is not a valid TNT theorem-number.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347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7316144-E404-4981-B6D7-360C53B3F48B}"/>
              </a:ext>
            </a:extLst>
          </p:cNvPr>
          <p:cNvGrpSpPr/>
          <p:nvPr/>
        </p:nvGrpSpPr>
        <p:grpSpPr>
          <a:xfrm>
            <a:off x="4125686" y="1828800"/>
            <a:ext cx="1338942" cy="1295400"/>
            <a:chOff x="4125686" y="1828800"/>
            <a:chExt cx="1338942" cy="12954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942FAE-D926-4882-8A9E-CB34DF136340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5" y="1861457"/>
              <a:ext cx="0" cy="1186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46D1A-1FAA-40B9-95B9-9AF142D7E816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86" y="1872343"/>
              <a:ext cx="0" cy="1186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8D44E2-0639-44B7-87B6-652A66D1709A}"/>
                </a:ext>
              </a:extLst>
            </p:cNvPr>
            <p:cNvSpPr/>
            <p:nvPr/>
          </p:nvSpPr>
          <p:spPr>
            <a:xfrm rot="2777675">
              <a:off x="4399228" y="2052797"/>
              <a:ext cx="818647" cy="814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1DC2C8-CF9F-4B6C-B26A-BFF0F7F3FBF9}"/>
                </a:ext>
              </a:extLst>
            </p:cNvPr>
            <p:cNvSpPr/>
            <p:nvPr/>
          </p:nvSpPr>
          <p:spPr>
            <a:xfrm>
              <a:off x="4452257" y="2079171"/>
              <a:ext cx="729343" cy="761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15655F-D429-467B-9A50-1929F653F0D3}"/>
                </a:ext>
              </a:extLst>
            </p:cNvPr>
            <p:cNvSpPr/>
            <p:nvPr/>
          </p:nvSpPr>
          <p:spPr>
            <a:xfrm rot="3052160">
              <a:off x="4251722" y="2384977"/>
              <a:ext cx="115500" cy="105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B3FA6D-D7B6-456C-AF22-F7F3AB01D234}"/>
                </a:ext>
              </a:extLst>
            </p:cNvPr>
            <p:cNvSpPr/>
            <p:nvPr/>
          </p:nvSpPr>
          <p:spPr>
            <a:xfrm rot="3052160">
              <a:off x="5253209" y="2417634"/>
              <a:ext cx="115500" cy="1057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EA2C67-D426-44F5-8222-5C5C74955832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>
              <a:off x="4816929" y="2438400"/>
              <a:ext cx="0" cy="4027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8E956-BECF-4EB9-863F-5F1D5FFE8A14}"/>
                </a:ext>
              </a:extLst>
            </p:cNvPr>
            <p:cNvCxnSpPr>
              <a:cxnSpLocks/>
            </p:cNvCxnSpPr>
            <p:nvPr/>
          </p:nvCxnSpPr>
          <p:spPr>
            <a:xfrm>
              <a:off x="4386943" y="1861457"/>
              <a:ext cx="8490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41C3BE-D7E1-4847-A5E2-09756EFAD51F}"/>
                </a:ext>
              </a:extLst>
            </p:cNvPr>
            <p:cNvCxnSpPr>
              <a:cxnSpLocks/>
            </p:cNvCxnSpPr>
            <p:nvPr/>
          </p:nvCxnSpPr>
          <p:spPr>
            <a:xfrm>
              <a:off x="4321629" y="3048000"/>
              <a:ext cx="8490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08A7365-EACF-4C2B-A74E-C375FE2E4981}"/>
                </a:ext>
              </a:extLst>
            </p:cNvPr>
            <p:cNvSpPr/>
            <p:nvPr/>
          </p:nvSpPr>
          <p:spPr>
            <a:xfrm>
              <a:off x="4746172" y="3015343"/>
              <a:ext cx="87085" cy="108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08DD61-8865-4522-84E1-5BE5CE2A2E67}"/>
                </a:ext>
              </a:extLst>
            </p:cNvPr>
            <p:cNvSpPr/>
            <p:nvPr/>
          </p:nvSpPr>
          <p:spPr>
            <a:xfrm>
              <a:off x="5377543" y="2090057"/>
              <a:ext cx="87085" cy="108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222257-E2DE-4B94-B785-30C023B5036B}"/>
                </a:ext>
              </a:extLst>
            </p:cNvPr>
            <p:cNvSpPr/>
            <p:nvPr/>
          </p:nvSpPr>
          <p:spPr>
            <a:xfrm>
              <a:off x="5377543" y="2732314"/>
              <a:ext cx="87085" cy="108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20BAE37-6F76-41ED-AB45-76F0951B3DFE}"/>
                </a:ext>
              </a:extLst>
            </p:cNvPr>
            <p:cNvSpPr/>
            <p:nvPr/>
          </p:nvSpPr>
          <p:spPr>
            <a:xfrm>
              <a:off x="5312229" y="2416629"/>
              <a:ext cx="87085" cy="108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D7B92C-2ACC-4CAB-94D7-C58C5E3B3552}"/>
                </a:ext>
              </a:extLst>
            </p:cNvPr>
            <p:cNvSpPr/>
            <p:nvPr/>
          </p:nvSpPr>
          <p:spPr>
            <a:xfrm>
              <a:off x="4201886" y="2373086"/>
              <a:ext cx="87085" cy="108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257D50-EC78-4C1F-B498-E9588F357AD4}"/>
                </a:ext>
              </a:extLst>
            </p:cNvPr>
            <p:cNvSpPr/>
            <p:nvPr/>
          </p:nvSpPr>
          <p:spPr>
            <a:xfrm>
              <a:off x="4125686" y="2971800"/>
              <a:ext cx="87085" cy="108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EE9D53-78CA-429B-8696-19DD1E0FB357}"/>
                </a:ext>
              </a:extLst>
            </p:cNvPr>
            <p:cNvSpPr/>
            <p:nvPr/>
          </p:nvSpPr>
          <p:spPr>
            <a:xfrm>
              <a:off x="4136572" y="1828800"/>
              <a:ext cx="87085" cy="108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BFA1484-017E-48EA-A592-5E2FC1F132B3}"/>
                </a:ext>
              </a:extLst>
            </p:cNvPr>
            <p:cNvSpPr/>
            <p:nvPr/>
          </p:nvSpPr>
          <p:spPr>
            <a:xfrm>
              <a:off x="4778829" y="2383971"/>
              <a:ext cx="87085" cy="108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2A963-389F-406F-9211-8620FA50CA21}"/>
              </a:ext>
            </a:extLst>
          </p:cNvPr>
          <p:cNvCxnSpPr>
            <a:cxnSpLocks/>
          </p:cNvCxnSpPr>
          <p:nvPr/>
        </p:nvCxnSpPr>
        <p:spPr>
          <a:xfrm>
            <a:off x="4228606" y="4497284"/>
            <a:ext cx="0" cy="118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31276C0-154C-436B-B947-BC52856FC883}"/>
              </a:ext>
            </a:extLst>
          </p:cNvPr>
          <p:cNvSpPr/>
          <p:nvPr/>
        </p:nvSpPr>
        <p:spPr>
          <a:xfrm rot="2777675">
            <a:off x="4447719" y="4688624"/>
            <a:ext cx="818647" cy="81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4E0C3E-1537-4BCA-83EF-A9C3367824AE}"/>
              </a:ext>
            </a:extLst>
          </p:cNvPr>
          <p:cNvSpPr/>
          <p:nvPr/>
        </p:nvSpPr>
        <p:spPr>
          <a:xfrm>
            <a:off x="4500748" y="4714998"/>
            <a:ext cx="729343" cy="76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721E62-B673-4E95-93E3-9770DA2EB6E5}"/>
              </a:ext>
            </a:extLst>
          </p:cNvPr>
          <p:cNvSpPr/>
          <p:nvPr/>
        </p:nvSpPr>
        <p:spPr>
          <a:xfrm rot="3052160">
            <a:off x="4300213" y="5020804"/>
            <a:ext cx="115500" cy="1057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9567D7-32E9-4A52-BFF2-0F96C4AF3FFD}"/>
              </a:ext>
            </a:extLst>
          </p:cNvPr>
          <p:cNvSpPr/>
          <p:nvPr/>
        </p:nvSpPr>
        <p:spPr>
          <a:xfrm rot="3052160">
            <a:off x="5301700" y="5053461"/>
            <a:ext cx="115500" cy="1057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2D9A154-0932-4D72-899B-71946778DB0E}"/>
              </a:ext>
            </a:extLst>
          </p:cNvPr>
          <p:cNvSpPr/>
          <p:nvPr/>
        </p:nvSpPr>
        <p:spPr>
          <a:xfrm>
            <a:off x="4199907" y="4736275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72E8465-34F7-4EBF-9C75-76A4CBD75EEB}"/>
              </a:ext>
            </a:extLst>
          </p:cNvPr>
          <p:cNvSpPr/>
          <p:nvPr/>
        </p:nvSpPr>
        <p:spPr>
          <a:xfrm>
            <a:off x="4179125" y="5336968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B72F32-D79C-43F8-9073-77DD572F9B1C}"/>
              </a:ext>
            </a:extLst>
          </p:cNvPr>
          <p:cNvSpPr/>
          <p:nvPr/>
        </p:nvSpPr>
        <p:spPr>
          <a:xfrm>
            <a:off x="4198422" y="5008913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657174D-5E08-4571-A3BB-162A07D5E914}"/>
              </a:ext>
            </a:extLst>
          </p:cNvPr>
          <p:cNvSpPr/>
          <p:nvPr/>
        </p:nvSpPr>
        <p:spPr>
          <a:xfrm>
            <a:off x="4174177" y="5607627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064D6B-650A-4AC9-87A3-70FB3CC245AF}"/>
              </a:ext>
            </a:extLst>
          </p:cNvPr>
          <p:cNvSpPr/>
          <p:nvPr/>
        </p:nvSpPr>
        <p:spPr>
          <a:xfrm>
            <a:off x="4185063" y="4464627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D49844F-1641-4B41-99ED-14E754AA7FE9}"/>
              </a:ext>
            </a:extLst>
          </p:cNvPr>
          <p:cNvSpPr/>
          <p:nvPr/>
        </p:nvSpPr>
        <p:spPr>
          <a:xfrm>
            <a:off x="4827320" y="5019798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07A8C1-ACA6-4965-A466-27FE7D37E67F}"/>
              </a:ext>
            </a:extLst>
          </p:cNvPr>
          <p:cNvSpPr/>
          <p:nvPr/>
        </p:nvSpPr>
        <p:spPr>
          <a:xfrm rot="2702641">
            <a:off x="8569447" y="4612424"/>
            <a:ext cx="818647" cy="814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F54B5F9-FC8A-49B9-8BD4-0409617BF17B}"/>
              </a:ext>
            </a:extLst>
          </p:cNvPr>
          <p:cNvSpPr/>
          <p:nvPr/>
        </p:nvSpPr>
        <p:spPr>
          <a:xfrm>
            <a:off x="8622476" y="4638798"/>
            <a:ext cx="729343" cy="76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620929-F684-4436-959D-2199FB0C4C25}"/>
              </a:ext>
            </a:extLst>
          </p:cNvPr>
          <p:cNvSpPr/>
          <p:nvPr/>
        </p:nvSpPr>
        <p:spPr>
          <a:xfrm rot="3052160">
            <a:off x="8421941" y="4944604"/>
            <a:ext cx="115500" cy="1057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6CE512-304D-4DBC-8ADF-316D57594569}"/>
              </a:ext>
            </a:extLst>
          </p:cNvPr>
          <p:cNvSpPr/>
          <p:nvPr/>
        </p:nvSpPr>
        <p:spPr>
          <a:xfrm rot="3052160">
            <a:off x="9423428" y="4977261"/>
            <a:ext cx="115500" cy="1057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7ACEEB-5DF0-484D-8A5F-DFA644267268}"/>
              </a:ext>
            </a:extLst>
          </p:cNvPr>
          <p:cNvCxnSpPr>
            <a:cxnSpLocks/>
          </p:cNvCxnSpPr>
          <p:nvPr/>
        </p:nvCxnSpPr>
        <p:spPr>
          <a:xfrm>
            <a:off x="8972908" y="4436917"/>
            <a:ext cx="0" cy="1143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0F04F27-13CC-472B-98A1-FD38C303D311}"/>
              </a:ext>
            </a:extLst>
          </p:cNvPr>
          <p:cNvSpPr/>
          <p:nvPr/>
        </p:nvSpPr>
        <p:spPr>
          <a:xfrm>
            <a:off x="8934699" y="4608120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3994EF3-861C-44AB-A37C-8F91CE483AE2}"/>
              </a:ext>
            </a:extLst>
          </p:cNvPr>
          <p:cNvSpPr/>
          <p:nvPr/>
        </p:nvSpPr>
        <p:spPr>
          <a:xfrm>
            <a:off x="8934699" y="5323113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BC7BD6-A176-4449-A2FF-2DD4C149CB13}"/>
              </a:ext>
            </a:extLst>
          </p:cNvPr>
          <p:cNvSpPr/>
          <p:nvPr/>
        </p:nvSpPr>
        <p:spPr>
          <a:xfrm>
            <a:off x="8929750" y="5510644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40AA9E-7803-4A74-9770-C003DE4238BD}"/>
              </a:ext>
            </a:extLst>
          </p:cNvPr>
          <p:cNvSpPr/>
          <p:nvPr/>
        </p:nvSpPr>
        <p:spPr>
          <a:xfrm>
            <a:off x="8940637" y="4388427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0CB895-A793-4D79-9BB1-4D75EC621B54}"/>
              </a:ext>
            </a:extLst>
          </p:cNvPr>
          <p:cNvSpPr/>
          <p:nvPr/>
        </p:nvSpPr>
        <p:spPr>
          <a:xfrm>
            <a:off x="8949048" y="4943598"/>
            <a:ext cx="870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D28AD3-D6C7-42B5-A496-BBDB31CFFFEE}"/>
              </a:ext>
            </a:extLst>
          </p:cNvPr>
          <p:cNvCxnSpPr>
            <a:cxnSpLocks/>
          </p:cNvCxnSpPr>
          <p:nvPr/>
        </p:nvCxnSpPr>
        <p:spPr>
          <a:xfrm>
            <a:off x="8699666" y="4804063"/>
            <a:ext cx="0" cy="402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C161-D44B-4B96-8AEB-4115A61E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Hilbert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AF86-2992-41AE-9E11-75BEC638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sz="2400" b="0" i="0" u="none" strike="noStrike" baseline="0" dirty="0"/>
              <a:t>First Problem: Cantor’s continuum hypothesis- there are </a:t>
            </a:r>
            <a:r>
              <a:rPr lang="en-US" sz="2400" b="0" i="0" u="none" strike="noStrike" baseline="0" dirty="0"/>
              <a:t>more real numbers than there are natural numbers, even though there are an infinite number of both</a:t>
            </a:r>
          </a:p>
          <a:p>
            <a:pPr lvl="1"/>
            <a:r>
              <a:rPr lang="en-IN" sz="2100" b="0" i="0" u="none" strike="noStrike" baseline="0" dirty="0" err="1"/>
              <a:t>Godel</a:t>
            </a:r>
            <a:r>
              <a:rPr lang="en-IN" sz="2100" b="0" i="0" u="none" strike="noStrike" baseline="0" dirty="0"/>
              <a:t>, together with </a:t>
            </a:r>
            <a:r>
              <a:rPr lang="en-US" sz="2100" b="0" i="0" u="none" strike="noStrike" baseline="0" dirty="0"/>
              <a:t>Paul Cohen, proved that the continuum hypothesis can be proved neither true nor false within current set theory - </a:t>
            </a:r>
            <a:r>
              <a:rPr lang="en-IN" sz="2100" b="0" i="0" u="none" strike="noStrike" baseline="0" dirty="0"/>
              <a:t>an </a:t>
            </a:r>
            <a:r>
              <a:rPr lang="en-IN" sz="2100" b="0" i="1" u="none" strike="noStrike" baseline="0" dirty="0" err="1"/>
              <a:t>ignoramibus</a:t>
            </a:r>
            <a:endParaRPr lang="en-US" sz="2100" dirty="0"/>
          </a:p>
          <a:p>
            <a:r>
              <a:rPr lang="en-IN" sz="2200" b="0" i="0" u="none" strike="noStrike" baseline="0" dirty="0"/>
              <a:t>Second </a:t>
            </a:r>
            <a:r>
              <a:rPr lang="en-IN" sz="2200" b="0" i="0" u="none" strike="noStrike" baseline="0" dirty="0" err="1"/>
              <a:t>Problem:The</a:t>
            </a:r>
            <a:r>
              <a:rPr lang="en-IN" sz="2200" b="0" i="0" u="none" strike="noStrike" baseline="0" dirty="0"/>
              <a:t> Consistency of </a:t>
            </a:r>
            <a:r>
              <a:rPr lang="en-IN" sz="2200" dirty="0"/>
              <a:t>the </a:t>
            </a:r>
            <a:r>
              <a:rPr lang="en-IN" sz="2200" b="0" i="0" u="none" strike="noStrike" baseline="0" dirty="0"/>
              <a:t>axioms of arithmetic</a:t>
            </a:r>
          </a:p>
          <a:p>
            <a:pPr lvl="1"/>
            <a:r>
              <a:rPr lang="en-US" sz="1900" dirty="0"/>
              <a:t>meaning that there is no statement in the language of the system that can be both proved and disproved in the system - </a:t>
            </a:r>
            <a:r>
              <a:rPr lang="en-IN" sz="1900" b="0" i="0" u="none" strike="noStrike" baseline="0" dirty="0"/>
              <a:t>logical contradictions</a:t>
            </a:r>
          </a:p>
          <a:p>
            <a:pPr lvl="1"/>
            <a:r>
              <a:rPr lang="en-IN" sz="1900" b="0" i="0" u="none" strike="noStrike" baseline="0" dirty="0"/>
              <a:t>Working on this became a priority</a:t>
            </a:r>
          </a:p>
          <a:p>
            <a:pPr algn="l"/>
            <a:r>
              <a:rPr lang="en-US" sz="2200" b="0" i="0" u="none" strike="noStrike" baseline="0" dirty="0"/>
              <a:t>Paradoxes: Russell’s Paradox</a:t>
            </a:r>
          </a:p>
          <a:p>
            <a:pPr algn="l"/>
            <a:r>
              <a:rPr lang="en-US" sz="2200" b="0" i="0" u="none" strike="noStrike" baseline="0" dirty="0"/>
              <a:t>The formal system laid out in </a:t>
            </a:r>
            <a:r>
              <a:rPr lang="en-US" sz="2200" b="0" i="1" u="none" strike="noStrike" baseline="0" dirty="0"/>
              <a:t>Principia Mathematica </a:t>
            </a:r>
            <a:r>
              <a:rPr lang="en-US" sz="2200" b="0" i="0" u="none" strike="noStrike" baseline="0" dirty="0"/>
              <a:t>was sufficient for expressing all the truths of arithmetic; it was </a:t>
            </a:r>
            <a:r>
              <a:rPr lang="en-IN" sz="2200" b="0" i="0" u="none" strike="noStrike" baseline="0" dirty="0"/>
              <a:t>also, presumably, consistent.</a:t>
            </a:r>
            <a:endParaRPr lang="en-US" sz="2200" b="0" i="0" u="none" strike="noStrike" baseline="0" dirty="0"/>
          </a:p>
          <a:p>
            <a:pPr lvl="1"/>
            <a:endParaRPr lang="en-US" sz="2000" b="0" i="0" u="none" strike="noStrike" baseline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4EA5E-6D6E-4AE9-8A59-4D8367E34F3A}"/>
              </a:ext>
            </a:extLst>
          </p:cNvPr>
          <p:cNvSpPr txBox="1"/>
          <p:nvPr/>
        </p:nvSpPr>
        <p:spPr>
          <a:xfrm>
            <a:off x="467590" y="5724482"/>
            <a:ext cx="113780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7030A0"/>
                </a:solidFill>
              </a:rPr>
              <a:t>if it could </a:t>
            </a:r>
            <a:r>
              <a:rPr lang="en-US" sz="2400" b="0" i="0" u="none" strike="noStrike" baseline="0" dirty="0">
                <a:solidFill>
                  <a:srgbClr val="7030A0"/>
                </a:solidFill>
              </a:rPr>
              <a:t>be shown that PM was complete, as well as consistent, the linchpin of the Hilbert program would have been secured, the crisis posed by the paradoxes overcome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16F8-9A2C-4883-BC04-7AD72021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Gödel Theorem – Important inferences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9291-0DE7-4335-A223-21F54E5B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Resources of the human intellect have not been, and cannot be, fully formalized, and that new principles of demonstration forever await invention and discovery.</a:t>
            </a:r>
          </a:p>
          <a:p>
            <a:r>
              <a:rPr lang="en-US" sz="2800" dirty="0"/>
              <a:t>The structure and power of the human mind are far more complex and subtle than any non-living machine yet envisaged.</a:t>
            </a:r>
          </a:p>
          <a:p>
            <a:r>
              <a:rPr lang="en-US" sz="2800" dirty="0"/>
              <a:t>NO IMMEDIATE PROSPECTS OF REPLACING HUMAN MINDS BY ROBOTS.</a:t>
            </a:r>
          </a:p>
        </p:txBody>
      </p:sp>
    </p:spTree>
    <p:extLst>
      <p:ext uri="{BB962C8B-B14F-4D97-AF65-F5344CB8AC3E}">
        <p14:creationId xmlns:p14="http://schemas.microsoft.com/office/powerpoint/2010/main" val="197252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6131-9C14-4FF5-A068-A684642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Gödel Theorem &amp; Calculating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8304-215E-4265-9F40-78958D96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602191" cy="4526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CM: can be constructed that would match the human brain in mathematical intelligence?</a:t>
            </a:r>
          </a:p>
          <a:p>
            <a:r>
              <a:rPr lang="en-US" sz="2400" dirty="0"/>
              <a:t>CM: fixed set of directives built into them ~ fixed rules of inference of formalized axiomatic procedure.</a:t>
            </a:r>
          </a:p>
          <a:p>
            <a:r>
              <a:rPr lang="en-US" sz="2400" dirty="0"/>
              <a:t>CMs: Supply answers to problems by operating in a step-by-step manner, each step being controlled by the built-in directives.</a:t>
            </a:r>
          </a:p>
          <a:p>
            <a:r>
              <a:rPr lang="en-US" sz="2400" dirty="0"/>
              <a:t>There are innumerable problems in elementary number theory that fall outside the scope of a fixed axiomatic method, </a:t>
            </a:r>
          </a:p>
          <a:p>
            <a:r>
              <a:rPr lang="en-US" sz="2400" dirty="0"/>
              <a:t>CMs: are incapable of answering, however intricate and ingenious their built-in mechanisms may be and however rapid their operations.</a:t>
            </a:r>
          </a:p>
          <a:p>
            <a:r>
              <a:rPr lang="en-US" sz="2400" dirty="0"/>
              <a:t>No one machine can be built for solving every problem!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66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A5A1-1411-4F25-9A18-791C4672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0" i="0" u="none" strike="noStrike" baseline="0" dirty="0"/>
              <a:t>inexhaustible source of intellectual abuses</a:t>
            </a:r>
            <a:endParaRPr lang="en-IN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02BB-A663-4FF4-A23B-884DD9271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91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4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669F07A8-69F4-4C28-9D6B-46147A3E8073}" vid="{34CCF540-F24B-4F83-BDEC-D9A19483E3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2662</TotalTime>
  <Words>4758</Words>
  <Application>Microsoft Office PowerPoint</Application>
  <PresentationFormat>Widescreen</PresentationFormat>
  <Paragraphs>435</Paragraphs>
  <Slides>57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Cambria Math</vt:lpstr>
      <vt:lpstr>CMR10</vt:lpstr>
      <vt:lpstr>Courier New</vt:lpstr>
      <vt:lpstr>Fd2258923-Identity-H</vt:lpstr>
      <vt:lpstr>Garamond</vt:lpstr>
      <vt:lpstr>Times New Roman</vt:lpstr>
      <vt:lpstr>TimesNewRomanPS-ItalicMT</vt:lpstr>
      <vt:lpstr>TimesNewRomanPSMT</vt:lpstr>
      <vt:lpstr>Theme4</vt:lpstr>
      <vt:lpstr>Acrobat Document</vt:lpstr>
      <vt:lpstr>Gödel’s Theorem Use, Abuse and proof (from G.E.B)</vt:lpstr>
      <vt:lpstr>Why is it significant?</vt:lpstr>
      <vt:lpstr>PowerPoint Presentation</vt:lpstr>
      <vt:lpstr>World of Axiomatic methods</vt:lpstr>
      <vt:lpstr>David Hilbert</vt:lpstr>
      <vt:lpstr>David Hilbert</vt:lpstr>
      <vt:lpstr>Gödel Theorem – Important inferences</vt:lpstr>
      <vt:lpstr>Gödel Theorem &amp; Calculating Machine</vt:lpstr>
      <vt:lpstr>inexhaustible source of intellectual abuses</vt:lpstr>
      <vt:lpstr>Gödel Theorem – Wrong inferences</vt:lpstr>
      <vt:lpstr>Gödel</vt:lpstr>
      <vt:lpstr>About Godel</vt:lpstr>
      <vt:lpstr>Some Basics</vt:lpstr>
      <vt:lpstr>Some Concepts …</vt:lpstr>
      <vt:lpstr>Difficult to prove .. Arithmetic</vt:lpstr>
      <vt:lpstr>Mechanical Reasoning</vt:lpstr>
      <vt:lpstr>pARADOXES</vt:lpstr>
      <vt:lpstr>Types</vt:lpstr>
      <vt:lpstr>Veridical</vt:lpstr>
      <vt:lpstr>Falsidical</vt:lpstr>
      <vt:lpstr>Russell’s Paradox</vt:lpstr>
      <vt:lpstr>Russell’s Resolution</vt:lpstr>
      <vt:lpstr>EpimenideS/LIAR Paradox</vt:lpstr>
      <vt:lpstr>Axiomatic Systems</vt:lpstr>
      <vt:lpstr>Axiomatic Theories</vt:lpstr>
      <vt:lpstr>Axiomatic Theories</vt:lpstr>
      <vt:lpstr>Perfect Axiomatic System</vt:lpstr>
      <vt:lpstr>Incomplete Axiomatic System</vt:lpstr>
      <vt:lpstr>Inconsistent Axiomatic System</vt:lpstr>
      <vt:lpstr>Whitehead and Russell</vt:lpstr>
      <vt:lpstr>True vs Provable</vt:lpstr>
      <vt:lpstr>Truth Vs Provability</vt:lpstr>
      <vt:lpstr>Gödel’s Theorem</vt:lpstr>
      <vt:lpstr>First Incompleteness</vt:lpstr>
      <vt:lpstr>First Incompleteness</vt:lpstr>
      <vt:lpstr>In the Principia Mathematica system, there are statements that cannot be proven either true or false.</vt:lpstr>
      <vt:lpstr>The Proof</vt:lpstr>
      <vt:lpstr>General Idea</vt:lpstr>
      <vt:lpstr>General Idea</vt:lpstr>
      <vt:lpstr>Proof in detail</vt:lpstr>
      <vt:lpstr>Typographical Number Theory (TNT)</vt:lpstr>
      <vt:lpstr>5 Axioms of TNT</vt:lpstr>
      <vt:lpstr>Rules of TNT</vt:lpstr>
      <vt:lpstr>The ‘awesome’ power of TNT</vt:lpstr>
      <vt:lpstr>Gödel's Theorem: The Very End of the Proof</vt:lpstr>
      <vt:lpstr>Facts till now</vt:lpstr>
      <vt:lpstr>Gödelized TNT: Gödel Numbering</vt:lpstr>
      <vt:lpstr>Gödelized TNT: Number About Numbers </vt:lpstr>
      <vt:lpstr>Gödelized TNT: Comparing 3 Systems</vt:lpstr>
      <vt:lpstr>Gödelized TNT: Theoremhood</vt:lpstr>
      <vt:lpstr>Gödelized TNT: Sleight of Hand</vt:lpstr>
      <vt:lpstr>Sentence G in TNT</vt:lpstr>
      <vt:lpstr>Sentence G in TNT</vt:lpstr>
      <vt:lpstr>Arithmoquining</vt:lpstr>
      <vt:lpstr>Arithmoquining</vt:lpstr>
      <vt:lpstr>Writing Sentence 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Rao, Sridhar</dc:creator>
  <cp:lastModifiedBy>Sridhar Rao</cp:lastModifiedBy>
  <cp:revision>75</cp:revision>
  <dcterms:created xsi:type="dcterms:W3CDTF">2021-12-23T07:13:59Z</dcterms:created>
  <dcterms:modified xsi:type="dcterms:W3CDTF">2023-02-12T02:09:04Z</dcterms:modified>
</cp:coreProperties>
</file>