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88" r:id="rId4"/>
    <p:sldId id="291" r:id="rId5"/>
    <p:sldId id="293" r:id="rId6"/>
    <p:sldId id="294" r:id="rId7"/>
    <p:sldId id="295" r:id="rId8"/>
    <p:sldId id="296" r:id="rId9"/>
    <p:sldId id="292" r:id="rId10"/>
    <p:sldId id="275" r:id="rId11"/>
    <p:sldId id="298" r:id="rId12"/>
    <p:sldId id="286" r:id="rId13"/>
    <p:sldId id="276" r:id="rId14"/>
    <p:sldId id="299" r:id="rId15"/>
    <p:sldId id="300" r:id="rId16"/>
    <p:sldId id="301" r:id="rId17"/>
    <p:sldId id="302" r:id="rId18"/>
    <p:sldId id="303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63" autoAdjust="0"/>
    <p:restoredTop sz="94660" autoAdjust="0"/>
  </p:normalViewPr>
  <p:slideViewPr>
    <p:cSldViewPr showGuides="1">
      <p:cViewPr varScale="1">
        <p:scale>
          <a:sx n="80" d="100"/>
          <a:sy n="80" d="100"/>
        </p:scale>
        <p:origin x="4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_background_4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94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9405" y="1788122"/>
            <a:ext cx="4196548" cy="1444482"/>
          </a:xfrm>
        </p:spPr>
        <p:txBody>
          <a:bodyPr anchor="ctr"/>
          <a:lstStyle>
            <a:lvl1pPr algn="ctr">
              <a:defRPr sz="3400">
                <a:solidFill>
                  <a:schemeClr val="tx2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8056" y="3248846"/>
            <a:ext cx="4178502" cy="914843"/>
          </a:xfrm>
        </p:spPr>
        <p:txBody>
          <a:bodyPr anchor="ctr" anchorCtr="0"/>
          <a:lstStyle>
            <a:lvl1pPr marL="0" indent="0" algn="ctr">
              <a:buFontTx/>
              <a:buNone/>
              <a:defRPr lang="en-US" sz="2400" b="0" cap="none" baseline="0" noProof="0" dirty="0" smtClean="0">
                <a:solidFill>
                  <a:schemeClr val="accent1"/>
                </a:solidFill>
                <a:effectLst/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 marL="0" lvl="0" indent="0" algn="ctr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</a:pPr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2400" y="6518839"/>
            <a:ext cx="340519" cy="232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>
            <a:lvl1pPr algn="l">
              <a:defRPr sz="900" b="1">
                <a:solidFill>
                  <a:srgbClr val="FFFFFF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fld id="{EF892EB2-CEB2-4660-B90C-8CEFBFFCE2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6571130"/>
            <a:ext cx="2743200" cy="152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kern="1200" cap="all" baseline="0" dirty="0" smtClean="0">
                <a:solidFill>
                  <a:srgbClr val="FFFFFF"/>
                </a:solidFill>
                <a:latin typeface="Lato" pitchFamily="34" charset="0"/>
                <a:ea typeface="Open Sans Condensed" pitchFamily="34" charset="0"/>
                <a:cs typeface="Lato" pitchFamily="34" charset="0"/>
              </a:rPr>
              <a:t>© 2014 Eucalyptus Systems,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background_4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94" cy="6858000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660166" y="2780542"/>
            <a:ext cx="3820562" cy="870749"/>
          </a:xfrm>
          <a:noFill/>
        </p:spPr>
        <p:txBody>
          <a:bodyPr wrap="square" rtlCol="0">
            <a:spAutoFit/>
          </a:bodyPr>
          <a:lstStyle>
            <a:lvl1pPr marL="0" indent="0" algn="ctr" rtl="0" fontAlgn="base">
              <a:lnSpc>
                <a:spcPct val="93000"/>
              </a:lnSpc>
              <a:spcBef>
                <a:spcPts val="450"/>
              </a:spcBef>
              <a:spcAft>
                <a:spcPct val="0"/>
              </a:spcAft>
              <a:buNone/>
              <a:defRPr lang="en-US" sz="2800" b="0" kern="1200" dirty="0">
                <a:solidFill>
                  <a:schemeClr val="accent1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>
              <a:defRPr lang="en-US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kern="1200" smtClean="0">
                <a:latin typeface="Arial" charset="0"/>
                <a:ea typeface="+mn-ea"/>
                <a:cs typeface="+mn-cs"/>
              </a:defRPr>
            </a:lvl4pPr>
            <a:lvl5pPr>
              <a:defRPr lang="en-US" kern="1200">
                <a:latin typeface="Arial" charset="0"/>
                <a:ea typeface="+mn-ea"/>
                <a:cs typeface="+mn-cs"/>
              </a:defRPr>
            </a:lvl5pPr>
          </a:lstStyle>
          <a:p>
            <a:pPr lvl="0" algn="ctr">
              <a:lnSpc>
                <a:spcPct val="93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1112" y="2000062"/>
            <a:ext cx="3838670" cy="712501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marL="0" indent="0" algn="ctr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Tx/>
              <a:buNone/>
            </a:pPr>
            <a:r>
              <a:rPr lang="en-US" sz="4400" b="1" kern="1200" cap="all" baseline="0" dirty="0" smtClean="0">
                <a:solidFill>
                  <a:schemeClr val="tx2"/>
                </a:solidFill>
                <a:latin typeface="Lato" pitchFamily="34" charset="0"/>
                <a:ea typeface="Open Sans Condensed" pitchFamily="34" charset="0"/>
                <a:cs typeface="Lato" pitchFamily="34" charset="0"/>
              </a:rPr>
              <a:t>Thank you</a:t>
            </a:r>
            <a:endParaRPr lang="en-US" sz="4400" b="1" kern="1200" cap="all" baseline="0" dirty="0">
              <a:solidFill>
                <a:schemeClr val="tx2"/>
              </a:solidFill>
              <a:latin typeface="Lato" pitchFamily="34" charset="0"/>
              <a:ea typeface="Open Sans Condensed" pitchFamily="34" charset="0"/>
              <a:cs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Fade Bk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_background_4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0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ackground_4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_background_4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94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9405" y="1788122"/>
            <a:ext cx="4196548" cy="1444482"/>
          </a:xfrm>
        </p:spPr>
        <p:txBody>
          <a:bodyPr anchor="ctr"/>
          <a:lstStyle>
            <a:lvl1pPr algn="ctr">
              <a:defRPr sz="3400">
                <a:solidFill>
                  <a:schemeClr val="tx2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8056" y="3248846"/>
            <a:ext cx="4178502" cy="914843"/>
          </a:xfrm>
        </p:spPr>
        <p:txBody>
          <a:bodyPr anchor="ctr" anchorCtr="0"/>
          <a:lstStyle>
            <a:lvl1pPr marL="0" indent="0" algn="ctr">
              <a:buFontTx/>
              <a:buNone/>
              <a:defRPr lang="en-US" sz="2400" b="0" cap="none" baseline="0" noProof="0" dirty="0" smtClean="0">
                <a:solidFill>
                  <a:schemeClr val="accent1"/>
                </a:solidFill>
                <a:effectLst/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 marL="0" lvl="0" indent="0" algn="ctr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</a:pPr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2400" y="6518839"/>
            <a:ext cx="340519" cy="232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>
            <a:lvl1pPr algn="l">
              <a:defRPr sz="900" b="1">
                <a:solidFill>
                  <a:srgbClr val="FFFFFF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fld id="{EF892EB2-CEB2-4660-B90C-8CEFBFFCE2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6571130"/>
            <a:ext cx="2743200" cy="152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cap="all" dirty="0" smtClean="0">
                <a:solidFill>
                  <a:srgbClr val="FFFFFF"/>
                </a:solidFill>
                <a:latin typeface="Lato" pitchFamily="34" charset="0"/>
                <a:ea typeface="Open Sans Condensed" pitchFamily="34" charset="0"/>
                <a:cs typeface="Lato" pitchFamily="34" charset="0"/>
              </a:rPr>
              <a:t>© 2014 Eucalyptus Systems, Inc.</a:t>
            </a:r>
          </a:p>
        </p:txBody>
      </p:sp>
    </p:spTree>
    <p:extLst>
      <p:ext uri="{BB962C8B-B14F-4D97-AF65-F5344CB8AC3E}">
        <p14:creationId xmlns:p14="http://schemas.microsoft.com/office/powerpoint/2010/main" val="869884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44" y="1492250"/>
            <a:ext cx="8672866" cy="4630644"/>
          </a:xfrm>
        </p:spPr>
        <p:txBody>
          <a:bodyPr/>
          <a:lstStyle>
            <a:lvl1pPr marL="175018" indent="-175018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2400" y="6519335"/>
            <a:ext cx="340519" cy="232172"/>
          </a:xfrm>
        </p:spPr>
        <p:txBody>
          <a:bodyPr/>
          <a:lstStyle>
            <a:lvl1pPr>
              <a:defRPr b="1"/>
            </a:lvl1pPr>
          </a:lstStyle>
          <a:p>
            <a:fld id="{EF892EB2-CEB2-4660-B90C-8CEFBFFCE2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27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284" y="1846729"/>
            <a:ext cx="4109670" cy="44196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405" y="1846729"/>
            <a:ext cx="4100053" cy="44196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2400" y="6518839"/>
            <a:ext cx="340519" cy="232172"/>
          </a:xfrm>
        </p:spPr>
        <p:txBody>
          <a:bodyPr/>
          <a:lstStyle>
            <a:lvl1pPr>
              <a:defRPr/>
            </a:lvl1pPr>
          </a:lstStyle>
          <a:p>
            <a:fld id="{EF892EB2-CEB2-4660-B90C-8CEFBFFCE2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7600" y="1295400"/>
            <a:ext cx="4139378" cy="450056"/>
          </a:xfrm>
        </p:spPr>
        <p:txBody>
          <a:bodyPr/>
          <a:lstStyle>
            <a:lvl1pPr marL="0" indent="0" algn="ctr">
              <a:buNone/>
              <a:defRPr sz="2400" b="1" i="1">
                <a:solidFill>
                  <a:schemeClr val="accent1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>
              <a:buNone/>
              <a:defRPr>
                <a:latin typeface="Arial Black" pitchFamily="34" charset="0"/>
              </a:defRPr>
            </a:lvl2pPr>
            <a:lvl3pPr>
              <a:buNone/>
              <a:defRPr>
                <a:latin typeface="Arial Black" pitchFamily="34" charset="0"/>
              </a:defRPr>
            </a:lvl3pPr>
            <a:lvl4pPr>
              <a:buNone/>
              <a:defRPr>
                <a:latin typeface="Arial Black" pitchFamily="34" charset="0"/>
              </a:defRPr>
            </a:lvl4pPr>
            <a:lvl5pPr>
              <a:buNone/>
              <a:defRPr>
                <a:latin typeface="Arial Blac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706674" y="1295400"/>
            <a:ext cx="4177348" cy="450056"/>
          </a:xfrm>
        </p:spPr>
        <p:txBody>
          <a:bodyPr/>
          <a:lstStyle>
            <a:lvl1pPr marL="0" indent="0" algn="ctr">
              <a:buNone/>
              <a:defRPr sz="2400" b="1" i="1">
                <a:solidFill>
                  <a:schemeClr val="accent1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>
              <a:buNone/>
              <a:defRPr>
                <a:latin typeface="Arial Black" pitchFamily="34" charset="0"/>
              </a:defRPr>
            </a:lvl2pPr>
            <a:lvl3pPr>
              <a:buNone/>
              <a:defRPr>
                <a:latin typeface="Arial Black" pitchFamily="34" charset="0"/>
              </a:defRPr>
            </a:lvl3pPr>
            <a:lvl4pPr>
              <a:buNone/>
              <a:defRPr>
                <a:latin typeface="Arial Black" pitchFamily="34" charset="0"/>
              </a:defRPr>
            </a:lvl4pPr>
            <a:lvl5pPr>
              <a:buNone/>
              <a:defRPr>
                <a:latin typeface="Arial Blac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074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44350"/>
            <a:ext cx="8680010" cy="4457838"/>
          </a:xfrm>
        </p:spPr>
        <p:txBody>
          <a:bodyPr/>
          <a:lstStyle>
            <a:lvl1pPr marL="175018" indent="-175018">
              <a:defRPr/>
            </a:lvl1pPr>
            <a:lvl2pP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2400" y="6518839"/>
            <a:ext cx="340519" cy="232172"/>
          </a:xfrm>
        </p:spPr>
        <p:txBody>
          <a:bodyPr/>
          <a:lstStyle>
            <a:lvl1pPr>
              <a:defRPr/>
            </a:lvl1pPr>
          </a:lstStyle>
          <a:p>
            <a:fld id="{EF892EB2-CEB2-4660-B90C-8CEFBFFCE2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5173" y="1219200"/>
            <a:ext cx="8665330" cy="450056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>
              <a:buNone/>
              <a:defRPr>
                <a:latin typeface="Arial Black" pitchFamily="34" charset="0"/>
              </a:defRPr>
            </a:lvl2pPr>
            <a:lvl3pPr>
              <a:buNone/>
              <a:defRPr>
                <a:latin typeface="Arial Black" pitchFamily="34" charset="0"/>
              </a:defRPr>
            </a:lvl3pPr>
            <a:lvl4pPr>
              <a:buNone/>
              <a:defRPr>
                <a:latin typeface="Arial Black" pitchFamily="34" charset="0"/>
              </a:defRPr>
            </a:lvl4pPr>
            <a:lvl5pPr>
              <a:buNone/>
              <a:defRPr>
                <a:latin typeface="Arial Blac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7430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525" y="3430682"/>
            <a:ext cx="8040950" cy="1021556"/>
          </a:xfrm>
        </p:spPr>
        <p:txBody>
          <a:bodyPr anchor="t"/>
          <a:lstStyle>
            <a:lvl1pPr algn="ctr">
              <a:defRPr sz="2400" b="1" cap="none">
                <a:solidFill>
                  <a:schemeClr val="accent1"/>
                </a:solidFill>
                <a:latin typeface="Lato" pitchFamily="34" charset="0"/>
                <a:cs typeface="Lat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525" y="2305541"/>
            <a:ext cx="8040950" cy="1125140"/>
          </a:xfrm>
        </p:spPr>
        <p:txBody>
          <a:bodyPr anchor="b"/>
          <a:lstStyle>
            <a:lvl1pPr marL="0" indent="0" algn="ctr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  <a:defRPr lang="en-US" sz="3200" b="1" cap="all" baseline="0" dirty="0" smtClean="0">
                <a:solidFill>
                  <a:schemeClr val="tx2"/>
                </a:solidFill>
                <a:effectLst/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 marL="342892" indent="0">
              <a:buNone/>
              <a:defRPr sz="1400"/>
            </a:lvl2pPr>
            <a:lvl3pPr marL="685783" indent="0">
              <a:buNone/>
              <a:defRPr sz="1200"/>
            </a:lvl3pPr>
            <a:lvl4pPr marL="1028675" indent="0">
              <a:buNone/>
              <a:defRPr sz="1100"/>
            </a:lvl4pPr>
            <a:lvl5pPr marL="1371566" indent="0">
              <a:buNone/>
              <a:defRPr sz="1100"/>
            </a:lvl5pPr>
            <a:lvl6pPr marL="1714457" indent="0">
              <a:buNone/>
              <a:defRPr sz="1100"/>
            </a:lvl6pPr>
            <a:lvl7pPr marL="2057348" indent="0">
              <a:buNone/>
              <a:defRPr sz="1100"/>
            </a:lvl7pPr>
            <a:lvl8pPr marL="2400240" indent="0">
              <a:buNone/>
              <a:defRPr sz="1100"/>
            </a:lvl8pPr>
            <a:lvl9pPr marL="274313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2400" y="6518839"/>
            <a:ext cx="340519" cy="232172"/>
          </a:xfrm>
        </p:spPr>
        <p:txBody>
          <a:bodyPr/>
          <a:lstStyle>
            <a:lvl1pPr>
              <a:defRPr/>
            </a:lvl1pPr>
          </a:lstStyle>
          <a:p>
            <a:fld id="{EF892EB2-CEB2-4660-B90C-8CEFBFFCE2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53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92EB2-CEB2-4660-B90C-8CEFBFFCE2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55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5018" indent="-175018">
              <a:defRPr/>
            </a:lvl1pPr>
            <a:lvl2pP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92EB2-CEB2-4660-B90C-8CEFBFFCE2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64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44" y="1492250"/>
            <a:ext cx="8672866" cy="4630644"/>
          </a:xfrm>
        </p:spPr>
        <p:txBody>
          <a:bodyPr/>
          <a:lstStyle>
            <a:lvl1pPr marL="175018" indent="-175018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2400" y="6519335"/>
            <a:ext cx="340519" cy="232172"/>
          </a:xfrm>
        </p:spPr>
        <p:txBody>
          <a:bodyPr/>
          <a:lstStyle>
            <a:lvl1pPr>
              <a:defRPr b="1"/>
            </a:lvl1pPr>
          </a:lstStyle>
          <a:p>
            <a:fld id="{EF892EB2-CEB2-4660-B90C-8CEFBFFCE2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20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4819"/>
            <a:ext cx="8670780" cy="8226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92EB2-CEB2-4660-B90C-8CEFBFFCE2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44475" y="1550893"/>
            <a:ext cx="8628063" cy="478715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92EB2-CEB2-4660-B90C-8CEFBFFCE2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35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background_4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94" cy="6858000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660166" y="2780542"/>
            <a:ext cx="3820562" cy="870749"/>
          </a:xfrm>
          <a:noFill/>
        </p:spPr>
        <p:txBody>
          <a:bodyPr wrap="square" rtlCol="0">
            <a:spAutoFit/>
          </a:bodyPr>
          <a:lstStyle>
            <a:lvl1pPr marL="0" indent="0" algn="ctr" rtl="0" fontAlgn="base">
              <a:lnSpc>
                <a:spcPct val="93000"/>
              </a:lnSpc>
              <a:spcBef>
                <a:spcPts val="450"/>
              </a:spcBef>
              <a:spcAft>
                <a:spcPct val="0"/>
              </a:spcAft>
              <a:buNone/>
              <a:defRPr lang="en-US" sz="2800" b="0" kern="1200" dirty="0">
                <a:solidFill>
                  <a:schemeClr val="accent1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>
              <a:defRPr lang="en-US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kern="1200" smtClean="0">
                <a:latin typeface="Arial" charset="0"/>
                <a:ea typeface="+mn-ea"/>
                <a:cs typeface="+mn-cs"/>
              </a:defRPr>
            </a:lvl4pPr>
            <a:lvl5pPr>
              <a:defRPr lang="en-US" kern="1200">
                <a:latin typeface="Arial" charset="0"/>
                <a:ea typeface="+mn-ea"/>
                <a:cs typeface="+mn-cs"/>
              </a:defRPr>
            </a:lvl5pPr>
          </a:lstStyle>
          <a:p>
            <a:pPr lvl="0" algn="ctr">
              <a:lnSpc>
                <a:spcPct val="93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1112" y="2000062"/>
            <a:ext cx="3838670" cy="712501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ctr" fontAlgn="base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8CC63F"/>
              </a:buClr>
            </a:pPr>
            <a:r>
              <a:rPr lang="en-US" sz="4400" b="1" cap="all" dirty="0" smtClean="0">
                <a:solidFill>
                  <a:srgbClr val="8CC63F"/>
                </a:solidFill>
                <a:latin typeface="Lato" pitchFamily="34" charset="0"/>
                <a:ea typeface="Open Sans Condensed" pitchFamily="34" charset="0"/>
                <a:cs typeface="Lato" pitchFamily="34" charset="0"/>
              </a:rPr>
              <a:t>Thank you</a:t>
            </a:r>
            <a:endParaRPr lang="en-US" sz="4400" b="1" cap="all" dirty="0">
              <a:solidFill>
                <a:srgbClr val="8CC63F"/>
              </a:solidFill>
              <a:latin typeface="Lato" pitchFamily="34" charset="0"/>
              <a:ea typeface="Open Sans Condensed" pitchFamily="34" charset="0"/>
              <a:cs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64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Fade Bk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_background_4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ackground_4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50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284" y="1846729"/>
            <a:ext cx="4109670" cy="44196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405" y="1846729"/>
            <a:ext cx="4100053" cy="44196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2400" y="6518839"/>
            <a:ext cx="340519" cy="232172"/>
          </a:xfrm>
        </p:spPr>
        <p:txBody>
          <a:bodyPr/>
          <a:lstStyle>
            <a:lvl1pPr>
              <a:defRPr/>
            </a:lvl1pPr>
          </a:lstStyle>
          <a:p>
            <a:fld id="{EF892EB2-CEB2-4660-B90C-8CEFBFFCE2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7600" y="1295400"/>
            <a:ext cx="4139378" cy="450056"/>
          </a:xfrm>
        </p:spPr>
        <p:txBody>
          <a:bodyPr/>
          <a:lstStyle>
            <a:lvl1pPr marL="0" indent="0" algn="ctr">
              <a:buNone/>
              <a:defRPr sz="2400" b="1" i="1">
                <a:solidFill>
                  <a:schemeClr val="accent1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>
              <a:buNone/>
              <a:defRPr>
                <a:latin typeface="Arial Black" pitchFamily="34" charset="0"/>
              </a:defRPr>
            </a:lvl2pPr>
            <a:lvl3pPr>
              <a:buNone/>
              <a:defRPr>
                <a:latin typeface="Arial Black" pitchFamily="34" charset="0"/>
              </a:defRPr>
            </a:lvl3pPr>
            <a:lvl4pPr>
              <a:buNone/>
              <a:defRPr>
                <a:latin typeface="Arial Black" pitchFamily="34" charset="0"/>
              </a:defRPr>
            </a:lvl4pPr>
            <a:lvl5pPr>
              <a:buNone/>
              <a:defRPr>
                <a:latin typeface="Arial Blac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706674" y="1295400"/>
            <a:ext cx="4177348" cy="450056"/>
          </a:xfrm>
        </p:spPr>
        <p:txBody>
          <a:bodyPr/>
          <a:lstStyle>
            <a:lvl1pPr marL="0" indent="0" algn="ctr">
              <a:buNone/>
              <a:defRPr sz="2400" b="1" i="1">
                <a:solidFill>
                  <a:schemeClr val="accent1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>
              <a:buNone/>
              <a:defRPr>
                <a:latin typeface="Arial Black" pitchFamily="34" charset="0"/>
              </a:defRPr>
            </a:lvl2pPr>
            <a:lvl3pPr>
              <a:buNone/>
              <a:defRPr>
                <a:latin typeface="Arial Black" pitchFamily="34" charset="0"/>
              </a:defRPr>
            </a:lvl3pPr>
            <a:lvl4pPr>
              <a:buNone/>
              <a:defRPr>
                <a:latin typeface="Arial Black" pitchFamily="34" charset="0"/>
              </a:defRPr>
            </a:lvl4pPr>
            <a:lvl5pPr>
              <a:buNone/>
              <a:defRPr>
                <a:latin typeface="Arial Blac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6597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44350"/>
            <a:ext cx="8680010" cy="4457838"/>
          </a:xfrm>
        </p:spPr>
        <p:txBody>
          <a:bodyPr/>
          <a:lstStyle>
            <a:lvl1pPr marL="175018" indent="-175018">
              <a:defRPr/>
            </a:lvl1pPr>
            <a:lvl2pP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2400" y="6518839"/>
            <a:ext cx="340519" cy="232172"/>
          </a:xfrm>
        </p:spPr>
        <p:txBody>
          <a:bodyPr/>
          <a:lstStyle>
            <a:lvl1pPr>
              <a:defRPr/>
            </a:lvl1pPr>
          </a:lstStyle>
          <a:p>
            <a:fld id="{EF892EB2-CEB2-4660-B90C-8CEFBFFCE2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5173" y="1219200"/>
            <a:ext cx="8665330" cy="450056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>
              <a:buNone/>
              <a:defRPr>
                <a:latin typeface="Arial Black" pitchFamily="34" charset="0"/>
              </a:defRPr>
            </a:lvl2pPr>
            <a:lvl3pPr>
              <a:buNone/>
              <a:defRPr>
                <a:latin typeface="Arial Black" pitchFamily="34" charset="0"/>
              </a:defRPr>
            </a:lvl3pPr>
            <a:lvl4pPr>
              <a:buNone/>
              <a:defRPr>
                <a:latin typeface="Arial Black" pitchFamily="34" charset="0"/>
              </a:defRPr>
            </a:lvl4pPr>
            <a:lvl5pPr>
              <a:buNone/>
              <a:defRPr>
                <a:latin typeface="Arial Blac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8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525" y="3430682"/>
            <a:ext cx="8040950" cy="1021556"/>
          </a:xfrm>
        </p:spPr>
        <p:txBody>
          <a:bodyPr anchor="t"/>
          <a:lstStyle>
            <a:lvl1pPr algn="ctr">
              <a:defRPr sz="2400" b="1" cap="none">
                <a:solidFill>
                  <a:schemeClr val="accent1"/>
                </a:solidFill>
                <a:latin typeface="Lato" pitchFamily="34" charset="0"/>
                <a:cs typeface="Lat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525" y="2305541"/>
            <a:ext cx="8040950" cy="1125140"/>
          </a:xfrm>
        </p:spPr>
        <p:txBody>
          <a:bodyPr anchor="b"/>
          <a:lstStyle>
            <a:lvl1pPr marL="0" indent="0" algn="ctr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  <a:defRPr lang="en-US" sz="3200" b="1" cap="all" baseline="0" dirty="0" smtClean="0">
                <a:solidFill>
                  <a:schemeClr val="tx2"/>
                </a:solidFill>
                <a:effectLst/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 marL="342892" indent="0">
              <a:buNone/>
              <a:defRPr sz="1400"/>
            </a:lvl2pPr>
            <a:lvl3pPr marL="685783" indent="0">
              <a:buNone/>
              <a:defRPr sz="1200"/>
            </a:lvl3pPr>
            <a:lvl4pPr marL="1028675" indent="0">
              <a:buNone/>
              <a:defRPr sz="1100"/>
            </a:lvl4pPr>
            <a:lvl5pPr marL="1371566" indent="0">
              <a:buNone/>
              <a:defRPr sz="1100"/>
            </a:lvl5pPr>
            <a:lvl6pPr marL="1714457" indent="0">
              <a:buNone/>
              <a:defRPr sz="1100"/>
            </a:lvl6pPr>
            <a:lvl7pPr marL="2057348" indent="0">
              <a:buNone/>
              <a:defRPr sz="1100"/>
            </a:lvl7pPr>
            <a:lvl8pPr marL="2400240" indent="0">
              <a:buNone/>
              <a:defRPr sz="1100"/>
            </a:lvl8pPr>
            <a:lvl9pPr marL="274313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2400" y="6518839"/>
            <a:ext cx="340519" cy="232172"/>
          </a:xfrm>
        </p:spPr>
        <p:txBody>
          <a:bodyPr/>
          <a:lstStyle>
            <a:lvl1pPr>
              <a:defRPr/>
            </a:lvl1pPr>
          </a:lstStyle>
          <a:p>
            <a:fld id="{EF892EB2-CEB2-4660-B90C-8CEFBFFCE2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1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92EB2-CEB2-4660-B90C-8CEFBFFCE2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2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5018" indent="-175018">
              <a:defRPr/>
            </a:lvl1pPr>
            <a:lvl2pP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92EB2-CEB2-4660-B90C-8CEFBFFCE2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4819"/>
            <a:ext cx="8670780" cy="8226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92EB2-CEB2-4660-B90C-8CEFBFFCE2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44475" y="1550893"/>
            <a:ext cx="8628063" cy="478715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43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92EB2-CEB2-4660-B90C-8CEFBFFCE2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8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ge_background_43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94" cy="6858000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2400" y="6518839"/>
            <a:ext cx="340519" cy="232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>
            <a:lvl1pPr algn="l">
              <a:defRPr sz="900" b="1">
                <a:solidFill>
                  <a:srgbClr val="FFFFFF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fld id="{EF892EB2-CEB2-4660-B90C-8CEFBFFCE2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6571130"/>
            <a:ext cx="2743200" cy="152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kern="1200" cap="all" baseline="0" dirty="0" smtClean="0">
                <a:solidFill>
                  <a:schemeClr val="bg1"/>
                </a:solidFill>
                <a:latin typeface="Lato" pitchFamily="34" charset="0"/>
                <a:ea typeface="Open Sans Condensed" pitchFamily="34" charset="0"/>
                <a:cs typeface="Lato" pitchFamily="34" charset="0"/>
              </a:rPr>
              <a:t>© 2014 Eucalyptus Systems, Inc.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4819"/>
            <a:ext cx="7467600" cy="59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5743" y="1201271"/>
            <a:ext cx="8527257" cy="494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3200" b="1" cap="all" baseline="0">
          <a:solidFill>
            <a:schemeClr val="tx2"/>
          </a:solidFill>
          <a:effectLst/>
          <a:latin typeface="Lato" pitchFamily="34" charset="0"/>
          <a:ea typeface="Lato" pitchFamily="34" charset="0"/>
          <a:cs typeface="Lato" pitchFamily="34" charset="0"/>
        </a:defRPr>
      </a:lvl1pPr>
      <a:lvl2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2pPr>
      <a:lvl3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3pPr>
      <a:lvl4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4pPr>
      <a:lvl5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5pPr>
      <a:lvl6pPr marL="342892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6pPr>
      <a:lvl7pPr marL="685783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7pPr>
      <a:lvl8pPr marL="1028675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8pPr>
      <a:lvl9pPr marL="1371566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9pPr>
    </p:titleStyle>
    <p:bodyStyle>
      <a:lvl1pPr marL="175018" indent="-175018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200" b="0">
          <a:solidFill>
            <a:schemeClr val="accent1"/>
          </a:solidFill>
          <a:latin typeface="Lato" pitchFamily="34" charset="0"/>
          <a:ea typeface="Lato" pitchFamily="34" charset="0"/>
          <a:cs typeface="Lato" pitchFamily="34" charset="0"/>
        </a:defRPr>
      </a:lvl1pPr>
      <a:lvl2pPr marL="517909" indent="-17501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Char char="–"/>
        <a:defRPr sz="2000" b="0">
          <a:solidFill>
            <a:schemeClr val="accent1"/>
          </a:solidFill>
          <a:latin typeface="Lato" pitchFamily="34" charset="0"/>
          <a:ea typeface="Lato" pitchFamily="34" charset="0"/>
          <a:cs typeface="Lato" pitchFamily="34" charset="0"/>
        </a:defRPr>
      </a:lvl2pPr>
      <a:lvl3pPr marL="857228" indent="-171446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Char char="•"/>
        <a:defRPr sz="1800" b="0">
          <a:solidFill>
            <a:schemeClr val="accent1"/>
          </a:solidFill>
          <a:latin typeface="Lato" pitchFamily="34" charset="0"/>
          <a:ea typeface="Lato" pitchFamily="34" charset="0"/>
          <a:cs typeface="Lato" pitchFamily="34" charset="0"/>
        </a:defRPr>
      </a:lvl3pPr>
      <a:lvl4pPr marL="1200120" indent="-171446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Char char="–"/>
        <a:defRPr sz="1600" b="0">
          <a:solidFill>
            <a:schemeClr val="accent1"/>
          </a:solidFill>
          <a:latin typeface="Lato" pitchFamily="34" charset="0"/>
          <a:ea typeface="Lato" pitchFamily="34" charset="0"/>
          <a:cs typeface="Lato" pitchFamily="34" charset="0"/>
        </a:defRPr>
      </a:lvl4pPr>
      <a:lvl5pPr marL="1543012" indent="-171446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Char char="»"/>
        <a:defRPr sz="1400" b="0">
          <a:solidFill>
            <a:schemeClr val="accent1"/>
          </a:solidFill>
          <a:latin typeface="Lato" pitchFamily="34" charset="0"/>
          <a:ea typeface="Lato" pitchFamily="34" charset="0"/>
          <a:cs typeface="Lato" pitchFamily="34" charset="0"/>
        </a:defRPr>
      </a:lvl5pPr>
      <a:lvl6pPr marL="1885903" indent="-171446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228795" indent="-171446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571686" indent="-171446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2914577" indent="-171446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ge_background_43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94" cy="6858000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2400" y="6518839"/>
            <a:ext cx="340519" cy="232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>
            <a:lvl1pPr algn="l">
              <a:defRPr sz="900" b="1">
                <a:solidFill>
                  <a:srgbClr val="FFFFFF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fld id="{EF892EB2-CEB2-4660-B90C-8CEFBFFCE2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6571130"/>
            <a:ext cx="2743200" cy="152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cap="all" dirty="0" smtClean="0">
                <a:solidFill>
                  <a:srgbClr val="FFFFFF"/>
                </a:solidFill>
                <a:latin typeface="Lato" pitchFamily="34" charset="0"/>
                <a:ea typeface="Open Sans Condensed" pitchFamily="34" charset="0"/>
                <a:cs typeface="Lato" pitchFamily="34" charset="0"/>
              </a:rPr>
              <a:t>© 2014 Eucalyptus Systems, Inc.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4819"/>
            <a:ext cx="7467600" cy="59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5743" y="1201271"/>
            <a:ext cx="8527257" cy="494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276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3200" b="1" cap="all" baseline="0">
          <a:solidFill>
            <a:schemeClr val="tx2"/>
          </a:solidFill>
          <a:effectLst/>
          <a:latin typeface="Lato" pitchFamily="34" charset="0"/>
          <a:ea typeface="Lato" pitchFamily="34" charset="0"/>
          <a:cs typeface="Lato" pitchFamily="34" charset="0"/>
        </a:defRPr>
      </a:lvl1pPr>
      <a:lvl2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2pPr>
      <a:lvl3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3pPr>
      <a:lvl4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4pPr>
      <a:lvl5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5pPr>
      <a:lvl6pPr marL="342892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6pPr>
      <a:lvl7pPr marL="685783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7pPr>
      <a:lvl8pPr marL="1028675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8pPr>
      <a:lvl9pPr marL="1371566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" charset="0"/>
        </a:defRPr>
      </a:lvl9pPr>
    </p:titleStyle>
    <p:bodyStyle>
      <a:lvl1pPr marL="175018" indent="-175018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200" b="0">
          <a:solidFill>
            <a:schemeClr val="accent1"/>
          </a:solidFill>
          <a:latin typeface="Lato" pitchFamily="34" charset="0"/>
          <a:ea typeface="Lato" pitchFamily="34" charset="0"/>
          <a:cs typeface="Lato" pitchFamily="34" charset="0"/>
        </a:defRPr>
      </a:lvl1pPr>
      <a:lvl2pPr marL="517909" indent="-17501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Char char="–"/>
        <a:defRPr sz="2000" b="0">
          <a:solidFill>
            <a:schemeClr val="accent1"/>
          </a:solidFill>
          <a:latin typeface="Lato" pitchFamily="34" charset="0"/>
          <a:ea typeface="Lato" pitchFamily="34" charset="0"/>
          <a:cs typeface="Lato" pitchFamily="34" charset="0"/>
        </a:defRPr>
      </a:lvl2pPr>
      <a:lvl3pPr marL="857228" indent="-171446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Char char="•"/>
        <a:defRPr sz="1800" b="0">
          <a:solidFill>
            <a:schemeClr val="accent1"/>
          </a:solidFill>
          <a:latin typeface="Lato" pitchFamily="34" charset="0"/>
          <a:ea typeface="Lato" pitchFamily="34" charset="0"/>
          <a:cs typeface="Lato" pitchFamily="34" charset="0"/>
        </a:defRPr>
      </a:lvl3pPr>
      <a:lvl4pPr marL="1200120" indent="-171446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Char char="–"/>
        <a:defRPr sz="1600" b="0">
          <a:solidFill>
            <a:schemeClr val="accent1"/>
          </a:solidFill>
          <a:latin typeface="Lato" pitchFamily="34" charset="0"/>
          <a:ea typeface="Lato" pitchFamily="34" charset="0"/>
          <a:cs typeface="Lato" pitchFamily="34" charset="0"/>
        </a:defRPr>
      </a:lvl4pPr>
      <a:lvl5pPr marL="1543012" indent="-171446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Char char="»"/>
        <a:defRPr sz="1400" b="0">
          <a:solidFill>
            <a:schemeClr val="accent1"/>
          </a:solidFill>
          <a:latin typeface="Lato" pitchFamily="34" charset="0"/>
          <a:ea typeface="Lato" pitchFamily="34" charset="0"/>
          <a:cs typeface="Lato" pitchFamily="34" charset="0"/>
        </a:defRPr>
      </a:lvl5pPr>
      <a:lvl6pPr marL="1885903" indent="-171446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228795" indent="-171446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571686" indent="-171446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2914577" indent="-171446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4869160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E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lastic </a:t>
            </a: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U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tility </a:t>
            </a: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C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omputing </a:t>
            </a: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A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rchitecture </a:t>
            </a: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L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inking </a:t>
            </a: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Y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our </a:t>
            </a: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P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rograms </a:t>
            </a: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T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o </a:t>
            </a: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U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seful </a:t>
            </a: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S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ystems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105273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Build Your Own Private Cloud Infrastructure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2549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165B-FD6C-4791-9716-AE25418D170B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772816"/>
            <a:ext cx="8527257" cy="396044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dirty="0" smtClean="0"/>
              <a:t>A virtual machine (VM) is a software implementation of a machine (i.e., a computer) that executes programs like a physical machine. A hypervisor provides a uniform abstraction of the underlying physical machine. </a:t>
            </a:r>
          </a:p>
          <a:p>
            <a:pPr algn="just"/>
            <a:r>
              <a:rPr lang="en-US" dirty="0" smtClean="0"/>
              <a:t>Multiple VMs can execute simultaneously on a single hypervisor. Eucalyptus deploys instances (i.e., virtual machines) on a hypervisor.</a:t>
            </a:r>
          </a:p>
          <a:p>
            <a:pPr algn="just"/>
            <a:r>
              <a:rPr lang="en-US" dirty="0" smtClean="0"/>
              <a:t> Eucalyptus can use either </a:t>
            </a:r>
            <a:r>
              <a:rPr lang="en-US" dirty="0" err="1" smtClean="0"/>
              <a:t>xen</a:t>
            </a:r>
            <a:r>
              <a:rPr lang="en-US" dirty="0" smtClean="0"/>
              <a:t> or </a:t>
            </a:r>
            <a:r>
              <a:rPr lang="en-US" dirty="0" err="1" smtClean="0"/>
              <a:t>kvm</a:t>
            </a:r>
            <a:r>
              <a:rPr lang="en-US" dirty="0" smtClean="0"/>
              <a:t> hypervisors. To interact with them, Eucalyptus employs </a:t>
            </a:r>
            <a:r>
              <a:rPr lang="en-US" dirty="0" err="1" smtClean="0"/>
              <a:t>libvirt</a:t>
            </a:r>
            <a:r>
              <a:rPr lang="en-US" dirty="0" smtClean="0"/>
              <a:t> virtualization API. 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72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PRIVATE CLOUD?</a:t>
            </a: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Deliver the benefits of public cloud on-premise</a:t>
            </a:r>
          </a:p>
          <a:p>
            <a:r>
              <a:rPr lang="en-US" sz="2800" dirty="0" smtClean="0"/>
              <a:t>Cost</a:t>
            </a:r>
          </a:p>
          <a:p>
            <a:r>
              <a:rPr lang="en-US" sz="2800" dirty="0" smtClean="0"/>
              <a:t>Control</a:t>
            </a:r>
          </a:p>
          <a:p>
            <a:r>
              <a:rPr lang="en-US" sz="2800" dirty="0" smtClean="0"/>
              <a:t>Performance</a:t>
            </a:r>
          </a:p>
          <a:p>
            <a:r>
              <a:rPr lang="en-US" sz="2800" dirty="0" smtClean="0"/>
              <a:t>Security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4A5D-BD9B-41CD-9965-8D538CC7699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7584" y="4581128"/>
            <a:ext cx="7344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chemeClr val="accent1"/>
                </a:solidFill>
                <a:latin typeface="Lato" pitchFamily="34" charset="0"/>
                <a:cs typeface="Lato" pitchFamily="34" charset="0"/>
              </a:rPr>
              <a:t>Give the innovators easy access to resource by removing traditional infrastructure barriers.</a:t>
            </a:r>
            <a:endParaRPr lang="en-GB" sz="2800" i="1" dirty="0">
              <a:solidFill>
                <a:schemeClr val="accent1"/>
              </a:solidFill>
              <a:latin typeface="Lato" pitchFamily="34" charset="0"/>
              <a:cs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2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Details</a:t>
            </a: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idx="1"/>
          </p:nvPr>
        </p:nvSpPr>
        <p:spPr>
          <a:xfrm>
            <a:off x="235743" y="1844824"/>
            <a:ext cx="8527257" cy="4228438"/>
          </a:xfrm>
        </p:spPr>
        <p:txBody>
          <a:bodyPr/>
          <a:lstStyle/>
          <a:p>
            <a:r>
              <a:rPr lang="en-US" sz="2000" dirty="0" smtClean="0"/>
              <a:t>Nokia – 100,000 cores and counting. Aggressively reducing time to market and increasing pace of the R&amp;D cycle. Hardware utilization up to 90% from 40%</a:t>
            </a:r>
            <a:endParaRPr lang="sv-FI" sz="2000" dirty="0" smtClean="0"/>
          </a:p>
          <a:p>
            <a:r>
              <a:rPr lang="sv-FI" sz="2000" dirty="0" smtClean="0"/>
              <a:t>Intel – 200 nodes in Hadoop testing</a:t>
            </a:r>
          </a:p>
          <a:p>
            <a:r>
              <a:rPr lang="sv-FI" sz="2000" dirty="0" smtClean="0"/>
              <a:t>Large US retailer – moving AWS workloads off-prem</a:t>
            </a:r>
          </a:p>
          <a:p>
            <a:r>
              <a:rPr lang="sv-FI" sz="2000" dirty="0" smtClean="0"/>
              <a:t>US customer – building hotel media solution with Euca included</a:t>
            </a:r>
          </a:p>
          <a:p>
            <a:r>
              <a:rPr lang="sv-FI" sz="2000" dirty="0" smtClean="0"/>
              <a:t>Lincoln Financial Group – internal self-service cloud for financial platforms</a:t>
            </a:r>
          </a:p>
          <a:p>
            <a:r>
              <a:rPr lang="sv-FI" sz="2000" dirty="0" smtClean="0"/>
              <a:t>Infomedia – ”AWS is plan A, Euca is plan B”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4A5D-BD9B-41CD-9965-8D538CC7699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2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2816"/>
            <a:ext cx="8527257" cy="4948518"/>
          </a:xfrm>
        </p:spPr>
        <p:txBody>
          <a:bodyPr>
            <a:normAutofit/>
          </a:bodyPr>
          <a:lstStyle/>
          <a:p>
            <a:r>
              <a:rPr lang="en-US" dirty="0" smtClean="0"/>
              <a:t>All the components must be installed in the physical machines.</a:t>
            </a:r>
          </a:p>
          <a:p>
            <a:r>
              <a:rPr lang="en-US" dirty="0" smtClean="0"/>
              <a:t>CPU may be either Inter or AMD of dual core processors with minimum 2GHz clock speed.</a:t>
            </a:r>
          </a:p>
          <a:p>
            <a:r>
              <a:rPr lang="en-US" dirty="0" smtClean="0"/>
              <a:t>Operating system must be Centos 6 or RHEL 6. Eucalyptus supports x64 architecture only.</a:t>
            </a:r>
          </a:p>
          <a:p>
            <a:r>
              <a:rPr lang="en-US" dirty="0" smtClean="0"/>
              <a:t>Each NC needs a minimum of 4 GB RAM and machine needs 30GB of storage.</a:t>
            </a:r>
          </a:p>
          <a:p>
            <a:r>
              <a:rPr lang="en-US" dirty="0" smtClean="0"/>
              <a:t>Each components must have at least one NIC (Network Interface Card) for base deployment.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325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4819"/>
            <a:ext cx="8534400" cy="592931"/>
          </a:xfrm>
        </p:spPr>
        <p:txBody>
          <a:bodyPr/>
          <a:lstStyle/>
          <a:p>
            <a:r>
              <a:rPr lang="en-US" dirty="0" smtClean="0"/>
              <a:t>Pre-Installation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43" y="2137375"/>
            <a:ext cx="8527257" cy="3379857"/>
          </a:xfrm>
        </p:spPr>
        <p:txBody>
          <a:bodyPr/>
          <a:lstStyle/>
          <a:p>
            <a:r>
              <a:rPr lang="en-US" dirty="0" smtClean="0"/>
              <a:t>Understand the architecture.</a:t>
            </a:r>
          </a:p>
          <a:p>
            <a:pPr lvl="1"/>
            <a:r>
              <a:rPr lang="en-US" dirty="0" smtClean="0"/>
              <a:t>Normal or HA</a:t>
            </a:r>
          </a:p>
          <a:p>
            <a:r>
              <a:rPr lang="en-US" dirty="0" smtClean="0"/>
              <a:t>Understand the cloud, cluster and node components placement.</a:t>
            </a:r>
          </a:p>
          <a:p>
            <a:r>
              <a:rPr lang="en-US" dirty="0" smtClean="0"/>
              <a:t>Planning the network modes.</a:t>
            </a:r>
          </a:p>
          <a:p>
            <a:r>
              <a:rPr lang="en-US" dirty="0" smtClean="0"/>
              <a:t>Planning the features</a:t>
            </a:r>
          </a:p>
          <a:p>
            <a:r>
              <a:rPr lang="en-US" dirty="0" smtClean="0"/>
              <a:t>Configuring the dependencies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0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92896"/>
            <a:ext cx="8527257" cy="3251752"/>
          </a:xfrm>
        </p:spPr>
        <p:txBody>
          <a:bodyPr/>
          <a:lstStyle/>
          <a:p>
            <a:r>
              <a:rPr lang="en-US" dirty="0" smtClean="0"/>
              <a:t>Use the FASTSTART automated installation ISO Image with Centos and KVM (hypervisor) preconfigured.</a:t>
            </a:r>
          </a:p>
          <a:p>
            <a:r>
              <a:rPr lang="en-US" dirty="0" smtClean="0"/>
              <a:t>Centos is an open source </a:t>
            </a:r>
            <a:r>
              <a:rPr lang="en-US" dirty="0" err="1" smtClean="0"/>
              <a:t>linux</a:t>
            </a:r>
            <a:r>
              <a:rPr lang="en-US" dirty="0" smtClean="0"/>
              <a:t> distribution and is the preferred </a:t>
            </a:r>
            <a:r>
              <a:rPr lang="en-US" dirty="0" err="1" smtClean="0"/>
              <a:t>distro</a:t>
            </a:r>
            <a:r>
              <a:rPr lang="en-US" dirty="0" smtClean="0"/>
              <a:t> by Eucalyptus systems.</a:t>
            </a:r>
          </a:p>
          <a:p>
            <a:r>
              <a:rPr lang="en-US" dirty="0" smtClean="0"/>
              <a:t>We’ll boot the machines with </a:t>
            </a:r>
            <a:r>
              <a:rPr lang="en-US" dirty="0" err="1" smtClean="0"/>
              <a:t>faststart</a:t>
            </a:r>
            <a:r>
              <a:rPr lang="en-US" dirty="0" smtClean="0"/>
              <a:t> </a:t>
            </a:r>
            <a:r>
              <a:rPr lang="en-US" dirty="0" err="1" smtClean="0"/>
              <a:t>iso</a:t>
            </a:r>
            <a:r>
              <a:rPr lang="en-US" dirty="0" smtClean="0"/>
              <a:t> from the </a:t>
            </a:r>
            <a:r>
              <a:rPr lang="en-US" dirty="0" err="1" smtClean="0"/>
              <a:t>usb</a:t>
            </a:r>
            <a:r>
              <a:rPr lang="en-US" dirty="0" smtClean="0"/>
              <a:t> and create partitions for the installation</a:t>
            </a:r>
          </a:p>
        </p:txBody>
      </p:sp>
    </p:spTree>
    <p:extLst>
      <p:ext uri="{BB962C8B-B14F-4D97-AF65-F5344CB8AC3E}">
        <p14:creationId xmlns:p14="http://schemas.microsoft.com/office/powerpoint/2010/main" val="404058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and Start-up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92896"/>
            <a:ext cx="8527257" cy="2232248"/>
          </a:xfrm>
        </p:spPr>
        <p:txBody>
          <a:bodyPr/>
          <a:lstStyle/>
          <a:p>
            <a:r>
              <a:rPr lang="en-US" dirty="0" smtClean="0"/>
              <a:t>Assign the machine a hostname for identification, the private IP address for the node controller.</a:t>
            </a:r>
          </a:p>
          <a:p>
            <a:r>
              <a:rPr lang="en-US" dirty="0" smtClean="0"/>
              <a:t>Assign the range of IP addresses, for the virtual machines.</a:t>
            </a:r>
          </a:p>
          <a:p>
            <a:r>
              <a:rPr lang="en-US" dirty="0" smtClean="0"/>
              <a:t>Use authentication credentials after the </a:t>
            </a:r>
            <a:r>
              <a:rPr lang="en-US" dirty="0" err="1" smtClean="0"/>
              <a:t>the</a:t>
            </a:r>
            <a:r>
              <a:rPr lang="en-US" dirty="0" smtClean="0"/>
              <a:t> setup to login to the Eucalyptus Dashboard.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58428" y="1395909"/>
            <a:ext cx="7467600" cy="59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3200" b="1" cap="all" baseline="0">
                <a:solidFill>
                  <a:schemeClr val="tx2"/>
                </a:solidFill>
                <a:effectLst/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rial" charset="0"/>
              </a:defRPr>
            </a:lvl5pPr>
            <a:lvl6pPr marL="342892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rial" charset="0"/>
              </a:defRPr>
            </a:lvl6pPr>
            <a:lvl7pPr marL="685783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rial" charset="0"/>
              </a:defRPr>
            </a:lvl7pPr>
            <a:lvl8pPr marL="1028675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rial" charset="0"/>
              </a:defRPr>
            </a:lvl8pPr>
            <a:lvl9pPr marL="1371566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Cloud In A BOX - Configuration</a:t>
            </a:r>
            <a:endParaRPr lang="en-US" sz="120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VM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2816"/>
            <a:ext cx="8527257" cy="3451865"/>
          </a:xfrm>
        </p:spPr>
        <p:txBody>
          <a:bodyPr>
            <a:normAutofit/>
          </a:bodyPr>
          <a:lstStyle/>
          <a:p>
            <a:r>
              <a:rPr lang="en-US" dirty="0" smtClean="0"/>
              <a:t>Create Instances from the eucalyptus Dashboard</a:t>
            </a:r>
          </a:p>
          <a:p>
            <a:r>
              <a:rPr lang="en-US" dirty="0" smtClean="0"/>
              <a:t>Assign Image for the instance, setup hardware configuration to use.</a:t>
            </a:r>
          </a:p>
          <a:p>
            <a:r>
              <a:rPr lang="en-US" dirty="0" smtClean="0"/>
              <a:t>Assign Key pair to use for </a:t>
            </a:r>
            <a:r>
              <a:rPr lang="en-US" dirty="0" err="1" smtClean="0"/>
              <a:t>ssh</a:t>
            </a:r>
            <a:r>
              <a:rPr lang="en-US" dirty="0" smtClean="0"/>
              <a:t> authentication and access.</a:t>
            </a:r>
          </a:p>
          <a:p>
            <a:r>
              <a:rPr lang="en-US" dirty="0" smtClean="0"/>
              <a:t>After creation, access the </a:t>
            </a:r>
            <a:r>
              <a:rPr lang="en-US" dirty="0" err="1" smtClean="0"/>
              <a:t>vm</a:t>
            </a:r>
            <a:r>
              <a:rPr lang="en-US" dirty="0" smtClean="0"/>
              <a:t> instance using </a:t>
            </a:r>
            <a:r>
              <a:rPr lang="en-US" dirty="0" err="1" smtClean="0"/>
              <a:t>ssh</a:t>
            </a:r>
            <a:r>
              <a:rPr lang="en-US" dirty="0" smtClean="0"/>
              <a:t> by </a:t>
            </a:r>
            <a:endParaRPr lang="en-US" dirty="0"/>
          </a:p>
          <a:p>
            <a:pPr marL="685782" lvl="2" indent="0">
              <a:buNone/>
            </a:pPr>
            <a:r>
              <a:rPr lang="en-US" dirty="0" smtClean="0"/>
              <a:t>Command : </a:t>
            </a:r>
            <a:r>
              <a:rPr lang="en-US" dirty="0" err="1" smtClean="0"/>
              <a:t>ssh</a:t>
            </a:r>
            <a:r>
              <a:rPr lang="en-US" dirty="0" smtClean="0"/>
              <a:t> –key </a:t>
            </a:r>
            <a:r>
              <a:rPr lang="en-US" dirty="0" err="1" smtClean="0"/>
              <a:t>mykey.private</a:t>
            </a:r>
            <a:r>
              <a:rPr lang="en-US" dirty="0" smtClean="0"/>
              <a:t> &lt;username&gt;@&lt;</a:t>
            </a:r>
            <a:r>
              <a:rPr lang="en-US" dirty="0" err="1" smtClean="0"/>
              <a:t>ip</a:t>
            </a:r>
            <a:r>
              <a:rPr lang="en-US" dirty="0" smtClean="0"/>
              <a:t> address</a:t>
            </a:r>
          </a:p>
          <a:p>
            <a:r>
              <a:rPr lang="en-US" dirty="0" smtClean="0"/>
              <a:t>Now instances can be used for various purposes such as  a cloud storage or a virtual web server.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726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1628800"/>
            <a:ext cx="7560840" cy="40318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endParaRPr lang="en-US" sz="4000" dirty="0" smtClean="0"/>
          </a:p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We’ll Discuss the rest in the Hand’s on Session…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				</a:t>
            </a:r>
          </a:p>
          <a:p>
            <a:endParaRPr lang="en-US" sz="4000" dirty="0"/>
          </a:p>
          <a:p>
            <a:r>
              <a:rPr lang="en-US" sz="4000" dirty="0" smtClean="0"/>
              <a:t>					</a:t>
            </a:r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Thank You</a:t>
            </a:r>
            <a:endParaRPr lang="en-US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6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17819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EUCALYPTUS In a NUTSHELL</a:t>
            </a: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On-premise </a:t>
            </a:r>
            <a:r>
              <a:rPr lang="en-US" sz="2000" dirty="0" err="1" smtClean="0"/>
              <a:t>IaaS</a:t>
            </a:r>
            <a:r>
              <a:rPr lang="en-US" sz="2000" dirty="0" smtClean="0"/>
              <a:t> software</a:t>
            </a:r>
          </a:p>
          <a:p>
            <a:pPr lvl="1"/>
            <a:r>
              <a:rPr lang="en-US" sz="1800" dirty="0" smtClean="0"/>
              <a:t>Runs on top of Linux on your own hardware</a:t>
            </a:r>
          </a:p>
          <a:p>
            <a:pPr lvl="1"/>
            <a:r>
              <a:rPr lang="en-US" sz="1800" dirty="0" smtClean="0"/>
              <a:t>Numerous control components work together with nodes (virtual hosts) to create a cloud</a:t>
            </a:r>
          </a:p>
          <a:p>
            <a:pPr lvl="1"/>
            <a:r>
              <a:rPr lang="en-US" sz="1800" dirty="0" smtClean="0"/>
              <a:t>Commodity hardware focus; abstracts away physical infrastructure into a service-orientated platform</a:t>
            </a:r>
          </a:p>
          <a:p>
            <a:r>
              <a:rPr lang="en-US" sz="2000" dirty="0" smtClean="0"/>
              <a:t>Open Source </a:t>
            </a:r>
          </a:p>
          <a:p>
            <a:pPr lvl="1"/>
            <a:r>
              <a:rPr lang="en-US" sz="1800" dirty="0" smtClean="0"/>
              <a:t>Freely available</a:t>
            </a:r>
          </a:p>
          <a:p>
            <a:pPr lvl="1"/>
            <a:r>
              <a:rPr lang="en-US" sz="1800" dirty="0" smtClean="0"/>
              <a:t>downloads.eucalyptus.com</a:t>
            </a:r>
          </a:p>
          <a:p>
            <a:r>
              <a:rPr lang="en-US" sz="2000" dirty="0" smtClean="0"/>
              <a:t>Subscription-based business model</a:t>
            </a:r>
          </a:p>
          <a:p>
            <a:pPr lvl="1"/>
            <a:r>
              <a:rPr lang="en-US" sz="1800" dirty="0" smtClean="0"/>
              <a:t>Support tiers with global coverage</a:t>
            </a:r>
          </a:p>
          <a:p>
            <a:pPr lvl="1"/>
            <a:r>
              <a:rPr lang="en-US" sz="1800" dirty="0" smtClean="0"/>
              <a:t>Subscription-only add-ons</a:t>
            </a:r>
          </a:p>
          <a:p>
            <a:r>
              <a:rPr lang="en-US" sz="2000" dirty="0" smtClean="0"/>
              <a:t>First software release in 2008</a:t>
            </a:r>
          </a:p>
          <a:p>
            <a:r>
              <a:rPr lang="en-US" sz="2000" dirty="0" smtClean="0"/>
              <a:t>Incorporated in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4A5D-BD9B-41CD-9965-8D538CC7699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 descr="Diagram of Eucalyptus Cloud Infrastructure as a 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429000"/>
            <a:ext cx="3312368" cy="253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89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4A5D-BD9B-41CD-9965-8D538CC7699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Eucalyptus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5334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18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and their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76872"/>
            <a:ext cx="8527257" cy="2443753"/>
          </a:xfrm>
        </p:spPr>
        <p:txBody>
          <a:bodyPr>
            <a:normAutofit/>
          </a:bodyPr>
          <a:lstStyle/>
          <a:p>
            <a:r>
              <a:rPr lang="en-US" dirty="0" smtClean="0"/>
              <a:t>CLC (Cloud Controller) ⇒   It controls the Cloud (Frontend)</a:t>
            </a:r>
          </a:p>
          <a:p>
            <a:r>
              <a:rPr lang="en-US" dirty="0" smtClean="0"/>
              <a:t>Walrus ⇒   It manages virtual machine images</a:t>
            </a:r>
          </a:p>
          <a:p>
            <a:r>
              <a:rPr lang="en-US" dirty="0" smtClean="0"/>
              <a:t>SC (Storage Controller) ⇒   It manages storage volumes</a:t>
            </a:r>
          </a:p>
          <a:p>
            <a:r>
              <a:rPr lang="en-US" dirty="0" smtClean="0"/>
              <a:t>CC (Cluster Controller) ⇒   It manages </a:t>
            </a:r>
            <a:r>
              <a:rPr lang="en-US" dirty="0" err="1" smtClean="0"/>
              <a:t>netwoking</a:t>
            </a:r>
            <a:endParaRPr lang="en-US" dirty="0" smtClean="0"/>
          </a:p>
          <a:p>
            <a:r>
              <a:rPr lang="en-US" dirty="0" smtClean="0"/>
              <a:t>NC (Node Controller) ⇒   It controls Hypervisors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1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Eucalyptus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63189"/>
            <a:ext cx="8527257" cy="4948518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chemeClr val="accent1"/>
                </a:solidFill>
              </a:rPr>
              <a:t>Node Controller  </a:t>
            </a:r>
            <a:r>
              <a:rPr lang="en-US" sz="3500" dirty="0"/>
              <a:t>controls the execution, </a:t>
            </a:r>
            <a:r>
              <a:rPr lang="en-US" sz="3500" dirty="0" err="1" smtClean="0"/>
              <a:t>inspection,and</a:t>
            </a:r>
            <a:r>
              <a:rPr lang="en-US" sz="3500" dirty="0" smtClean="0"/>
              <a:t> </a:t>
            </a:r>
            <a:r>
              <a:rPr lang="en-US" sz="3500" dirty="0"/>
              <a:t>terminating of VM instances on the host where </a:t>
            </a:r>
            <a:r>
              <a:rPr lang="en-US" sz="3500" dirty="0" smtClean="0"/>
              <a:t>it runs</a:t>
            </a:r>
            <a:r>
              <a:rPr lang="en-US" sz="3500" dirty="0"/>
              <a:t>.</a:t>
            </a:r>
          </a:p>
          <a:p>
            <a:r>
              <a:rPr lang="en-US" sz="3500" dirty="0" smtClean="0"/>
              <a:t> </a:t>
            </a:r>
            <a:r>
              <a:rPr lang="en-US" sz="3500" dirty="0">
                <a:solidFill>
                  <a:schemeClr val="accent1"/>
                </a:solidFill>
              </a:rPr>
              <a:t>Cluster </a:t>
            </a:r>
            <a:r>
              <a:rPr lang="en-US" sz="3500" dirty="0" smtClean="0">
                <a:solidFill>
                  <a:schemeClr val="accent1"/>
                </a:solidFill>
              </a:rPr>
              <a:t>Controller  </a:t>
            </a:r>
            <a:r>
              <a:rPr lang="en-US" sz="3500" dirty="0"/>
              <a:t>gathers information about </a:t>
            </a:r>
            <a:r>
              <a:rPr lang="en-US" sz="3500" dirty="0" smtClean="0"/>
              <a:t>and schedules </a:t>
            </a:r>
            <a:r>
              <a:rPr lang="en-US" sz="3500" dirty="0"/>
              <a:t>VM execution on speciﬁc node </a:t>
            </a:r>
            <a:r>
              <a:rPr lang="en-US" sz="3500" dirty="0" smtClean="0"/>
              <a:t>controllers, as </a:t>
            </a:r>
            <a:r>
              <a:rPr lang="en-US" sz="3500" dirty="0"/>
              <a:t>well as </a:t>
            </a:r>
            <a:r>
              <a:rPr lang="en-US" sz="3500" dirty="0" smtClean="0"/>
              <a:t>manages </a:t>
            </a:r>
            <a:r>
              <a:rPr lang="en-US" sz="3500" dirty="0"/>
              <a:t>virtual instance network.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165B-FD6C-4791-9716-AE25418D170B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3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 </a:t>
            </a:r>
            <a:r>
              <a:rPr lang="en-US" sz="4500" dirty="0">
                <a:solidFill>
                  <a:schemeClr val="accent1"/>
                </a:solidFill>
              </a:rPr>
              <a:t>Storage Controller (Walrus) </a:t>
            </a:r>
            <a:r>
              <a:rPr lang="en-US" sz="4500" dirty="0"/>
              <a:t>is a put/get storage</a:t>
            </a:r>
          </a:p>
          <a:p>
            <a:pPr marL="0" indent="0">
              <a:buNone/>
            </a:pPr>
            <a:r>
              <a:rPr lang="en-US" sz="4500" dirty="0"/>
              <a:t>service that implements Amazon’s S3 interface, pro-</a:t>
            </a:r>
          </a:p>
          <a:p>
            <a:pPr marL="0" indent="0">
              <a:buNone/>
            </a:pPr>
            <a:r>
              <a:rPr lang="en-US" sz="4500" dirty="0"/>
              <a:t>viding a mechanism for storing and accessing virtual</a:t>
            </a:r>
          </a:p>
          <a:p>
            <a:pPr marL="0" indent="0">
              <a:buNone/>
            </a:pPr>
            <a:r>
              <a:rPr lang="en-US" sz="4500" dirty="0"/>
              <a:t>machine images and user data.</a:t>
            </a:r>
          </a:p>
          <a:p>
            <a:endParaRPr lang="en-US" sz="4500" dirty="0"/>
          </a:p>
          <a:p>
            <a:r>
              <a:rPr lang="en-US" sz="4500" dirty="0" smtClean="0"/>
              <a:t> </a:t>
            </a:r>
            <a:r>
              <a:rPr lang="en-US" sz="4500" dirty="0">
                <a:solidFill>
                  <a:schemeClr val="accent1"/>
                </a:solidFill>
              </a:rPr>
              <a:t>Cloud </a:t>
            </a:r>
            <a:r>
              <a:rPr lang="en-US" sz="4500" dirty="0" smtClean="0">
                <a:solidFill>
                  <a:schemeClr val="accent1"/>
                </a:solidFill>
              </a:rPr>
              <a:t>Controller  </a:t>
            </a:r>
            <a:r>
              <a:rPr lang="en-US" sz="4500" dirty="0"/>
              <a:t>is the entry-point into the cloud</a:t>
            </a:r>
          </a:p>
          <a:p>
            <a:pPr marL="0" indent="0">
              <a:buNone/>
            </a:pPr>
            <a:r>
              <a:rPr lang="en-US" sz="4500" dirty="0"/>
              <a:t>for users and administrators. It queries node man-</a:t>
            </a:r>
          </a:p>
          <a:p>
            <a:pPr marL="0" indent="0">
              <a:buNone/>
            </a:pPr>
            <a:r>
              <a:rPr lang="en-US" sz="4500" dirty="0"/>
              <a:t>agers for information about resources, makes high-</a:t>
            </a:r>
          </a:p>
          <a:p>
            <a:pPr marL="0" indent="0">
              <a:buNone/>
            </a:pPr>
            <a:r>
              <a:rPr lang="en-US" sz="4500" dirty="0"/>
              <a:t>level scheduling decisions, and implements them by</a:t>
            </a:r>
          </a:p>
          <a:p>
            <a:pPr marL="0" indent="0">
              <a:buNone/>
            </a:pPr>
            <a:r>
              <a:rPr lang="en-US" sz="4500" dirty="0"/>
              <a:t>making requests to cluster controllers.</a:t>
            </a:r>
            <a:endParaRPr lang="en-IN" sz="4500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165B-FD6C-4791-9716-AE25418D170B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1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Operations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1988840"/>
            <a:ext cx="7884368" cy="2927678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165B-FD6C-4791-9716-AE25418D170B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4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Private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cloud is a cloud infrastructure operated solely for a single organization, whether managed internally or by a third-party and hosted internally or externally.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08920"/>
            <a:ext cx="50006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32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versus private?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4A5D-BD9B-41CD-9965-8D538CC7699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07704" y="1844824"/>
            <a:ext cx="2590800" cy="986135"/>
          </a:xfrm>
          <a:prstGeom prst="rect">
            <a:avLst/>
          </a:prstGeom>
          <a:solidFill>
            <a:schemeClr val="accent3"/>
          </a:solidFill>
        </p:spPr>
        <p:txBody>
          <a:bodyPr wrap="square" tIns="108000" rtlCol="0">
            <a:noAutofit/>
          </a:bodyPr>
          <a:lstStyle/>
          <a:p>
            <a:r>
              <a:rPr lang="sv-FI" sz="2000" b="1" dirty="0" smtClean="0">
                <a:solidFill>
                  <a:schemeClr val="bg1"/>
                </a:solidFill>
                <a:latin typeface="Lato" pitchFamily="34" charset="0"/>
                <a:ea typeface="Open Sans Condensed" pitchFamily="34" charset="0"/>
                <a:cs typeface="Lato" pitchFamily="34" charset="0"/>
              </a:rPr>
              <a:t>Public cloud gives you CONVENIENCE</a:t>
            </a:r>
            <a:endParaRPr lang="en-US" sz="2000" b="1" dirty="0">
              <a:solidFill>
                <a:schemeClr val="bg1"/>
              </a:solidFill>
              <a:latin typeface="Lato" pitchFamily="34" charset="0"/>
              <a:ea typeface="Open Sans Condensed" pitchFamily="34" charset="0"/>
              <a:cs typeface="Lato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95969" y="1844824"/>
            <a:ext cx="2590800" cy="986135"/>
          </a:xfrm>
          <a:prstGeom prst="rect">
            <a:avLst/>
          </a:prstGeom>
          <a:solidFill>
            <a:schemeClr val="accent2"/>
          </a:solidFill>
        </p:spPr>
        <p:txBody>
          <a:bodyPr wrap="square" tIns="108000" rtlCol="0">
            <a:noAutofit/>
          </a:bodyPr>
          <a:lstStyle/>
          <a:p>
            <a:r>
              <a:rPr lang="sv-FI" sz="2000" b="1" dirty="0" smtClean="0">
                <a:solidFill>
                  <a:schemeClr val="bg1"/>
                </a:solidFill>
                <a:latin typeface="Lato" pitchFamily="34" charset="0"/>
                <a:ea typeface="Open Sans Condensed" pitchFamily="34" charset="0"/>
                <a:cs typeface="Lato" pitchFamily="34" charset="0"/>
              </a:rPr>
              <a:t>Private cloud gives you CONTROL</a:t>
            </a:r>
            <a:endParaRPr lang="en-US" sz="2000" b="1" dirty="0">
              <a:solidFill>
                <a:schemeClr val="bg1"/>
              </a:solidFill>
              <a:latin typeface="Lato" pitchFamily="34" charset="0"/>
              <a:ea typeface="Open Sans Condensed" pitchFamily="34" charset="0"/>
              <a:cs typeface="Lato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2907159"/>
            <a:ext cx="2590800" cy="1581782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txBody>
          <a:bodyPr wrap="square" rtlCol="0">
            <a:noAutofit/>
          </a:bodyPr>
          <a:lstStyle/>
          <a:p>
            <a:r>
              <a:rPr lang="sv-FI" sz="1400" b="1" dirty="0" smtClean="0">
                <a:solidFill>
                  <a:schemeClr val="accent1"/>
                </a:solidFill>
                <a:latin typeface="Lato" pitchFamily="34" charset="0"/>
                <a:ea typeface="Open Sans Condensed" pitchFamily="34" charset="0"/>
                <a:cs typeface="Lato" pitchFamily="34" charset="0"/>
              </a:rPr>
              <a:t>The price you pay:</a:t>
            </a:r>
          </a:p>
          <a:p>
            <a:endParaRPr lang="sv-FI" sz="1400" b="1" dirty="0" smtClean="0">
              <a:solidFill>
                <a:schemeClr val="accent1"/>
              </a:solidFill>
              <a:latin typeface="Lato" pitchFamily="34" charset="0"/>
              <a:ea typeface="Open Sans Condensed" pitchFamily="34" charset="0"/>
              <a:cs typeface="Lato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sv-FI" sz="1400" b="1" dirty="0" smtClean="0">
                <a:solidFill>
                  <a:schemeClr val="accent1"/>
                </a:solidFill>
                <a:latin typeface="Lato" pitchFamily="34" charset="0"/>
                <a:ea typeface="Open Sans Condensed" pitchFamily="34" charset="0"/>
                <a:cs typeface="Lato" pitchFamily="34" charset="0"/>
              </a:rPr>
              <a:t>Unpredictable cost &amp; margin impact</a:t>
            </a:r>
          </a:p>
          <a:p>
            <a:pPr marL="342900" indent="-342900">
              <a:buFont typeface="Arial" charset="0"/>
              <a:buChar char="•"/>
            </a:pPr>
            <a:r>
              <a:rPr lang="sv-FI" sz="1400" b="1" dirty="0" smtClean="0">
                <a:solidFill>
                  <a:schemeClr val="accent1"/>
                </a:solidFill>
                <a:latin typeface="Lato" pitchFamily="34" charset="0"/>
                <a:ea typeface="Open Sans Condensed" pitchFamily="34" charset="0"/>
                <a:cs typeface="Lato" pitchFamily="34" charset="0"/>
              </a:rPr>
              <a:t>No control over uptime, performance, security</a:t>
            </a:r>
          </a:p>
          <a:p>
            <a:endParaRPr lang="en-US" sz="1400" b="1" dirty="0">
              <a:solidFill>
                <a:schemeClr val="bg1"/>
              </a:solidFill>
              <a:latin typeface="Lato" pitchFamily="34" charset="0"/>
              <a:ea typeface="Open Sans Condensed" pitchFamily="34" charset="0"/>
              <a:cs typeface="Lato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95969" y="2911624"/>
            <a:ext cx="2590800" cy="1581782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txBody>
          <a:bodyPr wrap="square" rtlCol="0">
            <a:noAutofit/>
          </a:bodyPr>
          <a:lstStyle/>
          <a:p>
            <a:r>
              <a:rPr lang="sv-FI" sz="1400" b="1" dirty="0" smtClean="0">
                <a:solidFill>
                  <a:schemeClr val="accent1"/>
                </a:solidFill>
                <a:latin typeface="Lato" pitchFamily="34" charset="0"/>
                <a:ea typeface="Open Sans Condensed" pitchFamily="34" charset="0"/>
                <a:cs typeface="Lato" pitchFamily="34" charset="0"/>
              </a:rPr>
              <a:t>The price you pay:</a:t>
            </a:r>
          </a:p>
          <a:p>
            <a:endParaRPr lang="sv-FI" sz="1400" b="1" dirty="0" smtClean="0">
              <a:solidFill>
                <a:schemeClr val="accent1"/>
              </a:solidFill>
              <a:latin typeface="Lato" pitchFamily="34" charset="0"/>
              <a:ea typeface="Open Sans Condensed" pitchFamily="34" charset="0"/>
              <a:cs typeface="Lato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sv-FI" sz="1400" b="1" dirty="0" smtClean="0">
                <a:solidFill>
                  <a:schemeClr val="accent1"/>
                </a:solidFill>
                <a:latin typeface="Lato" pitchFamily="34" charset="0"/>
                <a:ea typeface="Open Sans Condensed" pitchFamily="34" charset="0"/>
                <a:cs typeface="Lato" pitchFamily="34" charset="0"/>
              </a:rPr>
              <a:t>Managing your own infrastructure</a:t>
            </a:r>
          </a:p>
          <a:p>
            <a:pPr marL="342900" indent="-342900">
              <a:buFont typeface="Arial" charset="0"/>
              <a:buChar char="•"/>
            </a:pPr>
            <a:r>
              <a:rPr lang="sv-FI" sz="1400" b="1" dirty="0" smtClean="0">
                <a:solidFill>
                  <a:schemeClr val="accent1"/>
                </a:solidFill>
                <a:latin typeface="Lato" pitchFamily="34" charset="0"/>
                <a:ea typeface="Open Sans Condensed" pitchFamily="34" charset="0"/>
                <a:cs typeface="Lato" pitchFamily="34" charset="0"/>
              </a:rPr>
              <a:t>CAPEX</a:t>
            </a:r>
          </a:p>
          <a:p>
            <a:pPr marL="342900" indent="-342900">
              <a:buFont typeface="Arial" charset="0"/>
              <a:buChar char="•"/>
            </a:pPr>
            <a:r>
              <a:rPr lang="sv-FI" sz="1400" b="1" dirty="0" smtClean="0">
                <a:solidFill>
                  <a:schemeClr val="accent1"/>
                </a:solidFill>
                <a:latin typeface="Lato" pitchFamily="34" charset="0"/>
                <a:ea typeface="Open Sans Condensed" pitchFamily="34" charset="0"/>
                <a:cs typeface="Lato" pitchFamily="34" charset="0"/>
              </a:rPr>
              <a:t>Scale limited to the size of your private cloud</a:t>
            </a:r>
          </a:p>
          <a:p>
            <a:endParaRPr lang="en-US" sz="1400" b="1" dirty="0">
              <a:solidFill>
                <a:schemeClr val="bg1"/>
              </a:solidFill>
              <a:latin typeface="Lato" pitchFamily="34" charset="0"/>
              <a:ea typeface="Open Sans Condensed" pitchFamily="34" charset="0"/>
              <a:cs typeface="Lato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7704" y="4607739"/>
            <a:ext cx="5279065" cy="605135"/>
          </a:xfrm>
          <a:prstGeom prst="rect">
            <a:avLst/>
          </a:prstGeom>
          <a:solidFill>
            <a:schemeClr val="tx2"/>
          </a:solidFill>
        </p:spPr>
        <p:txBody>
          <a:bodyPr wrap="square" tIns="108000" rtlCol="0">
            <a:noAutofit/>
          </a:bodyPr>
          <a:lstStyle/>
          <a:p>
            <a:pPr algn="ctr"/>
            <a:r>
              <a:rPr lang="sv-FI" sz="2000" b="1" dirty="0" smtClean="0">
                <a:solidFill>
                  <a:schemeClr val="bg1"/>
                </a:solidFill>
                <a:latin typeface="Lato" pitchFamily="34" charset="0"/>
                <a:ea typeface="Open Sans Condensed" pitchFamily="34" charset="0"/>
                <a:cs typeface="Lato" pitchFamily="34" charset="0"/>
              </a:rPr>
              <a:t>Hybrid cloud gives you FLEXIBILITY</a:t>
            </a:r>
            <a:endParaRPr lang="en-US" sz="2000" b="1" dirty="0">
              <a:solidFill>
                <a:schemeClr val="bg1"/>
              </a:solidFill>
              <a:latin typeface="Lato" pitchFamily="34" charset="0"/>
              <a:ea typeface="Open Sans Condensed" pitchFamily="34" charset="0"/>
              <a:cs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2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ucalyptus-Lato">
  <a:themeElements>
    <a:clrScheme name="Custom 42">
      <a:dk1>
        <a:srgbClr val="000000"/>
      </a:dk1>
      <a:lt1>
        <a:srgbClr val="FFFFFF"/>
      </a:lt1>
      <a:dk2>
        <a:srgbClr val="8CC63F"/>
      </a:dk2>
      <a:lt2>
        <a:srgbClr val="808080"/>
      </a:lt2>
      <a:accent1>
        <a:srgbClr val="03405F"/>
      </a:accent1>
      <a:accent2>
        <a:srgbClr val="F3901D"/>
      </a:accent2>
      <a:accent3>
        <a:srgbClr val="009E93"/>
      </a:accent3>
      <a:accent4>
        <a:srgbClr val="6A737B"/>
      </a:accent4>
      <a:accent5>
        <a:srgbClr val="BA4B06"/>
      </a:accent5>
      <a:accent6>
        <a:srgbClr val="7A853B"/>
      </a:accent6>
      <a:hlink>
        <a:srgbClr val="20297A"/>
      </a:hlink>
      <a:folHlink>
        <a:srgbClr val="206DC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6B4794"/>
        </a:dk2>
        <a:lt2>
          <a:srgbClr val="808080"/>
        </a:lt2>
        <a:accent1>
          <a:srgbClr val="6BB91D"/>
        </a:accent1>
        <a:accent2>
          <a:srgbClr val="1A418E"/>
        </a:accent2>
        <a:accent3>
          <a:srgbClr val="FFFFFF"/>
        </a:accent3>
        <a:accent4>
          <a:srgbClr val="000000"/>
        </a:accent4>
        <a:accent5>
          <a:srgbClr val="BAD9AB"/>
        </a:accent5>
        <a:accent6>
          <a:srgbClr val="163A80"/>
        </a:accent6>
        <a:hlink>
          <a:srgbClr val="FF9900"/>
        </a:hlink>
        <a:folHlink>
          <a:srgbClr val="99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6B4794"/>
        </a:dk2>
        <a:lt2>
          <a:srgbClr val="808080"/>
        </a:lt2>
        <a:accent1>
          <a:srgbClr val="6BB91D"/>
        </a:accent1>
        <a:accent2>
          <a:srgbClr val="2479D6"/>
        </a:accent2>
        <a:accent3>
          <a:srgbClr val="FFFFFF"/>
        </a:accent3>
        <a:accent4>
          <a:srgbClr val="000000"/>
        </a:accent4>
        <a:accent5>
          <a:srgbClr val="BAD9AB"/>
        </a:accent5>
        <a:accent6>
          <a:srgbClr val="206DC2"/>
        </a:accent6>
        <a:hlink>
          <a:srgbClr val="666699"/>
        </a:hlink>
        <a:folHlink>
          <a:srgbClr val="DC93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6B4794"/>
        </a:dk2>
        <a:lt2>
          <a:srgbClr val="808080"/>
        </a:lt2>
        <a:accent1>
          <a:srgbClr val="6BB91D"/>
        </a:accent1>
        <a:accent2>
          <a:srgbClr val="2479D6"/>
        </a:accent2>
        <a:accent3>
          <a:srgbClr val="FFFFFF"/>
        </a:accent3>
        <a:accent4>
          <a:srgbClr val="000000"/>
        </a:accent4>
        <a:accent5>
          <a:srgbClr val="BAD9AB"/>
        </a:accent5>
        <a:accent6>
          <a:srgbClr val="206DC2"/>
        </a:accent6>
        <a:hlink>
          <a:srgbClr val="9393C4"/>
        </a:hlink>
        <a:folHlink>
          <a:srgbClr val="DC93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FBBEB652-04B3-40A9-A77A-4401C4D98670}" vid="{B3571A50-5575-44BB-ABD0-F75DD6F77BC4}"/>
    </a:ext>
  </a:extLst>
</a:theme>
</file>

<file path=ppt/theme/theme2.xml><?xml version="1.0" encoding="utf-8"?>
<a:theme xmlns:a="http://schemas.openxmlformats.org/drawingml/2006/main" name="1_Eucalyptus-Lato">
  <a:themeElements>
    <a:clrScheme name="Custom 42">
      <a:dk1>
        <a:srgbClr val="000000"/>
      </a:dk1>
      <a:lt1>
        <a:srgbClr val="FFFFFF"/>
      </a:lt1>
      <a:dk2>
        <a:srgbClr val="8CC63F"/>
      </a:dk2>
      <a:lt2>
        <a:srgbClr val="808080"/>
      </a:lt2>
      <a:accent1>
        <a:srgbClr val="03405F"/>
      </a:accent1>
      <a:accent2>
        <a:srgbClr val="F3901D"/>
      </a:accent2>
      <a:accent3>
        <a:srgbClr val="009E93"/>
      </a:accent3>
      <a:accent4>
        <a:srgbClr val="6A737B"/>
      </a:accent4>
      <a:accent5>
        <a:srgbClr val="BA4B06"/>
      </a:accent5>
      <a:accent6>
        <a:srgbClr val="7A853B"/>
      </a:accent6>
      <a:hlink>
        <a:srgbClr val="20297A"/>
      </a:hlink>
      <a:folHlink>
        <a:srgbClr val="206DC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6B4794"/>
        </a:dk2>
        <a:lt2>
          <a:srgbClr val="808080"/>
        </a:lt2>
        <a:accent1>
          <a:srgbClr val="6BB91D"/>
        </a:accent1>
        <a:accent2>
          <a:srgbClr val="1A418E"/>
        </a:accent2>
        <a:accent3>
          <a:srgbClr val="FFFFFF"/>
        </a:accent3>
        <a:accent4>
          <a:srgbClr val="000000"/>
        </a:accent4>
        <a:accent5>
          <a:srgbClr val="BAD9AB"/>
        </a:accent5>
        <a:accent6>
          <a:srgbClr val="163A80"/>
        </a:accent6>
        <a:hlink>
          <a:srgbClr val="FF9900"/>
        </a:hlink>
        <a:folHlink>
          <a:srgbClr val="99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6B4794"/>
        </a:dk2>
        <a:lt2>
          <a:srgbClr val="808080"/>
        </a:lt2>
        <a:accent1>
          <a:srgbClr val="6BB91D"/>
        </a:accent1>
        <a:accent2>
          <a:srgbClr val="2479D6"/>
        </a:accent2>
        <a:accent3>
          <a:srgbClr val="FFFFFF"/>
        </a:accent3>
        <a:accent4>
          <a:srgbClr val="000000"/>
        </a:accent4>
        <a:accent5>
          <a:srgbClr val="BAD9AB"/>
        </a:accent5>
        <a:accent6>
          <a:srgbClr val="206DC2"/>
        </a:accent6>
        <a:hlink>
          <a:srgbClr val="666699"/>
        </a:hlink>
        <a:folHlink>
          <a:srgbClr val="DC93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6B4794"/>
        </a:dk2>
        <a:lt2>
          <a:srgbClr val="808080"/>
        </a:lt2>
        <a:accent1>
          <a:srgbClr val="6BB91D"/>
        </a:accent1>
        <a:accent2>
          <a:srgbClr val="2479D6"/>
        </a:accent2>
        <a:accent3>
          <a:srgbClr val="FFFFFF"/>
        </a:accent3>
        <a:accent4>
          <a:srgbClr val="000000"/>
        </a:accent4>
        <a:accent5>
          <a:srgbClr val="BAD9AB"/>
        </a:accent5>
        <a:accent6>
          <a:srgbClr val="206DC2"/>
        </a:accent6>
        <a:hlink>
          <a:srgbClr val="9393C4"/>
        </a:hlink>
        <a:folHlink>
          <a:srgbClr val="DC93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FBBEB652-04B3-40A9-A77A-4401C4D98670}" vid="{B3571A50-5575-44BB-ABD0-F75DD6F77B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Eucalyptus-Lato</Template>
  <TotalTime>964</TotalTime>
  <Words>780</Words>
  <Application>Microsoft Office PowerPoint</Application>
  <PresentationFormat>On-screen Show (4:3)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Century Gothic</vt:lpstr>
      <vt:lpstr>Lato</vt:lpstr>
      <vt:lpstr>Open Sans Condensed</vt:lpstr>
      <vt:lpstr>Eucalyptus-Lato</vt:lpstr>
      <vt:lpstr>1_Eucalyptus-Lato</vt:lpstr>
      <vt:lpstr>PowerPoint Presentation</vt:lpstr>
      <vt:lpstr>EUCALYPTUS In a NUTSHELL</vt:lpstr>
      <vt:lpstr>The Architecture</vt:lpstr>
      <vt:lpstr>Components and their Tasks</vt:lpstr>
      <vt:lpstr>Components of Eucalyptus</vt:lpstr>
      <vt:lpstr>Components continued..</vt:lpstr>
      <vt:lpstr>Overview of Operations</vt:lpstr>
      <vt:lpstr>Definition of Private Cloud</vt:lpstr>
      <vt:lpstr>Public versus private?</vt:lpstr>
      <vt:lpstr>VIRTUALIZATION</vt:lpstr>
      <vt:lpstr>WHY A PRIVATE CLOUD?</vt:lpstr>
      <vt:lpstr>USE CASE Details</vt:lpstr>
      <vt:lpstr>Requirements</vt:lpstr>
      <vt:lpstr>Pre-Installation considerations</vt:lpstr>
      <vt:lpstr>Installation</vt:lpstr>
      <vt:lpstr>Configuration and Start-up</vt:lpstr>
      <vt:lpstr>Launch VM instance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lwade</dc:creator>
  <cp:lastModifiedBy>rsconcept</cp:lastModifiedBy>
  <cp:revision>153</cp:revision>
  <dcterms:created xsi:type="dcterms:W3CDTF">2014-08-21T13:21:17Z</dcterms:created>
  <dcterms:modified xsi:type="dcterms:W3CDTF">2015-05-01T19:16:13Z</dcterms:modified>
</cp:coreProperties>
</file>