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3" r:id="rId2"/>
    <p:sldId id="261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117"/>
    <a:srgbClr val="00376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2/22/21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5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0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2/22/21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609585"/>
              <a:t>2/22/21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4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384971" y="-5844"/>
            <a:ext cx="7422252" cy="61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914" tIns="60957" rIns="121914" bIns="60957">
            <a:prstTxWarp prst="textNoShape">
              <a:avLst/>
            </a:prstTxWarp>
            <a:spAutoFit/>
          </a:bodyPr>
          <a:lstStyle/>
          <a:p>
            <a:pPr algn="ctr" defTabSz="609570"/>
            <a:r>
              <a:rPr lang="en-US" sz="3200" b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Mur ATP Binding Sites are Well Conserved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1" y="1447800"/>
            <a:ext cx="246209" cy="400103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7696" y="675173"/>
            <a:ext cx="1073550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A16A4C4-615F-4820-B6CC-1D42B50B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13" y="845127"/>
            <a:ext cx="3549969" cy="301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99C76-78DB-405F-9359-DF64AD690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9" y="4065857"/>
            <a:ext cx="3411803" cy="2645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68656-C359-4169-A4C0-5E81E12A1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77" y="845129"/>
            <a:ext cx="3411803" cy="3016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AF5E8-51E3-4516-8FEA-518E2F88211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72" y="845128"/>
            <a:ext cx="2996248" cy="309581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6406DA-0670-416E-9A05-1FCC0BA97EB5}"/>
              </a:ext>
            </a:extLst>
          </p:cNvPr>
          <p:cNvSpPr txBox="1"/>
          <p:nvPr/>
        </p:nvSpPr>
        <p:spPr>
          <a:xfrm>
            <a:off x="4917603" y="6242874"/>
            <a:ext cx="6420268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Percent identity and similarity of </a:t>
            </a:r>
            <a:r>
              <a:rPr lang="en-US" i="1" dirty="0" err="1">
                <a:solidFill>
                  <a:schemeClr val="bg1"/>
                </a:solidFill>
                <a:latin typeface="+mj-lt"/>
              </a:rPr>
              <a:t>mur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 ligase ADP binding sites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0F4F737-2887-4FB0-ACFF-CEA02AB68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28064"/>
              </p:ext>
            </p:extLst>
          </p:nvPr>
        </p:nvGraphicFramePr>
        <p:xfrm>
          <a:off x="4496475" y="4131591"/>
          <a:ext cx="6850287" cy="201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Worksheet" r:id="rId7" imgW="4373853" imgH="1287890" progId="Excel.Sheet.12">
                  <p:embed/>
                </p:oleObj>
              </mc:Choice>
              <mc:Fallback>
                <p:oleObj name="Worksheet" r:id="rId7" imgW="4373853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6475" y="4131591"/>
                        <a:ext cx="6850287" cy="2016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652CD4-75B1-4D00-9409-B55CC17577BD}"/>
              </a:ext>
            </a:extLst>
          </p:cNvPr>
          <p:cNvSpPr txBox="1"/>
          <p:nvPr/>
        </p:nvSpPr>
        <p:spPr>
          <a:xfrm>
            <a:off x="3309208" y="811499"/>
            <a:ext cx="1038161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600" dirty="0">
                <a:latin typeface="+mj-lt"/>
                <a:cs typeface="Arial Narrow"/>
              </a:rPr>
              <a:t>Aba </a:t>
            </a:r>
            <a:r>
              <a:rPr lang="en-US" sz="1600" dirty="0" err="1">
                <a:latin typeface="+mj-lt"/>
                <a:cs typeface="Arial Narrow"/>
              </a:rPr>
              <a:t>murC</a:t>
            </a:r>
            <a:endParaRPr lang="en-US" sz="1600" dirty="0">
              <a:latin typeface="+mj-lt"/>
              <a:cs typeface="Arial Narro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DEDA3-15BA-4B15-BA78-4A318423BE1C}"/>
              </a:ext>
            </a:extLst>
          </p:cNvPr>
          <p:cNvSpPr txBox="1"/>
          <p:nvPr/>
        </p:nvSpPr>
        <p:spPr>
          <a:xfrm>
            <a:off x="6545884" y="829388"/>
            <a:ext cx="1006602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600" dirty="0">
                <a:latin typeface="+mj-lt"/>
              </a:rPr>
              <a:t>Eco </a:t>
            </a:r>
            <a:r>
              <a:rPr lang="en-US" sz="1600" dirty="0" err="1">
                <a:latin typeface="+mj-lt"/>
              </a:rPr>
              <a:t>murD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82EF6-F4AB-4F63-BC40-DAAC73135AFA}"/>
              </a:ext>
            </a:extLst>
          </p:cNvPr>
          <p:cNvSpPr txBox="1"/>
          <p:nvPr/>
        </p:nvSpPr>
        <p:spPr>
          <a:xfrm>
            <a:off x="10300665" y="847275"/>
            <a:ext cx="104166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600" dirty="0" err="1">
                <a:latin typeface="+mj-lt"/>
              </a:rPr>
              <a:t>Mtb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murE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9D1D-B6B2-45EE-9704-A355CB44E4C7}"/>
              </a:ext>
            </a:extLst>
          </p:cNvPr>
          <p:cNvSpPr txBox="1"/>
          <p:nvPr/>
        </p:nvSpPr>
        <p:spPr>
          <a:xfrm>
            <a:off x="3262042" y="4060279"/>
            <a:ext cx="1048981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600" dirty="0" err="1">
                <a:latin typeface="+mj-lt"/>
              </a:rPr>
              <a:t>murC</a:t>
            </a:r>
            <a:r>
              <a:rPr lang="en-US" sz="1600" dirty="0">
                <a:latin typeface="+mj-lt"/>
              </a:rPr>
              <a:t>/D/E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F2BD8-D659-4D23-A4FF-AB2187B9EB8B}"/>
              </a:ext>
            </a:extLst>
          </p:cNvPr>
          <p:cNvSpPr txBox="1"/>
          <p:nvPr/>
        </p:nvSpPr>
        <p:spPr>
          <a:xfrm>
            <a:off x="7752326" y="3584361"/>
            <a:ext cx="639759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>
                <a:latin typeface="+mj-lt"/>
                <a:cs typeface="Arial" panose="020B0604020202020204" pitchFamily="34" charset="0"/>
              </a:rPr>
              <a:t>2XJA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FA5DE-A235-4959-8C56-343BE1815D59}"/>
              </a:ext>
            </a:extLst>
          </p:cNvPr>
          <p:cNvSpPr txBox="1"/>
          <p:nvPr/>
        </p:nvSpPr>
        <p:spPr>
          <a:xfrm>
            <a:off x="852836" y="3599958"/>
            <a:ext cx="639759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>
                <a:latin typeface="+mj-lt"/>
                <a:cs typeface="Arial" panose="020B0604020202020204" pitchFamily="34" charset="0"/>
              </a:rPr>
              <a:t>6CAU</a:t>
            </a:r>
          </a:p>
        </p:txBody>
      </p:sp>
    </p:spTree>
    <p:extLst>
      <p:ext uri="{BB962C8B-B14F-4D97-AF65-F5344CB8AC3E}">
        <p14:creationId xmlns:p14="http://schemas.microsoft.com/office/powerpoint/2010/main" val="23414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21768" y="-5844"/>
            <a:ext cx="10948658" cy="61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914" tIns="60957" rIns="121914" bIns="60957">
            <a:prstTxWarp prst="textNoShape">
              <a:avLst/>
            </a:prstTxWarp>
            <a:spAutoFit/>
          </a:bodyPr>
          <a:lstStyle/>
          <a:p>
            <a:pPr algn="ctr" defTabSz="609570"/>
            <a:r>
              <a:rPr lang="en-US" sz="3200" b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AstraZeneca </a:t>
            </a:r>
            <a:r>
              <a:rPr lang="en-US" sz="3200" b="1" dirty="0" err="1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Pyrazolopyrimidine</a:t>
            </a:r>
            <a:r>
              <a:rPr lang="en-US" sz="3200" b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 </a:t>
            </a:r>
            <a:r>
              <a:rPr lang="en-US" sz="3200" b="1" i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P. </a:t>
            </a:r>
            <a:r>
              <a:rPr lang="en-US" sz="3200" b="1" i="1" dirty="0" err="1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aeruginosa</a:t>
            </a:r>
            <a:r>
              <a:rPr lang="en-US" sz="3200" b="1" i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 </a:t>
            </a:r>
            <a:r>
              <a:rPr lang="en-US" sz="3200" b="1" dirty="0" err="1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MurC</a:t>
            </a:r>
            <a:r>
              <a:rPr lang="en-US" sz="3200" b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 Inhibitors</a:t>
            </a:r>
            <a:endParaRPr lang="en-US" sz="3200" b="1" dirty="0">
              <a:solidFill>
                <a:srgbClr val="1F497D"/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7696" y="675173"/>
            <a:ext cx="1073550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10" descr="A picture containing light&#10;&#10;Description automatically generated">
            <a:extLst>
              <a:ext uri="{FF2B5EF4-FFF2-40B4-BE49-F238E27FC236}">
                <a16:creationId xmlns:a16="http://schemas.microsoft.com/office/drawing/2014/main" id="{E49EA300-3B1F-407F-AC57-61544292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5" t="6026" r="15681" b="13418"/>
          <a:stretch/>
        </p:blipFill>
        <p:spPr>
          <a:xfrm>
            <a:off x="409135" y="808074"/>
            <a:ext cx="4861544" cy="45638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A44ACAA-2ACE-4A9E-95E5-7F57D187FB32}"/>
              </a:ext>
            </a:extLst>
          </p:cNvPr>
          <p:cNvSpPr txBox="1"/>
          <p:nvPr/>
        </p:nvSpPr>
        <p:spPr>
          <a:xfrm>
            <a:off x="4147373" y="4840807"/>
            <a:ext cx="1120916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Pa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murC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PDBID: 6X9N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59672D-8DA1-458F-AB45-037D76AD6265}"/>
              </a:ext>
            </a:extLst>
          </p:cNvPr>
          <p:cNvSpPr txBox="1"/>
          <p:nvPr/>
        </p:nvSpPr>
        <p:spPr>
          <a:xfrm>
            <a:off x="5324413" y="804169"/>
            <a:ext cx="6802635" cy="47089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 by SSGCID – released in September 2020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Establishes binding mode – models ambiguous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Confirms ‘kinase-like’ hinge binding mode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for improving potency and modifying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physprops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to address poor wild-type Gram-negative MICs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impetus for fragment-based screen of “kinase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hinge binding”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chemotypes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Clean human kinase profile: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741A55-30BA-4BFD-BC57-1190DBAB5524}"/>
              </a:ext>
            </a:extLst>
          </p:cNvPr>
          <p:cNvSpPr txBox="1"/>
          <p:nvPr/>
        </p:nvSpPr>
        <p:spPr>
          <a:xfrm>
            <a:off x="355397" y="5389001"/>
            <a:ext cx="4496355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IC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50 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545 MIC  1.56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(efflux mutant)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Eco 524 MIC  3.13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rPr>
              <a:t>(efflux mutant)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E3E9627-A95E-4D9B-A407-50A735EC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67" y="3276587"/>
            <a:ext cx="585267" cy="3048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8A43676-1B0D-43B6-90CF-C76FE7804B70}"/>
              </a:ext>
            </a:extLst>
          </p:cNvPr>
          <p:cNvSpPr txBox="1"/>
          <p:nvPr/>
        </p:nvSpPr>
        <p:spPr>
          <a:xfrm>
            <a:off x="1149847" y="2588753"/>
            <a:ext cx="783120" cy="3385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</a:rPr>
              <a:t>N292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276F4F-12F1-4817-8A21-4669D18B18EC}"/>
              </a:ext>
            </a:extLst>
          </p:cNvPr>
          <p:cNvSpPr txBox="1"/>
          <p:nvPr/>
        </p:nvSpPr>
        <p:spPr>
          <a:xfrm>
            <a:off x="355399" y="6378555"/>
            <a:ext cx="11836601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 algn="ctr" defTabSz="914400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Hameed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 P, S.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et al. ACS Chem. Biol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2014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, 2274−2282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 (DOI: </a:t>
            </a:r>
            <a:r>
              <a:rPr lang="en-US" sz="1800" kern="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10.1021/cb500360c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559FB-A4DE-4EF6-8F6F-DE5612EC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039" y="4219221"/>
            <a:ext cx="3302850" cy="21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3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43879" y="0"/>
            <a:ext cx="11911736" cy="55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1914" tIns="60957" rIns="121914" bIns="60957">
            <a:prstTxWarp prst="textNoShape">
              <a:avLst/>
            </a:prstTxWarp>
            <a:spAutoFit/>
          </a:bodyPr>
          <a:lstStyle/>
          <a:p>
            <a:pPr algn="ctr" defTabSz="609570"/>
            <a:r>
              <a:rPr lang="en-US" sz="2800" b="1" dirty="0">
                <a:solidFill>
                  <a:srgbClr val="1F497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</a:rPr>
              <a:t>Preliminary Data from our Two Other Approaches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67696" y="693061"/>
            <a:ext cx="1073550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0889" y="705556"/>
            <a:ext cx="11316363" cy="4478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De novo design of lead compounds based on fragment screens </a:t>
            </a:r>
            <a:r>
              <a:rPr lang="en-US" i="1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Mur E at Diamond Light Source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2. Pro bono contribution from </a:t>
            </a:r>
            <a:r>
              <a:rPr lang="en-US" dirty="0" err="1">
                <a:solidFill>
                  <a:srgbClr val="000000"/>
                </a:solidFill>
              </a:rPr>
              <a:t>Atomwise</a:t>
            </a:r>
            <a:r>
              <a:rPr lang="en-US" dirty="0">
                <a:solidFill>
                  <a:srgbClr val="000000"/>
                </a:solidFill>
              </a:rPr>
              <a:t> of 92 novel small molecules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ADP site of Mur E (now being evaluated) </a:t>
            </a:r>
          </a:p>
        </p:txBody>
      </p:sp>
      <p:pic>
        <p:nvPicPr>
          <p:cNvPr id="5" name="Picture 4" descr="Scratchpad of Structures v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5" y="5216872"/>
            <a:ext cx="10994495" cy="1556456"/>
          </a:xfrm>
          <a:prstGeom prst="rect">
            <a:avLst/>
          </a:prstGeom>
        </p:spPr>
      </p:pic>
      <p:pic>
        <p:nvPicPr>
          <p:cNvPr id="6" name="Picture 5" descr="Screen Shot 2020-11-16 at 10.35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23" y="1189030"/>
            <a:ext cx="6956778" cy="2994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6333" y="4233334"/>
            <a:ext cx="580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opensourceantibiotics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murligase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/wiki/Round-1</a:t>
            </a:r>
          </a:p>
        </p:txBody>
      </p:sp>
    </p:spTree>
    <p:extLst>
      <p:ext uri="{BB962C8B-B14F-4D97-AF65-F5344CB8AC3E}">
        <p14:creationId xmlns:p14="http://schemas.microsoft.com/office/powerpoint/2010/main" val="4799606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208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2_Office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Eyermann</dc:creator>
  <cp:lastModifiedBy>Todd, Matthew</cp:lastModifiedBy>
  <cp:revision>93</cp:revision>
  <dcterms:created xsi:type="dcterms:W3CDTF">2020-11-13T04:04:49Z</dcterms:created>
  <dcterms:modified xsi:type="dcterms:W3CDTF">2021-02-22T22:13:03Z</dcterms:modified>
</cp:coreProperties>
</file>