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0" r:id="rId5"/>
    <p:sldId id="267" r:id="rId6"/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6" r:id="rId16"/>
    <p:sldId id="265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1E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3DD2A-BEF0-4127-9D48-DCCF15483897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C9384-C3F6-4D39-84E0-BAD3FFA05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164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3DD2A-BEF0-4127-9D48-DCCF15483897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C9384-C3F6-4D39-84E0-BAD3FFA05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818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3DD2A-BEF0-4127-9D48-DCCF15483897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C9384-C3F6-4D39-84E0-BAD3FFA05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879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3DD2A-BEF0-4127-9D48-DCCF15483897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C9384-C3F6-4D39-84E0-BAD3FFA05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49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3DD2A-BEF0-4127-9D48-DCCF15483897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C9384-C3F6-4D39-84E0-BAD3FFA05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375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3DD2A-BEF0-4127-9D48-DCCF15483897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C9384-C3F6-4D39-84E0-BAD3FFA05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321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3DD2A-BEF0-4127-9D48-DCCF15483897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C9384-C3F6-4D39-84E0-BAD3FFA05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00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3DD2A-BEF0-4127-9D48-DCCF15483897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C9384-C3F6-4D39-84E0-BAD3FFA05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3DD2A-BEF0-4127-9D48-DCCF15483897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C9384-C3F6-4D39-84E0-BAD3FFA05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064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3DD2A-BEF0-4127-9D48-DCCF15483897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C9384-C3F6-4D39-84E0-BAD3FFA05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870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3DD2A-BEF0-4127-9D48-DCCF15483897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C9384-C3F6-4D39-84E0-BAD3FFA05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005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3DD2A-BEF0-4127-9D48-DCCF15483897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C9384-C3F6-4D39-84E0-BAD3FFA05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04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09" y="6156443"/>
            <a:ext cx="2695575" cy="5429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39" y="130689"/>
            <a:ext cx="5096489" cy="2185474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658112" y="1836445"/>
            <a:ext cx="9001462" cy="2387600"/>
          </a:xfrm>
        </p:spPr>
        <p:txBody>
          <a:bodyPr/>
          <a:lstStyle/>
          <a:p>
            <a:r>
              <a:rPr lang="en-GB" dirty="0"/>
              <a:t>Anti-MRSA compounds toxicity screen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95269" y="4362363"/>
            <a:ext cx="9001462" cy="1655762"/>
          </a:xfrm>
        </p:spPr>
        <p:txBody>
          <a:bodyPr/>
          <a:lstStyle/>
          <a:p>
            <a:r>
              <a:rPr lang="en-GB" dirty="0"/>
              <a:t>Alexandra Vaideanu, </a:t>
            </a:r>
            <a:r>
              <a:rPr lang="en-GB" dirty="0" err="1"/>
              <a:t>Ireno</a:t>
            </a:r>
            <a:r>
              <a:rPr lang="en-GB" dirty="0"/>
              <a:t> </a:t>
            </a:r>
            <a:r>
              <a:rPr lang="en-GB" dirty="0" err="1"/>
              <a:t>Demmangngewa</a:t>
            </a:r>
            <a:r>
              <a:rPr lang="en-GB" dirty="0"/>
              <a:t>, Andreas </a:t>
            </a:r>
            <a:r>
              <a:rPr lang="en-GB" dirty="0" err="1"/>
              <a:t>Schatzlein</a:t>
            </a:r>
            <a:endParaRPr lang="en-GB" dirty="0"/>
          </a:p>
          <a:p>
            <a:r>
              <a:rPr lang="en-GB" dirty="0"/>
              <a:t>2021/02/19</a:t>
            </a:r>
          </a:p>
        </p:txBody>
      </p:sp>
    </p:spTree>
    <p:extLst>
      <p:ext uri="{BB962C8B-B14F-4D97-AF65-F5344CB8AC3E}">
        <p14:creationId xmlns:p14="http://schemas.microsoft.com/office/powerpoint/2010/main" val="1919335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870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1409" y="1098000"/>
            <a:ext cx="7564728" cy="5760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574107" y="1988705"/>
            <a:ext cx="31069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  <a:latin typeface="Calibri" panose="020F0502020204030204" pitchFamily="34" charset="0"/>
              </a:rPr>
              <a:t>EC50 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1.70693</a:t>
            </a:r>
            <a:r>
              <a:rPr lang="en-GB" dirty="0"/>
              <a:t> ± 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0.24024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ug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/mL</a:t>
            </a:r>
          </a:p>
          <a:p>
            <a:r>
              <a:rPr lang="en-GB" b="1" dirty="0">
                <a:solidFill>
                  <a:srgbClr val="000000"/>
                </a:solidFill>
                <a:latin typeface="Calibri" panose="020F0502020204030204" pitchFamily="34" charset="0"/>
              </a:rPr>
              <a:t>CC50 = IC50 = 3.55117 </a:t>
            </a:r>
            <a:r>
              <a:rPr lang="en-GB" b="1" dirty="0" err="1">
                <a:solidFill>
                  <a:srgbClr val="000000"/>
                </a:solidFill>
                <a:latin typeface="Calibri" panose="020F0502020204030204" pitchFamily="34" charset="0"/>
              </a:rPr>
              <a:t>ug</a:t>
            </a:r>
            <a:r>
              <a:rPr lang="en-GB" b="1" dirty="0">
                <a:solidFill>
                  <a:srgbClr val="000000"/>
                </a:solidFill>
                <a:latin typeface="Calibri" panose="020F0502020204030204" pitchFamily="34" charset="0"/>
              </a:rPr>
              <a:t>/mL</a:t>
            </a:r>
            <a:r>
              <a:rPr lang="en-GB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100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871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5227" y="1182543"/>
            <a:ext cx="7564728" cy="5760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694179" y="2044123"/>
            <a:ext cx="31598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  <a:latin typeface="Calibri" panose="020F0502020204030204" pitchFamily="34" charset="0"/>
              </a:rPr>
              <a:t>EC50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1.96125 ±</a:t>
            </a:r>
            <a:r>
              <a:rPr lang="en-GB" dirty="0"/>
              <a:t> 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0.61153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ug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/mL</a:t>
            </a:r>
            <a:r>
              <a:rPr lang="en-GB" dirty="0"/>
              <a:t> </a:t>
            </a:r>
          </a:p>
          <a:p>
            <a:r>
              <a:rPr lang="en-GB" b="1" dirty="0"/>
              <a:t>CC50 = IC50 = 5.54007 </a:t>
            </a:r>
            <a:r>
              <a:rPr lang="en-GB" b="1" dirty="0" err="1"/>
              <a:t>ug</a:t>
            </a:r>
            <a:r>
              <a:rPr lang="en-GB" b="1" dirty="0"/>
              <a:t>/mL</a:t>
            </a:r>
          </a:p>
        </p:txBody>
      </p:sp>
    </p:spTree>
    <p:extLst>
      <p:ext uri="{BB962C8B-B14F-4D97-AF65-F5344CB8AC3E}">
        <p14:creationId xmlns:p14="http://schemas.microsoft.com/office/powerpoint/2010/main" val="1298498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Classification as per CO-ADD protocol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626432"/>
              </p:ext>
            </p:extLst>
          </p:nvPr>
        </p:nvGraphicFramePr>
        <p:xfrm>
          <a:off x="979327" y="1933488"/>
          <a:ext cx="5583792" cy="3947890"/>
        </p:xfrm>
        <a:graphic>
          <a:graphicData uri="http://schemas.openxmlformats.org/drawingml/2006/table">
            <a:tbl>
              <a:tblPr/>
              <a:tblGrid>
                <a:gridCol w="1490494">
                  <a:extLst>
                    <a:ext uri="{9D8B030D-6E8A-4147-A177-3AD203B41FA5}">
                      <a16:colId xmlns:a16="http://schemas.microsoft.com/office/drawing/2014/main" val="3233299292"/>
                    </a:ext>
                  </a:extLst>
                </a:gridCol>
                <a:gridCol w="1067817">
                  <a:extLst>
                    <a:ext uri="{9D8B030D-6E8A-4147-A177-3AD203B41FA5}">
                      <a16:colId xmlns:a16="http://schemas.microsoft.com/office/drawing/2014/main" val="2079878632"/>
                    </a:ext>
                  </a:extLst>
                </a:gridCol>
                <a:gridCol w="1423756">
                  <a:extLst>
                    <a:ext uri="{9D8B030D-6E8A-4147-A177-3AD203B41FA5}">
                      <a16:colId xmlns:a16="http://schemas.microsoft.com/office/drawing/2014/main" val="3209495979"/>
                    </a:ext>
                  </a:extLst>
                </a:gridCol>
                <a:gridCol w="1601725">
                  <a:extLst>
                    <a:ext uri="{9D8B030D-6E8A-4147-A177-3AD203B41FA5}">
                      <a16:colId xmlns:a16="http://schemas.microsoft.com/office/drawing/2014/main" val="1474509850"/>
                    </a:ext>
                  </a:extLst>
                </a:gridCol>
              </a:tblGrid>
              <a:tr h="3947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Compound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CC50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CC50≤32 </a:t>
                      </a:r>
                      <a:r>
                        <a:rPr lang="en-GB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ug</a:t>
                      </a:r>
                      <a:r>
                        <a:rPr lang="en-GB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/mL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Dmax</a:t>
                      </a:r>
                      <a:r>
                        <a:rPr lang="en-GB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≥ 50%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923727"/>
                  </a:ext>
                </a:extLst>
              </a:tr>
              <a:tr h="3947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tamoxifen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11.03052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97.82251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659775"/>
                  </a:ext>
                </a:extLst>
              </a:tr>
              <a:tr h="3947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1.65386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83.94502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266768"/>
                  </a:ext>
                </a:extLst>
              </a:tr>
              <a:tr h="3947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2.86962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91.64497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603775"/>
                  </a:ext>
                </a:extLst>
              </a:tr>
              <a:tr h="3947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38.97623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971146"/>
                  </a:ext>
                </a:extLst>
              </a:tr>
              <a:tr h="3947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42.00368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203182"/>
                  </a:ext>
                </a:extLst>
              </a:tr>
              <a:tr h="3947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2.07449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77.8972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789925"/>
                  </a:ext>
                </a:extLst>
              </a:tr>
              <a:tr h="3947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13.74394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61.12395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059800"/>
                  </a:ext>
                </a:extLst>
              </a:tr>
              <a:tr h="3947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3.55117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75.46579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80748"/>
                  </a:ext>
                </a:extLst>
              </a:tr>
              <a:tr h="3947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5.54007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74.52116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168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8573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MTT vs. </a:t>
            </a:r>
            <a:r>
              <a:rPr lang="en-GB" dirty="0" err="1"/>
              <a:t>Resazurin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353838" cy="4412337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Reagents similar costs</a:t>
            </a:r>
          </a:p>
          <a:p>
            <a:r>
              <a:rPr lang="en-GB" dirty="0"/>
              <a:t>Similar mechanism</a:t>
            </a:r>
          </a:p>
          <a:p>
            <a:r>
              <a:rPr lang="en-GB" dirty="0"/>
              <a:t>Fluorescence more sensitive, more specialized equipment, black plates, more expensive; MTT visually easy to classify </a:t>
            </a:r>
          </a:p>
          <a:p>
            <a:r>
              <a:rPr lang="en-GB" dirty="0"/>
              <a:t>Both reagents spectra could interfere with compounds abs/fluorescence (media phenol fluorescence)</a:t>
            </a:r>
          </a:p>
          <a:p>
            <a:r>
              <a:rPr lang="en-GB" dirty="0"/>
              <a:t>For non-adherent cells such as HEK293 </a:t>
            </a:r>
            <a:r>
              <a:rPr lang="en-GB" dirty="0" err="1"/>
              <a:t>resazurin</a:t>
            </a:r>
            <a:r>
              <a:rPr lang="en-GB" dirty="0"/>
              <a:t> is more practical – less washing/removing steps; shorter period assays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7" t="5718" r="19796" b="14991"/>
          <a:stretch/>
        </p:blipFill>
        <p:spPr>
          <a:xfrm rot="16200000">
            <a:off x="6650973" y="-327564"/>
            <a:ext cx="2808312" cy="41936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210" y="3308373"/>
            <a:ext cx="4445000" cy="33845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915628" y="3795479"/>
            <a:ext cx="322395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EC50</a:t>
            </a:r>
            <a:r>
              <a:rPr lang="en-GB" dirty="0"/>
              <a:t> 20.32236 ± 3.41817 </a:t>
            </a:r>
            <a:r>
              <a:rPr lang="en-GB" dirty="0" err="1"/>
              <a:t>ug</a:t>
            </a:r>
            <a:r>
              <a:rPr lang="en-GB" dirty="0"/>
              <a:t>/mL</a:t>
            </a:r>
          </a:p>
          <a:p>
            <a:r>
              <a:rPr lang="en-GB" b="1" dirty="0"/>
              <a:t>CC50 = IC50 = 19.74138 </a:t>
            </a:r>
            <a:r>
              <a:rPr lang="en-GB" b="1" dirty="0" err="1"/>
              <a:t>ug</a:t>
            </a:r>
            <a:r>
              <a:rPr lang="en-GB" b="1" dirty="0"/>
              <a:t>/mL</a:t>
            </a:r>
          </a:p>
          <a:p>
            <a:endParaRPr lang="en-GB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b="1" dirty="0">
                <a:solidFill>
                  <a:srgbClr val="000000"/>
                </a:solidFill>
                <a:latin typeface="Calibri" panose="020F0502020204030204" pitchFamily="34" charset="0"/>
              </a:rPr>
              <a:t>CO-ADD 9 ± 2 </a:t>
            </a:r>
            <a:r>
              <a:rPr lang="en-GB" b="1" dirty="0" err="1">
                <a:solidFill>
                  <a:srgbClr val="000000"/>
                </a:solidFill>
                <a:latin typeface="Calibri" panose="020F0502020204030204" pitchFamily="34" charset="0"/>
              </a:rPr>
              <a:t>ug</a:t>
            </a:r>
            <a:r>
              <a:rPr lang="en-GB" b="1" dirty="0">
                <a:solidFill>
                  <a:srgbClr val="000000"/>
                </a:solidFill>
                <a:latin typeface="Calibri" panose="020F0502020204030204" pitchFamily="34" charset="0"/>
              </a:rPr>
              <a:t>/mL</a:t>
            </a:r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170484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Quantify variability, more comprehensive statistical analysis, group by operator</a:t>
            </a:r>
          </a:p>
          <a:p>
            <a:r>
              <a:rPr lang="en-GB" dirty="0"/>
              <a:t>Transfer analysis to R – reproducible (at least computationally)</a:t>
            </a:r>
          </a:p>
          <a:p>
            <a:endParaRPr lang="en-GB" dirty="0"/>
          </a:p>
          <a:p>
            <a:r>
              <a:rPr lang="en-GB" dirty="0"/>
              <a:t>Thank you Reno and thank you for listening!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9443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Dose-response curves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048588" cy="4921457"/>
          </a:xfrm>
        </p:spPr>
        <p:txBody>
          <a:bodyPr>
            <a:normAutofit/>
          </a:bodyPr>
          <a:lstStyle/>
          <a:p>
            <a:r>
              <a:rPr lang="en-GB" sz="2400" dirty="0"/>
              <a:t>Plot concentration vs. response and fit a dose-response curve</a:t>
            </a:r>
          </a:p>
          <a:p>
            <a:r>
              <a:rPr lang="en-GB" sz="2400" dirty="0"/>
              <a:t>4-parameter logistic model: </a:t>
            </a:r>
            <a:r>
              <a:rPr lang="es-ES" sz="2400" dirty="0"/>
              <a:t>y = A1 + (A2-A1)/(1 + 10^((LOGx0-x)*p)); </a:t>
            </a:r>
            <a:r>
              <a:rPr lang="es-ES" sz="2400" dirty="0" err="1"/>
              <a:t>parameters</a:t>
            </a:r>
            <a:r>
              <a:rPr lang="es-ES" sz="2400" dirty="0"/>
              <a:t>: </a:t>
            </a:r>
            <a:r>
              <a:rPr lang="es-ES" sz="2400" dirty="0" err="1"/>
              <a:t>maximum</a:t>
            </a:r>
            <a:r>
              <a:rPr lang="es-ES" sz="2400" dirty="0"/>
              <a:t> </a:t>
            </a:r>
            <a:r>
              <a:rPr lang="es-ES" sz="2400" dirty="0" err="1"/>
              <a:t>effect</a:t>
            </a:r>
            <a:r>
              <a:rPr lang="es-ES" sz="2400" dirty="0"/>
              <a:t>, </a:t>
            </a:r>
            <a:r>
              <a:rPr lang="es-ES" sz="2400" dirty="0" err="1"/>
              <a:t>minimum</a:t>
            </a:r>
            <a:r>
              <a:rPr lang="es-ES" sz="2400" dirty="0"/>
              <a:t> </a:t>
            </a:r>
            <a:r>
              <a:rPr lang="es-ES" sz="2400" dirty="0" err="1"/>
              <a:t>effect</a:t>
            </a:r>
            <a:r>
              <a:rPr lang="es-ES" sz="2400" dirty="0"/>
              <a:t>, EC50 and Hill </a:t>
            </a:r>
            <a:r>
              <a:rPr lang="es-ES" sz="2400" dirty="0" err="1"/>
              <a:t>slope</a:t>
            </a:r>
            <a:endParaRPr lang="en-GB" sz="2400" dirty="0"/>
          </a:p>
          <a:p>
            <a:r>
              <a:rPr lang="en-GB" sz="2400" dirty="0"/>
              <a:t>EC50 – 50% of measured effect corresponding concentration</a:t>
            </a:r>
          </a:p>
          <a:p>
            <a:r>
              <a:rPr lang="en-GB" sz="2400" dirty="0"/>
              <a:t>CC50 = IC50 = concentration at which viability is reduced to 50%</a:t>
            </a:r>
          </a:p>
          <a:p>
            <a:r>
              <a:rPr lang="en-GB" sz="2400" dirty="0"/>
              <a:t>Compounds dosed from 32ug/mL, dilution factor 2, 10 points</a:t>
            </a:r>
          </a:p>
          <a:p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464" y="1578556"/>
            <a:ext cx="5681509" cy="40582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41682" y="3401314"/>
            <a:ext cx="568118" cy="338554"/>
          </a:xfrm>
          <a:prstGeom prst="rect">
            <a:avLst/>
          </a:prstGeom>
          <a:solidFill>
            <a:srgbClr val="091EB7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IC50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54045" y="3062760"/>
            <a:ext cx="665509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sz="1600" dirty="0"/>
              <a:t>EC50</a:t>
            </a:r>
          </a:p>
        </p:txBody>
      </p:sp>
      <p:sp>
        <p:nvSpPr>
          <p:cNvPr id="9" name="Rectangle 8"/>
          <p:cNvSpPr/>
          <p:nvPr/>
        </p:nvSpPr>
        <p:spPr>
          <a:xfrm>
            <a:off x="7069592" y="4358710"/>
            <a:ext cx="654689" cy="2845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MAX</a:t>
            </a:r>
          </a:p>
        </p:txBody>
      </p:sp>
      <p:sp>
        <p:nvSpPr>
          <p:cNvPr id="10" name="Rectangle 9"/>
          <p:cNvSpPr/>
          <p:nvPr/>
        </p:nvSpPr>
        <p:spPr>
          <a:xfrm>
            <a:off x="9929447" y="1794154"/>
            <a:ext cx="654689" cy="2845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MIN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8295429" y="2001941"/>
            <a:ext cx="1757560" cy="2499034"/>
          </a:xfrm>
          <a:prstGeom prst="line">
            <a:avLst/>
          </a:prstGeom>
          <a:ln>
            <a:prstDash val="dash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436175" y="4515860"/>
            <a:ext cx="1147961" cy="2845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HILL SLOPE</a:t>
            </a:r>
          </a:p>
        </p:txBody>
      </p:sp>
    </p:spTree>
    <p:extLst>
      <p:ext uri="{BB962C8B-B14F-4D97-AF65-F5344CB8AC3E}">
        <p14:creationId xmlns:p14="http://schemas.microsoft.com/office/powerpoint/2010/main" val="1627036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Tamoxifen</a:t>
            </a:r>
          </a:p>
        </p:txBody>
      </p:sp>
      <p:sp>
        <p:nvSpPr>
          <p:cNvPr id="8" name="Rectangle 7"/>
          <p:cNvSpPr/>
          <p:nvPr/>
        </p:nvSpPr>
        <p:spPr>
          <a:xfrm>
            <a:off x="7407563" y="1868630"/>
            <a:ext cx="32234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  <a:latin typeface="Calibri" panose="020F0502020204030204" pitchFamily="34" charset="0"/>
              </a:rPr>
              <a:t>EC50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dirty="0"/>
              <a:t>11.12137 ± 0.4405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ug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/mL</a:t>
            </a:r>
          </a:p>
          <a:p>
            <a:r>
              <a:rPr lang="en-GB" b="1" dirty="0">
                <a:solidFill>
                  <a:srgbClr val="000000"/>
                </a:solidFill>
                <a:latin typeface="Calibri" panose="020F0502020204030204" pitchFamily="34" charset="0"/>
              </a:rPr>
              <a:t>CC50 = IC50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b="1" dirty="0"/>
              <a:t>11.03052</a:t>
            </a:r>
            <a:r>
              <a:rPr lang="en-GB" dirty="0"/>
              <a:t> </a:t>
            </a:r>
            <a:r>
              <a:rPr lang="en-GB" b="1" dirty="0" err="1">
                <a:solidFill>
                  <a:srgbClr val="000000"/>
                </a:solidFill>
                <a:latin typeface="Calibri" panose="020F0502020204030204" pitchFamily="34" charset="0"/>
              </a:rPr>
              <a:t>ug</a:t>
            </a:r>
            <a:r>
              <a:rPr lang="en-GB" b="1" dirty="0">
                <a:solidFill>
                  <a:srgbClr val="000000"/>
                </a:solidFill>
                <a:latin typeface="Calibri" panose="020F0502020204030204" pitchFamily="34" charset="0"/>
              </a:rPr>
              <a:t>/mL</a:t>
            </a:r>
          </a:p>
          <a:p>
            <a:endParaRPr lang="en-GB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b="1" dirty="0">
                <a:solidFill>
                  <a:srgbClr val="000000"/>
                </a:solidFill>
                <a:latin typeface="Calibri" panose="020F0502020204030204" pitchFamily="34" charset="0"/>
              </a:rPr>
              <a:t>CO-ADD 9 ± 2 </a:t>
            </a:r>
            <a:r>
              <a:rPr lang="en-GB" b="1" dirty="0" err="1">
                <a:solidFill>
                  <a:srgbClr val="000000"/>
                </a:solidFill>
                <a:latin typeface="Calibri" panose="020F0502020204030204" pitchFamily="34" charset="0"/>
              </a:rPr>
              <a:t>ug</a:t>
            </a:r>
            <a:r>
              <a:rPr lang="en-GB" b="1" dirty="0">
                <a:solidFill>
                  <a:srgbClr val="000000"/>
                </a:solidFill>
                <a:latin typeface="Calibri" panose="020F0502020204030204" pitchFamily="34" charset="0"/>
              </a:rPr>
              <a:t>/mL</a:t>
            </a:r>
          </a:p>
          <a:p>
            <a:endParaRPr lang="en-GB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462031"/>
              </p:ext>
            </p:extLst>
          </p:nvPr>
        </p:nvGraphicFramePr>
        <p:xfrm>
          <a:off x="-267566" y="1374197"/>
          <a:ext cx="7560195" cy="57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840480" imgH="2926080" progId="">
                  <p:embed/>
                </p:oleObj>
              </mc:Choice>
              <mc:Fallback>
                <p:oleObj r:id="rId2" imgW="3840480" imgH="29260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267566" y="1374197"/>
                        <a:ext cx="7560195" cy="57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9211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821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0218" y="1126720"/>
            <a:ext cx="7564728" cy="5760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306253" y="1506538"/>
            <a:ext cx="31598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  <a:latin typeface="Calibri" panose="020F0502020204030204" pitchFamily="34" charset="0"/>
              </a:rPr>
              <a:t>EC50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0.69652</a:t>
            </a:r>
            <a:r>
              <a:rPr lang="en-GB" dirty="0"/>
              <a:t> ± 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0.22329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ug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/mL</a:t>
            </a:r>
            <a:r>
              <a:rPr lang="en-GB" dirty="0"/>
              <a:t> </a:t>
            </a:r>
          </a:p>
          <a:p>
            <a:r>
              <a:rPr lang="en-GB" b="1" dirty="0"/>
              <a:t>CC50 = IC50 1.65386</a:t>
            </a:r>
            <a:r>
              <a:rPr lang="en-GB" dirty="0"/>
              <a:t> </a:t>
            </a:r>
            <a:r>
              <a:rPr lang="en-GB" b="1" dirty="0" err="1"/>
              <a:t>ug</a:t>
            </a:r>
            <a:r>
              <a:rPr lang="en-GB" b="1" dirty="0"/>
              <a:t>/mL</a:t>
            </a:r>
          </a:p>
        </p:txBody>
      </p:sp>
    </p:spTree>
    <p:extLst>
      <p:ext uri="{BB962C8B-B14F-4D97-AF65-F5344CB8AC3E}">
        <p14:creationId xmlns:p14="http://schemas.microsoft.com/office/powerpoint/2010/main" val="259509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822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9882" y="1311852"/>
            <a:ext cx="7564728" cy="5760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281863" y="2118014"/>
            <a:ext cx="29899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  <a:latin typeface="Calibri" panose="020F0502020204030204" pitchFamily="34" charset="0"/>
              </a:rPr>
              <a:t>EC50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1.0829</a:t>
            </a:r>
            <a:r>
              <a:rPr lang="en-GB" dirty="0"/>
              <a:t> ± 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0.34209</a:t>
            </a:r>
            <a:r>
              <a:rPr lang="en-GB" dirty="0"/>
              <a:t> </a:t>
            </a:r>
            <a:r>
              <a:rPr lang="en-GB" dirty="0" err="1"/>
              <a:t>ug</a:t>
            </a:r>
            <a:r>
              <a:rPr lang="en-GB" dirty="0"/>
              <a:t>/mL</a:t>
            </a:r>
          </a:p>
          <a:p>
            <a:r>
              <a:rPr lang="en-GB" b="1" dirty="0"/>
              <a:t>CC50 = IC50 2.86962 </a:t>
            </a:r>
            <a:r>
              <a:rPr lang="en-GB" b="1" dirty="0" err="1"/>
              <a:t>ug</a:t>
            </a:r>
            <a:r>
              <a:rPr lang="en-GB" b="1" dirty="0"/>
              <a:t>/mL</a:t>
            </a:r>
          </a:p>
        </p:txBody>
      </p:sp>
    </p:spTree>
    <p:extLst>
      <p:ext uri="{BB962C8B-B14F-4D97-AF65-F5344CB8AC3E}">
        <p14:creationId xmlns:p14="http://schemas.microsoft.com/office/powerpoint/2010/main" val="344197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861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41482" y="1210252"/>
            <a:ext cx="7564728" cy="5760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023246" y="2097149"/>
            <a:ext cx="212590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EC50</a:t>
            </a:r>
            <a:r>
              <a:rPr lang="en-GB" dirty="0"/>
              <a:t> 7.00751 </a:t>
            </a:r>
            <a:r>
              <a:rPr lang="en-GB" dirty="0" err="1"/>
              <a:t>ug</a:t>
            </a:r>
            <a:r>
              <a:rPr lang="en-GB" dirty="0"/>
              <a:t>/mL</a:t>
            </a:r>
          </a:p>
          <a:p>
            <a:r>
              <a:rPr lang="en-GB" dirty="0"/>
              <a:t>Failed fit</a:t>
            </a:r>
          </a:p>
          <a:p>
            <a:r>
              <a:rPr lang="en-GB" b="1" dirty="0"/>
              <a:t>CC50 = IC50 </a:t>
            </a:r>
            <a:r>
              <a:rPr lang="en-GB" dirty="0"/>
              <a:t>= </a:t>
            </a:r>
            <a:r>
              <a:rPr lang="en-GB" b="1" dirty="0"/>
              <a:t>N/A</a:t>
            </a:r>
          </a:p>
        </p:txBody>
      </p:sp>
    </p:spTree>
    <p:extLst>
      <p:ext uri="{BB962C8B-B14F-4D97-AF65-F5344CB8AC3E}">
        <p14:creationId xmlns:p14="http://schemas.microsoft.com/office/powerpoint/2010/main" val="2964930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862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6827" y="1173308"/>
            <a:ext cx="7564728" cy="5760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204364" y="1690688"/>
            <a:ext cx="33712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  <a:latin typeface="Calibri" panose="020F0502020204030204" pitchFamily="34" charset="0"/>
              </a:rPr>
              <a:t>EC50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4.75561 ±</a:t>
            </a:r>
            <a:r>
              <a:rPr lang="en-GB" dirty="0"/>
              <a:t> 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2.1107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ug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/mL</a:t>
            </a:r>
          </a:p>
          <a:p>
            <a:r>
              <a:rPr lang="en-GB" b="1" dirty="0">
                <a:solidFill>
                  <a:srgbClr val="000000"/>
                </a:solidFill>
                <a:latin typeface="Calibri" panose="020F0502020204030204" pitchFamily="34" charset="0"/>
              </a:rPr>
              <a:t>CC50 = IC50 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= </a:t>
            </a:r>
            <a:r>
              <a:rPr lang="en-GB" b="1" dirty="0">
                <a:solidFill>
                  <a:srgbClr val="000000"/>
                </a:solidFill>
                <a:latin typeface="Calibri" panose="020F0502020204030204" pitchFamily="34" charset="0"/>
              </a:rPr>
              <a:t>N/A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5023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865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5300" y="1311853"/>
            <a:ext cx="7564728" cy="5760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069428" y="1960995"/>
            <a:ext cx="31069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  <a:latin typeface="Calibri" panose="020F0502020204030204" pitchFamily="34" charset="0"/>
              </a:rPr>
              <a:t>EC50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1.38599 ±</a:t>
            </a:r>
            <a:r>
              <a:rPr lang="en-GB" dirty="0"/>
              <a:t> 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0.17519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ug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/mL</a:t>
            </a:r>
          </a:p>
          <a:p>
            <a:r>
              <a:rPr lang="en-GB" b="1" dirty="0">
                <a:solidFill>
                  <a:srgbClr val="000000"/>
                </a:solidFill>
                <a:latin typeface="Calibri" panose="020F0502020204030204" pitchFamily="34" charset="0"/>
              </a:rPr>
              <a:t>CC50 = IC50 = 2.07449 </a:t>
            </a:r>
            <a:r>
              <a:rPr lang="en-GB" b="1" dirty="0" err="1">
                <a:solidFill>
                  <a:srgbClr val="000000"/>
                </a:solidFill>
                <a:latin typeface="Calibri" panose="020F0502020204030204" pitchFamily="34" charset="0"/>
              </a:rPr>
              <a:t>ug</a:t>
            </a:r>
            <a:r>
              <a:rPr lang="en-GB" b="1" dirty="0">
                <a:solidFill>
                  <a:srgbClr val="000000"/>
                </a:solidFill>
                <a:latin typeface="Calibri" panose="020F0502020204030204" pitchFamily="34" charset="0"/>
              </a:rPr>
              <a:t>/mL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6428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869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3627" y="1274906"/>
            <a:ext cx="7564728" cy="5760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119052" y="1690687"/>
            <a:ext cx="32347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  <a:latin typeface="Calibri" panose="020F0502020204030204" pitchFamily="34" charset="0"/>
              </a:rPr>
              <a:t>EC50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3.10563</a:t>
            </a:r>
            <a:r>
              <a:rPr lang="en-GB" dirty="0"/>
              <a:t> ± 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0.80952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ug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/mL</a:t>
            </a:r>
          </a:p>
          <a:p>
            <a:r>
              <a:rPr lang="en-GB" b="1" dirty="0">
                <a:solidFill>
                  <a:srgbClr val="000000"/>
                </a:solidFill>
                <a:latin typeface="Calibri" panose="020F0502020204030204" pitchFamily="34" charset="0"/>
              </a:rPr>
              <a:t>CC50 = IC50 = 13.74394 </a:t>
            </a:r>
            <a:r>
              <a:rPr lang="en-GB" b="1" dirty="0" err="1">
                <a:solidFill>
                  <a:srgbClr val="000000"/>
                </a:solidFill>
                <a:latin typeface="Calibri" panose="020F0502020204030204" pitchFamily="34" charset="0"/>
              </a:rPr>
              <a:t>ug</a:t>
            </a:r>
            <a:r>
              <a:rPr lang="en-GB" b="1" dirty="0">
                <a:solidFill>
                  <a:srgbClr val="000000"/>
                </a:solidFill>
                <a:latin typeface="Calibri" panose="020F0502020204030204" pitchFamily="34" charset="0"/>
              </a:rPr>
              <a:t>/mL</a:t>
            </a:r>
            <a:r>
              <a:rPr lang="en-GB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3566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C141E091A0E546BC5F1C8F71988BF7" ma:contentTypeVersion="13" ma:contentTypeDescription="Create a new document." ma:contentTypeScope="" ma:versionID="10412eeacdbbb17e00404ff485d111ec">
  <xsd:schema xmlns:xsd="http://www.w3.org/2001/XMLSchema" xmlns:xs="http://www.w3.org/2001/XMLSchema" xmlns:p="http://schemas.microsoft.com/office/2006/metadata/properties" xmlns:ns3="955f0b6e-07f1-42cb-8660-f029944b9256" xmlns:ns4="2796fd81-650d-482a-9e46-b9956ea5d4d9" targetNamespace="http://schemas.microsoft.com/office/2006/metadata/properties" ma:root="true" ma:fieldsID="add06c9446d56c2f3b67bec6395dac05" ns3:_="" ns4:_="">
    <xsd:import namespace="955f0b6e-07f1-42cb-8660-f029944b9256"/>
    <xsd:import namespace="2796fd81-650d-482a-9e46-b9956ea5d4d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5f0b6e-07f1-42cb-8660-f029944b92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96fd81-650d-482a-9e46-b9956ea5d4d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72472E8-D4F0-4A8F-9AB4-712611448B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5f0b6e-07f1-42cb-8660-f029944b9256"/>
    <ds:schemaRef ds:uri="2796fd81-650d-482a-9e46-b9956ea5d4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B0DEC9E-EF5C-4E56-9FA0-C40DB72250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FDB103-A4FE-4B1D-BD6F-2B3005F052B4}">
  <ds:schemaRefs>
    <ds:schemaRef ds:uri="http://purl.org/dc/elements/1.1/"/>
    <ds:schemaRef ds:uri="http://www.w3.org/XML/1998/namespace"/>
    <ds:schemaRef ds:uri="http://schemas.microsoft.com/office/infopath/2007/PartnerControls"/>
    <ds:schemaRef ds:uri="2796fd81-650d-482a-9e46-b9956ea5d4d9"/>
    <ds:schemaRef ds:uri="http://purl.org/dc/terms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955f0b6e-07f1-42cb-8660-f029944b9256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419</Words>
  <Application>Microsoft Office PowerPoint</Application>
  <PresentationFormat>Widescreen</PresentationFormat>
  <Paragraphs>101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Anti-MRSA compounds toxicity screen</vt:lpstr>
      <vt:lpstr>Dose-response curves</vt:lpstr>
      <vt:lpstr>Tamoxifen</vt:lpstr>
      <vt:lpstr>821</vt:lpstr>
      <vt:lpstr>822</vt:lpstr>
      <vt:lpstr>861</vt:lpstr>
      <vt:lpstr>862</vt:lpstr>
      <vt:lpstr>865</vt:lpstr>
      <vt:lpstr>869</vt:lpstr>
      <vt:lpstr>870</vt:lpstr>
      <vt:lpstr>871</vt:lpstr>
      <vt:lpstr>Classification as per CO-ADD protocol</vt:lpstr>
      <vt:lpstr>MTT vs. Resazurin</vt:lpstr>
      <vt:lpstr>Further work</vt:lpstr>
    </vt:vector>
  </TitlesOfParts>
  <Company>University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Tamoxifen</dc:title>
  <dc:creator>Vaideanu, Alexandra</dc:creator>
  <cp:lastModifiedBy>Dana Klug</cp:lastModifiedBy>
  <cp:revision>36</cp:revision>
  <dcterms:created xsi:type="dcterms:W3CDTF">2021-02-19T00:07:06Z</dcterms:created>
  <dcterms:modified xsi:type="dcterms:W3CDTF">2021-02-24T09:36:46Z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0x01010011C141E091A0E546BC5F1C8F71988BF7</vt:lpwstr>
  </property>
</Properties>
</file>