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7" r:id="rId4"/>
    <p:sldId id="290" r:id="rId5"/>
    <p:sldId id="291" r:id="rId6"/>
    <p:sldId id="301" r:id="rId7"/>
    <p:sldId id="286" r:id="rId8"/>
    <p:sldId id="298" r:id="rId9"/>
    <p:sldId id="302" r:id="rId10"/>
    <p:sldId id="272" r:id="rId11"/>
  </p:sldIdLst>
  <p:sldSz cx="1371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92D050"/>
    <a:srgbClr val="FF5050"/>
    <a:srgbClr val="FFD966"/>
    <a:srgbClr val="E03C31"/>
    <a:srgbClr val="500778"/>
    <a:srgbClr val="B5BD00"/>
    <a:srgbClr val="002855"/>
    <a:srgbClr val="00FF00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100" d="100"/>
          <a:sy n="100" d="100"/>
        </p:scale>
        <p:origin x="-60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6"/>
            <a:ext cx="116586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8"/>
            <a:ext cx="10287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486836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9" y="486836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4" y="2279655"/>
            <a:ext cx="1183005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4" y="6119289"/>
            <a:ext cx="1183005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7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7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3" y="486838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3"/>
            <a:ext cx="580251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9" y="2241553"/>
            <a:ext cx="5831087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9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609600"/>
            <a:ext cx="4423769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1316571"/>
            <a:ext cx="6943727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743201"/>
            <a:ext cx="4423769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609600"/>
            <a:ext cx="4423769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1316571"/>
            <a:ext cx="6943727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743201"/>
            <a:ext cx="4423769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7" y="486838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7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7" y="8475138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7" y="8475138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7" y="8475138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28.e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emf"/><Relationship Id="rId22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7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1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0A19-5959-4A43-9ADF-A26EA38E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Open Source Antibiotics</a:t>
            </a:r>
            <a:br>
              <a:rPr lang="en-US" dirty="0"/>
            </a:br>
            <a:r>
              <a:rPr lang="en-US" dirty="0"/>
              <a:t>Series 2 SAR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E3D05-B450-4797-8570-1F69970D1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2F052BF-6959-41B9-9BC5-FA02E366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52688"/>
              </p:ext>
            </p:extLst>
          </p:nvPr>
        </p:nvGraphicFramePr>
        <p:xfrm>
          <a:off x="2355917" y="725543"/>
          <a:ext cx="6396354" cy="3389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92">
                  <a:extLst>
                    <a:ext uri="{9D8B030D-6E8A-4147-A177-3AD203B41FA5}">
                      <a16:colId xmlns:a16="http://schemas.microsoft.com/office/drawing/2014/main" val="1421736610"/>
                    </a:ext>
                  </a:extLst>
                </a:gridCol>
                <a:gridCol w="623266">
                  <a:extLst>
                    <a:ext uri="{9D8B030D-6E8A-4147-A177-3AD203B41FA5}">
                      <a16:colId xmlns:a16="http://schemas.microsoft.com/office/drawing/2014/main" val="68175398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1122746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Liver Microsomal Clearance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500" i="1" dirty="0"/>
                        <a:t>N-</a:t>
                      </a:r>
                      <a:r>
                        <a:rPr lang="en-US" sz="1500" i="1" dirty="0" err="1"/>
                        <a:t>Alkylations</a:t>
                      </a:r>
                      <a:endParaRPr lang="en-US" sz="1500" i="1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26017">
                <a:tc rowSpan="2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HLM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RLM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73856"/>
                  </a:ext>
                </a:extLst>
              </a:tr>
              <a:tr h="326017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1/2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(min)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1200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L/min/mg)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1/2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(min)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</a:t>
                      </a:r>
                      <a:r>
                        <a:rPr lang="en-US" sz="1200" b="1" baseline="-2500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1200" b="1" dirty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L/min/mg)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34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4*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32*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08502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32*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97791"/>
                  </a:ext>
                </a:extLst>
              </a:tr>
            </a:tbl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0BA0D54-9F1B-4387-8840-934163336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81744"/>
              </p:ext>
            </p:extLst>
          </p:nvPr>
        </p:nvGraphicFramePr>
        <p:xfrm>
          <a:off x="2489200" y="1971675"/>
          <a:ext cx="758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CS ChemDraw Drawing" r:id="rId3" imgW="1014794" imgH="773971" progId="ChemDraw.Document.6.0">
                  <p:embed/>
                </p:oleObj>
              </mc:Choice>
              <mc:Fallback>
                <p:oleObj name="CS ChemDraw Drawing" r:id="rId3" imgW="1014794" imgH="773971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200" y="1971675"/>
                        <a:ext cx="7588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D827AAB-7E7F-4D37-9EA7-0DFE270A9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77931"/>
              </p:ext>
            </p:extLst>
          </p:nvPr>
        </p:nvGraphicFramePr>
        <p:xfrm>
          <a:off x="4057650" y="1854200"/>
          <a:ext cx="6492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CS ChemDraw Drawing" r:id="rId5" imgW="866527" imgH="532910" progId="ChemDraw.Document.6.0">
                  <p:embed/>
                </p:oleObj>
              </mc:Choice>
              <mc:Fallback>
                <p:oleObj name="CS ChemDraw Drawing" r:id="rId5" imgW="866527" imgH="532910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7D1BFB03-E474-4745-A52D-F68A2548D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7650" y="1854200"/>
                        <a:ext cx="64928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2028276-2D79-4C64-BDA6-2A189781B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30224"/>
              </p:ext>
            </p:extLst>
          </p:nvPr>
        </p:nvGraphicFramePr>
        <p:xfrm>
          <a:off x="2489200" y="3228975"/>
          <a:ext cx="896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CS ChemDraw Drawing" r:id="rId7" imgW="1202018" imgH="1110546" progId="ChemDraw.Document.6.0">
                  <p:embed/>
                </p:oleObj>
              </mc:Choice>
              <mc:Fallback>
                <p:oleObj name="CS ChemDraw Drawing" r:id="rId7" imgW="1202018" imgH="1110546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0BA0D54-9F1B-4387-8840-934163336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9200" y="3228975"/>
                        <a:ext cx="896937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F099E24-6D08-4BBE-AA5A-616B97C870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165767"/>
              </p:ext>
            </p:extLst>
          </p:nvPr>
        </p:nvGraphicFramePr>
        <p:xfrm>
          <a:off x="4057650" y="2316590"/>
          <a:ext cx="6492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CS ChemDraw Drawing" r:id="rId9" imgW="868419" imgH="532910" progId="ChemDraw.Document.6.0">
                  <p:embed/>
                </p:oleObj>
              </mc:Choice>
              <mc:Fallback>
                <p:oleObj name="CS ChemDraw Drawing" r:id="rId9" imgW="868419" imgH="532910" progId="ChemDraw.Document.6.0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D827AAB-7E7F-4D37-9EA7-0DFE270A9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7650" y="2316590"/>
                        <a:ext cx="64928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4BF4076-F6DE-4D46-9351-C0D58A0FC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43240"/>
              </p:ext>
            </p:extLst>
          </p:nvPr>
        </p:nvGraphicFramePr>
        <p:xfrm>
          <a:off x="4057650" y="2778552"/>
          <a:ext cx="6492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CS ChemDraw Drawing" r:id="rId11" imgW="868419" imgH="532910" progId="ChemDraw.Document.6.0">
                  <p:embed/>
                </p:oleObj>
              </mc:Choice>
              <mc:Fallback>
                <p:oleObj name="CS ChemDraw Drawing" r:id="rId11" imgW="868419" imgH="532910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F099E24-6D08-4BBE-AA5A-616B97C870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57650" y="2778552"/>
                        <a:ext cx="64928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14BB626-8859-4CB6-BB18-BAEF31774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930934"/>
              </p:ext>
            </p:extLst>
          </p:nvPr>
        </p:nvGraphicFramePr>
        <p:xfrm>
          <a:off x="4225132" y="3284910"/>
          <a:ext cx="3143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CS ChemDraw Drawing" r:id="rId13" imgW="417189" imgH="366897" progId="ChemDraw.Document.6.0">
                  <p:embed/>
                </p:oleObj>
              </mc:Choice>
              <mc:Fallback>
                <p:oleObj name="CS ChemDraw Drawing" r:id="rId13" imgW="417189" imgH="366897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0BA0D54-9F1B-4387-8840-934163336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5132" y="3284910"/>
                        <a:ext cx="314325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72C4426-EE9B-4C1B-8D82-7890C740C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306616"/>
              </p:ext>
            </p:extLst>
          </p:nvPr>
        </p:nvGraphicFramePr>
        <p:xfrm>
          <a:off x="4255294" y="3797300"/>
          <a:ext cx="254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CS ChemDraw Drawing" r:id="rId15" imgW="339273" imgH="345672" progId="ChemDraw.Document.6.0">
                  <p:embed/>
                </p:oleObj>
              </mc:Choice>
              <mc:Fallback>
                <p:oleObj name="CS ChemDraw Drawing" r:id="rId15" imgW="339273" imgH="345672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0BA0D54-9F1B-4387-8840-934163336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55294" y="3797300"/>
                        <a:ext cx="254000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5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14DF-370F-47C4-88C3-C24A2AB1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8B7864-22B9-4D52-BEDC-E109FE855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67994"/>
              </p:ext>
            </p:extLst>
          </p:nvPr>
        </p:nvGraphicFramePr>
        <p:xfrm>
          <a:off x="5411788" y="2979738"/>
          <a:ext cx="289242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CS ChemDraw Drawing" r:id="rId3" imgW="1157760" imgH="1275120" progId="ChemDraw.Document.6.0">
                  <p:embed/>
                </p:oleObj>
              </mc:Choice>
              <mc:Fallback>
                <p:oleObj name="CS ChemDraw Drawing" r:id="rId3" imgW="1157760" imgH="1275120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9123F34D-2D31-4279-B6A6-11BE620E0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1788" y="2979738"/>
                        <a:ext cx="2892425" cy="318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71E2F-48FA-435F-AC27-92EDA3B2D2E9}"/>
              </a:ext>
            </a:extLst>
          </p:cNvPr>
          <p:cNvSpPr txBox="1"/>
          <p:nvPr/>
        </p:nvSpPr>
        <p:spPr>
          <a:xfrm>
            <a:off x="7729449" y="2254255"/>
            <a:ext cx="3778326" cy="1477328"/>
          </a:xfrm>
          <a:prstGeom prst="rect">
            <a:avLst/>
          </a:prstGeom>
          <a:noFill/>
          <a:ln w="28575">
            <a:solidFill>
              <a:srgbClr val="50077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insertion may increase potency (</a:t>
            </a:r>
            <a:r>
              <a:rPr lang="en-US" b="1" dirty="0"/>
              <a:t>859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987</a:t>
            </a:r>
            <a:r>
              <a:rPr lang="en-US" dirty="0"/>
              <a:t>).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-alkylation consistently increases potency compared to –</a:t>
            </a:r>
            <a:r>
              <a:rPr lang="en-US" i="1" dirty="0"/>
              <a:t>NH</a:t>
            </a:r>
            <a:r>
              <a:rPr lang="en-US" dirty="0"/>
              <a:t> linkers.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Amides are not active.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08B31-9B91-495D-AA40-F4BF16F57B22}"/>
              </a:ext>
            </a:extLst>
          </p:cNvPr>
          <p:cNvSpPr txBox="1"/>
          <p:nvPr/>
        </p:nvSpPr>
        <p:spPr>
          <a:xfrm>
            <a:off x="1352409" y="5510471"/>
            <a:ext cx="3778326" cy="1200329"/>
          </a:xfrm>
          <a:prstGeom prst="rect">
            <a:avLst/>
          </a:prstGeom>
          <a:noFill/>
          <a:ln w="28575">
            <a:solidFill>
              <a:srgbClr val="B5BD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far, only the </a:t>
            </a:r>
            <a:r>
              <a:rPr lang="en-US" b="1" dirty="0"/>
              <a:t>2-pyridyl group </a:t>
            </a:r>
            <a:r>
              <a:rPr lang="en-US" dirty="0"/>
              <a:t>is tolerated.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Methoxy groups on the 2-pyridyl are tolerated (</a:t>
            </a:r>
            <a:r>
              <a:rPr lang="en-US" b="1" dirty="0"/>
              <a:t>1007</a:t>
            </a:r>
            <a:r>
              <a:rPr lang="en-US" dirty="0"/>
              <a:t>, </a:t>
            </a:r>
            <a:r>
              <a:rPr lang="en-US" b="1" dirty="0"/>
              <a:t>1022</a:t>
            </a:r>
            <a:r>
              <a:rPr lang="en-US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F0050-530B-4879-A9CB-51E9C59E42A0}"/>
              </a:ext>
            </a:extLst>
          </p:cNvPr>
          <p:cNvSpPr txBox="1"/>
          <p:nvPr/>
        </p:nvSpPr>
        <p:spPr>
          <a:xfrm>
            <a:off x="1516353" y="2463303"/>
            <a:ext cx="3913352" cy="1754326"/>
          </a:xfrm>
          <a:prstGeom prst="rect">
            <a:avLst/>
          </a:prstGeom>
          <a:noFill/>
          <a:ln w="28575">
            <a:solidFill>
              <a:srgbClr val="00285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Thiophene (</a:t>
            </a:r>
            <a:r>
              <a:rPr lang="en-US" b="1" dirty="0"/>
              <a:t>822</a:t>
            </a:r>
            <a:r>
              <a:rPr lang="en-US" dirty="0"/>
              <a:t>) and benzofuran (</a:t>
            </a:r>
            <a:r>
              <a:rPr lang="en-US" b="1" dirty="0"/>
              <a:t>821</a:t>
            </a:r>
            <a:r>
              <a:rPr lang="en-US" dirty="0"/>
              <a:t>) are most potent; N-containing heterocycles are not tolerated (</a:t>
            </a:r>
            <a:r>
              <a:rPr lang="en-US" i="1" dirty="0"/>
              <a:t>cf.</a:t>
            </a:r>
            <a:r>
              <a:rPr lang="en-US" dirty="0"/>
              <a:t> </a:t>
            </a:r>
            <a:r>
              <a:rPr lang="en-US" b="1" dirty="0"/>
              <a:t>833</a:t>
            </a:r>
            <a:r>
              <a:rPr lang="en-US" dirty="0"/>
              <a:t>, </a:t>
            </a:r>
            <a:r>
              <a:rPr lang="en-US" b="1" dirty="0"/>
              <a:t>835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Para </a:t>
            </a:r>
            <a:r>
              <a:rPr lang="en-US" dirty="0"/>
              <a:t>substituents are favored (</a:t>
            </a:r>
            <a:r>
              <a:rPr lang="en-US" b="1" dirty="0"/>
              <a:t>865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976</a:t>
            </a:r>
            <a:r>
              <a:rPr lang="en-US" dirty="0"/>
              <a:t>, </a:t>
            </a:r>
            <a:r>
              <a:rPr lang="en-US" b="1" dirty="0"/>
              <a:t>977</a:t>
            </a:r>
            <a:r>
              <a:rPr lang="en-US" dirty="0"/>
              <a:t>).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92497-B36E-4BE5-8AE2-46D558BACA5C}"/>
              </a:ext>
            </a:extLst>
          </p:cNvPr>
          <p:cNvSpPr txBox="1"/>
          <p:nvPr/>
        </p:nvSpPr>
        <p:spPr>
          <a:xfrm>
            <a:off x="8450239" y="4426678"/>
            <a:ext cx="3913352" cy="2308324"/>
          </a:xfrm>
          <a:prstGeom prst="rect">
            <a:avLst/>
          </a:prstGeom>
          <a:noFill/>
          <a:ln w="28575">
            <a:solidFill>
              <a:srgbClr val="E03C3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Aromatic and aliphatic cores can be equally potent (</a:t>
            </a:r>
            <a:r>
              <a:rPr lang="en-US" b="1" dirty="0"/>
              <a:t>822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871</a:t>
            </a:r>
            <a:r>
              <a:rPr lang="en-US" dirty="0"/>
              <a:t>); substitution on the aromatic core is tolerated (</a:t>
            </a:r>
            <a:r>
              <a:rPr lang="en-US" b="1" dirty="0"/>
              <a:t>978</a:t>
            </a:r>
            <a:r>
              <a:rPr lang="en-US" dirty="0"/>
              <a:t>, </a:t>
            </a:r>
            <a:r>
              <a:rPr lang="en-US" b="1" dirty="0"/>
              <a:t>858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hydroxylated metabolite (</a:t>
            </a:r>
            <a:r>
              <a:rPr lang="en-US" b="1" dirty="0"/>
              <a:t>997</a:t>
            </a:r>
            <a:r>
              <a:rPr lang="en-US" dirty="0"/>
              <a:t>) is not 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swap to benzimidazole is not tolerated.</a:t>
            </a:r>
          </a:p>
        </p:txBody>
      </p:sp>
    </p:spTree>
    <p:extLst>
      <p:ext uri="{BB962C8B-B14F-4D97-AF65-F5344CB8AC3E}">
        <p14:creationId xmlns:p14="http://schemas.microsoft.com/office/powerpoint/2010/main" val="363256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015ADD-545C-4685-8CC3-3D2741BE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76918"/>
              </p:ext>
            </p:extLst>
          </p:nvPr>
        </p:nvGraphicFramePr>
        <p:xfrm>
          <a:off x="835463" y="935492"/>
          <a:ext cx="7584400" cy="466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050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</a:tblGrid>
              <a:tr h="327824">
                <a:tc gridSpan="8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Northwest Substituent: Fused Bicycles</a:t>
                      </a:r>
                    </a:p>
                  </a:txBody>
                  <a:tcPr anchor="ctr">
                    <a:solidFill>
                      <a:srgbClr val="0028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42370"/>
                  </a:ext>
                </a:extLst>
              </a:tr>
              <a:tr h="680720">
                <a:tc gridSpan="8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5642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62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47704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2373D0-CBF3-4EB6-843A-EE2866CEF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632" y="1295630"/>
          <a:ext cx="759677" cy="58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" name="CS ChemDraw Drawing" r:id="rId3" imgW="1012903" imgH="773752" progId="ChemDraw.Document.6.0">
                  <p:embed/>
                </p:oleObj>
              </mc:Choice>
              <mc:Fallback>
                <p:oleObj name="CS ChemDraw Drawing" r:id="rId3" imgW="1012903" imgH="773752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2373D0-CBF3-4EB6-843A-EE2866CEF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9632" y="1295630"/>
                        <a:ext cx="759677" cy="58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6C99004-CCDF-4E4C-89BF-FF80AFA59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67609"/>
              </p:ext>
            </p:extLst>
          </p:nvPr>
        </p:nvGraphicFramePr>
        <p:xfrm>
          <a:off x="1958652" y="2876433"/>
          <a:ext cx="676561" cy="42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" name="CS ChemDraw Drawing" r:id="rId5" imgW="902081" imgH="567871" progId="ChemDraw.Document.6.0">
                  <p:embed/>
                </p:oleObj>
              </mc:Choice>
              <mc:Fallback>
                <p:oleObj name="CS ChemDraw Drawing" r:id="rId5" imgW="902081" imgH="567871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6C99004-CCDF-4E4C-89BF-FF80AFA59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8652" y="2876433"/>
                        <a:ext cx="676561" cy="42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3497C02-BBCF-4D78-BBD5-7A7E3876B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773"/>
              </p:ext>
            </p:extLst>
          </p:nvPr>
        </p:nvGraphicFramePr>
        <p:xfrm>
          <a:off x="1971842" y="2441046"/>
          <a:ext cx="650180" cy="399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" name="CS ChemDraw Drawing" r:id="rId7" imgW="866906" imgH="532803" progId="ChemDraw.Document.6.0">
                  <p:embed/>
                </p:oleObj>
              </mc:Choice>
              <mc:Fallback>
                <p:oleObj name="CS ChemDraw Drawing" r:id="rId7" imgW="866906" imgH="532803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3497C02-BBCF-4D78-BBD5-7A7E3876B4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1842" y="2441046"/>
                        <a:ext cx="650180" cy="399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1B08D05-47E1-424B-9732-62BE86204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04707"/>
              </p:ext>
            </p:extLst>
          </p:nvPr>
        </p:nvGraphicFramePr>
        <p:xfrm>
          <a:off x="1971275" y="3366963"/>
          <a:ext cx="651315" cy="3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" name="CS ChemDraw Drawing" r:id="rId9" imgW="868419" imgH="533180" progId="ChemDraw.Document.6.0">
                  <p:embed/>
                </p:oleObj>
              </mc:Choice>
              <mc:Fallback>
                <p:oleObj name="CS ChemDraw Drawing" r:id="rId9" imgW="868419" imgH="533180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1B08D05-47E1-424B-9732-62BE86204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1275" y="3366963"/>
                        <a:ext cx="651315" cy="3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A61F84E-7138-4F68-A481-C61CE9759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92500"/>
              </p:ext>
            </p:extLst>
          </p:nvPr>
        </p:nvGraphicFramePr>
        <p:xfrm>
          <a:off x="1971842" y="3820145"/>
          <a:ext cx="650180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" name="CS ChemDraw Drawing" r:id="rId11" imgW="866906" imgH="513195" progId="ChemDraw.Document.6.0">
                  <p:embed/>
                </p:oleObj>
              </mc:Choice>
              <mc:Fallback>
                <p:oleObj name="CS ChemDraw Drawing" r:id="rId11" imgW="866906" imgH="513195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A61F84E-7138-4F68-A481-C61CE9759B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1842" y="3820145"/>
                        <a:ext cx="650180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2007995-F287-446A-9FD0-A3C755754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69728"/>
              </p:ext>
            </p:extLst>
          </p:nvPr>
        </p:nvGraphicFramePr>
        <p:xfrm>
          <a:off x="1971417" y="4282724"/>
          <a:ext cx="651031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" name="CS ChemDraw Drawing" r:id="rId13" imgW="868040" imgH="513195" progId="ChemDraw.Document.6.0">
                  <p:embed/>
                </p:oleObj>
              </mc:Choice>
              <mc:Fallback>
                <p:oleObj name="CS ChemDraw Drawing" r:id="rId13" imgW="868040" imgH="513195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92007995-F287-446A-9FD0-A3C755754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1417" y="4282724"/>
                        <a:ext cx="651031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01419A8-692B-40EE-9F7E-1003A6DCF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61417"/>
              </p:ext>
            </p:extLst>
          </p:nvPr>
        </p:nvGraphicFramePr>
        <p:xfrm>
          <a:off x="1971985" y="4762408"/>
          <a:ext cx="649895" cy="3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" name="CS ChemDraw Drawing" r:id="rId15" imgW="866527" imgH="533180" progId="ChemDraw.Document.6.0">
                  <p:embed/>
                </p:oleObj>
              </mc:Choice>
              <mc:Fallback>
                <p:oleObj name="CS ChemDraw Drawing" r:id="rId15" imgW="866527" imgH="533180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01419A8-692B-40EE-9F7E-1003A6DCF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1985" y="4762408"/>
                        <a:ext cx="649895" cy="3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00CF912-05C2-4FE8-AAEB-22B30AB1E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38045"/>
              </p:ext>
            </p:extLst>
          </p:nvPr>
        </p:nvGraphicFramePr>
        <p:xfrm>
          <a:off x="5749353" y="2489596"/>
          <a:ext cx="651315" cy="3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" name="CS ChemDraw Drawing" r:id="rId17" imgW="868419" imgH="531672" progId="ChemDraw.Document.6.0">
                  <p:embed/>
                </p:oleObj>
              </mc:Choice>
              <mc:Fallback>
                <p:oleObj name="CS ChemDraw Drawing" r:id="rId17" imgW="868419" imgH="531672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00CF912-05C2-4FE8-AAEB-22B30AB1E2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9353" y="2489596"/>
                        <a:ext cx="651315" cy="3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58C9AB3-1D32-4585-891F-3BA92990C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57774"/>
              </p:ext>
            </p:extLst>
          </p:nvPr>
        </p:nvGraphicFramePr>
        <p:xfrm>
          <a:off x="5749353" y="2945062"/>
          <a:ext cx="651315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" name="CS ChemDraw Drawing" r:id="rId19" imgW="868419" imgH="513195" progId="ChemDraw.Document.6.0">
                  <p:embed/>
                </p:oleObj>
              </mc:Choice>
              <mc:Fallback>
                <p:oleObj name="CS ChemDraw Drawing" r:id="rId19" imgW="868419" imgH="513195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158C9AB3-1D32-4585-891F-3BA92990C4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49353" y="2945062"/>
                        <a:ext cx="651315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AD9254C-4E83-4DBB-BAE6-CE8C5B57D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07811"/>
              </p:ext>
            </p:extLst>
          </p:nvPr>
        </p:nvGraphicFramePr>
        <p:xfrm>
          <a:off x="5654323" y="3328695"/>
          <a:ext cx="841375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" name="CS ChemDraw Drawing" r:id="rId21" imgW="1122590" imgH="584837" progId="ChemDraw.Document.6.0">
                  <p:embed/>
                </p:oleObj>
              </mc:Choice>
              <mc:Fallback>
                <p:oleObj name="CS ChemDraw Drawing" r:id="rId21" imgW="1122590" imgH="584837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AD9254C-4E83-4DBB-BAE6-CE8C5B57D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54323" y="3328695"/>
                        <a:ext cx="841375" cy="438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2929708-325E-4BA8-BFC8-616CD869D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77063"/>
              </p:ext>
            </p:extLst>
          </p:nvPr>
        </p:nvGraphicFramePr>
        <p:xfrm>
          <a:off x="5813867" y="3776660"/>
          <a:ext cx="5222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" name="CS ChemDraw Drawing" r:id="rId23" imgW="700484" imgH="615382" progId="ChemDraw.Document.6.0">
                  <p:embed/>
                </p:oleObj>
              </mc:Choice>
              <mc:Fallback>
                <p:oleObj name="CS ChemDraw Drawing" r:id="rId23" imgW="700484" imgH="615382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B2929708-325E-4BA8-BFC8-616CD869D2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13867" y="3776660"/>
                        <a:ext cx="52228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EF7A525-8A9E-4AB8-B542-3E80E7CF0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57750"/>
              </p:ext>
            </p:extLst>
          </p:nvPr>
        </p:nvGraphicFramePr>
        <p:xfrm>
          <a:off x="5736873" y="4262036"/>
          <a:ext cx="6762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" name="CS ChemDraw Drawing" r:id="rId25" imgW="901703" imgH="513195" progId="ChemDraw.Document.6.0">
                  <p:embed/>
                </p:oleObj>
              </mc:Choice>
              <mc:Fallback>
                <p:oleObj name="CS ChemDraw Drawing" r:id="rId25" imgW="901703" imgH="513195" progId="ChemDraw.Document.6.0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EF7A525-8A9E-4AB8-B542-3E80E7CF0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36873" y="4262036"/>
                        <a:ext cx="6762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14472AE5-B605-4598-ABC1-2E2F6CF72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71867"/>
              </p:ext>
            </p:extLst>
          </p:nvPr>
        </p:nvGraphicFramePr>
        <p:xfrm>
          <a:off x="5749353" y="4716531"/>
          <a:ext cx="651315" cy="3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" name="CS ChemDraw Drawing" r:id="rId27" imgW="868419" imgH="531672" progId="ChemDraw.Document.6.0">
                  <p:embed/>
                </p:oleObj>
              </mc:Choice>
              <mc:Fallback>
                <p:oleObj name="CS ChemDraw Drawing" r:id="rId27" imgW="868419" imgH="531672" progId="ChemDraw.Document.6.0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14472AE5-B605-4598-ABC1-2E2F6CF7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49353" y="4716531"/>
                        <a:ext cx="651315" cy="3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BE20BC45-B477-447E-B90E-DF80A0541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231683"/>
              </p:ext>
            </p:extLst>
          </p:nvPr>
        </p:nvGraphicFramePr>
        <p:xfrm>
          <a:off x="1905614" y="5192795"/>
          <a:ext cx="7826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" name="CS ChemDraw Drawing" r:id="rId29" imgW="1045053" imgH="531672" progId="ChemDraw.Document.6.0">
                  <p:embed/>
                </p:oleObj>
              </mc:Choice>
              <mc:Fallback>
                <p:oleObj name="CS ChemDraw Drawing" r:id="rId29" imgW="1045053" imgH="531672" progId="ChemDraw.Document.6.0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BE20BC45-B477-447E-B90E-DF80A0541C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05614" y="5192795"/>
                        <a:ext cx="782637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A048DD-D683-44F5-B958-5B8936F1C533}"/>
              </a:ext>
            </a:extLst>
          </p:cNvPr>
          <p:cNvSpPr txBox="1"/>
          <p:nvPr/>
        </p:nvSpPr>
        <p:spPr>
          <a:xfrm>
            <a:off x="835463" y="8537035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</p:spTree>
    <p:extLst>
      <p:ext uri="{BB962C8B-B14F-4D97-AF65-F5344CB8AC3E}">
        <p14:creationId xmlns:p14="http://schemas.microsoft.com/office/powerpoint/2010/main" val="98752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015ADD-545C-4685-8CC3-3D2741BE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15068"/>
              </p:ext>
            </p:extLst>
          </p:nvPr>
        </p:nvGraphicFramePr>
        <p:xfrm>
          <a:off x="835463" y="935492"/>
          <a:ext cx="10991580" cy="516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96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992943504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2738280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59996593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691870384"/>
                    </a:ext>
                  </a:extLst>
                </a:gridCol>
              </a:tblGrid>
              <a:tr h="412045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Northwest Substituent: Phenyl Derivatives</a:t>
                      </a:r>
                    </a:p>
                  </a:txBody>
                  <a:tcPr anchor="ctr">
                    <a:solidFill>
                      <a:srgbClr val="0028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99011"/>
                  </a:ext>
                </a:extLst>
              </a:tr>
              <a:tr h="877048">
                <a:tc gridSpan="8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NEt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17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4-SO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30105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4-OCF3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3,4-diOMe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3,4-diCl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64285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6216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4-CONMe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47704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99591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2373D0-CBF3-4EB6-843A-EE2866CEF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69069"/>
              </p:ext>
            </p:extLst>
          </p:nvPr>
        </p:nvGraphicFramePr>
        <p:xfrm>
          <a:off x="3767138" y="1403350"/>
          <a:ext cx="8397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2" name="CS ChemDraw Drawing" r:id="rId3" imgW="1118051" imgH="1022233" progId="ChemDraw.Document.6.0">
                  <p:embed/>
                </p:oleObj>
              </mc:Choice>
              <mc:Fallback>
                <p:oleObj name="CS ChemDraw Drawing" r:id="rId3" imgW="1118051" imgH="1022233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2373D0-CBF3-4EB6-843A-EE2866CEF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7138" y="1403350"/>
                        <a:ext cx="839787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A048DD-D683-44F5-B958-5B8936F1C533}"/>
              </a:ext>
            </a:extLst>
          </p:cNvPr>
          <p:cNvSpPr txBox="1"/>
          <p:nvPr/>
        </p:nvSpPr>
        <p:spPr>
          <a:xfrm>
            <a:off x="835463" y="8537035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65EFC692-3AFE-46C7-B196-7567B929D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23105"/>
              </p:ext>
            </p:extLst>
          </p:nvPr>
        </p:nvGraphicFramePr>
        <p:xfrm>
          <a:off x="9336723" y="1363996"/>
          <a:ext cx="885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3" name="CS ChemDraw Drawing" r:id="rId5" imgW="1180459" imgH="1140868" progId="ChemDraw.Document.6.0">
                  <p:embed/>
                </p:oleObj>
              </mc:Choice>
              <mc:Fallback>
                <p:oleObj name="CS ChemDraw Drawing" r:id="rId5" imgW="1180459" imgH="1140868" progId="ChemDraw.Document.6.0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65EFC692-3AFE-46C7-B196-7567B929D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6723" y="1363996"/>
                        <a:ext cx="88582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0754DE63-DFA6-4146-9092-7183CD5A6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74018"/>
              </p:ext>
            </p:extLst>
          </p:nvPr>
        </p:nvGraphicFramePr>
        <p:xfrm>
          <a:off x="9218613" y="3713163"/>
          <a:ext cx="558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4" name="CS ChemDraw Drawing" r:id="rId7" imgW="743224" imgH="514717" progId="ChemDraw.Document.6.0">
                  <p:embed/>
                </p:oleObj>
              </mc:Choice>
              <mc:Fallback>
                <p:oleObj name="CS ChemDraw Drawing" r:id="rId7" imgW="743224" imgH="514717" progId="ChemDraw.Document.6.0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0754DE63-DFA6-4146-9092-7183CD5A6A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8613" y="3713163"/>
                        <a:ext cx="558800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24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477726" y="813335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5163009C-3AA1-40BA-9D1B-F76B98C34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1784"/>
              </p:ext>
            </p:extLst>
          </p:nvPr>
        </p:nvGraphicFramePr>
        <p:xfrm>
          <a:off x="495488" y="519125"/>
          <a:ext cx="9719666" cy="453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421">
                  <a:extLst>
                    <a:ext uri="{9D8B030D-6E8A-4147-A177-3AD203B41FA5}">
                      <a16:colId xmlns:a16="http://schemas.microsoft.com/office/drawing/2014/main" val="2906836580"/>
                    </a:ext>
                  </a:extLst>
                </a:gridCol>
                <a:gridCol w="101684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87463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874633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08609">
                  <a:extLst>
                    <a:ext uri="{9D8B030D-6E8A-4147-A177-3AD203B41FA5}">
                      <a16:colId xmlns:a16="http://schemas.microsoft.com/office/drawing/2014/main" val="98704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83754137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283639086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58698766"/>
                    </a:ext>
                  </a:extLst>
                </a:gridCol>
                <a:gridCol w="692332">
                  <a:extLst>
                    <a:ext uri="{9D8B030D-6E8A-4147-A177-3AD203B41FA5}">
                      <a16:colId xmlns:a16="http://schemas.microsoft.com/office/drawing/2014/main" val="3371376764"/>
                    </a:ext>
                  </a:extLst>
                </a:gridCol>
                <a:gridCol w="770708">
                  <a:extLst>
                    <a:ext uri="{9D8B030D-6E8A-4147-A177-3AD203B41FA5}">
                      <a16:colId xmlns:a16="http://schemas.microsoft.com/office/drawing/2014/main" val="2998515925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923897338"/>
                    </a:ext>
                  </a:extLst>
                </a:gridCol>
                <a:gridCol w="953588">
                  <a:extLst>
                    <a:ext uri="{9D8B030D-6E8A-4147-A177-3AD203B41FA5}">
                      <a16:colId xmlns:a16="http://schemas.microsoft.com/office/drawing/2014/main" val="1174195626"/>
                    </a:ext>
                  </a:extLst>
                </a:gridCol>
              </a:tblGrid>
              <a:tr h="280975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Core: Substituted Heterocycles</a:t>
                      </a: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141168"/>
                  </a:ext>
                </a:extLst>
              </a:tr>
              <a:tr h="904214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863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33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633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839135"/>
                  </a:ext>
                </a:extLst>
              </a:tr>
              <a:tr h="5694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550049"/>
                  </a:ext>
                </a:extLst>
              </a:tr>
            </a:tbl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D80304B-D93D-4908-B906-3CD57CA1B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43784"/>
              </p:ext>
            </p:extLst>
          </p:nvPr>
        </p:nvGraphicFramePr>
        <p:xfrm>
          <a:off x="1858777" y="871423"/>
          <a:ext cx="7826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" name="CS ChemDraw Drawing" r:id="rId3" imgW="1042027" imgH="1087804" progId="ChemDraw.Document.6.0">
                  <p:embed/>
                </p:oleObj>
              </mc:Choice>
              <mc:Fallback>
                <p:oleObj name="CS ChemDraw Drawing" r:id="rId3" imgW="1042027" imgH="1087804" progId="ChemDraw.Document.6.0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0126B19C-C747-4EBC-B2F0-8CE2A90A4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777" y="871423"/>
                        <a:ext cx="782637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ED58D13-53C7-4BDB-8738-5F27A4B20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99040"/>
              </p:ext>
            </p:extLst>
          </p:nvPr>
        </p:nvGraphicFramePr>
        <p:xfrm>
          <a:off x="1543031" y="2230411"/>
          <a:ext cx="3921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1" name="CS ChemDraw Drawing" r:id="rId5" imgW="517798" imgH="508274" progId="ChemDraw.Document.6.0">
                  <p:embed/>
                </p:oleObj>
              </mc:Choice>
              <mc:Fallback>
                <p:oleObj name="CS ChemDraw Drawing" r:id="rId5" imgW="517798" imgH="508274" progId="ChemDraw.Document.6.0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EDF6C4C5-0BEE-4685-B161-C668C25EA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31" y="2230411"/>
                        <a:ext cx="392113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D7A1B7A-FF76-4E14-AD03-B1AA34346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670212"/>
              </p:ext>
            </p:extLst>
          </p:nvPr>
        </p:nvGraphicFramePr>
        <p:xfrm>
          <a:off x="1515250" y="2715829"/>
          <a:ext cx="447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2" name="CS ChemDraw Drawing" r:id="rId7" imgW="595336" imgH="522298" progId="ChemDraw.Document.6.0">
                  <p:embed/>
                </p:oleObj>
              </mc:Choice>
              <mc:Fallback>
                <p:oleObj name="CS ChemDraw Drawing" r:id="rId7" imgW="595336" imgH="522298" progId="ChemDraw.Document.6.0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32E9DBAF-5F0C-4665-A646-05ACB3ED2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5250" y="2715829"/>
                        <a:ext cx="447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D8017E2A-E66C-4C0D-AB3F-D6518E0EA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97232"/>
              </p:ext>
            </p:extLst>
          </p:nvPr>
        </p:nvGraphicFramePr>
        <p:xfrm>
          <a:off x="1420000" y="3167511"/>
          <a:ext cx="6381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3" name="CS ChemDraw Drawing" r:id="rId9" imgW="847238" imgH="523814" progId="ChemDraw.Document.6.0">
                  <p:embed/>
                </p:oleObj>
              </mc:Choice>
              <mc:Fallback>
                <p:oleObj name="CS ChemDraw Drawing" r:id="rId9" imgW="847238" imgH="523814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D2544BB2-1934-42CF-8EA9-D747782A7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0000" y="3167511"/>
                        <a:ext cx="6381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F2179E5F-9CCB-4CEA-A018-A6F93FEA4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41602"/>
              </p:ext>
            </p:extLst>
          </p:nvPr>
        </p:nvGraphicFramePr>
        <p:xfrm>
          <a:off x="1396981" y="3617494"/>
          <a:ext cx="6842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" name="CS ChemDraw Drawing" r:id="rId11" imgW="909646" imgH="522298" progId="ChemDraw.Document.6.0">
                  <p:embed/>
                </p:oleObj>
              </mc:Choice>
              <mc:Fallback>
                <p:oleObj name="CS ChemDraw Drawing" r:id="rId11" imgW="909646" imgH="522298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AB40753-2E3D-4F5A-9451-455D9FB71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6981" y="3617494"/>
                        <a:ext cx="6842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ACB644ED-B726-491B-982C-2E4FD714D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72669"/>
              </p:ext>
            </p:extLst>
          </p:nvPr>
        </p:nvGraphicFramePr>
        <p:xfrm>
          <a:off x="1258075" y="4055644"/>
          <a:ext cx="962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5" name="CS ChemDraw Drawing" r:id="rId13" imgW="1276908" imgH="523814" progId="ChemDraw.Document.6.0">
                  <p:embed/>
                </p:oleObj>
              </mc:Choice>
              <mc:Fallback>
                <p:oleObj name="CS ChemDraw Drawing" r:id="rId13" imgW="1276908" imgH="523814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0D20504-742B-4F47-AF4E-DFA7E03E3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075" y="4055644"/>
                        <a:ext cx="9620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1B6E2C2-D2BC-4E24-8FE2-5C4E39A2C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53188"/>
              </p:ext>
            </p:extLst>
          </p:nvPr>
        </p:nvGraphicFramePr>
        <p:xfrm>
          <a:off x="1341419" y="4546761"/>
          <a:ext cx="795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6" name="CS ChemDraw Drawing" r:id="rId15" imgW="1055643" imgH="575740" progId="ChemDraw.Document.6.0">
                  <p:embed/>
                </p:oleObj>
              </mc:Choice>
              <mc:Fallback>
                <p:oleObj name="CS ChemDraw Drawing" r:id="rId15" imgW="1055643" imgH="575740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481C8F9E-C420-4FA6-8A02-BDC2F7F06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1419" y="4546761"/>
                        <a:ext cx="7953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282DA7A-6F11-4C8B-9448-4E92762B7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50846"/>
              </p:ext>
            </p:extLst>
          </p:nvPr>
        </p:nvGraphicFramePr>
        <p:xfrm>
          <a:off x="5020525" y="862692"/>
          <a:ext cx="903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7" name="CS ChemDraw Drawing" r:id="rId17" imgW="1202018" imgH="1110925" progId="ChemDraw.Document.6.0">
                  <p:embed/>
                </p:oleObj>
              </mc:Choice>
              <mc:Fallback>
                <p:oleObj name="CS ChemDraw Drawing" r:id="rId17" imgW="1202018" imgH="1110925" progId="ChemDraw.Document.6.0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13BFC96C-3945-45DF-B333-806D80A89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20525" y="862692"/>
                        <a:ext cx="903288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1492F59-1F43-4E30-98D6-75F79F56D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9704"/>
              </p:ext>
            </p:extLst>
          </p:nvPr>
        </p:nvGraphicFramePr>
        <p:xfrm>
          <a:off x="8302924" y="850785"/>
          <a:ext cx="812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8" name="CS ChemDraw Drawing" r:id="rId19" imgW="1078715" imgH="1141247" progId="ChemDraw.Document.6.0">
                  <p:embed/>
                </p:oleObj>
              </mc:Choice>
              <mc:Fallback>
                <p:oleObj name="CS ChemDraw Drawing" r:id="rId19" imgW="1078715" imgH="1141247" progId="ChemDraw.Document.6.0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7016A4D0-C3CE-4978-81D3-34DE49687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02924" y="850785"/>
                        <a:ext cx="812800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06C8452-10B7-443D-A85E-433490C96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98197"/>
              </p:ext>
            </p:extLst>
          </p:nvPr>
        </p:nvGraphicFramePr>
        <p:xfrm>
          <a:off x="7765976" y="2225648"/>
          <a:ext cx="447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9" name="CS ChemDraw Drawing" r:id="rId21" imgW="595336" imgH="522298" progId="ChemDraw.Document.6.0">
                  <p:embed/>
                </p:oleObj>
              </mc:Choice>
              <mc:Fallback>
                <p:oleObj name="CS ChemDraw Drawing" r:id="rId21" imgW="595336" imgH="522298" progId="ChemDraw.Document.6.0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BAF0BDC8-5D30-4198-B4D1-8C61FE9C5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5976" y="2225648"/>
                        <a:ext cx="447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433564A-E0DB-428C-A49F-A3468FE7A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12840"/>
              </p:ext>
            </p:extLst>
          </p:nvPr>
        </p:nvGraphicFramePr>
        <p:xfrm>
          <a:off x="4741304" y="2715035"/>
          <a:ext cx="4492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0" name="CS ChemDraw Drawing" r:id="rId22" imgW="595336" imgH="522298" progId="ChemDraw.Document.6.0">
                  <p:embed/>
                </p:oleObj>
              </mc:Choice>
              <mc:Fallback>
                <p:oleObj name="CS ChemDraw Drawing" r:id="rId22" imgW="595336" imgH="522298" progId="ChemDraw.Document.6.0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5FB91216-10B1-4AE5-9300-D90B59E15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41304" y="2715035"/>
                        <a:ext cx="44926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9F0400B-FEA6-48E3-8181-E31C4C5D7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62502"/>
              </p:ext>
            </p:extLst>
          </p:nvPr>
        </p:nvGraphicFramePr>
        <p:xfrm>
          <a:off x="7673901" y="2738848"/>
          <a:ext cx="631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1" name="CS ChemDraw Drawing" r:id="rId24" imgW="839673" imgH="462791" progId="ChemDraw.Document.6.0">
                  <p:embed/>
                </p:oleObj>
              </mc:Choice>
              <mc:Fallback>
                <p:oleObj name="CS ChemDraw Drawing" r:id="rId24" imgW="839673" imgH="462791" progId="ChemDraw.Document.6.0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96CBA09F-400A-41DF-8D90-F2713A2FA9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673901" y="2738848"/>
                        <a:ext cx="6318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583BE62D-EF22-4476-A0B0-9CB92CC30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28202"/>
              </p:ext>
            </p:extLst>
          </p:nvPr>
        </p:nvGraphicFramePr>
        <p:xfrm>
          <a:off x="4769879" y="2230411"/>
          <a:ext cx="3921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2" name="CS ChemDraw Drawing" r:id="rId5" imgW="517798" imgH="508274" progId="ChemDraw.Document.6.0">
                  <p:embed/>
                </p:oleObj>
              </mc:Choice>
              <mc:Fallback>
                <p:oleObj name="CS ChemDraw Drawing" r:id="rId5" imgW="517798" imgH="508274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ED58D13-53C7-4BDB-8738-5F27A4B205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9879" y="2230411"/>
                        <a:ext cx="392113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1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477726" y="813335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82" name="Table 5">
            <a:extLst>
              <a:ext uri="{FF2B5EF4-FFF2-40B4-BE49-F238E27FC236}">
                <a16:creationId xmlns:a16="http://schemas.microsoft.com/office/drawing/2014/main" id="{44CCC7BC-6749-45D6-B41C-BAA1A260C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24967"/>
              </p:ext>
            </p:extLst>
          </p:nvPr>
        </p:nvGraphicFramePr>
        <p:xfrm>
          <a:off x="6356729" y="628853"/>
          <a:ext cx="4102067" cy="5698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729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590434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1001024">
                  <a:extLst>
                    <a:ext uri="{9D8B030D-6E8A-4147-A177-3AD203B41FA5}">
                      <a16:colId xmlns:a16="http://schemas.microsoft.com/office/drawing/2014/main" val="2390494262"/>
                    </a:ext>
                  </a:extLst>
                </a:gridCol>
                <a:gridCol w="923310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</a:tblGrid>
              <a:tr h="279966">
                <a:tc gridSpan="5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Core: N Linkers and Substituted Heterocycles</a:t>
                      </a: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68426"/>
                  </a:ext>
                </a:extLst>
              </a:tr>
              <a:tr h="1186884">
                <a:tc gridSpan="5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[Core]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35579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6-SO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19673"/>
                  </a:ext>
                </a:extLst>
              </a:tr>
              <a:tr h="8237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42938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572624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01294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6-OMe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46553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6-SMe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198872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013372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684753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0087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39757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498504"/>
                  </a:ext>
                </a:extLst>
              </a:tr>
            </a:tbl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F2E1894F-66EF-410B-9AF2-ACD7A37A3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48352"/>
              </p:ext>
            </p:extLst>
          </p:nvPr>
        </p:nvGraphicFramePr>
        <p:xfrm>
          <a:off x="7975939" y="961640"/>
          <a:ext cx="90646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CS ChemDraw Drawing" r:id="rId3" imgW="1208070" imgH="1489951" progId="ChemDraw.Document.6.0">
                  <p:embed/>
                </p:oleObj>
              </mc:Choice>
              <mc:Fallback>
                <p:oleObj name="CS ChemDraw Drawing" r:id="rId3" imgW="1208070" imgH="1489951" progId="ChemDraw.Document.6.0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F2E1894F-66EF-410B-9AF2-ACD7A37A37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5939" y="961640"/>
                        <a:ext cx="906463" cy="112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65FA86E3-860F-4BCE-A010-E1D5BAFDF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799949"/>
              </p:ext>
            </p:extLst>
          </p:nvPr>
        </p:nvGraphicFramePr>
        <p:xfrm>
          <a:off x="7812126" y="3109738"/>
          <a:ext cx="7635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CS ChemDraw Drawing" r:id="rId5" imgW="761757" imgH="638280" progId="ChemDraw.Document.6.0">
                  <p:embed/>
                </p:oleObj>
              </mc:Choice>
              <mc:Fallback>
                <p:oleObj name="CS ChemDraw Drawing" r:id="rId5" imgW="761757" imgH="638280" progId="ChemDraw.Document.6.0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65FA86E3-860F-4BCE-A010-E1D5BAFDF1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2126" y="3109738"/>
                        <a:ext cx="76358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925E2109-4729-48D4-AE71-172C62592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18652"/>
              </p:ext>
            </p:extLst>
          </p:nvPr>
        </p:nvGraphicFramePr>
        <p:xfrm>
          <a:off x="3220763" y="628853"/>
          <a:ext cx="3135966" cy="5697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701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94858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887603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797804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</a:tblGrid>
              <a:tr h="262793"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N-</a:t>
                      </a:r>
                      <a:r>
                        <a:rPr lang="en-US" sz="1500" b="1" i="1" dirty="0" err="1">
                          <a:solidFill>
                            <a:schemeClr val="bg1"/>
                          </a:solidFill>
                        </a:rPr>
                        <a:t>Alkylations</a:t>
                      </a:r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0402"/>
                  </a:ext>
                </a:extLst>
              </a:tr>
              <a:tr h="1147696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116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18546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5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CD</a:t>
                      </a:r>
                      <a:r>
                        <a:rPr lang="en-US" sz="1200" b="0" baseline="-250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273783"/>
                  </a:ext>
                </a:extLst>
              </a:tr>
              <a:tr h="1954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61731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25464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8821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14229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1925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823664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727882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167745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73984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486845"/>
                  </a:ext>
                </a:extLst>
              </a:tr>
            </a:tbl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520E8B0-08C5-478E-971E-B8C8E7C22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28819"/>
              </p:ext>
            </p:extLst>
          </p:nvPr>
        </p:nvGraphicFramePr>
        <p:xfrm>
          <a:off x="4459966" y="967391"/>
          <a:ext cx="816980" cy="111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CS ChemDraw Drawing" r:id="rId7" imgW="1089306" imgH="1488814" progId="ChemDraw.Document.6.0">
                  <p:embed/>
                </p:oleObj>
              </mc:Choice>
              <mc:Fallback>
                <p:oleObj name="CS ChemDraw Drawing" r:id="rId7" imgW="1089306" imgH="1488814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E6765E8-250C-47AC-B53E-51403BD81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966" y="967391"/>
                        <a:ext cx="816980" cy="111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FA18731-D04A-4013-87C4-86A138050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84447"/>
              </p:ext>
            </p:extLst>
          </p:nvPr>
        </p:nvGraphicFramePr>
        <p:xfrm>
          <a:off x="4070057" y="4170146"/>
          <a:ext cx="460118" cy="23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CS ChemDraw Drawing" r:id="rId9" imgW="613491" imgH="310422" progId="ChemDraw.Document.6.0">
                  <p:embed/>
                </p:oleObj>
              </mc:Choice>
              <mc:Fallback>
                <p:oleObj name="CS ChemDraw Drawing" r:id="rId9" imgW="613491" imgH="310422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4291D8E-E7BD-49E9-942E-0A03892E5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0057" y="4170146"/>
                        <a:ext cx="460118" cy="232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973BF708-DBED-4875-A573-B64547A89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9910"/>
              </p:ext>
            </p:extLst>
          </p:nvPr>
        </p:nvGraphicFramePr>
        <p:xfrm>
          <a:off x="4140266" y="3330647"/>
          <a:ext cx="319700" cy="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CS ChemDraw Drawing" r:id="rId11" imgW="426266" imgH="246367" progId="ChemDraw.Document.6.0">
                  <p:embed/>
                </p:oleObj>
              </mc:Choice>
              <mc:Fallback>
                <p:oleObj name="CS ChemDraw Drawing" r:id="rId11" imgW="426266" imgH="246367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CF5BFDF-C647-417D-B972-1A18256AE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66" y="3330647"/>
                        <a:ext cx="319700" cy="18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A7DCFFF3-E645-471F-A41A-2E08A77EE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30206"/>
              </p:ext>
            </p:extLst>
          </p:nvPr>
        </p:nvGraphicFramePr>
        <p:xfrm>
          <a:off x="4080695" y="3596729"/>
          <a:ext cx="438843" cy="18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CS ChemDraw Drawing" r:id="rId13" imgW="585124" imgH="246746" progId="ChemDraw.Document.6.0">
                  <p:embed/>
                </p:oleObj>
              </mc:Choice>
              <mc:Fallback>
                <p:oleObj name="CS ChemDraw Drawing" r:id="rId13" imgW="585124" imgH="246746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F073A6B-A97F-46C7-BDDD-BACAFE8D7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0695" y="3596729"/>
                        <a:ext cx="438843" cy="18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E72C5B0-DE2A-43B2-9A63-AF53A6470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10913"/>
              </p:ext>
            </p:extLst>
          </p:nvPr>
        </p:nvGraphicFramePr>
        <p:xfrm>
          <a:off x="4080695" y="3863428"/>
          <a:ext cx="438843" cy="24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CS ChemDraw Drawing" r:id="rId15" imgW="585124" imgH="327478" progId="ChemDraw.Document.6.0">
                  <p:embed/>
                </p:oleObj>
              </mc:Choice>
              <mc:Fallback>
                <p:oleObj name="CS ChemDraw Drawing" r:id="rId15" imgW="585124" imgH="327478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3C9F79F-684B-4E32-AB84-D8DD03058F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80695" y="3863428"/>
                        <a:ext cx="438843" cy="245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34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043C19-424B-4F00-ADB6-35C74F3DCD81}"/>
              </a:ext>
            </a:extLst>
          </p:cNvPr>
          <p:cNvSpPr txBox="1"/>
          <p:nvPr/>
        </p:nvSpPr>
        <p:spPr>
          <a:xfrm>
            <a:off x="1888958" y="808230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50E7D5B-6191-4191-AD56-CDCAFC12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21055"/>
              </p:ext>
            </p:extLst>
          </p:nvPr>
        </p:nvGraphicFramePr>
        <p:xfrm>
          <a:off x="1888958" y="1482868"/>
          <a:ext cx="7537317" cy="6033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42">
                  <a:extLst>
                    <a:ext uri="{9D8B030D-6E8A-4147-A177-3AD203B41FA5}">
                      <a16:colId xmlns:a16="http://schemas.microsoft.com/office/drawing/2014/main" val="2906836580"/>
                    </a:ext>
                  </a:extLst>
                </a:gridCol>
                <a:gridCol w="655701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88760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85003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75793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767511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3316881597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3097603803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16801307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500" b="1" i="1" dirty="0"/>
                        <a:t>Southwest Substituent</a:t>
                      </a:r>
                    </a:p>
                  </a:txBody>
                  <a:tcPr anchor="ctr">
                    <a:solidFill>
                      <a:srgbClr val="B5BD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78392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3098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  <a:r>
                        <a:rPr lang="en-US" sz="1200" b="1" baseline="30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</a:t>
                      </a:r>
                      <a:r>
                        <a:rPr lang="en-US" sz="1200" b="1" baseline="30000" dirty="0"/>
                        <a:t>2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301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836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19398"/>
                  </a:ext>
                </a:extLst>
              </a:tr>
              <a:tr h="62484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440428"/>
                  </a:ext>
                </a:extLst>
              </a:tr>
              <a:tr h="47331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977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885197"/>
                  </a:ext>
                </a:extLst>
              </a:tr>
            </a:tbl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ED77DF4A-17F4-4979-B725-F55F9BCB5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470584"/>
              </p:ext>
            </p:extLst>
          </p:nvPr>
        </p:nvGraphicFramePr>
        <p:xfrm>
          <a:off x="2789910" y="1999613"/>
          <a:ext cx="9175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5" name="CS ChemDraw Drawing" r:id="rId3" imgW="1222065" imgH="881972" progId="ChemDraw.Document.6.0">
                  <p:embed/>
                </p:oleObj>
              </mc:Choice>
              <mc:Fallback>
                <p:oleObj name="CS ChemDraw Drawing" r:id="rId3" imgW="1222065" imgH="881972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C96FE55-6AAD-4592-B57B-186AAD7C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9910" y="1999613"/>
                        <a:ext cx="9175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D1FA054-0A28-4339-B774-F13B8B1D2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88177"/>
              </p:ext>
            </p:extLst>
          </p:nvPr>
        </p:nvGraphicFramePr>
        <p:xfrm>
          <a:off x="2064768" y="3172931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6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AFF041A-65F6-4309-8861-B7D68BAB4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4768" y="3172931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379917F-0235-450C-ABB2-425CC6DAE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57413"/>
              </p:ext>
            </p:extLst>
          </p:nvPr>
        </p:nvGraphicFramePr>
        <p:xfrm>
          <a:off x="2049212" y="3651784"/>
          <a:ext cx="473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7" name="CS ChemDraw Drawing" r:id="rId7" imgW="630511" imgH="514704" progId="ChemDraw.Document.6.0">
                  <p:embed/>
                </p:oleObj>
              </mc:Choice>
              <mc:Fallback>
                <p:oleObj name="CS ChemDraw Drawing" r:id="rId7" imgW="630511" imgH="514704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E244BCA-198D-4AE3-ADBA-A9FF7A4DA5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9212" y="3651784"/>
                        <a:ext cx="4730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5326DB2B-A3B1-4981-8A80-6816D8CC0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59342"/>
              </p:ext>
            </p:extLst>
          </p:nvPr>
        </p:nvGraphicFramePr>
        <p:xfrm>
          <a:off x="2049212" y="4090855"/>
          <a:ext cx="473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8" name="CS ChemDraw Drawing" r:id="rId9" imgW="630511" imgH="514704" progId="ChemDraw.Document.6.0">
                  <p:embed/>
                </p:oleObj>
              </mc:Choice>
              <mc:Fallback>
                <p:oleObj name="CS ChemDraw Drawing" r:id="rId9" imgW="630511" imgH="514704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EBDD892-859B-4E1D-A15B-CF7C6A1A0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9212" y="4090855"/>
                        <a:ext cx="4730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75751D3-4389-4E45-A795-5C92C61AD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606785"/>
              </p:ext>
            </p:extLst>
          </p:nvPr>
        </p:nvGraphicFramePr>
        <p:xfrm>
          <a:off x="2065087" y="4542145"/>
          <a:ext cx="441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" name="CS ChemDraw Drawing" r:id="rId11" imgW="587771" imgH="514704" progId="ChemDraw.Document.6.0">
                  <p:embed/>
                </p:oleObj>
              </mc:Choice>
              <mc:Fallback>
                <p:oleObj name="CS ChemDraw Drawing" r:id="rId11" imgW="587771" imgH="514704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F5CC43A-7C01-41F9-AF96-165457852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5087" y="4542145"/>
                        <a:ext cx="4413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C5A9D138-8400-4407-939B-2E4591FA1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65494"/>
              </p:ext>
            </p:extLst>
          </p:nvPr>
        </p:nvGraphicFramePr>
        <p:xfrm>
          <a:off x="2064768" y="4966510"/>
          <a:ext cx="4429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" name="CS ChemDraw Drawing" r:id="rId13" imgW="589284" imgH="560200" progId="ChemDraw.Document.6.0">
                  <p:embed/>
                </p:oleObj>
              </mc:Choice>
              <mc:Fallback>
                <p:oleObj name="CS ChemDraw Drawing" r:id="rId13" imgW="589284" imgH="560200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8A00D9C-E930-44DA-AE22-FCBA159469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4768" y="4966510"/>
                        <a:ext cx="442912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A8E2F793-A53B-4494-A1E8-115FF33D3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86471"/>
              </p:ext>
            </p:extLst>
          </p:nvPr>
        </p:nvGraphicFramePr>
        <p:xfrm>
          <a:off x="2031749" y="5445517"/>
          <a:ext cx="4746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" name="CS ChemDraw Drawing" r:id="rId15" imgW="630511" imgH="560579" progId="ChemDraw.Document.6.0">
                  <p:embed/>
                </p:oleObj>
              </mc:Choice>
              <mc:Fallback>
                <p:oleObj name="CS ChemDraw Drawing" r:id="rId15" imgW="630511" imgH="560579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365B0B1-DE01-412B-9B88-673BAC17EA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1749" y="5445517"/>
                        <a:ext cx="4746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5D36F65-A75A-44F6-AE9D-95D43024E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525941"/>
              </p:ext>
            </p:extLst>
          </p:nvPr>
        </p:nvGraphicFramePr>
        <p:xfrm>
          <a:off x="6719888" y="1855945"/>
          <a:ext cx="7096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" name="CS ChemDraw Drawing" r:id="rId17" imgW="947469" imgH="1259882" progId="ChemDraw.Document.6.0">
                  <p:embed/>
                </p:oleObj>
              </mc:Choice>
              <mc:Fallback>
                <p:oleObj name="CS ChemDraw Drawing" r:id="rId17" imgW="947469" imgH="1259882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EDD9AB9-EFAE-46A5-9499-32BE2290F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19888" y="1855945"/>
                        <a:ext cx="7096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C714E92F-C3D5-4703-A3E0-2ACA93254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52082"/>
              </p:ext>
            </p:extLst>
          </p:nvPr>
        </p:nvGraphicFramePr>
        <p:xfrm>
          <a:off x="5135092" y="3167930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F8F0DC4-67FB-4571-B484-AD0ED85409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3167930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DE7286B8-7531-43D9-A835-B6BDEF9F5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54490"/>
              </p:ext>
            </p:extLst>
          </p:nvPr>
        </p:nvGraphicFramePr>
        <p:xfrm>
          <a:off x="5144142" y="3629483"/>
          <a:ext cx="4238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" name="CS ChemDraw Drawing" r:id="rId19" imgW="562051" imgH="504104" progId="ChemDraw.Document.6.0">
                  <p:embed/>
                </p:oleObj>
              </mc:Choice>
              <mc:Fallback>
                <p:oleObj name="CS ChemDraw Drawing" r:id="rId19" imgW="562051" imgH="504104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CAC9B41-36DD-4602-846E-99557642C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44142" y="3629483"/>
                        <a:ext cx="423863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5B60168-F822-4378-A7A7-F9CC9F241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84106"/>
              </p:ext>
            </p:extLst>
          </p:nvPr>
        </p:nvGraphicFramePr>
        <p:xfrm>
          <a:off x="5144142" y="4115911"/>
          <a:ext cx="423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" name="CS ChemDraw Drawing" r:id="rId21" imgW="562051" imgH="467339" progId="ChemDraw.Document.6.0">
                  <p:embed/>
                </p:oleObj>
              </mc:Choice>
              <mc:Fallback>
                <p:oleObj name="CS ChemDraw Drawing" r:id="rId21" imgW="562051" imgH="467339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875EEB3-6751-45EA-B5FA-6E472748C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44142" y="4115911"/>
                        <a:ext cx="42386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99D9D03A-F7C4-4BD7-8AFE-5AE62DBC5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47254"/>
              </p:ext>
            </p:extLst>
          </p:nvPr>
        </p:nvGraphicFramePr>
        <p:xfrm>
          <a:off x="5135411" y="5892829"/>
          <a:ext cx="441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6" name="CS ChemDraw Drawing" r:id="rId23" imgW="589284" imgH="788753" progId="ChemDraw.Document.6.0">
                  <p:embed/>
                </p:oleObj>
              </mc:Choice>
              <mc:Fallback>
                <p:oleObj name="CS ChemDraw Drawing" r:id="rId23" imgW="589284" imgH="788753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630922F-182A-42E1-BAFA-4AEC3968F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35411" y="5892829"/>
                        <a:ext cx="4413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AB2E1E89-DFA0-41DA-9058-7642B2713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48642"/>
              </p:ext>
            </p:extLst>
          </p:nvPr>
        </p:nvGraphicFramePr>
        <p:xfrm>
          <a:off x="5144142" y="4542805"/>
          <a:ext cx="4238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7" name="CS ChemDraw Drawing" r:id="rId25" imgW="562051" imgH="528362" progId="ChemDraw.Document.6.0">
                  <p:embed/>
                </p:oleObj>
              </mc:Choice>
              <mc:Fallback>
                <p:oleObj name="CS ChemDraw Drawing" r:id="rId25" imgW="562051" imgH="528362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DE7286B8-7531-43D9-A835-B6BDEF9F53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44142" y="4542805"/>
                        <a:ext cx="423862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D2A31BA-1726-4602-850D-9D3126903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614096"/>
              </p:ext>
            </p:extLst>
          </p:nvPr>
        </p:nvGraphicFramePr>
        <p:xfrm>
          <a:off x="5017936" y="7044731"/>
          <a:ext cx="676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8" name="CS ChemDraw Drawing" r:id="rId27" imgW="903216" imgH="514717" progId="ChemDraw.Document.6.0">
                  <p:embed/>
                </p:oleObj>
              </mc:Choice>
              <mc:Fallback>
                <p:oleObj name="CS ChemDraw Drawing" r:id="rId27" imgW="903216" imgH="514717" progId="ChemDraw.Document.6.0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498260C-2D18-4668-B413-53D9F5537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17936" y="7044731"/>
                        <a:ext cx="6762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7ECD7F2-1DF0-405E-A47F-2F26535FF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256700"/>
              </p:ext>
            </p:extLst>
          </p:nvPr>
        </p:nvGraphicFramePr>
        <p:xfrm>
          <a:off x="5017142" y="5001977"/>
          <a:ext cx="677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9" name="CS ChemDraw Drawing" r:id="rId29" imgW="903216" imgH="561716" progId="ChemDraw.Document.6.0">
                  <p:embed/>
                </p:oleObj>
              </mc:Choice>
              <mc:Fallback>
                <p:oleObj name="CS ChemDraw Drawing" r:id="rId29" imgW="903216" imgH="561716" progId="ChemDraw.Document.6.0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498260C-2D18-4668-B413-53D9F5537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017142" y="5001977"/>
                        <a:ext cx="677863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881B257-827B-4961-8BAE-267CFB70E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11562"/>
              </p:ext>
            </p:extLst>
          </p:nvPr>
        </p:nvGraphicFramePr>
        <p:xfrm>
          <a:off x="5135092" y="5476093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C714E92F-C3D5-4703-A3E0-2ACA93254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5476093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BC3A618-31BC-4D92-B34D-65F03AADB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72503"/>
              </p:ext>
            </p:extLst>
          </p:nvPr>
        </p:nvGraphicFramePr>
        <p:xfrm>
          <a:off x="5135092" y="6541793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C714E92F-C3D5-4703-A3E0-2ACA93254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6541793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85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293E5A51-80E7-4B42-B197-3106F1C14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44619"/>
              </p:ext>
            </p:extLst>
          </p:nvPr>
        </p:nvGraphicFramePr>
        <p:xfrm>
          <a:off x="603521" y="562707"/>
          <a:ext cx="10410218" cy="3237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629209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7236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628857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7271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669449">
                  <a:extLst>
                    <a:ext uri="{9D8B030D-6E8A-4147-A177-3AD203B41FA5}">
                      <a16:colId xmlns:a16="http://schemas.microsoft.com/office/drawing/2014/main" val="4009914236"/>
                    </a:ext>
                  </a:extLst>
                </a:gridCol>
                <a:gridCol w="932123">
                  <a:extLst>
                    <a:ext uri="{9D8B030D-6E8A-4147-A177-3AD203B41FA5}">
                      <a16:colId xmlns:a16="http://schemas.microsoft.com/office/drawing/2014/main" val="422926428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2934246098"/>
                    </a:ext>
                  </a:extLst>
                </a:gridCol>
                <a:gridCol w="669097">
                  <a:extLst>
                    <a:ext uri="{9D8B030D-6E8A-4147-A177-3AD203B41FA5}">
                      <a16:colId xmlns:a16="http://schemas.microsoft.com/office/drawing/2014/main" val="2908110296"/>
                    </a:ext>
                  </a:extLst>
                </a:gridCol>
                <a:gridCol w="932475">
                  <a:extLst>
                    <a:ext uri="{9D8B030D-6E8A-4147-A177-3AD203B41FA5}">
                      <a16:colId xmlns:a16="http://schemas.microsoft.com/office/drawing/2014/main" val="536077984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3681233336"/>
                    </a:ext>
                  </a:extLst>
                </a:gridCol>
              </a:tblGrid>
              <a:tr h="397413">
                <a:tc gridSpan="13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Core/Northwest Linker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096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86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3073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5117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29983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2D7C10F-A02A-4775-B53C-5833A5949A09}"/>
              </a:ext>
            </a:extLst>
          </p:cNvPr>
          <p:cNvSpPr txBox="1"/>
          <p:nvPr/>
        </p:nvSpPr>
        <p:spPr>
          <a:xfrm>
            <a:off x="603521" y="8845769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820A6DE-0FBF-4FB1-A122-F665D7368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759" y="1160188"/>
          <a:ext cx="816980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4" name="CS ChemDraw Drawing" r:id="rId3" imgW="1089306" imgH="795196" progId="ChemDraw.Document.6.0">
                  <p:embed/>
                </p:oleObj>
              </mc:Choice>
              <mc:Fallback>
                <p:oleObj name="CS ChemDraw Drawing" r:id="rId3" imgW="1089306" imgH="795196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3759" y="1160188"/>
                        <a:ext cx="816980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C3BB9BE-D174-49B4-B5BB-69EF7D22A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849" y="1055578"/>
          <a:ext cx="816980" cy="7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5" name="CS ChemDraw Drawing" r:id="rId5" imgW="1089306" imgH="952113" progId="ChemDraw.Document.6.0">
                  <p:embed/>
                </p:oleObj>
              </mc:Choice>
              <mc:Fallback>
                <p:oleObj name="CS ChemDraw Drawing" r:id="rId5" imgW="1089306" imgH="952113" progId="ChemDraw.Document.6.0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9C3BB9BE-D174-49B4-B5BB-69EF7D22A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0849" y="1055578"/>
                        <a:ext cx="816980" cy="7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31F2A33B-062F-49D3-A228-509721F32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8067" y="1055578"/>
          <a:ext cx="816980" cy="8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6" name="CS ChemDraw Drawing" r:id="rId7" imgW="1089306" imgH="1074159" progId="ChemDraw.Document.6.0">
                  <p:embed/>
                </p:oleObj>
              </mc:Choice>
              <mc:Fallback>
                <p:oleObj name="CS ChemDraw Drawing" r:id="rId7" imgW="1089306" imgH="1074159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31F2A33B-062F-49D3-A228-509721F326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8067" y="1055578"/>
                        <a:ext cx="816980" cy="80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D1BFB03-E474-4745-A52D-F68A2548D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263" y="2371473"/>
          <a:ext cx="5826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7" name="CS ChemDraw Drawing" r:id="rId9" imgW="779913" imgH="566644" progId="ChemDraw.Document.6.0">
                  <p:embed/>
                </p:oleObj>
              </mc:Choice>
              <mc:Fallback>
                <p:oleObj name="CS ChemDraw Drawing" r:id="rId9" imgW="779913" imgH="566644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7D1BFB03-E474-4745-A52D-F68A2548D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9263" y="2371473"/>
                        <a:ext cx="582613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0520D2F6-5E4F-40BE-9CAE-E8AC56D0A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263" y="2913604"/>
          <a:ext cx="555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" name="CS ChemDraw Drawing" r:id="rId11" imgW="743224" imgH="514717" progId="ChemDraw.Document.6.0">
                  <p:embed/>
                </p:oleObj>
              </mc:Choice>
              <mc:Fallback>
                <p:oleObj name="CS ChemDraw Drawing" r:id="rId11" imgW="743224" imgH="514717" progId="ChemDraw.Document.6.0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520D2F6-5E4F-40BE-9CAE-E8AC56D0A6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9263" y="2913604"/>
                        <a:ext cx="5556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EE293A4-E15A-4478-B01B-702365234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064" y="3371518"/>
          <a:ext cx="658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9" name="CS ChemDraw Drawing" r:id="rId13" imgW="879009" imgH="568160" progId="ChemDraw.Document.6.0">
                  <p:embed/>
                </p:oleObj>
              </mc:Choice>
              <mc:Fallback>
                <p:oleObj name="CS ChemDraw Drawing" r:id="rId13" imgW="879009" imgH="568160" progId="ChemDraw.Document.6.0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8EE293A4-E15A-4478-B01B-7023652347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064" y="3371518"/>
                        <a:ext cx="65881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0A55ACB-AC28-42A1-96A6-C080F1BD6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5157" y="1055578"/>
          <a:ext cx="816980" cy="8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0" name="CS ChemDraw Drawing" r:id="rId15" imgW="1089306" imgH="1074159" progId="ChemDraw.Document.6.0">
                  <p:embed/>
                </p:oleObj>
              </mc:Choice>
              <mc:Fallback>
                <p:oleObj name="CS ChemDraw Drawing" r:id="rId15" imgW="1089306" imgH="1074159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0A55ACB-AC28-42A1-96A6-C080F1BD60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95157" y="1055578"/>
                        <a:ext cx="816980" cy="80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49B7533B-76C2-426C-BAA4-F02390F88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69631"/>
              </p:ext>
            </p:extLst>
          </p:nvPr>
        </p:nvGraphicFramePr>
        <p:xfrm>
          <a:off x="3988322" y="4142138"/>
          <a:ext cx="8618643" cy="4588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058">
                  <a:extLst>
                    <a:ext uri="{9D8B030D-6E8A-4147-A177-3AD203B41FA5}">
                      <a16:colId xmlns:a16="http://schemas.microsoft.com/office/drawing/2014/main" val="1899444103"/>
                    </a:ext>
                  </a:extLst>
                </a:gridCol>
                <a:gridCol w="886744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4009914236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422926428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934246098"/>
                    </a:ext>
                  </a:extLst>
                </a:gridCol>
              </a:tblGrid>
              <a:tr h="310749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Methylene Insertions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Methylene Insertions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09623">
                <a:tc grid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86169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30730"/>
                  </a:ext>
                </a:extLst>
              </a:tr>
              <a:tr h="441158"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51174"/>
                  </a:ext>
                </a:extLst>
              </a:tr>
              <a:tr h="441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n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753638"/>
                  </a:ext>
                </a:extLst>
              </a:tr>
              <a:tr h="520700">
                <a:tc row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299837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n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93911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iso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43336"/>
                  </a:ext>
                </a:extLst>
              </a:tr>
            </a:tbl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25EC9C3-36D7-4435-AD09-D519E14DF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46479"/>
              </p:ext>
            </p:extLst>
          </p:nvPr>
        </p:nvGraphicFramePr>
        <p:xfrm>
          <a:off x="6480426" y="4568467"/>
          <a:ext cx="816980" cy="7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1" name="CS ChemDraw Drawing" r:id="rId17" imgW="1089306" imgH="952113" progId="ChemDraw.Document.6.0">
                  <p:embed/>
                </p:oleObj>
              </mc:Choice>
              <mc:Fallback>
                <p:oleObj name="CS ChemDraw Drawing" r:id="rId17" imgW="1089306" imgH="952113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80426" y="4568467"/>
                        <a:ext cx="816980" cy="7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D83B413-C966-48D3-81AA-E76CE4065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5671"/>
              </p:ext>
            </p:extLst>
          </p:nvPr>
        </p:nvGraphicFramePr>
        <p:xfrm>
          <a:off x="8726715" y="4646756"/>
          <a:ext cx="816980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2" name="CS ChemDraw Drawing" r:id="rId19" imgW="1089306" imgH="795196" progId="ChemDraw.Document.6.0">
                  <p:embed/>
                </p:oleObj>
              </mc:Choice>
              <mc:Fallback>
                <p:oleObj name="CS ChemDraw Drawing" r:id="rId19" imgW="1089306" imgH="795196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180BC7D-E1E0-45F2-AA0F-1C4F64A95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26715" y="4646756"/>
                        <a:ext cx="816980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6C45CB5-DB80-45C9-9FAE-90FC96A61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01057"/>
              </p:ext>
            </p:extLst>
          </p:nvPr>
        </p:nvGraphicFramePr>
        <p:xfrm>
          <a:off x="10973004" y="4686155"/>
          <a:ext cx="950589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3" name="CS ChemDraw Drawing" r:id="rId21" imgW="1267452" imgH="795196" progId="ChemDraw.Document.6.0">
                  <p:embed/>
                </p:oleObj>
              </mc:Choice>
              <mc:Fallback>
                <p:oleObj name="CS ChemDraw Drawing" r:id="rId21" imgW="1267452" imgH="795196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BE08C0D-606F-4B11-80B4-4C2EC3B7FF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973004" y="4686155"/>
                        <a:ext cx="950589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022EC00-D11F-4FD7-A134-A0AC14513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03785"/>
              </p:ext>
            </p:extLst>
          </p:nvPr>
        </p:nvGraphicFramePr>
        <p:xfrm>
          <a:off x="4196118" y="6475064"/>
          <a:ext cx="707198" cy="63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4" name="CS ChemDraw Drawing" r:id="rId23" imgW="942930" imgH="841058" progId="ChemDraw.Document.6.0">
                  <p:embed/>
                </p:oleObj>
              </mc:Choice>
              <mc:Fallback>
                <p:oleObj name="CS ChemDraw Drawing" r:id="rId23" imgW="942930" imgH="841058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91F0DD8-EB95-40C9-9995-DBD65DD34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96118" y="6475064"/>
                        <a:ext cx="707198" cy="63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303EFF6-3499-4737-9296-B3FBB20A9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752428"/>
              </p:ext>
            </p:extLst>
          </p:nvPr>
        </p:nvGraphicFramePr>
        <p:xfrm>
          <a:off x="4092010" y="7701942"/>
          <a:ext cx="811306" cy="59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5" name="CS ChemDraw Drawing" r:id="rId25" imgW="1081741" imgH="789132" progId="ChemDraw.Document.6.0">
                  <p:embed/>
                </p:oleObj>
              </mc:Choice>
              <mc:Fallback>
                <p:oleObj name="CS ChemDraw Drawing" r:id="rId25" imgW="1081741" imgH="789132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2178120-FE42-42C5-932E-B720B2FABC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92010" y="7701942"/>
                        <a:ext cx="811306" cy="591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08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129473" y="8743436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2F052BF-6959-41B9-9BC5-FA02E366F2FF}"/>
              </a:ext>
            </a:extLst>
          </p:cNvPr>
          <p:cNvGraphicFramePr>
            <a:graphicFrameLocks noGrp="1"/>
          </p:cNvGraphicFramePr>
          <p:nvPr/>
        </p:nvGraphicFramePr>
        <p:xfrm>
          <a:off x="2355917" y="725543"/>
          <a:ext cx="7304881" cy="437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129">
                  <a:extLst>
                    <a:ext uri="{9D8B030D-6E8A-4147-A177-3AD203B41FA5}">
                      <a16:colId xmlns:a16="http://schemas.microsoft.com/office/drawing/2014/main" val="1421736610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26655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1003367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Misc. -NH Linkers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500" i="1" dirty="0"/>
                        <a:t>N-</a:t>
                      </a:r>
                      <a:r>
                        <a:rPr lang="en-US" sz="1500" i="1" dirty="0" err="1"/>
                        <a:t>Alkylations</a:t>
                      </a:r>
                      <a:endParaRPr lang="en-US" sz="1500" i="1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26017">
                <a:tc rowSpan="4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o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Me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OMe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376817">
                <a:tc rowSpan="3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471965"/>
                  </a:ext>
                </a:extLst>
              </a:tr>
              <a:tr h="428401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998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baseline="0" dirty="0"/>
                        <a:t>m</a:t>
                      </a:r>
                      <a:r>
                        <a:rPr lang="en-US" sz="1200" baseline="0" dirty="0"/>
                        <a:t>-</a:t>
                      </a:r>
                      <a:r>
                        <a:rPr lang="en-US" sz="1200" baseline="0" dirty="0" err="1"/>
                        <a:t>diF</a:t>
                      </a:r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62083"/>
                  </a:ext>
                </a:extLst>
              </a:tr>
              <a:tr h="368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999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OMe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76875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31633"/>
                  </a:ext>
                </a:extLst>
              </a:tr>
              <a:tr h="503603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841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41549"/>
                  </a:ext>
                </a:extLst>
              </a:tr>
              <a:tr h="409433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842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72926"/>
                  </a:ext>
                </a:extLst>
              </a:tr>
            </a:tbl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2D32A24-6B27-448E-9768-FDBB15499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1689" y="1281310"/>
          <a:ext cx="1021508" cy="120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CS ChemDraw Drawing" r:id="rId3" imgW="1362010" imgH="1607449" progId="ChemDraw.Document.6.0">
                  <p:embed/>
                </p:oleObj>
              </mc:Choice>
              <mc:Fallback>
                <p:oleObj name="CS ChemDraw Drawing" r:id="rId3" imgW="1362010" imgH="1607449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2D32A24-6B27-448E-9768-FDBB15499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1689" y="1281310"/>
                        <a:ext cx="1021508" cy="120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91CC932-30F2-4E32-88A1-C9A2BE1AF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4448" y="2781373"/>
          <a:ext cx="1101503" cy="106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CS ChemDraw Drawing" r:id="rId5" imgW="1468671" imgH="1424379" progId="ChemDraw.Document.6.0">
                  <p:embed/>
                </p:oleObj>
              </mc:Choice>
              <mc:Fallback>
                <p:oleObj name="CS ChemDraw Drawing" r:id="rId5" imgW="1468671" imgH="1424379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391CC932-30F2-4E32-88A1-C9A2BE1AF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4448" y="2781373"/>
                        <a:ext cx="1101503" cy="1068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6539795-FB1E-46F3-9EA0-595C2405B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718" y="4171464"/>
          <a:ext cx="816980" cy="80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CS ChemDraw Drawing" r:id="rId7" imgW="1089306" imgH="1068095" progId="ChemDraw.Document.6.0">
                  <p:embed/>
                </p:oleObj>
              </mc:Choice>
              <mc:Fallback>
                <p:oleObj name="CS ChemDraw Drawing" r:id="rId7" imgW="1089306" imgH="1068095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6539795-FB1E-46F3-9EA0-595C2405B3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4718" y="4171464"/>
                        <a:ext cx="816980" cy="801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7BC1E390-7A92-4EC1-A961-25749F2AC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4458" y="4226292"/>
          <a:ext cx="678547" cy="42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CS ChemDraw Drawing" r:id="rId9" imgW="904729" imgH="567781" progId="ChemDraw.Document.6.0">
                  <p:embed/>
                </p:oleObj>
              </mc:Choice>
              <mc:Fallback>
                <p:oleObj name="CS ChemDraw Drawing" r:id="rId9" imgW="904729" imgH="567781" progId="ChemDraw.Document.6.0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7BC1E390-7A92-4EC1-A961-25749F2AC0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4458" y="4226292"/>
                        <a:ext cx="678547" cy="425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58DCA4B-7807-4A14-B7DF-BEE033F74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8513" y="4753633"/>
          <a:ext cx="559688" cy="317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CS ChemDraw Drawing" r:id="rId11" imgW="746250" imgH="423372" progId="ChemDraw.Document.6.0">
                  <p:embed/>
                </p:oleObj>
              </mc:Choice>
              <mc:Fallback>
                <p:oleObj name="CS ChemDraw Drawing" r:id="rId11" imgW="746250" imgH="423372" progId="ChemDraw.Document.6.0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58DCA4B-7807-4A14-B7DF-BEE033F74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8513" y="4753633"/>
                        <a:ext cx="559688" cy="317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6709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4337</TotalTime>
  <Words>1007</Words>
  <Application>Microsoft Office PowerPoint</Application>
  <PresentationFormat>Custom</PresentationFormat>
  <Paragraphs>559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Standard slide size</vt:lpstr>
      <vt:lpstr>CS ChemDraw Drawing</vt:lpstr>
      <vt:lpstr>Open Source Antibiotics Series 2 SAR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2 SAR</dc:title>
  <dc:creator>Dana Klug</dc:creator>
  <cp:lastModifiedBy>Klug, Dana</cp:lastModifiedBy>
  <cp:revision>201</cp:revision>
  <dcterms:created xsi:type="dcterms:W3CDTF">2020-09-14T10:22:35Z</dcterms:created>
  <dcterms:modified xsi:type="dcterms:W3CDTF">2022-01-04T17:47:01Z</dcterms:modified>
</cp:coreProperties>
</file>