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69" r:id="rId3"/>
    <p:sldId id="270" r:id="rId4"/>
    <p:sldId id="278" r:id="rId5"/>
    <p:sldId id="279" r:id="rId6"/>
    <p:sldId id="280" r:id="rId7"/>
    <p:sldId id="267" r:id="rId8"/>
    <p:sldId id="287" r:id="rId9"/>
    <p:sldId id="288" r:id="rId10"/>
    <p:sldId id="289" r:id="rId11"/>
    <p:sldId id="290" r:id="rId12"/>
    <p:sldId id="282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AE899-A239-4B13-B1B3-D12E04F5E3E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BC98F-1085-4353-AFF1-F262A77D0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5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-All data analysis is found in folder J:\Graves Lab\Aurora\2022-MIBS17-Wilson-Human-MRSA Inhibitors. The file 2022.07.06_MIBS17_Wilson-HEK-MRSA inhibitors_AC.xlsx </a:t>
            </a:r>
          </a:p>
          <a:p>
            <a:r>
              <a:rPr lang="en-US" dirty="0"/>
              <a:t>contains the processed data. The data was plotted in GraphPad using the data from KinasesPerseusOut-ALMDAI26, KinasesPerseusOut-ALMDAI28, and </a:t>
            </a:r>
            <a:r>
              <a:rPr lang="en-US" dirty="0" err="1"/>
              <a:t>KinasesPerseusOut</a:t>
            </a:r>
            <a:r>
              <a:rPr lang="en-US" dirty="0"/>
              <a:t>-Dinaciclib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C98F-1085-4353-AFF1-F262A77D0B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0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C98F-1085-4353-AFF1-F262A77D0B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C98F-1085-4353-AFF1-F262A77D0B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9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C98F-1085-4353-AFF1-F262A77D0B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5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C98F-1085-4353-AFF1-F262A77D0B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1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-These kinases and the % enrichment were obtained from file 2022.07.06_MIBS17_Wilson-HEK-MRSA inhibitors_AC.xlsx  (J:\Graves Lab\Aurora\2022-MIBS17-Wilson-Human-MRSA Inhibitors) using QC Sheet.</a:t>
            </a:r>
          </a:p>
          <a:p>
            <a:r>
              <a:rPr lang="en-US" dirty="0"/>
              <a:t>-The data was plotted in GraphPad using the data from Sheets KinasesPerseusOut-ALMDAI26, KinasesPerseusOut-ALMDAI28, and </a:t>
            </a:r>
            <a:r>
              <a:rPr lang="en-US" dirty="0" err="1"/>
              <a:t>KinasesPerseusOut</a:t>
            </a:r>
            <a:r>
              <a:rPr lang="en-US" dirty="0"/>
              <a:t>-Dinaciclib. Plots located in J:\Graves Lab\Aurora\2022-MIBS17-Wilson-Human-MRSA Inhibitors\GraphPad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C98F-1085-4353-AFF1-F262A77D0B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4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C98F-1085-4353-AFF1-F262A77D0B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42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C98F-1085-4353-AFF1-F262A77D0B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C98F-1085-4353-AFF1-F262A77D0B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0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C98F-1085-4353-AFF1-F262A77D0B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27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C98F-1085-4353-AFF1-F262A77D0B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7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C98F-1085-4353-AFF1-F262A77D0B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56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BC98F-1085-4353-AFF1-F262A77D0B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6C92-1795-44B6-BC51-88F3F0E65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AE9FC-5312-4226-981A-89D309BBD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5763-2E37-4E51-A3BE-221DFC48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E60-B174-4D89-8535-0F60D685344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9E034-A376-4B45-A705-99AE300F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983D2-19BF-4BFD-B753-74638FEF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5B4A-EE17-4FDC-AAA2-F80E1E3D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A028-C809-4A70-98D2-17446B2D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ADFD1-9DBE-4D81-A35F-AA8AF1206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323A5-1666-4EA5-A2F8-920C17FA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E60-B174-4D89-8535-0F60D685344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B5307-A42E-4B82-831A-6F00C748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B66F-11AA-4E7E-9C61-4B308B4E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5B4A-EE17-4FDC-AAA2-F80E1E3D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6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BD8E6-8058-4DBA-9656-78ACCED40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3634C-4C1A-4A0E-B034-0F795D66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3AD9-1121-4862-AC5D-3248A630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E60-B174-4D89-8535-0F60D685344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5CAA-B2D3-4328-8613-3D6806E6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BB9AF-2369-470D-BDFA-2FE79A28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5B4A-EE17-4FDC-AAA2-F80E1E3D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EEA3-00E0-4927-8652-4F64A6C1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77EF2-70EE-4BFE-86C7-54AF73DC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C184-7F68-47BC-B384-8B32B0AD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E60-B174-4D89-8535-0F60D685344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B4B4B-656F-40F1-A797-8EF0BAA3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49B9-B65A-45E1-BFF2-A3885620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5B4A-EE17-4FDC-AAA2-F80E1E3D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CCD2-9396-4138-9606-45860347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D84A0-ABD5-45F8-8C02-CD408B26F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795ED-CAD0-46D3-88C6-FE4487ED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E60-B174-4D89-8535-0F60D685344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42CE3-2301-4BFF-A1E3-AF0F2A94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B658D-60D0-448B-8A41-79DF8614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5B4A-EE17-4FDC-AAA2-F80E1E3D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6365-EA79-4616-A69A-5218A515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5911-510E-4048-9EA2-2B169B8F7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90AF3-5700-4ADC-BE21-8C4FBE9E4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AFF53-CEC9-40AB-9A4D-4D929F5D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E60-B174-4D89-8535-0F60D685344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B7F1F-13E1-4E0C-A8A7-DCF16962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267F9-07ED-420F-ABEC-62C26569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5B4A-EE17-4FDC-AAA2-F80E1E3D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E288-A087-48C1-BD0B-487FB120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66270-153A-4D15-A84C-68C40621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17832-F361-4F82-8EBA-E026BD677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17293-66B0-4724-88E8-B0E390773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C8EA3-336F-437C-A471-4513B8C5C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EDB3B-0EE1-4EAE-8ED7-B8225C52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E60-B174-4D89-8535-0F60D685344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649D5-E862-41AA-83C5-79887CB9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43629-EE12-4336-AA12-A17A89C3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5B4A-EE17-4FDC-AAA2-F80E1E3D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A17E-5544-4131-80FE-7C58EBD5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D83EC-CAA1-47C5-840F-B85C86E3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E60-B174-4D89-8535-0F60D685344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6F89E-A0CC-4AA1-8350-D63E5963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99910-9895-49EB-8852-A0951E4E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5B4A-EE17-4FDC-AAA2-F80E1E3D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8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C720E-F13B-4859-BB62-5915FDEF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E60-B174-4D89-8535-0F60D685344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D8DFA-B392-4B2E-8CC8-34877A49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BE016-2B78-4A49-A854-81EB6336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5B4A-EE17-4FDC-AAA2-F80E1E3D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4BD-6525-4791-959B-68B1E6A7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C7C2-074E-4A35-8A94-7DED994E9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E6DF9-C110-40C2-B246-A041EEC3F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5E47-50F7-4EE6-AA13-BECDDC3F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E60-B174-4D89-8535-0F60D685344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DFF29-BEE1-4724-85CF-3B07B667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26B5A-2BEC-4BBD-A362-403F7023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5B4A-EE17-4FDC-AAA2-F80E1E3D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1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E37E-7C75-4134-9591-54C2BBF0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6D45D-BFC9-42A1-9753-03E49FFBF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8F09A-79E2-44C7-AE32-74BA52AAA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CD7A4-D9A4-4D8E-BD9E-6DB96B66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E60-B174-4D89-8535-0F60D685344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4F21D-BAB4-4457-8496-9A83F44F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6B29D-9120-4E58-822B-E92B67AB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5B4A-EE17-4FDC-AAA2-F80E1E3D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CDF45-25B6-4545-BC67-456EE2AF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FF342-8867-4EDB-BD7B-A5520745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55FB-B4DB-4133-B7D7-7D0F7939C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A2E60-B174-4D89-8535-0F60D685344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A7A0-298F-4A21-8EBE-7E306C0C2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8F31-73D1-4F34-9F5D-53571C545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A5B4A-EE17-4FDC-AAA2-F80E1E3D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4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25A4-2E63-C0AA-AD61-73DB37DCE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Tim Wilson/Lee Graves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CCFC9-849A-A28E-3E00-4FC8092BA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MIBS Project (MIBS17)</a:t>
            </a:r>
          </a:p>
          <a:p>
            <a:r>
              <a:rPr lang="en-US" dirty="0"/>
              <a:t>MIBS competition on </a:t>
            </a:r>
          </a:p>
          <a:p>
            <a:r>
              <a:rPr lang="en-US" dirty="0"/>
              <a:t>HEK Cells with MRSA inhibitors (ALMDAI26 and ALMDAI28)</a:t>
            </a:r>
          </a:p>
          <a:p>
            <a:r>
              <a:rPr lang="en-US" dirty="0"/>
              <a:t>AC 07/06/2022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5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580B-BB5C-0E21-A7FD-FADB12FC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6155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/>
              <a:t>MIBS17: Wilson-HEK_ALMDAI28 (Kinases) (Cont’d)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F728E-752D-6F3E-BE1C-E7B97EC27CFE}"/>
              </a:ext>
            </a:extLst>
          </p:cNvPr>
          <p:cNvSpPr txBox="1"/>
          <p:nvPr/>
        </p:nvSpPr>
        <p:spPr>
          <a:xfrm rot="16200000">
            <a:off x="-356639" y="277421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730CD-ADC8-1D41-9BDD-6C53B9A6A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06" b="89094"/>
          <a:stretch/>
        </p:blipFill>
        <p:spPr>
          <a:xfrm>
            <a:off x="3851891" y="461517"/>
            <a:ext cx="2898387" cy="720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6D8BBD-DD0D-57AF-06F1-E096EABEB0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86" r="42070"/>
          <a:stretch/>
        </p:blipFill>
        <p:spPr>
          <a:xfrm>
            <a:off x="405361" y="821990"/>
            <a:ext cx="3603366" cy="6036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0A7210-A7D9-5744-C7CE-62D8F92413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35" r="45087"/>
          <a:stretch/>
        </p:blipFill>
        <p:spPr>
          <a:xfrm>
            <a:off x="4008727" y="2363139"/>
            <a:ext cx="3406775" cy="2953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CC5356-FD82-FDF3-F8C0-94722C525A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180"/>
          <a:stretch/>
        </p:blipFill>
        <p:spPr>
          <a:xfrm>
            <a:off x="7315848" y="466996"/>
            <a:ext cx="408616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1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580B-BB5C-0E21-A7FD-FADB12FC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6155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/>
              <a:t>MIBS17: Wilson-HEK_ALMDAI28 (Kinases) (Cont’d)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F728E-752D-6F3E-BE1C-E7B97EC27CFE}"/>
              </a:ext>
            </a:extLst>
          </p:cNvPr>
          <p:cNvSpPr txBox="1"/>
          <p:nvPr/>
        </p:nvSpPr>
        <p:spPr>
          <a:xfrm rot="16200000">
            <a:off x="-356639" y="277421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730CD-ADC8-1D41-9BDD-6C53B9A6A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06" b="89094"/>
          <a:stretch/>
        </p:blipFill>
        <p:spPr>
          <a:xfrm>
            <a:off x="6212536" y="420508"/>
            <a:ext cx="2898387" cy="7209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06C7EB-929A-A4E7-C87B-7517C7A26B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350"/>
          <a:stretch/>
        </p:blipFill>
        <p:spPr>
          <a:xfrm>
            <a:off x="574638" y="494145"/>
            <a:ext cx="2973886" cy="6422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809A2-690D-61AB-C857-C211DA787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780"/>
          <a:stretch/>
        </p:blipFill>
        <p:spPr>
          <a:xfrm>
            <a:off x="8379212" y="672880"/>
            <a:ext cx="3477134" cy="6381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C73C7B-B015-78E8-D33D-B8BECE8D1C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87" r="44469"/>
          <a:stretch/>
        </p:blipFill>
        <p:spPr>
          <a:xfrm>
            <a:off x="3704641" y="923070"/>
            <a:ext cx="3401370" cy="606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2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E8CCAC-2ABF-1FE8-8C9A-E1C6EDE8D945}"/>
              </a:ext>
            </a:extLst>
          </p:cNvPr>
          <p:cNvSpPr txBox="1">
            <a:spLocks/>
          </p:cNvSpPr>
          <p:nvPr/>
        </p:nvSpPr>
        <p:spPr>
          <a:xfrm>
            <a:off x="1706880" y="1967095"/>
            <a:ext cx="9144000" cy="11331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Dinaciclib Control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(Kinases)</a:t>
            </a:r>
          </a:p>
        </p:txBody>
      </p:sp>
    </p:spTree>
    <p:extLst>
      <p:ext uri="{BB962C8B-B14F-4D97-AF65-F5344CB8AC3E}">
        <p14:creationId xmlns:p14="http://schemas.microsoft.com/office/powerpoint/2010/main" val="246412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580B-BB5C-0E21-A7FD-FADB12FC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61553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MIBS17: Dinaciclib Control (Kinases)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F728E-752D-6F3E-BE1C-E7B97EC27CFE}"/>
              </a:ext>
            </a:extLst>
          </p:cNvPr>
          <p:cNvSpPr txBox="1"/>
          <p:nvPr/>
        </p:nvSpPr>
        <p:spPr>
          <a:xfrm rot="16200000">
            <a:off x="-370737" y="3259723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3107D-E1A2-A952-B5D0-D999644BA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49"/>
          <a:stretch/>
        </p:blipFill>
        <p:spPr>
          <a:xfrm>
            <a:off x="-289872" y="247650"/>
            <a:ext cx="4460655" cy="6610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D23072-4697-8501-D885-BA861A450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79" b="89349"/>
          <a:stretch/>
        </p:blipFill>
        <p:spPr>
          <a:xfrm>
            <a:off x="4928240" y="2955705"/>
            <a:ext cx="2808061" cy="704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9AE95-4269-50FA-D7C1-19406A991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5215"/>
          <a:stretch/>
        </p:blipFill>
        <p:spPr>
          <a:xfrm>
            <a:off x="8480689" y="314325"/>
            <a:ext cx="34893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5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580B-BB5C-0E21-A7FD-FADB12FC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553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MIBS17: Dinaciclib Control (Kinases)-Cont’d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F728E-752D-6F3E-BE1C-E7B97EC27CFE}"/>
              </a:ext>
            </a:extLst>
          </p:cNvPr>
          <p:cNvSpPr txBox="1"/>
          <p:nvPr/>
        </p:nvSpPr>
        <p:spPr>
          <a:xfrm rot="16200000">
            <a:off x="-504711" y="30807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85C48-1995-CD77-991A-8C22078B0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520"/>
          <a:stretch/>
        </p:blipFill>
        <p:spPr>
          <a:xfrm>
            <a:off x="0" y="381000"/>
            <a:ext cx="4343594" cy="647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39649B-E32E-3040-4A67-893A2E8864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79" b="89349"/>
          <a:stretch/>
        </p:blipFill>
        <p:spPr>
          <a:xfrm>
            <a:off x="5040347" y="893640"/>
            <a:ext cx="2808061" cy="704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37B4A-1A41-9E48-647C-20CDD81508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276" r="50804"/>
          <a:stretch/>
        </p:blipFill>
        <p:spPr>
          <a:xfrm>
            <a:off x="4343594" y="2939143"/>
            <a:ext cx="3042687" cy="3136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6506E1-AD99-6482-2A13-836CA07A44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091" r="41089"/>
          <a:stretch/>
        </p:blipFill>
        <p:spPr>
          <a:xfrm>
            <a:off x="8199191" y="611092"/>
            <a:ext cx="3557273" cy="60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2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580B-BB5C-0E21-A7FD-FADB12FC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181"/>
            <a:ext cx="12192000" cy="461553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MIBS17: Dinaciclib Control (Kinases)-Cont’d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F728E-752D-6F3E-BE1C-E7B97EC27CFE}"/>
              </a:ext>
            </a:extLst>
          </p:cNvPr>
          <p:cNvSpPr txBox="1"/>
          <p:nvPr/>
        </p:nvSpPr>
        <p:spPr>
          <a:xfrm rot="16200000">
            <a:off x="-504711" y="30807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C2283-59AF-CC31-2353-C82F4B219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86" r="41800"/>
          <a:stretch/>
        </p:blipFill>
        <p:spPr>
          <a:xfrm>
            <a:off x="634595" y="681135"/>
            <a:ext cx="3620166" cy="5878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58849E-8F84-32B4-24D1-1B158957BB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79" b="89349"/>
          <a:stretch/>
        </p:blipFill>
        <p:spPr>
          <a:xfrm>
            <a:off x="4848144" y="418657"/>
            <a:ext cx="2808061" cy="704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37572C-DB1B-7D0A-371B-53DDA8220D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100" r="46353"/>
          <a:stretch/>
        </p:blipFill>
        <p:spPr>
          <a:xfrm>
            <a:off x="4327934" y="2604897"/>
            <a:ext cx="3328271" cy="2814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73275-C57F-C80B-596C-55295582BF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651"/>
          <a:stretch/>
        </p:blipFill>
        <p:spPr>
          <a:xfrm>
            <a:off x="7434457" y="380999"/>
            <a:ext cx="4122948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4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580B-BB5C-0E21-A7FD-FADB12FC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61553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MIBS17: Dinaciclib Control (Kinases)-Cont’d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F728E-752D-6F3E-BE1C-E7B97EC27CFE}"/>
              </a:ext>
            </a:extLst>
          </p:cNvPr>
          <p:cNvSpPr txBox="1"/>
          <p:nvPr/>
        </p:nvSpPr>
        <p:spPr>
          <a:xfrm rot="16200000">
            <a:off x="-504711" y="30807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84A969-04DA-1222-9419-F9AA09EDE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316"/>
          <a:stretch/>
        </p:blipFill>
        <p:spPr>
          <a:xfrm>
            <a:off x="429218" y="461554"/>
            <a:ext cx="2506160" cy="6530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D922DA-F77B-1DD0-DB91-89944A042D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79" b="89349"/>
          <a:stretch/>
        </p:blipFill>
        <p:spPr>
          <a:xfrm>
            <a:off x="5965386" y="418657"/>
            <a:ext cx="2808061" cy="704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5DB97B-8048-F07D-CE7B-0AC93E233B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498"/>
          <a:stretch/>
        </p:blipFill>
        <p:spPr>
          <a:xfrm>
            <a:off x="3101327" y="476250"/>
            <a:ext cx="2698110" cy="6381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09A51-7B6D-12FF-74AA-98F3FF8894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691"/>
          <a:stretch/>
        </p:blipFill>
        <p:spPr>
          <a:xfrm>
            <a:off x="8440930" y="418657"/>
            <a:ext cx="3558237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8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580B-BB5C-0E21-A7FD-FADB12FC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1235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/>
              <a:t>MIBS17: HEK and MRSA Inhibitors (ALMDAI26 and ALMDAI28)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0A6D-263D-0F31-FF77-6CE8D81D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06" y="884593"/>
            <a:ext cx="11833193" cy="569376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Samples were prepared by Karim Gilbert (</a:t>
            </a:r>
            <a:r>
              <a:rPr lang="en-US" sz="2000" dirty="0" err="1"/>
              <a:t>iLab</a:t>
            </a:r>
            <a:r>
              <a:rPr lang="en-US" sz="2000" dirty="0"/>
              <a:t> Form: </a:t>
            </a:r>
            <a:r>
              <a:rPr lang="en-US" sz="1800" b="1" i="0" u="none" strike="noStrike" baseline="0" dirty="0">
                <a:latin typeface="NimbusSans-Bold"/>
              </a:rPr>
              <a:t>MHPC-TG-1105)</a:t>
            </a:r>
            <a:endParaRPr lang="en-US" sz="1600" dirty="0"/>
          </a:p>
          <a:p>
            <a:r>
              <a:rPr lang="en-US" sz="2000" dirty="0"/>
              <a:t>2 drugs with 3 conditions were tested each with 5 mg total protein obtained from HEK Cells</a:t>
            </a:r>
          </a:p>
          <a:p>
            <a:pPr lvl="2"/>
            <a:r>
              <a:rPr lang="en-US" dirty="0"/>
              <a:t>HEK With 0.01 µM ALMDAI26</a:t>
            </a:r>
          </a:p>
          <a:p>
            <a:pPr lvl="2"/>
            <a:r>
              <a:rPr lang="en-US" dirty="0"/>
              <a:t>HEK With 0.1 µM ALMDAI26</a:t>
            </a:r>
          </a:p>
          <a:p>
            <a:pPr lvl="2"/>
            <a:r>
              <a:rPr lang="en-US" dirty="0"/>
              <a:t>HEK With 1 µM ALMDAI26</a:t>
            </a:r>
          </a:p>
          <a:p>
            <a:pPr lvl="2"/>
            <a:r>
              <a:rPr lang="en-US" dirty="0"/>
              <a:t>HEK With 0.01 µM ALMDAI28</a:t>
            </a:r>
          </a:p>
          <a:p>
            <a:pPr lvl="2"/>
            <a:r>
              <a:rPr lang="en-US" dirty="0"/>
              <a:t>HEK With 0.1 µM ALMDAI28</a:t>
            </a:r>
          </a:p>
          <a:p>
            <a:pPr lvl="2"/>
            <a:r>
              <a:rPr lang="en-US" dirty="0"/>
              <a:t>HEK With 1 µM ALMDAI28</a:t>
            </a:r>
          </a:p>
          <a:p>
            <a:r>
              <a:rPr lang="en-US" sz="2000" dirty="0"/>
              <a:t>Dinaciclib control were prepared:</a:t>
            </a:r>
          </a:p>
          <a:p>
            <a:pPr lvl="2"/>
            <a:r>
              <a:rPr lang="en-US" sz="1600" dirty="0"/>
              <a:t>HEK With 0.01 µM Dinaciclib</a:t>
            </a:r>
          </a:p>
          <a:p>
            <a:pPr lvl="2"/>
            <a:r>
              <a:rPr lang="en-US" sz="1600" dirty="0"/>
              <a:t>HEK With 0.1 µM Dinaciclib</a:t>
            </a:r>
          </a:p>
          <a:p>
            <a:pPr lvl="2"/>
            <a:r>
              <a:rPr lang="en-US" sz="1600" dirty="0"/>
              <a:t>HEK With 1 µM Dinaciclib</a:t>
            </a:r>
          </a:p>
          <a:p>
            <a:r>
              <a:rPr lang="en-US" sz="2000" dirty="0"/>
              <a:t>Obtained 2,182 protein groups straight from </a:t>
            </a:r>
            <a:r>
              <a:rPr lang="en-US" sz="2000" dirty="0" err="1"/>
              <a:t>MaxQuant</a:t>
            </a:r>
            <a:r>
              <a:rPr lang="en-US" sz="2000" dirty="0"/>
              <a:t> V1.6.2.10 (searched the data against the </a:t>
            </a:r>
            <a:r>
              <a:rPr lang="en-US" sz="2000" b="1" dirty="0"/>
              <a:t>Uniprot-HumanRev_Feb2020_20350seq.fasta </a:t>
            </a:r>
            <a:r>
              <a:rPr lang="en-US" sz="2000" dirty="0"/>
              <a:t>database). </a:t>
            </a:r>
            <a:r>
              <a:rPr lang="en-US" sz="1200" dirty="0"/>
              <a:t>The txt folder and mqpar.xml file can be found in J:\Graves Lab\Aurora\2022-MIBS17-Wilson-Human-MRSA Inhibitors\</a:t>
            </a:r>
            <a:r>
              <a:rPr lang="en-US" sz="1200" dirty="0" err="1"/>
              <a:t>MaxQuant</a:t>
            </a:r>
            <a:r>
              <a:rPr lang="en-US" sz="1200" dirty="0"/>
              <a:t> 1.6.2.10</a:t>
            </a:r>
            <a:endParaRPr lang="en-US" sz="2000" dirty="0"/>
          </a:p>
          <a:p>
            <a:pPr lvl="1"/>
            <a:endParaRPr lang="en-US" sz="1600" dirty="0"/>
          </a:p>
          <a:p>
            <a:pPr lvl="1"/>
            <a:r>
              <a:rPr lang="en-US" sz="2000" dirty="0"/>
              <a:t>316 kinase protein groups and 1,866 </a:t>
            </a:r>
            <a:r>
              <a:rPr lang="en-US" sz="2000" dirty="0" err="1"/>
              <a:t>NonKinase</a:t>
            </a:r>
            <a:r>
              <a:rPr lang="en-US" sz="2000" dirty="0"/>
              <a:t> protein groups were detected</a:t>
            </a:r>
          </a:p>
          <a:p>
            <a:pPr lvl="1"/>
            <a:r>
              <a:rPr lang="en-US" sz="2000" dirty="0"/>
              <a:t>After Perseus filtering (filter rows by 50% valid values), we had </a:t>
            </a:r>
            <a:r>
              <a:rPr lang="en-US" sz="2000" b="1" dirty="0"/>
              <a:t>286 kinase protein groups 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1200" dirty="0"/>
              <a:t>See sheets </a:t>
            </a:r>
            <a:r>
              <a:rPr lang="en-US" sz="1200" dirty="0" err="1"/>
              <a:t>KinasesPerseusOutput</a:t>
            </a:r>
            <a:r>
              <a:rPr lang="en-US" sz="1200" dirty="0"/>
              <a:t> text files (in J:\Graves Lab\Aurora\2022-MIBS17-Wilson-Human-MRSA Inhibitors\Perseus)</a:t>
            </a:r>
          </a:p>
          <a:p>
            <a:pPr lvl="1"/>
            <a:endParaRPr lang="en-US" sz="1200" dirty="0"/>
          </a:p>
          <a:p>
            <a:pPr lvl="1"/>
            <a:r>
              <a:rPr lang="en-US" dirty="0"/>
              <a:t>Removed kinases having </a:t>
            </a:r>
            <a:r>
              <a:rPr lang="en-US" dirty="0" err="1"/>
              <a:t>NaN</a:t>
            </a:r>
            <a:r>
              <a:rPr lang="en-US" dirty="0"/>
              <a:t> in DMSO leaving </a:t>
            </a:r>
            <a:r>
              <a:rPr lang="en-US" dirty="0">
                <a:solidFill>
                  <a:srgbClr val="00B0F0"/>
                </a:solidFill>
              </a:rPr>
              <a:t>278 kinases.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580B-BB5C-0E21-A7FD-FADB12FC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6155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/>
              <a:t>MIBS17: Wilson-HEK_ALMDAI26 (Kinases)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F728E-752D-6F3E-BE1C-E7B97EC27CFE}"/>
              </a:ext>
            </a:extLst>
          </p:cNvPr>
          <p:cNvSpPr txBox="1"/>
          <p:nvPr/>
        </p:nvSpPr>
        <p:spPr>
          <a:xfrm rot="16200000">
            <a:off x="-95024" y="359225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 Name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350EAB-E6D1-7C60-9A1A-FA9C0759B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4039"/>
              </p:ext>
            </p:extLst>
          </p:nvPr>
        </p:nvGraphicFramePr>
        <p:xfrm>
          <a:off x="909574" y="615474"/>
          <a:ext cx="9779762" cy="736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76131276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22990889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34849250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664056836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10898422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243161428"/>
                    </a:ext>
                  </a:extLst>
                </a:gridCol>
                <a:gridCol w="787146">
                  <a:extLst>
                    <a:ext uri="{9D8B030D-6E8A-4147-A177-3AD203B41FA5}">
                      <a16:colId xmlns:a16="http://schemas.microsoft.com/office/drawing/2014/main" val="2865962469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1960011432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37668694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84481005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45698179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LFQ intensity 1_DMSO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LFQ intensity 2_ALMDAI26-0.01uM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LFQ intensity 3_ALMDAI26-0.1uM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LFQ intensity 4_ALMDAI26-1uM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LFQ intensity 5_ALMDAI28_0.01uM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LFQ intensity 6_ALMDAI28_0.1uM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LFQ intensity 7_ALMDAI28-1uM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LFQ intensity 8_Dinaciclib-0.01uM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LFQ intensity 9_Dinaciclib-0.1uM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LFQ intensity 10_Dinaciclib-1uM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1456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%Enrich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99081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0AB98C8-1820-BA4A-8DF1-779995BDF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0" t="1063" r="38645"/>
          <a:stretch/>
        </p:blipFill>
        <p:spPr>
          <a:xfrm>
            <a:off x="497699" y="1286759"/>
            <a:ext cx="3569400" cy="57198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FFC2EA-7734-7D65-2299-D1E367E64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46" b="88857"/>
          <a:stretch/>
        </p:blipFill>
        <p:spPr>
          <a:xfrm>
            <a:off x="4526484" y="3520169"/>
            <a:ext cx="2851733" cy="73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D9BB03-45EC-4DE0-A6FD-829FE3A8AF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244"/>
          <a:stretch/>
        </p:blipFill>
        <p:spPr>
          <a:xfrm>
            <a:off x="8012092" y="1379555"/>
            <a:ext cx="2988699" cy="55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6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580B-BB5C-0E21-A7FD-FADB12FC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6155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/>
              <a:t>MIBS17: Wilson-HEK_ALMDAI26 (Kinases) (Cont’d)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F728E-752D-6F3E-BE1C-E7B97EC27CFE}"/>
              </a:ext>
            </a:extLst>
          </p:cNvPr>
          <p:cNvSpPr txBox="1"/>
          <p:nvPr/>
        </p:nvSpPr>
        <p:spPr>
          <a:xfrm rot="16200000">
            <a:off x="-509795" y="2855132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259FF3-D1FF-23BC-FD3A-BC0B87211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46" b="88857"/>
          <a:stretch/>
        </p:blipFill>
        <p:spPr>
          <a:xfrm>
            <a:off x="4968852" y="625381"/>
            <a:ext cx="2851733" cy="73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3E1981-7A67-488A-E3BE-4B2596E101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133"/>
          <a:stretch/>
        </p:blipFill>
        <p:spPr>
          <a:xfrm>
            <a:off x="0" y="381000"/>
            <a:ext cx="4371417" cy="647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FF29C6-1780-D5DC-8931-F0075F4E71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007" r="53087"/>
          <a:stretch/>
        </p:blipFill>
        <p:spPr>
          <a:xfrm>
            <a:off x="4371417" y="2045153"/>
            <a:ext cx="2949194" cy="31486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4FC464-527A-F909-E16F-3AF13D2248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378" r="41512"/>
          <a:stretch/>
        </p:blipFill>
        <p:spPr>
          <a:xfrm>
            <a:off x="8082885" y="230777"/>
            <a:ext cx="3794744" cy="671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6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580B-BB5C-0E21-A7FD-FADB12FC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6155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/>
              <a:t>MIBS17: Wilson-HEK_ALMDAI26 (Kinases) (Cont’d)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F728E-752D-6F3E-BE1C-E7B97EC27CFE}"/>
              </a:ext>
            </a:extLst>
          </p:cNvPr>
          <p:cNvSpPr txBox="1"/>
          <p:nvPr/>
        </p:nvSpPr>
        <p:spPr>
          <a:xfrm rot="16200000">
            <a:off x="-509795" y="2855132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E8DDE-4BAC-6AF0-1036-EE61D8C73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63" r="42586"/>
          <a:stretch/>
        </p:blipFill>
        <p:spPr>
          <a:xfrm>
            <a:off x="252205" y="829351"/>
            <a:ext cx="3571273" cy="59141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B6CEB4-A819-9B95-688B-F6948EE7AA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846" b="88857"/>
          <a:stretch/>
        </p:blipFill>
        <p:spPr>
          <a:xfrm>
            <a:off x="4273090" y="461051"/>
            <a:ext cx="2851733" cy="73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FED4E-C883-A458-E1CF-9CFC942AA8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090" r="45989"/>
          <a:stretch/>
        </p:blipFill>
        <p:spPr>
          <a:xfrm>
            <a:off x="3899093" y="3024409"/>
            <a:ext cx="3350792" cy="2866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4D9A3B-EE76-B570-6866-31A8F4466A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40887"/>
          <a:stretch/>
        </p:blipFill>
        <p:spPr>
          <a:xfrm>
            <a:off x="7500711" y="461051"/>
            <a:ext cx="4106572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580B-BB5C-0E21-A7FD-FADB12FC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6155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/>
              <a:t>MIBS17: Wilson-HEK_ALMDAI26 (Kinases) (Cont’d)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F728E-752D-6F3E-BE1C-E7B97EC27CFE}"/>
              </a:ext>
            </a:extLst>
          </p:cNvPr>
          <p:cNvSpPr txBox="1"/>
          <p:nvPr/>
        </p:nvSpPr>
        <p:spPr>
          <a:xfrm rot="16200000">
            <a:off x="-356639" y="277421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680D3-2922-2AB0-CE83-8A740D824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021"/>
          <a:stretch/>
        </p:blipFill>
        <p:spPr>
          <a:xfrm>
            <a:off x="405361" y="464819"/>
            <a:ext cx="2472735" cy="6481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200D2B-BFEA-3DB7-FE8F-113B79585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846" b="88857"/>
          <a:stretch/>
        </p:blipFill>
        <p:spPr>
          <a:xfrm>
            <a:off x="6512433" y="354189"/>
            <a:ext cx="2851733" cy="73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8C0DC5-5B97-C563-D8B7-8D654708E6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61" r="44798"/>
          <a:stretch/>
        </p:blipFill>
        <p:spPr>
          <a:xfrm>
            <a:off x="3283457" y="528495"/>
            <a:ext cx="3481434" cy="635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98F8E7-2EFD-93FC-EDA7-9892C08984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3711"/>
          <a:stretch/>
        </p:blipFill>
        <p:spPr>
          <a:xfrm>
            <a:off x="8474482" y="564422"/>
            <a:ext cx="3481434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6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E8CCAC-2ABF-1FE8-8C9A-E1C6EDE8D945}"/>
              </a:ext>
            </a:extLst>
          </p:cNvPr>
          <p:cNvSpPr txBox="1">
            <a:spLocks/>
          </p:cNvSpPr>
          <p:nvPr/>
        </p:nvSpPr>
        <p:spPr>
          <a:xfrm>
            <a:off x="1706880" y="1967095"/>
            <a:ext cx="9144000" cy="11331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ALMDAI28</a:t>
            </a:r>
          </a:p>
          <a:p>
            <a:pPr algn="ctr"/>
            <a:r>
              <a:rPr lang="en-US" b="1" dirty="0"/>
              <a:t>(Kinases)</a:t>
            </a:r>
          </a:p>
        </p:txBody>
      </p:sp>
    </p:spTree>
    <p:extLst>
      <p:ext uri="{BB962C8B-B14F-4D97-AF65-F5344CB8AC3E}">
        <p14:creationId xmlns:p14="http://schemas.microsoft.com/office/powerpoint/2010/main" val="266417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580B-BB5C-0E21-A7FD-FADB12FC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6155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/>
              <a:t>MIBS17: Wilson-HEK_ALMDAI28 (Kinases)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F728E-752D-6F3E-BE1C-E7B97EC27CFE}"/>
              </a:ext>
            </a:extLst>
          </p:cNvPr>
          <p:cNvSpPr txBox="1"/>
          <p:nvPr/>
        </p:nvSpPr>
        <p:spPr>
          <a:xfrm rot="16200000">
            <a:off x="-592723" y="314438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C1E7A-F83D-6E5B-D5C1-C533DCEC6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5" t="1335" r="38897"/>
          <a:stretch/>
        </p:blipFill>
        <p:spPr>
          <a:xfrm>
            <a:off x="169277" y="335901"/>
            <a:ext cx="4002833" cy="6522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E233EA-5F07-EE6D-034C-2E2A1BEF1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06" b="89094"/>
          <a:stretch/>
        </p:blipFill>
        <p:spPr>
          <a:xfrm>
            <a:off x="4758611" y="3068527"/>
            <a:ext cx="2898387" cy="720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0B50CC-DA71-E576-892E-D14F18D5A6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830"/>
          <a:stretch/>
        </p:blipFill>
        <p:spPr>
          <a:xfrm>
            <a:off x="7731643" y="461554"/>
            <a:ext cx="3524319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9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580B-BB5C-0E21-A7FD-FADB12FC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6155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2000" b="1" dirty="0"/>
              <a:t>MIBS17: Wilson-HEK_ALMDAI28 (Kinases) (Cont’d)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F728E-752D-6F3E-BE1C-E7B97EC27CFE}"/>
              </a:ext>
            </a:extLst>
          </p:cNvPr>
          <p:cNvSpPr txBox="1"/>
          <p:nvPr/>
        </p:nvSpPr>
        <p:spPr>
          <a:xfrm rot="16200000">
            <a:off x="-356639" y="277421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730CD-ADC8-1D41-9BDD-6C53B9A6A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06" b="89094"/>
          <a:stretch/>
        </p:blipFill>
        <p:spPr>
          <a:xfrm>
            <a:off x="4495703" y="1460551"/>
            <a:ext cx="2898387" cy="7209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3940D5-BF28-C197-AFD4-311C676CA9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689"/>
          <a:stretch/>
        </p:blipFill>
        <p:spPr>
          <a:xfrm>
            <a:off x="0" y="381000"/>
            <a:ext cx="4259619" cy="647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F74C2-053F-5AA2-8067-215106B0B4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184" r="52424"/>
          <a:stretch/>
        </p:blipFill>
        <p:spPr>
          <a:xfrm>
            <a:off x="4259619" y="3180493"/>
            <a:ext cx="2990850" cy="3111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A8DD98-06B6-03CA-E6C1-A7E866FC73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885" r="41617"/>
          <a:stretch/>
        </p:blipFill>
        <p:spPr>
          <a:xfrm>
            <a:off x="7944600" y="563724"/>
            <a:ext cx="3581659" cy="61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5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572</Words>
  <Application>Microsoft Office PowerPoint</Application>
  <PresentationFormat>Widescreen</PresentationFormat>
  <Paragraphs>92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NimbusSans-Bold</vt:lpstr>
      <vt:lpstr>Office Theme</vt:lpstr>
      <vt:lpstr>Tim Wilson/Lee Graves</vt:lpstr>
      <vt:lpstr>MIBS17: HEK and MRSA Inhibitors (ALMDAI26 and ALMDAI28)</vt:lpstr>
      <vt:lpstr>MIBS17: Wilson-HEK_ALMDAI26 (Kinases)  </vt:lpstr>
      <vt:lpstr>MIBS17: Wilson-HEK_ALMDAI26 (Kinases) (Cont’d)</vt:lpstr>
      <vt:lpstr>MIBS17: Wilson-HEK_ALMDAI26 (Kinases) (Cont’d)</vt:lpstr>
      <vt:lpstr>MIBS17: Wilson-HEK_ALMDAI26 (Kinases) (Cont’d)</vt:lpstr>
      <vt:lpstr>PowerPoint Presentation</vt:lpstr>
      <vt:lpstr>MIBS17: Wilson-HEK_ALMDAI28 (Kinases)  </vt:lpstr>
      <vt:lpstr>MIBS17: Wilson-HEK_ALMDAI28 (Kinases) (Cont’d)</vt:lpstr>
      <vt:lpstr>MIBS17: Wilson-HEK_ALMDAI28 (Kinases) (Cont’d)</vt:lpstr>
      <vt:lpstr>MIBS17: Wilson-HEK_ALMDAI28 (Kinases) (Cont’d)</vt:lpstr>
      <vt:lpstr>PowerPoint Presentation</vt:lpstr>
      <vt:lpstr>MIBS17: Dinaciclib Control (Kinases)</vt:lpstr>
      <vt:lpstr>MIBS17: Dinaciclib Control (Kinases)-Cont’d</vt:lpstr>
      <vt:lpstr>MIBS17: Dinaciclib Control (Kinases)-Cont’d</vt:lpstr>
      <vt:lpstr>MIBS17: Dinaciclib Control (Kinases)-Cont’d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Gilbert, Thomas Sterns Karim</dc:creator>
  <cp:lastModifiedBy>Cabrera, Aurora</cp:lastModifiedBy>
  <cp:revision>36</cp:revision>
  <dcterms:created xsi:type="dcterms:W3CDTF">2022-04-19T20:16:35Z</dcterms:created>
  <dcterms:modified xsi:type="dcterms:W3CDTF">2022-07-06T19:16:35Z</dcterms:modified>
</cp:coreProperties>
</file>