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102-E6CB-4405-A15C-95D2F0A6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4C35-48B9-41BF-81A6-176D6759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4D50-6FF1-4088-A9F6-A532492A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4C59-8F0F-4F01-BBBB-2C4015D7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89A2-C728-4428-8C92-ABC005B3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F4B-475B-4EE9-B16D-7DD4C15A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F6D7-661E-427C-926A-3CE8D4BCB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6530-193F-4363-9525-58095164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DAFA-FB8A-4922-B6AE-FE7E45D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387B-B2EE-4A44-9634-7992C940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3EE6-8A5E-4058-9CAA-FEA10338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EB2DF-1791-4BD8-82F5-F2856F58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C671-BE5D-4632-9A72-B1293BF2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F33A-A25C-4A0C-998A-CA289A7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26C5-4818-4F97-8504-1853BE4E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F82E-E691-4F59-99F7-63626F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6C51-918F-4110-B828-B92C9F5F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3F1F-D226-4043-A3B1-504D0729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2715-F7F2-40E9-A38A-994BC8C5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EC00-5119-422A-A242-34435EC1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9605-353A-485B-93AC-4C375772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E60C-0007-4088-9FEF-1BE48117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76F5-6881-42B5-8C1E-A7FA324D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99B7-9568-428D-B344-595E33A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3CAB-6CA6-4105-9D56-E8B0F52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663-37A6-4752-A7FF-2F3E2524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78BC-8DA7-42FF-BB74-4C2A9569A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707-3069-4347-BFB2-5A58547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B4E1-34B1-4BDE-A3E5-311C920E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1262-0227-4618-BD2D-4BB28D9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2B9A-AB85-447C-ADA5-F786BDB2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BA97-1928-4676-BC24-6B93DF43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A859-9405-4502-A2E0-7E5D4CFF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DA52-D780-432A-8D88-B9034F2F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2DE7A-A738-4F44-9B16-AFC475A0A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4C596-118E-4C10-A0D0-329AEAC8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EA7C1-0AFB-405A-89FB-42A93D6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FA07-7EA5-4458-B7BA-6F7608E8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FA7FC-4D22-45C4-900C-3ECFB74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B1C-D316-4667-BC76-FBF85D75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C47CC-5F88-416F-B872-294A7D73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5BD5-0790-4BFF-B046-C95E6458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81F5-C8FB-45A2-B605-4F51F32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2D079-0351-4B64-8D05-DA24D77F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61A15-A5F3-4EA9-85F7-56845AB8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29A3-1306-44F0-8277-B3CB57D2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92CC-4280-4519-A80B-CDFEB7AE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C4B4-5632-40F2-B897-FAF6D646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2B7C3-A265-407A-8729-D4E41895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2FC2-B3C9-4843-9B05-19592D5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6E17-0050-44C6-8D18-0C125118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FD72-77AB-47B8-A13E-308D2DA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5B71-D634-47D5-8299-1D980587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50D6C-6A9D-44DF-BE80-CE53AFF46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B5FCF-BF9F-4C0E-9AE9-9CF3A794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3E012-32B3-401E-9934-97E46C9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06973-5A87-44AF-BEB9-1DCAC2F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483A0-3336-4D32-B22E-85EB7794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B2892-A4B4-4050-A01C-95C59084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1587-31C1-4A3D-BEED-BD9657B3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EDB6-7767-4E57-8D3A-8B20A90C2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8A38-AEBB-44D1-9053-EE5D6F23CD6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B28D-5338-4F7C-9235-076049FD0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9434-8856-49BB-9548-1A546D19C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24/7/20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B5F05-8B11-1F4D-AAC6-1D7FF77B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48" y="1227132"/>
            <a:ext cx="9306304" cy="49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2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18/9/20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929F80-CF8F-DE4A-87DA-39043D9DB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2252"/>
              </p:ext>
            </p:extLst>
          </p:nvPr>
        </p:nvGraphicFramePr>
        <p:xfrm>
          <a:off x="293024" y="1491491"/>
          <a:ext cx="558958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CS ChemDraw Drawing" r:id="rId3" imgW="5589499" imgH="3308054" progId="ChemDraw.Document.6.0">
                  <p:embed/>
                </p:oleObj>
              </mc:Choice>
              <mc:Fallback>
                <p:oleObj name="CS ChemDraw Drawing" r:id="rId3" imgW="5589499" imgH="330805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AD2700F-7996-4DB8-9B0C-A461BE070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24" y="1491491"/>
                        <a:ext cx="5589588" cy="330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82843F-7715-934F-9A70-DFD240C8B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89187"/>
              </p:ext>
            </p:extLst>
          </p:nvPr>
        </p:nvGraphicFramePr>
        <p:xfrm>
          <a:off x="6206518" y="1203553"/>
          <a:ext cx="5692458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397218647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3491258574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766801934"/>
                    </a:ext>
                  </a:extLst>
                </a:gridCol>
                <a:gridCol w="2537143">
                  <a:extLst>
                    <a:ext uri="{9D8B030D-6E8A-4147-A177-3AD203B41FA5}">
                      <a16:colId xmlns:a16="http://schemas.microsoft.com/office/drawing/2014/main" val="18000724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40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Compound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Notebook page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1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Separable mixture of isomers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1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Desired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82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Needs purification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2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Inconsistent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62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reaction (to be repeated)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63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Decomposition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72636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D44AE5-D2A0-2A4D-A392-E017FB076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913785"/>
              </p:ext>
            </p:extLst>
          </p:nvPr>
        </p:nvGraphicFramePr>
        <p:xfrm>
          <a:off x="6660131" y="1270125"/>
          <a:ext cx="4260850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S ChemDraw Drawing" r:id="rId5" imgW="4260773" imgH="2116129" progId="ChemDraw.Document.6.0">
                  <p:embed/>
                </p:oleObj>
              </mc:Choice>
              <mc:Fallback>
                <p:oleObj name="CS ChemDraw Drawing" r:id="rId5" imgW="4260773" imgH="2116129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1DB8EAC-1AFC-4E24-8870-180284019E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131" y="1270125"/>
                        <a:ext cx="4260850" cy="211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7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18/9/20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93C551-51A0-9840-AD44-E4ED03E5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86420"/>
              </p:ext>
            </p:extLst>
          </p:nvPr>
        </p:nvGraphicFramePr>
        <p:xfrm>
          <a:off x="2049462" y="1393273"/>
          <a:ext cx="8093075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S ChemDraw Drawing" r:id="rId3" imgW="8093389" imgH="4384218" progId="ChemDraw.Document.6.0">
                  <p:embed/>
                </p:oleObj>
              </mc:Choice>
              <mc:Fallback>
                <p:oleObj name="CS ChemDraw Drawing" r:id="rId3" imgW="8093389" imgH="4384218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E4BDF0B-FBD5-4ED4-99E6-142BD094EF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462" y="1393273"/>
                        <a:ext cx="8093075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07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18/9/20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42297-08AB-6A4F-BE84-809812F5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" y="1505126"/>
            <a:ext cx="11621212" cy="38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6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1C53F5-E89A-C842-895D-6D6FAACDF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5" b="26397"/>
          <a:stretch/>
        </p:blipFill>
        <p:spPr>
          <a:xfrm>
            <a:off x="4348051" y="4436436"/>
            <a:ext cx="4057427" cy="232820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18/9/20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00BB8-8A79-DB40-8BA3-DEDDFFAA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69" y="1393639"/>
            <a:ext cx="5102071" cy="26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371B1-2E92-F441-9741-E050C1C0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73" y="1393639"/>
            <a:ext cx="2105347" cy="1120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14369-DB90-DE4A-AD4E-F30546A9E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5"/>
          <a:stretch/>
        </p:blipFill>
        <p:spPr>
          <a:xfrm>
            <a:off x="7902817" y="1393639"/>
            <a:ext cx="4057427" cy="392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2D0B0-B35E-0546-A7B2-A57EE07B3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496606" y="4184258"/>
            <a:ext cx="4057427" cy="22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31/7/20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EB0DA0-E67D-4F48-92E9-39C900E4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2" y="1108043"/>
            <a:ext cx="7232072" cy="2674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5CAAA-1F22-FD46-B904-505169AB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950" y="3531296"/>
            <a:ext cx="6853752" cy="31145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F2444-63A0-8046-A72A-5C23AC080256}"/>
              </a:ext>
            </a:extLst>
          </p:cNvPr>
          <p:cNvCxnSpPr/>
          <p:nvPr/>
        </p:nvCxnSpPr>
        <p:spPr>
          <a:xfrm>
            <a:off x="0" y="3995531"/>
            <a:ext cx="8267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D1E2AA-DB85-064D-9E2B-4386EF48989B}"/>
              </a:ext>
            </a:extLst>
          </p:cNvPr>
          <p:cNvCxnSpPr>
            <a:cxnSpLocks/>
          </p:cNvCxnSpPr>
          <p:nvPr/>
        </p:nvCxnSpPr>
        <p:spPr>
          <a:xfrm>
            <a:off x="8267944" y="3001617"/>
            <a:ext cx="0" cy="99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8CA67F-6E4D-B048-891F-271574BFEE4A}"/>
              </a:ext>
            </a:extLst>
          </p:cNvPr>
          <p:cNvCxnSpPr>
            <a:cxnSpLocks/>
          </p:cNvCxnSpPr>
          <p:nvPr/>
        </p:nvCxnSpPr>
        <p:spPr>
          <a:xfrm>
            <a:off x="8267944" y="3001617"/>
            <a:ext cx="392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D1270E-3C57-FF48-8379-CA2D4B6F7244}"/>
              </a:ext>
            </a:extLst>
          </p:cNvPr>
          <p:cNvSpPr txBox="1"/>
          <p:nvPr/>
        </p:nvSpPr>
        <p:spPr>
          <a:xfrm>
            <a:off x="9104243" y="1609647"/>
            <a:ext cx="133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Dana’s Synthesis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F818D-6492-404D-86CF-D482FDE4101D}"/>
              </a:ext>
            </a:extLst>
          </p:cNvPr>
          <p:cNvSpPr txBox="1"/>
          <p:nvPr/>
        </p:nvSpPr>
        <p:spPr>
          <a:xfrm>
            <a:off x="1776868" y="4906018"/>
            <a:ext cx="127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Ed’s Synthesis</a:t>
            </a:r>
          </a:p>
        </p:txBody>
      </p:sp>
    </p:spTree>
    <p:extLst>
      <p:ext uri="{BB962C8B-B14F-4D97-AF65-F5344CB8AC3E}">
        <p14:creationId xmlns:p14="http://schemas.microsoft.com/office/powerpoint/2010/main" val="239186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21/8/20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67994F0-67B4-4E1B-B2C2-C3091A3CB0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1775" y="2225105"/>
          <a:ext cx="1172845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S ChemDraw Drawing" r:id="rId3" imgW="13032709" imgH="3250362" progId="ChemDraw.Document.6.0">
                  <p:embed/>
                </p:oleObj>
              </mc:Choice>
              <mc:Fallback>
                <p:oleObj name="CS ChemDraw Drawing" r:id="rId3" imgW="13032709" imgH="325036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67994F0-67B4-4E1B-B2C2-C3091A3CB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225105"/>
                        <a:ext cx="11728450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26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21/8/20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3DC74-BBE7-854E-92B1-621B59DC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6" y="1195164"/>
            <a:ext cx="6137268" cy="171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EE780-B540-3E42-8371-5CD5FB3B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86" y="3187964"/>
            <a:ext cx="6745628" cy="2173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2A9C1-32DF-5C43-81DA-6E1D813D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3051186"/>
            <a:ext cx="68072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4FF21-0C53-C84C-9289-2159219B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5473752"/>
            <a:ext cx="6807200" cy="7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175AF-7047-E04A-A2AB-AAC717B7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883" y="5661751"/>
            <a:ext cx="6472234" cy="10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1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4/9/20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F3D4F4-8AC2-1B4E-AF86-D62F7F44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42254"/>
              </p:ext>
            </p:extLst>
          </p:nvPr>
        </p:nvGraphicFramePr>
        <p:xfrm>
          <a:off x="231775" y="1155700"/>
          <a:ext cx="1172845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S ChemDraw Drawing" r:id="rId3" imgW="13032709" imgH="3250362" progId="ChemDraw.Document.6.0">
                  <p:embed/>
                </p:oleObj>
              </mc:Choice>
              <mc:Fallback>
                <p:oleObj name="CS ChemDraw Drawing" r:id="rId3" imgW="13032709" imgH="325036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67994F0-67B4-4E1B-B2C2-C3091A3CB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155700"/>
                        <a:ext cx="11728450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139FE56-0BFB-614E-87C6-FAF1A1B19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51702"/>
              </p:ext>
            </p:extLst>
          </p:nvPr>
        </p:nvGraphicFramePr>
        <p:xfrm>
          <a:off x="3046411" y="4161145"/>
          <a:ext cx="691197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S ChemDraw Drawing" r:id="rId5" imgW="6912552" imgH="2604060" progId="ChemDraw.Document.6.0">
                  <p:embed/>
                </p:oleObj>
              </mc:Choice>
              <mc:Fallback>
                <p:oleObj name="CS ChemDraw Drawing" r:id="rId5" imgW="6912552" imgH="260406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E7748DD-878A-49BE-92DB-62C11F9E32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6411" y="4161145"/>
                        <a:ext cx="6911975" cy="26035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9DF775-5309-CF44-B635-73A06CA37CA2}"/>
              </a:ext>
            </a:extLst>
          </p:cNvPr>
          <p:cNvSpPr txBox="1"/>
          <p:nvPr/>
        </p:nvSpPr>
        <p:spPr>
          <a:xfrm>
            <a:off x="1794933" y="51397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Analogues</a:t>
            </a:r>
          </a:p>
        </p:txBody>
      </p:sp>
    </p:spTree>
    <p:extLst>
      <p:ext uri="{BB962C8B-B14F-4D97-AF65-F5344CB8AC3E}">
        <p14:creationId xmlns:p14="http://schemas.microsoft.com/office/powerpoint/2010/main" val="18182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4/9/20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2E491-1AC0-704A-A838-C0309058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28" y="1678139"/>
            <a:ext cx="4225947" cy="2045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86EFB-53A3-1F45-9EFF-5EBD1308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7" y="4338510"/>
            <a:ext cx="9147566" cy="19416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3A125-C220-0C48-AB23-EE7F6D21DFF3}"/>
              </a:ext>
            </a:extLst>
          </p:cNvPr>
          <p:cNvCxnSpPr>
            <a:cxnSpLocks/>
          </p:cNvCxnSpPr>
          <p:nvPr/>
        </p:nvCxnSpPr>
        <p:spPr>
          <a:xfrm>
            <a:off x="6096000" y="1613316"/>
            <a:ext cx="0" cy="261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DF5256-1F8D-AF43-9DB9-A08E17C5300D}"/>
              </a:ext>
            </a:extLst>
          </p:cNvPr>
          <p:cNvCxnSpPr>
            <a:cxnSpLocks/>
          </p:cNvCxnSpPr>
          <p:nvPr/>
        </p:nvCxnSpPr>
        <p:spPr>
          <a:xfrm flipH="1">
            <a:off x="1210848" y="4223359"/>
            <a:ext cx="9770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202EE19-FFC3-C54A-8A1F-ED1DA2F25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56" y="2283424"/>
            <a:ext cx="3703058" cy="17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11/9/20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56EFA-1CC6-4147-8A43-7DC2890D3F89}"/>
              </a:ext>
            </a:extLst>
          </p:cNvPr>
          <p:cNvSpPr txBox="1"/>
          <p:nvPr/>
        </p:nvSpPr>
        <p:spPr>
          <a:xfrm>
            <a:off x="212035" y="1379506"/>
            <a:ext cx="589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Compounds delivered to Paul Stapleton (MRSA assay) 9/9/20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40A1C-6328-E442-8FED-F7676718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52" y="1924166"/>
            <a:ext cx="6090696" cy="44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11/9/20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E86A3A7-DE8B-834E-A1E6-09FF9111B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50709"/>
              </p:ext>
            </p:extLst>
          </p:nvPr>
        </p:nvGraphicFramePr>
        <p:xfrm>
          <a:off x="1978990" y="1460500"/>
          <a:ext cx="760603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39721864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1258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6801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00724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4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Notebook page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-Br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Ar-Bpin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1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DMK127-3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1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Decomposition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3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DMK134-1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65370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CA440B0-1DE1-CC4E-AF55-44CD9CA1C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84537"/>
              </p:ext>
            </p:extLst>
          </p:nvPr>
        </p:nvGraphicFramePr>
        <p:xfrm>
          <a:off x="3740261" y="1658954"/>
          <a:ext cx="3022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CS ChemDraw Drawing" r:id="rId3" imgW="3023201" imgH="510179" progId="ChemDraw.Document.6.0">
                  <p:embed/>
                </p:oleObj>
              </mc:Choice>
              <mc:Fallback>
                <p:oleObj name="CS ChemDraw Drawing" r:id="rId3" imgW="3023201" imgH="510179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8ED4FDC-EFA4-402E-AC44-779361381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0261" y="1658954"/>
                        <a:ext cx="3022600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1A033FA-77A3-5E4F-AE27-C21EE6D94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91598"/>
              </p:ext>
            </p:extLst>
          </p:nvPr>
        </p:nvGraphicFramePr>
        <p:xfrm>
          <a:off x="3850557" y="2873585"/>
          <a:ext cx="1012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CS ChemDraw Drawing" r:id="rId5" imgW="1013281" imgH="774129" progId="ChemDraw.Document.6.0">
                  <p:embed/>
                </p:oleObj>
              </mc:Choice>
              <mc:Fallback>
                <p:oleObj name="CS ChemDraw Drawing" r:id="rId5" imgW="1013281" imgH="774129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03DA300-3AFE-4F82-817E-CA5DF50B0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557" y="2873585"/>
                        <a:ext cx="101282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4E532F0-E3A3-FF47-A070-D2D2AF7BA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61370"/>
              </p:ext>
            </p:extLst>
          </p:nvPr>
        </p:nvGraphicFramePr>
        <p:xfrm>
          <a:off x="5868270" y="2873585"/>
          <a:ext cx="12747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CS ChemDraw Drawing" r:id="rId7" imgW="1275395" imgH="819378" progId="ChemDraw.Document.6.0">
                  <p:embed/>
                </p:oleObj>
              </mc:Choice>
              <mc:Fallback>
                <p:oleObj name="CS ChemDraw Drawing" r:id="rId7" imgW="1275395" imgH="819378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77AFA06-B92E-4D2A-92F3-9BB91B61E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8270" y="2873585"/>
                        <a:ext cx="1274763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78B443E-ABE8-0046-8A62-37E273431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73369"/>
              </p:ext>
            </p:extLst>
          </p:nvPr>
        </p:nvGraphicFramePr>
        <p:xfrm>
          <a:off x="8147921" y="2895810"/>
          <a:ext cx="1012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CS ChemDraw Drawing" r:id="rId9" imgW="1012903" imgH="774129" progId="ChemDraw.Document.6.0">
                  <p:embed/>
                </p:oleObj>
              </mc:Choice>
              <mc:Fallback>
                <p:oleObj name="CS ChemDraw Drawing" r:id="rId9" imgW="1012903" imgH="774129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0074444-F339-4432-92B2-640FBFA553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47921" y="2895810"/>
                        <a:ext cx="101282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7B07D29-12F8-9F41-8B19-2AD72729F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906196"/>
              </p:ext>
            </p:extLst>
          </p:nvPr>
        </p:nvGraphicFramePr>
        <p:xfrm>
          <a:off x="3850557" y="3794903"/>
          <a:ext cx="660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CS ChemDraw Drawing" r:id="rId11" imgW="660770" imgH="627448" progId="ChemDraw.Document.6.0">
                  <p:embed/>
                </p:oleObj>
              </mc:Choice>
              <mc:Fallback>
                <p:oleObj name="CS ChemDraw Drawing" r:id="rId11" imgW="660770" imgH="627448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4095B8B-C7E6-479C-A49C-3C2DB173E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0557" y="3794903"/>
                        <a:ext cx="66040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2A1B55B-9106-654B-9624-37C7A197B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40026"/>
              </p:ext>
            </p:extLst>
          </p:nvPr>
        </p:nvGraphicFramePr>
        <p:xfrm>
          <a:off x="3879505" y="4511220"/>
          <a:ext cx="6000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CS ChemDraw Drawing" r:id="rId13" imgW="599875" imgH="572396" progId="ChemDraw.Document.6.0">
                  <p:embed/>
                </p:oleObj>
              </mc:Choice>
              <mc:Fallback>
                <p:oleObj name="CS ChemDraw Drawing" r:id="rId13" imgW="599875" imgH="572396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F605075-352B-4A01-BA03-E5D0E7D9B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9505" y="4511220"/>
                        <a:ext cx="600075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641D290-1FB0-304E-B1F8-69EBA12C7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12779"/>
              </p:ext>
            </p:extLst>
          </p:nvPr>
        </p:nvGraphicFramePr>
        <p:xfrm>
          <a:off x="6008763" y="4021122"/>
          <a:ext cx="9937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CS ChemDraw Drawing" r:id="rId15" imgW="993235" imgH="801278" progId="ChemDraw.Document.6.0">
                  <p:embed/>
                </p:oleObj>
              </mc:Choice>
              <mc:Fallback>
                <p:oleObj name="CS ChemDraw Drawing" r:id="rId15" imgW="993235" imgH="801278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1D8F6DE-E087-448C-BBAE-8C86772C15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8763" y="4021122"/>
                        <a:ext cx="99377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450CB93-D3E8-1547-BB01-2E7A048D8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902641"/>
              </p:ext>
            </p:extLst>
          </p:nvPr>
        </p:nvGraphicFramePr>
        <p:xfrm>
          <a:off x="8113878" y="4481243"/>
          <a:ext cx="8302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CS ChemDraw Drawing" r:id="rId17" imgW="830217" imgH="911006" progId="ChemDraw.Document.6.0">
                  <p:embed/>
                </p:oleObj>
              </mc:Choice>
              <mc:Fallback>
                <p:oleObj name="CS ChemDraw Drawing" r:id="rId17" imgW="830217" imgH="911006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D6E3518-0D3B-4540-85F0-D408E513A8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13878" y="4481243"/>
                        <a:ext cx="830263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0A51E8B-867C-D648-BA35-6AA854C19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82425"/>
              </p:ext>
            </p:extLst>
          </p:nvPr>
        </p:nvGraphicFramePr>
        <p:xfrm>
          <a:off x="8476007" y="1465521"/>
          <a:ext cx="10064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CS ChemDraw Drawing" r:id="rId19" imgW="1006851" imgH="988683" progId="ChemDraw.Document.6.0">
                  <p:embed/>
                </p:oleObj>
              </mc:Choice>
              <mc:Fallback>
                <p:oleObj name="CS ChemDraw Drawing" r:id="rId19" imgW="1006851" imgH="988683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93EB335-BB74-4D92-9F63-09307C1BD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76007" y="1465521"/>
                        <a:ext cx="1006475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91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11/9/20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D7AD5-CF72-7442-9437-FE767FC1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1" y="2151453"/>
            <a:ext cx="5868022" cy="1995363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D4660EB7-9A33-5B4A-BE2F-D748E323F4F2}"/>
              </a:ext>
            </a:extLst>
          </p:cNvPr>
          <p:cNvSpPr/>
          <p:nvPr/>
        </p:nvSpPr>
        <p:spPr>
          <a:xfrm rot="2700000">
            <a:off x="4081411" y="2237142"/>
            <a:ext cx="1388395" cy="1388395"/>
          </a:xfrm>
          <a:prstGeom prst="plus">
            <a:avLst>
              <a:gd name="adj" fmla="val 495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74B7B-FB07-304C-A42C-301E42DC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07" y="2151453"/>
            <a:ext cx="1460500" cy="322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288FDD-E979-7541-AFD0-909AFAEA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364" y="4373757"/>
            <a:ext cx="4610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1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251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 ChemDraw Drawing</vt:lpstr>
      <vt:lpstr>OSA Series 2: Chemistry Update 24/7/20</vt:lpstr>
      <vt:lpstr>OSA Series 2: Chemistry Update 31/7/20</vt:lpstr>
      <vt:lpstr>OSA Series 2: Chemistry Update 21/8/20</vt:lpstr>
      <vt:lpstr>OSA Series 2: Chemistry Update 21/8/20</vt:lpstr>
      <vt:lpstr>OSA Series 2: Chemistry Update 4/9/20</vt:lpstr>
      <vt:lpstr>OSA Series 2: Chemistry Update 4/9/20</vt:lpstr>
      <vt:lpstr>OSA Series 2: Chemistry Update 11/9/20</vt:lpstr>
      <vt:lpstr>OSA Series 2: Chemistry Update 11/9/20</vt:lpstr>
      <vt:lpstr>OSA Series 2: Chemistry Update 11/9/20</vt:lpstr>
      <vt:lpstr>OSA Series 2: Chemistry Update 18/9/20</vt:lpstr>
      <vt:lpstr>OSA Series 2: Chemistry Update 18/9/20</vt:lpstr>
      <vt:lpstr>OSA Series 2: Chemistry Update 18/9/20</vt:lpstr>
      <vt:lpstr>OSA Series 2: Chemistry Update 18/9/20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 24/7/2020</dc:title>
  <dc:creator>Dana Klug</dc:creator>
  <cp:lastModifiedBy>Edwin Tse</cp:lastModifiedBy>
  <cp:revision>29</cp:revision>
  <dcterms:created xsi:type="dcterms:W3CDTF">2020-07-24T09:30:09Z</dcterms:created>
  <dcterms:modified xsi:type="dcterms:W3CDTF">2020-09-18T12:41:07Z</dcterms:modified>
</cp:coreProperties>
</file>