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B3D9-C649-4444-A76C-7F0A2B2F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2FBBB-7794-49BE-8E0D-BE8FA0E0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64EF-D588-42DC-9A94-28C2F803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5B28-6C78-42EA-BCE5-F6D3C887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235F-40C7-4D2F-BE32-623D059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ADF8-313A-4889-8D46-F0CF55FA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C07D-A05B-41A3-AE5C-9367B3B7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F308-9466-4802-8076-AE8585A8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54BB-F4C9-4781-880D-64AE4FD5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6074-29AE-4CF0-8FBD-B182EBDC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B14B6-4851-401F-A809-83452309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10A3-9B2D-41CD-8DCD-8995A3A9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31BF-EEAF-4C34-AC21-D2FC2D8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6FE5-34F9-4749-B52B-8892D5F1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8836-0F65-4B4E-B6E0-EBCE1C2F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41FE-D1DF-4961-BDD6-5DE2C447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314B-B62C-4584-A518-D9B4B66D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5599-99E4-4B87-8597-F99FF578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D03E-3797-41E0-82D4-BEF5D2F5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CF6D-E677-4B4D-B234-07C0DB1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9DA1-0003-4630-A6A4-ED93C7EC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EFF4F-2C0E-4117-85FD-FE82AB79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0788-1C38-43E3-AC53-2661EB78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B28B-280E-45E6-95DC-02B06EAB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59D1-12EB-49E0-BADC-C90452BC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BB10-D019-4FB4-98B3-D9415658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41E0-93A0-4B27-AB3F-11E5FBCEA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86713-07B1-4B66-A009-B817C251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CEE6-4BF8-4470-96E0-2964BA25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7ACB-BEA3-4A88-A870-1E1A49B6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82A81-7D76-4C49-8F0A-2371903B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4EFB-B9D1-437F-B660-4739976C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AC00-7592-4EE7-AF94-ADF43C9C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5D25-1581-4A27-8E8D-D171DF55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B20A8-11FA-41E6-A6D1-9FA430238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0E259-760A-4E32-BB89-BE5E264B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31D8B-66D8-4CBA-A1F0-A0AAED48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96187-5012-4964-8980-F52B430E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4A40E-9C84-48E8-9AE5-4B0F06D5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AF72-8A70-40F4-84D6-82A890B6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F288-C12D-49F6-AFCC-1CF218B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F96AB-D6ED-4C12-B8EE-836B045C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1F4BD-E854-41B6-8467-4672AA8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E9D46-0BB0-4CE4-9DCB-371C5AAD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7B061-1064-416B-BED6-89D19FA5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9E09-A274-499F-80D9-31EA82F2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5DE-8D9B-4010-A019-2D892332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40D9-9D53-4C2A-8B01-31D7CE5C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783BB-191B-4766-9255-F1D4DBBF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5DCC-3358-418C-9CA6-6AD60CF5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BA09-BF8C-4342-BC44-39F39079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2D58-1EB0-44E3-935A-E84F866E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B14-526B-44EC-A8DB-700932D3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5D44E-DD9D-49E0-AAE6-C35F98FD3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16C3D-C796-4D97-A2CD-FFDA3854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3EF7-9C18-479C-95E3-9B175F03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55EB0-6041-4D34-B3B5-397B2B0F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0D02-996B-4B25-9DA6-9D36D4A8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9B788-7536-425E-9F78-62FA1864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0EB0-6D97-4AE2-B34C-553969FC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5F0C-6401-4F01-98E5-8CC29E4DD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CCC6-6B35-4999-B49F-658D27A1217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EE9E-EE87-4E38-9FB1-3213D9ECC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83F9-AA4A-4B78-8BEF-582A08CA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4D59-2DDD-4A70-A228-7FEAA07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D1F35-FE30-4DDC-89D8-2DE03D0920A2}"/>
              </a:ext>
            </a:extLst>
          </p:cNvPr>
          <p:cNvSpPr txBox="1"/>
          <p:nvPr/>
        </p:nvSpPr>
        <p:spPr>
          <a:xfrm>
            <a:off x="649357" y="887896"/>
            <a:ext cx="316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Experimental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D6F4F-8148-47DC-8335-1D72557FA6B6}"/>
              </a:ext>
            </a:extLst>
          </p:cNvPr>
          <p:cNvSpPr txBox="1"/>
          <p:nvPr/>
        </p:nvSpPr>
        <p:spPr>
          <a:xfrm>
            <a:off x="1764795" y="1861030"/>
            <a:ext cx="1778569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MurD</a:t>
            </a:r>
            <a:r>
              <a:rPr lang="en-US" b="1" dirty="0"/>
              <a:t> inhibition</a:t>
            </a:r>
          </a:p>
          <a:p>
            <a:pPr algn="ctr"/>
            <a:r>
              <a:rPr lang="en-US" b="1" dirty="0"/>
              <a:t>1 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C3D20-A223-4F40-9FF5-A3BA32566E35}"/>
              </a:ext>
            </a:extLst>
          </p:cNvPr>
          <p:cNvSpPr txBox="1"/>
          <p:nvPr/>
        </p:nvSpPr>
        <p:spPr>
          <a:xfrm>
            <a:off x="7668193" y="1861030"/>
            <a:ext cx="1798549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MurE</a:t>
            </a:r>
            <a:r>
              <a:rPr lang="en-US" b="1" dirty="0"/>
              <a:t> inhibition </a:t>
            </a:r>
          </a:p>
          <a:p>
            <a:pPr algn="ctr"/>
            <a:r>
              <a:rPr lang="en-US" b="1" dirty="0"/>
              <a:t>1 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7A31-E828-4473-A430-C789DE06291A}"/>
              </a:ext>
            </a:extLst>
          </p:cNvPr>
          <p:cNvSpPr txBox="1"/>
          <p:nvPr/>
        </p:nvSpPr>
        <p:spPr>
          <a:xfrm>
            <a:off x="4605020" y="1861030"/>
            <a:ext cx="2001518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Assay interference</a:t>
            </a:r>
          </a:p>
          <a:p>
            <a:pPr algn="ctr"/>
            <a:r>
              <a:rPr lang="en-US" b="1" dirty="0"/>
              <a:t>checks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BEB128-D331-4AFE-9780-F08854824755}"/>
              </a:ext>
            </a:extLst>
          </p:cNvPr>
          <p:cNvSpPr/>
          <p:nvPr/>
        </p:nvSpPr>
        <p:spPr>
          <a:xfrm>
            <a:off x="3619016" y="1956964"/>
            <a:ext cx="910352" cy="5232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&gt;80%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A424A7-7E46-4365-A607-8F6948DA809C}"/>
              </a:ext>
            </a:extLst>
          </p:cNvPr>
          <p:cNvSpPr/>
          <p:nvPr/>
        </p:nvSpPr>
        <p:spPr>
          <a:xfrm>
            <a:off x="6682190" y="1956964"/>
            <a:ext cx="910352" cy="5232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BAD83-D286-4CB3-8F39-8F4FA81592CC}"/>
              </a:ext>
            </a:extLst>
          </p:cNvPr>
          <p:cNvSpPr txBox="1"/>
          <p:nvPr/>
        </p:nvSpPr>
        <p:spPr>
          <a:xfrm>
            <a:off x="289418" y="6192252"/>
            <a:ext cx="388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Becca </a:t>
            </a:r>
            <a:r>
              <a:rPr lang="en-US" dirty="0" err="1"/>
              <a:t>Steventon</a:t>
            </a:r>
            <a:r>
              <a:rPr lang="en-US" dirty="0"/>
              <a:t>, University of Warwick</a:t>
            </a:r>
          </a:p>
        </p:txBody>
      </p:sp>
    </p:spTree>
    <p:extLst>
      <p:ext uri="{BB962C8B-B14F-4D97-AF65-F5344CB8AC3E}">
        <p14:creationId xmlns:p14="http://schemas.microsoft.com/office/powerpoint/2010/main" val="15190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D1F35-FE30-4DDC-89D8-2DE03D0920A2}"/>
              </a:ext>
            </a:extLst>
          </p:cNvPr>
          <p:cNvSpPr txBox="1"/>
          <p:nvPr/>
        </p:nvSpPr>
        <p:spPr>
          <a:xfrm>
            <a:off x="649357" y="887896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</a:rPr>
              <a:t>MurD</a:t>
            </a:r>
            <a:r>
              <a:rPr lang="en-US" sz="2800" dirty="0">
                <a:latin typeface="+mj-lt"/>
              </a:rPr>
              <a:t> Inhibition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254854E-E4AF-4952-B5C5-037884954D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807210"/>
            <a:ext cx="5658678" cy="3796008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F164712-5DA4-4FEE-A4EB-6EDDE39EB9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443"/>
            <a:ext cx="5658678" cy="37960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527ABD-5A83-4EB9-B660-6739193DB755}"/>
              </a:ext>
            </a:extLst>
          </p:cNvPr>
          <p:cNvCxnSpPr>
            <a:cxnSpLocks/>
          </p:cNvCxnSpPr>
          <p:nvPr/>
        </p:nvCxnSpPr>
        <p:spPr>
          <a:xfrm>
            <a:off x="904875" y="4886325"/>
            <a:ext cx="1084980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0B3E5A-F272-4AEB-A203-70A58FDC3B0E}"/>
              </a:ext>
            </a:extLst>
          </p:cNvPr>
          <p:cNvSpPr txBox="1"/>
          <p:nvPr/>
        </p:nvSpPr>
        <p:spPr>
          <a:xfrm>
            <a:off x="289418" y="6192252"/>
            <a:ext cx="388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Becca </a:t>
            </a:r>
            <a:r>
              <a:rPr lang="en-US" dirty="0" err="1"/>
              <a:t>Steventon</a:t>
            </a:r>
            <a:r>
              <a:rPr lang="en-US" dirty="0"/>
              <a:t>, University of Warwick</a:t>
            </a:r>
          </a:p>
        </p:txBody>
      </p:sp>
    </p:spTree>
    <p:extLst>
      <p:ext uri="{BB962C8B-B14F-4D97-AF65-F5344CB8AC3E}">
        <p14:creationId xmlns:p14="http://schemas.microsoft.com/office/powerpoint/2010/main" val="135090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D1F35-FE30-4DDC-89D8-2DE03D0920A2}"/>
              </a:ext>
            </a:extLst>
          </p:cNvPr>
          <p:cNvSpPr txBox="1"/>
          <p:nvPr/>
        </p:nvSpPr>
        <p:spPr>
          <a:xfrm>
            <a:off x="649357" y="887896"/>
            <a:ext cx="284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+mj-lt"/>
              </a:rPr>
              <a:t>Assay Interference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C54AF6-C1AF-489D-8D8A-6F82702FA2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75" y="465655"/>
            <a:ext cx="4137658" cy="283845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2C557D-BF53-4CA3-806D-6A05CCF05DC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1" y="3570565"/>
            <a:ext cx="4137659" cy="2838450"/>
          </a:xfrm>
          <a:prstGeom prst="rect">
            <a:avLst/>
          </a:prstGeom>
        </p:spPr>
      </p:pic>
      <p:pic>
        <p:nvPicPr>
          <p:cNvPr id="9" name="Picture 8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731180B0-2895-4A02-B42B-A5AFF67690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82" y="3570565"/>
            <a:ext cx="4137660" cy="2838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71838-1A75-4F1A-8E0D-BB389D0B68A0}"/>
              </a:ext>
            </a:extLst>
          </p:cNvPr>
          <p:cNvSpPr txBox="1"/>
          <p:nvPr/>
        </p:nvSpPr>
        <p:spPr>
          <a:xfrm>
            <a:off x="261519" y="6392345"/>
            <a:ext cx="388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Becca </a:t>
            </a:r>
            <a:r>
              <a:rPr lang="en-US" dirty="0" err="1"/>
              <a:t>Steventon</a:t>
            </a:r>
            <a:r>
              <a:rPr lang="en-US" dirty="0"/>
              <a:t>, University of Warwick</a:t>
            </a:r>
          </a:p>
        </p:txBody>
      </p:sp>
    </p:spTree>
    <p:extLst>
      <p:ext uri="{BB962C8B-B14F-4D97-AF65-F5344CB8AC3E}">
        <p14:creationId xmlns:p14="http://schemas.microsoft.com/office/powerpoint/2010/main" val="22952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D1F35-FE30-4DDC-89D8-2DE03D0920A2}"/>
              </a:ext>
            </a:extLst>
          </p:cNvPr>
          <p:cNvSpPr txBox="1"/>
          <p:nvPr/>
        </p:nvSpPr>
        <p:spPr>
          <a:xfrm>
            <a:off x="649357" y="88789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</a:rPr>
              <a:t>MurE</a:t>
            </a:r>
            <a:r>
              <a:rPr lang="en-US" sz="2800" dirty="0">
                <a:latin typeface="+mj-lt"/>
              </a:rPr>
              <a:t> Inhibition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87A7ADF-0929-4F58-BCFA-33E602217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25" y="887896"/>
            <a:ext cx="8177623" cy="563380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BCA0CE-56BC-4F7B-A85A-C74B9D592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82360"/>
              </p:ext>
            </p:extLst>
          </p:nvPr>
        </p:nvGraphicFramePr>
        <p:xfrm>
          <a:off x="4848160" y="4134211"/>
          <a:ext cx="1180989" cy="8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476236" imgH="1017685" progId="ChemDraw.Document.6.0">
                  <p:embed/>
                </p:oleObj>
              </mc:Choice>
              <mc:Fallback>
                <p:oleObj name="CS ChemDraw Drawing" r:id="rId3" imgW="1476236" imgH="10176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160" y="4134211"/>
                        <a:ext cx="1180989" cy="8141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1EFFE8-45A9-4D21-89B2-3AF8BE207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100900"/>
              </p:ext>
            </p:extLst>
          </p:nvPr>
        </p:nvGraphicFramePr>
        <p:xfrm>
          <a:off x="5803579" y="1951184"/>
          <a:ext cx="1306562" cy="77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633202" imgH="965758" progId="ChemDraw.Document.6.0">
                  <p:embed/>
                </p:oleObj>
              </mc:Choice>
              <mc:Fallback>
                <p:oleObj name="CS ChemDraw Drawing" r:id="rId5" imgW="1633202" imgH="96575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3579" y="1951184"/>
                        <a:ext cx="1306562" cy="7726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4EF574-598B-468F-B634-CE5D9D60F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955147"/>
              </p:ext>
            </p:extLst>
          </p:nvPr>
        </p:nvGraphicFramePr>
        <p:xfrm>
          <a:off x="6765377" y="3572949"/>
          <a:ext cx="1183712" cy="112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1479640" imgH="1403154" progId="ChemDraw.Document.6.0">
                  <p:embed/>
                </p:oleObj>
              </mc:Choice>
              <mc:Fallback>
                <p:oleObj name="CS ChemDraw Drawing" r:id="rId7" imgW="1479640" imgH="14031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5377" y="3572949"/>
                        <a:ext cx="1183712" cy="11225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93E18D1-6092-4A0E-B0F7-68C70A329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88191"/>
              </p:ext>
            </p:extLst>
          </p:nvPr>
        </p:nvGraphicFramePr>
        <p:xfrm>
          <a:off x="7512552" y="2391763"/>
          <a:ext cx="1467537" cy="89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834421" imgH="1116610" progId="ChemDraw.Document.6.0">
                  <p:embed/>
                </p:oleObj>
              </mc:Choice>
              <mc:Fallback>
                <p:oleObj name="CS ChemDraw Drawing" r:id="rId9" imgW="1834421" imgH="111661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12552" y="2391763"/>
                        <a:ext cx="1467537" cy="89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045E707-F46B-4FEA-8474-AFCD06121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48848"/>
              </p:ext>
            </p:extLst>
          </p:nvPr>
        </p:nvGraphicFramePr>
        <p:xfrm>
          <a:off x="8654734" y="3810563"/>
          <a:ext cx="1350436" cy="84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688045" imgH="1055966" progId="ChemDraw.Document.6.0">
                  <p:embed/>
                </p:oleObj>
              </mc:Choice>
              <mc:Fallback>
                <p:oleObj name="CS ChemDraw Drawing" r:id="rId11" imgW="1688045" imgH="105596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54734" y="3810563"/>
                        <a:ext cx="1350436" cy="8447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FBA5A3D-45D4-4A61-BBE9-25FF2F104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57373"/>
              </p:ext>
            </p:extLst>
          </p:nvPr>
        </p:nvGraphicFramePr>
        <p:xfrm>
          <a:off x="10051019" y="2891805"/>
          <a:ext cx="1183410" cy="91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3" imgW="1479262" imgH="1148448" progId="ChemDraw.Document.6.0">
                  <p:embed/>
                </p:oleObj>
              </mc:Choice>
              <mc:Fallback>
                <p:oleObj name="CS ChemDraw Drawing" r:id="rId13" imgW="1479262" imgH="11484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51019" y="2891805"/>
                        <a:ext cx="1183410" cy="9187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5BE7AA-1CCC-49E7-AF9A-61F30A887D5F}"/>
              </a:ext>
            </a:extLst>
          </p:cNvPr>
          <p:cNvSpPr txBox="1"/>
          <p:nvPr/>
        </p:nvSpPr>
        <p:spPr>
          <a:xfrm>
            <a:off x="223157" y="6337037"/>
            <a:ext cx="388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Becca </a:t>
            </a:r>
            <a:r>
              <a:rPr lang="en-US" dirty="0" err="1"/>
              <a:t>Steventon</a:t>
            </a:r>
            <a:r>
              <a:rPr lang="en-US" dirty="0"/>
              <a:t>, University of Warwick</a:t>
            </a:r>
          </a:p>
        </p:txBody>
      </p:sp>
    </p:spTree>
    <p:extLst>
      <p:ext uri="{BB962C8B-B14F-4D97-AF65-F5344CB8AC3E}">
        <p14:creationId xmlns:p14="http://schemas.microsoft.com/office/powerpoint/2010/main" val="11339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10</cp:revision>
  <dcterms:created xsi:type="dcterms:W3CDTF">2021-07-05T14:45:37Z</dcterms:created>
  <dcterms:modified xsi:type="dcterms:W3CDTF">2021-07-08T09:34:39Z</dcterms:modified>
</cp:coreProperties>
</file>