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5" r:id="rId3"/>
    <p:sldId id="264" r:id="rId4"/>
    <p:sldId id="261" r:id="rId5"/>
    <p:sldId id="266" r:id="rId6"/>
    <p:sldId id="256" r:id="rId7"/>
    <p:sldId id="262" r:id="rId8"/>
    <p:sldId id="259" r:id="rId9"/>
    <p:sldId id="268" r:id="rId10"/>
    <p:sldId id="269" r:id="rId11"/>
    <p:sldId id="257" r:id="rId12"/>
    <p:sldId id="258" r:id="rId13"/>
    <p:sldId id="275" r:id="rId14"/>
    <p:sldId id="270" r:id="rId15"/>
    <p:sldId id="272" r:id="rId16"/>
    <p:sldId id="278" r:id="rId17"/>
    <p:sldId id="280" r:id="rId18"/>
    <p:sldId id="281" r:id="rId1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FFFFCC"/>
    <a:srgbClr val="006666"/>
    <a:srgbClr val="0048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3814" autoAdjust="0"/>
    <p:restoredTop sz="94660"/>
  </p:normalViewPr>
  <p:slideViewPr>
    <p:cSldViewPr snapToGrid="0" showGuides="1">
      <p:cViewPr>
        <p:scale>
          <a:sx n="100" d="100"/>
          <a:sy n="100" d="100"/>
        </p:scale>
        <p:origin x="48" y="48"/>
      </p:cViewPr>
      <p:guideLst>
        <p:guide orient="horz" pos="2908"/>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3DDF-0335-47B7-A81D-FD365FD72E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2C23C1E-18BA-4250-A18C-08FD952B4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AAF7FAA-9B8D-4598-84E0-1689D62A4BA9}"/>
              </a:ext>
            </a:extLst>
          </p:cNvPr>
          <p:cNvSpPr>
            <a:spLocks noGrp="1"/>
          </p:cNvSpPr>
          <p:nvPr>
            <p:ph type="dt" sz="half" idx="10"/>
          </p:nvPr>
        </p:nvSpPr>
        <p:spPr/>
        <p:txBody>
          <a:bodyPr/>
          <a:lstStyle/>
          <a:p>
            <a:fld id="{0A6059F3-8480-46B4-BF65-B3C96C24C770}" type="datetimeFigureOut">
              <a:rPr lang="en-GB" smtClean="0"/>
              <a:t>14/06/2022</a:t>
            </a:fld>
            <a:endParaRPr lang="en-GB"/>
          </a:p>
        </p:txBody>
      </p:sp>
      <p:sp>
        <p:nvSpPr>
          <p:cNvPr id="5" name="Footer Placeholder 4">
            <a:extLst>
              <a:ext uri="{FF2B5EF4-FFF2-40B4-BE49-F238E27FC236}">
                <a16:creationId xmlns:a16="http://schemas.microsoft.com/office/drawing/2014/main" id="{623C026D-70D8-4FF4-9C00-8B90CAB990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F23409-1768-41E6-919A-6013BF7F9CC2}"/>
              </a:ext>
            </a:extLst>
          </p:cNvPr>
          <p:cNvSpPr>
            <a:spLocks noGrp="1"/>
          </p:cNvSpPr>
          <p:nvPr>
            <p:ph type="sldNum" sz="quarter" idx="12"/>
          </p:nvPr>
        </p:nvSpPr>
        <p:spPr/>
        <p:txBody>
          <a:bodyPr/>
          <a:lstStyle/>
          <a:p>
            <a:fld id="{2C25E3A5-31BA-4299-A82D-D0D1A503ED53}" type="slidenum">
              <a:rPr lang="en-GB" smtClean="0"/>
              <a:t>‹#›</a:t>
            </a:fld>
            <a:endParaRPr lang="en-GB"/>
          </a:p>
        </p:txBody>
      </p:sp>
    </p:spTree>
    <p:extLst>
      <p:ext uri="{BB962C8B-B14F-4D97-AF65-F5344CB8AC3E}">
        <p14:creationId xmlns:p14="http://schemas.microsoft.com/office/powerpoint/2010/main" val="17089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7BC8-AA01-4E6A-977E-5B7DC2057D9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775FEE-88A7-4CF4-A804-E42C49FCC7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9FE5A1-8F2F-4F08-B854-322C235F1A42}"/>
              </a:ext>
            </a:extLst>
          </p:cNvPr>
          <p:cNvSpPr>
            <a:spLocks noGrp="1"/>
          </p:cNvSpPr>
          <p:nvPr>
            <p:ph type="dt" sz="half" idx="10"/>
          </p:nvPr>
        </p:nvSpPr>
        <p:spPr/>
        <p:txBody>
          <a:bodyPr/>
          <a:lstStyle/>
          <a:p>
            <a:fld id="{0A6059F3-8480-46B4-BF65-B3C96C24C770}" type="datetimeFigureOut">
              <a:rPr lang="en-GB" smtClean="0"/>
              <a:t>14/06/2022</a:t>
            </a:fld>
            <a:endParaRPr lang="en-GB"/>
          </a:p>
        </p:txBody>
      </p:sp>
      <p:sp>
        <p:nvSpPr>
          <p:cNvPr id="5" name="Footer Placeholder 4">
            <a:extLst>
              <a:ext uri="{FF2B5EF4-FFF2-40B4-BE49-F238E27FC236}">
                <a16:creationId xmlns:a16="http://schemas.microsoft.com/office/drawing/2014/main" id="{310C127E-6043-44AC-958A-3296E12576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BD966D-0433-49F1-9C78-596CFB07DCBA}"/>
              </a:ext>
            </a:extLst>
          </p:cNvPr>
          <p:cNvSpPr>
            <a:spLocks noGrp="1"/>
          </p:cNvSpPr>
          <p:nvPr>
            <p:ph type="sldNum" sz="quarter" idx="12"/>
          </p:nvPr>
        </p:nvSpPr>
        <p:spPr/>
        <p:txBody>
          <a:bodyPr/>
          <a:lstStyle/>
          <a:p>
            <a:fld id="{2C25E3A5-31BA-4299-A82D-D0D1A503ED53}" type="slidenum">
              <a:rPr lang="en-GB" smtClean="0"/>
              <a:t>‹#›</a:t>
            </a:fld>
            <a:endParaRPr lang="en-GB"/>
          </a:p>
        </p:txBody>
      </p:sp>
    </p:spTree>
    <p:extLst>
      <p:ext uri="{BB962C8B-B14F-4D97-AF65-F5344CB8AC3E}">
        <p14:creationId xmlns:p14="http://schemas.microsoft.com/office/powerpoint/2010/main" val="35162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4AD7E-9816-4074-9461-EE2E1D8918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27C092-B5C1-45FC-AA21-C1D151FCCC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D15F74-25C4-4373-996D-B5C47409FBAA}"/>
              </a:ext>
            </a:extLst>
          </p:cNvPr>
          <p:cNvSpPr>
            <a:spLocks noGrp="1"/>
          </p:cNvSpPr>
          <p:nvPr>
            <p:ph type="dt" sz="half" idx="10"/>
          </p:nvPr>
        </p:nvSpPr>
        <p:spPr/>
        <p:txBody>
          <a:bodyPr/>
          <a:lstStyle/>
          <a:p>
            <a:fld id="{0A6059F3-8480-46B4-BF65-B3C96C24C770}" type="datetimeFigureOut">
              <a:rPr lang="en-GB" smtClean="0"/>
              <a:t>14/06/2022</a:t>
            </a:fld>
            <a:endParaRPr lang="en-GB"/>
          </a:p>
        </p:txBody>
      </p:sp>
      <p:sp>
        <p:nvSpPr>
          <p:cNvPr id="5" name="Footer Placeholder 4">
            <a:extLst>
              <a:ext uri="{FF2B5EF4-FFF2-40B4-BE49-F238E27FC236}">
                <a16:creationId xmlns:a16="http://schemas.microsoft.com/office/drawing/2014/main" id="{0403B6E0-DD0F-41EE-93CC-4328018E72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46676F-776B-43DA-9495-8EB0ACA1E5C0}"/>
              </a:ext>
            </a:extLst>
          </p:cNvPr>
          <p:cNvSpPr>
            <a:spLocks noGrp="1"/>
          </p:cNvSpPr>
          <p:nvPr>
            <p:ph type="sldNum" sz="quarter" idx="12"/>
          </p:nvPr>
        </p:nvSpPr>
        <p:spPr/>
        <p:txBody>
          <a:bodyPr/>
          <a:lstStyle/>
          <a:p>
            <a:fld id="{2C25E3A5-31BA-4299-A82D-D0D1A503ED53}" type="slidenum">
              <a:rPr lang="en-GB" smtClean="0"/>
              <a:t>‹#›</a:t>
            </a:fld>
            <a:endParaRPr lang="en-GB"/>
          </a:p>
        </p:txBody>
      </p:sp>
    </p:spTree>
    <p:extLst>
      <p:ext uri="{BB962C8B-B14F-4D97-AF65-F5344CB8AC3E}">
        <p14:creationId xmlns:p14="http://schemas.microsoft.com/office/powerpoint/2010/main" val="312298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2796-0FA5-4E58-8CC8-9DB78859CC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794805-25FC-475F-8934-DD3112D3F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C255B3-F987-4830-9937-1FA88615E148}"/>
              </a:ext>
            </a:extLst>
          </p:cNvPr>
          <p:cNvSpPr>
            <a:spLocks noGrp="1"/>
          </p:cNvSpPr>
          <p:nvPr>
            <p:ph type="dt" sz="half" idx="10"/>
          </p:nvPr>
        </p:nvSpPr>
        <p:spPr/>
        <p:txBody>
          <a:bodyPr/>
          <a:lstStyle/>
          <a:p>
            <a:fld id="{0A6059F3-8480-46B4-BF65-B3C96C24C770}" type="datetimeFigureOut">
              <a:rPr lang="en-GB" smtClean="0"/>
              <a:t>14/06/2022</a:t>
            </a:fld>
            <a:endParaRPr lang="en-GB"/>
          </a:p>
        </p:txBody>
      </p:sp>
      <p:sp>
        <p:nvSpPr>
          <p:cNvPr id="5" name="Footer Placeholder 4">
            <a:extLst>
              <a:ext uri="{FF2B5EF4-FFF2-40B4-BE49-F238E27FC236}">
                <a16:creationId xmlns:a16="http://schemas.microsoft.com/office/drawing/2014/main" id="{623AC5EC-C60D-4D81-BD38-A94D945C15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AA0206-83F7-4904-9881-65491B460C30}"/>
              </a:ext>
            </a:extLst>
          </p:cNvPr>
          <p:cNvSpPr>
            <a:spLocks noGrp="1"/>
          </p:cNvSpPr>
          <p:nvPr>
            <p:ph type="sldNum" sz="quarter" idx="12"/>
          </p:nvPr>
        </p:nvSpPr>
        <p:spPr/>
        <p:txBody>
          <a:bodyPr/>
          <a:lstStyle/>
          <a:p>
            <a:fld id="{2C25E3A5-31BA-4299-A82D-D0D1A503ED53}" type="slidenum">
              <a:rPr lang="en-GB" smtClean="0"/>
              <a:t>‹#›</a:t>
            </a:fld>
            <a:endParaRPr lang="en-GB"/>
          </a:p>
        </p:txBody>
      </p:sp>
    </p:spTree>
    <p:extLst>
      <p:ext uri="{BB962C8B-B14F-4D97-AF65-F5344CB8AC3E}">
        <p14:creationId xmlns:p14="http://schemas.microsoft.com/office/powerpoint/2010/main" val="323868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5734-106A-4B4C-AAAB-2282E29906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028FA22-DC7E-4F50-9DBA-835D953CA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B03EFA-A5F7-4CBF-B661-EBF1D7B4967C}"/>
              </a:ext>
            </a:extLst>
          </p:cNvPr>
          <p:cNvSpPr>
            <a:spLocks noGrp="1"/>
          </p:cNvSpPr>
          <p:nvPr>
            <p:ph type="dt" sz="half" idx="10"/>
          </p:nvPr>
        </p:nvSpPr>
        <p:spPr/>
        <p:txBody>
          <a:bodyPr/>
          <a:lstStyle/>
          <a:p>
            <a:fld id="{0A6059F3-8480-46B4-BF65-B3C96C24C770}" type="datetimeFigureOut">
              <a:rPr lang="en-GB" smtClean="0"/>
              <a:t>14/06/2022</a:t>
            </a:fld>
            <a:endParaRPr lang="en-GB"/>
          </a:p>
        </p:txBody>
      </p:sp>
      <p:sp>
        <p:nvSpPr>
          <p:cNvPr id="5" name="Footer Placeholder 4">
            <a:extLst>
              <a:ext uri="{FF2B5EF4-FFF2-40B4-BE49-F238E27FC236}">
                <a16:creationId xmlns:a16="http://schemas.microsoft.com/office/drawing/2014/main" id="{B9293ED2-80B9-4093-9B5A-4EB9F1C341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749B5D-F51A-4E31-92B5-7F2C15FEA9BD}"/>
              </a:ext>
            </a:extLst>
          </p:cNvPr>
          <p:cNvSpPr>
            <a:spLocks noGrp="1"/>
          </p:cNvSpPr>
          <p:nvPr>
            <p:ph type="sldNum" sz="quarter" idx="12"/>
          </p:nvPr>
        </p:nvSpPr>
        <p:spPr/>
        <p:txBody>
          <a:bodyPr/>
          <a:lstStyle/>
          <a:p>
            <a:fld id="{2C25E3A5-31BA-4299-A82D-D0D1A503ED53}" type="slidenum">
              <a:rPr lang="en-GB" smtClean="0"/>
              <a:t>‹#›</a:t>
            </a:fld>
            <a:endParaRPr lang="en-GB"/>
          </a:p>
        </p:txBody>
      </p:sp>
    </p:spTree>
    <p:extLst>
      <p:ext uri="{BB962C8B-B14F-4D97-AF65-F5344CB8AC3E}">
        <p14:creationId xmlns:p14="http://schemas.microsoft.com/office/powerpoint/2010/main" val="160029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498C-00E7-4A4C-8EE1-41D2363EB2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06A28C-5F32-4B5D-8254-56DA5AA4AB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9586BE-5B17-41A0-B13A-E3A2B5F14E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24B81F-4996-4A1C-8802-A80FB4288531}"/>
              </a:ext>
            </a:extLst>
          </p:cNvPr>
          <p:cNvSpPr>
            <a:spLocks noGrp="1"/>
          </p:cNvSpPr>
          <p:nvPr>
            <p:ph type="dt" sz="half" idx="10"/>
          </p:nvPr>
        </p:nvSpPr>
        <p:spPr/>
        <p:txBody>
          <a:bodyPr/>
          <a:lstStyle/>
          <a:p>
            <a:fld id="{0A6059F3-8480-46B4-BF65-B3C96C24C770}" type="datetimeFigureOut">
              <a:rPr lang="en-GB" smtClean="0"/>
              <a:t>14/06/2022</a:t>
            </a:fld>
            <a:endParaRPr lang="en-GB"/>
          </a:p>
        </p:txBody>
      </p:sp>
      <p:sp>
        <p:nvSpPr>
          <p:cNvPr id="6" name="Footer Placeholder 5">
            <a:extLst>
              <a:ext uri="{FF2B5EF4-FFF2-40B4-BE49-F238E27FC236}">
                <a16:creationId xmlns:a16="http://schemas.microsoft.com/office/drawing/2014/main" id="{37280142-DB54-4EB9-A37E-AEF1FAE5D8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BCFA3B-AB6C-4DD0-A751-0D977F851E40}"/>
              </a:ext>
            </a:extLst>
          </p:cNvPr>
          <p:cNvSpPr>
            <a:spLocks noGrp="1"/>
          </p:cNvSpPr>
          <p:nvPr>
            <p:ph type="sldNum" sz="quarter" idx="12"/>
          </p:nvPr>
        </p:nvSpPr>
        <p:spPr/>
        <p:txBody>
          <a:bodyPr/>
          <a:lstStyle/>
          <a:p>
            <a:fld id="{2C25E3A5-31BA-4299-A82D-D0D1A503ED53}" type="slidenum">
              <a:rPr lang="en-GB" smtClean="0"/>
              <a:t>‹#›</a:t>
            </a:fld>
            <a:endParaRPr lang="en-GB"/>
          </a:p>
        </p:txBody>
      </p:sp>
    </p:spTree>
    <p:extLst>
      <p:ext uri="{BB962C8B-B14F-4D97-AF65-F5344CB8AC3E}">
        <p14:creationId xmlns:p14="http://schemas.microsoft.com/office/powerpoint/2010/main" val="53069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238E-411C-44A5-8DB4-530D31693E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7459CF-C5F9-4EC8-B074-F7427B6FA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195E9-0CFC-464B-82E6-26E8918E26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5FBBE34-3650-4F43-9F36-79A530348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57960E-D744-4288-AC35-BE4024D604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6B2B48-C7FE-4E71-BD7A-9AB7F8B96880}"/>
              </a:ext>
            </a:extLst>
          </p:cNvPr>
          <p:cNvSpPr>
            <a:spLocks noGrp="1"/>
          </p:cNvSpPr>
          <p:nvPr>
            <p:ph type="dt" sz="half" idx="10"/>
          </p:nvPr>
        </p:nvSpPr>
        <p:spPr/>
        <p:txBody>
          <a:bodyPr/>
          <a:lstStyle/>
          <a:p>
            <a:fld id="{0A6059F3-8480-46B4-BF65-B3C96C24C770}" type="datetimeFigureOut">
              <a:rPr lang="en-GB" smtClean="0"/>
              <a:t>14/06/2022</a:t>
            </a:fld>
            <a:endParaRPr lang="en-GB"/>
          </a:p>
        </p:txBody>
      </p:sp>
      <p:sp>
        <p:nvSpPr>
          <p:cNvPr id="8" name="Footer Placeholder 7">
            <a:extLst>
              <a:ext uri="{FF2B5EF4-FFF2-40B4-BE49-F238E27FC236}">
                <a16:creationId xmlns:a16="http://schemas.microsoft.com/office/drawing/2014/main" id="{D0ACAFA0-16FE-49F7-BAF8-4118593F39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08F2FE-7510-414D-B608-8BC349DA68C8}"/>
              </a:ext>
            </a:extLst>
          </p:cNvPr>
          <p:cNvSpPr>
            <a:spLocks noGrp="1"/>
          </p:cNvSpPr>
          <p:nvPr>
            <p:ph type="sldNum" sz="quarter" idx="12"/>
          </p:nvPr>
        </p:nvSpPr>
        <p:spPr/>
        <p:txBody>
          <a:bodyPr/>
          <a:lstStyle/>
          <a:p>
            <a:fld id="{2C25E3A5-31BA-4299-A82D-D0D1A503ED53}" type="slidenum">
              <a:rPr lang="en-GB" smtClean="0"/>
              <a:t>‹#›</a:t>
            </a:fld>
            <a:endParaRPr lang="en-GB"/>
          </a:p>
        </p:txBody>
      </p:sp>
    </p:spTree>
    <p:extLst>
      <p:ext uri="{BB962C8B-B14F-4D97-AF65-F5344CB8AC3E}">
        <p14:creationId xmlns:p14="http://schemas.microsoft.com/office/powerpoint/2010/main" val="359208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A0F6-86B6-4701-818D-513A049CC0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4399E6E-5C83-40EC-8C21-891594916D51}"/>
              </a:ext>
            </a:extLst>
          </p:cNvPr>
          <p:cNvSpPr>
            <a:spLocks noGrp="1"/>
          </p:cNvSpPr>
          <p:nvPr>
            <p:ph type="dt" sz="half" idx="10"/>
          </p:nvPr>
        </p:nvSpPr>
        <p:spPr/>
        <p:txBody>
          <a:bodyPr/>
          <a:lstStyle/>
          <a:p>
            <a:fld id="{0A6059F3-8480-46B4-BF65-B3C96C24C770}" type="datetimeFigureOut">
              <a:rPr lang="en-GB" smtClean="0"/>
              <a:t>14/06/2022</a:t>
            </a:fld>
            <a:endParaRPr lang="en-GB"/>
          </a:p>
        </p:txBody>
      </p:sp>
      <p:sp>
        <p:nvSpPr>
          <p:cNvPr id="4" name="Footer Placeholder 3">
            <a:extLst>
              <a:ext uri="{FF2B5EF4-FFF2-40B4-BE49-F238E27FC236}">
                <a16:creationId xmlns:a16="http://schemas.microsoft.com/office/drawing/2014/main" id="{EC237CFF-618F-4EF2-9420-253CDAEB090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762C650-F673-477F-9872-5CDA531ADF00}"/>
              </a:ext>
            </a:extLst>
          </p:cNvPr>
          <p:cNvSpPr>
            <a:spLocks noGrp="1"/>
          </p:cNvSpPr>
          <p:nvPr>
            <p:ph type="sldNum" sz="quarter" idx="12"/>
          </p:nvPr>
        </p:nvSpPr>
        <p:spPr/>
        <p:txBody>
          <a:bodyPr/>
          <a:lstStyle/>
          <a:p>
            <a:fld id="{2C25E3A5-31BA-4299-A82D-D0D1A503ED53}" type="slidenum">
              <a:rPr lang="en-GB" smtClean="0"/>
              <a:t>‹#›</a:t>
            </a:fld>
            <a:endParaRPr lang="en-GB"/>
          </a:p>
        </p:txBody>
      </p:sp>
    </p:spTree>
    <p:extLst>
      <p:ext uri="{BB962C8B-B14F-4D97-AF65-F5344CB8AC3E}">
        <p14:creationId xmlns:p14="http://schemas.microsoft.com/office/powerpoint/2010/main" val="299653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021E9-8AC5-4F97-B4F3-666FBAF527E6}"/>
              </a:ext>
            </a:extLst>
          </p:cNvPr>
          <p:cNvSpPr>
            <a:spLocks noGrp="1"/>
          </p:cNvSpPr>
          <p:nvPr>
            <p:ph type="dt" sz="half" idx="10"/>
          </p:nvPr>
        </p:nvSpPr>
        <p:spPr/>
        <p:txBody>
          <a:bodyPr/>
          <a:lstStyle/>
          <a:p>
            <a:fld id="{0A6059F3-8480-46B4-BF65-B3C96C24C770}" type="datetimeFigureOut">
              <a:rPr lang="en-GB" smtClean="0"/>
              <a:t>14/06/2022</a:t>
            </a:fld>
            <a:endParaRPr lang="en-GB"/>
          </a:p>
        </p:txBody>
      </p:sp>
      <p:sp>
        <p:nvSpPr>
          <p:cNvPr id="3" name="Footer Placeholder 2">
            <a:extLst>
              <a:ext uri="{FF2B5EF4-FFF2-40B4-BE49-F238E27FC236}">
                <a16:creationId xmlns:a16="http://schemas.microsoft.com/office/drawing/2014/main" id="{9F388CDC-E601-42B2-B88D-13FEB3C4676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AFF5DBE-83F5-49C1-9268-019CB8749090}"/>
              </a:ext>
            </a:extLst>
          </p:cNvPr>
          <p:cNvSpPr>
            <a:spLocks noGrp="1"/>
          </p:cNvSpPr>
          <p:nvPr>
            <p:ph type="sldNum" sz="quarter" idx="12"/>
          </p:nvPr>
        </p:nvSpPr>
        <p:spPr/>
        <p:txBody>
          <a:bodyPr/>
          <a:lstStyle/>
          <a:p>
            <a:fld id="{2C25E3A5-31BA-4299-A82D-D0D1A503ED53}" type="slidenum">
              <a:rPr lang="en-GB" smtClean="0"/>
              <a:t>‹#›</a:t>
            </a:fld>
            <a:endParaRPr lang="en-GB"/>
          </a:p>
        </p:txBody>
      </p:sp>
    </p:spTree>
    <p:extLst>
      <p:ext uri="{BB962C8B-B14F-4D97-AF65-F5344CB8AC3E}">
        <p14:creationId xmlns:p14="http://schemas.microsoft.com/office/powerpoint/2010/main" val="418966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FEEA-9CC2-4BCF-B5F8-CE0DFCF84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D60498-509E-4809-B256-544228201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55EE69-06DC-41A6-B949-15C635B5F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C83FE-0E35-49B9-B805-23513B0DDAA4}"/>
              </a:ext>
            </a:extLst>
          </p:cNvPr>
          <p:cNvSpPr>
            <a:spLocks noGrp="1"/>
          </p:cNvSpPr>
          <p:nvPr>
            <p:ph type="dt" sz="half" idx="10"/>
          </p:nvPr>
        </p:nvSpPr>
        <p:spPr/>
        <p:txBody>
          <a:bodyPr/>
          <a:lstStyle/>
          <a:p>
            <a:fld id="{0A6059F3-8480-46B4-BF65-B3C96C24C770}" type="datetimeFigureOut">
              <a:rPr lang="en-GB" smtClean="0"/>
              <a:t>14/06/2022</a:t>
            </a:fld>
            <a:endParaRPr lang="en-GB"/>
          </a:p>
        </p:txBody>
      </p:sp>
      <p:sp>
        <p:nvSpPr>
          <p:cNvPr id="6" name="Footer Placeholder 5">
            <a:extLst>
              <a:ext uri="{FF2B5EF4-FFF2-40B4-BE49-F238E27FC236}">
                <a16:creationId xmlns:a16="http://schemas.microsoft.com/office/drawing/2014/main" id="{2AC719D4-6978-43D2-A90F-73670CCA65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67B5FA-19D4-4D8F-841E-1085A4909912}"/>
              </a:ext>
            </a:extLst>
          </p:cNvPr>
          <p:cNvSpPr>
            <a:spLocks noGrp="1"/>
          </p:cNvSpPr>
          <p:nvPr>
            <p:ph type="sldNum" sz="quarter" idx="12"/>
          </p:nvPr>
        </p:nvSpPr>
        <p:spPr/>
        <p:txBody>
          <a:bodyPr/>
          <a:lstStyle/>
          <a:p>
            <a:fld id="{2C25E3A5-31BA-4299-A82D-D0D1A503ED53}" type="slidenum">
              <a:rPr lang="en-GB" smtClean="0"/>
              <a:t>‹#›</a:t>
            </a:fld>
            <a:endParaRPr lang="en-GB"/>
          </a:p>
        </p:txBody>
      </p:sp>
    </p:spTree>
    <p:extLst>
      <p:ext uri="{BB962C8B-B14F-4D97-AF65-F5344CB8AC3E}">
        <p14:creationId xmlns:p14="http://schemas.microsoft.com/office/powerpoint/2010/main" val="191886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ACD5-9476-491A-AD44-6EBAB7763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67531A0-1917-46DF-A81C-33E541438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EAD43-8279-4CF0-94BE-295D86ADB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B0687-9540-46A9-B762-D9CBB22ACE84}"/>
              </a:ext>
            </a:extLst>
          </p:cNvPr>
          <p:cNvSpPr>
            <a:spLocks noGrp="1"/>
          </p:cNvSpPr>
          <p:nvPr>
            <p:ph type="dt" sz="half" idx="10"/>
          </p:nvPr>
        </p:nvSpPr>
        <p:spPr/>
        <p:txBody>
          <a:bodyPr/>
          <a:lstStyle/>
          <a:p>
            <a:fld id="{0A6059F3-8480-46B4-BF65-B3C96C24C770}" type="datetimeFigureOut">
              <a:rPr lang="en-GB" smtClean="0"/>
              <a:t>14/06/2022</a:t>
            </a:fld>
            <a:endParaRPr lang="en-GB"/>
          </a:p>
        </p:txBody>
      </p:sp>
      <p:sp>
        <p:nvSpPr>
          <p:cNvPr id="6" name="Footer Placeholder 5">
            <a:extLst>
              <a:ext uri="{FF2B5EF4-FFF2-40B4-BE49-F238E27FC236}">
                <a16:creationId xmlns:a16="http://schemas.microsoft.com/office/drawing/2014/main" id="{ADEC56B0-0E4C-4BC6-8864-0807D7207C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E7E5AD-2041-4E31-9AE9-AB45849FE7B2}"/>
              </a:ext>
            </a:extLst>
          </p:cNvPr>
          <p:cNvSpPr>
            <a:spLocks noGrp="1"/>
          </p:cNvSpPr>
          <p:nvPr>
            <p:ph type="sldNum" sz="quarter" idx="12"/>
          </p:nvPr>
        </p:nvSpPr>
        <p:spPr/>
        <p:txBody>
          <a:bodyPr/>
          <a:lstStyle/>
          <a:p>
            <a:fld id="{2C25E3A5-31BA-4299-A82D-D0D1A503ED53}" type="slidenum">
              <a:rPr lang="en-GB" smtClean="0"/>
              <a:t>‹#›</a:t>
            </a:fld>
            <a:endParaRPr lang="en-GB"/>
          </a:p>
        </p:txBody>
      </p:sp>
    </p:spTree>
    <p:extLst>
      <p:ext uri="{BB962C8B-B14F-4D97-AF65-F5344CB8AC3E}">
        <p14:creationId xmlns:p14="http://schemas.microsoft.com/office/powerpoint/2010/main" val="420707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C445D-0908-48BC-84DD-14EEBF718D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C17C1A-0638-428A-AD68-81F16947CD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73824-3441-48A6-AEE3-259A699B89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059F3-8480-46B4-BF65-B3C96C24C770}" type="datetimeFigureOut">
              <a:rPr lang="en-GB" smtClean="0"/>
              <a:t>14/06/2022</a:t>
            </a:fld>
            <a:endParaRPr lang="en-GB"/>
          </a:p>
        </p:txBody>
      </p:sp>
      <p:sp>
        <p:nvSpPr>
          <p:cNvPr id="5" name="Footer Placeholder 4">
            <a:extLst>
              <a:ext uri="{FF2B5EF4-FFF2-40B4-BE49-F238E27FC236}">
                <a16:creationId xmlns:a16="http://schemas.microsoft.com/office/drawing/2014/main" id="{50594D9C-2F8E-4981-8AD3-2241C6CD7D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0F9F0C1-A0AE-4CA6-981E-5F5212DED0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5E3A5-31BA-4299-A82D-D0D1A503ED53}" type="slidenum">
              <a:rPr lang="en-GB" smtClean="0"/>
              <a:t>‹#›</a:t>
            </a:fld>
            <a:endParaRPr lang="en-GB"/>
          </a:p>
        </p:txBody>
      </p:sp>
    </p:spTree>
    <p:extLst>
      <p:ext uri="{BB962C8B-B14F-4D97-AF65-F5344CB8AC3E}">
        <p14:creationId xmlns:p14="http://schemas.microsoft.com/office/powerpoint/2010/main" val="2346894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0.bin"/><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9.emf"/><Relationship Id="rId7" Type="http://schemas.openxmlformats.org/officeDocument/2006/relationships/image" Target="../media/image13.emf"/><Relationship Id="rId2"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oleObject" Target="../embeddings/oleObject13.bin"/><Relationship Id="rId5" Type="http://schemas.openxmlformats.org/officeDocument/2006/relationships/image" Target="../media/image20.e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4.bin"/><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16.bin"/><Relationship Id="rId1" Type="http://schemas.openxmlformats.org/officeDocument/2006/relationships/slideLayout" Target="../slideLayouts/slideLayout7.xml"/><Relationship Id="rId6" Type="http://schemas.openxmlformats.org/officeDocument/2006/relationships/oleObject" Target="../embeddings/oleObject18.bin"/><Relationship Id="rId5" Type="http://schemas.openxmlformats.org/officeDocument/2006/relationships/image" Target="../media/image25.e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7.emf"/><Relationship Id="rId7" Type="http://schemas.openxmlformats.org/officeDocument/2006/relationships/image" Target="../media/image29.emf"/><Relationship Id="rId2"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21.bin"/><Relationship Id="rId5" Type="http://schemas.openxmlformats.org/officeDocument/2006/relationships/image" Target="../media/image28.emf"/><Relationship Id="rId4" Type="http://schemas.openxmlformats.org/officeDocument/2006/relationships/oleObject" Target="../embeddings/oleObject20.bin"/><Relationship Id="rId9" Type="http://schemas.openxmlformats.org/officeDocument/2006/relationships/image" Target="../media/image30.emf"/></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3.emf"/><Relationship Id="rId2"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oleObject" Target="../embeddings/oleObject25.bin"/><Relationship Id="rId5" Type="http://schemas.openxmlformats.org/officeDocument/2006/relationships/image" Target="../media/image32.emf"/><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oleObject" Target="../embeddings/oleObject5.bin"/><Relationship Id="rId5" Type="http://schemas.openxmlformats.org/officeDocument/2006/relationships/image" Target="../media/image8.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7.png"/><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12.e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6.png"/><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9878F3-32A7-414C-B11C-AE2E887090A7}"/>
              </a:ext>
            </a:extLst>
          </p:cNvPr>
          <p:cNvSpPr txBox="1"/>
          <p:nvPr/>
        </p:nvSpPr>
        <p:spPr>
          <a:xfrm>
            <a:off x="505966" y="1484851"/>
            <a:ext cx="10718504" cy="2677656"/>
          </a:xfrm>
          <a:prstGeom prst="rect">
            <a:avLst/>
          </a:prstGeom>
          <a:solidFill>
            <a:srgbClr val="660066"/>
          </a:solidFill>
        </p:spPr>
        <p:txBody>
          <a:bodyPr wrap="square" rtlCol="0">
            <a:spAutoFit/>
          </a:bodyPr>
          <a:lstStyle/>
          <a:p>
            <a:pPr algn="ctr"/>
            <a:r>
              <a:rPr lang="en-GB" sz="2800" b="1" dirty="0">
                <a:solidFill>
                  <a:srgbClr val="FFFF00"/>
                </a:solidFill>
              </a:rPr>
              <a:t>Mur Ligase Open Source Project</a:t>
            </a:r>
          </a:p>
          <a:p>
            <a:pPr algn="ctr"/>
            <a:endParaRPr lang="en-GB" sz="2800" b="1" dirty="0">
              <a:solidFill>
                <a:srgbClr val="FFFF00"/>
              </a:solidFill>
            </a:endParaRPr>
          </a:p>
          <a:p>
            <a:pPr algn="ctr"/>
            <a:r>
              <a:rPr lang="en-GB" sz="2800" b="1" dirty="0">
                <a:solidFill>
                  <a:srgbClr val="FFFF00"/>
                </a:solidFill>
              </a:rPr>
              <a:t>Update, </a:t>
            </a:r>
            <a:r>
              <a:rPr lang="en-GB" sz="2800" b="1">
                <a:solidFill>
                  <a:srgbClr val="FFFF00"/>
                </a:solidFill>
              </a:rPr>
              <a:t>27</a:t>
            </a:r>
            <a:r>
              <a:rPr lang="en-GB" sz="2800" b="1" baseline="30000">
                <a:solidFill>
                  <a:srgbClr val="FFFF00"/>
                </a:solidFill>
              </a:rPr>
              <a:t>th</a:t>
            </a:r>
            <a:r>
              <a:rPr lang="en-GB" sz="2800" b="1">
                <a:solidFill>
                  <a:srgbClr val="FFFF00"/>
                </a:solidFill>
              </a:rPr>
              <a:t> April – 13</a:t>
            </a:r>
            <a:r>
              <a:rPr lang="en-GB" sz="2800" b="1" baseline="30000">
                <a:solidFill>
                  <a:srgbClr val="FFFF00"/>
                </a:solidFill>
              </a:rPr>
              <a:t>th</a:t>
            </a:r>
            <a:r>
              <a:rPr lang="en-GB" sz="2800" b="1">
                <a:solidFill>
                  <a:srgbClr val="FFFF00"/>
                </a:solidFill>
              </a:rPr>
              <a:t> June, </a:t>
            </a:r>
            <a:r>
              <a:rPr lang="en-GB" sz="2800" b="1" dirty="0">
                <a:solidFill>
                  <a:srgbClr val="FFFF00"/>
                </a:solidFill>
              </a:rPr>
              <a:t>2022</a:t>
            </a:r>
          </a:p>
          <a:p>
            <a:pPr algn="ctr"/>
            <a:endParaRPr lang="en-GB" sz="2800" b="1" dirty="0">
              <a:solidFill>
                <a:srgbClr val="FFFF00"/>
              </a:solidFill>
            </a:endParaRPr>
          </a:p>
          <a:p>
            <a:pPr algn="ctr"/>
            <a:r>
              <a:rPr lang="en-GB" sz="2800" b="1" dirty="0">
                <a:solidFill>
                  <a:srgbClr val="FFFF00"/>
                </a:solidFill>
              </a:rPr>
              <a:t>Adrian Lloyd, Anita Catherwood, Christopher Holes, </a:t>
            </a:r>
            <a:r>
              <a:rPr lang="en-GB" sz="2800" b="1" dirty="0" err="1">
                <a:solidFill>
                  <a:srgbClr val="FFFF00"/>
                </a:solidFill>
              </a:rPr>
              <a:t>Ciraran</a:t>
            </a:r>
            <a:r>
              <a:rPr lang="en-GB" sz="2800" b="1" dirty="0">
                <a:solidFill>
                  <a:srgbClr val="FFFF00"/>
                </a:solidFill>
              </a:rPr>
              <a:t> Duff, Becca Steventon, Laura Diaz Saez, Julie Tod,  Christopher Dowson</a:t>
            </a:r>
          </a:p>
        </p:txBody>
      </p:sp>
    </p:spTree>
    <p:extLst>
      <p:ext uri="{BB962C8B-B14F-4D97-AF65-F5344CB8AC3E}">
        <p14:creationId xmlns:p14="http://schemas.microsoft.com/office/powerpoint/2010/main" val="317580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C8F0BD50-95E2-48F9-8539-D165EC92C5BD}"/>
              </a:ext>
            </a:extLst>
          </p:cNvPr>
          <p:cNvGraphicFramePr>
            <a:graphicFrameLocks noChangeAspect="1"/>
          </p:cNvGraphicFramePr>
          <p:nvPr>
            <p:extLst>
              <p:ext uri="{D42A27DB-BD31-4B8C-83A1-F6EECF244321}">
                <p14:modId xmlns:p14="http://schemas.microsoft.com/office/powerpoint/2010/main" val="956676690"/>
              </p:ext>
            </p:extLst>
          </p:nvPr>
        </p:nvGraphicFramePr>
        <p:xfrm>
          <a:off x="997571" y="1202166"/>
          <a:ext cx="5860429" cy="4055533"/>
        </p:xfrm>
        <a:graphic>
          <a:graphicData uri="http://schemas.openxmlformats.org/presentationml/2006/ole">
            <mc:AlternateContent xmlns:mc="http://schemas.openxmlformats.org/markup-compatibility/2006">
              <mc:Choice xmlns:v="urn:schemas-microsoft-com:vml" Requires="v">
                <p:oleObj name="Prism 9" r:id="rId2" imgW="3819239" imgH="2643891" progId="Prism9.Document">
                  <p:embed/>
                </p:oleObj>
              </mc:Choice>
              <mc:Fallback>
                <p:oleObj name="Prism 9" r:id="rId2" imgW="3819239" imgH="2643891" progId="Prism9.Document">
                  <p:embed/>
                  <p:pic>
                    <p:nvPicPr>
                      <p:cNvPr id="2" name="Object 1">
                        <a:extLst>
                          <a:ext uri="{FF2B5EF4-FFF2-40B4-BE49-F238E27FC236}">
                            <a16:creationId xmlns:a16="http://schemas.microsoft.com/office/drawing/2014/main" id="{C8F0BD50-95E2-48F9-8539-D165EC92C5BD}"/>
                          </a:ext>
                        </a:extLst>
                      </p:cNvPr>
                      <p:cNvPicPr/>
                      <p:nvPr/>
                    </p:nvPicPr>
                    <p:blipFill>
                      <a:blip r:embed="rId3"/>
                      <a:stretch>
                        <a:fillRect/>
                      </a:stretch>
                    </p:blipFill>
                    <p:spPr>
                      <a:xfrm>
                        <a:off x="997571" y="1202166"/>
                        <a:ext cx="5860429" cy="4055533"/>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1939D6CF-5055-4DC9-A62A-A6B657A8A95E}"/>
              </a:ext>
            </a:extLst>
          </p:cNvPr>
          <p:cNvPicPr>
            <a:picLocks noChangeAspect="1"/>
          </p:cNvPicPr>
          <p:nvPr/>
        </p:nvPicPr>
        <p:blipFill>
          <a:blip r:embed="rId4"/>
          <a:stretch>
            <a:fillRect/>
          </a:stretch>
        </p:blipFill>
        <p:spPr>
          <a:xfrm>
            <a:off x="6795706" y="2010437"/>
            <a:ext cx="3968801" cy="1675143"/>
          </a:xfrm>
          <a:prstGeom prst="rect">
            <a:avLst/>
          </a:prstGeom>
        </p:spPr>
      </p:pic>
      <p:graphicFrame>
        <p:nvGraphicFramePr>
          <p:cNvPr id="5" name="Table 5">
            <a:extLst>
              <a:ext uri="{FF2B5EF4-FFF2-40B4-BE49-F238E27FC236}">
                <a16:creationId xmlns:a16="http://schemas.microsoft.com/office/drawing/2014/main" id="{9CAF4AB3-678E-44FD-AD3F-B3F5E5259364}"/>
              </a:ext>
            </a:extLst>
          </p:cNvPr>
          <p:cNvGraphicFramePr>
            <a:graphicFrameLocks noGrp="1"/>
          </p:cNvGraphicFramePr>
          <p:nvPr>
            <p:extLst>
              <p:ext uri="{D42A27DB-BD31-4B8C-83A1-F6EECF244321}">
                <p14:modId xmlns:p14="http://schemas.microsoft.com/office/powerpoint/2010/main" val="1871791249"/>
              </p:ext>
            </p:extLst>
          </p:nvPr>
        </p:nvGraphicFramePr>
        <p:xfrm>
          <a:off x="2565919" y="5500305"/>
          <a:ext cx="6214188" cy="1112520"/>
        </p:xfrm>
        <a:graphic>
          <a:graphicData uri="http://schemas.openxmlformats.org/drawingml/2006/table">
            <a:tbl>
              <a:tblPr firstRow="1" bandRow="1">
                <a:tableStyleId>{F2DE63D5-997A-4646-A377-4702673A728D}</a:tableStyleId>
              </a:tblPr>
              <a:tblGrid>
                <a:gridCol w="2117604">
                  <a:extLst>
                    <a:ext uri="{9D8B030D-6E8A-4147-A177-3AD203B41FA5}">
                      <a16:colId xmlns:a16="http://schemas.microsoft.com/office/drawing/2014/main" val="4175333311"/>
                    </a:ext>
                  </a:extLst>
                </a:gridCol>
                <a:gridCol w="2048292">
                  <a:extLst>
                    <a:ext uri="{9D8B030D-6E8A-4147-A177-3AD203B41FA5}">
                      <a16:colId xmlns:a16="http://schemas.microsoft.com/office/drawing/2014/main" val="1962645931"/>
                    </a:ext>
                  </a:extLst>
                </a:gridCol>
                <a:gridCol w="2048292">
                  <a:extLst>
                    <a:ext uri="{9D8B030D-6E8A-4147-A177-3AD203B41FA5}">
                      <a16:colId xmlns:a16="http://schemas.microsoft.com/office/drawing/2014/main" val="3905181193"/>
                    </a:ext>
                  </a:extLst>
                </a:gridCol>
              </a:tblGrid>
              <a:tr h="370840">
                <a:tc>
                  <a:txBody>
                    <a:bodyPr/>
                    <a:lstStyle/>
                    <a:p>
                      <a:r>
                        <a:rPr lang="en-GB" sz="1400" b="1" dirty="0"/>
                        <a:t>Mur Ligase</a:t>
                      </a:r>
                    </a:p>
                  </a:txBody>
                  <a:tcPr/>
                </a:tc>
                <a:tc>
                  <a:txBody>
                    <a:bodyPr/>
                    <a:lstStyle/>
                    <a:p>
                      <a:pPr algn="ctr"/>
                      <a:r>
                        <a:rPr lang="en-GB" sz="1400" b="1" dirty="0"/>
                        <a:t>IC</a:t>
                      </a:r>
                      <a:r>
                        <a:rPr lang="en-GB" sz="1400" b="1" baseline="-25000" dirty="0"/>
                        <a:t>50</a:t>
                      </a:r>
                      <a:r>
                        <a:rPr lang="en-GB" sz="1400" b="1" dirty="0"/>
                        <a:t> (</a:t>
                      </a:r>
                      <a:r>
                        <a:rPr lang="en-GB" sz="1400" b="1" dirty="0">
                          <a:latin typeface="Symbol" panose="05050102010706020507" pitchFamily="18" charset="2"/>
                        </a:rPr>
                        <a:t>m</a:t>
                      </a:r>
                      <a:r>
                        <a:rPr lang="en-GB" sz="1400" b="1" dirty="0"/>
                        <a:t>M)</a:t>
                      </a:r>
                    </a:p>
                  </a:txBody>
                  <a:tcPr/>
                </a:tc>
                <a:tc>
                  <a:txBody>
                    <a:bodyPr/>
                    <a:lstStyle/>
                    <a:p>
                      <a:pPr algn="ctr"/>
                      <a:r>
                        <a:rPr lang="en-GB" sz="1400" b="1" dirty="0"/>
                        <a:t>K</a:t>
                      </a:r>
                      <a:r>
                        <a:rPr lang="en-GB" sz="1400" b="1" baseline="-25000" dirty="0"/>
                        <a:t>i</a:t>
                      </a:r>
                      <a:r>
                        <a:rPr lang="en-GB" sz="1400" b="1" dirty="0"/>
                        <a:t> (</a:t>
                      </a:r>
                      <a:r>
                        <a:rPr lang="en-GB" sz="1400" b="1" dirty="0">
                          <a:latin typeface="Symbol" panose="05050102010706020507" pitchFamily="18" charset="2"/>
                        </a:rPr>
                        <a:t>m</a:t>
                      </a:r>
                      <a:r>
                        <a:rPr lang="en-GB" sz="1400" b="1" dirty="0"/>
                        <a:t>M) (Cheng </a:t>
                      </a:r>
                      <a:r>
                        <a:rPr lang="en-GB" sz="1400" b="1" dirty="0" err="1"/>
                        <a:t>Prusoff</a:t>
                      </a:r>
                      <a:r>
                        <a:rPr lang="en-GB" sz="1400" b="1" dirty="0"/>
                        <a:t>)</a:t>
                      </a:r>
                    </a:p>
                  </a:txBody>
                  <a:tcPr/>
                </a:tc>
                <a:extLst>
                  <a:ext uri="{0D108BD9-81ED-4DB2-BD59-A6C34878D82A}">
                    <a16:rowId xmlns:a16="http://schemas.microsoft.com/office/drawing/2014/main" val="921167222"/>
                  </a:ext>
                </a:extLst>
              </a:tr>
              <a:tr h="370840">
                <a:tc>
                  <a:txBody>
                    <a:bodyPr/>
                    <a:lstStyle/>
                    <a:p>
                      <a:r>
                        <a:rPr lang="en-GB" sz="1400" b="1" i="1" dirty="0"/>
                        <a:t>P. aeruginosa </a:t>
                      </a:r>
                      <a:r>
                        <a:rPr lang="en-GB" sz="1400" b="1" dirty="0" err="1"/>
                        <a:t>MurD</a:t>
                      </a:r>
                      <a:endParaRPr lang="en-GB" sz="1400" b="1" dirty="0"/>
                    </a:p>
                  </a:txBody>
                  <a:tcPr/>
                </a:tc>
                <a:tc>
                  <a:txBody>
                    <a:bodyPr/>
                    <a:lstStyle/>
                    <a:p>
                      <a:pPr algn="ctr"/>
                      <a:r>
                        <a:rPr lang="en-GB" sz="1400" b="1" dirty="0"/>
                        <a:t>21.38 ± 2.22 </a:t>
                      </a:r>
                    </a:p>
                  </a:txBody>
                  <a:tcPr/>
                </a:tc>
                <a:tc>
                  <a:txBody>
                    <a:bodyPr/>
                    <a:lstStyle/>
                    <a:p>
                      <a:pPr algn="ctr"/>
                      <a:r>
                        <a:rPr lang="en-GB" sz="1400" b="1" dirty="0"/>
                        <a:t>16.6</a:t>
                      </a:r>
                    </a:p>
                  </a:txBody>
                  <a:tcPr/>
                </a:tc>
                <a:extLst>
                  <a:ext uri="{0D108BD9-81ED-4DB2-BD59-A6C34878D82A}">
                    <a16:rowId xmlns:a16="http://schemas.microsoft.com/office/drawing/2014/main" val="143222814"/>
                  </a:ext>
                </a:extLst>
              </a:tr>
              <a:tr h="370840">
                <a:tc>
                  <a:txBody>
                    <a:bodyPr/>
                    <a:lstStyle/>
                    <a:p>
                      <a:r>
                        <a:rPr lang="en-GB" sz="1400" b="1" i="1" dirty="0"/>
                        <a:t>P. aeruginosa </a:t>
                      </a:r>
                      <a:r>
                        <a:rPr lang="en-GB" sz="1400" b="1" dirty="0" err="1"/>
                        <a:t>MurE</a:t>
                      </a:r>
                      <a:endParaRPr lang="en-GB" sz="1400" b="1" dirty="0"/>
                    </a:p>
                  </a:txBody>
                  <a:tcPr/>
                </a:tc>
                <a:tc>
                  <a:txBody>
                    <a:bodyPr/>
                    <a:lstStyle/>
                    <a:p>
                      <a:pPr algn="ctr"/>
                      <a:r>
                        <a:rPr lang="en-GB" sz="1400" b="1" dirty="0"/>
                        <a:t>16.62 ± 1.02 </a:t>
                      </a:r>
                    </a:p>
                  </a:txBody>
                  <a:tcPr/>
                </a:tc>
                <a:tc>
                  <a:txBody>
                    <a:bodyPr/>
                    <a:lstStyle/>
                    <a:p>
                      <a:pPr algn="ctr"/>
                      <a:r>
                        <a:rPr lang="en-GB" sz="1400" b="1" dirty="0"/>
                        <a:t>12.4</a:t>
                      </a:r>
                    </a:p>
                  </a:txBody>
                  <a:tcPr/>
                </a:tc>
                <a:extLst>
                  <a:ext uri="{0D108BD9-81ED-4DB2-BD59-A6C34878D82A}">
                    <a16:rowId xmlns:a16="http://schemas.microsoft.com/office/drawing/2014/main" val="2872190922"/>
                  </a:ext>
                </a:extLst>
              </a:tr>
            </a:tbl>
          </a:graphicData>
        </a:graphic>
      </p:graphicFrame>
      <p:sp>
        <p:nvSpPr>
          <p:cNvPr id="6" name="TextBox 5">
            <a:extLst>
              <a:ext uri="{FF2B5EF4-FFF2-40B4-BE49-F238E27FC236}">
                <a16:creationId xmlns:a16="http://schemas.microsoft.com/office/drawing/2014/main" id="{8BE7C472-DBFB-42C2-9CB8-20ECE8042475}"/>
              </a:ext>
            </a:extLst>
          </p:cNvPr>
          <p:cNvSpPr txBox="1"/>
          <p:nvPr/>
        </p:nvSpPr>
        <p:spPr>
          <a:xfrm>
            <a:off x="52386" y="0"/>
            <a:ext cx="12087225" cy="523220"/>
          </a:xfrm>
          <a:prstGeom prst="rect">
            <a:avLst/>
          </a:prstGeom>
          <a:solidFill>
            <a:srgbClr val="660066"/>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Comparison of the inhibition of </a:t>
            </a:r>
            <a:r>
              <a:rPr kumimoji="0" lang="en-GB" sz="2800" b="1" i="1" u="none" strike="noStrike" kern="1200" cap="none" spc="0" normalizeH="0" baseline="0" noProof="0" dirty="0">
                <a:ln>
                  <a:noFill/>
                </a:ln>
                <a:solidFill>
                  <a:srgbClr val="FFFF00"/>
                </a:solidFill>
                <a:effectLst/>
                <a:uLnTx/>
                <a:uFillTx/>
                <a:latin typeface="Calibri" panose="020F0502020204030204"/>
                <a:ea typeface="+mn-ea"/>
                <a:cs typeface="+mn-cs"/>
              </a:rPr>
              <a:t>P. aeruginosa </a:t>
            </a:r>
            <a:r>
              <a:rPr kumimoji="0" lang="en-GB" sz="2800" b="1" i="0" u="none" strike="noStrike" kern="1200" cap="none" spc="0" normalizeH="0" baseline="0" noProof="0" dirty="0" err="1">
                <a:ln>
                  <a:noFill/>
                </a:ln>
                <a:solidFill>
                  <a:srgbClr val="FFFF00"/>
                </a:solidFill>
                <a:effectLst/>
                <a:uLnTx/>
                <a:uFillTx/>
                <a:latin typeface="Calibri" panose="020F0502020204030204"/>
                <a:ea typeface="+mn-ea"/>
                <a:cs typeface="+mn-cs"/>
              </a:rPr>
              <a:t>MurD</a:t>
            </a: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 and </a:t>
            </a:r>
            <a:r>
              <a:rPr kumimoji="0" lang="en-GB" sz="2800" b="1" i="0" u="none" strike="noStrike" kern="1200" cap="none" spc="0" normalizeH="0" baseline="0" noProof="0" dirty="0" err="1">
                <a:ln>
                  <a:noFill/>
                </a:ln>
                <a:solidFill>
                  <a:srgbClr val="FFFF00"/>
                </a:solidFill>
                <a:effectLst/>
                <a:uLnTx/>
                <a:uFillTx/>
                <a:latin typeface="Calibri" panose="020F0502020204030204"/>
                <a:ea typeface="+mn-ea"/>
                <a:cs typeface="+mn-cs"/>
              </a:rPr>
              <a:t>MurE</a:t>
            </a: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 by J06 (Plate A01)</a:t>
            </a:r>
          </a:p>
        </p:txBody>
      </p:sp>
    </p:spTree>
    <p:extLst>
      <p:ext uri="{BB962C8B-B14F-4D97-AF65-F5344CB8AC3E}">
        <p14:creationId xmlns:p14="http://schemas.microsoft.com/office/powerpoint/2010/main" val="419003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3B2881-4D27-4F3C-B4B3-674E4A43E7D4}"/>
              </a:ext>
            </a:extLst>
          </p:cNvPr>
          <p:cNvSpPr txBox="1"/>
          <p:nvPr/>
        </p:nvSpPr>
        <p:spPr>
          <a:xfrm>
            <a:off x="52386" y="0"/>
            <a:ext cx="12087225" cy="954107"/>
          </a:xfrm>
          <a:prstGeom prst="rect">
            <a:avLst/>
          </a:prstGeom>
          <a:solidFill>
            <a:srgbClr val="660066"/>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Attempted Characterization of Enamine library </a:t>
            </a:r>
            <a:r>
              <a:rPr kumimoji="0" lang="en-GB" sz="2800" b="1" i="1" u="none" strike="noStrike" kern="1200" cap="none" spc="0" normalizeH="0" baseline="0" noProof="0" dirty="0">
                <a:ln>
                  <a:noFill/>
                </a:ln>
                <a:solidFill>
                  <a:srgbClr val="FFFF00"/>
                </a:solidFill>
                <a:effectLst/>
                <a:uLnTx/>
                <a:uFillTx/>
                <a:latin typeface="Calibri" panose="020F0502020204030204"/>
                <a:ea typeface="+mn-ea"/>
                <a:cs typeface="+mn-cs"/>
              </a:rPr>
              <a:t>P. aeruginosa </a:t>
            </a:r>
            <a:r>
              <a:rPr kumimoji="0" lang="en-GB" sz="2800" b="1" i="0" u="none" strike="noStrike" kern="1200" cap="none" spc="0" normalizeH="0" baseline="0" noProof="0" dirty="0" err="1">
                <a:ln>
                  <a:noFill/>
                </a:ln>
                <a:solidFill>
                  <a:srgbClr val="FFFF00"/>
                </a:solidFill>
                <a:effectLst/>
                <a:uLnTx/>
                <a:uFillTx/>
                <a:latin typeface="Calibri" panose="020F0502020204030204"/>
                <a:ea typeface="+mn-ea"/>
                <a:cs typeface="+mn-cs"/>
              </a:rPr>
              <a:t>MurE</a:t>
            </a: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 hit L06 (Plate A02)</a:t>
            </a:r>
          </a:p>
        </p:txBody>
      </p:sp>
      <p:pic>
        <p:nvPicPr>
          <p:cNvPr id="3" name="Picture 2">
            <a:extLst>
              <a:ext uri="{FF2B5EF4-FFF2-40B4-BE49-F238E27FC236}">
                <a16:creationId xmlns:a16="http://schemas.microsoft.com/office/drawing/2014/main" id="{41B86514-908D-461D-B7AE-B38991B6DAEA}"/>
              </a:ext>
            </a:extLst>
          </p:cNvPr>
          <p:cNvPicPr>
            <a:picLocks noChangeAspect="1"/>
          </p:cNvPicPr>
          <p:nvPr/>
        </p:nvPicPr>
        <p:blipFill rotWithShape="1">
          <a:blip r:embed="rId2"/>
          <a:srcRect l="20022" t="7881" r="35006" b="56592"/>
          <a:stretch/>
        </p:blipFill>
        <p:spPr>
          <a:xfrm>
            <a:off x="1430233" y="1382386"/>
            <a:ext cx="2554537" cy="1338508"/>
          </a:xfrm>
          <a:prstGeom prst="rect">
            <a:avLst/>
          </a:prstGeom>
        </p:spPr>
      </p:pic>
      <p:pic>
        <p:nvPicPr>
          <p:cNvPr id="5" name="Picture 4">
            <a:extLst>
              <a:ext uri="{FF2B5EF4-FFF2-40B4-BE49-F238E27FC236}">
                <a16:creationId xmlns:a16="http://schemas.microsoft.com/office/drawing/2014/main" id="{7D29F2F1-FE21-49C1-AECB-0616CDB3B6EB}"/>
              </a:ext>
            </a:extLst>
          </p:cNvPr>
          <p:cNvPicPr>
            <a:picLocks noChangeAspect="1"/>
          </p:cNvPicPr>
          <p:nvPr/>
        </p:nvPicPr>
        <p:blipFill>
          <a:blip r:embed="rId3"/>
          <a:stretch>
            <a:fillRect/>
          </a:stretch>
        </p:blipFill>
        <p:spPr>
          <a:xfrm>
            <a:off x="367143" y="989901"/>
            <a:ext cx="5286278" cy="3748254"/>
          </a:xfrm>
          <a:prstGeom prst="rect">
            <a:avLst/>
          </a:prstGeom>
        </p:spPr>
      </p:pic>
      <p:sp>
        <p:nvSpPr>
          <p:cNvPr id="7" name="TextBox 6">
            <a:extLst>
              <a:ext uri="{FF2B5EF4-FFF2-40B4-BE49-F238E27FC236}">
                <a16:creationId xmlns:a16="http://schemas.microsoft.com/office/drawing/2014/main" id="{B6542BEB-C850-4BDC-A563-EB3BB47F8445}"/>
              </a:ext>
            </a:extLst>
          </p:cNvPr>
          <p:cNvSpPr txBox="1"/>
          <p:nvPr/>
        </p:nvSpPr>
        <p:spPr>
          <a:xfrm>
            <a:off x="857896" y="4640304"/>
            <a:ext cx="9233345" cy="95410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N=4 replicate assays.  Error bars are SD.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ATP, UDP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MurNAc</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-Ala-Glu and diaminopimelic acid (racemic mixture) concentrations were 20 </a:t>
            </a:r>
            <a:r>
              <a:rPr kumimoji="0" lang="en-GB" sz="1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M, 0.1 mM and 16 mM respectively.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MurE</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 2.17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nM.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Assay was a 10 </a:t>
            </a:r>
            <a:r>
              <a:rPr kumimoji="0" lang="en-GB" sz="1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l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Amplex</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Red Fluorescent assay (Ex. 545 nm,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Em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585 nm)</a:t>
            </a:r>
          </a:p>
        </p:txBody>
      </p:sp>
      <p:sp>
        <p:nvSpPr>
          <p:cNvPr id="8" name="TextBox 7">
            <a:extLst>
              <a:ext uri="{FF2B5EF4-FFF2-40B4-BE49-F238E27FC236}">
                <a16:creationId xmlns:a16="http://schemas.microsoft.com/office/drawing/2014/main" id="{ED9E2FCE-3EFA-4DA2-8C42-BA9886CD9E9E}"/>
              </a:ext>
            </a:extLst>
          </p:cNvPr>
          <p:cNvSpPr txBox="1"/>
          <p:nvPr/>
        </p:nvSpPr>
        <p:spPr>
          <a:xfrm>
            <a:off x="3232778" y="3113379"/>
            <a:ext cx="330580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IC</a:t>
            </a:r>
            <a:r>
              <a:rPr kumimoji="0" lang="en-GB" sz="1400" b="1" i="0" u="none" strike="noStrike" kern="1200" cap="none" spc="0" normalizeH="0" baseline="-25000" noProof="0" dirty="0">
                <a:ln>
                  <a:noFill/>
                </a:ln>
                <a:solidFill>
                  <a:prstClr val="black"/>
                </a:solidFill>
                <a:effectLst/>
                <a:uLnTx/>
                <a:uFillTx/>
                <a:latin typeface="Calibri" panose="020F0502020204030204"/>
                <a:ea typeface="+mn-ea"/>
                <a:cs typeface="+mn-cs"/>
              </a:rPr>
              <a:t>50</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 ~ 792 ± 110.7 </a:t>
            </a:r>
            <a:r>
              <a:rPr kumimoji="0" lang="en-GB" sz="1400" b="1"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Assuming competition with ATP binding site, Cheng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Prussoff</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Eq</a:t>
            </a:r>
            <a:r>
              <a:rPr kumimoji="0" lang="en-GB" sz="1200" b="0" i="0" u="none" strike="noStrike" kern="1200" cap="none" spc="0" normalizeH="0" baseline="30000" noProof="0" dirty="0" err="1">
                <a:ln>
                  <a:noFill/>
                </a:ln>
                <a:solidFill>
                  <a:prstClr val="black"/>
                </a:solidFill>
                <a:effectLst/>
                <a:uLnTx/>
                <a:uFillTx/>
                <a:latin typeface="Calibri" panose="020F0502020204030204"/>
                <a:ea typeface="+mn-ea"/>
                <a:cs typeface="+mn-cs"/>
              </a:rPr>
              <a:t>n</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suggests a </a:t>
            </a:r>
            <a:r>
              <a:rPr kumimoji="0" lang="en-GB" sz="12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Ki of 592 </a:t>
            </a:r>
            <a:r>
              <a:rPr kumimoji="0" lang="en-GB" sz="1200" b="1" i="0" u="none" strike="noStrike" kern="1200" cap="none" spc="0" normalizeH="0" baseline="0" noProof="0" dirty="0" err="1">
                <a:ln>
                  <a:noFill/>
                </a:ln>
                <a:solidFill>
                  <a:prstClr val="black"/>
                </a:solidFill>
                <a:effectLst/>
                <a:highlight>
                  <a:srgbClr val="FFFF00"/>
                </a:highlight>
                <a:uLnTx/>
                <a:uFillTx/>
                <a:latin typeface="Symbol" panose="05050102010706020507" pitchFamily="18" charset="2"/>
                <a:ea typeface="+mn-ea"/>
                <a:cs typeface="+mn-cs"/>
              </a:rPr>
              <a:t>m</a:t>
            </a:r>
            <a:r>
              <a:rPr kumimoji="0" lang="en-GB" sz="1200" b="1"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M</a:t>
            </a:r>
            <a:r>
              <a:rPr kumimoji="0" lang="en-GB" sz="12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t>
            </a:r>
            <a:r>
              <a:rPr kumimoji="0" lang="en-GB"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p:txBody>
      </p:sp>
      <p:sp>
        <p:nvSpPr>
          <p:cNvPr id="9" name="TextBox 8">
            <a:extLst>
              <a:ext uri="{FF2B5EF4-FFF2-40B4-BE49-F238E27FC236}">
                <a16:creationId xmlns:a16="http://schemas.microsoft.com/office/drawing/2014/main" id="{A383667F-F531-46C9-9434-60D44F41D930}"/>
              </a:ext>
            </a:extLst>
          </p:cNvPr>
          <p:cNvSpPr txBox="1"/>
          <p:nvPr/>
        </p:nvSpPr>
        <p:spPr>
          <a:xfrm>
            <a:off x="542343" y="6116508"/>
            <a:ext cx="11486596" cy="646331"/>
          </a:xfrm>
          <a:prstGeom prst="rect">
            <a:avLst/>
          </a:prstGeom>
          <a:solidFill>
            <a:schemeClr val="tx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Requires repetition, not least because IC</a:t>
            </a:r>
            <a:r>
              <a:rPr kumimoji="0" lang="en-GB" sz="1800" b="1" i="0" u="none" strike="noStrike" kern="1200" cap="none" spc="0" normalizeH="0" baseline="-25000" noProof="0" dirty="0">
                <a:ln>
                  <a:noFill/>
                </a:ln>
                <a:solidFill>
                  <a:prstClr val="white">
                    <a:lumMod val="95000"/>
                  </a:prstClr>
                </a:solidFill>
                <a:effectLst/>
                <a:uLnTx/>
                <a:uFillTx/>
                <a:latin typeface="Calibri" panose="020F0502020204030204"/>
                <a:ea typeface="+mn-ea"/>
                <a:cs typeface="+mn-cs"/>
              </a:rPr>
              <a:t>50</a:t>
            </a:r>
            <a:r>
              <a:rPr kumimoji="0" lang="en-GB" sz="1800" b="1"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 falls beyond the L06 concentration range of the data and in this experiment is less potent than suggested by the original observation of potency  </a:t>
            </a:r>
          </a:p>
        </p:txBody>
      </p:sp>
      <p:graphicFrame>
        <p:nvGraphicFramePr>
          <p:cNvPr id="10" name="Object 9">
            <a:extLst>
              <a:ext uri="{FF2B5EF4-FFF2-40B4-BE49-F238E27FC236}">
                <a16:creationId xmlns:a16="http://schemas.microsoft.com/office/drawing/2014/main" id="{88E95223-B20C-49B2-8F1B-E1DCC833D40C}"/>
              </a:ext>
            </a:extLst>
          </p:cNvPr>
          <p:cNvGraphicFramePr>
            <a:graphicFrameLocks noChangeAspect="1"/>
          </p:cNvGraphicFramePr>
          <p:nvPr/>
        </p:nvGraphicFramePr>
        <p:xfrm>
          <a:off x="6417832" y="985305"/>
          <a:ext cx="5407025" cy="3752850"/>
        </p:xfrm>
        <a:graphic>
          <a:graphicData uri="http://schemas.openxmlformats.org/presentationml/2006/ole">
            <mc:AlternateContent xmlns:mc="http://schemas.openxmlformats.org/markup-compatibility/2006">
              <mc:Choice xmlns:v="urn:schemas-microsoft-com:vml" Requires="v">
                <p:oleObj name="Prism 9" r:id="rId4" imgW="3782505" imgH="2625523" progId="Prism9.Document">
                  <p:embed/>
                </p:oleObj>
              </mc:Choice>
              <mc:Fallback>
                <p:oleObj name="Prism 9" r:id="rId4" imgW="3782505" imgH="2625523" progId="Prism9.Document">
                  <p:embed/>
                  <p:pic>
                    <p:nvPicPr>
                      <p:cNvPr id="10" name="Object 9">
                        <a:extLst>
                          <a:ext uri="{FF2B5EF4-FFF2-40B4-BE49-F238E27FC236}">
                            <a16:creationId xmlns:a16="http://schemas.microsoft.com/office/drawing/2014/main" id="{88E95223-B20C-49B2-8F1B-E1DCC833D40C}"/>
                          </a:ext>
                        </a:extLst>
                      </p:cNvPr>
                      <p:cNvPicPr/>
                      <p:nvPr/>
                    </p:nvPicPr>
                    <p:blipFill>
                      <a:blip r:embed="rId5"/>
                      <a:stretch>
                        <a:fillRect/>
                      </a:stretch>
                    </p:blipFill>
                    <p:spPr>
                      <a:xfrm>
                        <a:off x="6417832" y="985305"/>
                        <a:ext cx="5407025" cy="3752850"/>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A357BD67-EF85-4C40-8277-5AAECAE15B39}"/>
              </a:ext>
            </a:extLst>
          </p:cNvPr>
          <p:cNvSpPr txBox="1"/>
          <p:nvPr/>
        </p:nvSpPr>
        <p:spPr>
          <a:xfrm>
            <a:off x="8061375" y="3074420"/>
            <a:ext cx="330580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IC</a:t>
            </a:r>
            <a:r>
              <a:rPr kumimoji="0" lang="en-GB" sz="1400" b="1" i="0" u="none" strike="noStrike" kern="1200" cap="none" spc="0" normalizeH="0" baseline="-25000" noProof="0" dirty="0">
                <a:ln>
                  <a:noFill/>
                </a:ln>
                <a:solidFill>
                  <a:prstClr val="black"/>
                </a:solidFill>
                <a:effectLst/>
                <a:uLnTx/>
                <a:uFillTx/>
                <a:latin typeface="Calibri" panose="020F0502020204030204"/>
                <a:ea typeface="+mn-ea"/>
                <a:cs typeface="+mn-cs"/>
              </a:rPr>
              <a:t>50</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 = 2.34 ± 0.3 </a:t>
            </a:r>
            <a:r>
              <a:rPr kumimoji="0" lang="en-GB" sz="1400" b="1"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Assuming competition with ATP binding site, Cheng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Prussoff</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Eq</a:t>
            </a:r>
            <a:r>
              <a:rPr kumimoji="0" lang="en-GB" sz="1200" b="0" i="0" u="none" strike="noStrike" kern="1200" cap="none" spc="0" normalizeH="0" baseline="30000" noProof="0" dirty="0" err="1">
                <a:ln>
                  <a:noFill/>
                </a:ln>
                <a:solidFill>
                  <a:prstClr val="black"/>
                </a:solidFill>
                <a:effectLst/>
                <a:uLnTx/>
                <a:uFillTx/>
                <a:latin typeface="Calibri" panose="020F0502020204030204"/>
                <a:ea typeface="+mn-ea"/>
                <a:cs typeface="+mn-cs"/>
              </a:rPr>
              <a:t>n</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suggests a </a:t>
            </a:r>
            <a:r>
              <a:rPr kumimoji="0" lang="en-GB" sz="12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Ki of 0.87 </a:t>
            </a:r>
            <a:r>
              <a:rPr kumimoji="0" lang="en-GB" sz="1200" b="1" i="0" u="none" strike="noStrike" kern="1200" cap="none" spc="0" normalizeH="0" baseline="0" noProof="0" dirty="0" err="1">
                <a:ln>
                  <a:noFill/>
                </a:ln>
                <a:solidFill>
                  <a:prstClr val="black"/>
                </a:solidFill>
                <a:effectLst/>
                <a:highlight>
                  <a:srgbClr val="FFFF00"/>
                </a:highlight>
                <a:uLnTx/>
                <a:uFillTx/>
                <a:latin typeface="Symbol" panose="05050102010706020507" pitchFamily="18" charset="2"/>
                <a:ea typeface="+mn-ea"/>
                <a:cs typeface="+mn-cs"/>
              </a:rPr>
              <a:t>m</a:t>
            </a:r>
            <a:r>
              <a:rPr kumimoji="0" lang="en-GB" sz="1200" b="1"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M</a:t>
            </a:r>
            <a:r>
              <a:rPr kumimoji="0" lang="en-GB" sz="12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t>
            </a:r>
            <a:r>
              <a:rPr kumimoji="0" lang="en-GB"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p:txBody>
      </p:sp>
      <p:pic>
        <p:nvPicPr>
          <p:cNvPr id="12" name="Picture 11">
            <a:extLst>
              <a:ext uri="{FF2B5EF4-FFF2-40B4-BE49-F238E27FC236}">
                <a16:creationId xmlns:a16="http://schemas.microsoft.com/office/drawing/2014/main" id="{955C1C4E-D8DC-4783-9841-CB23C32CC48D}"/>
              </a:ext>
            </a:extLst>
          </p:cNvPr>
          <p:cNvPicPr>
            <a:picLocks noChangeAspect="1"/>
          </p:cNvPicPr>
          <p:nvPr/>
        </p:nvPicPr>
        <p:blipFill>
          <a:blip r:embed="rId6"/>
          <a:stretch>
            <a:fillRect/>
          </a:stretch>
        </p:blipFill>
        <p:spPr>
          <a:xfrm>
            <a:off x="8544863" y="1762005"/>
            <a:ext cx="2324479" cy="1144762"/>
          </a:xfrm>
          <a:prstGeom prst="rect">
            <a:avLst/>
          </a:prstGeom>
          <a:ln>
            <a:noFill/>
          </a:ln>
        </p:spPr>
      </p:pic>
      <p:sp>
        <p:nvSpPr>
          <p:cNvPr id="13" name="Rectangle 12">
            <a:extLst>
              <a:ext uri="{FF2B5EF4-FFF2-40B4-BE49-F238E27FC236}">
                <a16:creationId xmlns:a16="http://schemas.microsoft.com/office/drawing/2014/main" id="{ECA18CB4-D4A4-47A0-A8FE-71733693B4AF}"/>
              </a:ext>
            </a:extLst>
          </p:cNvPr>
          <p:cNvSpPr/>
          <p:nvPr/>
        </p:nvSpPr>
        <p:spPr>
          <a:xfrm>
            <a:off x="8488062" y="1678263"/>
            <a:ext cx="2422395" cy="131561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109021D8-178F-4DBA-80A5-3F50429C6374}"/>
              </a:ext>
            </a:extLst>
          </p:cNvPr>
          <p:cNvSpPr txBox="1"/>
          <p:nvPr/>
        </p:nvSpPr>
        <p:spPr>
          <a:xfrm>
            <a:off x="1093857" y="5580427"/>
            <a:ext cx="1038356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Data could be interpreted to suggest L06 binds 592/0.87 = 680 –fold less tightly than ADPCP</a:t>
            </a:r>
          </a:p>
        </p:txBody>
      </p:sp>
    </p:spTree>
    <p:extLst>
      <p:ext uri="{BB962C8B-B14F-4D97-AF65-F5344CB8AC3E}">
        <p14:creationId xmlns:p14="http://schemas.microsoft.com/office/powerpoint/2010/main" val="2836646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EDA8F0B5-E446-458A-BFF3-BFAF1EE88D92}"/>
              </a:ext>
            </a:extLst>
          </p:cNvPr>
          <p:cNvGraphicFramePr>
            <a:graphicFrameLocks noChangeAspect="1"/>
          </p:cNvGraphicFramePr>
          <p:nvPr>
            <p:extLst>
              <p:ext uri="{D42A27DB-BD31-4B8C-83A1-F6EECF244321}">
                <p14:modId xmlns:p14="http://schemas.microsoft.com/office/powerpoint/2010/main" val="509255205"/>
              </p:ext>
            </p:extLst>
          </p:nvPr>
        </p:nvGraphicFramePr>
        <p:xfrm>
          <a:off x="-178518" y="1427107"/>
          <a:ext cx="6014183" cy="4203787"/>
        </p:xfrm>
        <a:graphic>
          <a:graphicData uri="http://schemas.openxmlformats.org/presentationml/2006/ole">
            <mc:AlternateContent xmlns:mc="http://schemas.openxmlformats.org/markup-compatibility/2006">
              <mc:Choice xmlns:v="urn:schemas-microsoft-com:vml" Requires="v">
                <p:oleObj name="Prism 9" r:id="rId2" imgW="3782505" imgH="2643891" progId="Prism9.Document">
                  <p:embed/>
                </p:oleObj>
              </mc:Choice>
              <mc:Fallback>
                <p:oleObj name="Prism 9" r:id="rId2" imgW="3782505" imgH="2643891" progId="Prism9.Document">
                  <p:embed/>
                  <p:pic>
                    <p:nvPicPr>
                      <p:cNvPr id="2" name="Object 1">
                        <a:extLst>
                          <a:ext uri="{FF2B5EF4-FFF2-40B4-BE49-F238E27FC236}">
                            <a16:creationId xmlns:a16="http://schemas.microsoft.com/office/drawing/2014/main" id="{EDA8F0B5-E446-458A-BFF3-BFAF1EE88D92}"/>
                          </a:ext>
                        </a:extLst>
                      </p:cNvPr>
                      <p:cNvPicPr/>
                      <p:nvPr/>
                    </p:nvPicPr>
                    <p:blipFill>
                      <a:blip r:embed="rId3"/>
                      <a:stretch>
                        <a:fillRect/>
                      </a:stretch>
                    </p:blipFill>
                    <p:spPr>
                      <a:xfrm>
                        <a:off x="-178518" y="1427107"/>
                        <a:ext cx="6014183" cy="4203787"/>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39A0E668-BA1E-463A-BC3A-388A5D73460A}"/>
              </a:ext>
            </a:extLst>
          </p:cNvPr>
          <p:cNvSpPr txBox="1"/>
          <p:nvPr/>
        </p:nvSpPr>
        <p:spPr>
          <a:xfrm>
            <a:off x="52386" y="0"/>
            <a:ext cx="12087225" cy="523220"/>
          </a:xfrm>
          <a:prstGeom prst="rect">
            <a:avLst/>
          </a:prstGeom>
          <a:solidFill>
            <a:srgbClr val="660066"/>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Characterization of Enamine library </a:t>
            </a:r>
            <a:r>
              <a:rPr kumimoji="0" lang="en-GB" sz="2800" b="1" i="1" u="none" strike="noStrike" kern="1200" cap="none" spc="0" normalizeH="0" baseline="0" noProof="0" dirty="0">
                <a:ln>
                  <a:noFill/>
                </a:ln>
                <a:solidFill>
                  <a:srgbClr val="FFFF00"/>
                </a:solidFill>
                <a:effectLst/>
                <a:uLnTx/>
                <a:uFillTx/>
                <a:latin typeface="Calibri" panose="020F0502020204030204"/>
                <a:ea typeface="+mn-ea"/>
                <a:cs typeface="+mn-cs"/>
              </a:rPr>
              <a:t>P. aeruginosa </a:t>
            </a:r>
            <a:r>
              <a:rPr kumimoji="0" lang="en-GB" sz="2800" b="1" i="0" u="none" strike="noStrike" kern="1200" cap="none" spc="0" normalizeH="0" baseline="0" noProof="0" dirty="0" err="1">
                <a:ln>
                  <a:noFill/>
                </a:ln>
                <a:solidFill>
                  <a:srgbClr val="FFFF00"/>
                </a:solidFill>
                <a:effectLst/>
                <a:uLnTx/>
                <a:uFillTx/>
                <a:latin typeface="Calibri" panose="020F0502020204030204"/>
                <a:ea typeface="+mn-ea"/>
                <a:cs typeface="+mn-cs"/>
              </a:rPr>
              <a:t>MurE</a:t>
            </a: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 hit M02 (Plate A01)</a:t>
            </a:r>
          </a:p>
        </p:txBody>
      </p:sp>
      <p:graphicFrame>
        <p:nvGraphicFramePr>
          <p:cNvPr id="4" name="Object 3">
            <a:extLst>
              <a:ext uri="{FF2B5EF4-FFF2-40B4-BE49-F238E27FC236}">
                <a16:creationId xmlns:a16="http://schemas.microsoft.com/office/drawing/2014/main" id="{D65630D9-2739-4013-9826-544606C5EFA7}"/>
              </a:ext>
            </a:extLst>
          </p:cNvPr>
          <p:cNvGraphicFramePr>
            <a:graphicFrameLocks noChangeAspect="1"/>
          </p:cNvGraphicFramePr>
          <p:nvPr/>
        </p:nvGraphicFramePr>
        <p:xfrm>
          <a:off x="1171457" y="623858"/>
          <a:ext cx="2831376" cy="1549851"/>
        </p:xfrm>
        <a:graphic>
          <a:graphicData uri="http://schemas.openxmlformats.org/presentationml/2006/ole">
            <mc:AlternateContent xmlns:mc="http://schemas.openxmlformats.org/markup-compatibility/2006">
              <mc:Choice xmlns:v="urn:schemas-microsoft-com:vml" Requires="v">
                <p:oleObj name="CS ChemDraw Drawing" r:id="rId4" imgW="4187593" imgH="2291815" progId="ChemDraw.Document.6.0">
                  <p:embed/>
                </p:oleObj>
              </mc:Choice>
              <mc:Fallback>
                <p:oleObj name="CS ChemDraw Drawing" r:id="rId4" imgW="4187593" imgH="2291815" progId="ChemDraw.Document.6.0">
                  <p:embed/>
                  <p:pic>
                    <p:nvPicPr>
                      <p:cNvPr id="4" name="Object 3">
                        <a:extLst>
                          <a:ext uri="{FF2B5EF4-FFF2-40B4-BE49-F238E27FC236}">
                            <a16:creationId xmlns:a16="http://schemas.microsoft.com/office/drawing/2014/main" id="{D65630D9-2739-4013-9826-544606C5EFA7}"/>
                          </a:ext>
                        </a:extLst>
                      </p:cNvPr>
                      <p:cNvPicPr/>
                      <p:nvPr/>
                    </p:nvPicPr>
                    <p:blipFill>
                      <a:blip r:embed="rId5"/>
                      <a:stretch>
                        <a:fillRect/>
                      </a:stretch>
                    </p:blipFill>
                    <p:spPr>
                      <a:xfrm>
                        <a:off x="1171457" y="623858"/>
                        <a:ext cx="2831376" cy="1549851"/>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BCF0A12A-3411-4296-962A-7C2A6D83F023}"/>
              </a:ext>
            </a:extLst>
          </p:cNvPr>
          <p:cNvSpPr/>
          <p:nvPr/>
        </p:nvSpPr>
        <p:spPr>
          <a:xfrm>
            <a:off x="1100070" y="578003"/>
            <a:ext cx="2986737" cy="15957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6CD0724-CA7D-4EBE-BBC9-8BC9357BCA11}"/>
              </a:ext>
            </a:extLst>
          </p:cNvPr>
          <p:cNvSpPr txBox="1"/>
          <p:nvPr/>
        </p:nvSpPr>
        <p:spPr>
          <a:xfrm>
            <a:off x="1854570" y="5559048"/>
            <a:ext cx="8611082" cy="73866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ATP, UDP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MurNAc</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-Ala-Glu and diaminopimelic acid (racemic mixture) concentrations were 20 </a:t>
            </a:r>
            <a:r>
              <a:rPr kumimoji="0" lang="en-GB" sz="1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M, 0.1 mM and 16 mM respectively.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MurE</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 2.17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nM.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Assay was a 10 </a:t>
            </a:r>
            <a:r>
              <a:rPr kumimoji="0" lang="en-GB" sz="1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l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Amplex</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Red Fluorescent assay (Ex. 545 nm,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Em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585 nm)</a:t>
            </a:r>
          </a:p>
        </p:txBody>
      </p:sp>
      <p:sp>
        <p:nvSpPr>
          <p:cNvPr id="7" name="TextBox 6">
            <a:extLst>
              <a:ext uri="{FF2B5EF4-FFF2-40B4-BE49-F238E27FC236}">
                <a16:creationId xmlns:a16="http://schemas.microsoft.com/office/drawing/2014/main" id="{D9FF3627-C130-44CB-9BA6-76F4B0718DB6}"/>
              </a:ext>
            </a:extLst>
          </p:cNvPr>
          <p:cNvSpPr txBox="1"/>
          <p:nvPr/>
        </p:nvSpPr>
        <p:spPr>
          <a:xfrm>
            <a:off x="1424331" y="6341897"/>
            <a:ext cx="896598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Data could be interpreted to suggest M02 binds 77.06/0.87 = 88 –fold less tightly than ADPCP.</a:t>
            </a:r>
          </a:p>
        </p:txBody>
      </p:sp>
      <p:graphicFrame>
        <p:nvGraphicFramePr>
          <p:cNvPr id="13" name="Object 12">
            <a:extLst>
              <a:ext uri="{FF2B5EF4-FFF2-40B4-BE49-F238E27FC236}">
                <a16:creationId xmlns:a16="http://schemas.microsoft.com/office/drawing/2014/main" id="{E340C905-E227-4244-96B1-5886905B8323}"/>
              </a:ext>
            </a:extLst>
          </p:cNvPr>
          <p:cNvGraphicFramePr>
            <a:graphicFrameLocks noChangeAspect="1"/>
          </p:cNvGraphicFramePr>
          <p:nvPr/>
        </p:nvGraphicFramePr>
        <p:xfrm>
          <a:off x="6096000" y="1427107"/>
          <a:ext cx="6014183" cy="4174582"/>
        </p:xfrm>
        <a:graphic>
          <a:graphicData uri="http://schemas.openxmlformats.org/presentationml/2006/ole">
            <mc:AlternateContent xmlns:mc="http://schemas.openxmlformats.org/markup-compatibility/2006">
              <mc:Choice xmlns:v="urn:schemas-microsoft-com:vml" Requires="v">
                <p:oleObj name="Prism 9" r:id="rId6" imgW="3782505" imgH="2625523" progId="Prism9.Document">
                  <p:embed/>
                </p:oleObj>
              </mc:Choice>
              <mc:Fallback>
                <p:oleObj name="Prism 9" r:id="rId6" imgW="3782505" imgH="2625523" progId="Prism9.Document">
                  <p:embed/>
                  <p:pic>
                    <p:nvPicPr>
                      <p:cNvPr id="13" name="Object 12">
                        <a:extLst>
                          <a:ext uri="{FF2B5EF4-FFF2-40B4-BE49-F238E27FC236}">
                            <a16:creationId xmlns:a16="http://schemas.microsoft.com/office/drawing/2014/main" id="{E340C905-E227-4244-96B1-5886905B8323}"/>
                          </a:ext>
                        </a:extLst>
                      </p:cNvPr>
                      <p:cNvPicPr/>
                      <p:nvPr/>
                    </p:nvPicPr>
                    <p:blipFill>
                      <a:blip r:embed="rId7"/>
                      <a:stretch>
                        <a:fillRect/>
                      </a:stretch>
                    </p:blipFill>
                    <p:spPr>
                      <a:xfrm>
                        <a:off x="6096000" y="1427107"/>
                        <a:ext cx="6014183" cy="4174582"/>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4EDB053F-50E1-44C2-930C-A0513289463D}"/>
              </a:ext>
            </a:extLst>
          </p:cNvPr>
          <p:cNvSpPr txBox="1"/>
          <p:nvPr/>
        </p:nvSpPr>
        <p:spPr>
          <a:xfrm>
            <a:off x="8061375" y="3708905"/>
            <a:ext cx="330580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IC</a:t>
            </a:r>
            <a:r>
              <a:rPr kumimoji="0" lang="en-GB" sz="1400" b="1" i="0" u="none" strike="noStrike" kern="1200" cap="none" spc="0" normalizeH="0" baseline="-25000" noProof="0" dirty="0">
                <a:ln>
                  <a:noFill/>
                </a:ln>
                <a:solidFill>
                  <a:prstClr val="black"/>
                </a:solidFill>
                <a:effectLst/>
                <a:uLnTx/>
                <a:uFillTx/>
                <a:latin typeface="Calibri" panose="020F0502020204030204"/>
                <a:ea typeface="+mn-ea"/>
                <a:cs typeface="+mn-cs"/>
              </a:rPr>
              <a:t>50</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 = 2.34 ± 0.3 </a:t>
            </a:r>
            <a:r>
              <a:rPr kumimoji="0" lang="en-GB" sz="1400" b="1"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Assuming competition with ATP binding site, Cheng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Prussoff</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Eq</a:t>
            </a:r>
            <a:r>
              <a:rPr kumimoji="0" lang="en-GB" sz="1200" b="0" i="0" u="none" strike="noStrike" kern="1200" cap="none" spc="0" normalizeH="0" baseline="30000" noProof="0" dirty="0" err="1">
                <a:ln>
                  <a:noFill/>
                </a:ln>
                <a:solidFill>
                  <a:prstClr val="black"/>
                </a:solidFill>
                <a:effectLst/>
                <a:uLnTx/>
                <a:uFillTx/>
                <a:latin typeface="Calibri" panose="020F0502020204030204"/>
                <a:ea typeface="+mn-ea"/>
                <a:cs typeface="+mn-cs"/>
              </a:rPr>
              <a:t>n</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suggests a </a:t>
            </a:r>
            <a:r>
              <a:rPr kumimoji="0" lang="en-GB" sz="12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Ki of 0.87 </a:t>
            </a:r>
            <a:r>
              <a:rPr kumimoji="0" lang="en-GB" sz="1200" b="1" i="0" u="none" strike="noStrike" kern="1200" cap="none" spc="0" normalizeH="0" baseline="0" noProof="0" dirty="0" err="1">
                <a:ln>
                  <a:noFill/>
                </a:ln>
                <a:solidFill>
                  <a:prstClr val="black"/>
                </a:solidFill>
                <a:effectLst/>
                <a:highlight>
                  <a:srgbClr val="FFFF00"/>
                </a:highlight>
                <a:uLnTx/>
                <a:uFillTx/>
                <a:latin typeface="Symbol" panose="05050102010706020507" pitchFamily="18" charset="2"/>
                <a:ea typeface="+mn-ea"/>
                <a:cs typeface="+mn-cs"/>
              </a:rPr>
              <a:t>m</a:t>
            </a:r>
            <a:r>
              <a:rPr kumimoji="0" lang="en-GB" sz="1200" b="1"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M</a:t>
            </a:r>
            <a:r>
              <a:rPr kumimoji="0" lang="en-GB" sz="12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t>
            </a:r>
            <a:r>
              <a:rPr kumimoji="0" lang="en-GB"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p:txBody>
      </p:sp>
      <p:grpSp>
        <p:nvGrpSpPr>
          <p:cNvPr id="16" name="Group 15">
            <a:extLst>
              <a:ext uri="{FF2B5EF4-FFF2-40B4-BE49-F238E27FC236}">
                <a16:creationId xmlns:a16="http://schemas.microsoft.com/office/drawing/2014/main" id="{81365C82-D0DD-449C-81CA-E7FBF2671491}"/>
              </a:ext>
            </a:extLst>
          </p:cNvPr>
          <p:cNvGrpSpPr/>
          <p:nvPr/>
        </p:nvGrpSpPr>
        <p:grpSpPr>
          <a:xfrm>
            <a:off x="8334083" y="2301157"/>
            <a:ext cx="2422395" cy="1315617"/>
            <a:chOff x="8334083" y="1666672"/>
            <a:chExt cx="2422395" cy="1315617"/>
          </a:xfrm>
        </p:grpSpPr>
        <p:pic>
          <p:nvPicPr>
            <p:cNvPr id="17" name="Picture 16">
              <a:extLst>
                <a:ext uri="{FF2B5EF4-FFF2-40B4-BE49-F238E27FC236}">
                  <a16:creationId xmlns:a16="http://schemas.microsoft.com/office/drawing/2014/main" id="{8FA91097-1E48-4E03-A41D-E9F90935B93B}"/>
                </a:ext>
              </a:extLst>
            </p:cNvPr>
            <p:cNvPicPr>
              <a:picLocks noChangeAspect="1"/>
            </p:cNvPicPr>
            <p:nvPr/>
          </p:nvPicPr>
          <p:blipFill>
            <a:blip r:embed="rId8"/>
            <a:stretch>
              <a:fillRect/>
            </a:stretch>
          </p:blipFill>
          <p:spPr>
            <a:xfrm>
              <a:off x="8425850" y="1751562"/>
              <a:ext cx="2324479" cy="1144762"/>
            </a:xfrm>
            <a:prstGeom prst="rect">
              <a:avLst/>
            </a:prstGeom>
            <a:ln>
              <a:noFill/>
            </a:ln>
          </p:spPr>
        </p:pic>
        <p:sp>
          <p:nvSpPr>
            <p:cNvPr id="18" name="Rectangle 17">
              <a:extLst>
                <a:ext uri="{FF2B5EF4-FFF2-40B4-BE49-F238E27FC236}">
                  <a16:creationId xmlns:a16="http://schemas.microsoft.com/office/drawing/2014/main" id="{22C8B2D4-0421-46E3-ACAF-B197FECCFCF1}"/>
                </a:ext>
              </a:extLst>
            </p:cNvPr>
            <p:cNvSpPr/>
            <p:nvPr/>
          </p:nvSpPr>
          <p:spPr>
            <a:xfrm>
              <a:off x="8334083" y="1666672"/>
              <a:ext cx="2422395" cy="131561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9" name="TextBox 18">
            <a:extLst>
              <a:ext uri="{FF2B5EF4-FFF2-40B4-BE49-F238E27FC236}">
                <a16:creationId xmlns:a16="http://schemas.microsoft.com/office/drawing/2014/main" id="{30C7BB86-3804-4D74-9627-219BC9408CC1}"/>
              </a:ext>
            </a:extLst>
          </p:cNvPr>
          <p:cNvSpPr txBox="1"/>
          <p:nvPr/>
        </p:nvSpPr>
        <p:spPr>
          <a:xfrm>
            <a:off x="1807509" y="3708905"/>
            <a:ext cx="330580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IC</a:t>
            </a:r>
            <a:r>
              <a:rPr kumimoji="0" lang="en-GB" sz="1400" b="1" i="0" u="none" strike="noStrike" kern="1200" cap="none" spc="0" normalizeH="0" baseline="-25000" noProof="0" dirty="0">
                <a:ln>
                  <a:noFill/>
                </a:ln>
                <a:solidFill>
                  <a:prstClr val="black"/>
                </a:solidFill>
                <a:effectLst/>
                <a:uLnTx/>
                <a:uFillTx/>
                <a:latin typeface="Calibri" panose="020F0502020204030204"/>
                <a:ea typeface="+mn-ea"/>
                <a:cs typeface="+mn-cs"/>
              </a:rPr>
              <a:t>50</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 = 103.9 ± 11.03 </a:t>
            </a:r>
            <a:r>
              <a:rPr kumimoji="0" lang="en-GB" sz="1400" b="1"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Assuming competition with ATP binding site, Cheng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Prussoff</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Eq</a:t>
            </a:r>
            <a:r>
              <a:rPr kumimoji="0" lang="en-GB" sz="1200" b="0" i="0" u="none" strike="noStrike" kern="1200" cap="none" spc="0" normalizeH="0" baseline="30000" noProof="0" dirty="0" err="1">
                <a:ln>
                  <a:noFill/>
                </a:ln>
                <a:solidFill>
                  <a:prstClr val="black"/>
                </a:solidFill>
                <a:effectLst/>
                <a:uLnTx/>
                <a:uFillTx/>
                <a:latin typeface="Calibri" panose="020F0502020204030204"/>
                <a:ea typeface="+mn-ea"/>
                <a:cs typeface="+mn-cs"/>
              </a:rPr>
              <a:t>n</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suggests a </a:t>
            </a:r>
            <a:r>
              <a:rPr kumimoji="0" lang="en-GB" sz="12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Ki of 77.6 </a:t>
            </a:r>
            <a:r>
              <a:rPr kumimoji="0" lang="en-GB" sz="1200" b="1" i="0" u="none" strike="noStrike" kern="1200" cap="none" spc="0" normalizeH="0" baseline="0" noProof="0" dirty="0" err="1">
                <a:ln>
                  <a:noFill/>
                </a:ln>
                <a:solidFill>
                  <a:prstClr val="black"/>
                </a:solidFill>
                <a:effectLst/>
                <a:highlight>
                  <a:srgbClr val="FFFF00"/>
                </a:highlight>
                <a:uLnTx/>
                <a:uFillTx/>
                <a:latin typeface="Symbol" panose="05050102010706020507" pitchFamily="18" charset="2"/>
                <a:ea typeface="+mn-ea"/>
                <a:cs typeface="+mn-cs"/>
              </a:rPr>
              <a:t>m</a:t>
            </a:r>
            <a:r>
              <a:rPr kumimoji="0" lang="en-GB" sz="1200" b="1"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M</a:t>
            </a:r>
            <a:r>
              <a:rPr kumimoji="0" lang="en-GB" sz="12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t>
            </a:r>
            <a:r>
              <a:rPr kumimoji="0" lang="en-GB"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p:txBody>
      </p:sp>
    </p:spTree>
    <p:extLst>
      <p:ext uri="{BB962C8B-B14F-4D97-AF65-F5344CB8AC3E}">
        <p14:creationId xmlns:p14="http://schemas.microsoft.com/office/powerpoint/2010/main" val="223387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366F1-2760-457D-7B67-4894F3BB788F}"/>
              </a:ext>
            </a:extLst>
          </p:cNvPr>
          <p:cNvSpPr txBox="1"/>
          <p:nvPr/>
        </p:nvSpPr>
        <p:spPr>
          <a:xfrm>
            <a:off x="52386" y="0"/>
            <a:ext cx="12087225" cy="1077218"/>
          </a:xfrm>
          <a:prstGeom prst="rect">
            <a:avLst/>
          </a:prstGeom>
          <a:solidFill>
            <a:srgbClr val="660066"/>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FFFF00"/>
                </a:solidFill>
                <a:effectLst/>
                <a:uLnTx/>
                <a:uFillTx/>
                <a:latin typeface="Calibri" panose="020F0502020204030204"/>
                <a:ea typeface="+mn-ea"/>
                <a:cs typeface="+mn-cs"/>
              </a:rPr>
              <a:t>Characterization of ATP dependence of </a:t>
            </a:r>
            <a:r>
              <a:rPr kumimoji="0" lang="en-GB" sz="3200" b="1" i="1" u="none" strike="noStrike" kern="1200" cap="none" spc="0" normalizeH="0" baseline="0" noProof="0" dirty="0">
                <a:ln>
                  <a:noFill/>
                </a:ln>
                <a:solidFill>
                  <a:srgbClr val="FFFF00"/>
                </a:solidFill>
                <a:effectLst/>
                <a:uLnTx/>
                <a:uFillTx/>
                <a:latin typeface="Calibri" panose="020F0502020204030204"/>
                <a:ea typeface="+mn-ea"/>
                <a:cs typeface="+mn-cs"/>
              </a:rPr>
              <a:t>P. aeruginosa </a:t>
            </a:r>
            <a:r>
              <a:rPr kumimoji="0" lang="en-GB" sz="3200" b="1" i="0" u="none" strike="noStrike" kern="1200" cap="none" spc="0" normalizeH="0" baseline="0" noProof="0" dirty="0" err="1">
                <a:ln>
                  <a:noFill/>
                </a:ln>
                <a:solidFill>
                  <a:srgbClr val="FFFF00"/>
                </a:solidFill>
                <a:effectLst/>
                <a:uLnTx/>
                <a:uFillTx/>
                <a:latin typeface="Calibri" panose="020F0502020204030204"/>
                <a:ea typeface="+mn-ea"/>
                <a:cs typeface="+mn-cs"/>
              </a:rPr>
              <a:t>MurC</a:t>
            </a:r>
            <a:r>
              <a:rPr kumimoji="0" lang="en-GB" sz="3200" b="1" i="0" u="none" strike="noStrike" kern="1200" cap="none" spc="0" normalizeH="0" baseline="0" noProof="0" dirty="0">
                <a:ln>
                  <a:noFill/>
                </a:ln>
                <a:solidFill>
                  <a:srgbClr val="FFFF00"/>
                </a:solidFill>
                <a:effectLst/>
                <a:uLnTx/>
                <a:uFillTx/>
                <a:latin typeface="Calibri" panose="020F0502020204030204"/>
                <a:ea typeface="+mn-ea"/>
                <a:cs typeface="+mn-cs"/>
              </a:rPr>
              <a:t>:  Substrate Inhibition</a:t>
            </a:r>
          </a:p>
        </p:txBody>
      </p:sp>
      <p:graphicFrame>
        <p:nvGraphicFramePr>
          <p:cNvPr id="3" name="Object 2">
            <a:extLst>
              <a:ext uri="{FF2B5EF4-FFF2-40B4-BE49-F238E27FC236}">
                <a16:creationId xmlns:a16="http://schemas.microsoft.com/office/drawing/2014/main" id="{DBE7B9F9-F4C6-EAB2-AD24-5678902D98F3}"/>
              </a:ext>
            </a:extLst>
          </p:cNvPr>
          <p:cNvGraphicFramePr>
            <a:graphicFrameLocks noChangeAspect="1"/>
          </p:cNvGraphicFramePr>
          <p:nvPr>
            <p:extLst>
              <p:ext uri="{D42A27DB-BD31-4B8C-83A1-F6EECF244321}">
                <p14:modId xmlns:p14="http://schemas.microsoft.com/office/powerpoint/2010/main" val="3924412272"/>
              </p:ext>
            </p:extLst>
          </p:nvPr>
        </p:nvGraphicFramePr>
        <p:xfrm>
          <a:off x="275771" y="837518"/>
          <a:ext cx="6234123" cy="4322867"/>
        </p:xfrm>
        <a:graphic>
          <a:graphicData uri="http://schemas.openxmlformats.org/presentationml/2006/ole">
            <mc:AlternateContent xmlns:mc="http://schemas.openxmlformats.org/markup-compatibility/2006">
              <mc:Choice xmlns:v="urn:schemas-microsoft-com:vml" Requires="v">
                <p:oleObj name="Prism 9" r:id="rId2" imgW="3811316" imgH="2643891" progId="Prism9.Document">
                  <p:embed/>
                </p:oleObj>
              </mc:Choice>
              <mc:Fallback>
                <p:oleObj name="Prism 9" r:id="rId2" imgW="3811316" imgH="2643891" progId="Prism9.Document">
                  <p:embed/>
                  <p:pic>
                    <p:nvPicPr>
                      <p:cNvPr id="3" name="Object 2">
                        <a:extLst>
                          <a:ext uri="{FF2B5EF4-FFF2-40B4-BE49-F238E27FC236}">
                            <a16:creationId xmlns:a16="http://schemas.microsoft.com/office/drawing/2014/main" id="{DBE7B9F9-F4C6-EAB2-AD24-5678902D98F3}"/>
                          </a:ext>
                        </a:extLst>
                      </p:cNvPr>
                      <p:cNvPicPr/>
                      <p:nvPr/>
                    </p:nvPicPr>
                    <p:blipFill>
                      <a:blip r:embed="rId3"/>
                      <a:stretch>
                        <a:fillRect/>
                      </a:stretch>
                    </p:blipFill>
                    <p:spPr>
                      <a:xfrm>
                        <a:off x="275771" y="837518"/>
                        <a:ext cx="6234123" cy="432286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DC4B0F6-350D-9021-9324-AF54863645AA}"/>
              </a:ext>
            </a:extLst>
          </p:cNvPr>
          <p:cNvGraphicFramePr>
            <a:graphicFrameLocks noChangeAspect="1"/>
          </p:cNvGraphicFramePr>
          <p:nvPr>
            <p:extLst>
              <p:ext uri="{D42A27DB-BD31-4B8C-83A1-F6EECF244321}">
                <p14:modId xmlns:p14="http://schemas.microsoft.com/office/powerpoint/2010/main" val="1803030890"/>
              </p:ext>
            </p:extLst>
          </p:nvPr>
        </p:nvGraphicFramePr>
        <p:xfrm>
          <a:off x="5700949" y="909347"/>
          <a:ext cx="6026594" cy="4179208"/>
        </p:xfrm>
        <a:graphic>
          <a:graphicData uri="http://schemas.openxmlformats.org/presentationml/2006/ole">
            <mc:AlternateContent xmlns:mc="http://schemas.openxmlformats.org/markup-compatibility/2006">
              <mc:Choice xmlns:v="urn:schemas-microsoft-com:vml" Requires="v">
                <p:oleObj name="Prism 9" r:id="rId4" imgW="3811316" imgH="2643891" progId="Prism9.Document">
                  <p:embed/>
                </p:oleObj>
              </mc:Choice>
              <mc:Fallback>
                <p:oleObj name="Prism 9" r:id="rId4" imgW="3811316" imgH="2643891" progId="Prism9.Document">
                  <p:embed/>
                  <p:pic>
                    <p:nvPicPr>
                      <p:cNvPr id="4" name="Object 3">
                        <a:extLst>
                          <a:ext uri="{FF2B5EF4-FFF2-40B4-BE49-F238E27FC236}">
                            <a16:creationId xmlns:a16="http://schemas.microsoft.com/office/drawing/2014/main" id="{3DC4B0F6-350D-9021-9324-AF54863645AA}"/>
                          </a:ext>
                        </a:extLst>
                      </p:cNvPr>
                      <p:cNvPicPr/>
                      <p:nvPr/>
                    </p:nvPicPr>
                    <p:blipFill>
                      <a:blip r:embed="rId5"/>
                      <a:stretch>
                        <a:fillRect/>
                      </a:stretch>
                    </p:blipFill>
                    <p:spPr>
                      <a:xfrm>
                        <a:off x="5700949" y="909347"/>
                        <a:ext cx="6026594" cy="417920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872034CD-FA3C-C0B0-9B1B-26DFD36A639C}"/>
              </a:ext>
            </a:extLst>
          </p:cNvPr>
          <p:cNvSpPr txBox="1"/>
          <p:nvPr/>
        </p:nvSpPr>
        <p:spPr>
          <a:xfrm>
            <a:off x="2992014" y="2452334"/>
            <a:ext cx="2329420" cy="830997"/>
          </a:xfrm>
          <a:prstGeom prst="rect">
            <a:avLst/>
          </a:prstGeom>
          <a:noFill/>
        </p:spPr>
        <p:txBody>
          <a:bodyPr wrap="none" rtlCol="0">
            <a:spAutoFit/>
          </a:bodyPr>
          <a:lstStyle/>
          <a:p>
            <a:r>
              <a:rPr lang="en-GB" dirty="0" err="1"/>
              <a:t>K</a:t>
            </a:r>
            <a:r>
              <a:rPr lang="en-GB" baseline="-25000" dirty="0" err="1"/>
              <a:t>m</a:t>
            </a:r>
            <a:r>
              <a:rPr lang="en-GB" baseline="30000" dirty="0" err="1"/>
              <a:t>APP</a:t>
            </a:r>
            <a:r>
              <a:rPr lang="en-GB" dirty="0"/>
              <a:t> = 162 ± 28.4 </a:t>
            </a:r>
            <a:r>
              <a:rPr lang="en-GB" dirty="0">
                <a:latin typeface="Symbol" panose="05050102010706020507" pitchFamily="18" charset="2"/>
              </a:rPr>
              <a:t>m</a:t>
            </a:r>
            <a:r>
              <a:rPr lang="en-GB" dirty="0"/>
              <a:t>M</a:t>
            </a:r>
          </a:p>
          <a:p>
            <a:endParaRPr lang="en-GB" baseline="30000" dirty="0"/>
          </a:p>
          <a:p>
            <a:r>
              <a:rPr lang="en-GB" dirty="0" err="1"/>
              <a:t>k</a:t>
            </a:r>
            <a:r>
              <a:rPr lang="en-GB" baseline="-25000" dirty="0" err="1"/>
              <a:t>cat</a:t>
            </a:r>
            <a:r>
              <a:rPr lang="en-GB" baseline="30000" dirty="0" err="1"/>
              <a:t>App</a:t>
            </a:r>
            <a:r>
              <a:rPr lang="en-GB" baseline="30000" dirty="0"/>
              <a:t> = </a:t>
            </a:r>
            <a:r>
              <a:rPr lang="en-GB" dirty="0"/>
              <a:t>124 ± 8.1 min</a:t>
            </a:r>
            <a:r>
              <a:rPr lang="en-GB" baseline="30000" dirty="0"/>
              <a:t>-1</a:t>
            </a:r>
          </a:p>
        </p:txBody>
      </p:sp>
      <p:sp>
        <p:nvSpPr>
          <p:cNvPr id="6" name="TextBox 5">
            <a:extLst>
              <a:ext uri="{FF2B5EF4-FFF2-40B4-BE49-F238E27FC236}">
                <a16:creationId xmlns:a16="http://schemas.microsoft.com/office/drawing/2014/main" id="{4593BF5E-5E6F-DEF9-3319-2FFBBE1BA683}"/>
              </a:ext>
            </a:extLst>
          </p:cNvPr>
          <p:cNvSpPr txBox="1"/>
          <p:nvPr/>
        </p:nvSpPr>
        <p:spPr>
          <a:xfrm>
            <a:off x="7224325" y="2452334"/>
            <a:ext cx="2600327" cy="1292662"/>
          </a:xfrm>
          <a:prstGeom prst="rect">
            <a:avLst/>
          </a:prstGeom>
          <a:noFill/>
        </p:spPr>
        <p:txBody>
          <a:bodyPr wrap="none" rtlCol="0">
            <a:spAutoFit/>
          </a:bodyPr>
          <a:lstStyle/>
          <a:p>
            <a:r>
              <a:rPr lang="en-GB" dirty="0" err="1"/>
              <a:t>K</a:t>
            </a:r>
            <a:r>
              <a:rPr lang="en-GB" baseline="-25000" dirty="0" err="1"/>
              <a:t>m</a:t>
            </a:r>
            <a:r>
              <a:rPr lang="en-GB" baseline="30000" dirty="0" err="1"/>
              <a:t>APP</a:t>
            </a:r>
            <a:r>
              <a:rPr lang="en-GB" dirty="0"/>
              <a:t> = 222.6 ± 121.2 </a:t>
            </a:r>
            <a:r>
              <a:rPr lang="en-GB" dirty="0">
                <a:latin typeface="Symbol" panose="05050102010706020507" pitchFamily="18" charset="2"/>
              </a:rPr>
              <a:t>m</a:t>
            </a:r>
            <a:r>
              <a:rPr lang="en-GB" dirty="0"/>
              <a:t>M</a:t>
            </a:r>
          </a:p>
          <a:p>
            <a:endParaRPr lang="en-GB" baseline="30000" dirty="0"/>
          </a:p>
          <a:p>
            <a:r>
              <a:rPr lang="en-GB" dirty="0" err="1"/>
              <a:t>k</a:t>
            </a:r>
            <a:r>
              <a:rPr lang="en-GB" baseline="-25000" dirty="0" err="1"/>
              <a:t>cat</a:t>
            </a:r>
            <a:r>
              <a:rPr lang="en-GB" baseline="30000" dirty="0" err="1"/>
              <a:t>App</a:t>
            </a:r>
            <a:r>
              <a:rPr lang="en-GB" baseline="30000" dirty="0"/>
              <a:t> </a:t>
            </a:r>
            <a:r>
              <a:rPr lang="en-GB" dirty="0"/>
              <a:t>=</a:t>
            </a:r>
            <a:r>
              <a:rPr lang="en-GB" baseline="30000" dirty="0"/>
              <a:t> </a:t>
            </a:r>
            <a:r>
              <a:rPr lang="en-GB" dirty="0"/>
              <a:t>153.1 ± 56.1 min</a:t>
            </a:r>
            <a:r>
              <a:rPr lang="en-GB" baseline="30000" dirty="0"/>
              <a:t>-1</a:t>
            </a:r>
            <a:endParaRPr lang="en-GB" dirty="0"/>
          </a:p>
          <a:p>
            <a:endParaRPr lang="en-GB" baseline="30000" dirty="0"/>
          </a:p>
          <a:p>
            <a:r>
              <a:rPr lang="en-GB" dirty="0"/>
              <a:t>K</a:t>
            </a:r>
            <a:r>
              <a:rPr lang="en-GB" baseline="-25000" dirty="0"/>
              <a:t>i</a:t>
            </a:r>
            <a:r>
              <a:rPr lang="en-GB" baseline="30000" dirty="0"/>
              <a:t> APP </a:t>
            </a:r>
            <a:r>
              <a:rPr lang="en-GB" dirty="0"/>
              <a:t>= 2293 ± 4291 </a:t>
            </a:r>
            <a:r>
              <a:rPr lang="en-GB" dirty="0">
                <a:latin typeface="Symbol" panose="05050102010706020507" pitchFamily="18" charset="2"/>
              </a:rPr>
              <a:t>m</a:t>
            </a:r>
            <a:r>
              <a:rPr lang="en-GB" dirty="0"/>
              <a:t>M</a:t>
            </a:r>
          </a:p>
        </p:txBody>
      </p:sp>
      <p:sp>
        <p:nvSpPr>
          <p:cNvPr id="7" name="TextBox 6">
            <a:extLst>
              <a:ext uri="{FF2B5EF4-FFF2-40B4-BE49-F238E27FC236}">
                <a16:creationId xmlns:a16="http://schemas.microsoft.com/office/drawing/2014/main" id="{06F5ED38-058E-A00D-DBB2-183699FC7EBB}"/>
              </a:ext>
            </a:extLst>
          </p:cNvPr>
          <p:cNvSpPr txBox="1"/>
          <p:nvPr/>
        </p:nvSpPr>
        <p:spPr>
          <a:xfrm>
            <a:off x="275771" y="5729580"/>
            <a:ext cx="11287579" cy="646331"/>
          </a:xfrm>
          <a:prstGeom prst="rect">
            <a:avLst/>
          </a:prstGeom>
          <a:noFill/>
        </p:spPr>
        <p:txBody>
          <a:bodyPr wrap="square" rtlCol="0">
            <a:spAutoFit/>
          </a:bodyPr>
          <a:lstStyle/>
          <a:p>
            <a:pPr algn="ctr"/>
            <a:r>
              <a:rPr lang="en-GB" dirty="0"/>
              <a:t>More than one binding mode for ATP, the second of which is inhibitory:  Possible competition with the uridine nucleotide binding site?</a:t>
            </a:r>
          </a:p>
        </p:txBody>
      </p:sp>
      <p:sp>
        <p:nvSpPr>
          <p:cNvPr id="8" name="TextBox 7">
            <a:extLst>
              <a:ext uri="{FF2B5EF4-FFF2-40B4-BE49-F238E27FC236}">
                <a16:creationId xmlns:a16="http://schemas.microsoft.com/office/drawing/2014/main" id="{01873193-4285-9D2C-2450-362057358CEB}"/>
              </a:ext>
            </a:extLst>
          </p:cNvPr>
          <p:cNvSpPr txBox="1"/>
          <p:nvPr/>
        </p:nvSpPr>
        <p:spPr>
          <a:xfrm>
            <a:off x="2700833" y="5235070"/>
            <a:ext cx="6595075" cy="369332"/>
          </a:xfrm>
          <a:prstGeom prst="rect">
            <a:avLst/>
          </a:prstGeom>
          <a:noFill/>
        </p:spPr>
        <p:txBody>
          <a:bodyPr wrap="none" rtlCol="0">
            <a:spAutoFit/>
          </a:bodyPr>
          <a:lstStyle/>
          <a:p>
            <a:r>
              <a:rPr lang="en-GB" dirty="0"/>
              <a:t>[</a:t>
            </a:r>
            <a:r>
              <a:rPr lang="en-GB" dirty="0" err="1"/>
              <a:t>MurC</a:t>
            </a:r>
            <a:r>
              <a:rPr lang="en-GB" dirty="0"/>
              <a:t>] = 122 </a:t>
            </a:r>
            <a:r>
              <a:rPr lang="en-GB" dirty="0" err="1"/>
              <a:t>nM</a:t>
            </a:r>
            <a:r>
              <a:rPr lang="en-GB" dirty="0"/>
              <a:t>, [UDP </a:t>
            </a:r>
            <a:r>
              <a:rPr lang="en-GB" dirty="0" err="1"/>
              <a:t>MurNAc</a:t>
            </a:r>
            <a:r>
              <a:rPr lang="en-GB" dirty="0"/>
              <a:t>] = 0.125 mM, [L-Alanine] = 0.1 mM </a:t>
            </a:r>
          </a:p>
        </p:txBody>
      </p:sp>
      <p:sp>
        <p:nvSpPr>
          <p:cNvPr id="9" name="TextBox 8">
            <a:extLst>
              <a:ext uri="{FF2B5EF4-FFF2-40B4-BE49-F238E27FC236}">
                <a16:creationId xmlns:a16="http://schemas.microsoft.com/office/drawing/2014/main" id="{A7DAC826-8E0C-4744-217E-9D3BABC6F138}"/>
              </a:ext>
            </a:extLst>
          </p:cNvPr>
          <p:cNvSpPr txBox="1"/>
          <p:nvPr/>
        </p:nvSpPr>
        <p:spPr>
          <a:xfrm>
            <a:off x="1568665" y="1278682"/>
            <a:ext cx="1902957" cy="369332"/>
          </a:xfrm>
          <a:prstGeom prst="rect">
            <a:avLst/>
          </a:prstGeom>
          <a:solidFill>
            <a:schemeClr val="tx1">
              <a:lumMod val="50000"/>
              <a:lumOff val="50000"/>
            </a:schemeClr>
          </a:solidFill>
        </p:spPr>
        <p:txBody>
          <a:bodyPr wrap="none" rtlCol="0">
            <a:spAutoFit/>
          </a:bodyPr>
          <a:lstStyle/>
          <a:p>
            <a:r>
              <a:rPr lang="en-GB" b="1" dirty="0">
                <a:solidFill>
                  <a:schemeClr val="bg1"/>
                </a:solidFill>
              </a:rPr>
              <a:t>Michaelis Menten</a:t>
            </a:r>
          </a:p>
        </p:txBody>
      </p:sp>
      <p:sp>
        <p:nvSpPr>
          <p:cNvPr id="10" name="TextBox 9">
            <a:extLst>
              <a:ext uri="{FF2B5EF4-FFF2-40B4-BE49-F238E27FC236}">
                <a16:creationId xmlns:a16="http://schemas.microsoft.com/office/drawing/2014/main" id="{090C2841-5BE3-3DD8-0845-2B3AA46B1523}"/>
              </a:ext>
            </a:extLst>
          </p:cNvPr>
          <p:cNvSpPr txBox="1"/>
          <p:nvPr/>
        </p:nvSpPr>
        <p:spPr>
          <a:xfrm>
            <a:off x="9671856" y="1278682"/>
            <a:ext cx="2068900" cy="369332"/>
          </a:xfrm>
          <a:prstGeom prst="rect">
            <a:avLst/>
          </a:prstGeom>
          <a:solidFill>
            <a:schemeClr val="tx1">
              <a:lumMod val="50000"/>
              <a:lumOff val="50000"/>
            </a:schemeClr>
          </a:solidFill>
        </p:spPr>
        <p:txBody>
          <a:bodyPr wrap="none" rtlCol="0">
            <a:spAutoFit/>
          </a:bodyPr>
          <a:lstStyle/>
          <a:p>
            <a:r>
              <a:rPr lang="en-GB" b="1" dirty="0">
                <a:solidFill>
                  <a:schemeClr val="bg1"/>
                </a:solidFill>
              </a:rPr>
              <a:t>Substrate Inhibition</a:t>
            </a:r>
          </a:p>
        </p:txBody>
      </p:sp>
    </p:spTree>
    <p:extLst>
      <p:ext uri="{BB962C8B-B14F-4D97-AF65-F5344CB8AC3E}">
        <p14:creationId xmlns:p14="http://schemas.microsoft.com/office/powerpoint/2010/main" val="1309974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61C1A39D-EEFF-90E7-E752-36870E47F320}"/>
              </a:ext>
            </a:extLst>
          </p:cNvPr>
          <p:cNvPicPr>
            <a:picLocks noChangeAspect="1"/>
          </p:cNvPicPr>
          <p:nvPr/>
        </p:nvPicPr>
        <p:blipFill>
          <a:blip r:embed="rId2"/>
          <a:stretch>
            <a:fillRect/>
          </a:stretch>
        </p:blipFill>
        <p:spPr>
          <a:xfrm>
            <a:off x="0" y="-102637"/>
            <a:ext cx="12192000" cy="6809232"/>
          </a:xfrm>
          <a:prstGeom prst="rect">
            <a:avLst/>
          </a:prstGeom>
        </p:spPr>
      </p:pic>
      <p:sp>
        <p:nvSpPr>
          <p:cNvPr id="40" name="TextBox 39">
            <a:extLst>
              <a:ext uri="{FF2B5EF4-FFF2-40B4-BE49-F238E27FC236}">
                <a16:creationId xmlns:a16="http://schemas.microsoft.com/office/drawing/2014/main" id="{C2B95158-07FF-1735-49B9-92A569E9FE38}"/>
              </a:ext>
            </a:extLst>
          </p:cNvPr>
          <p:cNvSpPr txBox="1"/>
          <p:nvPr/>
        </p:nvSpPr>
        <p:spPr>
          <a:xfrm>
            <a:off x="2191838" y="2559498"/>
            <a:ext cx="2113079" cy="369332"/>
          </a:xfrm>
          <a:prstGeom prst="rect">
            <a:avLst/>
          </a:prstGeom>
          <a:noFill/>
        </p:spPr>
        <p:txBody>
          <a:bodyPr wrap="none" rtlCol="0">
            <a:spAutoFit/>
          </a:bodyPr>
          <a:lstStyle/>
          <a:p>
            <a:r>
              <a:rPr lang="en-GB" b="1" dirty="0"/>
              <a:t>[Compound] = 1mM</a:t>
            </a:r>
          </a:p>
        </p:txBody>
      </p:sp>
    </p:spTree>
    <p:extLst>
      <p:ext uri="{BB962C8B-B14F-4D97-AF65-F5344CB8AC3E}">
        <p14:creationId xmlns:p14="http://schemas.microsoft.com/office/powerpoint/2010/main" val="269142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ED7ECE-0D92-E665-D822-3A882B8A7AA3}"/>
              </a:ext>
            </a:extLst>
          </p:cNvPr>
          <p:cNvSpPr txBox="1"/>
          <p:nvPr/>
        </p:nvSpPr>
        <p:spPr>
          <a:xfrm>
            <a:off x="52386" y="0"/>
            <a:ext cx="12087225" cy="523220"/>
          </a:xfrm>
          <a:prstGeom prst="rect">
            <a:avLst/>
          </a:prstGeom>
          <a:solidFill>
            <a:srgbClr val="660066"/>
          </a:solidFill>
        </p:spPr>
        <p:txBody>
          <a:bodyPr wrap="square" rtlCol="0">
            <a:spAutoFit/>
          </a:bodyPr>
          <a:lstStyle/>
          <a:p>
            <a:pPr lvl="0" algn="ctr">
              <a:defRPr/>
            </a:pP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Characterization of Enamine library hits with </a:t>
            </a:r>
            <a:r>
              <a:rPr lang="en-GB" sz="2800" b="1" i="1" dirty="0">
                <a:solidFill>
                  <a:srgbClr val="FFFF00"/>
                </a:solidFill>
              </a:rPr>
              <a:t>E. coli</a:t>
            </a:r>
            <a:r>
              <a:rPr lang="en-GB" sz="2800" b="1" dirty="0">
                <a:solidFill>
                  <a:srgbClr val="FFFF00"/>
                </a:solidFill>
              </a:rPr>
              <a:t> </a:t>
            </a:r>
            <a:r>
              <a:rPr lang="en-GB" sz="2800" b="1" dirty="0" err="1">
                <a:solidFill>
                  <a:srgbClr val="FFFF00"/>
                </a:solidFill>
              </a:rPr>
              <a:t>MurD</a:t>
            </a:r>
            <a:r>
              <a:rPr lang="en-GB" sz="2800" b="1" dirty="0">
                <a:solidFill>
                  <a:srgbClr val="FFFF00"/>
                </a:solidFill>
              </a:rPr>
              <a:t> and </a:t>
            </a:r>
            <a:r>
              <a:rPr lang="en-GB" sz="2800" b="1" dirty="0" err="1">
                <a:solidFill>
                  <a:srgbClr val="FFFF00"/>
                </a:solidFill>
              </a:rPr>
              <a:t>MurE</a:t>
            </a:r>
            <a:endPar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graphicFrame>
        <p:nvGraphicFramePr>
          <p:cNvPr id="3" name="Object 2">
            <a:extLst>
              <a:ext uri="{FF2B5EF4-FFF2-40B4-BE49-F238E27FC236}">
                <a16:creationId xmlns:a16="http://schemas.microsoft.com/office/drawing/2014/main" id="{46B8EDA9-D005-8184-630D-32209D8DBACA}"/>
              </a:ext>
            </a:extLst>
          </p:cNvPr>
          <p:cNvGraphicFramePr>
            <a:graphicFrameLocks noChangeAspect="1"/>
          </p:cNvGraphicFramePr>
          <p:nvPr>
            <p:extLst>
              <p:ext uri="{D42A27DB-BD31-4B8C-83A1-F6EECF244321}">
                <p14:modId xmlns:p14="http://schemas.microsoft.com/office/powerpoint/2010/main" val="3105322353"/>
              </p:ext>
            </p:extLst>
          </p:nvPr>
        </p:nvGraphicFramePr>
        <p:xfrm>
          <a:off x="1185985" y="962469"/>
          <a:ext cx="4109439" cy="2993009"/>
        </p:xfrm>
        <a:graphic>
          <a:graphicData uri="http://schemas.openxmlformats.org/presentationml/2006/ole">
            <mc:AlternateContent xmlns:mc="http://schemas.openxmlformats.org/markup-compatibility/2006">
              <mc:Choice xmlns:v="urn:schemas-microsoft-com:vml" Requires="v">
                <p:oleObj name="Prism 9" r:id="rId2" imgW="4523305" imgH="3294689" progId="Prism9.Document">
                  <p:embed/>
                </p:oleObj>
              </mc:Choice>
              <mc:Fallback>
                <p:oleObj name="Prism 9" r:id="rId2" imgW="4523305" imgH="3294689" progId="Prism9.Document">
                  <p:embed/>
                  <p:pic>
                    <p:nvPicPr>
                      <p:cNvPr id="3" name="Object 2">
                        <a:extLst>
                          <a:ext uri="{FF2B5EF4-FFF2-40B4-BE49-F238E27FC236}">
                            <a16:creationId xmlns:a16="http://schemas.microsoft.com/office/drawing/2014/main" id="{46B8EDA9-D005-8184-630D-32209D8DBACA}"/>
                          </a:ext>
                        </a:extLst>
                      </p:cNvPr>
                      <p:cNvPicPr/>
                      <p:nvPr/>
                    </p:nvPicPr>
                    <p:blipFill>
                      <a:blip r:embed="rId3"/>
                      <a:stretch>
                        <a:fillRect/>
                      </a:stretch>
                    </p:blipFill>
                    <p:spPr>
                      <a:xfrm>
                        <a:off x="1185985" y="962469"/>
                        <a:ext cx="4109439" cy="2993009"/>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C0EAF567-DCDA-59FA-B3BE-0472B8547D15}"/>
              </a:ext>
            </a:extLst>
          </p:cNvPr>
          <p:cNvSpPr txBox="1"/>
          <p:nvPr/>
        </p:nvSpPr>
        <p:spPr>
          <a:xfrm>
            <a:off x="1899138" y="794923"/>
            <a:ext cx="3024289" cy="369332"/>
          </a:xfrm>
          <a:prstGeom prst="rect">
            <a:avLst/>
          </a:prstGeom>
          <a:noFill/>
        </p:spPr>
        <p:txBody>
          <a:bodyPr wrap="none" rtlCol="0">
            <a:spAutoFit/>
          </a:bodyPr>
          <a:lstStyle/>
          <a:p>
            <a:r>
              <a:rPr lang="en-GB" b="1" i="1" dirty="0"/>
              <a:t>E. coli </a:t>
            </a:r>
            <a:r>
              <a:rPr lang="en-GB" b="1" dirty="0" err="1"/>
              <a:t>MurE</a:t>
            </a:r>
            <a:r>
              <a:rPr lang="en-GB" b="1" dirty="0"/>
              <a:t> ATP Dependence </a:t>
            </a:r>
          </a:p>
        </p:txBody>
      </p:sp>
      <p:sp>
        <p:nvSpPr>
          <p:cNvPr id="5" name="TextBox 4">
            <a:extLst>
              <a:ext uri="{FF2B5EF4-FFF2-40B4-BE49-F238E27FC236}">
                <a16:creationId xmlns:a16="http://schemas.microsoft.com/office/drawing/2014/main" id="{48C132D3-E254-1D48-E924-AA4460A8280A}"/>
              </a:ext>
            </a:extLst>
          </p:cNvPr>
          <p:cNvSpPr txBox="1"/>
          <p:nvPr/>
        </p:nvSpPr>
        <p:spPr>
          <a:xfrm>
            <a:off x="2369680" y="2341689"/>
            <a:ext cx="2434897" cy="369332"/>
          </a:xfrm>
          <a:prstGeom prst="rect">
            <a:avLst/>
          </a:prstGeom>
          <a:noFill/>
        </p:spPr>
        <p:txBody>
          <a:bodyPr wrap="none" rtlCol="0">
            <a:spAutoFit/>
          </a:bodyPr>
          <a:lstStyle/>
          <a:p>
            <a:r>
              <a:rPr lang="en-GB" dirty="0" err="1"/>
              <a:t>K</a:t>
            </a:r>
            <a:r>
              <a:rPr lang="en-GB" baseline="-25000" dirty="0" err="1"/>
              <a:t>m</a:t>
            </a:r>
            <a:r>
              <a:rPr lang="en-GB" baseline="30000" dirty="0" err="1"/>
              <a:t>App</a:t>
            </a:r>
            <a:r>
              <a:rPr lang="en-GB" dirty="0"/>
              <a:t> = 38.97 ± 5.97 </a:t>
            </a:r>
            <a:r>
              <a:rPr lang="en-GB" dirty="0">
                <a:latin typeface="Symbol" panose="05050102010706020507" pitchFamily="18" charset="2"/>
              </a:rPr>
              <a:t>m</a:t>
            </a:r>
            <a:r>
              <a:rPr lang="en-GB" dirty="0"/>
              <a:t>M</a:t>
            </a:r>
          </a:p>
        </p:txBody>
      </p:sp>
      <p:graphicFrame>
        <p:nvGraphicFramePr>
          <p:cNvPr id="6" name="Object 5">
            <a:extLst>
              <a:ext uri="{FF2B5EF4-FFF2-40B4-BE49-F238E27FC236}">
                <a16:creationId xmlns:a16="http://schemas.microsoft.com/office/drawing/2014/main" id="{5493CEC8-6809-CD41-BBA6-D14B27272615}"/>
              </a:ext>
            </a:extLst>
          </p:cNvPr>
          <p:cNvGraphicFramePr>
            <a:graphicFrameLocks noChangeAspect="1"/>
          </p:cNvGraphicFramePr>
          <p:nvPr>
            <p:extLst>
              <p:ext uri="{D42A27DB-BD31-4B8C-83A1-F6EECF244321}">
                <p14:modId xmlns:p14="http://schemas.microsoft.com/office/powerpoint/2010/main" val="1993562601"/>
              </p:ext>
            </p:extLst>
          </p:nvPr>
        </p:nvGraphicFramePr>
        <p:xfrm>
          <a:off x="6127892" y="1032871"/>
          <a:ext cx="4274141" cy="2992953"/>
        </p:xfrm>
        <a:graphic>
          <a:graphicData uri="http://schemas.openxmlformats.org/presentationml/2006/ole">
            <mc:AlternateContent xmlns:mc="http://schemas.openxmlformats.org/markup-compatibility/2006">
              <mc:Choice xmlns:v="urn:schemas-microsoft-com:vml" Requires="v">
                <p:oleObj name="Prism 9" r:id="rId4" imgW="3860295" imgH="2703316" progId="Prism9.Document">
                  <p:embed/>
                </p:oleObj>
              </mc:Choice>
              <mc:Fallback>
                <p:oleObj name="Prism 9" r:id="rId4" imgW="3860295" imgH="2703316" progId="Prism9.Document">
                  <p:embed/>
                  <p:pic>
                    <p:nvPicPr>
                      <p:cNvPr id="6" name="Object 5">
                        <a:extLst>
                          <a:ext uri="{FF2B5EF4-FFF2-40B4-BE49-F238E27FC236}">
                            <a16:creationId xmlns:a16="http://schemas.microsoft.com/office/drawing/2014/main" id="{5493CEC8-6809-CD41-BBA6-D14B27272615}"/>
                          </a:ext>
                        </a:extLst>
                      </p:cNvPr>
                      <p:cNvPicPr/>
                      <p:nvPr/>
                    </p:nvPicPr>
                    <p:blipFill>
                      <a:blip r:embed="rId5"/>
                      <a:stretch>
                        <a:fillRect/>
                      </a:stretch>
                    </p:blipFill>
                    <p:spPr>
                      <a:xfrm>
                        <a:off x="6127892" y="1032871"/>
                        <a:ext cx="4274141" cy="2992953"/>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DC346C4-7FDC-CD80-3B00-CA4CD72FF1EB}"/>
              </a:ext>
            </a:extLst>
          </p:cNvPr>
          <p:cNvSpPr txBox="1"/>
          <p:nvPr/>
        </p:nvSpPr>
        <p:spPr>
          <a:xfrm>
            <a:off x="7850116" y="2459274"/>
            <a:ext cx="2551917" cy="369332"/>
          </a:xfrm>
          <a:prstGeom prst="rect">
            <a:avLst/>
          </a:prstGeom>
          <a:noFill/>
        </p:spPr>
        <p:txBody>
          <a:bodyPr wrap="none" rtlCol="0">
            <a:spAutoFit/>
          </a:bodyPr>
          <a:lstStyle/>
          <a:p>
            <a:r>
              <a:rPr lang="en-GB" dirty="0" err="1"/>
              <a:t>K</a:t>
            </a:r>
            <a:r>
              <a:rPr lang="en-GB" baseline="-25000" dirty="0" err="1"/>
              <a:t>m</a:t>
            </a:r>
            <a:r>
              <a:rPr lang="en-GB" baseline="30000" dirty="0" err="1"/>
              <a:t>App</a:t>
            </a:r>
            <a:r>
              <a:rPr lang="en-GB" dirty="0"/>
              <a:t> = 148.8 ± 31.88 </a:t>
            </a:r>
            <a:r>
              <a:rPr lang="en-GB" dirty="0">
                <a:latin typeface="Symbol" panose="05050102010706020507" pitchFamily="18" charset="2"/>
              </a:rPr>
              <a:t>m</a:t>
            </a:r>
            <a:r>
              <a:rPr lang="en-GB" dirty="0"/>
              <a:t>M</a:t>
            </a:r>
          </a:p>
        </p:txBody>
      </p:sp>
      <p:sp>
        <p:nvSpPr>
          <p:cNvPr id="8" name="TextBox 7">
            <a:extLst>
              <a:ext uri="{FF2B5EF4-FFF2-40B4-BE49-F238E27FC236}">
                <a16:creationId xmlns:a16="http://schemas.microsoft.com/office/drawing/2014/main" id="{BE93C986-BE45-0FF8-D320-C731034BD12B}"/>
              </a:ext>
            </a:extLst>
          </p:cNvPr>
          <p:cNvSpPr txBox="1"/>
          <p:nvPr/>
        </p:nvSpPr>
        <p:spPr>
          <a:xfrm>
            <a:off x="7797216" y="777947"/>
            <a:ext cx="3057953" cy="369332"/>
          </a:xfrm>
          <a:prstGeom prst="rect">
            <a:avLst/>
          </a:prstGeom>
          <a:noFill/>
        </p:spPr>
        <p:txBody>
          <a:bodyPr wrap="none" rtlCol="0">
            <a:spAutoFit/>
          </a:bodyPr>
          <a:lstStyle/>
          <a:p>
            <a:r>
              <a:rPr lang="en-GB" b="1" i="1" dirty="0"/>
              <a:t>E. coli </a:t>
            </a:r>
            <a:r>
              <a:rPr lang="en-GB" b="1" dirty="0" err="1"/>
              <a:t>MurD</a:t>
            </a:r>
            <a:r>
              <a:rPr lang="en-GB" b="1" dirty="0"/>
              <a:t> ATP Dependence </a:t>
            </a:r>
          </a:p>
        </p:txBody>
      </p:sp>
      <p:graphicFrame>
        <p:nvGraphicFramePr>
          <p:cNvPr id="9" name="Object 8">
            <a:extLst>
              <a:ext uri="{FF2B5EF4-FFF2-40B4-BE49-F238E27FC236}">
                <a16:creationId xmlns:a16="http://schemas.microsoft.com/office/drawing/2014/main" id="{C44CA0A0-D2FE-8381-E45C-20EBE6B1CE13}"/>
              </a:ext>
            </a:extLst>
          </p:cNvPr>
          <p:cNvGraphicFramePr>
            <a:graphicFrameLocks noChangeAspect="1"/>
          </p:cNvGraphicFramePr>
          <p:nvPr>
            <p:extLst>
              <p:ext uri="{D42A27DB-BD31-4B8C-83A1-F6EECF244321}">
                <p14:modId xmlns:p14="http://schemas.microsoft.com/office/powerpoint/2010/main" val="2439577951"/>
              </p:ext>
            </p:extLst>
          </p:nvPr>
        </p:nvGraphicFramePr>
        <p:xfrm>
          <a:off x="6306674" y="3835734"/>
          <a:ext cx="3916575" cy="3004169"/>
        </p:xfrm>
        <a:graphic>
          <a:graphicData uri="http://schemas.openxmlformats.org/presentationml/2006/ole">
            <mc:AlternateContent xmlns:mc="http://schemas.openxmlformats.org/markup-compatibility/2006">
              <mc:Choice xmlns:v="urn:schemas-microsoft-com:vml" Requires="v">
                <p:oleObj name="Prism 9" r:id="rId6" imgW="5031096" imgH="3859051" progId="Prism9.Document">
                  <p:embed/>
                </p:oleObj>
              </mc:Choice>
              <mc:Fallback>
                <p:oleObj name="Prism 9" r:id="rId6" imgW="5031096" imgH="3859051" progId="Prism9.Document">
                  <p:embed/>
                  <p:pic>
                    <p:nvPicPr>
                      <p:cNvPr id="9" name="Object 8">
                        <a:extLst>
                          <a:ext uri="{FF2B5EF4-FFF2-40B4-BE49-F238E27FC236}">
                            <a16:creationId xmlns:a16="http://schemas.microsoft.com/office/drawing/2014/main" id="{C44CA0A0-D2FE-8381-E45C-20EBE6B1CE13}"/>
                          </a:ext>
                        </a:extLst>
                      </p:cNvPr>
                      <p:cNvPicPr/>
                      <p:nvPr/>
                    </p:nvPicPr>
                    <p:blipFill>
                      <a:blip r:embed="rId7"/>
                      <a:stretch>
                        <a:fillRect/>
                      </a:stretch>
                    </p:blipFill>
                    <p:spPr>
                      <a:xfrm>
                        <a:off x="6306674" y="3835734"/>
                        <a:ext cx="3916575" cy="3004169"/>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DBEC11C8-B5AB-ED51-B12D-2586E666EB1F}"/>
              </a:ext>
            </a:extLst>
          </p:cNvPr>
          <p:cNvSpPr txBox="1"/>
          <p:nvPr/>
        </p:nvSpPr>
        <p:spPr>
          <a:xfrm>
            <a:off x="7865472" y="4162768"/>
            <a:ext cx="4274140" cy="1200329"/>
          </a:xfrm>
          <a:prstGeom prst="rect">
            <a:avLst/>
          </a:prstGeom>
          <a:noFill/>
        </p:spPr>
        <p:txBody>
          <a:bodyPr wrap="square" rtlCol="0">
            <a:spAutoFit/>
          </a:bodyPr>
          <a:lstStyle/>
          <a:p>
            <a:r>
              <a:rPr lang="en-GB" b="1" i="1" dirty="0"/>
              <a:t>E. coli </a:t>
            </a:r>
            <a:r>
              <a:rPr lang="en-GB" b="1" dirty="0" err="1"/>
              <a:t>MurD</a:t>
            </a:r>
            <a:r>
              <a:rPr lang="en-GB" b="1" dirty="0"/>
              <a:t> ATP Dependence</a:t>
            </a:r>
          </a:p>
          <a:p>
            <a:r>
              <a:rPr lang="en-GB" b="1" dirty="0"/>
              <a:t>Extended Range  </a:t>
            </a:r>
          </a:p>
          <a:p>
            <a:r>
              <a:rPr lang="en-GB" b="1" dirty="0"/>
              <a:t>Not easily fit to simple substrate inhibition model </a:t>
            </a:r>
          </a:p>
        </p:txBody>
      </p:sp>
      <p:sp>
        <p:nvSpPr>
          <p:cNvPr id="11" name="TextBox 10">
            <a:extLst>
              <a:ext uri="{FF2B5EF4-FFF2-40B4-BE49-F238E27FC236}">
                <a16:creationId xmlns:a16="http://schemas.microsoft.com/office/drawing/2014/main" id="{0C5D293F-4E3F-4407-7B20-D467E7FBD73B}"/>
              </a:ext>
            </a:extLst>
          </p:cNvPr>
          <p:cNvSpPr txBox="1"/>
          <p:nvPr/>
        </p:nvSpPr>
        <p:spPr>
          <a:xfrm>
            <a:off x="445401" y="5895531"/>
            <a:ext cx="4109439" cy="523220"/>
          </a:xfrm>
          <a:prstGeom prst="rect">
            <a:avLst/>
          </a:prstGeom>
          <a:noFill/>
        </p:spPr>
        <p:txBody>
          <a:bodyPr wrap="square" rtlCol="0">
            <a:spAutoFit/>
          </a:bodyPr>
          <a:lstStyle/>
          <a:p>
            <a:r>
              <a:rPr lang="en-GB" sz="1400" dirty="0"/>
              <a:t>All assays, UDP </a:t>
            </a:r>
            <a:r>
              <a:rPr lang="en-GB" sz="1400" dirty="0" err="1"/>
              <a:t>MurNAc</a:t>
            </a:r>
            <a:r>
              <a:rPr lang="en-GB" sz="1400" dirty="0"/>
              <a:t> substrate = 0.125 </a:t>
            </a:r>
            <a:r>
              <a:rPr lang="en-GB" sz="1400" dirty="0" err="1"/>
              <a:t>mM.</a:t>
            </a:r>
            <a:endParaRPr lang="en-GB" sz="1400" dirty="0"/>
          </a:p>
          <a:p>
            <a:r>
              <a:rPr lang="en-GB" sz="1400" dirty="0"/>
              <a:t> meso-DAP (</a:t>
            </a:r>
            <a:r>
              <a:rPr lang="en-GB" sz="1400" dirty="0" err="1"/>
              <a:t>MurE</a:t>
            </a:r>
            <a:r>
              <a:rPr lang="en-GB" sz="1400" dirty="0"/>
              <a:t>) = 0.2 mM, D-Glu (</a:t>
            </a:r>
            <a:r>
              <a:rPr lang="en-GB" sz="1400" dirty="0" err="1"/>
              <a:t>MurD</a:t>
            </a:r>
            <a:r>
              <a:rPr lang="en-GB" sz="1400" dirty="0"/>
              <a:t>) = 5 mM</a:t>
            </a:r>
          </a:p>
        </p:txBody>
      </p:sp>
      <p:sp>
        <p:nvSpPr>
          <p:cNvPr id="12" name="TextBox 11">
            <a:extLst>
              <a:ext uri="{FF2B5EF4-FFF2-40B4-BE49-F238E27FC236}">
                <a16:creationId xmlns:a16="http://schemas.microsoft.com/office/drawing/2014/main" id="{312E18B4-A2B4-415B-5ABE-7036733504A9}"/>
              </a:ext>
            </a:extLst>
          </p:cNvPr>
          <p:cNvSpPr txBox="1"/>
          <p:nvPr/>
        </p:nvSpPr>
        <p:spPr>
          <a:xfrm>
            <a:off x="265577" y="4050909"/>
            <a:ext cx="5619750" cy="1200329"/>
          </a:xfrm>
          <a:prstGeom prst="rect">
            <a:avLst/>
          </a:prstGeom>
          <a:noFill/>
        </p:spPr>
        <p:txBody>
          <a:bodyPr wrap="square" rtlCol="0">
            <a:spAutoFit/>
          </a:bodyPr>
          <a:lstStyle/>
          <a:p>
            <a:r>
              <a:rPr lang="en-GB" dirty="0"/>
              <a:t>Note, like </a:t>
            </a:r>
            <a:r>
              <a:rPr lang="en-GB" i="1" dirty="0"/>
              <a:t>P. aeruginosa </a:t>
            </a:r>
            <a:r>
              <a:rPr lang="en-GB" dirty="0" err="1"/>
              <a:t>MurC</a:t>
            </a:r>
            <a:r>
              <a:rPr lang="en-GB" dirty="0"/>
              <a:t>, kinetics of </a:t>
            </a:r>
            <a:r>
              <a:rPr lang="en-GB" i="1" dirty="0"/>
              <a:t>E. coli </a:t>
            </a:r>
            <a:r>
              <a:rPr lang="en-GB" dirty="0" err="1"/>
              <a:t>MurD</a:t>
            </a:r>
            <a:r>
              <a:rPr lang="en-GB" dirty="0"/>
              <a:t> characterised by </a:t>
            </a:r>
            <a:r>
              <a:rPr lang="en-GB" dirty="0" err="1"/>
              <a:t>sustrate</a:t>
            </a:r>
            <a:r>
              <a:rPr lang="en-GB" dirty="0"/>
              <a:t> inhibition with respect to ATP; again, suggestive of an additional site of interaction by ATP.</a:t>
            </a:r>
          </a:p>
        </p:txBody>
      </p:sp>
    </p:spTree>
    <p:extLst>
      <p:ext uri="{BB962C8B-B14F-4D97-AF65-F5344CB8AC3E}">
        <p14:creationId xmlns:p14="http://schemas.microsoft.com/office/powerpoint/2010/main" val="409748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468EEC59-8ABA-F0B4-D586-B8F24F6C09FE}"/>
              </a:ext>
            </a:extLst>
          </p:cNvPr>
          <p:cNvGraphicFramePr>
            <a:graphicFrameLocks noChangeAspect="1"/>
          </p:cNvGraphicFramePr>
          <p:nvPr>
            <p:extLst>
              <p:ext uri="{D42A27DB-BD31-4B8C-83A1-F6EECF244321}">
                <p14:modId xmlns:p14="http://schemas.microsoft.com/office/powerpoint/2010/main" val="2429729459"/>
              </p:ext>
            </p:extLst>
          </p:nvPr>
        </p:nvGraphicFramePr>
        <p:xfrm>
          <a:off x="1524000" y="1057422"/>
          <a:ext cx="3790950" cy="2620962"/>
        </p:xfrm>
        <a:graphic>
          <a:graphicData uri="http://schemas.openxmlformats.org/presentationml/2006/ole">
            <mc:AlternateContent xmlns:mc="http://schemas.openxmlformats.org/markup-compatibility/2006">
              <mc:Choice xmlns:v="urn:schemas-microsoft-com:vml" Requires="v">
                <p:oleObj name="Prism 9" r:id="rId2" imgW="3791509" imgH="2620841" progId="Prism9.Document">
                  <p:embed/>
                </p:oleObj>
              </mc:Choice>
              <mc:Fallback>
                <p:oleObj name="Prism 9" r:id="rId2" imgW="3791509" imgH="2620841" progId="Prism9.Document">
                  <p:embed/>
                  <p:pic>
                    <p:nvPicPr>
                      <p:cNvPr id="2" name="Object 1">
                        <a:extLst>
                          <a:ext uri="{FF2B5EF4-FFF2-40B4-BE49-F238E27FC236}">
                            <a16:creationId xmlns:a16="http://schemas.microsoft.com/office/drawing/2014/main" id="{468EEC59-8ABA-F0B4-D586-B8F24F6C09FE}"/>
                          </a:ext>
                        </a:extLst>
                      </p:cNvPr>
                      <p:cNvPicPr/>
                      <p:nvPr/>
                    </p:nvPicPr>
                    <p:blipFill>
                      <a:blip r:embed="rId3"/>
                      <a:stretch>
                        <a:fillRect/>
                      </a:stretch>
                    </p:blipFill>
                    <p:spPr>
                      <a:xfrm>
                        <a:off x="1524000" y="1057422"/>
                        <a:ext cx="3790950" cy="2620962"/>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53473F93-27B1-E6ED-2369-9AC2351E0B8E}"/>
              </a:ext>
            </a:extLst>
          </p:cNvPr>
          <p:cNvSpPr txBox="1"/>
          <p:nvPr/>
        </p:nvSpPr>
        <p:spPr>
          <a:xfrm>
            <a:off x="1627098" y="209398"/>
            <a:ext cx="8920584" cy="523220"/>
          </a:xfrm>
          <a:prstGeom prst="rect">
            <a:avLst/>
          </a:prstGeom>
          <a:solidFill>
            <a:srgbClr val="660066"/>
          </a:solidFill>
        </p:spPr>
        <p:txBody>
          <a:bodyPr wrap="none" rtlCol="0">
            <a:spAutoFit/>
          </a:bodyPr>
          <a:lstStyle/>
          <a:p>
            <a:r>
              <a:rPr lang="en-GB" sz="2800" b="1" dirty="0">
                <a:solidFill>
                  <a:srgbClr val="FFFF00"/>
                </a:solidFill>
              </a:rPr>
              <a:t>Inhibition of </a:t>
            </a:r>
            <a:r>
              <a:rPr lang="en-GB" sz="2800" b="1" i="1" dirty="0">
                <a:solidFill>
                  <a:srgbClr val="FFFF00"/>
                </a:solidFill>
              </a:rPr>
              <a:t>E. coli </a:t>
            </a:r>
            <a:r>
              <a:rPr lang="en-GB" sz="2800" b="1" dirty="0" err="1">
                <a:solidFill>
                  <a:srgbClr val="FFFF00"/>
                </a:solidFill>
              </a:rPr>
              <a:t>MurD</a:t>
            </a:r>
            <a:r>
              <a:rPr lang="en-GB" sz="2800" b="1" dirty="0">
                <a:solidFill>
                  <a:srgbClr val="FFFF00"/>
                </a:solidFill>
              </a:rPr>
              <a:t> and E by Compounds J06 and L06</a:t>
            </a:r>
          </a:p>
        </p:txBody>
      </p:sp>
      <p:sp>
        <p:nvSpPr>
          <p:cNvPr id="5" name="TextBox 4">
            <a:extLst>
              <a:ext uri="{FF2B5EF4-FFF2-40B4-BE49-F238E27FC236}">
                <a16:creationId xmlns:a16="http://schemas.microsoft.com/office/drawing/2014/main" id="{42764501-448D-CDA5-AA5B-A2B91EAA4A80}"/>
              </a:ext>
            </a:extLst>
          </p:cNvPr>
          <p:cNvSpPr txBox="1"/>
          <p:nvPr/>
        </p:nvSpPr>
        <p:spPr>
          <a:xfrm>
            <a:off x="5088684" y="3923931"/>
            <a:ext cx="1734899" cy="461665"/>
          </a:xfrm>
          <a:prstGeom prst="rect">
            <a:avLst/>
          </a:prstGeom>
          <a:noFill/>
        </p:spPr>
        <p:txBody>
          <a:bodyPr wrap="none" rtlCol="0">
            <a:spAutoFit/>
          </a:bodyPr>
          <a:lstStyle/>
          <a:p>
            <a:r>
              <a:rPr lang="en-GB" sz="2400" b="1" dirty="0"/>
              <a:t>E. coli </a:t>
            </a:r>
            <a:r>
              <a:rPr lang="en-GB" sz="2400" b="1" dirty="0" err="1"/>
              <a:t>MurD</a:t>
            </a:r>
            <a:endParaRPr lang="en-GB" sz="2400" b="1" dirty="0"/>
          </a:p>
        </p:txBody>
      </p:sp>
      <p:graphicFrame>
        <p:nvGraphicFramePr>
          <p:cNvPr id="7" name="Object 6">
            <a:extLst>
              <a:ext uri="{FF2B5EF4-FFF2-40B4-BE49-F238E27FC236}">
                <a16:creationId xmlns:a16="http://schemas.microsoft.com/office/drawing/2014/main" id="{9FFEC5BD-EBB8-5EE2-D4C4-BBE530E9B4DE}"/>
              </a:ext>
            </a:extLst>
          </p:cNvPr>
          <p:cNvGraphicFramePr>
            <a:graphicFrameLocks noChangeAspect="1"/>
          </p:cNvGraphicFramePr>
          <p:nvPr>
            <p:extLst>
              <p:ext uri="{D42A27DB-BD31-4B8C-83A1-F6EECF244321}">
                <p14:modId xmlns:p14="http://schemas.microsoft.com/office/powerpoint/2010/main" val="3873029874"/>
              </p:ext>
            </p:extLst>
          </p:nvPr>
        </p:nvGraphicFramePr>
        <p:xfrm>
          <a:off x="1077913" y="4322909"/>
          <a:ext cx="3324225" cy="2260600"/>
        </p:xfrm>
        <a:graphic>
          <a:graphicData uri="http://schemas.openxmlformats.org/presentationml/2006/ole">
            <mc:AlternateContent xmlns:mc="http://schemas.openxmlformats.org/markup-compatibility/2006">
              <mc:Choice xmlns:v="urn:schemas-microsoft-com:vml" Requires="v">
                <p:oleObj name="Prism 9" r:id="rId4" imgW="6403213" imgH="4358944" progId="Prism9.Document">
                  <p:embed/>
                </p:oleObj>
              </mc:Choice>
              <mc:Fallback>
                <p:oleObj name="Prism 9" r:id="rId4" imgW="6403213" imgH="4358944" progId="Prism9.Document">
                  <p:embed/>
                  <p:pic>
                    <p:nvPicPr>
                      <p:cNvPr id="7" name="Object 6">
                        <a:extLst>
                          <a:ext uri="{FF2B5EF4-FFF2-40B4-BE49-F238E27FC236}">
                            <a16:creationId xmlns:a16="http://schemas.microsoft.com/office/drawing/2014/main" id="{9FFEC5BD-EBB8-5EE2-D4C4-BBE530E9B4DE}"/>
                          </a:ext>
                        </a:extLst>
                      </p:cNvPr>
                      <p:cNvPicPr/>
                      <p:nvPr/>
                    </p:nvPicPr>
                    <p:blipFill>
                      <a:blip r:embed="rId5"/>
                      <a:stretch>
                        <a:fillRect/>
                      </a:stretch>
                    </p:blipFill>
                    <p:spPr>
                      <a:xfrm>
                        <a:off x="1077913" y="4322909"/>
                        <a:ext cx="3324225" cy="22606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CFF58E43-B2F8-4414-30F8-AA23F656E58E}"/>
              </a:ext>
            </a:extLst>
          </p:cNvPr>
          <p:cNvSpPr txBox="1"/>
          <p:nvPr/>
        </p:nvSpPr>
        <p:spPr>
          <a:xfrm>
            <a:off x="3148972" y="1387774"/>
            <a:ext cx="2165978" cy="261610"/>
          </a:xfrm>
          <a:prstGeom prst="rect">
            <a:avLst/>
          </a:prstGeom>
          <a:noFill/>
        </p:spPr>
        <p:txBody>
          <a:bodyPr wrap="none" rtlCol="0">
            <a:spAutoFit/>
          </a:bodyPr>
          <a:lstStyle/>
          <a:p>
            <a:r>
              <a:rPr lang="en-GB" sz="1100" dirty="0"/>
              <a:t>100 </a:t>
            </a:r>
            <a:r>
              <a:rPr lang="en-GB" sz="1100" dirty="0">
                <a:latin typeface="Symbol" panose="05050102010706020507" pitchFamily="18" charset="2"/>
              </a:rPr>
              <a:t>m</a:t>
            </a:r>
            <a:r>
              <a:rPr lang="en-GB" sz="1100" dirty="0"/>
              <a:t>M ATP IC</a:t>
            </a:r>
            <a:r>
              <a:rPr lang="en-GB" sz="1100" baseline="-25000" dirty="0"/>
              <a:t>50</a:t>
            </a:r>
            <a:r>
              <a:rPr lang="en-GB" sz="1100" dirty="0"/>
              <a:t> = 0.14 ± 0.07 mM</a:t>
            </a:r>
          </a:p>
        </p:txBody>
      </p:sp>
      <p:cxnSp>
        <p:nvCxnSpPr>
          <p:cNvPr id="11" name="Straight Arrow Connector 10">
            <a:extLst>
              <a:ext uri="{FF2B5EF4-FFF2-40B4-BE49-F238E27FC236}">
                <a16:creationId xmlns:a16="http://schemas.microsoft.com/office/drawing/2014/main" id="{7738FB51-088B-8CA5-F7FB-34AD6D2920B0}"/>
              </a:ext>
            </a:extLst>
          </p:cNvPr>
          <p:cNvCxnSpPr/>
          <p:nvPr/>
        </p:nvCxnSpPr>
        <p:spPr>
          <a:xfrm>
            <a:off x="4270786" y="1632881"/>
            <a:ext cx="0" cy="364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D5BC2D-B3E0-AAA5-6221-95738FD098DC}"/>
              </a:ext>
            </a:extLst>
          </p:cNvPr>
          <p:cNvSpPr txBox="1"/>
          <p:nvPr/>
        </p:nvSpPr>
        <p:spPr>
          <a:xfrm>
            <a:off x="3148972" y="2642029"/>
            <a:ext cx="2093843" cy="261610"/>
          </a:xfrm>
          <a:prstGeom prst="rect">
            <a:avLst/>
          </a:prstGeom>
          <a:noFill/>
        </p:spPr>
        <p:txBody>
          <a:bodyPr wrap="none" rtlCol="0">
            <a:spAutoFit/>
          </a:bodyPr>
          <a:lstStyle/>
          <a:p>
            <a:r>
              <a:rPr lang="en-GB" sz="1100" dirty="0"/>
              <a:t>20 </a:t>
            </a:r>
            <a:r>
              <a:rPr lang="en-GB" sz="1100" dirty="0">
                <a:latin typeface="Symbol" panose="05050102010706020507" pitchFamily="18" charset="2"/>
              </a:rPr>
              <a:t>m</a:t>
            </a:r>
            <a:r>
              <a:rPr lang="en-GB" sz="1100" dirty="0"/>
              <a:t>M ATP IC</a:t>
            </a:r>
            <a:r>
              <a:rPr lang="en-GB" sz="1100" baseline="-25000" dirty="0"/>
              <a:t>50</a:t>
            </a:r>
            <a:r>
              <a:rPr lang="en-GB" sz="1100" dirty="0"/>
              <a:t> = 0.16 ± 0.02 mM</a:t>
            </a:r>
          </a:p>
        </p:txBody>
      </p:sp>
      <p:cxnSp>
        <p:nvCxnSpPr>
          <p:cNvPr id="13" name="Straight Arrow Connector 12">
            <a:extLst>
              <a:ext uri="{FF2B5EF4-FFF2-40B4-BE49-F238E27FC236}">
                <a16:creationId xmlns:a16="http://schemas.microsoft.com/office/drawing/2014/main" id="{47958A1C-8F08-AB1A-DB6D-109624AD1D24}"/>
              </a:ext>
            </a:extLst>
          </p:cNvPr>
          <p:cNvCxnSpPr>
            <a:cxnSpLocks/>
          </p:cNvCxnSpPr>
          <p:nvPr/>
        </p:nvCxnSpPr>
        <p:spPr>
          <a:xfrm flipV="1">
            <a:off x="4270786" y="2295495"/>
            <a:ext cx="0" cy="346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72426906-D811-92F0-7729-9C8417A57BB4}"/>
              </a:ext>
            </a:extLst>
          </p:cNvPr>
          <p:cNvGrpSpPr/>
          <p:nvPr/>
        </p:nvGrpSpPr>
        <p:grpSpPr>
          <a:xfrm>
            <a:off x="7035372" y="1357258"/>
            <a:ext cx="3883025" cy="2751339"/>
            <a:chOff x="6259513" y="1357258"/>
            <a:chExt cx="3883025" cy="2751339"/>
          </a:xfrm>
        </p:grpSpPr>
        <p:graphicFrame>
          <p:nvGraphicFramePr>
            <p:cNvPr id="4" name="Object 3">
              <a:extLst>
                <a:ext uri="{FF2B5EF4-FFF2-40B4-BE49-F238E27FC236}">
                  <a16:creationId xmlns:a16="http://schemas.microsoft.com/office/drawing/2014/main" id="{E07E8445-8958-9659-2746-1B0C92EAA30A}"/>
                </a:ext>
              </a:extLst>
            </p:cNvPr>
            <p:cNvGraphicFramePr>
              <a:graphicFrameLocks noChangeAspect="1"/>
            </p:cNvGraphicFramePr>
            <p:nvPr>
              <p:extLst>
                <p:ext uri="{D42A27DB-BD31-4B8C-83A1-F6EECF244321}">
                  <p14:modId xmlns:p14="http://schemas.microsoft.com/office/powerpoint/2010/main" val="1506253189"/>
                </p:ext>
              </p:extLst>
            </p:nvPr>
          </p:nvGraphicFramePr>
          <p:xfrm>
            <a:off x="6259513" y="1405084"/>
            <a:ext cx="3883025" cy="2703513"/>
          </p:xfrm>
          <a:graphic>
            <a:graphicData uri="http://schemas.openxmlformats.org/presentationml/2006/ole">
              <mc:AlternateContent xmlns:mc="http://schemas.openxmlformats.org/markup-compatibility/2006">
                <mc:Choice xmlns:v="urn:schemas-microsoft-com:vml" Requires="v">
                  <p:oleObj name="Prism 9" r:id="rId6" imgW="3882983" imgH="2703316" progId="Prism9.Document">
                    <p:embed/>
                  </p:oleObj>
                </mc:Choice>
                <mc:Fallback>
                  <p:oleObj name="Prism 9" r:id="rId6" imgW="3882983" imgH="2703316" progId="Prism9.Document">
                    <p:embed/>
                    <p:pic>
                      <p:nvPicPr>
                        <p:cNvPr id="4" name="Object 3">
                          <a:extLst>
                            <a:ext uri="{FF2B5EF4-FFF2-40B4-BE49-F238E27FC236}">
                              <a16:creationId xmlns:a16="http://schemas.microsoft.com/office/drawing/2014/main" id="{E07E8445-8958-9659-2746-1B0C92EAA30A}"/>
                            </a:ext>
                          </a:extLst>
                        </p:cNvPr>
                        <p:cNvPicPr/>
                        <p:nvPr/>
                      </p:nvPicPr>
                      <p:blipFill>
                        <a:blip r:embed="rId7"/>
                        <a:stretch>
                          <a:fillRect/>
                        </a:stretch>
                      </p:blipFill>
                      <p:spPr>
                        <a:xfrm>
                          <a:off x="6259513" y="1405084"/>
                          <a:ext cx="3883025" cy="2703513"/>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3B355FA1-E418-9B5D-2B72-7FB899815695}"/>
                </a:ext>
              </a:extLst>
            </p:cNvPr>
            <p:cNvSpPr txBox="1"/>
            <p:nvPr/>
          </p:nvSpPr>
          <p:spPr>
            <a:xfrm>
              <a:off x="7819583" y="1357258"/>
              <a:ext cx="2135521" cy="261610"/>
            </a:xfrm>
            <a:prstGeom prst="rect">
              <a:avLst/>
            </a:prstGeom>
            <a:noFill/>
          </p:spPr>
          <p:txBody>
            <a:bodyPr wrap="none" rtlCol="0">
              <a:spAutoFit/>
            </a:bodyPr>
            <a:lstStyle/>
            <a:p>
              <a:r>
                <a:rPr lang="en-GB" sz="1100" dirty="0"/>
                <a:t>20 </a:t>
              </a:r>
              <a:r>
                <a:rPr lang="en-GB" sz="1100" dirty="0">
                  <a:latin typeface="Symbol" panose="05050102010706020507" pitchFamily="18" charset="2"/>
                </a:rPr>
                <a:t>m</a:t>
              </a:r>
              <a:r>
                <a:rPr lang="en-GB" sz="1100" dirty="0"/>
                <a:t>M ATP IC</a:t>
              </a:r>
              <a:r>
                <a:rPr lang="en-GB" sz="1100" baseline="-25000" dirty="0"/>
                <a:t>50</a:t>
              </a:r>
              <a:r>
                <a:rPr lang="en-GB" sz="1100" dirty="0"/>
                <a:t> = 13.53 ± 3.36 </a:t>
              </a:r>
              <a:r>
                <a:rPr lang="en-GB" sz="1100" dirty="0">
                  <a:latin typeface="Symbol" panose="05050102010706020507" pitchFamily="18" charset="2"/>
                </a:rPr>
                <a:t>m</a:t>
              </a:r>
              <a:r>
                <a:rPr lang="en-GB" sz="1100" dirty="0"/>
                <a:t>M</a:t>
              </a:r>
            </a:p>
          </p:txBody>
        </p:sp>
        <p:cxnSp>
          <p:nvCxnSpPr>
            <p:cNvPr id="16" name="Straight Arrow Connector 15">
              <a:extLst>
                <a:ext uri="{FF2B5EF4-FFF2-40B4-BE49-F238E27FC236}">
                  <a16:creationId xmlns:a16="http://schemas.microsoft.com/office/drawing/2014/main" id="{E2C36BB0-544F-01BC-98DF-FF597A628D63}"/>
                </a:ext>
              </a:extLst>
            </p:cNvPr>
            <p:cNvCxnSpPr/>
            <p:nvPr/>
          </p:nvCxnSpPr>
          <p:spPr>
            <a:xfrm>
              <a:off x="8948768" y="1632881"/>
              <a:ext cx="0" cy="364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C9A16A-29DC-67DC-1923-1EF8E62AA263}"/>
                </a:ext>
              </a:extLst>
            </p:cNvPr>
            <p:cNvSpPr txBox="1"/>
            <p:nvPr/>
          </p:nvSpPr>
          <p:spPr>
            <a:xfrm>
              <a:off x="7819583" y="2511224"/>
              <a:ext cx="2279791" cy="261610"/>
            </a:xfrm>
            <a:prstGeom prst="rect">
              <a:avLst/>
            </a:prstGeom>
            <a:noFill/>
          </p:spPr>
          <p:txBody>
            <a:bodyPr wrap="none" rtlCol="0">
              <a:spAutoFit/>
            </a:bodyPr>
            <a:lstStyle/>
            <a:p>
              <a:r>
                <a:rPr lang="en-GB" sz="1100" dirty="0"/>
                <a:t>100 </a:t>
              </a:r>
              <a:r>
                <a:rPr lang="en-GB" sz="1100" dirty="0">
                  <a:latin typeface="Symbol" panose="05050102010706020507" pitchFamily="18" charset="2"/>
                </a:rPr>
                <a:t>m</a:t>
              </a:r>
              <a:r>
                <a:rPr lang="en-GB" sz="1100" dirty="0"/>
                <a:t>M ATP IC</a:t>
              </a:r>
              <a:r>
                <a:rPr lang="en-GB" sz="1100" baseline="-25000" dirty="0"/>
                <a:t>50</a:t>
              </a:r>
              <a:r>
                <a:rPr lang="en-GB" sz="1100" dirty="0"/>
                <a:t> = 41.09 ± 26.21 </a:t>
              </a:r>
              <a:r>
                <a:rPr lang="en-GB" sz="1100" dirty="0">
                  <a:latin typeface="Symbol" panose="05050102010706020507" pitchFamily="18" charset="2"/>
                </a:rPr>
                <a:t>m</a:t>
              </a:r>
              <a:r>
                <a:rPr lang="en-GB" sz="1100" dirty="0"/>
                <a:t>M</a:t>
              </a:r>
            </a:p>
          </p:txBody>
        </p:sp>
        <p:cxnSp>
          <p:nvCxnSpPr>
            <p:cNvPr id="18" name="Straight Arrow Connector 17">
              <a:extLst>
                <a:ext uri="{FF2B5EF4-FFF2-40B4-BE49-F238E27FC236}">
                  <a16:creationId xmlns:a16="http://schemas.microsoft.com/office/drawing/2014/main" id="{DBD118A4-FEAA-832C-4D87-97EBF0AECB91}"/>
                </a:ext>
              </a:extLst>
            </p:cNvPr>
            <p:cNvCxnSpPr>
              <a:cxnSpLocks/>
            </p:cNvCxnSpPr>
            <p:nvPr/>
          </p:nvCxnSpPr>
          <p:spPr>
            <a:xfrm flipV="1">
              <a:off x="8941397" y="2164690"/>
              <a:ext cx="0" cy="346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41BFB6D4-8A1F-5C90-033F-D892C52C42C5}"/>
              </a:ext>
            </a:extLst>
          </p:cNvPr>
          <p:cNvGrpSpPr/>
          <p:nvPr/>
        </p:nvGrpSpPr>
        <p:grpSpPr>
          <a:xfrm>
            <a:off x="7035372" y="4135584"/>
            <a:ext cx="3810000" cy="2638425"/>
            <a:chOff x="6753225" y="4135584"/>
            <a:chExt cx="3810000" cy="2638425"/>
          </a:xfrm>
        </p:grpSpPr>
        <p:graphicFrame>
          <p:nvGraphicFramePr>
            <p:cNvPr id="6" name="Object 5">
              <a:extLst>
                <a:ext uri="{FF2B5EF4-FFF2-40B4-BE49-F238E27FC236}">
                  <a16:creationId xmlns:a16="http://schemas.microsoft.com/office/drawing/2014/main" id="{54B42D98-BA18-3B05-39FC-8271FEB47F10}"/>
                </a:ext>
              </a:extLst>
            </p:cNvPr>
            <p:cNvGraphicFramePr>
              <a:graphicFrameLocks noChangeAspect="1"/>
            </p:cNvGraphicFramePr>
            <p:nvPr>
              <p:extLst>
                <p:ext uri="{D42A27DB-BD31-4B8C-83A1-F6EECF244321}">
                  <p14:modId xmlns:p14="http://schemas.microsoft.com/office/powerpoint/2010/main" val="150178714"/>
                </p:ext>
              </p:extLst>
            </p:nvPr>
          </p:nvGraphicFramePr>
          <p:xfrm>
            <a:off x="6753225" y="4135584"/>
            <a:ext cx="3810000" cy="2638425"/>
          </p:xfrm>
          <a:graphic>
            <a:graphicData uri="http://schemas.openxmlformats.org/presentationml/2006/ole">
              <mc:AlternateContent xmlns:mc="http://schemas.openxmlformats.org/markup-compatibility/2006">
                <mc:Choice xmlns:v="urn:schemas-microsoft-com:vml" Requires="v">
                  <p:oleObj name="Prism 9" r:id="rId8" imgW="3809876" imgH="2639209" progId="Prism9.Document">
                    <p:embed/>
                  </p:oleObj>
                </mc:Choice>
                <mc:Fallback>
                  <p:oleObj name="Prism 9" r:id="rId8" imgW="3809876" imgH="2639209" progId="Prism9.Document">
                    <p:embed/>
                    <p:pic>
                      <p:nvPicPr>
                        <p:cNvPr id="6" name="Object 5">
                          <a:extLst>
                            <a:ext uri="{FF2B5EF4-FFF2-40B4-BE49-F238E27FC236}">
                              <a16:creationId xmlns:a16="http://schemas.microsoft.com/office/drawing/2014/main" id="{54B42D98-BA18-3B05-39FC-8271FEB47F10}"/>
                            </a:ext>
                          </a:extLst>
                        </p:cNvPr>
                        <p:cNvPicPr/>
                        <p:nvPr/>
                      </p:nvPicPr>
                      <p:blipFill>
                        <a:blip r:embed="rId9"/>
                        <a:stretch>
                          <a:fillRect/>
                        </a:stretch>
                      </p:blipFill>
                      <p:spPr>
                        <a:xfrm>
                          <a:off x="6753225" y="4135584"/>
                          <a:ext cx="3810000" cy="2638425"/>
                        </a:xfrm>
                        <a:prstGeom prst="rect">
                          <a:avLst/>
                        </a:prstGeom>
                      </p:spPr>
                    </p:pic>
                  </p:oleObj>
                </mc:Fallback>
              </mc:AlternateContent>
            </a:graphicData>
          </a:graphic>
        </p:graphicFrame>
        <p:sp>
          <p:nvSpPr>
            <p:cNvPr id="19" name="TextBox 18">
              <a:extLst>
                <a:ext uri="{FF2B5EF4-FFF2-40B4-BE49-F238E27FC236}">
                  <a16:creationId xmlns:a16="http://schemas.microsoft.com/office/drawing/2014/main" id="{329596DB-DFFF-3B9D-1552-74E4BD29EBE9}"/>
                </a:ext>
              </a:extLst>
            </p:cNvPr>
            <p:cNvSpPr txBox="1"/>
            <p:nvPr/>
          </p:nvSpPr>
          <p:spPr>
            <a:xfrm>
              <a:off x="7638496" y="4360707"/>
              <a:ext cx="2093843" cy="261610"/>
            </a:xfrm>
            <a:prstGeom prst="rect">
              <a:avLst/>
            </a:prstGeom>
            <a:noFill/>
          </p:spPr>
          <p:txBody>
            <a:bodyPr wrap="none" rtlCol="0">
              <a:spAutoFit/>
            </a:bodyPr>
            <a:lstStyle/>
            <a:p>
              <a:r>
                <a:rPr lang="en-GB" sz="1100" dirty="0"/>
                <a:t>20 </a:t>
              </a:r>
              <a:r>
                <a:rPr lang="en-GB" sz="1100" dirty="0">
                  <a:latin typeface="Symbol" panose="05050102010706020507" pitchFamily="18" charset="2"/>
                </a:rPr>
                <a:t>m</a:t>
              </a:r>
              <a:r>
                <a:rPr lang="en-GB" sz="1100" dirty="0"/>
                <a:t>M ATP IC</a:t>
              </a:r>
              <a:r>
                <a:rPr lang="en-GB" sz="1100" baseline="-25000" dirty="0"/>
                <a:t>50</a:t>
              </a:r>
              <a:r>
                <a:rPr lang="en-GB" sz="1100" dirty="0"/>
                <a:t> = 0.74 ± 0.03 </a:t>
              </a:r>
              <a:r>
                <a:rPr lang="en-GB" sz="1100" dirty="0">
                  <a:latin typeface="Symbol" panose="05050102010706020507" pitchFamily="18" charset="2"/>
                </a:rPr>
                <a:t>m</a:t>
              </a:r>
              <a:r>
                <a:rPr lang="en-GB" sz="1100" dirty="0"/>
                <a:t>M</a:t>
              </a:r>
            </a:p>
          </p:txBody>
        </p:sp>
        <p:cxnSp>
          <p:nvCxnSpPr>
            <p:cNvPr id="20" name="Straight Arrow Connector 19">
              <a:extLst>
                <a:ext uri="{FF2B5EF4-FFF2-40B4-BE49-F238E27FC236}">
                  <a16:creationId xmlns:a16="http://schemas.microsoft.com/office/drawing/2014/main" id="{1DB9D38B-FA53-50DA-FD85-9C452549F52B}"/>
                </a:ext>
              </a:extLst>
            </p:cNvPr>
            <p:cNvCxnSpPr>
              <a:cxnSpLocks/>
            </p:cNvCxnSpPr>
            <p:nvPr/>
          </p:nvCxnSpPr>
          <p:spPr>
            <a:xfrm>
              <a:off x="8767681" y="4590095"/>
              <a:ext cx="0" cy="17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E77887A-C92A-7E57-E380-E7A04A8FBD1A}"/>
                </a:ext>
              </a:extLst>
            </p:cNvPr>
            <p:cNvSpPr txBox="1"/>
            <p:nvPr/>
          </p:nvSpPr>
          <p:spPr>
            <a:xfrm>
              <a:off x="7638496" y="5406351"/>
              <a:ext cx="2165978" cy="261610"/>
            </a:xfrm>
            <a:prstGeom prst="rect">
              <a:avLst/>
            </a:prstGeom>
            <a:noFill/>
          </p:spPr>
          <p:txBody>
            <a:bodyPr wrap="none" rtlCol="0">
              <a:spAutoFit/>
            </a:bodyPr>
            <a:lstStyle/>
            <a:p>
              <a:r>
                <a:rPr lang="en-GB" sz="1100" dirty="0"/>
                <a:t>100 </a:t>
              </a:r>
              <a:r>
                <a:rPr lang="en-GB" sz="1100" dirty="0">
                  <a:latin typeface="Symbol" panose="05050102010706020507" pitchFamily="18" charset="2"/>
                </a:rPr>
                <a:t>m</a:t>
              </a:r>
              <a:r>
                <a:rPr lang="en-GB" sz="1100" dirty="0"/>
                <a:t>M ATP IC</a:t>
              </a:r>
              <a:r>
                <a:rPr lang="en-GB" sz="1100" baseline="-25000" dirty="0"/>
                <a:t>50</a:t>
              </a:r>
              <a:r>
                <a:rPr lang="en-GB" sz="1100" dirty="0"/>
                <a:t> = 2.48 ± 0.07 </a:t>
              </a:r>
              <a:r>
                <a:rPr lang="en-GB" sz="1100" dirty="0">
                  <a:latin typeface="Symbol" panose="05050102010706020507" pitchFamily="18" charset="2"/>
                </a:rPr>
                <a:t>m</a:t>
              </a:r>
              <a:r>
                <a:rPr lang="en-GB" sz="1100" dirty="0"/>
                <a:t>M</a:t>
              </a:r>
            </a:p>
          </p:txBody>
        </p:sp>
        <p:cxnSp>
          <p:nvCxnSpPr>
            <p:cNvPr id="22" name="Straight Arrow Connector 21">
              <a:extLst>
                <a:ext uri="{FF2B5EF4-FFF2-40B4-BE49-F238E27FC236}">
                  <a16:creationId xmlns:a16="http://schemas.microsoft.com/office/drawing/2014/main" id="{90EAADB0-12B7-C9F0-205E-1E03A4663473}"/>
                </a:ext>
              </a:extLst>
            </p:cNvPr>
            <p:cNvCxnSpPr>
              <a:cxnSpLocks/>
            </p:cNvCxnSpPr>
            <p:nvPr/>
          </p:nvCxnSpPr>
          <p:spPr>
            <a:xfrm flipV="1">
              <a:off x="8749751" y="5041916"/>
              <a:ext cx="0" cy="364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B01D0DA3-DA6B-C3A7-A750-66F643960E95}"/>
              </a:ext>
            </a:extLst>
          </p:cNvPr>
          <p:cNvSpPr txBox="1"/>
          <p:nvPr/>
        </p:nvSpPr>
        <p:spPr>
          <a:xfrm>
            <a:off x="5241582" y="848656"/>
            <a:ext cx="1691617" cy="461665"/>
          </a:xfrm>
          <a:prstGeom prst="rect">
            <a:avLst/>
          </a:prstGeom>
          <a:noFill/>
        </p:spPr>
        <p:txBody>
          <a:bodyPr wrap="none" rtlCol="0">
            <a:spAutoFit/>
          </a:bodyPr>
          <a:lstStyle/>
          <a:p>
            <a:r>
              <a:rPr lang="en-GB" sz="2400" b="1" dirty="0"/>
              <a:t>E. coli </a:t>
            </a:r>
            <a:r>
              <a:rPr lang="en-GB" sz="2400" b="1" dirty="0" err="1"/>
              <a:t>MurE</a:t>
            </a:r>
            <a:endParaRPr lang="en-GB" sz="2400" b="1" dirty="0"/>
          </a:p>
        </p:txBody>
      </p:sp>
      <p:sp>
        <p:nvSpPr>
          <p:cNvPr id="33" name="TextBox 32">
            <a:extLst>
              <a:ext uri="{FF2B5EF4-FFF2-40B4-BE49-F238E27FC236}">
                <a16:creationId xmlns:a16="http://schemas.microsoft.com/office/drawing/2014/main" id="{76901B20-7B62-E5BE-6D2D-3B98BFD2770A}"/>
              </a:ext>
            </a:extLst>
          </p:cNvPr>
          <p:cNvSpPr txBox="1"/>
          <p:nvPr/>
        </p:nvSpPr>
        <p:spPr>
          <a:xfrm>
            <a:off x="2088110" y="4229902"/>
            <a:ext cx="2170787" cy="261610"/>
          </a:xfrm>
          <a:prstGeom prst="rect">
            <a:avLst/>
          </a:prstGeom>
          <a:noFill/>
        </p:spPr>
        <p:txBody>
          <a:bodyPr wrap="none" rtlCol="0">
            <a:spAutoFit/>
          </a:bodyPr>
          <a:lstStyle/>
          <a:p>
            <a:r>
              <a:rPr lang="en-GB" sz="1100" dirty="0"/>
              <a:t>20 </a:t>
            </a:r>
            <a:r>
              <a:rPr lang="en-GB" sz="1100" dirty="0">
                <a:latin typeface="Symbol" panose="05050102010706020507" pitchFamily="18" charset="2"/>
              </a:rPr>
              <a:t>m</a:t>
            </a:r>
            <a:r>
              <a:rPr lang="en-GB" sz="1100" dirty="0"/>
              <a:t>M ATP IC</a:t>
            </a:r>
            <a:r>
              <a:rPr lang="en-GB" sz="1100" baseline="-25000" dirty="0"/>
              <a:t>50</a:t>
            </a:r>
            <a:r>
              <a:rPr lang="en-GB" sz="1100" dirty="0"/>
              <a:t> = 0.048 ± 0.27 </a:t>
            </a:r>
            <a:r>
              <a:rPr lang="en-GB" sz="1100" dirty="0">
                <a:latin typeface="Arial" panose="020B0604020202020204" pitchFamily="34" charset="0"/>
                <a:cs typeface="Arial" panose="020B0604020202020204" pitchFamily="34" charset="0"/>
              </a:rPr>
              <a:t>m</a:t>
            </a:r>
            <a:r>
              <a:rPr lang="en-GB" sz="1100" dirty="0"/>
              <a:t>M</a:t>
            </a:r>
          </a:p>
        </p:txBody>
      </p:sp>
      <p:cxnSp>
        <p:nvCxnSpPr>
          <p:cNvPr id="34" name="Straight Arrow Connector 33">
            <a:extLst>
              <a:ext uri="{FF2B5EF4-FFF2-40B4-BE49-F238E27FC236}">
                <a16:creationId xmlns:a16="http://schemas.microsoft.com/office/drawing/2014/main" id="{F5FCBAEB-50D3-0D34-CA33-C8F50C985AE9}"/>
              </a:ext>
            </a:extLst>
          </p:cNvPr>
          <p:cNvCxnSpPr>
            <a:cxnSpLocks/>
          </p:cNvCxnSpPr>
          <p:nvPr/>
        </p:nvCxnSpPr>
        <p:spPr>
          <a:xfrm>
            <a:off x="3217295" y="4460079"/>
            <a:ext cx="0" cy="17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675206B-797A-0860-B53A-94479A4EBC56}"/>
              </a:ext>
            </a:extLst>
          </p:cNvPr>
          <p:cNvSpPr txBox="1"/>
          <p:nvPr/>
        </p:nvSpPr>
        <p:spPr>
          <a:xfrm>
            <a:off x="2088110" y="5816929"/>
            <a:ext cx="2242922" cy="261610"/>
          </a:xfrm>
          <a:prstGeom prst="rect">
            <a:avLst/>
          </a:prstGeom>
          <a:noFill/>
        </p:spPr>
        <p:txBody>
          <a:bodyPr wrap="none" rtlCol="0">
            <a:spAutoFit/>
          </a:bodyPr>
          <a:lstStyle/>
          <a:p>
            <a:r>
              <a:rPr lang="en-GB" sz="1100" dirty="0"/>
              <a:t>100 </a:t>
            </a:r>
            <a:r>
              <a:rPr lang="en-GB" sz="1100" dirty="0">
                <a:latin typeface="Symbol" panose="05050102010706020507" pitchFamily="18" charset="2"/>
              </a:rPr>
              <a:t>m</a:t>
            </a:r>
            <a:r>
              <a:rPr lang="en-GB" sz="1100" dirty="0"/>
              <a:t>M ATP IC</a:t>
            </a:r>
            <a:r>
              <a:rPr lang="en-GB" sz="1100" baseline="-25000" dirty="0"/>
              <a:t>50</a:t>
            </a:r>
            <a:r>
              <a:rPr lang="en-GB" sz="1100" dirty="0"/>
              <a:t> = 0.379 ± 0.35 </a:t>
            </a:r>
            <a:r>
              <a:rPr lang="en-GB" sz="1100" dirty="0">
                <a:latin typeface="Arial" panose="020B0604020202020204" pitchFamily="34" charset="0"/>
                <a:cs typeface="Arial" panose="020B0604020202020204" pitchFamily="34" charset="0"/>
              </a:rPr>
              <a:t>m</a:t>
            </a:r>
            <a:r>
              <a:rPr lang="en-GB" sz="1100" dirty="0"/>
              <a:t>M</a:t>
            </a:r>
          </a:p>
        </p:txBody>
      </p:sp>
      <p:cxnSp>
        <p:nvCxnSpPr>
          <p:cNvPr id="36" name="Straight Arrow Connector 35">
            <a:extLst>
              <a:ext uri="{FF2B5EF4-FFF2-40B4-BE49-F238E27FC236}">
                <a16:creationId xmlns:a16="http://schemas.microsoft.com/office/drawing/2014/main" id="{79314129-0F81-96E6-3379-9F3826D6DC3E}"/>
              </a:ext>
            </a:extLst>
          </p:cNvPr>
          <p:cNvCxnSpPr>
            <a:cxnSpLocks/>
          </p:cNvCxnSpPr>
          <p:nvPr/>
        </p:nvCxnSpPr>
        <p:spPr>
          <a:xfrm flipV="1">
            <a:off x="3199365" y="5354727"/>
            <a:ext cx="0" cy="54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25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6A403AF-2CEB-3795-4290-7AC0A9F898BD}"/>
              </a:ext>
            </a:extLst>
          </p:cNvPr>
          <p:cNvGraphicFramePr>
            <a:graphicFrameLocks noChangeAspect="1"/>
          </p:cNvGraphicFramePr>
          <p:nvPr>
            <p:extLst>
              <p:ext uri="{D42A27DB-BD31-4B8C-83A1-F6EECF244321}">
                <p14:modId xmlns:p14="http://schemas.microsoft.com/office/powerpoint/2010/main" val="325719187"/>
              </p:ext>
            </p:extLst>
          </p:nvPr>
        </p:nvGraphicFramePr>
        <p:xfrm>
          <a:off x="1152525" y="1770063"/>
          <a:ext cx="6527800" cy="4557712"/>
        </p:xfrm>
        <a:graphic>
          <a:graphicData uri="http://schemas.openxmlformats.org/presentationml/2006/ole">
            <mc:AlternateContent xmlns:mc="http://schemas.openxmlformats.org/markup-compatibility/2006">
              <mc:Choice xmlns:v="urn:schemas-microsoft-com:vml" Requires="v">
                <p:oleObj name="Prism 9" r:id="rId2" imgW="3873980" imgH="2703316" progId="Prism9.Document">
                  <p:embed/>
                </p:oleObj>
              </mc:Choice>
              <mc:Fallback>
                <p:oleObj name="Prism 9" r:id="rId2" imgW="3873980" imgH="2703316" progId="Prism9.Document">
                  <p:embed/>
                  <p:pic>
                    <p:nvPicPr>
                      <p:cNvPr id="2" name="Object 1">
                        <a:extLst>
                          <a:ext uri="{FF2B5EF4-FFF2-40B4-BE49-F238E27FC236}">
                            <a16:creationId xmlns:a16="http://schemas.microsoft.com/office/drawing/2014/main" id="{96A403AF-2CEB-3795-4290-7AC0A9F898BD}"/>
                          </a:ext>
                        </a:extLst>
                      </p:cNvPr>
                      <p:cNvPicPr/>
                      <p:nvPr/>
                    </p:nvPicPr>
                    <p:blipFill>
                      <a:blip r:embed="rId3"/>
                      <a:stretch>
                        <a:fillRect/>
                      </a:stretch>
                    </p:blipFill>
                    <p:spPr>
                      <a:xfrm>
                        <a:off x="1152525" y="1770063"/>
                        <a:ext cx="6527800" cy="4557712"/>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EE4BCE7B-BED1-0C34-8523-E65D6FAE219D}"/>
              </a:ext>
            </a:extLst>
          </p:cNvPr>
          <p:cNvGraphicFramePr>
            <a:graphicFrameLocks noChangeAspect="1"/>
          </p:cNvGraphicFramePr>
          <p:nvPr>
            <p:extLst>
              <p:ext uri="{D42A27DB-BD31-4B8C-83A1-F6EECF244321}">
                <p14:modId xmlns:p14="http://schemas.microsoft.com/office/powerpoint/2010/main" val="4183591274"/>
              </p:ext>
            </p:extLst>
          </p:nvPr>
        </p:nvGraphicFramePr>
        <p:xfrm>
          <a:off x="2339195" y="1770680"/>
          <a:ext cx="2931476" cy="1716437"/>
        </p:xfrm>
        <a:graphic>
          <a:graphicData uri="http://schemas.openxmlformats.org/presentationml/2006/ole">
            <mc:AlternateContent xmlns:mc="http://schemas.openxmlformats.org/markup-compatibility/2006">
              <mc:Choice xmlns:v="urn:schemas-microsoft-com:vml" Requires="v">
                <p:oleObj name="CS ChemDraw Drawing" r:id="rId4" imgW="3267202" imgH="1913521" progId="ChemDraw.Document.6.0">
                  <p:embed/>
                </p:oleObj>
              </mc:Choice>
              <mc:Fallback>
                <p:oleObj name="CS ChemDraw Drawing" r:id="rId4" imgW="3267202" imgH="1913521" progId="ChemDraw.Document.6.0">
                  <p:embed/>
                  <p:pic>
                    <p:nvPicPr>
                      <p:cNvPr id="3" name="Object 2">
                        <a:extLst>
                          <a:ext uri="{FF2B5EF4-FFF2-40B4-BE49-F238E27FC236}">
                            <a16:creationId xmlns:a16="http://schemas.microsoft.com/office/drawing/2014/main" id="{EE4BCE7B-BED1-0C34-8523-E65D6FAE219D}"/>
                          </a:ext>
                        </a:extLst>
                      </p:cNvPr>
                      <p:cNvPicPr/>
                      <p:nvPr/>
                    </p:nvPicPr>
                    <p:blipFill>
                      <a:blip r:embed="rId5"/>
                      <a:stretch>
                        <a:fillRect/>
                      </a:stretch>
                    </p:blipFill>
                    <p:spPr>
                      <a:xfrm>
                        <a:off x="2339195" y="1770680"/>
                        <a:ext cx="2931476" cy="171643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13F5AD4D-26E0-D05F-80C6-CCD71FE76A8E}"/>
              </a:ext>
            </a:extLst>
          </p:cNvPr>
          <p:cNvGraphicFramePr>
            <a:graphicFrameLocks noChangeAspect="1"/>
          </p:cNvGraphicFramePr>
          <p:nvPr>
            <p:extLst>
              <p:ext uri="{D42A27DB-BD31-4B8C-83A1-F6EECF244321}">
                <p14:modId xmlns:p14="http://schemas.microsoft.com/office/powerpoint/2010/main" val="479370568"/>
              </p:ext>
            </p:extLst>
          </p:nvPr>
        </p:nvGraphicFramePr>
        <p:xfrm>
          <a:off x="7648953" y="3035311"/>
          <a:ext cx="3098800" cy="2027237"/>
        </p:xfrm>
        <a:graphic>
          <a:graphicData uri="http://schemas.openxmlformats.org/presentationml/2006/ole">
            <mc:AlternateContent xmlns:mc="http://schemas.openxmlformats.org/markup-compatibility/2006">
              <mc:Choice xmlns:v="urn:schemas-microsoft-com:vml" Requires="v">
                <p:oleObj name="CS ChemDraw Drawing" r:id="rId6" imgW="3099590" imgH="2026469" progId="ChemDraw.Document.6.0">
                  <p:embed/>
                </p:oleObj>
              </mc:Choice>
              <mc:Fallback>
                <p:oleObj name="CS ChemDraw Drawing" r:id="rId6" imgW="3099590" imgH="2026469" progId="ChemDraw.Document.6.0">
                  <p:embed/>
                  <p:pic>
                    <p:nvPicPr>
                      <p:cNvPr id="4" name="Object 3">
                        <a:extLst>
                          <a:ext uri="{FF2B5EF4-FFF2-40B4-BE49-F238E27FC236}">
                            <a16:creationId xmlns:a16="http://schemas.microsoft.com/office/drawing/2014/main" id="{13F5AD4D-26E0-D05F-80C6-CCD71FE76A8E}"/>
                          </a:ext>
                        </a:extLst>
                      </p:cNvPr>
                      <p:cNvPicPr/>
                      <p:nvPr/>
                    </p:nvPicPr>
                    <p:blipFill>
                      <a:blip r:embed="rId7"/>
                      <a:stretch>
                        <a:fillRect/>
                      </a:stretch>
                    </p:blipFill>
                    <p:spPr>
                      <a:xfrm>
                        <a:off x="7648953" y="3035311"/>
                        <a:ext cx="3098800" cy="2027237"/>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368E5463-A33D-DC50-84E3-74CE41CBB689}"/>
              </a:ext>
            </a:extLst>
          </p:cNvPr>
          <p:cNvSpPr txBox="1"/>
          <p:nvPr/>
        </p:nvSpPr>
        <p:spPr>
          <a:xfrm>
            <a:off x="8716012" y="2573646"/>
            <a:ext cx="505267" cy="923330"/>
          </a:xfrm>
          <a:prstGeom prst="rect">
            <a:avLst/>
          </a:prstGeom>
          <a:noFill/>
        </p:spPr>
        <p:txBody>
          <a:bodyPr wrap="none" rtlCol="0">
            <a:spAutoFit/>
          </a:bodyPr>
          <a:lstStyle/>
          <a:p>
            <a:r>
              <a:rPr lang="en-GB" sz="5400" dirty="0">
                <a:solidFill>
                  <a:srgbClr val="FF0000"/>
                </a:solidFill>
              </a:rPr>
              <a:t>?</a:t>
            </a:r>
            <a:endParaRPr lang="en-GB" dirty="0">
              <a:solidFill>
                <a:srgbClr val="FF0000"/>
              </a:solidFill>
            </a:endParaRPr>
          </a:p>
        </p:txBody>
      </p:sp>
      <p:sp>
        <p:nvSpPr>
          <p:cNvPr id="6" name="TextBox 5">
            <a:extLst>
              <a:ext uri="{FF2B5EF4-FFF2-40B4-BE49-F238E27FC236}">
                <a16:creationId xmlns:a16="http://schemas.microsoft.com/office/drawing/2014/main" id="{744C07E7-A921-E70D-693A-68E6143638A2}"/>
              </a:ext>
            </a:extLst>
          </p:cNvPr>
          <p:cNvSpPr txBox="1"/>
          <p:nvPr/>
        </p:nvSpPr>
        <p:spPr>
          <a:xfrm>
            <a:off x="7798805" y="5154881"/>
            <a:ext cx="2339679" cy="369332"/>
          </a:xfrm>
          <a:prstGeom prst="rect">
            <a:avLst/>
          </a:prstGeom>
          <a:noFill/>
        </p:spPr>
        <p:txBody>
          <a:bodyPr wrap="none" rtlCol="0">
            <a:spAutoFit/>
          </a:bodyPr>
          <a:lstStyle/>
          <a:p>
            <a:r>
              <a:rPr lang="en-GB" dirty="0"/>
              <a:t>Commercially available</a:t>
            </a:r>
          </a:p>
        </p:txBody>
      </p:sp>
      <p:sp>
        <p:nvSpPr>
          <p:cNvPr id="7" name="Rectangle 6">
            <a:extLst>
              <a:ext uri="{FF2B5EF4-FFF2-40B4-BE49-F238E27FC236}">
                <a16:creationId xmlns:a16="http://schemas.microsoft.com/office/drawing/2014/main" id="{D1FFC5C5-58E8-1C02-0178-899A92CEC274}"/>
              </a:ext>
            </a:extLst>
          </p:cNvPr>
          <p:cNvSpPr/>
          <p:nvPr/>
        </p:nvSpPr>
        <p:spPr>
          <a:xfrm>
            <a:off x="7408190" y="2573646"/>
            <a:ext cx="3601716" cy="2950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CDAB48A-0542-BDD2-E248-48063B5BBA3D}"/>
              </a:ext>
            </a:extLst>
          </p:cNvPr>
          <p:cNvSpPr txBox="1"/>
          <p:nvPr/>
        </p:nvSpPr>
        <p:spPr>
          <a:xfrm>
            <a:off x="497672" y="299986"/>
            <a:ext cx="11196655" cy="461665"/>
          </a:xfrm>
          <a:prstGeom prst="rect">
            <a:avLst/>
          </a:prstGeom>
          <a:solidFill>
            <a:srgbClr val="660066"/>
          </a:solidFill>
        </p:spPr>
        <p:txBody>
          <a:bodyPr wrap="none" rtlCol="0">
            <a:spAutoFit/>
          </a:bodyPr>
          <a:lstStyle/>
          <a:p>
            <a:r>
              <a:rPr lang="en-GB" sz="2400" b="1" dirty="0">
                <a:solidFill>
                  <a:srgbClr val="FFFF00"/>
                </a:solidFill>
              </a:rPr>
              <a:t>Inhibition of E. coli </a:t>
            </a:r>
            <a:r>
              <a:rPr lang="en-GB" sz="2400" b="1" dirty="0" err="1">
                <a:solidFill>
                  <a:srgbClr val="FFFF00"/>
                </a:solidFill>
              </a:rPr>
              <a:t>MurE</a:t>
            </a:r>
            <a:r>
              <a:rPr lang="en-GB" sz="2400" b="1" dirty="0">
                <a:solidFill>
                  <a:srgbClr val="FFFF00"/>
                </a:solidFill>
              </a:rPr>
              <a:t> with Ap4A –targeting two (U and A) nucleotide binding sites?</a:t>
            </a:r>
          </a:p>
        </p:txBody>
      </p:sp>
      <p:sp>
        <p:nvSpPr>
          <p:cNvPr id="11" name="TextBox 10">
            <a:extLst>
              <a:ext uri="{FF2B5EF4-FFF2-40B4-BE49-F238E27FC236}">
                <a16:creationId xmlns:a16="http://schemas.microsoft.com/office/drawing/2014/main" id="{3E7DB230-A5F7-F1E7-52DA-F4DFA9B3A927}"/>
              </a:ext>
            </a:extLst>
          </p:cNvPr>
          <p:cNvSpPr txBox="1"/>
          <p:nvPr/>
        </p:nvSpPr>
        <p:spPr>
          <a:xfrm>
            <a:off x="4574618" y="4126814"/>
            <a:ext cx="2177199" cy="369332"/>
          </a:xfrm>
          <a:prstGeom prst="rect">
            <a:avLst/>
          </a:prstGeom>
          <a:noFill/>
        </p:spPr>
        <p:txBody>
          <a:bodyPr wrap="none" rtlCol="0">
            <a:spAutoFit/>
          </a:bodyPr>
          <a:lstStyle/>
          <a:p>
            <a:r>
              <a:rPr lang="en-GB" dirty="0"/>
              <a:t>IC</a:t>
            </a:r>
            <a:r>
              <a:rPr lang="en-GB" baseline="-25000" dirty="0"/>
              <a:t>50</a:t>
            </a:r>
            <a:r>
              <a:rPr lang="en-GB" dirty="0"/>
              <a:t> = 1.1 ± 0.06 mM</a:t>
            </a:r>
          </a:p>
        </p:txBody>
      </p:sp>
    </p:spTree>
    <p:extLst>
      <p:ext uri="{BB962C8B-B14F-4D97-AF65-F5344CB8AC3E}">
        <p14:creationId xmlns:p14="http://schemas.microsoft.com/office/powerpoint/2010/main" val="236774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B14D52-9E92-D12A-B88D-4AA08622C3F7}"/>
              </a:ext>
            </a:extLst>
          </p:cNvPr>
          <p:cNvSpPr txBox="1"/>
          <p:nvPr/>
        </p:nvSpPr>
        <p:spPr>
          <a:xfrm>
            <a:off x="284135" y="228123"/>
            <a:ext cx="11623729" cy="6401753"/>
          </a:xfrm>
          <a:prstGeom prst="rect">
            <a:avLst/>
          </a:prstGeom>
          <a:noFill/>
        </p:spPr>
        <p:txBody>
          <a:bodyPr wrap="square">
            <a:spAutoFit/>
          </a:bodyPr>
          <a:lstStyle/>
          <a:p>
            <a:r>
              <a:rPr lang="en-GB" sz="2000" b="1" dirty="0">
                <a:effectLst/>
                <a:latin typeface="Calibri" panose="020F0502020204030204" pitchFamily="34" charset="0"/>
                <a:ea typeface="Calibri" panose="020F0502020204030204" pitchFamily="34" charset="0"/>
              </a:rPr>
              <a:t>Compound J06:  Enamine plate A01-3).</a:t>
            </a:r>
            <a:endParaRPr lang="en-GB" sz="1600" dirty="0">
              <a:effectLst/>
              <a:latin typeface="Calibri" panose="020F0502020204030204" pitchFamily="34" charset="0"/>
              <a:ea typeface="Calibri" panose="020F0502020204030204" pitchFamily="34" charset="0"/>
            </a:endParaRPr>
          </a:p>
          <a:p>
            <a:r>
              <a:rPr lang="en-GB" sz="1600" b="1" dirty="0">
                <a:effectLst/>
                <a:latin typeface="Calibri" panose="020F0502020204030204" pitchFamily="34" charset="0"/>
                <a:ea typeface="Calibri" panose="020F0502020204030204" pitchFamily="34" charset="0"/>
              </a:rPr>
              <a:t>J06 MIC data were obtained vs </a:t>
            </a:r>
            <a:endParaRPr lang="en-GB" sz="1600" dirty="0">
              <a:effectLst/>
              <a:latin typeface="Calibri" panose="020F0502020204030204" pitchFamily="34" charset="0"/>
              <a:ea typeface="Calibri" panose="020F0502020204030204" pitchFamily="34" charset="0"/>
            </a:endParaRPr>
          </a:p>
          <a:p>
            <a:r>
              <a:rPr lang="en-GB" sz="1800" i="1" dirty="0">
                <a:solidFill>
                  <a:srgbClr val="000000"/>
                </a:solidFill>
                <a:effectLst/>
                <a:latin typeface="Calibri" panose="020F0502020204030204" pitchFamily="34" charset="0"/>
                <a:ea typeface="Calibri" panose="020F0502020204030204" pitchFamily="34" charset="0"/>
              </a:rPr>
              <a:t>Streptococcus agalactiae</a:t>
            </a:r>
            <a:r>
              <a:rPr lang="en-GB" sz="1800" dirty="0">
                <a:solidFill>
                  <a:srgbClr val="000000"/>
                </a:solidFill>
                <a:effectLst/>
                <a:latin typeface="Calibri" panose="020F0502020204030204" pitchFamily="34" charset="0"/>
                <a:ea typeface="Calibri" panose="020F0502020204030204" pitchFamily="34" charset="0"/>
              </a:rPr>
              <a:t> 13813;  MIC &gt; 2.5 mM (&gt; 832 </a:t>
            </a:r>
            <a:r>
              <a:rPr lang="en-GB" sz="1800" dirty="0">
                <a:solidFill>
                  <a:srgbClr val="000000"/>
                </a:solidFill>
                <a:effectLst/>
                <a:latin typeface="Symbol" panose="05050102010706020507" pitchFamily="18" charset="2"/>
                <a:ea typeface="Calibri" panose="020F0502020204030204" pitchFamily="34" charset="0"/>
              </a:rPr>
              <a:t>m</a:t>
            </a:r>
            <a:r>
              <a:rPr lang="en-GB" sz="1800" dirty="0">
                <a:solidFill>
                  <a:srgbClr val="000000"/>
                </a:solidFill>
                <a:effectLst/>
                <a:latin typeface="Calibri" panose="020F0502020204030204" pitchFamily="34" charset="0"/>
                <a:ea typeface="Calibri" panose="020F0502020204030204" pitchFamily="34" charset="0"/>
              </a:rPr>
              <a:t>g/ml)</a:t>
            </a:r>
            <a:endParaRPr lang="en-GB" sz="1600" dirty="0">
              <a:effectLst/>
              <a:latin typeface="Calibri" panose="020F0502020204030204" pitchFamily="34" charset="0"/>
              <a:ea typeface="Calibri" panose="020F0502020204030204" pitchFamily="34" charset="0"/>
            </a:endParaRPr>
          </a:p>
          <a:p>
            <a:r>
              <a:rPr lang="en-GB" sz="1800" dirty="0">
                <a:solidFill>
                  <a:srgbClr val="000000"/>
                </a:solidFill>
                <a:effectLst/>
                <a:latin typeface="Calibri" panose="020F0502020204030204" pitchFamily="34" charset="0"/>
                <a:ea typeface="Calibri" panose="020F0502020204030204" pitchFamily="34" charset="0"/>
              </a:rPr>
              <a:t>E. coli 25922 (WT):  MIC &gt; 2.5 mM  (&gt; 832 </a:t>
            </a:r>
            <a:r>
              <a:rPr lang="en-GB" sz="1800" dirty="0">
                <a:solidFill>
                  <a:srgbClr val="000000"/>
                </a:solidFill>
                <a:effectLst/>
                <a:latin typeface="Symbol" panose="05050102010706020507" pitchFamily="18" charset="2"/>
                <a:ea typeface="Calibri" panose="020F0502020204030204" pitchFamily="34" charset="0"/>
              </a:rPr>
              <a:t>m</a:t>
            </a:r>
            <a:r>
              <a:rPr lang="en-GB" sz="1800" dirty="0">
                <a:solidFill>
                  <a:srgbClr val="000000"/>
                </a:solidFill>
                <a:effectLst/>
                <a:latin typeface="Calibri" panose="020F0502020204030204" pitchFamily="34" charset="0"/>
                <a:ea typeface="Calibri" panose="020F0502020204030204" pitchFamily="34" charset="0"/>
              </a:rPr>
              <a:t>g/ml)</a:t>
            </a:r>
            <a:endParaRPr lang="en-GB" sz="1600" dirty="0">
              <a:effectLst/>
              <a:latin typeface="Calibri" panose="020F0502020204030204" pitchFamily="34" charset="0"/>
              <a:ea typeface="Calibri" panose="020F0502020204030204" pitchFamily="34" charset="0"/>
            </a:endParaRPr>
          </a:p>
          <a:p>
            <a:r>
              <a:rPr lang="en-GB" sz="1800" b="1" dirty="0">
                <a:solidFill>
                  <a:srgbClr val="FF0000"/>
                </a:solidFill>
                <a:effectLst/>
                <a:latin typeface="Calibri" panose="020F0502020204030204" pitchFamily="34" charset="0"/>
                <a:ea typeface="Calibri" panose="020F0502020204030204" pitchFamily="34" charset="0"/>
              </a:rPr>
              <a:t>E.coli </a:t>
            </a:r>
            <a:r>
              <a:rPr lang="en-GB" sz="1800" b="1" dirty="0" err="1">
                <a:solidFill>
                  <a:srgbClr val="FF0000"/>
                </a:solidFill>
                <a:effectLst/>
                <a:latin typeface="Calibri" panose="020F0502020204030204" pitchFamily="34" charset="0"/>
                <a:ea typeface="Calibri" panose="020F0502020204030204" pitchFamily="34" charset="0"/>
              </a:rPr>
              <a:t>TolC</a:t>
            </a:r>
            <a:r>
              <a:rPr lang="en-GB" sz="1800" b="1" dirty="0">
                <a:solidFill>
                  <a:srgbClr val="FF0000"/>
                </a:solidFill>
                <a:effectLst/>
                <a:latin typeface="Calibri" panose="020F0502020204030204" pitchFamily="34" charset="0"/>
                <a:ea typeface="Calibri" panose="020F0502020204030204" pitchFamily="34" charset="0"/>
              </a:rPr>
              <a:t>: MIC =  0.312 mM (104 </a:t>
            </a:r>
            <a:r>
              <a:rPr lang="en-GB" sz="1800" b="1" dirty="0">
                <a:solidFill>
                  <a:srgbClr val="FF0000"/>
                </a:solidFill>
                <a:effectLst/>
                <a:latin typeface="Symbol" panose="05050102010706020507" pitchFamily="18" charset="2"/>
                <a:ea typeface="Calibri" panose="020F0502020204030204" pitchFamily="34" charset="0"/>
              </a:rPr>
              <a:t>m</a:t>
            </a:r>
            <a:r>
              <a:rPr lang="en-GB" sz="1800" b="1" dirty="0">
                <a:solidFill>
                  <a:srgbClr val="FF0000"/>
                </a:solidFill>
                <a:effectLst/>
                <a:latin typeface="Calibri" panose="020F0502020204030204" pitchFamily="34" charset="0"/>
                <a:ea typeface="Calibri" panose="020F0502020204030204" pitchFamily="34" charset="0"/>
              </a:rPr>
              <a:t>g/ml)</a:t>
            </a:r>
            <a:endParaRPr lang="en-GB" sz="1600" dirty="0">
              <a:effectLst/>
              <a:latin typeface="Calibri" panose="020F0502020204030204" pitchFamily="34" charset="0"/>
              <a:ea typeface="Calibri" panose="020F0502020204030204" pitchFamily="34" charset="0"/>
            </a:endParaRPr>
          </a:p>
          <a:p>
            <a:r>
              <a:rPr lang="en-GB" sz="1800" dirty="0" err="1">
                <a:solidFill>
                  <a:srgbClr val="000000"/>
                </a:solidFill>
                <a:effectLst/>
                <a:latin typeface="Calibri" panose="020F0502020204030204" pitchFamily="34" charset="0"/>
                <a:ea typeface="Calibri" panose="020F0502020204030204" pitchFamily="34" charset="0"/>
              </a:rPr>
              <a:t>P.aeruginosa</a:t>
            </a:r>
            <a:r>
              <a:rPr lang="en-GB" sz="1800" dirty="0">
                <a:solidFill>
                  <a:srgbClr val="000000"/>
                </a:solidFill>
                <a:effectLst/>
                <a:latin typeface="Calibri" panose="020F0502020204030204" pitchFamily="34" charset="0"/>
                <a:ea typeface="Calibri" panose="020F0502020204030204" pitchFamily="34" charset="0"/>
              </a:rPr>
              <a:t> PA01 (WT)  MIC &gt; 2.5 mM  (&gt; 832 </a:t>
            </a:r>
            <a:r>
              <a:rPr lang="en-GB" sz="1800" dirty="0">
                <a:solidFill>
                  <a:srgbClr val="000000"/>
                </a:solidFill>
                <a:effectLst/>
                <a:latin typeface="Symbol" panose="05050102010706020507" pitchFamily="18" charset="2"/>
                <a:ea typeface="Calibri" panose="020F0502020204030204" pitchFamily="34" charset="0"/>
              </a:rPr>
              <a:t>m</a:t>
            </a:r>
            <a:r>
              <a:rPr lang="en-GB" sz="1800" dirty="0">
                <a:solidFill>
                  <a:srgbClr val="000000"/>
                </a:solidFill>
                <a:effectLst/>
                <a:latin typeface="Calibri" panose="020F0502020204030204" pitchFamily="34" charset="0"/>
                <a:ea typeface="Calibri" panose="020F0502020204030204" pitchFamily="34" charset="0"/>
              </a:rPr>
              <a:t>g/ml)</a:t>
            </a:r>
            <a:endParaRPr lang="en-GB" sz="1600" dirty="0">
              <a:effectLst/>
              <a:latin typeface="Calibri" panose="020F0502020204030204" pitchFamily="34" charset="0"/>
              <a:ea typeface="Calibri" panose="020F0502020204030204" pitchFamily="34" charset="0"/>
            </a:endParaRPr>
          </a:p>
          <a:p>
            <a:r>
              <a:rPr lang="en-GB" sz="1800" dirty="0" err="1">
                <a:solidFill>
                  <a:srgbClr val="000000"/>
                </a:solidFill>
                <a:effectLst/>
                <a:latin typeface="Calibri" panose="020F0502020204030204" pitchFamily="34" charset="0"/>
                <a:ea typeface="Calibri" panose="020F0502020204030204" pitchFamily="34" charset="0"/>
              </a:rPr>
              <a:t>P.aeruginosa</a:t>
            </a:r>
            <a:r>
              <a:rPr lang="en-GB" sz="1800" dirty="0">
                <a:solidFill>
                  <a:srgbClr val="000000"/>
                </a:solidFill>
                <a:effectLst/>
                <a:latin typeface="Calibri" panose="020F0502020204030204" pitchFamily="34" charset="0"/>
                <a:ea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rPr>
              <a:t>TolC</a:t>
            </a:r>
            <a:r>
              <a:rPr lang="en-GB" sz="1800" dirty="0">
                <a:solidFill>
                  <a:srgbClr val="000000"/>
                </a:solidFill>
                <a:effectLst/>
                <a:latin typeface="Calibri" panose="020F0502020204030204" pitchFamily="34" charset="0"/>
                <a:ea typeface="Calibri" panose="020F0502020204030204" pitchFamily="34" charset="0"/>
              </a:rPr>
              <a:t> MIC &gt; 2.5 mM  (&gt; 832 </a:t>
            </a:r>
            <a:r>
              <a:rPr lang="en-GB" sz="1800" dirty="0">
                <a:solidFill>
                  <a:srgbClr val="000000"/>
                </a:solidFill>
                <a:effectLst/>
                <a:latin typeface="Symbol" panose="05050102010706020507" pitchFamily="18" charset="2"/>
                <a:ea typeface="Calibri" panose="020F0502020204030204" pitchFamily="34" charset="0"/>
              </a:rPr>
              <a:t>m</a:t>
            </a:r>
            <a:r>
              <a:rPr lang="en-GB" sz="1800" dirty="0">
                <a:solidFill>
                  <a:srgbClr val="000000"/>
                </a:solidFill>
                <a:effectLst/>
                <a:latin typeface="Calibri" panose="020F0502020204030204" pitchFamily="34" charset="0"/>
                <a:ea typeface="Calibri" panose="020F0502020204030204" pitchFamily="34" charset="0"/>
              </a:rPr>
              <a:t>g/ml).</a:t>
            </a:r>
            <a:endParaRPr lang="en-GB" sz="1600" dirty="0">
              <a:effectLst/>
              <a:latin typeface="Calibri" panose="020F0502020204030204" pitchFamily="34" charset="0"/>
              <a:ea typeface="Calibri" panose="020F0502020204030204" pitchFamily="34" charset="0"/>
            </a:endParaRPr>
          </a:p>
          <a:p>
            <a:r>
              <a:rPr lang="en-GB" sz="1800" dirty="0">
                <a:solidFill>
                  <a:srgbClr val="000000"/>
                </a:solidFill>
                <a:effectLst/>
                <a:latin typeface="Calibri" panose="020F0502020204030204" pitchFamily="34" charset="0"/>
                <a:ea typeface="Calibri" panose="020F0502020204030204" pitchFamily="34" charset="0"/>
              </a:rPr>
              <a:t> </a:t>
            </a:r>
            <a:endParaRPr lang="en-GB" sz="1600" dirty="0">
              <a:effectLst/>
              <a:latin typeface="Calibri" panose="020F0502020204030204" pitchFamily="34" charset="0"/>
              <a:ea typeface="Calibri" panose="020F0502020204030204" pitchFamily="34" charset="0"/>
            </a:endParaRPr>
          </a:p>
          <a:p>
            <a:r>
              <a:rPr lang="en-GB" sz="1600" b="1" dirty="0">
                <a:effectLst/>
                <a:latin typeface="Calibri" panose="020F0502020204030204" pitchFamily="34" charset="0"/>
                <a:ea typeface="Calibri" panose="020F0502020204030204" pitchFamily="34" charset="0"/>
              </a:rPr>
              <a:t>Ampicillin controls: </a:t>
            </a:r>
            <a:endParaRPr lang="en-GB" sz="1600" dirty="0">
              <a:effectLst/>
              <a:latin typeface="Calibri" panose="020F0502020204030204" pitchFamily="34" charset="0"/>
              <a:ea typeface="Calibri" panose="020F0502020204030204" pitchFamily="34" charset="0"/>
            </a:endParaRPr>
          </a:p>
          <a:p>
            <a:r>
              <a:rPr lang="en-GB" sz="1600" dirty="0">
                <a:effectLst/>
                <a:latin typeface="Calibri" panose="020F0502020204030204" pitchFamily="34" charset="0"/>
                <a:ea typeface="Calibri" panose="020F0502020204030204" pitchFamily="34" charset="0"/>
              </a:rPr>
              <a:t> S. agalactiae 13813 MIC &lt; 0.0716 </a:t>
            </a:r>
            <a:r>
              <a:rPr lang="en-GB" sz="1800" dirty="0">
                <a:solidFill>
                  <a:srgbClr val="000000"/>
                </a:solidFill>
                <a:effectLst/>
                <a:latin typeface="Symbol" panose="05050102010706020507" pitchFamily="18" charset="2"/>
                <a:ea typeface="Calibri" panose="020F0502020204030204" pitchFamily="34" charset="0"/>
              </a:rPr>
              <a:t>m</a:t>
            </a:r>
            <a:r>
              <a:rPr lang="en-GB" sz="1800" dirty="0">
                <a:solidFill>
                  <a:srgbClr val="000000"/>
                </a:solidFill>
                <a:effectLst/>
                <a:latin typeface="Calibri" panose="020F0502020204030204" pitchFamily="34" charset="0"/>
                <a:ea typeface="Calibri" panose="020F0502020204030204" pitchFamily="34" charset="0"/>
              </a:rPr>
              <a:t>M</a:t>
            </a:r>
            <a:r>
              <a:rPr lang="en-GB" sz="1600" dirty="0">
                <a:effectLst/>
                <a:latin typeface="Calibri" panose="020F0502020204030204" pitchFamily="34" charset="0"/>
                <a:ea typeface="Calibri" panose="020F0502020204030204" pitchFamily="34" charset="0"/>
              </a:rPr>
              <a:t> (&lt; 0.025 </a:t>
            </a:r>
            <a:r>
              <a:rPr lang="en-GB" sz="1800" dirty="0">
                <a:solidFill>
                  <a:srgbClr val="000000"/>
                </a:solidFill>
                <a:effectLst/>
                <a:latin typeface="Symbol" panose="05050102010706020507" pitchFamily="18" charset="2"/>
                <a:ea typeface="Calibri" panose="020F0502020204030204" pitchFamily="34" charset="0"/>
              </a:rPr>
              <a:t>m</a:t>
            </a:r>
            <a:r>
              <a:rPr lang="en-GB" sz="1800" dirty="0">
                <a:solidFill>
                  <a:srgbClr val="000000"/>
                </a:solidFill>
                <a:effectLst/>
                <a:latin typeface="Calibri" panose="020F0502020204030204" pitchFamily="34" charset="0"/>
                <a:ea typeface="Calibri" panose="020F0502020204030204" pitchFamily="34" charset="0"/>
              </a:rPr>
              <a:t>g/ml</a:t>
            </a:r>
            <a:endParaRPr lang="en-GB" sz="1600" dirty="0">
              <a:effectLst/>
              <a:latin typeface="Calibri" panose="020F0502020204030204" pitchFamily="34" charset="0"/>
              <a:ea typeface="Calibri" panose="020F0502020204030204" pitchFamily="34" charset="0"/>
            </a:endParaRPr>
          </a:p>
          <a:p>
            <a:r>
              <a:rPr lang="en-GB" sz="1600" dirty="0">
                <a:effectLst/>
                <a:latin typeface="Calibri" panose="020F0502020204030204" pitchFamily="34" charset="0"/>
                <a:ea typeface="Calibri" panose="020F0502020204030204" pitchFamily="34" charset="0"/>
              </a:rPr>
              <a:t>P. aeruginosa WT and </a:t>
            </a:r>
            <a:r>
              <a:rPr lang="en-GB" sz="1600" dirty="0" err="1">
                <a:effectLst/>
                <a:latin typeface="Calibri" panose="020F0502020204030204" pitchFamily="34" charset="0"/>
                <a:ea typeface="Calibri" panose="020F0502020204030204" pitchFamily="34" charset="0"/>
              </a:rPr>
              <a:t>TolC</a:t>
            </a:r>
            <a:r>
              <a:rPr lang="en-GB" sz="1600" dirty="0">
                <a:effectLst/>
                <a:latin typeface="Calibri" panose="020F0502020204030204" pitchFamily="34" charset="0"/>
                <a:ea typeface="Calibri" panose="020F0502020204030204" pitchFamily="34" charset="0"/>
              </a:rPr>
              <a:t> both    &gt; 73 </a:t>
            </a:r>
            <a:r>
              <a:rPr lang="en-GB" sz="1600" dirty="0">
                <a:effectLst/>
                <a:latin typeface="Symbol" panose="05050102010706020507" pitchFamily="18" charset="2"/>
                <a:ea typeface="Calibri" panose="020F0502020204030204" pitchFamily="34" charset="0"/>
              </a:rPr>
              <a:t>m</a:t>
            </a:r>
            <a:r>
              <a:rPr lang="en-GB" sz="1600" dirty="0">
                <a:effectLst/>
                <a:latin typeface="Calibri" panose="020F0502020204030204" pitchFamily="34" charset="0"/>
                <a:ea typeface="Calibri" panose="020F0502020204030204" pitchFamily="34" charset="0"/>
              </a:rPr>
              <a:t>M (256 </a:t>
            </a:r>
            <a:r>
              <a:rPr lang="en-GB" sz="1600" dirty="0">
                <a:effectLst/>
                <a:latin typeface="Symbol" panose="05050102010706020507" pitchFamily="18" charset="2"/>
                <a:ea typeface="Calibri" panose="020F0502020204030204" pitchFamily="34" charset="0"/>
              </a:rPr>
              <a:t>m</a:t>
            </a:r>
            <a:r>
              <a:rPr lang="en-GB" sz="1600" dirty="0">
                <a:effectLst/>
                <a:latin typeface="Calibri" panose="020F0502020204030204" pitchFamily="34" charset="0"/>
                <a:ea typeface="Calibri" panose="020F0502020204030204" pitchFamily="34" charset="0"/>
              </a:rPr>
              <a:t>g/ml)</a:t>
            </a:r>
          </a:p>
          <a:p>
            <a:r>
              <a:rPr lang="en-GB" sz="1600" dirty="0">
                <a:effectLst/>
                <a:latin typeface="Calibri" panose="020F0502020204030204" pitchFamily="34" charset="0"/>
                <a:ea typeface="Calibri" panose="020F0502020204030204" pitchFamily="34" charset="0"/>
              </a:rPr>
              <a:t>E. coli Wild type MIC = 7.16 </a:t>
            </a:r>
            <a:r>
              <a:rPr lang="en-GB" sz="1600" dirty="0">
                <a:effectLst/>
                <a:latin typeface="Symbol" panose="05050102010706020507" pitchFamily="18" charset="2"/>
                <a:ea typeface="Calibri" panose="020F0502020204030204" pitchFamily="34" charset="0"/>
              </a:rPr>
              <a:t>m</a:t>
            </a:r>
            <a:r>
              <a:rPr lang="en-GB" sz="1600" dirty="0">
                <a:effectLst/>
                <a:latin typeface="Calibri" panose="020F0502020204030204" pitchFamily="34" charset="0"/>
                <a:ea typeface="Calibri" panose="020F0502020204030204" pitchFamily="34" charset="0"/>
              </a:rPr>
              <a:t>M (2.5 </a:t>
            </a:r>
            <a:r>
              <a:rPr lang="en-GB" sz="1800" dirty="0">
                <a:solidFill>
                  <a:srgbClr val="000000"/>
                </a:solidFill>
                <a:effectLst/>
                <a:latin typeface="Symbol" panose="05050102010706020507" pitchFamily="18" charset="2"/>
                <a:ea typeface="Calibri" panose="020F0502020204030204" pitchFamily="34" charset="0"/>
              </a:rPr>
              <a:t>m</a:t>
            </a:r>
            <a:r>
              <a:rPr lang="en-GB" sz="1800" dirty="0">
                <a:solidFill>
                  <a:srgbClr val="000000"/>
                </a:solidFill>
                <a:effectLst/>
                <a:latin typeface="Calibri" panose="020F0502020204030204" pitchFamily="34" charset="0"/>
                <a:ea typeface="Calibri" panose="020F0502020204030204" pitchFamily="34" charset="0"/>
              </a:rPr>
              <a:t>g/ml)</a:t>
            </a:r>
            <a:endParaRPr lang="en-GB" sz="1600" dirty="0">
              <a:effectLst/>
              <a:latin typeface="Calibri" panose="020F0502020204030204" pitchFamily="34" charset="0"/>
              <a:ea typeface="Calibri" panose="020F0502020204030204" pitchFamily="34" charset="0"/>
            </a:endParaRPr>
          </a:p>
          <a:p>
            <a:r>
              <a:rPr lang="en-GB" sz="1600" dirty="0">
                <a:effectLst/>
                <a:latin typeface="Calibri" panose="020F0502020204030204" pitchFamily="34" charset="0"/>
                <a:ea typeface="Calibri" panose="020F0502020204030204" pitchFamily="34" charset="0"/>
              </a:rPr>
              <a:t>E. coli </a:t>
            </a:r>
            <a:r>
              <a:rPr lang="en-GB" sz="1600" dirty="0" err="1">
                <a:effectLst/>
                <a:latin typeface="Calibri" panose="020F0502020204030204" pitchFamily="34" charset="0"/>
                <a:ea typeface="Calibri" panose="020F0502020204030204" pitchFamily="34" charset="0"/>
              </a:rPr>
              <a:t>TolC</a:t>
            </a:r>
            <a:r>
              <a:rPr lang="en-GB" sz="1600" dirty="0">
                <a:effectLst/>
                <a:latin typeface="Calibri" panose="020F0502020204030204" pitchFamily="34" charset="0"/>
                <a:ea typeface="Calibri" panose="020F0502020204030204" pitchFamily="34" charset="0"/>
              </a:rPr>
              <a:t> MIC &lt; 0.0716 </a:t>
            </a:r>
            <a:r>
              <a:rPr lang="en-GB" sz="1800" dirty="0">
                <a:solidFill>
                  <a:srgbClr val="000000"/>
                </a:solidFill>
                <a:effectLst/>
                <a:latin typeface="Symbol" panose="05050102010706020507" pitchFamily="18" charset="2"/>
                <a:ea typeface="Calibri" panose="020F0502020204030204" pitchFamily="34" charset="0"/>
              </a:rPr>
              <a:t>m</a:t>
            </a:r>
            <a:r>
              <a:rPr lang="en-GB" sz="1800" dirty="0">
                <a:solidFill>
                  <a:srgbClr val="000000"/>
                </a:solidFill>
                <a:effectLst/>
                <a:latin typeface="Calibri" panose="020F0502020204030204" pitchFamily="34" charset="0"/>
                <a:ea typeface="Calibri" panose="020F0502020204030204" pitchFamily="34" charset="0"/>
              </a:rPr>
              <a:t>M</a:t>
            </a:r>
            <a:r>
              <a:rPr lang="en-GB" sz="1600" dirty="0">
                <a:effectLst/>
                <a:latin typeface="Calibri" panose="020F0502020204030204" pitchFamily="34" charset="0"/>
                <a:ea typeface="Calibri" panose="020F0502020204030204" pitchFamily="34" charset="0"/>
              </a:rPr>
              <a:t> (&lt; 0.025 </a:t>
            </a:r>
            <a:r>
              <a:rPr lang="en-GB" sz="1800" dirty="0">
                <a:solidFill>
                  <a:srgbClr val="000000"/>
                </a:solidFill>
                <a:effectLst/>
                <a:latin typeface="Symbol" panose="05050102010706020507" pitchFamily="18" charset="2"/>
                <a:ea typeface="Calibri" panose="020F0502020204030204" pitchFamily="34" charset="0"/>
              </a:rPr>
              <a:t>m</a:t>
            </a:r>
            <a:r>
              <a:rPr lang="en-GB" sz="1800" dirty="0">
                <a:solidFill>
                  <a:srgbClr val="000000"/>
                </a:solidFill>
                <a:effectLst/>
                <a:latin typeface="Calibri" panose="020F0502020204030204" pitchFamily="34" charset="0"/>
                <a:ea typeface="Calibri" panose="020F0502020204030204" pitchFamily="34" charset="0"/>
              </a:rPr>
              <a:t>g/ml).</a:t>
            </a:r>
            <a:endParaRPr lang="en-GB" sz="1600" dirty="0">
              <a:effectLst/>
              <a:latin typeface="Calibri" panose="020F0502020204030204" pitchFamily="34" charset="0"/>
              <a:ea typeface="Calibri" panose="020F0502020204030204" pitchFamily="34" charset="0"/>
            </a:endParaRPr>
          </a:p>
          <a:p>
            <a:r>
              <a:rPr lang="en-GB" sz="1800" dirty="0">
                <a:solidFill>
                  <a:srgbClr val="000000"/>
                </a:solidFill>
                <a:effectLst/>
                <a:latin typeface="Calibri" panose="020F0502020204030204" pitchFamily="34" charset="0"/>
                <a:ea typeface="Calibri" panose="020F0502020204030204" pitchFamily="34" charset="0"/>
              </a:rPr>
              <a:t> </a:t>
            </a:r>
            <a:endParaRPr lang="en-GB" sz="1600" dirty="0">
              <a:effectLst/>
              <a:latin typeface="Calibri" panose="020F0502020204030204" pitchFamily="34" charset="0"/>
              <a:ea typeface="Calibri" panose="020F0502020204030204" pitchFamily="34" charset="0"/>
            </a:endParaRPr>
          </a:p>
          <a:p>
            <a:r>
              <a:rPr lang="en-GB" sz="1800" b="1" dirty="0">
                <a:solidFill>
                  <a:srgbClr val="000000"/>
                </a:solidFill>
                <a:effectLst/>
                <a:latin typeface="Calibri" panose="020F0502020204030204" pitchFamily="34" charset="0"/>
                <a:ea typeface="Calibri" panose="020F0502020204030204" pitchFamily="34" charset="0"/>
              </a:rPr>
              <a:t>DMSO controls were also run.  </a:t>
            </a:r>
            <a:r>
              <a:rPr lang="en-GB" sz="1800" dirty="0">
                <a:solidFill>
                  <a:srgbClr val="000000"/>
                </a:solidFill>
                <a:effectLst/>
                <a:latin typeface="Calibri" panose="020F0502020204030204" pitchFamily="34" charset="0"/>
                <a:ea typeface="Calibri" panose="020F0502020204030204" pitchFamily="34" charset="0"/>
              </a:rPr>
              <a:t>No impact on growth was observed at the lowest dilution of DMSO (final </a:t>
            </a:r>
            <a:r>
              <a:rPr lang="en-GB" sz="1800" dirty="0" err="1">
                <a:solidFill>
                  <a:srgbClr val="000000"/>
                </a:solidFill>
                <a:effectLst/>
                <a:latin typeface="Calibri" panose="020F0502020204030204" pitchFamily="34" charset="0"/>
                <a:ea typeface="Calibri" panose="020F0502020204030204" pitchFamily="34" charset="0"/>
              </a:rPr>
              <a:t>conc</a:t>
            </a:r>
            <a:r>
              <a:rPr lang="en-GB" sz="1800" dirty="0">
                <a:solidFill>
                  <a:srgbClr val="000000"/>
                </a:solidFill>
                <a:effectLst/>
                <a:latin typeface="Calibri" panose="020F0502020204030204" pitchFamily="34" charset="0"/>
                <a:ea typeface="Calibri" panose="020F0502020204030204" pitchFamily="34" charset="0"/>
              </a:rPr>
              <a:t> of 1%)</a:t>
            </a:r>
            <a:endParaRPr lang="en-GB" sz="1600" dirty="0">
              <a:effectLst/>
              <a:latin typeface="Calibri" panose="020F0502020204030204" pitchFamily="34" charset="0"/>
              <a:ea typeface="Calibri" panose="020F0502020204030204" pitchFamily="34" charset="0"/>
            </a:endParaRPr>
          </a:p>
          <a:p>
            <a:r>
              <a:rPr lang="en-GB" sz="1800" dirty="0">
                <a:solidFill>
                  <a:srgbClr val="000000"/>
                </a:solidFill>
                <a:effectLst/>
                <a:latin typeface="Calibri" panose="020F0502020204030204" pitchFamily="34" charset="0"/>
                <a:ea typeface="Calibri" panose="020F0502020204030204" pitchFamily="34" charset="0"/>
              </a:rPr>
              <a:t> </a:t>
            </a:r>
            <a:endParaRPr lang="en-GB" sz="1600" dirty="0">
              <a:effectLst/>
              <a:latin typeface="Calibri" panose="020F0502020204030204" pitchFamily="34" charset="0"/>
              <a:ea typeface="Calibri" panose="020F0502020204030204" pitchFamily="34" charset="0"/>
            </a:endParaRPr>
          </a:p>
          <a:p>
            <a:r>
              <a:rPr lang="en-GB" sz="1800" dirty="0">
                <a:solidFill>
                  <a:srgbClr val="000000"/>
                </a:solidFill>
                <a:effectLst/>
                <a:latin typeface="Calibri" panose="020F0502020204030204" pitchFamily="34" charset="0"/>
                <a:ea typeface="Calibri" panose="020F0502020204030204" pitchFamily="34" charset="0"/>
              </a:rPr>
              <a:t>The MIC cultures were replated to determine if the impact of J06 was either bacteriostatic or </a:t>
            </a:r>
            <a:r>
              <a:rPr lang="en-GB" sz="1800" dirty="0" err="1">
                <a:solidFill>
                  <a:srgbClr val="000000"/>
                </a:solidFill>
                <a:effectLst/>
                <a:latin typeface="Calibri" panose="020F0502020204030204" pitchFamily="34" charset="0"/>
                <a:ea typeface="Calibri" panose="020F0502020204030204" pitchFamily="34" charset="0"/>
              </a:rPr>
              <a:t>bacteriocidal</a:t>
            </a:r>
            <a:r>
              <a:rPr lang="en-GB" sz="1800" dirty="0">
                <a:solidFill>
                  <a:srgbClr val="000000"/>
                </a:solidFill>
                <a:effectLst/>
                <a:latin typeface="Calibri" panose="020F0502020204030204" pitchFamily="34" charset="0"/>
                <a:ea typeface="Calibri" panose="020F0502020204030204" pitchFamily="34" charset="0"/>
              </a:rPr>
              <a:t> on the </a:t>
            </a:r>
            <a:r>
              <a:rPr lang="en-GB" sz="1800" i="1" dirty="0">
                <a:solidFill>
                  <a:srgbClr val="000000"/>
                </a:solidFill>
                <a:effectLst/>
                <a:latin typeface="Calibri" panose="020F0502020204030204" pitchFamily="34" charset="0"/>
                <a:ea typeface="Calibri" panose="020F0502020204030204" pitchFamily="34" charset="0"/>
              </a:rPr>
              <a:t>E. coli </a:t>
            </a:r>
            <a:r>
              <a:rPr lang="en-GB" sz="1800" dirty="0">
                <a:solidFill>
                  <a:srgbClr val="000000"/>
                </a:solidFill>
                <a:effectLst/>
                <a:latin typeface="Calibri" panose="020F0502020204030204" pitchFamily="34" charset="0"/>
                <a:ea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rPr>
              <a:t>TolC</a:t>
            </a:r>
            <a:r>
              <a:rPr lang="en-GB" sz="1800" dirty="0">
                <a:solidFill>
                  <a:srgbClr val="000000"/>
                </a:solidFill>
                <a:effectLst/>
                <a:latin typeface="Calibri" panose="020F0502020204030204" pitchFamily="34" charset="0"/>
                <a:ea typeface="Calibri" panose="020F0502020204030204" pitchFamily="34" charset="0"/>
              </a:rPr>
              <a:t> experiment.  The experiment showed that the MBC (minimal </a:t>
            </a:r>
            <a:r>
              <a:rPr lang="en-GB" sz="1800" dirty="0" err="1">
                <a:solidFill>
                  <a:srgbClr val="000000"/>
                </a:solidFill>
                <a:effectLst/>
                <a:latin typeface="Calibri" panose="020F0502020204030204" pitchFamily="34" charset="0"/>
                <a:ea typeface="Calibri" panose="020F0502020204030204" pitchFamily="34" charset="0"/>
              </a:rPr>
              <a:t>bacteriocidal</a:t>
            </a:r>
            <a:r>
              <a:rPr lang="en-GB" sz="1800" dirty="0">
                <a:solidFill>
                  <a:srgbClr val="000000"/>
                </a:solidFill>
                <a:effectLst/>
                <a:latin typeface="Calibri" panose="020F0502020204030204" pitchFamily="34" charset="0"/>
                <a:ea typeface="Calibri" panose="020F0502020204030204" pitchFamily="34" charset="0"/>
              </a:rPr>
              <a:t> concentration) was &gt; 2.5 mM and therefore J06 was active in E. coli </a:t>
            </a:r>
            <a:r>
              <a:rPr lang="en-GB" sz="1800" dirty="0" err="1">
                <a:solidFill>
                  <a:srgbClr val="000000"/>
                </a:solidFill>
                <a:effectLst/>
                <a:latin typeface="Calibri" panose="020F0502020204030204" pitchFamily="34" charset="0"/>
                <a:ea typeface="Calibri" panose="020F0502020204030204" pitchFamily="34" charset="0"/>
              </a:rPr>
              <a:t>TolC</a:t>
            </a:r>
            <a:r>
              <a:rPr lang="en-GB" sz="1800" dirty="0">
                <a:solidFill>
                  <a:srgbClr val="000000"/>
                </a:solidFill>
                <a:effectLst/>
                <a:latin typeface="Calibri" panose="020F0502020204030204" pitchFamily="34" charset="0"/>
                <a:ea typeface="Calibri" panose="020F0502020204030204" pitchFamily="34" charset="0"/>
              </a:rPr>
              <a:t> as a bacteriostatic agent.  The data suggest J06 has no impact on the growth of wild type E. coli, unless </a:t>
            </a:r>
            <a:r>
              <a:rPr lang="en-GB" sz="1800" dirty="0" err="1">
                <a:solidFill>
                  <a:srgbClr val="000000"/>
                </a:solidFill>
                <a:effectLst/>
                <a:latin typeface="Calibri" panose="020F0502020204030204" pitchFamily="34" charset="0"/>
                <a:ea typeface="Calibri" panose="020F0502020204030204" pitchFamily="34" charset="0"/>
              </a:rPr>
              <a:t>TolC</a:t>
            </a:r>
            <a:r>
              <a:rPr lang="en-GB" sz="1800" dirty="0">
                <a:solidFill>
                  <a:srgbClr val="000000"/>
                </a:solidFill>
                <a:effectLst/>
                <a:latin typeface="Calibri" panose="020F0502020204030204" pitchFamily="34" charset="0"/>
                <a:ea typeface="Calibri" panose="020F0502020204030204" pitchFamily="34" charset="0"/>
              </a:rPr>
              <a:t>, an export pump is inactivated.  Similarly, there is no impact on either P. aeruginosa (either with or without </a:t>
            </a:r>
            <a:r>
              <a:rPr lang="en-GB" sz="1800" dirty="0" err="1">
                <a:solidFill>
                  <a:srgbClr val="000000"/>
                </a:solidFill>
                <a:effectLst/>
                <a:latin typeface="Calibri" panose="020F0502020204030204" pitchFamily="34" charset="0"/>
                <a:ea typeface="Calibri" panose="020F0502020204030204" pitchFamily="34" charset="0"/>
              </a:rPr>
              <a:t>TolC</a:t>
            </a:r>
            <a:r>
              <a:rPr lang="en-GB" sz="1800" dirty="0">
                <a:solidFill>
                  <a:srgbClr val="000000"/>
                </a:solidFill>
                <a:effectLst/>
                <a:latin typeface="Calibri" panose="020F0502020204030204" pitchFamily="34" charset="0"/>
                <a:ea typeface="Calibri" panose="020F0502020204030204" pitchFamily="34" charset="0"/>
              </a:rPr>
              <a:t>) or S. agalactiae.  Given the likely ATP binding site directed nature of J06, what could also be at play here are the cytoplasmic concentrations of ATP in the strains under the conditions tested (Wild type E. coli cytoplasmic [ATP] estimates are in the 1 to 10 mM range in the literature).</a:t>
            </a:r>
            <a:endParaRPr lang="en-GB" sz="1600" dirty="0">
              <a:effectLst/>
              <a:latin typeface="Calibri" panose="020F0502020204030204" pitchFamily="34" charset="0"/>
              <a:ea typeface="Calibri" panose="020F0502020204030204" pitchFamily="34" charset="0"/>
            </a:endParaRPr>
          </a:p>
        </p:txBody>
      </p:sp>
      <p:sp>
        <p:nvSpPr>
          <p:cNvPr id="4" name="TextBox 3">
            <a:extLst>
              <a:ext uri="{FF2B5EF4-FFF2-40B4-BE49-F238E27FC236}">
                <a16:creationId xmlns:a16="http://schemas.microsoft.com/office/drawing/2014/main" id="{8592B442-8CA3-CE7F-7985-FA5B5322FE37}"/>
              </a:ext>
            </a:extLst>
          </p:cNvPr>
          <p:cNvSpPr txBox="1"/>
          <p:nvPr/>
        </p:nvSpPr>
        <p:spPr>
          <a:xfrm>
            <a:off x="6279420" y="1053885"/>
            <a:ext cx="5297814" cy="2554545"/>
          </a:xfrm>
          <a:prstGeom prst="rect">
            <a:avLst/>
          </a:prstGeom>
          <a:solidFill>
            <a:srgbClr val="660066"/>
          </a:solidFill>
        </p:spPr>
        <p:txBody>
          <a:bodyPr wrap="square" rtlCol="0">
            <a:spAutoFit/>
          </a:bodyPr>
          <a:lstStyle/>
          <a:p>
            <a:pPr algn="ctr"/>
            <a:r>
              <a:rPr lang="en-GB" sz="3200" b="1" dirty="0">
                <a:solidFill>
                  <a:srgbClr val="FFFF00"/>
                </a:solidFill>
              </a:rPr>
              <a:t>J06 has an MIC vs a </a:t>
            </a:r>
            <a:r>
              <a:rPr lang="en-GB" sz="3200" b="1" dirty="0" err="1">
                <a:solidFill>
                  <a:srgbClr val="FFFF00"/>
                </a:solidFill>
              </a:rPr>
              <a:t>permeablised</a:t>
            </a:r>
            <a:r>
              <a:rPr lang="en-GB" sz="3200" b="1" dirty="0">
                <a:solidFill>
                  <a:srgbClr val="FFFF00"/>
                </a:solidFill>
              </a:rPr>
              <a:t> strain (</a:t>
            </a:r>
            <a:r>
              <a:rPr lang="en-GB" sz="3200" b="1" dirty="0" err="1">
                <a:solidFill>
                  <a:srgbClr val="FFFF00"/>
                </a:solidFill>
              </a:rPr>
              <a:t>TolC</a:t>
            </a:r>
            <a:r>
              <a:rPr lang="en-GB" sz="3200" b="1" baseline="30000" dirty="0">
                <a:solidFill>
                  <a:srgbClr val="FFFF00"/>
                </a:solidFill>
              </a:rPr>
              <a:t>-</a:t>
            </a:r>
            <a:r>
              <a:rPr lang="en-GB" sz="3200" b="1" dirty="0">
                <a:solidFill>
                  <a:srgbClr val="FFFF00"/>
                </a:solidFill>
              </a:rPr>
              <a:t>)</a:t>
            </a:r>
            <a:r>
              <a:rPr lang="en-GB" sz="3200" b="1" baseline="30000" dirty="0">
                <a:solidFill>
                  <a:srgbClr val="FFFF00"/>
                </a:solidFill>
              </a:rPr>
              <a:t> </a:t>
            </a:r>
            <a:r>
              <a:rPr lang="en-GB" sz="3200" b="1" dirty="0">
                <a:solidFill>
                  <a:srgbClr val="FFFF00"/>
                </a:solidFill>
              </a:rPr>
              <a:t>strain of </a:t>
            </a:r>
            <a:r>
              <a:rPr lang="en-GB" sz="3200" b="1" i="1" dirty="0">
                <a:solidFill>
                  <a:srgbClr val="FFFF00"/>
                </a:solidFill>
              </a:rPr>
              <a:t>E. coli</a:t>
            </a:r>
          </a:p>
          <a:p>
            <a:pPr algn="ctr"/>
            <a:r>
              <a:rPr lang="en-GB" sz="3200" b="1" dirty="0">
                <a:solidFill>
                  <a:srgbClr val="FFFF00"/>
                </a:solidFill>
              </a:rPr>
              <a:t>L06 has no impact as an antimicrobial at up to 2.5 mM</a:t>
            </a:r>
          </a:p>
        </p:txBody>
      </p:sp>
    </p:spTree>
    <p:extLst>
      <p:ext uri="{BB962C8B-B14F-4D97-AF65-F5344CB8AC3E}">
        <p14:creationId xmlns:p14="http://schemas.microsoft.com/office/powerpoint/2010/main" val="366134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F6265C67-2665-4482-AE7C-4B5ED7DEB75C}"/>
              </a:ext>
            </a:extLst>
          </p:cNvPr>
          <p:cNvPicPr>
            <a:picLocks noChangeAspect="1"/>
          </p:cNvPicPr>
          <p:nvPr/>
        </p:nvPicPr>
        <p:blipFill rotWithShape="1">
          <a:blip r:embed="rId2">
            <a:extLst>
              <a:ext uri="{28A0092B-C50C-407E-A947-70E740481C1C}">
                <a14:useLocalDpi xmlns:a14="http://schemas.microsoft.com/office/drawing/2010/main" val="0"/>
              </a:ext>
            </a:extLst>
          </a:blip>
          <a:srcRect t="16634"/>
          <a:stretch/>
        </p:blipFill>
        <p:spPr>
          <a:xfrm>
            <a:off x="1570215" y="1282745"/>
            <a:ext cx="5610334" cy="5377842"/>
          </a:xfrm>
          <a:prstGeom prst="rect">
            <a:avLst/>
          </a:prstGeom>
        </p:spPr>
      </p:pic>
      <p:sp>
        <p:nvSpPr>
          <p:cNvPr id="8" name="TextBox 7">
            <a:extLst>
              <a:ext uri="{FF2B5EF4-FFF2-40B4-BE49-F238E27FC236}">
                <a16:creationId xmlns:a16="http://schemas.microsoft.com/office/drawing/2014/main" id="{60323ABA-530C-487F-A267-3311D91E15D1}"/>
              </a:ext>
            </a:extLst>
          </p:cNvPr>
          <p:cNvSpPr txBox="1"/>
          <p:nvPr/>
        </p:nvSpPr>
        <p:spPr>
          <a:xfrm>
            <a:off x="111722" y="0"/>
            <a:ext cx="12001981" cy="830997"/>
          </a:xfrm>
          <a:prstGeom prst="rect">
            <a:avLst/>
          </a:prstGeom>
          <a:solidFill>
            <a:srgbClr val="660066"/>
          </a:solidFill>
        </p:spPr>
        <p:txBody>
          <a:bodyPr wrap="square" rtlCol="0">
            <a:spAutoFit/>
          </a:bodyPr>
          <a:lstStyle/>
          <a:p>
            <a:pPr algn="ctr"/>
            <a:r>
              <a:rPr lang="en-GB" sz="2400" b="1" dirty="0">
                <a:solidFill>
                  <a:srgbClr val="FFFF00"/>
                </a:solidFill>
              </a:rPr>
              <a:t>Becca’s </a:t>
            </a:r>
            <a:r>
              <a:rPr lang="en-GB" sz="2400" b="1" i="1" dirty="0">
                <a:solidFill>
                  <a:srgbClr val="FFFF00"/>
                </a:solidFill>
              </a:rPr>
              <a:t>Streptococcus agalactiae</a:t>
            </a:r>
            <a:r>
              <a:rPr lang="en-GB" sz="2400" b="1" dirty="0">
                <a:solidFill>
                  <a:srgbClr val="FFFF00"/>
                </a:solidFill>
              </a:rPr>
              <a:t> </a:t>
            </a:r>
            <a:r>
              <a:rPr lang="en-GB" sz="2400" b="1" dirty="0" err="1">
                <a:solidFill>
                  <a:srgbClr val="FFFF00"/>
                </a:solidFill>
              </a:rPr>
              <a:t>MurD</a:t>
            </a:r>
            <a:r>
              <a:rPr lang="en-GB" sz="2400" b="1" dirty="0">
                <a:solidFill>
                  <a:srgbClr val="FFFF00"/>
                </a:solidFill>
              </a:rPr>
              <a:t> Screening Data vs the Warwick Enamine Library Collection</a:t>
            </a:r>
          </a:p>
        </p:txBody>
      </p:sp>
      <p:sp>
        <p:nvSpPr>
          <p:cNvPr id="9" name="TextBox 8">
            <a:extLst>
              <a:ext uri="{FF2B5EF4-FFF2-40B4-BE49-F238E27FC236}">
                <a16:creationId xmlns:a16="http://schemas.microsoft.com/office/drawing/2014/main" id="{2C79468D-AA2E-41F5-A21B-FF96875A898B}"/>
              </a:ext>
            </a:extLst>
          </p:cNvPr>
          <p:cNvSpPr txBox="1"/>
          <p:nvPr/>
        </p:nvSpPr>
        <p:spPr>
          <a:xfrm>
            <a:off x="7667538" y="1028276"/>
            <a:ext cx="3885435" cy="5355312"/>
          </a:xfrm>
          <a:prstGeom prst="rect">
            <a:avLst/>
          </a:prstGeom>
          <a:noFill/>
        </p:spPr>
        <p:txBody>
          <a:bodyPr wrap="square" rtlCol="0">
            <a:spAutoFit/>
          </a:bodyPr>
          <a:lstStyle/>
          <a:p>
            <a:r>
              <a:rPr lang="en-GB" dirty="0"/>
              <a:t>Library selected to target ATP binding Site.</a:t>
            </a:r>
          </a:p>
          <a:p>
            <a:endParaRPr lang="en-GB" dirty="0"/>
          </a:p>
          <a:p>
            <a:r>
              <a:rPr lang="en-GB" dirty="0"/>
              <a:t>Screening at 1 mM compound was performed using a spectrophotometric with a </a:t>
            </a:r>
            <a:r>
              <a:rPr lang="en-GB" dirty="0" err="1"/>
              <a:t>deoxyATP</a:t>
            </a:r>
            <a:r>
              <a:rPr lang="en-GB" dirty="0"/>
              <a:t> substrate with a 1 mM Km.</a:t>
            </a:r>
          </a:p>
          <a:p>
            <a:endParaRPr lang="en-GB" dirty="0"/>
          </a:p>
          <a:p>
            <a:r>
              <a:rPr lang="en-GB" dirty="0"/>
              <a:t>The </a:t>
            </a:r>
            <a:r>
              <a:rPr lang="en-GB" dirty="0" err="1"/>
              <a:t>dATP</a:t>
            </a:r>
            <a:r>
              <a:rPr lang="en-GB" dirty="0"/>
              <a:t> concentration was 0.3 mM, one third of the Km for this substrate.</a:t>
            </a:r>
          </a:p>
          <a:p>
            <a:endParaRPr lang="en-GB" dirty="0"/>
          </a:p>
          <a:p>
            <a:r>
              <a:rPr lang="en-GB" dirty="0"/>
              <a:t>We investigated these hits vs </a:t>
            </a:r>
            <a:r>
              <a:rPr lang="en-GB" i="1" dirty="0"/>
              <a:t>P. aeruginosa</a:t>
            </a:r>
            <a:r>
              <a:rPr lang="en-GB" dirty="0"/>
              <a:t> </a:t>
            </a:r>
            <a:r>
              <a:rPr lang="en-GB" dirty="0" err="1"/>
              <a:t>MurD</a:t>
            </a:r>
            <a:r>
              <a:rPr lang="en-GB" dirty="0"/>
              <a:t> and </a:t>
            </a:r>
            <a:r>
              <a:rPr lang="en-GB" dirty="0" err="1"/>
              <a:t>MurE</a:t>
            </a:r>
            <a:r>
              <a:rPr lang="en-GB" dirty="0"/>
              <a:t> with a fluorescent </a:t>
            </a:r>
            <a:r>
              <a:rPr lang="en-GB" dirty="0" err="1"/>
              <a:t>amplex</a:t>
            </a:r>
            <a:r>
              <a:rPr lang="en-GB" dirty="0"/>
              <a:t> Red-based assay with 10 X the sensitivity.</a:t>
            </a:r>
          </a:p>
          <a:p>
            <a:endParaRPr lang="en-GB" dirty="0"/>
          </a:p>
          <a:p>
            <a:r>
              <a:rPr lang="en-GB" dirty="0"/>
              <a:t>This potentially allowed us to work in principle at one third of the Km of the natural ATP substrate.</a:t>
            </a:r>
          </a:p>
        </p:txBody>
      </p:sp>
    </p:spTree>
    <p:extLst>
      <p:ext uri="{BB962C8B-B14F-4D97-AF65-F5344CB8AC3E}">
        <p14:creationId xmlns:p14="http://schemas.microsoft.com/office/powerpoint/2010/main" val="121207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8C59C7AB-35EE-4C7C-B3DD-809EA8C7BFFE}"/>
              </a:ext>
            </a:extLst>
          </p:cNvPr>
          <p:cNvGraphicFramePr>
            <a:graphicFrameLocks noChangeAspect="1"/>
          </p:cNvGraphicFramePr>
          <p:nvPr>
            <p:extLst>
              <p:ext uri="{D42A27DB-BD31-4B8C-83A1-F6EECF244321}">
                <p14:modId xmlns:p14="http://schemas.microsoft.com/office/powerpoint/2010/main" val="313015331"/>
              </p:ext>
            </p:extLst>
          </p:nvPr>
        </p:nvGraphicFramePr>
        <p:xfrm>
          <a:off x="400266" y="1209235"/>
          <a:ext cx="5832475" cy="4024312"/>
        </p:xfrm>
        <a:graphic>
          <a:graphicData uri="http://schemas.openxmlformats.org/presentationml/2006/ole">
            <mc:AlternateContent xmlns:mc="http://schemas.openxmlformats.org/markup-compatibility/2006">
              <mc:Choice xmlns:v="urn:schemas-microsoft-com:vml" Requires="v">
                <p:oleObj name="Prism 9" r:id="rId2" imgW="3806995" imgH="2625523" progId="Prism9.Document">
                  <p:embed/>
                </p:oleObj>
              </mc:Choice>
              <mc:Fallback>
                <p:oleObj name="Prism 9" r:id="rId2" imgW="3806995" imgH="2625523" progId="Prism9.Document">
                  <p:embed/>
                  <p:pic>
                    <p:nvPicPr>
                      <p:cNvPr id="2" name="Object 1">
                        <a:extLst>
                          <a:ext uri="{FF2B5EF4-FFF2-40B4-BE49-F238E27FC236}">
                            <a16:creationId xmlns:a16="http://schemas.microsoft.com/office/drawing/2014/main" id="{8C59C7AB-35EE-4C7C-B3DD-809EA8C7BFFE}"/>
                          </a:ext>
                        </a:extLst>
                      </p:cNvPr>
                      <p:cNvPicPr/>
                      <p:nvPr/>
                    </p:nvPicPr>
                    <p:blipFill>
                      <a:blip r:embed="rId3"/>
                      <a:stretch>
                        <a:fillRect/>
                      </a:stretch>
                    </p:blipFill>
                    <p:spPr>
                      <a:xfrm>
                        <a:off x="400266" y="1209235"/>
                        <a:ext cx="5832475" cy="4024312"/>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19CECE38-89FE-423E-8655-759ECBF05F51}"/>
              </a:ext>
            </a:extLst>
          </p:cNvPr>
          <p:cNvSpPr txBox="1"/>
          <p:nvPr/>
        </p:nvSpPr>
        <p:spPr>
          <a:xfrm>
            <a:off x="2592279" y="2580380"/>
            <a:ext cx="2692019" cy="923330"/>
          </a:xfrm>
          <a:prstGeom prst="rect">
            <a:avLst/>
          </a:prstGeom>
          <a:noFill/>
        </p:spPr>
        <p:txBody>
          <a:bodyPr wrap="none" rtlCol="0">
            <a:spAutoFit/>
          </a:bodyPr>
          <a:lstStyle/>
          <a:p>
            <a:r>
              <a:rPr lang="en-GB" dirty="0"/>
              <a:t>K</a:t>
            </a:r>
            <a:r>
              <a:rPr lang="en-GB" baseline="-25000" dirty="0"/>
              <a:t>m </a:t>
            </a:r>
            <a:r>
              <a:rPr lang="en-GB" baseline="-25000" dirty="0" err="1"/>
              <a:t>ATP</a:t>
            </a:r>
            <a:r>
              <a:rPr lang="en-GB" baseline="30000" dirty="0" err="1"/>
              <a:t>App</a:t>
            </a:r>
            <a:r>
              <a:rPr lang="en-GB" dirty="0"/>
              <a:t> = 69.01 ± 6.94 </a:t>
            </a:r>
            <a:r>
              <a:rPr lang="en-GB" dirty="0">
                <a:latin typeface="Symbol" panose="05050102010706020507" pitchFamily="18" charset="2"/>
              </a:rPr>
              <a:t>m</a:t>
            </a:r>
            <a:r>
              <a:rPr lang="en-GB" dirty="0"/>
              <a:t>M</a:t>
            </a:r>
          </a:p>
          <a:p>
            <a:endParaRPr lang="en-GB" dirty="0"/>
          </a:p>
          <a:p>
            <a:r>
              <a:rPr lang="en-GB" dirty="0" err="1"/>
              <a:t>k</a:t>
            </a:r>
            <a:r>
              <a:rPr lang="en-GB" baseline="-25000" dirty="0" err="1"/>
              <a:t>Cat</a:t>
            </a:r>
            <a:r>
              <a:rPr lang="en-GB" baseline="30000" dirty="0" err="1"/>
              <a:t>App</a:t>
            </a:r>
            <a:r>
              <a:rPr lang="en-GB" dirty="0"/>
              <a:t> = 554.6 ± 14.7 min</a:t>
            </a:r>
            <a:r>
              <a:rPr lang="en-GB" baseline="30000" dirty="0"/>
              <a:t>-1</a:t>
            </a:r>
          </a:p>
        </p:txBody>
      </p:sp>
      <p:graphicFrame>
        <p:nvGraphicFramePr>
          <p:cNvPr id="4" name="Object 3">
            <a:extLst>
              <a:ext uri="{FF2B5EF4-FFF2-40B4-BE49-F238E27FC236}">
                <a16:creationId xmlns:a16="http://schemas.microsoft.com/office/drawing/2014/main" id="{49C22E64-C038-47B3-89BE-773D468B9B87}"/>
              </a:ext>
            </a:extLst>
          </p:cNvPr>
          <p:cNvGraphicFramePr>
            <a:graphicFrameLocks noChangeAspect="1"/>
          </p:cNvGraphicFramePr>
          <p:nvPr>
            <p:extLst>
              <p:ext uri="{D42A27DB-BD31-4B8C-83A1-F6EECF244321}">
                <p14:modId xmlns:p14="http://schemas.microsoft.com/office/powerpoint/2010/main" val="2762035102"/>
              </p:ext>
            </p:extLst>
          </p:nvPr>
        </p:nvGraphicFramePr>
        <p:xfrm>
          <a:off x="5908378" y="1118413"/>
          <a:ext cx="5992208" cy="4115134"/>
        </p:xfrm>
        <a:graphic>
          <a:graphicData uri="http://schemas.openxmlformats.org/presentationml/2006/ole">
            <mc:AlternateContent xmlns:mc="http://schemas.openxmlformats.org/markup-compatibility/2006">
              <mc:Choice xmlns:v="urn:schemas-microsoft-com:vml" Requires="v">
                <p:oleObj name="Prism 9" r:id="rId4" imgW="3916476" imgH="2689630" progId="Prism9.Document">
                  <p:embed/>
                </p:oleObj>
              </mc:Choice>
              <mc:Fallback>
                <p:oleObj name="Prism 9" r:id="rId4" imgW="3916476" imgH="2689630" progId="Prism9.Document">
                  <p:embed/>
                  <p:pic>
                    <p:nvPicPr>
                      <p:cNvPr id="4" name="Object 3">
                        <a:extLst>
                          <a:ext uri="{FF2B5EF4-FFF2-40B4-BE49-F238E27FC236}">
                            <a16:creationId xmlns:a16="http://schemas.microsoft.com/office/drawing/2014/main" id="{49C22E64-C038-47B3-89BE-773D468B9B87}"/>
                          </a:ext>
                        </a:extLst>
                      </p:cNvPr>
                      <p:cNvPicPr/>
                      <p:nvPr/>
                    </p:nvPicPr>
                    <p:blipFill>
                      <a:blip r:embed="rId5"/>
                      <a:stretch>
                        <a:fillRect/>
                      </a:stretch>
                    </p:blipFill>
                    <p:spPr>
                      <a:xfrm>
                        <a:off x="5908378" y="1118413"/>
                        <a:ext cx="5992208" cy="4115134"/>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CBE66156-5E5D-4C23-95F6-FE0CFBD76926}"/>
              </a:ext>
            </a:extLst>
          </p:cNvPr>
          <p:cNvSpPr txBox="1"/>
          <p:nvPr/>
        </p:nvSpPr>
        <p:spPr>
          <a:xfrm>
            <a:off x="8212281" y="2580380"/>
            <a:ext cx="2692019" cy="923330"/>
          </a:xfrm>
          <a:prstGeom prst="rect">
            <a:avLst/>
          </a:prstGeom>
          <a:noFill/>
        </p:spPr>
        <p:txBody>
          <a:bodyPr wrap="none" rtlCol="0">
            <a:spAutoFit/>
          </a:bodyPr>
          <a:lstStyle/>
          <a:p>
            <a:r>
              <a:rPr lang="en-GB" dirty="0"/>
              <a:t>K</a:t>
            </a:r>
            <a:r>
              <a:rPr lang="en-GB" baseline="-25000" dirty="0"/>
              <a:t>m </a:t>
            </a:r>
            <a:r>
              <a:rPr lang="en-GB" baseline="-25000" dirty="0" err="1"/>
              <a:t>ATP</a:t>
            </a:r>
            <a:r>
              <a:rPr lang="en-GB" baseline="30000" dirty="0" err="1"/>
              <a:t>App</a:t>
            </a:r>
            <a:r>
              <a:rPr lang="en-GB" dirty="0"/>
              <a:t> = 59.30 ± 16.7 </a:t>
            </a:r>
            <a:r>
              <a:rPr lang="en-GB" dirty="0">
                <a:latin typeface="Symbol" panose="05050102010706020507" pitchFamily="18" charset="2"/>
              </a:rPr>
              <a:t>m</a:t>
            </a:r>
            <a:r>
              <a:rPr lang="en-GB" dirty="0"/>
              <a:t>M</a:t>
            </a:r>
          </a:p>
          <a:p>
            <a:endParaRPr lang="en-GB" dirty="0"/>
          </a:p>
          <a:p>
            <a:r>
              <a:rPr lang="en-GB" dirty="0" err="1"/>
              <a:t>k</a:t>
            </a:r>
            <a:r>
              <a:rPr lang="en-GB" baseline="-25000" dirty="0" err="1"/>
              <a:t>Cat</a:t>
            </a:r>
            <a:r>
              <a:rPr lang="en-GB" baseline="30000" dirty="0" err="1"/>
              <a:t>App</a:t>
            </a:r>
            <a:r>
              <a:rPr lang="en-GB" dirty="0"/>
              <a:t> = 250.0 ± 18.4 min</a:t>
            </a:r>
            <a:r>
              <a:rPr lang="en-GB" baseline="30000" dirty="0"/>
              <a:t>-1</a:t>
            </a:r>
          </a:p>
        </p:txBody>
      </p:sp>
      <p:sp>
        <p:nvSpPr>
          <p:cNvPr id="6" name="TextBox 5">
            <a:extLst>
              <a:ext uri="{FF2B5EF4-FFF2-40B4-BE49-F238E27FC236}">
                <a16:creationId xmlns:a16="http://schemas.microsoft.com/office/drawing/2014/main" id="{E20B033C-E560-487B-8C93-D9105591A16C}"/>
              </a:ext>
            </a:extLst>
          </p:cNvPr>
          <p:cNvSpPr txBox="1"/>
          <p:nvPr/>
        </p:nvSpPr>
        <p:spPr>
          <a:xfrm>
            <a:off x="239283" y="95042"/>
            <a:ext cx="11499110" cy="584775"/>
          </a:xfrm>
          <a:prstGeom prst="rect">
            <a:avLst/>
          </a:prstGeom>
          <a:solidFill>
            <a:srgbClr val="660066"/>
          </a:solidFill>
        </p:spPr>
        <p:txBody>
          <a:bodyPr wrap="none" rtlCol="0">
            <a:spAutoFit/>
          </a:bodyPr>
          <a:lstStyle/>
          <a:p>
            <a:r>
              <a:rPr lang="en-GB" sz="3200" b="1" i="1" dirty="0">
                <a:solidFill>
                  <a:srgbClr val="FFFF00"/>
                </a:solidFill>
              </a:rPr>
              <a:t>P. aeruginosa </a:t>
            </a:r>
            <a:r>
              <a:rPr lang="en-GB" sz="3200" b="1" dirty="0" err="1">
                <a:solidFill>
                  <a:srgbClr val="FFFF00"/>
                </a:solidFill>
              </a:rPr>
              <a:t>MurD</a:t>
            </a:r>
            <a:r>
              <a:rPr lang="en-GB" sz="3200" b="1" dirty="0">
                <a:solidFill>
                  <a:srgbClr val="FFFF00"/>
                </a:solidFill>
              </a:rPr>
              <a:t> and </a:t>
            </a:r>
            <a:r>
              <a:rPr lang="en-GB" sz="3200" b="1" dirty="0" err="1">
                <a:solidFill>
                  <a:srgbClr val="FFFF00"/>
                </a:solidFill>
              </a:rPr>
              <a:t>MurE</a:t>
            </a:r>
            <a:r>
              <a:rPr lang="en-GB" sz="3200" b="1" dirty="0">
                <a:solidFill>
                  <a:srgbClr val="FFFF00"/>
                </a:solidFill>
              </a:rPr>
              <a:t> initial velocity dependencies on ATP</a:t>
            </a:r>
          </a:p>
        </p:txBody>
      </p:sp>
      <p:sp>
        <p:nvSpPr>
          <p:cNvPr id="7" name="TextBox 6">
            <a:extLst>
              <a:ext uri="{FF2B5EF4-FFF2-40B4-BE49-F238E27FC236}">
                <a16:creationId xmlns:a16="http://schemas.microsoft.com/office/drawing/2014/main" id="{36B33A11-1E8D-49F9-82C9-E75D9887C756}"/>
              </a:ext>
            </a:extLst>
          </p:cNvPr>
          <p:cNvSpPr txBox="1"/>
          <p:nvPr/>
        </p:nvSpPr>
        <p:spPr>
          <a:xfrm>
            <a:off x="1040802" y="5441156"/>
            <a:ext cx="9713813" cy="923330"/>
          </a:xfrm>
          <a:prstGeom prst="rect">
            <a:avLst/>
          </a:prstGeom>
          <a:noFill/>
        </p:spPr>
        <p:txBody>
          <a:bodyPr wrap="none" rtlCol="0">
            <a:spAutoFit/>
          </a:bodyPr>
          <a:lstStyle/>
          <a:p>
            <a:r>
              <a:rPr lang="en-GB" dirty="0"/>
              <a:t>ADP release assay (Pyruvate kinase/lactate dehydrogenase coupled):</a:t>
            </a:r>
          </a:p>
          <a:p>
            <a:r>
              <a:rPr lang="en-GB" dirty="0" err="1"/>
              <a:t>MurD</a:t>
            </a:r>
            <a:r>
              <a:rPr lang="en-GB" dirty="0"/>
              <a:t>:  [UDP-</a:t>
            </a:r>
            <a:r>
              <a:rPr lang="en-GB" dirty="0" err="1"/>
              <a:t>MurNAc</a:t>
            </a:r>
            <a:r>
              <a:rPr lang="en-GB" dirty="0"/>
              <a:t>-Ala] = 0.1 mM, [D-glutamate] = 25 mM,  [C-term. His</a:t>
            </a:r>
            <a:r>
              <a:rPr lang="en-GB" baseline="-25000" dirty="0"/>
              <a:t>6</a:t>
            </a:r>
            <a:r>
              <a:rPr lang="en-GB" dirty="0"/>
              <a:t>-MurD] = 15.7 </a:t>
            </a:r>
            <a:r>
              <a:rPr lang="en-GB" dirty="0" err="1"/>
              <a:t>nM</a:t>
            </a:r>
            <a:endParaRPr lang="en-GB" dirty="0"/>
          </a:p>
          <a:p>
            <a:r>
              <a:rPr lang="en-GB" dirty="0" err="1"/>
              <a:t>MurE</a:t>
            </a:r>
            <a:r>
              <a:rPr lang="en-GB" dirty="0"/>
              <a:t>: [UDP-</a:t>
            </a:r>
            <a:r>
              <a:rPr lang="en-GB" dirty="0" err="1"/>
              <a:t>MurNAc</a:t>
            </a:r>
            <a:r>
              <a:rPr lang="en-GB" dirty="0"/>
              <a:t>-Ala-Glu] = 0.1 mM, [Diaminopimelate] = 1 mM,  [C-term. His</a:t>
            </a:r>
            <a:r>
              <a:rPr lang="en-GB" baseline="-25000" dirty="0"/>
              <a:t>6</a:t>
            </a:r>
            <a:r>
              <a:rPr lang="en-GB" dirty="0"/>
              <a:t>-MurE] = 64.3 </a:t>
            </a:r>
            <a:r>
              <a:rPr lang="en-GB" dirty="0" err="1"/>
              <a:t>nM</a:t>
            </a:r>
            <a:endParaRPr lang="en-GB" dirty="0"/>
          </a:p>
        </p:txBody>
      </p:sp>
    </p:spTree>
    <p:extLst>
      <p:ext uri="{BB962C8B-B14F-4D97-AF65-F5344CB8AC3E}">
        <p14:creationId xmlns:p14="http://schemas.microsoft.com/office/powerpoint/2010/main" val="337380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46A746E-160E-449D-88D4-83DDC2CC5A93}"/>
              </a:ext>
            </a:extLst>
          </p:cNvPr>
          <p:cNvPicPr>
            <a:picLocks noChangeAspect="1"/>
          </p:cNvPicPr>
          <p:nvPr/>
        </p:nvPicPr>
        <p:blipFill>
          <a:blip r:embed="rId2"/>
          <a:stretch>
            <a:fillRect/>
          </a:stretch>
        </p:blipFill>
        <p:spPr>
          <a:xfrm>
            <a:off x="1253056" y="1228467"/>
            <a:ext cx="9685887" cy="5140849"/>
          </a:xfrm>
          <a:prstGeom prst="rect">
            <a:avLst/>
          </a:prstGeom>
        </p:spPr>
      </p:pic>
      <p:sp>
        <p:nvSpPr>
          <p:cNvPr id="15" name="TextBox 14">
            <a:extLst>
              <a:ext uri="{FF2B5EF4-FFF2-40B4-BE49-F238E27FC236}">
                <a16:creationId xmlns:a16="http://schemas.microsoft.com/office/drawing/2014/main" id="{6E5E3352-0D15-4A0C-8269-C441908D4EB4}"/>
              </a:ext>
            </a:extLst>
          </p:cNvPr>
          <p:cNvSpPr txBox="1"/>
          <p:nvPr/>
        </p:nvSpPr>
        <p:spPr>
          <a:xfrm>
            <a:off x="7000875" y="5114925"/>
            <a:ext cx="4953001" cy="1615827"/>
          </a:xfrm>
          <a:prstGeom prst="rect">
            <a:avLst/>
          </a:prstGeom>
          <a:noFill/>
        </p:spPr>
        <p:txBody>
          <a:bodyPr wrap="square" rtlCol="0">
            <a:spAutoFit/>
          </a:bodyPr>
          <a:lstStyle/>
          <a:p>
            <a:pPr marL="171450" indent="-171450">
              <a:buFont typeface="Arial" panose="020B0604020202020204" pitchFamily="34" charset="0"/>
              <a:buChar char="•"/>
            </a:pPr>
            <a:r>
              <a:rPr lang="en-GB" sz="1100" dirty="0"/>
              <a:t>All compounds screened at 1 </a:t>
            </a:r>
            <a:r>
              <a:rPr lang="en-GB" sz="1100" dirty="0" err="1"/>
              <a:t>mM.</a:t>
            </a:r>
            <a:r>
              <a:rPr lang="en-GB" sz="1100" dirty="0"/>
              <a:t>  N=4 replicate assays.  </a:t>
            </a:r>
          </a:p>
          <a:p>
            <a:pPr marL="171450" indent="-171450">
              <a:buFont typeface="Arial" panose="020B0604020202020204" pitchFamily="34" charset="0"/>
              <a:buChar char="•"/>
            </a:pPr>
            <a:r>
              <a:rPr lang="en-GB" sz="1100" dirty="0"/>
              <a:t>Error bars are ± SD.</a:t>
            </a:r>
          </a:p>
          <a:p>
            <a:pPr marL="171450" indent="-171450">
              <a:buFont typeface="Arial" panose="020B0604020202020204" pitchFamily="34" charset="0"/>
              <a:buChar char="•"/>
            </a:pPr>
            <a:r>
              <a:rPr lang="en-GB" sz="1100" dirty="0"/>
              <a:t>Assay was a 10 </a:t>
            </a:r>
            <a:r>
              <a:rPr lang="en-GB" sz="1100" dirty="0">
                <a:latin typeface="Symbol" panose="05050102010706020507" pitchFamily="18" charset="2"/>
              </a:rPr>
              <a:t>m</a:t>
            </a:r>
            <a:r>
              <a:rPr lang="en-GB" sz="1100" dirty="0"/>
              <a:t>l </a:t>
            </a:r>
            <a:r>
              <a:rPr lang="en-GB" sz="1100" dirty="0" err="1"/>
              <a:t>Amplex</a:t>
            </a:r>
            <a:r>
              <a:rPr lang="en-GB" sz="1100" dirty="0"/>
              <a:t> Red Fluorescent assay (Ex. 545 nm, </a:t>
            </a:r>
            <a:r>
              <a:rPr lang="en-GB" sz="1100" dirty="0" err="1"/>
              <a:t>Em</a:t>
            </a:r>
            <a:r>
              <a:rPr lang="en-GB" sz="1100" dirty="0"/>
              <a:t>. 585 nm)</a:t>
            </a:r>
          </a:p>
          <a:p>
            <a:pPr marL="171450" indent="-171450">
              <a:buFont typeface="Arial" panose="020B0604020202020204" pitchFamily="34" charset="0"/>
              <a:buChar char="•"/>
            </a:pPr>
            <a:r>
              <a:rPr lang="en-GB" sz="1100" dirty="0"/>
              <a:t>ATP, UDP substrate and D-Glutamate/ Diaminopimelic acid concentrations were 20 </a:t>
            </a:r>
            <a:r>
              <a:rPr lang="en-GB" sz="1100" dirty="0">
                <a:latin typeface="Symbol" panose="05050102010706020507" pitchFamily="18" charset="2"/>
              </a:rPr>
              <a:t>m</a:t>
            </a:r>
            <a:r>
              <a:rPr lang="en-GB" sz="1100" dirty="0"/>
              <a:t>M, 0.1 mM and 25 mM / 1 mM respectively.</a:t>
            </a:r>
          </a:p>
          <a:p>
            <a:pPr marL="171450" indent="-171450">
              <a:buFont typeface="Arial" panose="020B0604020202020204" pitchFamily="34" charset="0"/>
              <a:buChar char="•"/>
            </a:pPr>
            <a:r>
              <a:rPr lang="en-GB" sz="1100" dirty="0"/>
              <a:t>[</a:t>
            </a:r>
            <a:r>
              <a:rPr lang="en-GB" sz="1100" dirty="0" err="1"/>
              <a:t>MurD</a:t>
            </a:r>
            <a:r>
              <a:rPr lang="en-GB" sz="1100" dirty="0"/>
              <a:t>] = 4.4 </a:t>
            </a:r>
            <a:r>
              <a:rPr lang="en-GB" sz="1100" dirty="0" err="1"/>
              <a:t>nM</a:t>
            </a:r>
            <a:r>
              <a:rPr lang="en-GB" sz="1100" dirty="0"/>
              <a:t>, [</a:t>
            </a:r>
            <a:r>
              <a:rPr lang="en-GB" sz="1100" dirty="0" err="1"/>
              <a:t>MurE</a:t>
            </a:r>
            <a:r>
              <a:rPr lang="en-GB" sz="1100" dirty="0"/>
              <a:t>] = 513 </a:t>
            </a:r>
            <a:r>
              <a:rPr lang="en-GB" sz="1100" dirty="0" err="1"/>
              <a:t>nM</a:t>
            </a:r>
            <a:endParaRPr lang="en-GB" sz="1100" dirty="0"/>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b="1" dirty="0">
                <a:highlight>
                  <a:srgbClr val="FFFF00"/>
                </a:highlight>
              </a:rPr>
              <a:t>No inhibition of the detection system of the assay when assayed for such was observed</a:t>
            </a:r>
            <a:r>
              <a:rPr lang="en-GB" sz="1100" dirty="0">
                <a:highlight>
                  <a:srgbClr val="FFFF00"/>
                </a:highlight>
              </a:rPr>
              <a:t>. </a:t>
            </a:r>
            <a:endParaRPr lang="en-GB" sz="1200" dirty="0">
              <a:highlight>
                <a:srgbClr val="FFFF00"/>
              </a:highlight>
            </a:endParaRPr>
          </a:p>
        </p:txBody>
      </p:sp>
      <p:sp>
        <p:nvSpPr>
          <p:cNvPr id="16" name="TextBox 15">
            <a:extLst>
              <a:ext uri="{FF2B5EF4-FFF2-40B4-BE49-F238E27FC236}">
                <a16:creationId xmlns:a16="http://schemas.microsoft.com/office/drawing/2014/main" id="{644C0CDB-B68F-4AC1-8BAC-A785B109C0CB}"/>
              </a:ext>
            </a:extLst>
          </p:cNvPr>
          <p:cNvSpPr txBox="1"/>
          <p:nvPr/>
        </p:nvSpPr>
        <p:spPr>
          <a:xfrm>
            <a:off x="2057408" y="989397"/>
            <a:ext cx="2769604" cy="369332"/>
          </a:xfrm>
          <a:prstGeom prst="rect">
            <a:avLst/>
          </a:prstGeom>
          <a:noFill/>
        </p:spPr>
        <p:txBody>
          <a:bodyPr wrap="none" rtlCol="0">
            <a:spAutoFit/>
          </a:bodyPr>
          <a:lstStyle/>
          <a:p>
            <a:r>
              <a:rPr lang="en-GB" b="1" i="1" dirty="0"/>
              <a:t>P. aeruginosa </a:t>
            </a:r>
            <a:r>
              <a:rPr lang="en-GB" b="1" dirty="0" err="1"/>
              <a:t>MurD</a:t>
            </a:r>
            <a:r>
              <a:rPr lang="en-GB" b="1" dirty="0"/>
              <a:t> Screen</a:t>
            </a:r>
          </a:p>
        </p:txBody>
      </p:sp>
      <p:sp>
        <p:nvSpPr>
          <p:cNvPr id="17" name="TextBox 16">
            <a:extLst>
              <a:ext uri="{FF2B5EF4-FFF2-40B4-BE49-F238E27FC236}">
                <a16:creationId xmlns:a16="http://schemas.microsoft.com/office/drawing/2014/main" id="{642EDAB4-42BC-4093-82AA-BC5AED7E769D}"/>
              </a:ext>
            </a:extLst>
          </p:cNvPr>
          <p:cNvSpPr txBox="1"/>
          <p:nvPr/>
        </p:nvSpPr>
        <p:spPr>
          <a:xfrm>
            <a:off x="6524625" y="935335"/>
            <a:ext cx="2735942" cy="369332"/>
          </a:xfrm>
          <a:prstGeom prst="rect">
            <a:avLst/>
          </a:prstGeom>
          <a:noFill/>
        </p:spPr>
        <p:txBody>
          <a:bodyPr wrap="none" rtlCol="0">
            <a:spAutoFit/>
          </a:bodyPr>
          <a:lstStyle/>
          <a:p>
            <a:r>
              <a:rPr lang="en-GB" b="1" i="1" dirty="0"/>
              <a:t>P. aeruginosa </a:t>
            </a:r>
            <a:r>
              <a:rPr lang="en-GB" b="1" dirty="0" err="1"/>
              <a:t>MurE</a:t>
            </a:r>
            <a:r>
              <a:rPr lang="en-GB" b="1" dirty="0"/>
              <a:t> Screen</a:t>
            </a:r>
          </a:p>
        </p:txBody>
      </p:sp>
      <p:sp>
        <p:nvSpPr>
          <p:cNvPr id="18" name="TextBox 17">
            <a:extLst>
              <a:ext uri="{FF2B5EF4-FFF2-40B4-BE49-F238E27FC236}">
                <a16:creationId xmlns:a16="http://schemas.microsoft.com/office/drawing/2014/main" id="{04447CB0-A155-4D5C-856D-D843CD1525ED}"/>
              </a:ext>
            </a:extLst>
          </p:cNvPr>
          <p:cNvSpPr txBox="1"/>
          <p:nvPr/>
        </p:nvSpPr>
        <p:spPr>
          <a:xfrm>
            <a:off x="52386" y="0"/>
            <a:ext cx="12087225" cy="830997"/>
          </a:xfrm>
          <a:prstGeom prst="rect">
            <a:avLst/>
          </a:prstGeom>
          <a:solidFill>
            <a:srgbClr val="660066"/>
          </a:solidFill>
        </p:spPr>
        <p:txBody>
          <a:bodyPr wrap="square" rtlCol="0">
            <a:spAutoFit/>
          </a:bodyPr>
          <a:lstStyle/>
          <a:p>
            <a:pPr algn="ctr"/>
            <a:r>
              <a:rPr lang="en-GB" sz="2400" b="1" dirty="0">
                <a:solidFill>
                  <a:srgbClr val="FFFF00"/>
                </a:solidFill>
              </a:rPr>
              <a:t>Rescreening of Enamine library </a:t>
            </a:r>
            <a:r>
              <a:rPr lang="en-GB" sz="2400" b="1" i="1" dirty="0">
                <a:solidFill>
                  <a:srgbClr val="FFFF00"/>
                </a:solidFill>
              </a:rPr>
              <a:t>S. agalactiae </a:t>
            </a:r>
            <a:r>
              <a:rPr lang="en-GB" sz="2400" b="1" dirty="0" err="1">
                <a:solidFill>
                  <a:srgbClr val="FFFF00"/>
                </a:solidFill>
              </a:rPr>
              <a:t>MurD</a:t>
            </a:r>
            <a:r>
              <a:rPr lang="en-GB" sz="2400" b="1" dirty="0">
                <a:solidFill>
                  <a:srgbClr val="FFFF00"/>
                </a:solidFill>
              </a:rPr>
              <a:t> hits against </a:t>
            </a:r>
            <a:r>
              <a:rPr lang="en-GB" sz="2400" b="1" i="1" dirty="0">
                <a:solidFill>
                  <a:srgbClr val="FFFF00"/>
                </a:solidFill>
              </a:rPr>
              <a:t>Pseudomonas aeruginosa </a:t>
            </a:r>
            <a:r>
              <a:rPr lang="en-GB" sz="2400" b="1" dirty="0" err="1">
                <a:solidFill>
                  <a:srgbClr val="FFFF00"/>
                </a:solidFill>
              </a:rPr>
              <a:t>MurD</a:t>
            </a:r>
            <a:r>
              <a:rPr lang="en-GB" sz="2400" b="1" dirty="0">
                <a:solidFill>
                  <a:srgbClr val="FFFF00"/>
                </a:solidFill>
              </a:rPr>
              <a:t> and E </a:t>
            </a:r>
          </a:p>
        </p:txBody>
      </p:sp>
    </p:spTree>
    <p:extLst>
      <p:ext uri="{BB962C8B-B14F-4D97-AF65-F5344CB8AC3E}">
        <p14:creationId xmlns:p14="http://schemas.microsoft.com/office/powerpoint/2010/main" val="197534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166C73-7639-4F92-8CC4-5D659D24F419}"/>
              </a:ext>
            </a:extLst>
          </p:cNvPr>
          <p:cNvSpPr txBox="1"/>
          <p:nvPr/>
        </p:nvSpPr>
        <p:spPr>
          <a:xfrm>
            <a:off x="2709644" y="272109"/>
            <a:ext cx="7896264" cy="461665"/>
          </a:xfrm>
          <a:prstGeom prst="rect">
            <a:avLst/>
          </a:prstGeom>
          <a:solidFill>
            <a:srgbClr val="660066"/>
          </a:solidFill>
        </p:spPr>
        <p:txBody>
          <a:bodyPr wrap="none" rtlCol="0">
            <a:spAutoFit/>
          </a:bodyPr>
          <a:lstStyle/>
          <a:p>
            <a:r>
              <a:rPr lang="en-GB" sz="2400" b="1" dirty="0">
                <a:solidFill>
                  <a:srgbClr val="FFFF00"/>
                </a:solidFill>
              </a:rPr>
              <a:t>Compounds </a:t>
            </a:r>
            <a:r>
              <a:rPr lang="en-GB" sz="2400" b="1" dirty="0" err="1">
                <a:solidFill>
                  <a:srgbClr val="FFFF00"/>
                </a:solidFill>
              </a:rPr>
              <a:t>unscreenable</a:t>
            </a:r>
            <a:r>
              <a:rPr lang="en-GB" sz="2400" b="1" dirty="0">
                <a:solidFill>
                  <a:srgbClr val="FFFF00"/>
                </a:solidFill>
              </a:rPr>
              <a:t> by the </a:t>
            </a:r>
            <a:r>
              <a:rPr lang="en-GB" sz="2400" b="1" dirty="0" err="1">
                <a:solidFill>
                  <a:srgbClr val="FFFF00"/>
                </a:solidFill>
              </a:rPr>
              <a:t>Amplex</a:t>
            </a:r>
            <a:r>
              <a:rPr lang="en-GB" sz="2400" b="1" dirty="0">
                <a:solidFill>
                  <a:srgbClr val="FFFF00"/>
                </a:solidFill>
              </a:rPr>
              <a:t> Red Assay at 1 mM</a:t>
            </a:r>
          </a:p>
        </p:txBody>
      </p:sp>
      <p:sp>
        <p:nvSpPr>
          <p:cNvPr id="3" name="TextBox 2">
            <a:extLst>
              <a:ext uri="{FF2B5EF4-FFF2-40B4-BE49-F238E27FC236}">
                <a16:creationId xmlns:a16="http://schemas.microsoft.com/office/drawing/2014/main" id="{AF9CEF34-9C75-47C0-83B0-6EEFB5D75E1B}"/>
              </a:ext>
            </a:extLst>
          </p:cNvPr>
          <p:cNvSpPr txBox="1"/>
          <p:nvPr/>
        </p:nvSpPr>
        <p:spPr>
          <a:xfrm>
            <a:off x="538161" y="1103106"/>
            <a:ext cx="11653839" cy="2308324"/>
          </a:xfrm>
          <a:prstGeom prst="rect">
            <a:avLst/>
          </a:prstGeom>
          <a:noFill/>
        </p:spPr>
        <p:txBody>
          <a:bodyPr wrap="square" rtlCol="0">
            <a:spAutoFit/>
          </a:bodyPr>
          <a:lstStyle/>
          <a:p>
            <a:r>
              <a:rPr lang="en-GB" dirty="0"/>
              <a:t>The following compounds, compatible with the assay Becca used for </a:t>
            </a:r>
            <a:r>
              <a:rPr lang="en-GB" i="1" dirty="0"/>
              <a:t>S. agalactiae  </a:t>
            </a:r>
            <a:r>
              <a:rPr lang="en-GB" dirty="0"/>
              <a:t>gave unacceptably high backgrounds in the </a:t>
            </a:r>
            <a:r>
              <a:rPr lang="en-GB" dirty="0" err="1"/>
              <a:t>Amplex</a:t>
            </a:r>
            <a:r>
              <a:rPr lang="en-GB" dirty="0"/>
              <a:t> Red fluorescent assay.  All were from Enamine plate A01:  J06, N09, I20.</a:t>
            </a:r>
          </a:p>
          <a:p>
            <a:endParaRPr lang="en-GB" dirty="0"/>
          </a:p>
          <a:p>
            <a:r>
              <a:rPr lang="en-GB" dirty="0"/>
              <a:t>These compounds were re-screened in Becca’s spectrophotometric assay at 0.1 mM ATP, 0.1 mM UDP </a:t>
            </a:r>
            <a:r>
              <a:rPr lang="en-GB" dirty="0" err="1"/>
              <a:t>MurNAc</a:t>
            </a:r>
            <a:r>
              <a:rPr lang="en-GB" dirty="0"/>
              <a:t> Ala and 25 mM D-Glu using </a:t>
            </a:r>
            <a:r>
              <a:rPr lang="en-GB" dirty="0" err="1"/>
              <a:t>methylthioguanosine</a:t>
            </a:r>
            <a:r>
              <a:rPr lang="en-GB" dirty="0"/>
              <a:t> as the chromophore.  Of these, J06 exerted complete inhibition of </a:t>
            </a:r>
            <a:r>
              <a:rPr lang="en-GB" i="1" dirty="0"/>
              <a:t>P. aeruginosa </a:t>
            </a:r>
            <a:r>
              <a:rPr lang="en-GB" dirty="0" err="1"/>
              <a:t>MurD</a:t>
            </a:r>
            <a:r>
              <a:rPr lang="en-GB" dirty="0"/>
              <a:t> in this assay.</a:t>
            </a:r>
          </a:p>
          <a:p>
            <a:endParaRPr lang="en-GB" dirty="0"/>
          </a:p>
          <a:p>
            <a:endParaRPr lang="en-GB" dirty="0"/>
          </a:p>
        </p:txBody>
      </p:sp>
      <p:sp>
        <p:nvSpPr>
          <p:cNvPr id="7" name="TextBox 6">
            <a:extLst>
              <a:ext uri="{FF2B5EF4-FFF2-40B4-BE49-F238E27FC236}">
                <a16:creationId xmlns:a16="http://schemas.microsoft.com/office/drawing/2014/main" id="{8550DF9D-C364-45E7-BC91-FD6DC5C32659}"/>
              </a:ext>
            </a:extLst>
          </p:cNvPr>
          <p:cNvSpPr txBox="1"/>
          <p:nvPr/>
        </p:nvSpPr>
        <p:spPr>
          <a:xfrm>
            <a:off x="882634" y="5754894"/>
            <a:ext cx="9601820" cy="923330"/>
          </a:xfrm>
          <a:prstGeom prst="rect">
            <a:avLst/>
          </a:prstGeom>
          <a:noFill/>
        </p:spPr>
        <p:txBody>
          <a:bodyPr wrap="square">
            <a:spAutoFit/>
          </a:bodyPr>
          <a:lstStyle/>
          <a:p>
            <a:r>
              <a:rPr lang="en-GB" dirty="0"/>
              <a:t>These compounds will be re-tested in this format vs P</a:t>
            </a:r>
            <a:r>
              <a:rPr lang="en-GB" i="1" dirty="0"/>
              <a:t>. aeruginosa</a:t>
            </a:r>
            <a:r>
              <a:rPr lang="en-GB" dirty="0"/>
              <a:t> </a:t>
            </a:r>
            <a:r>
              <a:rPr lang="en-GB" dirty="0" err="1"/>
              <a:t>MurE</a:t>
            </a:r>
            <a:r>
              <a:rPr lang="en-GB" dirty="0"/>
              <a:t>.</a:t>
            </a:r>
          </a:p>
          <a:p>
            <a:endParaRPr lang="en-GB" dirty="0"/>
          </a:p>
          <a:p>
            <a:pPr algn="ctr"/>
            <a:r>
              <a:rPr lang="en-GB" b="1" dirty="0">
                <a:solidFill>
                  <a:srgbClr val="FF0000"/>
                </a:solidFill>
                <a:highlight>
                  <a:srgbClr val="FFFF00"/>
                </a:highlight>
              </a:rPr>
              <a:t>NOTE, at 0.5 mM and below, J06 is compatible with the </a:t>
            </a:r>
            <a:r>
              <a:rPr lang="en-GB" b="1" dirty="0" err="1">
                <a:solidFill>
                  <a:srgbClr val="FF0000"/>
                </a:solidFill>
                <a:highlight>
                  <a:srgbClr val="FFFF00"/>
                </a:highlight>
              </a:rPr>
              <a:t>Amplex</a:t>
            </a:r>
            <a:r>
              <a:rPr lang="en-GB" b="1" dirty="0">
                <a:solidFill>
                  <a:srgbClr val="FF0000"/>
                </a:solidFill>
                <a:highlight>
                  <a:srgbClr val="FFFF00"/>
                </a:highlight>
              </a:rPr>
              <a:t> Red assay. </a:t>
            </a:r>
          </a:p>
        </p:txBody>
      </p:sp>
      <p:graphicFrame>
        <p:nvGraphicFramePr>
          <p:cNvPr id="4" name="Object 3">
            <a:extLst>
              <a:ext uri="{FF2B5EF4-FFF2-40B4-BE49-F238E27FC236}">
                <a16:creationId xmlns:a16="http://schemas.microsoft.com/office/drawing/2014/main" id="{2E0C6ED4-4FFD-4387-86C5-F015D82E21D9}"/>
              </a:ext>
            </a:extLst>
          </p:cNvPr>
          <p:cNvGraphicFramePr>
            <a:graphicFrameLocks noChangeAspect="1"/>
          </p:cNvGraphicFramePr>
          <p:nvPr>
            <p:extLst>
              <p:ext uri="{D42A27DB-BD31-4B8C-83A1-F6EECF244321}">
                <p14:modId xmlns:p14="http://schemas.microsoft.com/office/powerpoint/2010/main" val="3291403876"/>
              </p:ext>
            </p:extLst>
          </p:nvPr>
        </p:nvGraphicFramePr>
        <p:xfrm>
          <a:off x="3445963" y="2862977"/>
          <a:ext cx="4475162" cy="1584325"/>
        </p:xfrm>
        <a:graphic>
          <a:graphicData uri="http://schemas.openxmlformats.org/presentationml/2006/ole">
            <mc:AlternateContent xmlns:mc="http://schemas.openxmlformats.org/markup-compatibility/2006">
              <mc:Choice xmlns:v="urn:schemas-microsoft-com:vml" Requires="v">
                <p:oleObj name="CS ChemDraw Drawing" r:id="rId2" imgW="4474422" imgH="1584406" progId="ChemDraw.Document.6.0">
                  <p:embed/>
                </p:oleObj>
              </mc:Choice>
              <mc:Fallback>
                <p:oleObj name="CS ChemDraw Drawing" r:id="rId2" imgW="4474422" imgH="1584406" progId="ChemDraw.Document.6.0">
                  <p:embed/>
                  <p:pic>
                    <p:nvPicPr>
                      <p:cNvPr id="4" name="Object 3">
                        <a:extLst>
                          <a:ext uri="{FF2B5EF4-FFF2-40B4-BE49-F238E27FC236}">
                            <a16:creationId xmlns:a16="http://schemas.microsoft.com/office/drawing/2014/main" id="{2E0C6ED4-4FFD-4387-86C5-F015D82E21D9}"/>
                          </a:ext>
                        </a:extLst>
                      </p:cNvPr>
                      <p:cNvPicPr/>
                      <p:nvPr/>
                    </p:nvPicPr>
                    <p:blipFill>
                      <a:blip r:embed="rId3"/>
                      <a:stretch>
                        <a:fillRect/>
                      </a:stretch>
                    </p:blipFill>
                    <p:spPr>
                      <a:xfrm>
                        <a:off x="3445963" y="2862977"/>
                        <a:ext cx="4475162" cy="1584325"/>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2D23070-7DD2-4F34-B3CB-EDE78E3D7F8C}"/>
              </a:ext>
            </a:extLst>
          </p:cNvPr>
          <p:cNvSpPr txBox="1"/>
          <p:nvPr/>
        </p:nvSpPr>
        <p:spPr>
          <a:xfrm>
            <a:off x="2012636" y="4801969"/>
            <a:ext cx="7790380" cy="369332"/>
          </a:xfrm>
          <a:prstGeom prst="rect">
            <a:avLst/>
          </a:prstGeom>
          <a:noFill/>
        </p:spPr>
        <p:txBody>
          <a:bodyPr wrap="square">
            <a:spAutoFit/>
          </a:bodyPr>
          <a:lstStyle/>
          <a:p>
            <a:r>
              <a:rPr lang="en-GB" dirty="0"/>
              <a:t>2-(5-chlorothiophen-2-yl)-N-[3-(5-methyl-1H-1,2,4-triazol-3-yl)phenyl]acetamide</a:t>
            </a:r>
          </a:p>
        </p:txBody>
      </p:sp>
    </p:spTree>
    <p:extLst>
      <p:ext uri="{BB962C8B-B14F-4D97-AF65-F5344CB8AC3E}">
        <p14:creationId xmlns:p14="http://schemas.microsoft.com/office/powerpoint/2010/main" val="231043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616FF2-FB12-4680-9F31-E739ECFA6326}"/>
              </a:ext>
            </a:extLst>
          </p:cNvPr>
          <p:cNvSpPr txBox="1"/>
          <p:nvPr/>
        </p:nvSpPr>
        <p:spPr>
          <a:xfrm>
            <a:off x="240445" y="5268687"/>
            <a:ext cx="8611082" cy="73866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N=4 replicate assays.  Error bars are SD.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ATP, UDP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MurNAc</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-Ala and D-glutamate concentrations were 20 </a:t>
            </a:r>
            <a:r>
              <a:rPr kumimoji="0" lang="en-GB" sz="1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M, 0.1 mM and 25 mM respectively.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MurD</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 4.4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nM.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Assay was a 10 </a:t>
            </a:r>
            <a:r>
              <a:rPr kumimoji="0" lang="en-GB" sz="1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l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Amplex</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Red Fluorescent assay (Ex. 545 nm,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Em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585 nm)</a:t>
            </a:r>
          </a:p>
        </p:txBody>
      </p:sp>
      <p:pic>
        <p:nvPicPr>
          <p:cNvPr id="6" name="Picture 5">
            <a:extLst>
              <a:ext uri="{FF2B5EF4-FFF2-40B4-BE49-F238E27FC236}">
                <a16:creationId xmlns:a16="http://schemas.microsoft.com/office/drawing/2014/main" id="{1862D27C-B718-4D01-BA85-2F70AB4E5661}"/>
              </a:ext>
            </a:extLst>
          </p:cNvPr>
          <p:cNvPicPr>
            <a:picLocks noChangeAspect="1"/>
          </p:cNvPicPr>
          <p:nvPr/>
        </p:nvPicPr>
        <p:blipFill>
          <a:blip r:embed="rId2"/>
          <a:stretch>
            <a:fillRect/>
          </a:stretch>
        </p:blipFill>
        <p:spPr>
          <a:xfrm>
            <a:off x="6067951" y="1340915"/>
            <a:ext cx="6186362" cy="4167118"/>
          </a:xfrm>
          <a:prstGeom prst="rect">
            <a:avLst/>
          </a:prstGeom>
        </p:spPr>
      </p:pic>
      <p:sp>
        <p:nvSpPr>
          <p:cNvPr id="7" name="TextBox 6">
            <a:extLst>
              <a:ext uri="{FF2B5EF4-FFF2-40B4-BE49-F238E27FC236}">
                <a16:creationId xmlns:a16="http://schemas.microsoft.com/office/drawing/2014/main" id="{448EE6C9-C7E0-430A-A3B4-9517D8C696C6}"/>
              </a:ext>
            </a:extLst>
          </p:cNvPr>
          <p:cNvSpPr txBox="1"/>
          <p:nvPr/>
        </p:nvSpPr>
        <p:spPr>
          <a:xfrm>
            <a:off x="7585276" y="3643056"/>
            <a:ext cx="330580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IC</a:t>
            </a:r>
            <a:r>
              <a:rPr kumimoji="0" lang="en-GB" sz="1400" b="1" i="0" u="none" strike="noStrike" kern="1200" cap="none" spc="0" normalizeH="0" baseline="-25000" noProof="0" dirty="0">
                <a:ln>
                  <a:noFill/>
                </a:ln>
                <a:solidFill>
                  <a:prstClr val="black"/>
                </a:solidFill>
                <a:effectLst/>
                <a:uLnTx/>
                <a:uFillTx/>
                <a:latin typeface="Calibri" panose="020F0502020204030204"/>
                <a:ea typeface="+mn-ea"/>
                <a:cs typeface="+mn-cs"/>
              </a:rPr>
              <a:t>50</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 = 24.9 ± 5.7 </a:t>
            </a:r>
            <a:r>
              <a:rPr kumimoji="0" lang="en-GB" sz="1400" b="1"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Assuming competition with ATP binding site, Cheng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Prussoff</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Eq</a:t>
            </a:r>
            <a:r>
              <a:rPr kumimoji="0" lang="en-GB" sz="1200" b="0" i="0" u="none" strike="noStrike" kern="1200" cap="none" spc="0" normalizeH="0" baseline="30000" noProof="0" dirty="0" err="1">
                <a:ln>
                  <a:noFill/>
                </a:ln>
                <a:solidFill>
                  <a:prstClr val="black"/>
                </a:solidFill>
                <a:effectLst/>
                <a:uLnTx/>
                <a:uFillTx/>
                <a:latin typeface="Calibri" panose="020F0502020204030204"/>
                <a:ea typeface="+mn-ea"/>
                <a:cs typeface="+mn-cs"/>
              </a:rPr>
              <a:t>n</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suggests a </a:t>
            </a:r>
            <a:r>
              <a:rPr kumimoji="0" lang="en-GB" sz="12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Ki of 19.3 </a:t>
            </a:r>
            <a:r>
              <a:rPr kumimoji="0" lang="en-GB" sz="1200" b="1" i="0" u="none" strike="noStrike" kern="1200" cap="none" spc="0" normalizeH="0" baseline="0" noProof="0" dirty="0" err="1">
                <a:ln>
                  <a:noFill/>
                </a:ln>
                <a:solidFill>
                  <a:prstClr val="black"/>
                </a:solidFill>
                <a:effectLst/>
                <a:highlight>
                  <a:srgbClr val="FFFF00"/>
                </a:highlight>
                <a:uLnTx/>
                <a:uFillTx/>
                <a:latin typeface="Symbol" panose="05050102010706020507" pitchFamily="18" charset="2"/>
                <a:ea typeface="+mn-ea"/>
                <a:cs typeface="+mn-cs"/>
              </a:rPr>
              <a:t>m</a:t>
            </a:r>
            <a:r>
              <a:rPr kumimoji="0" lang="en-GB" sz="1200" b="1"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M</a:t>
            </a:r>
            <a:r>
              <a:rPr kumimoji="0" lang="en-GB" sz="12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t>
            </a:r>
            <a:r>
              <a:rPr kumimoji="0" lang="en-GB"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p:txBody>
      </p:sp>
      <p:pic>
        <p:nvPicPr>
          <p:cNvPr id="8" name="Picture 7">
            <a:extLst>
              <a:ext uri="{FF2B5EF4-FFF2-40B4-BE49-F238E27FC236}">
                <a16:creationId xmlns:a16="http://schemas.microsoft.com/office/drawing/2014/main" id="{F647D6D7-FA92-4C00-B893-A104FAA78B76}"/>
              </a:ext>
            </a:extLst>
          </p:cNvPr>
          <p:cNvPicPr>
            <a:picLocks noChangeAspect="1"/>
          </p:cNvPicPr>
          <p:nvPr/>
        </p:nvPicPr>
        <p:blipFill>
          <a:blip r:embed="rId3"/>
          <a:stretch>
            <a:fillRect/>
          </a:stretch>
        </p:blipFill>
        <p:spPr>
          <a:xfrm>
            <a:off x="8983164" y="727554"/>
            <a:ext cx="2324479" cy="1144762"/>
          </a:xfrm>
          <a:prstGeom prst="rect">
            <a:avLst/>
          </a:prstGeom>
          <a:ln>
            <a:noFill/>
          </a:ln>
        </p:spPr>
      </p:pic>
      <p:sp>
        <p:nvSpPr>
          <p:cNvPr id="9" name="TextBox 8">
            <a:extLst>
              <a:ext uri="{FF2B5EF4-FFF2-40B4-BE49-F238E27FC236}">
                <a16:creationId xmlns:a16="http://schemas.microsoft.com/office/drawing/2014/main" id="{3230578E-69A4-4BCA-AE73-5B8ADEAE416D}"/>
              </a:ext>
            </a:extLst>
          </p:cNvPr>
          <p:cNvSpPr txBox="1"/>
          <p:nvPr/>
        </p:nvSpPr>
        <p:spPr>
          <a:xfrm>
            <a:off x="1359017" y="6228960"/>
            <a:ext cx="90413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Data could be interpreted to suggest F09 binds 100.3/19.3 = 5.2 –fold less tightly than ADPCP.</a:t>
            </a:r>
          </a:p>
        </p:txBody>
      </p:sp>
      <p:graphicFrame>
        <p:nvGraphicFramePr>
          <p:cNvPr id="10" name="Object 9">
            <a:extLst>
              <a:ext uri="{FF2B5EF4-FFF2-40B4-BE49-F238E27FC236}">
                <a16:creationId xmlns:a16="http://schemas.microsoft.com/office/drawing/2014/main" id="{CA463001-EA71-449D-A9ED-EC2372715F72}"/>
              </a:ext>
            </a:extLst>
          </p:cNvPr>
          <p:cNvGraphicFramePr>
            <a:graphicFrameLocks noChangeAspect="1"/>
          </p:cNvGraphicFramePr>
          <p:nvPr/>
        </p:nvGraphicFramePr>
        <p:xfrm>
          <a:off x="175128" y="1333862"/>
          <a:ext cx="6013938" cy="4174172"/>
        </p:xfrm>
        <a:graphic>
          <a:graphicData uri="http://schemas.openxmlformats.org/presentationml/2006/ole">
            <mc:AlternateContent xmlns:mc="http://schemas.openxmlformats.org/markup-compatibility/2006">
              <mc:Choice xmlns:v="urn:schemas-microsoft-com:vml" Requires="v">
                <p:oleObj name="Prism 9" r:id="rId4" imgW="3782505" imgH="2625523" progId="Prism9.Document">
                  <p:embed/>
                </p:oleObj>
              </mc:Choice>
              <mc:Fallback>
                <p:oleObj name="Prism 9" r:id="rId4" imgW="3782505" imgH="2625523" progId="Prism9.Document">
                  <p:embed/>
                  <p:pic>
                    <p:nvPicPr>
                      <p:cNvPr id="10" name="Object 9">
                        <a:extLst>
                          <a:ext uri="{FF2B5EF4-FFF2-40B4-BE49-F238E27FC236}">
                            <a16:creationId xmlns:a16="http://schemas.microsoft.com/office/drawing/2014/main" id="{CA463001-EA71-449D-A9ED-EC2372715F72}"/>
                          </a:ext>
                        </a:extLst>
                      </p:cNvPr>
                      <p:cNvPicPr/>
                      <p:nvPr/>
                    </p:nvPicPr>
                    <p:blipFill>
                      <a:blip r:embed="rId5"/>
                      <a:stretch>
                        <a:fillRect/>
                      </a:stretch>
                    </p:blipFill>
                    <p:spPr>
                      <a:xfrm>
                        <a:off x="175128" y="1333862"/>
                        <a:ext cx="6013938" cy="4174172"/>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05005B47-B389-45BF-BE02-5004F10F4421}"/>
              </a:ext>
            </a:extLst>
          </p:cNvPr>
          <p:cNvSpPr txBox="1"/>
          <p:nvPr/>
        </p:nvSpPr>
        <p:spPr>
          <a:xfrm>
            <a:off x="1894780" y="3653249"/>
            <a:ext cx="3055197"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IC</a:t>
            </a:r>
            <a:r>
              <a:rPr kumimoji="0" lang="en-GB" sz="1400" b="1" i="0" u="none" strike="noStrike" kern="1200" cap="none" spc="0" normalizeH="0" baseline="-25000" noProof="0" dirty="0">
                <a:ln>
                  <a:noFill/>
                </a:ln>
                <a:solidFill>
                  <a:prstClr val="black"/>
                </a:solidFill>
                <a:effectLst/>
                <a:uLnTx/>
                <a:uFillTx/>
                <a:latin typeface="Calibri" panose="020F0502020204030204"/>
                <a:ea typeface="+mn-ea"/>
                <a:cs typeface="+mn-cs"/>
              </a:rPr>
              <a:t>50</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 = 129.4 ± 22.8 </a:t>
            </a:r>
            <a:r>
              <a:rPr kumimoji="0" lang="en-GB" sz="1400" b="1"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Assuming competition with ATP binding site, Cheng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Prussoff</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Eq</a:t>
            </a:r>
            <a:r>
              <a:rPr kumimoji="0" lang="en-GB" sz="1200" b="0" i="0" u="none" strike="noStrike" kern="1200" cap="none" spc="0" normalizeH="0" baseline="30000" noProof="0" dirty="0" err="1">
                <a:ln>
                  <a:noFill/>
                </a:ln>
                <a:solidFill>
                  <a:prstClr val="black"/>
                </a:solidFill>
                <a:effectLst/>
                <a:uLnTx/>
                <a:uFillTx/>
                <a:latin typeface="Calibri" panose="020F0502020204030204"/>
                <a:ea typeface="+mn-ea"/>
                <a:cs typeface="+mn-cs"/>
              </a:rPr>
              <a:t>n</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suggests a </a:t>
            </a:r>
            <a:r>
              <a:rPr kumimoji="0" lang="en-GB" sz="12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Ki of 100.3 </a:t>
            </a:r>
            <a:r>
              <a:rPr kumimoji="0" lang="en-GB" sz="1200" b="1" i="0" u="none" strike="noStrike" kern="1200" cap="none" spc="0" normalizeH="0" baseline="0" noProof="0" dirty="0" err="1">
                <a:ln>
                  <a:noFill/>
                </a:ln>
                <a:solidFill>
                  <a:prstClr val="black"/>
                </a:solidFill>
                <a:effectLst/>
                <a:highlight>
                  <a:srgbClr val="FFFF00"/>
                </a:highlight>
                <a:uLnTx/>
                <a:uFillTx/>
                <a:latin typeface="Symbol" panose="05050102010706020507" pitchFamily="18" charset="2"/>
                <a:ea typeface="+mn-ea"/>
                <a:cs typeface="+mn-cs"/>
              </a:rPr>
              <a:t>m</a:t>
            </a:r>
            <a:r>
              <a:rPr kumimoji="0" lang="en-GB" sz="1200" b="1"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M</a:t>
            </a:r>
            <a:r>
              <a:rPr kumimoji="0" lang="en-GB" sz="12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t>
            </a:r>
            <a:r>
              <a:rPr kumimoji="0" lang="en-GB"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p:txBody>
      </p:sp>
      <p:sp>
        <p:nvSpPr>
          <p:cNvPr id="12" name="TextBox 11">
            <a:extLst>
              <a:ext uri="{FF2B5EF4-FFF2-40B4-BE49-F238E27FC236}">
                <a16:creationId xmlns:a16="http://schemas.microsoft.com/office/drawing/2014/main" id="{A987FBFF-F070-4EA4-8437-8B4A87539F38}"/>
              </a:ext>
            </a:extLst>
          </p:cNvPr>
          <p:cNvSpPr txBox="1"/>
          <p:nvPr/>
        </p:nvSpPr>
        <p:spPr>
          <a:xfrm>
            <a:off x="52386" y="0"/>
            <a:ext cx="12087225" cy="523220"/>
          </a:xfrm>
          <a:prstGeom prst="rect">
            <a:avLst/>
          </a:prstGeom>
          <a:solidFill>
            <a:srgbClr val="660066"/>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Characterization of Enamine library </a:t>
            </a:r>
            <a:r>
              <a:rPr kumimoji="0" lang="en-GB" sz="2800" b="1" i="1" u="none" strike="noStrike" kern="1200" cap="none" spc="0" normalizeH="0" baseline="0" noProof="0" dirty="0">
                <a:ln>
                  <a:noFill/>
                </a:ln>
                <a:solidFill>
                  <a:srgbClr val="FFFF00"/>
                </a:solidFill>
                <a:effectLst/>
                <a:uLnTx/>
                <a:uFillTx/>
                <a:latin typeface="Calibri" panose="020F0502020204030204"/>
                <a:ea typeface="+mn-ea"/>
                <a:cs typeface="+mn-cs"/>
              </a:rPr>
              <a:t>P. aeruginosa </a:t>
            </a:r>
            <a:r>
              <a:rPr kumimoji="0" lang="en-GB" sz="2800" b="1" i="0" u="none" strike="noStrike" kern="1200" cap="none" spc="0" normalizeH="0" baseline="0" noProof="0" dirty="0" err="1">
                <a:ln>
                  <a:noFill/>
                </a:ln>
                <a:solidFill>
                  <a:srgbClr val="FFFF00"/>
                </a:solidFill>
                <a:effectLst/>
                <a:uLnTx/>
                <a:uFillTx/>
                <a:latin typeface="Calibri" panose="020F0502020204030204"/>
                <a:ea typeface="+mn-ea"/>
                <a:cs typeface="+mn-cs"/>
              </a:rPr>
              <a:t>MurD</a:t>
            </a: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 hit F09 (Plate A01)</a:t>
            </a:r>
          </a:p>
        </p:txBody>
      </p:sp>
      <p:graphicFrame>
        <p:nvGraphicFramePr>
          <p:cNvPr id="13" name="Object 12">
            <a:extLst>
              <a:ext uri="{FF2B5EF4-FFF2-40B4-BE49-F238E27FC236}">
                <a16:creationId xmlns:a16="http://schemas.microsoft.com/office/drawing/2014/main" id="{6DEA8F81-6DC8-4C99-9EA3-A53CAF7D4820}"/>
              </a:ext>
            </a:extLst>
          </p:cNvPr>
          <p:cNvGraphicFramePr>
            <a:graphicFrameLocks noChangeAspect="1"/>
          </p:cNvGraphicFramePr>
          <p:nvPr/>
        </p:nvGraphicFramePr>
        <p:xfrm>
          <a:off x="3710873" y="921305"/>
          <a:ext cx="1745062" cy="863985"/>
        </p:xfrm>
        <a:graphic>
          <a:graphicData uri="http://schemas.openxmlformats.org/presentationml/2006/ole">
            <mc:AlternateContent xmlns:mc="http://schemas.openxmlformats.org/markup-compatibility/2006">
              <mc:Choice xmlns:v="urn:schemas-microsoft-com:vml" Requires="v">
                <p:oleObj name="CS ChemDraw Drawing" r:id="rId6" imgW="3241279" imgH="1604342" progId="ChemDraw.Document.6.0">
                  <p:embed/>
                </p:oleObj>
              </mc:Choice>
              <mc:Fallback>
                <p:oleObj name="CS ChemDraw Drawing" r:id="rId6" imgW="3241279" imgH="1604342" progId="ChemDraw.Document.6.0">
                  <p:embed/>
                  <p:pic>
                    <p:nvPicPr>
                      <p:cNvPr id="13" name="Object 12">
                        <a:extLst>
                          <a:ext uri="{FF2B5EF4-FFF2-40B4-BE49-F238E27FC236}">
                            <a16:creationId xmlns:a16="http://schemas.microsoft.com/office/drawing/2014/main" id="{6DEA8F81-6DC8-4C99-9EA3-A53CAF7D4820}"/>
                          </a:ext>
                        </a:extLst>
                      </p:cNvPr>
                      <p:cNvPicPr/>
                      <p:nvPr/>
                    </p:nvPicPr>
                    <p:blipFill>
                      <a:blip r:embed="rId7"/>
                      <a:stretch>
                        <a:fillRect/>
                      </a:stretch>
                    </p:blipFill>
                    <p:spPr>
                      <a:xfrm>
                        <a:off x="3710873" y="921305"/>
                        <a:ext cx="1745062" cy="863985"/>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9CACB5A8-BC8E-4894-91E3-B43E63A86625}"/>
              </a:ext>
            </a:extLst>
          </p:cNvPr>
          <p:cNvSpPr txBox="1"/>
          <p:nvPr/>
        </p:nvSpPr>
        <p:spPr>
          <a:xfrm>
            <a:off x="1461650" y="1022936"/>
            <a:ext cx="2306642"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Calibri" panose="020F0502020204030204"/>
                <a:ea typeface="+mn-ea"/>
                <a:cs typeface="+mn-cs"/>
              </a:rPr>
              <a:t>F09:  N-[(2-oxo-2,3-dihydro-1,3-thiazol-4-yl)methyl]-1H,4H,5H,6H,7H,8H-cyclohepta[c]pyrazole-3-carboxamide</a:t>
            </a:r>
            <a:endParaRPr kumimoji="0" lang="en-GB" sz="1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43F24495-2D46-4BCA-8DD1-5647694B76F3}"/>
              </a:ext>
            </a:extLst>
          </p:cNvPr>
          <p:cNvSpPr/>
          <p:nvPr/>
        </p:nvSpPr>
        <p:spPr>
          <a:xfrm>
            <a:off x="1461650" y="887292"/>
            <a:ext cx="4060271" cy="89283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F22D3CE-3A58-4741-A921-65D2F658B106}"/>
              </a:ext>
            </a:extLst>
          </p:cNvPr>
          <p:cNvSpPr/>
          <p:nvPr/>
        </p:nvSpPr>
        <p:spPr>
          <a:xfrm>
            <a:off x="8926363" y="643812"/>
            <a:ext cx="2422395" cy="131561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0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24F78F-1388-49CD-A64B-676DED6E165D}"/>
              </a:ext>
            </a:extLst>
          </p:cNvPr>
          <p:cNvPicPr>
            <a:picLocks noChangeAspect="1"/>
          </p:cNvPicPr>
          <p:nvPr/>
        </p:nvPicPr>
        <p:blipFill>
          <a:blip r:embed="rId2"/>
          <a:stretch>
            <a:fillRect/>
          </a:stretch>
        </p:blipFill>
        <p:spPr>
          <a:xfrm>
            <a:off x="0" y="610155"/>
            <a:ext cx="6282609" cy="4167119"/>
          </a:xfrm>
          <a:prstGeom prst="rect">
            <a:avLst/>
          </a:prstGeom>
        </p:spPr>
      </p:pic>
      <p:sp>
        <p:nvSpPr>
          <p:cNvPr id="4" name="TextBox 3">
            <a:extLst>
              <a:ext uri="{FF2B5EF4-FFF2-40B4-BE49-F238E27FC236}">
                <a16:creationId xmlns:a16="http://schemas.microsoft.com/office/drawing/2014/main" id="{94B09612-D664-486D-901C-A43260E5C580}"/>
              </a:ext>
            </a:extLst>
          </p:cNvPr>
          <p:cNvSpPr txBox="1"/>
          <p:nvPr/>
        </p:nvSpPr>
        <p:spPr>
          <a:xfrm>
            <a:off x="52386" y="0"/>
            <a:ext cx="12087225" cy="523220"/>
          </a:xfrm>
          <a:prstGeom prst="rect">
            <a:avLst/>
          </a:prstGeom>
          <a:solidFill>
            <a:srgbClr val="660066"/>
          </a:solidFill>
        </p:spPr>
        <p:txBody>
          <a:bodyPr wrap="square" rtlCol="0">
            <a:spAutoFit/>
          </a:bodyPr>
          <a:lstStyle/>
          <a:p>
            <a:pPr algn="ctr"/>
            <a:r>
              <a:rPr lang="en-GB" sz="2800" b="1" dirty="0">
                <a:solidFill>
                  <a:srgbClr val="FFFF00"/>
                </a:solidFill>
              </a:rPr>
              <a:t>Characterization of Enamine library </a:t>
            </a:r>
            <a:r>
              <a:rPr lang="en-GB" sz="2800" b="1" i="1" dirty="0">
                <a:solidFill>
                  <a:srgbClr val="FFFF00"/>
                </a:solidFill>
              </a:rPr>
              <a:t>P. aeruginosa </a:t>
            </a:r>
            <a:r>
              <a:rPr lang="en-GB" sz="2800" b="1" dirty="0" err="1">
                <a:solidFill>
                  <a:srgbClr val="FFFF00"/>
                </a:solidFill>
              </a:rPr>
              <a:t>MurD</a:t>
            </a:r>
            <a:r>
              <a:rPr lang="en-GB" sz="2800" b="1" dirty="0">
                <a:solidFill>
                  <a:srgbClr val="FFFF00"/>
                </a:solidFill>
              </a:rPr>
              <a:t> hit L06 (Plate A02)</a:t>
            </a:r>
          </a:p>
        </p:txBody>
      </p:sp>
      <p:sp>
        <p:nvSpPr>
          <p:cNvPr id="6" name="TextBox 5">
            <a:extLst>
              <a:ext uri="{FF2B5EF4-FFF2-40B4-BE49-F238E27FC236}">
                <a16:creationId xmlns:a16="http://schemas.microsoft.com/office/drawing/2014/main" id="{F9F677BD-E926-452A-B3BD-003B601BA1FA}"/>
              </a:ext>
            </a:extLst>
          </p:cNvPr>
          <p:cNvSpPr txBox="1"/>
          <p:nvPr/>
        </p:nvSpPr>
        <p:spPr>
          <a:xfrm>
            <a:off x="230914" y="4864209"/>
            <a:ext cx="8611082" cy="738664"/>
          </a:xfrm>
          <a:prstGeom prst="rect">
            <a:avLst/>
          </a:prstGeom>
          <a:noFill/>
        </p:spPr>
        <p:txBody>
          <a:bodyPr wrap="square">
            <a:spAutoFit/>
          </a:bodyPr>
          <a:lstStyle/>
          <a:p>
            <a:pPr marL="285750" indent="-285750">
              <a:buFont typeface="Arial" panose="020B0604020202020204" pitchFamily="34" charset="0"/>
              <a:buChar char="•"/>
            </a:pPr>
            <a:r>
              <a:rPr lang="en-GB" sz="1400" dirty="0"/>
              <a:t>N=4 replicate assays.  Error bars are SD.</a:t>
            </a:r>
          </a:p>
          <a:p>
            <a:pPr marL="285750" indent="-285750">
              <a:buFont typeface="Arial" panose="020B0604020202020204" pitchFamily="34" charset="0"/>
              <a:buChar char="•"/>
            </a:pPr>
            <a:r>
              <a:rPr lang="en-GB" sz="1400" dirty="0"/>
              <a:t>ATP, UDP </a:t>
            </a:r>
            <a:r>
              <a:rPr lang="en-GB" sz="1400" dirty="0" err="1"/>
              <a:t>MurNAc</a:t>
            </a:r>
            <a:r>
              <a:rPr lang="en-GB" sz="1400" dirty="0"/>
              <a:t>-Ala-Glu and D-glutamate concentrations were 20 </a:t>
            </a:r>
            <a:r>
              <a:rPr lang="en-GB" sz="1400" dirty="0">
                <a:latin typeface="Symbol" panose="05050102010706020507" pitchFamily="18" charset="2"/>
              </a:rPr>
              <a:t>m</a:t>
            </a:r>
            <a:r>
              <a:rPr lang="en-GB" sz="1400" dirty="0"/>
              <a:t>M, 0.1 mM and 25 mM respectively.</a:t>
            </a:r>
          </a:p>
          <a:p>
            <a:pPr marL="285750" indent="-285750">
              <a:buFont typeface="Arial" panose="020B0604020202020204" pitchFamily="34" charset="0"/>
              <a:buChar char="•"/>
            </a:pPr>
            <a:r>
              <a:rPr lang="en-GB" sz="1400" dirty="0"/>
              <a:t>[</a:t>
            </a:r>
            <a:r>
              <a:rPr lang="en-GB" sz="1400" dirty="0" err="1"/>
              <a:t>MurD</a:t>
            </a:r>
            <a:r>
              <a:rPr lang="en-GB" sz="1400" dirty="0"/>
              <a:t>] = 4.4 </a:t>
            </a:r>
            <a:r>
              <a:rPr lang="en-GB" sz="1400" dirty="0" err="1"/>
              <a:t>nM.</a:t>
            </a:r>
            <a:r>
              <a:rPr lang="en-GB" sz="1400" dirty="0"/>
              <a:t>  Assay was a 10 </a:t>
            </a:r>
            <a:r>
              <a:rPr lang="en-GB" sz="1400" dirty="0">
                <a:latin typeface="Symbol" panose="05050102010706020507" pitchFamily="18" charset="2"/>
              </a:rPr>
              <a:t>m</a:t>
            </a:r>
            <a:r>
              <a:rPr lang="en-GB" sz="1400" dirty="0"/>
              <a:t>l </a:t>
            </a:r>
            <a:r>
              <a:rPr lang="en-GB" sz="1400" dirty="0" err="1"/>
              <a:t>Amplex</a:t>
            </a:r>
            <a:r>
              <a:rPr lang="en-GB" sz="1400" dirty="0"/>
              <a:t> Red Fluorescent assay (Ex. 545 nm, </a:t>
            </a:r>
            <a:r>
              <a:rPr lang="en-GB" sz="1400" dirty="0" err="1"/>
              <a:t>Em</a:t>
            </a:r>
            <a:r>
              <a:rPr lang="en-GB" sz="1400" dirty="0"/>
              <a:t>. 585 nm)</a:t>
            </a:r>
          </a:p>
        </p:txBody>
      </p:sp>
      <p:pic>
        <p:nvPicPr>
          <p:cNvPr id="2" name="Picture 1">
            <a:extLst>
              <a:ext uri="{FF2B5EF4-FFF2-40B4-BE49-F238E27FC236}">
                <a16:creationId xmlns:a16="http://schemas.microsoft.com/office/drawing/2014/main" id="{0A9C54B5-B2C6-4EA8-A970-5061FF803975}"/>
              </a:ext>
            </a:extLst>
          </p:cNvPr>
          <p:cNvPicPr>
            <a:picLocks noChangeAspect="1"/>
          </p:cNvPicPr>
          <p:nvPr/>
        </p:nvPicPr>
        <p:blipFill>
          <a:blip r:embed="rId3"/>
          <a:stretch>
            <a:fillRect/>
          </a:stretch>
        </p:blipFill>
        <p:spPr>
          <a:xfrm>
            <a:off x="6133268" y="706423"/>
            <a:ext cx="6186362" cy="4167118"/>
          </a:xfrm>
          <a:prstGeom prst="rect">
            <a:avLst/>
          </a:prstGeom>
        </p:spPr>
      </p:pic>
      <p:sp>
        <p:nvSpPr>
          <p:cNvPr id="7" name="TextBox 6">
            <a:extLst>
              <a:ext uri="{FF2B5EF4-FFF2-40B4-BE49-F238E27FC236}">
                <a16:creationId xmlns:a16="http://schemas.microsoft.com/office/drawing/2014/main" id="{E63C475F-FAD1-4C17-8CCA-654D5126004D}"/>
              </a:ext>
            </a:extLst>
          </p:cNvPr>
          <p:cNvSpPr txBox="1"/>
          <p:nvPr/>
        </p:nvSpPr>
        <p:spPr>
          <a:xfrm>
            <a:off x="7820168" y="2957885"/>
            <a:ext cx="3305803" cy="677108"/>
          </a:xfrm>
          <a:prstGeom prst="rect">
            <a:avLst/>
          </a:prstGeom>
          <a:noFill/>
        </p:spPr>
        <p:txBody>
          <a:bodyPr wrap="square" rtlCol="0">
            <a:spAutoFit/>
          </a:bodyPr>
          <a:lstStyle/>
          <a:p>
            <a:r>
              <a:rPr lang="en-GB" sz="1400" b="1" dirty="0"/>
              <a:t>IC</a:t>
            </a:r>
            <a:r>
              <a:rPr lang="en-GB" sz="1400" b="1" baseline="-25000" dirty="0"/>
              <a:t>50</a:t>
            </a:r>
            <a:r>
              <a:rPr lang="en-GB" sz="1400" b="1" dirty="0"/>
              <a:t> = 24.9 ± 5.7 </a:t>
            </a:r>
            <a:r>
              <a:rPr lang="en-GB" sz="1400" b="1" dirty="0">
                <a:latin typeface="Symbol" panose="05050102010706020507" pitchFamily="18" charset="2"/>
              </a:rPr>
              <a:t>m</a:t>
            </a:r>
            <a:r>
              <a:rPr lang="en-GB" sz="1400" b="1" dirty="0"/>
              <a:t>M</a:t>
            </a:r>
          </a:p>
          <a:p>
            <a:r>
              <a:rPr lang="en-GB" sz="1200" dirty="0"/>
              <a:t>Assuming competition with ATP binding site, Cheng </a:t>
            </a:r>
            <a:r>
              <a:rPr lang="en-GB" sz="1200" dirty="0" err="1"/>
              <a:t>Prussoff</a:t>
            </a:r>
            <a:r>
              <a:rPr lang="en-GB" sz="1200" dirty="0"/>
              <a:t> </a:t>
            </a:r>
            <a:r>
              <a:rPr lang="en-GB" sz="1200" dirty="0" err="1"/>
              <a:t>Eqn</a:t>
            </a:r>
            <a:r>
              <a:rPr lang="en-GB" sz="1200" dirty="0"/>
              <a:t> suggests a </a:t>
            </a:r>
            <a:r>
              <a:rPr lang="en-GB" sz="1200" b="1" dirty="0">
                <a:highlight>
                  <a:srgbClr val="FFFF00"/>
                </a:highlight>
              </a:rPr>
              <a:t>Ki of 19.3 </a:t>
            </a:r>
            <a:r>
              <a:rPr lang="en-GB" sz="1200" b="1" dirty="0" err="1">
                <a:highlight>
                  <a:srgbClr val="FFFF00"/>
                </a:highlight>
                <a:latin typeface="Symbol" panose="05050102010706020507" pitchFamily="18" charset="2"/>
              </a:rPr>
              <a:t>m</a:t>
            </a:r>
            <a:r>
              <a:rPr lang="en-GB" sz="1200" b="1" dirty="0" err="1">
                <a:highlight>
                  <a:srgbClr val="FFFF00"/>
                </a:highlight>
              </a:rPr>
              <a:t>M</a:t>
            </a:r>
            <a:r>
              <a:rPr lang="en-GB" sz="1200" dirty="0" err="1">
                <a:highlight>
                  <a:srgbClr val="FFFF00"/>
                </a:highlight>
              </a:rPr>
              <a:t>.</a:t>
            </a:r>
            <a:r>
              <a:rPr lang="en-GB" sz="1200" dirty="0">
                <a:highlight>
                  <a:srgbClr val="FFFF00"/>
                </a:highlight>
              </a:rPr>
              <a:t> </a:t>
            </a:r>
          </a:p>
        </p:txBody>
      </p:sp>
      <p:pic>
        <p:nvPicPr>
          <p:cNvPr id="8" name="Picture 7">
            <a:extLst>
              <a:ext uri="{FF2B5EF4-FFF2-40B4-BE49-F238E27FC236}">
                <a16:creationId xmlns:a16="http://schemas.microsoft.com/office/drawing/2014/main" id="{EFA225E1-C1A1-4E3B-A6DD-9541735BC748}"/>
              </a:ext>
            </a:extLst>
          </p:cNvPr>
          <p:cNvPicPr>
            <a:picLocks noChangeAspect="1"/>
          </p:cNvPicPr>
          <p:nvPr/>
        </p:nvPicPr>
        <p:blipFill>
          <a:blip r:embed="rId4"/>
          <a:stretch>
            <a:fillRect/>
          </a:stretch>
        </p:blipFill>
        <p:spPr>
          <a:xfrm>
            <a:off x="9629670" y="2028160"/>
            <a:ext cx="2127454" cy="1047731"/>
          </a:xfrm>
          <a:prstGeom prst="rect">
            <a:avLst/>
          </a:prstGeom>
        </p:spPr>
      </p:pic>
      <p:sp>
        <p:nvSpPr>
          <p:cNvPr id="9" name="TextBox 8">
            <a:extLst>
              <a:ext uri="{FF2B5EF4-FFF2-40B4-BE49-F238E27FC236}">
                <a16:creationId xmlns:a16="http://schemas.microsoft.com/office/drawing/2014/main" id="{7D37F7EA-DFBB-4603-AB5D-6EA8E912CCCD}"/>
              </a:ext>
            </a:extLst>
          </p:cNvPr>
          <p:cNvSpPr txBox="1"/>
          <p:nvPr/>
        </p:nvSpPr>
        <p:spPr>
          <a:xfrm>
            <a:off x="1277881" y="5878513"/>
            <a:ext cx="8866594" cy="369332"/>
          </a:xfrm>
          <a:prstGeom prst="rect">
            <a:avLst/>
          </a:prstGeom>
          <a:noFill/>
        </p:spPr>
        <p:txBody>
          <a:bodyPr wrap="none" rtlCol="0">
            <a:spAutoFit/>
          </a:bodyPr>
          <a:lstStyle/>
          <a:p>
            <a:r>
              <a:rPr lang="en-GB" dirty="0"/>
              <a:t>Data could be interpreted to suggest L06 binds 275/19.3 = 14.3 –fold less tightly than ADPCP.</a:t>
            </a:r>
          </a:p>
        </p:txBody>
      </p:sp>
    </p:spTree>
    <p:extLst>
      <p:ext uri="{BB962C8B-B14F-4D97-AF65-F5344CB8AC3E}">
        <p14:creationId xmlns:p14="http://schemas.microsoft.com/office/powerpoint/2010/main" val="204312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8C9F68B-5BC9-43CA-BA7B-36695B5B0833}"/>
              </a:ext>
            </a:extLst>
          </p:cNvPr>
          <p:cNvGraphicFramePr>
            <a:graphicFrameLocks noChangeAspect="1"/>
          </p:cNvGraphicFramePr>
          <p:nvPr/>
        </p:nvGraphicFramePr>
        <p:xfrm>
          <a:off x="227953" y="1399918"/>
          <a:ext cx="5936834" cy="4121543"/>
        </p:xfrm>
        <a:graphic>
          <a:graphicData uri="http://schemas.openxmlformats.org/presentationml/2006/ole">
            <mc:AlternateContent xmlns:mc="http://schemas.openxmlformats.org/markup-compatibility/2006">
              <mc:Choice xmlns:v="urn:schemas-microsoft-com:vml" Requires="v">
                <p:oleObj name="Prism 9" r:id="rId2" imgW="3782505" imgH="2625523" progId="Prism9.Document">
                  <p:embed/>
                </p:oleObj>
              </mc:Choice>
              <mc:Fallback>
                <p:oleObj name="Prism 9" r:id="rId2" imgW="3782505" imgH="2625523" progId="Prism9.Document">
                  <p:embed/>
                  <p:pic>
                    <p:nvPicPr>
                      <p:cNvPr id="2" name="Object 1">
                        <a:extLst>
                          <a:ext uri="{FF2B5EF4-FFF2-40B4-BE49-F238E27FC236}">
                            <a16:creationId xmlns:a16="http://schemas.microsoft.com/office/drawing/2014/main" id="{F8C9F68B-5BC9-43CA-BA7B-36695B5B0833}"/>
                          </a:ext>
                        </a:extLst>
                      </p:cNvPr>
                      <p:cNvPicPr/>
                      <p:nvPr/>
                    </p:nvPicPr>
                    <p:blipFill>
                      <a:blip r:embed="rId3"/>
                      <a:stretch>
                        <a:fillRect/>
                      </a:stretch>
                    </p:blipFill>
                    <p:spPr>
                      <a:xfrm>
                        <a:off x="227953" y="1399918"/>
                        <a:ext cx="5936834" cy="4121543"/>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0133CDAC-5EE8-45CB-A044-9DCC87D8F273}"/>
              </a:ext>
            </a:extLst>
          </p:cNvPr>
          <p:cNvSpPr txBox="1"/>
          <p:nvPr/>
        </p:nvSpPr>
        <p:spPr>
          <a:xfrm>
            <a:off x="52386" y="0"/>
            <a:ext cx="12087225" cy="523220"/>
          </a:xfrm>
          <a:prstGeom prst="rect">
            <a:avLst/>
          </a:prstGeom>
          <a:solidFill>
            <a:srgbClr val="660066"/>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Characterization of Enamine library </a:t>
            </a:r>
            <a:r>
              <a:rPr kumimoji="0" lang="en-GB" sz="2800" b="1" i="1" u="none" strike="noStrike" kern="1200" cap="none" spc="0" normalizeH="0" baseline="0" noProof="0" dirty="0">
                <a:ln>
                  <a:noFill/>
                </a:ln>
                <a:solidFill>
                  <a:srgbClr val="FFFF00"/>
                </a:solidFill>
                <a:effectLst/>
                <a:uLnTx/>
                <a:uFillTx/>
                <a:latin typeface="Calibri" panose="020F0502020204030204"/>
                <a:ea typeface="+mn-ea"/>
                <a:cs typeface="+mn-cs"/>
              </a:rPr>
              <a:t>P. aeruginosa </a:t>
            </a:r>
            <a:r>
              <a:rPr kumimoji="0" lang="en-GB" sz="2800" b="1" i="0" u="none" strike="noStrike" kern="1200" cap="none" spc="0" normalizeH="0" baseline="0" noProof="0" dirty="0" err="1">
                <a:ln>
                  <a:noFill/>
                </a:ln>
                <a:solidFill>
                  <a:srgbClr val="FFFF00"/>
                </a:solidFill>
                <a:effectLst/>
                <a:uLnTx/>
                <a:uFillTx/>
                <a:latin typeface="Calibri" panose="020F0502020204030204"/>
                <a:ea typeface="+mn-ea"/>
                <a:cs typeface="+mn-cs"/>
              </a:rPr>
              <a:t>MurD</a:t>
            </a: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 hit J06 (Plate A01)</a:t>
            </a:r>
          </a:p>
        </p:txBody>
      </p:sp>
      <p:grpSp>
        <p:nvGrpSpPr>
          <p:cNvPr id="15" name="Group 14">
            <a:extLst>
              <a:ext uri="{FF2B5EF4-FFF2-40B4-BE49-F238E27FC236}">
                <a16:creationId xmlns:a16="http://schemas.microsoft.com/office/drawing/2014/main" id="{A96F4172-D737-4B1F-9590-567B29E9C7F6}"/>
              </a:ext>
            </a:extLst>
          </p:cNvPr>
          <p:cNvGrpSpPr/>
          <p:nvPr/>
        </p:nvGrpSpPr>
        <p:grpSpPr>
          <a:xfrm>
            <a:off x="1854570" y="816006"/>
            <a:ext cx="2816694" cy="1156851"/>
            <a:chOff x="1854570" y="570716"/>
            <a:chExt cx="2816694" cy="1156851"/>
          </a:xfrm>
        </p:grpSpPr>
        <p:graphicFrame>
          <p:nvGraphicFramePr>
            <p:cNvPr id="4" name="Object 3">
              <a:extLst>
                <a:ext uri="{FF2B5EF4-FFF2-40B4-BE49-F238E27FC236}">
                  <a16:creationId xmlns:a16="http://schemas.microsoft.com/office/drawing/2014/main" id="{3ACDCEE8-7E35-4965-85C0-3C55B4D12E6E}"/>
                </a:ext>
              </a:extLst>
            </p:cNvPr>
            <p:cNvGraphicFramePr>
              <a:graphicFrameLocks noChangeAspect="1"/>
            </p:cNvGraphicFramePr>
            <p:nvPr/>
          </p:nvGraphicFramePr>
          <p:xfrm>
            <a:off x="2103677" y="599136"/>
            <a:ext cx="2318481" cy="694476"/>
          </p:xfrm>
          <a:graphic>
            <a:graphicData uri="http://schemas.openxmlformats.org/presentationml/2006/ole">
              <mc:AlternateContent xmlns:mc="http://schemas.openxmlformats.org/markup-compatibility/2006">
                <mc:Choice xmlns:v="urn:schemas-microsoft-com:vml" Requires="v">
                  <p:oleObj name="CS ChemDraw Drawing" r:id="rId4" imgW="4468009" imgH="1339461" progId="ChemDraw.Document.6.0">
                    <p:embed/>
                  </p:oleObj>
                </mc:Choice>
                <mc:Fallback>
                  <p:oleObj name="CS ChemDraw Drawing" r:id="rId4" imgW="4468009" imgH="1339461" progId="ChemDraw.Document.6.0">
                    <p:embed/>
                    <p:pic>
                      <p:nvPicPr>
                        <p:cNvPr id="4" name="Object 3">
                          <a:extLst>
                            <a:ext uri="{FF2B5EF4-FFF2-40B4-BE49-F238E27FC236}">
                              <a16:creationId xmlns:a16="http://schemas.microsoft.com/office/drawing/2014/main" id="{3ACDCEE8-7E35-4965-85C0-3C55B4D12E6E}"/>
                            </a:ext>
                          </a:extLst>
                        </p:cNvPr>
                        <p:cNvPicPr/>
                        <p:nvPr/>
                      </p:nvPicPr>
                      <p:blipFill>
                        <a:blip r:embed="rId5"/>
                        <a:stretch>
                          <a:fillRect/>
                        </a:stretch>
                      </p:blipFill>
                      <p:spPr>
                        <a:xfrm>
                          <a:off x="2103677" y="599136"/>
                          <a:ext cx="2318481" cy="694476"/>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FC5612A7-6E58-4160-8970-3921A4ED228E}"/>
                </a:ext>
              </a:extLst>
            </p:cNvPr>
            <p:cNvSpPr txBox="1"/>
            <p:nvPr/>
          </p:nvSpPr>
          <p:spPr>
            <a:xfrm>
              <a:off x="1854570" y="1270994"/>
              <a:ext cx="2816694" cy="43088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Calibri" panose="020F0502020204030204"/>
                  <a:ea typeface="+mn-ea"/>
                  <a:cs typeface="+mn-cs"/>
                </a:rPr>
                <a:t>J06: 2-(5-chlorothiophen-2-yl)-N-[3-(5-methyl-1H-1,2,4-triazol-3-yl)phenyl]acetamide</a:t>
              </a:r>
            </a:p>
          </p:txBody>
        </p:sp>
        <p:sp>
          <p:nvSpPr>
            <p:cNvPr id="6" name="Rectangle 5">
              <a:extLst>
                <a:ext uri="{FF2B5EF4-FFF2-40B4-BE49-F238E27FC236}">
                  <a16:creationId xmlns:a16="http://schemas.microsoft.com/office/drawing/2014/main" id="{D36D8923-D339-4248-B5E8-1A68B8F900AC}"/>
                </a:ext>
              </a:extLst>
            </p:cNvPr>
            <p:cNvSpPr/>
            <p:nvPr/>
          </p:nvSpPr>
          <p:spPr>
            <a:xfrm>
              <a:off x="1947406" y="570716"/>
              <a:ext cx="2600587" cy="115685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 name="TextBox 6">
            <a:extLst>
              <a:ext uri="{FF2B5EF4-FFF2-40B4-BE49-F238E27FC236}">
                <a16:creationId xmlns:a16="http://schemas.microsoft.com/office/drawing/2014/main" id="{6433E66B-D5D4-4ACD-9560-DB851FCC060E}"/>
              </a:ext>
            </a:extLst>
          </p:cNvPr>
          <p:cNvSpPr txBox="1"/>
          <p:nvPr/>
        </p:nvSpPr>
        <p:spPr>
          <a:xfrm>
            <a:off x="1917268" y="3463736"/>
            <a:ext cx="330580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IC</a:t>
            </a:r>
            <a:r>
              <a:rPr kumimoji="0" lang="en-GB" sz="1400" b="1" i="0" u="none" strike="noStrike" kern="1200" cap="none" spc="0" normalizeH="0" baseline="-25000" noProof="0" dirty="0">
                <a:ln>
                  <a:noFill/>
                </a:ln>
                <a:solidFill>
                  <a:prstClr val="black"/>
                </a:solidFill>
                <a:effectLst/>
                <a:uLnTx/>
                <a:uFillTx/>
                <a:latin typeface="Calibri" panose="020F0502020204030204"/>
                <a:ea typeface="+mn-ea"/>
                <a:cs typeface="+mn-cs"/>
              </a:rPr>
              <a:t>50</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 = 21.38 ± 2.22 </a:t>
            </a:r>
            <a:r>
              <a:rPr kumimoji="0" lang="en-GB" sz="1400" b="1"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Assuming competition with ATP binding site, Cheng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Prussoff</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Eq</a:t>
            </a:r>
            <a:r>
              <a:rPr kumimoji="0" lang="en-GB" sz="1200" b="0" i="0" u="none" strike="noStrike" kern="1200" cap="none" spc="0" normalizeH="0" baseline="30000" noProof="0" dirty="0" err="1">
                <a:ln>
                  <a:noFill/>
                </a:ln>
                <a:solidFill>
                  <a:prstClr val="black"/>
                </a:solidFill>
                <a:effectLst/>
                <a:uLnTx/>
                <a:uFillTx/>
                <a:latin typeface="Calibri" panose="020F0502020204030204"/>
                <a:ea typeface="+mn-ea"/>
                <a:cs typeface="+mn-cs"/>
              </a:rPr>
              <a:t>n</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suggests a </a:t>
            </a:r>
            <a:r>
              <a:rPr kumimoji="0" lang="en-GB" sz="12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Ki of 16.6 </a:t>
            </a:r>
            <a:r>
              <a:rPr kumimoji="0" lang="en-GB" sz="1200" b="1" i="0" u="none" strike="noStrike" kern="1200" cap="none" spc="0" normalizeH="0" baseline="0" noProof="0" dirty="0" err="1">
                <a:ln>
                  <a:noFill/>
                </a:ln>
                <a:solidFill>
                  <a:prstClr val="black"/>
                </a:solidFill>
                <a:effectLst/>
                <a:highlight>
                  <a:srgbClr val="FFFF00"/>
                </a:highlight>
                <a:uLnTx/>
                <a:uFillTx/>
                <a:latin typeface="Symbol" panose="05050102010706020507" pitchFamily="18" charset="2"/>
                <a:ea typeface="+mn-ea"/>
                <a:cs typeface="+mn-cs"/>
              </a:rPr>
              <a:t>m</a:t>
            </a:r>
            <a:r>
              <a:rPr kumimoji="0" lang="en-GB" sz="1200" b="1"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M</a:t>
            </a:r>
            <a:r>
              <a:rPr kumimoji="0" lang="en-GB" sz="12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t>
            </a:r>
            <a:r>
              <a:rPr kumimoji="0" lang="en-GB"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p:txBody>
      </p:sp>
      <p:sp>
        <p:nvSpPr>
          <p:cNvPr id="8" name="TextBox 7">
            <a:extLst>
              <a:ext uri="{FF2B5EF4-FFF2-40B4-BE49-F238E27FC236}">
                <a16:creationId xmlns:a16="http://schemas.microsoft.com/office/drawing/2014/main" id="{E63416E6-3812-43CD-AE5A-ED42CF207320}"/>
              </a:ext>
            </a:extLst>
          </p:cNvPr>
          <p:cNvSpPr txBox="1"/>
          <p:nvPr/>
        </p:nvSpPr>
        <p:spPr>
          <a:xfrm>
            <a:off x="1854570" y="5269791"/>
            <a:ext cx="8611082" cy="73866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N=4 replicate assays.  Error bars are SD.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ATP, UDP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MurNAc</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-Ala and D-glutamate concentrations were 20 </a:t>
            </a:r>
            <a:r>
              <a:rPr kumimoji="0" lang="en-GB" sz="1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M, 0.1 mM and 25 mM respectively.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MurD</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 4.4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nM.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Assay was a 10 </a:t>
            </a:r>
            <a:r>
              <a:rPr kumimoji="0" lang="en-GB" sz="1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l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Amplex</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Red Fluorescent assay (Ex. 545 nm,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Em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585 nm)</a:t>
            </a:r>
          </a:p>
        </p:txBody>
      </p:sp>
      <p:sp>
        <p:nvSpPr>
          <p:cNvPr id="9" name="TextBox 8">
            <a:extLst>
              <a:ext uri="{FF2B5EF4-FFF2-40B4-BE49-F238E27FC236}">
                <a16:creationId xmlns:a16="http://schemas.microsoft.com/office/drawing/2014/main" id="{7D28B9A7-075E-4601-B359-842C14EF51DD}"/>
              </a:ext>
            </a:extLst>
          </p:cNvPr>
          <p:cNvSpPr txBox="1"/>
          <p:nvPr/>
        </p:nvSpPr>
        <p:spPr>
          <a:xfrm>
            <a:off x="1424331" y="6341897"/>
            <a:ext cx="89341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Data could be interpreted to suggest J06 binds 19.3/16.6 = 1.1 –fold </a:t>
            </a:r>
            <a:r>
              <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rPr>
              <a:t>more</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tightly than ADPCP.</a:t>
            </a:r>
          </a:p>
        </p:txBody>
      </p:sp>
      <p:pic>
        <p:nvPicPr>
          <p:cNvPr id="10" name="Picture 9">
            <a:extLst>
              <a:ext uri="{FF2B5EF4-FFF2-40B4-BE49-F238E27FC236}">
                <a16:creationId xmlns:a16="http://schemas.microsoft.com/office/drawing/2014/main" id="{A875B44E-BD07-4AB3-99D9-EC25350D44D5}"/>
              </a:ext>
            </a:extLst>
          </p:cNvPr>
          <p:cNvPicPr>
            <a:picLocks noChangeAspect="1"/>
          </p:cNvPicPr>
          <p:nvPr/>
        </p:nvPicPr>
        <p:blipFill>
          <a:blip r:embed="rId6"/>
          <a:stretch>
            <a:fillRect/>
          </a:stretch>
        </p:blipFill>
        <p:spPr>
          <a:xfrm>
            <a:off x="5637459" y="1371121"/>
            <a:ext cx="6186362" cy="4167118"/>
          </a:xfrm>
          <a:prstGeom prst="rect">
            <a:avLst/>
          </a:prstGeom>
        </p:spPr>
      </p:pic>
      <p:sp>
        <p:nvSpPr>
          <p:cNvPr id="11" name="TextBox 10">
            <a:extLst>
              <a:ext uri="{FF2B5EF4-FFF2-40B4-BE49-F238E27FC236}">
                <a16:creationId xmlns:a16="http://schemas.microsoft.com/office/drawing/2014/main" id="{9D5E3BC7-F7D2-4897-8510-0C06061917B4}"/>
              </a:ext>
            </a:extLst>
          </p:cNvPr>
          <p:cNvSpPr txBox="1"/>
          <p:nvPr/>
        </p:nvSpPr>
        <p:spPr>
          <a:xfrm>
            <a:off x="7154784" y="3463736"/>
            <a:ext cx="330580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IC</a:t>
            </a:r>
            <a:r>
              <a:rPr kumimoji="0" lang="en-GB" sz="1400" b="1" i="0" u="none" strike="noStrike" kern="1200" cap="none" spc="0" normalizeH="0" baseline="-25000" noProof="0" dirty="0">
                <a:ln>
                  <a:noFill/>
                </a:ln>
                <a:solidFill>
                  <a:prstClr val="black"/>
                </a:solidFill>
                <a:effectLst/>
                <a:uLnTx/>
                <a:uFillTx/>
                <a:latin typeface="Calibri" panose="020F0502020204030204"/>
                <a:ea typeface="+mn-ea"/>
                <a:cs typeface="+mn-cs"/>
              </a:rPr>
              <a:t>50</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 = 24.9 ± 5.7 </a:t>
            </a:r>
            <a:r>
              <a:rPr kumimoji="0" lang="en-GB" sz="1400" b="1"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Assuming competition with ATP binding site, Cheng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Prussoff</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Eq</a:t>
            </a:r>
            <a:r>
              <a:rPr kumimoji="0" lang="en-GB" sz="1200" b="0" i="0" u="none" strike="noStrike" kern="1200" cap="none" spc="0" normalizeH="0" baseline="30000" noProof="0" dirty="0" err="1">
                <a:ln>
                  <a:noFill/>
                </a:ln>
                <a:solidFill>
                  <a:prstClr val="black"/>
                </a:solidFill>
                <a:effectLst/>
                <a:uLnTx/>
                <a:uFillTx/>
                <a:latin typeface="Calibri" panose="020F0502020204030204"/>
                <a:ea typeface="+mn-ea"/>
                <a:cs typeface="+mn-cs"/>
              </a:rPr>
              <a:t>n</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suggests a </a:t>
            </a:r>
            <a:r>
              <a:rPr kumimoji="0" lang="en-GB" sz="12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Ki of 19.3 </a:t>
            </a:r>
            <a:r>
              <a:rPr kumimoji="0" lang="en-GB" sz="1200" b="1" i="0" u="none" strike="noStrike" kern="1200" cap="none" spc="0" normalizeH="0" baseline="0" noProof="0" dirty="0" err="1">
                <a:ln>
                  <a:noFill/>
                </a:ln>
                <a:solidFill>
                  <a:prstClr val="black"/>
                </a:solidFill>
                <a:effectLst/>
                <a:highlight>
                  <a:srgbClr val="FFFF00"/>
                </a:highlight>
                <a:uLnTx/>
                <a:uFillTx/>
                <a:latin typeface="Symbol" panose="05050102010706020507" pitchFamily="18" charset="2"/>
                <a:ea typeface="+mn-ea"/>
                <a:cs typeface="+mn-cs"/>
              </a:rPr>
              <a:t>m</a:t>
            </a:r>
            <a:r>
              <a:rPr kumimoji="0" lang="en-GB" sz="1200" b="1"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M</a:t>
            </a:r>
            <a:r>
              <a:rPr kumimoji="0" lang="en-GB" sz="12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t>
            </a:r>
            <a:r>
              <a:rPr kumimoji="0" lang="en-GB"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p:txBody>
      </p:sp>
      <p:grpSp>
        <p:nvGrpSpPr>
          <p:cNvPr id="14" name="Group 13">
            <a:extLst>
              <a:ext uri="{FF2B5EF4-FFF2-40B4-BE49-F238E27FC236}">
                <a16:creationId xmlns:a16="http://schemas.microsoft.com/office/drawing/2014/main" id="{90ED003D-7DD7-46E5-8422-4631933256E0}"/>
              </a:ext>
            </a:extLst>
          </p:cNvPr>
          <p:cNvGrpSpPr/>
          <p:nvPr/>
        </p:nvGrpSpPr>
        <p:grpSpPr>
          <a:xfrm>
            <a:off x="7942197" y="657240"/>
            <a:ext cx="2422395" cy="1315617"/>
            <a:chOff x="7942197" y="657240"/>
            <a:chExt cx="2422395" cy="1315617"/>
          </a:xfrm>
        </p:grpSpPr>
        <p:pic>
          <p:nvPicPr>
            <p:cNvPr id="12" name="Picture 11">
              <a:extLst>
                <a:ext uri="{FF2B5EF4-FFF2-40B4-BE49-F238E27FC236}">
                  <a16:creationId xmlns:a16="http://schemas.microsoft.com/office/drawing/2014/main" id="{682FA069-9B23-4B90-A5BF-5A56D9D04A37}"/>
                </a:ext>
              </a:extLst>
            </p:cNvPr>
            <p:cNvPicPr>
              <a:picLocks noChangeAspect="1"/>
            </p:cNvPicPr>
            <p:nvPr/>
          </p:nvPicPr>
          <p:blipFill>
            <a:blip r:embed="rId7"/>
            <a:stretch>
              <a:fillRect/>
            </a:stretch>
          </p:blipFill>
          <p:spPr>
            <a:xfrm>
              <a:off x="7998998" y="740982"/>
              <a:ext cx="2324479" cy="1144762"/>
            </a:xfrm>
            <a:prstGeom prst="rect">
              <a:avLst/>
            </a:prstGeom>
            <a:ln>
              <a:noFill/>
            </a:ln>
          </p:spPr>
        </p:pic>
        <p:sp>
          <p:nvSpPr>
            <p:cNvPr id="13" name="Rectangle 12">
              <a:extLst>
                <a:ext uri="{FF2B5EF4-FFF2-40B4-BE49-F238E27FC236}">
                  <a16:creationId xmlns:a16="http://schemas.microsoft.com/office/drawing/2014/main" id="{761B1DFE-836F-4CF5-85F8-37368E92B7C8}"/>
                </a:ext>
              </a:extLst>
            </p:cNvPr>
            <p:cNvSpPr/>
            <p:nvPr/>
          </p:nvSpPr>
          <p:spPr>
            <a:xfrm>
              <a:off x="7942197" y="657240"/>
              <a:ext cx="2422395" cy="131561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493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CB26DE4-A421-47FA-BAE9-B3E7FC98D28A}"/>
              </a:ext>
            </a:extLst>
          </p:cNvPr>
          <p:cNvGraphicFramePr>
            <a:graphicFrameLocks noChangeAspect="1"/>
          </p:cNvGraphicFramePr>
          <p:nvPr>
            <p:extLst>
              <p:ext uri="{D42A27DB-BD31-4B8C-83A1-F6EECF244321}">
                <p14:modId xmlns:p14="http://schemas.microsoft.com/office/powerpoint/2010/main" val="2817978515"/>
              </p:ext>
            </p:extLst>
          </p:nvPr>
        </p:nvGraphicFramePr>
        <p:xfrm>
          <a:off x="6610779" y="1473107"/>
          <a:ext cx="5407025" cy="3752850"/>
        </p:xfrm>
        <a:graphic>
          <a:graphicData uri="http://schemas.openxmlformats.org/presentationml/2006/ole">
            <mc:AlternateContent xmlns:mc="http://schemas.openxmlformats.org/markup-compatibility/2006">
              <mc:Choice xmlns:v="urn:schemas-microsoft-com:vml" Requires="v">
                <p:oleObj name="Prism 9" r:id="rId2" imgW="3782505" imgH="2625523" progId="Prism9.Document">
                  <p:embed/>
                </p:oleObj>
              </mc:Choice>
              <mc:Fallback>
                <p:oleObj name="Prism 9" r:id="rId2" imgW="3782505" imgH="2625523" progId="Prism9.Document">
                  <p:embed/>
                  <p:pic>
                    <p:nvPicPr>
                      <p:cNvPr id="2" name="Object 1">
                        <a:extLst>
                          <a:ext uri="{FF2B5EF4-FFF2-40B4-BE49-F238E27FC236}">
                            <a16:creationId xmlns:a16="http://schemas.microsoft.com/office/drawing/2014/main" id="{1CB26DE4-A421-47FA-BAE9-B3E7FC98D28A}"/>
                          </a:ext>
                        </a:extLst>
                      </p:cNvPr>
                      <p:cNvPicPr/>
                      <p:nvPr/>
                    </p:nvPicPr>
                    <p:blipFill>
                      <a:blip r:embed="rId3"/>
                      <a:stretch>
                        <a:fillRect/>
                      </a:stretch>
                    </p:blipFill>
                    <p:spPr>
                      <a:xfrm>
                        <a:off x="6610779" y="1473107"/>
                        <a:ext cx="5407025" cy="375285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D3A997A0-0B7E-4CF6-96F0-D4325760ABDA}"/>
              </a:ext>
            </a:extLst>
          </p:cNvPr>
          <p:cNvSpPr txBox="1"/>
          <p:nvPr/>
        </p:nvSpPr>
        <p:spPr>
          <a:xfrm>
            <a:off x="8254322" y="3204949"/>
            <a:ext cx="330580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IC</a:t>
            </a:r>
            <a:r>
              <a:rPr kumimoji="0" lang="en-GB" sz="1400" b="1" i="0" u="none" strike="noStrike" kern="1200" cap="none" spc="0" normalizeH="0" baseline="-25000" noProof="0" dirty="0">
                <a:ln>
                  <a:noFill/>
                </a:ln>
                <a:solidFill>
                  <a:prstClr val="black"/>
                </a:solidFill>
                <a:effectLst/>
                <a:uLnTx/>
                <a:uFillTx/>
                <a:latin typeface="Calibri" panose="020F0502020204030204"/>
                <a:ea typeface="+mn-ea"/>
                <a:cs typeface="+mn-cs"/>
              </a:rPr>
              <a:t>50</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 = 2.34 ± 0.3 </a:t>
            </a:r>
            <a:r>
              <a:rPr kumimoji="0" lang="en-GB" sz="1400" b="1"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Assuming competition with ATP binding site, Cheng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Prussoff</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Eq</a:t>
            </a:r>
            <a:r>
              <a:rPr kumimoji="0" lang="en-GB" sz="1200" b="0" i="0" u="none" strike="noStrike" kern="1200" cap="none" spc="0" normalizeH="0" baseline="30000" noProof="0" dirty="0" err="1">
                <a:ln>
                  <a:noFill/>
                </a:ln>
                <a:solidFill>
                  <a:prstClr val="black"/>
                </a:solidFill>
                <a:effectLst/>
                <a:uLnTx/>
                <a:uFillTx/>
                <a:latin typeface="Calibri" panose="020F0502020204030204"/>
                <a:ea typeface="+mn-ea"/>
                <a:cs typeface="+mn-cs"/>
              </a:rPr>
              <a:t>n</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suggests a </a:t>
            </a:r>
            <a:r>
              <a:rPr kumimoji="0" lang="en-GB" sz="12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Ki of 0.87 </a:t>
            </a:r>
            <a:r>
              <a:rPr kumimoji="0" lang="en-GB" sz="1200" b="1" i="0" u="none" strike="noStrike" kern="1200" cap="none" spc="0" normalizeH="0" baseline="0" noProof="0" dirty="0" err="1">
                <a:ln>
                  <a:noFill/>
                </a:ln>
                <a:solidFill>
                  <a:prstClr val="black"/>
                </a:solidFill>
                <a:effectLst/>
                <a:highlight>
                  <a:srgbClr val="FFFF00"/>
                </a:highlight>
                <a:uLnTx/>
                <a:uFillTx/>
                <a:latin typeface="Symbol" panose="05050102010706020507" pitchFamily="18" charset="2"/>
                <a:ea typeface="+mn-ea"/>
                <a:cs typeface="+mn-cs"/>
              </a:rPr>
              <a:t>m</a:t>
            </a:r>
            <a:r>
              <a:rPr kumimoji="0" lang="en-GB" sz="1200" b="1"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M</a:t>
            </a:r>
            <a:r>
              <a:rPr kumimoji="0" lang="en-GB" sz="12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t>
            </a:r>
            <a:r>
              <a:rPr kumimoji="0" lang="en-GB"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p:txBody>
      </p:sp>
      <p:graphicFrame>
        <p:nvGraphicFramePr>
          <p:cNvPr id="6" name="Object 5">
            <a:extLst>
              <a:ext uri="{FF2B5EF4-FFF2-40B4-BE49-F238E27FC236}">
                <a16:creationId xmlns:a16="http://schemas.microsoft.com/office/drawing/2014/main" id="{3F9FCDE7-ACD4-440F-A0B8-AB2EDBDCBC7A}"/>
              </a:ext>
            </a:extLst>
          </p:cNvPr>
          <p:cNvGraphicFramePr>
            <a:graphicFrameLocks noChangeAspect="1"/>
          </p:cNvGraphicFramePr>
          <p:nvPr>
            <p:extLst>
              <p:ext uri="{D42A27DB-BD31-4B8C-83A1-F6EECF244321}">
                <p14:modId xmlns:p14="http://schemas.microsoft.com/office/powerpoint/2010/main" val="807291796"/>
              </p:ext>
            </p:extLst>
          </p:nvPr>
        </p:nvGraphicFramePr>
        <p:xfrm>
          <a:off x="460341" y="1445193"/>
          <a:ext cx="5461512" cy="3780764"/>
        </p:xfrm>
        <a:graphic>
          <a:graphicData uri="http://schemas.openxmlformats.org/presentationml/2006/ole">
            <mc:AlternateContent xmlns:mc="http://schemas.openxmlformats.org/markup-compatibility/2006">
              <mc:Choice xmlns:v="urn:schemas-microsoft-com:vml" Requires="v">
                <p:oleObj name="Prism 9" r:id="rId4" imgW="3819239" imgH="2643891" progId="Prism9.Document">
                  <p:embed/>
                </p:oleObj>
              </mc:Choice>
              <mc:Fallback>
                <p:oleObj name="Prism 9" r:id="rId4" imgW="3819239" imgH="2643891" progId="Prism9.Document">
                  <p:embed/>
                  <p:pic>
                    <p:nvPicPr>
                      <p:cNvPr id="6" name="Object 5">
                        <a:extLst>
                          <a:ext uri="{FF2B5EF4-FFF2-40B4-BE49-F238E27FC236}">
                            <a16:creationId xmlns:a16="http://schemas.microsoft.com/office/drawing/2014/main" id="{3F9FCDE7-ACD4-440F-A0B8-AB2EDBDCBC7A}"/>
                          </a:ext>
                        </a:extLst>
                      </p:cNvPr>
                      <p:cNvPicPr/>
                      <p:nvPr/>
                    </p:nvPicPr>
                    <p:blipFill>
                      <a:blip r:embed="rId5"/>
                      <a:stretch>
                        <a:fillRect/>
                      </a:stretch>
                    </p:blipFill>
                    <p:spPr>
                      <a:xfrm>
                        <a:off x="460341" y="1445193"/>
                        <a:ext cx="5461512" cy="3780764"/>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BE98EBC7-A40F-4F88-9CC9-09771C831D8A}"/>
              </a:ext>
            </a:extLst>
          </p:cNvPr>
          <p:cNvSpPr txBox="1"/>
          <p:nvPr/>
        </p:nvSpPr>
        <p:spPr>
          <a:xfrm>
            <a:off x="2010574" y="3204949"/>
            <a:ext cx="330580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IC</a:t>
            </a:r>
            <a:r>
              <a:rPr kumimoji="0" lang="en-GB" sz="1400" b="1" i="0" u="none" strike="noStrike" kern="1200" cap="none" spc="0" normalizeH="0" baseline="-25000" noProof="0" dirty="0">
                <a:ln>
                  <a:noFill/>
                </a:ln>
                <a:solidFill>
                  <a:prstClr val="black"/>
                </a:solidFill>
                <a:effectLst/>
                <a:uLnTx/>
                <a:uFillTx/>
                <a:latin typeface="Calibri" panose="020F0502020204030204"/>
                <a:ea typeface="+mn-ea"/>
                <a:cs typeface="+mn-cs"/>
              </a:rPr>
              <a:t>50</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 = 16.62 ± 1.02 </a:t>
            </a:r>
            <a:r>
              <a:rPr kumimoji="0" lang="en-GB" sz="1400" b="1"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Assuming competition with ATP binding site, Cheng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Prussoff</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prstClr val="black"/>
                </a:solidFill>
                <a:effectLst/>
                <a:uLnTx/>
                <a:uFillTx/>
                <a:latin typeface="Calibri" panose="020F0502020204030204"/>
                <a:ea typeface="+mn-ea"/>
                <a:cs typeface="+mn-cs"/>
              </a:rPr>
              <a:t>Eq</a:t>
            </a:r>
            <a:r>
              <a:rPr kumimoji="0" lang="en-GB" sz="1200" b="0" i="0" u="none" strike="noStrike" kern="1200" cap="none" spc="0" normalizeH="0" baseline="30000" noProof="0" dirty="0" err="1">
                <a:ln>
                  <a:noFill/>
                </a:ln>
                <a:solidFill>
                  <a:prstClr val="black"/>
                </a:solidFill>
                <a:effectLst/>
                <a:uLnTx/>
                <a:uFillTx/>
                <a:latin typeface="Calibri" panose="020F0502020204030204"/>
                <a:ea typeface="+mn-ea"/>
                <a:cs typeface="+mn-cs"/>
              </a:rPr>
              <a:t>n</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suggests a </a:t>
            </a:r>
            <a:r>
              <a:rPr kumimoji="0" lang="en-GB" sz="12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Ki of 12.4 </a:t>
            </a:r>
            <a:r>
              <a:rPr kumimoji="0" lang="en-GB" sz="1200" b="1" i="0" u="none" strike="noStrike" kern="1200" cap="none" spc="0" normalizeH="0" baseline="0" noProof="0" dirty="0" err="1">
                <a:ln>
                  <a:noFill/>
                </a:ln>
                <a:solidFill>
                  <a:prstClr val="black"/>
                </a:solidFill>
                <a:effectLst/>
                <a:highlight>
                  <a:srgbClr val="FFFF00"/>
                </a:highlight>
                <a:uLnTx/>
                <a:uFillTx/>
                <a:latin typeface="Symbol" panose="05050102010706020507" pitchFamily="18" charset="2"/>
                <a:ea typeface="+mn-ea"/>
                <a:cs typeface="+mn-cs"/>
              </a:rPr>
              <a:t>m</a:t>
            </a:r>
            <a:r>
              <a:rPr kumimoji="0" lang="en-GB" sz="1200" b="1"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M</a:t>
            </a:r>
            <a:r>
              <a:rPr kumimoji="0" lang="en-GB" sz="12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t>
            </a:r>
            <a:r>
              <a:rPr kumimoji="0" lang="en-GB"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p:txBody>
      </p:sp>
      <p:sp>
        <p:nvSpPr>
          <p:cNvPr id="8" name="TextBox 7">
            <a:extLst>
              <a:ext uri="{FF2B5EF4-FFF2-40B4-BE49-F238E27FC236}">
                <a16:creationId xmlns:a16="http://schemas.microsoft.com/office/drawing/2014/main" id="{DAAF9464-718A-4E4A-99D7-44FD77FC9CFE}"/>
              </a:ext>
            </a:extLst>
          </p:cNvPr>
          <p:cNvSpPr txBox="1"/>
          <p:nvPr/>
        </p:nvSpPr>
        <p:spPr>
          <a:xfrm>
            <a:off x="52386" y="0"/>
            <a:ext cx="12087225" cy="523220"/>
          </a:xfrm>
          <a:prstGeom prst="rect">
            <a:avLst/>
          </a:prstGeom>
          <a:solidFill>
            <a:srgbClr val="660066"/>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Characterization of Enamine library </a:t>
            </a:r>
            <a:r>
              <a:rPr kumimoji="0" lang="en-GB" sz="2800" b="1" i="1" u="none" strike="noStrike" kern="1200" cap="none" spc="0" normalizeH="0" baseline="0" noProof="0" dirty="0">
                <a:ln>
                  <a:noFill/>
                </a:ln>
                <a:solidFill>
                  <a:srgbClr val="FFFF00"/>
                </a:solidFill>
                <a:effectLst/>
                <a:uLnTx/>
                <a:uFillTx/>
                <a:latin typeface="Calibri" panose="020F0502020204030204"/>
                <a:ea typeface="+mn-ea"/>
                <a:cs typeface="+mn-cs"/>
              </a:rPr>
              <a:t>P. aeruginosa </a:t>
            </a:r>
            <a:r>
              <a:rPr kumimoji="0" lang="en-GB" sz="2800" b="1" i="0" u="none" strike="noStrike" kern="1200" cap="none" spc="0" normalizeH="0" baseline="0" noProof="0" dirty="0" err="1">
                <a:ln>
                  <a:noFill/>
                </a:ln>
                <a:solidFill>
                  <a:srgbClr val="FFFF00"/>
                </a:solidFill>
                <a:effectLst/>
                <a:uLnTx/>
                <a:uFillTx/>
                <a:latin typeface="Calibri" panose="020F0502020204030204"/>
                <a:ea typeface="+mn-ea"/>
                <a:cs typeface="+mn-cs"/>
              </a:rPr>
              <a:t>MurE</a:t>
            </a:r>
            <a:r>
              <a:rPr kumimoji="0" lang="en-GB" sz="2800" b="1" i="0" u="none" strike="noStrike" kern="1200" cap="none" spc="0" normalizeH="0" baseline="0" noProof="0" dirty="0">
                <a:ln>
                  <a:noFill/>
                </a:ln>
                <a:solidFill>
                  <a:srgbClr val="FFFF00"/>
                </a:solidFill>
                <a:effectLst/>
                <a:uLnTx/>
                <a:uFillTx/>
                <a:latin typeface="Calibri" panose="020F0502020204030204"/>
                <a:ea typeface="+mn-ea"/>
                <a:cs typeface="+mn-cs"/>
              </a:rPr>
              <a:t> hit J06 (Plate A01)</a:t>
            </a:r>
          </a:p>
        </p:txBody>
      </p:sp>
      <p:sp>
        <p:nvSpPr>
          <p:cNvPr id="17" name="TextBox 16">
            <a:extLst>
              <a:ext uri="{FF2B5EF4-FFF2-40B4-BE49-F238E27FC236}">
                <a16:creationId xmlns:a16="http://schemas.microsoft.com/office/drawing/2014/main" id="{AEA3E239-7542-4B8B-ABB6-814D578F4F61}"/>
              </a:ext>
            </a:extLst>
          </p:cNvPr>
          <p:cNvSpPr txBox="1"/>
          <p:nvPr/>
        </p:nvSpPr>
        <p:spPr>
          <a:xfrm>
            <a:off x="1424331" y="6455804"/>
            <a:ext cx="89341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Data could be interpreted to suggest J06 binds 19.3/16.6 = 1.1 –fold </a:t>
            </a:r>
            <a:r>
              <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rPr>
              <a:t>more</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tightly than ADPCP.</a:t>
            </a:r>
          </a:p>
        </p:txBody>
      </p:sp>
      <p:sp>
        <p:nvSpPr>
          <p:cNvPr id="18" name="TextBox 17">
            <a:extLst>
              <a:ext uri="{FF2B5EF4-FFF2-40B4-BE49-F238E27FC236}">
                <a16:creationId xmlns:a16="http://schemas.microsoft.com/office/drawing/2014/main" id="{F91F78A8-0945-4603-A790-6F8E97524DB4}"/>
              </a:ext>
            </a:extLst>
          </p:cNvPr>
          <p:cNvSpPr txBox="1"/>
          <p:nvPr/>
        </p:nvSpPr>
        <p:spPr>
          <a:xfrm>
            <a:off x="1125098" y="5219550"/>
            <a:ext cx="9987661" cy="73866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N=4 replicate assays.  Error bars are SD.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ATP, UDP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MurNAc</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-Ala-Glu and diaminopimelic acid (racemic mixture) concentrations were 20 </a:t>
            </a:r>
            <a:r>
              <a:rPr kumimoji="0" lang="en-GB" sz="1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M, 0.1 mM and 16 mM respectively.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MurE</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 2.17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nM.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Assay was a 10 </a:t>
            </a:r>
            <a:r>
              <a:rPr kumimoji="0" lang="en-GB" sz="1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l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Amplex</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Red Fluorescent assay (Ex. 545 nm,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Em</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585 nm)</a:t>
            </a:r>
          </a:p>
        </p:txBody>
      </p:sp>
      <p:pic>
        <p:nvPicPr>
          <p:cNvPr id="20" name="Picture 19">
            <a:extLst>
              <a:ext uri="{FF2B5EF4-FFF2-40B4-BE49-F238E27FC236}">
                <a16:creationId xmlns:a16="http://schemas.microsoft.com/office/drawing/2014/main" id="{9DF0F2E9-4595-4E9D-9080-19F4698B8A16}"/>
              </a:ext>
            </a:extLst>
          </p:cNvPr>
          <p:cNvPicPr>
            <a:picLocks noChangeAspect="1"/>
          </p:cNvPicPr>
          <p:nvPr/>
        </p:nvPicPr>
        <p:blipFill>
          <a:blip r:embed="rId6"/>
          <a:stretch>
            <a:fillRect/>
          </a:stretch>
        </p:blipFill>
        <p:spPr>
          <a:xfrm>
            <a:off x="8723466" y="634059"/>
            <a:ext cx="2118705" cy="1164761"/>
          </a:xfrm>
          <a:prstGeom prst="rect">
            <a:avLst/>
          </a:prstGeom>
        </p:spPr>
      </p:pic>
      <p:pic>
        <p:nvPicPr>
          <p:cNvPr id="21" name="Picture 20">
            <a:extLst>
              <a:ext uri="{FF2B5EF4-FFF2-40B4-BE49-F238E27FC236}">
                <a16:creationId xmlns:a16="http://schemas.microsoft.com/office/drawing/2014/main" id="{F5B3887D-5200-4DE2-9924-F361D7FFE614}"/>
              </a:ext>
            </a:extLst>
          </p:cNvPr>
          <p:cNvPicPr>
            <a:picLocks noChangeAspect="1"/>
          </p:cNvPicPr>
          <p:nvPr/>
        </p:nvPicPr>
        <p:blipFill>
          <a:blip r:embed="rId7"/>
          <a:stretch>
            <a:fillRect/>
          </a:stretch>
        </p:blipFill>
        <p:spPr>
          <a:xfrm>
            <a:off x="2271073" y="620188"/>
            <a:ext cx="2434930" cy="1027730"/>
          </a:xfrm>
          <a:prstGeom prst="rect">
            <a:avLst/>
          </a:prstGeom>
        </p:spPr>
      </p:pic>
    </p:spTree>
    <p:extLst>
      <p:ext uri="{BB962C8B-B14F-4D97-AF65-F5344CB8AC3E}">
        <p14:creationId xmlns:p14="http://schemas.microsoft.com/office/powerpoint/2010/main" val="3800579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2386</TotalTime>
  <Words>2084</Words>
  <Application>Microsoft Office PowerPoint</Application>
  <PresentationFormat>Widescreen</PresentationFormat>
  <Paragraphs>166</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5" baseType="lpstr">
      <vt:lpstr>Arial</vt:lpstr>
      <vt:lpstr>Calibri</vt:lpstr>
      <vt:lpstr>Calibri Light</vt:lpstr>
      <vt:lpstr>Symbol</vt:lpstr>
      <vt:lpstr>Office Theme</vt:lpstr>
      <vt:lpstr>Prism 9</vt:lpstr>
      <vt:lpstr>CS ChemDraw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Lloyd, Adrian</dc:creator>
  <cp:lastModifiedBy>Lloyd, Adrian</cp:lastModifiedBy>
  <cp:revision>39</cp:revision>
  <cp:lastPrinted>2022-04-27T16:02:36Z</cp:lastPrinted>
  <dcterms:created xsi:type="dcterms:W3CDTF">2022-04-08T17:31:28Z</dcterms:created>
  <dcterms:modified xsi:type="dcterms:W3CDTF">2022-06-14T12:58:39Z</dcterms:modified>
</cp:coreProperties>
</file>