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74" r:id="rId2"/>
    <p:sldId id="257" r:id="rId3"/>
    <p:sldId id="258" r:id="rId4"/>
    <p:sldId id="269" r:id="rId5"/>
    <p:sldId id="270" r:id="rId6"/>
    <p:sldId id="263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0066"/>
    <a:srgbClr val="FFFFCC"/>
    <a:srgbClr val="660066"/>
    <a:srgbClr val="FF33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95A9-01A0-C46F-FB6F-1669C3C5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3098-4994-1636-7338-32DBE4E56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5259-7122-8BFF-7857-E0874D6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EED5-9BB6-EE57-8B40-36725D9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4F8D-73D3-5477-3B14-5EE702B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8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11B-B129-F3AB-7C7F-79E52A8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9968A-D7CE-395E-A1E3-62044B0F7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3EDC-865B-2D3F-ED1A-4E2B514E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D827-1395-BC9E-96C3-2A7DE11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FE66-9205-6E58-378A-5B84FB83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D407F-7810-64C2-36D2-8629D30C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0172-748B-CCFE-CA8F-2A5B5989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EFE4-DD6B-0BB5-582A-70F4F435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0780-F982-F8BA-D187-832D3DF7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39F7-F43A-EC2C-3FED-4CC73B79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82EB-D2E0-609D-9FFA-F06FEEC4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B7EE-C642-90F5-16E3-32D2879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6F3B-5BB0-1C85-F000-AA2F6739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187-80D4-852B-15D2-93FEC1CE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EE56-B4A3-CDAA-5BCA-3714689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B227-4CC8-18EC-7639-F127BA56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1A53-1F61-B07D-8114-BE5B5712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7435-2A08-2A66-95F4-391DB7EF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34A0-C95B-4FB8-52D5-0FEF0D6D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B3FB-6C31-FFA8-F09A-F977E73D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ACCB-B65A-4D50-5E57-5C72E6A5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B2C7-BF89-BB9D-EFBA-663F26E0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B048-D094-B87D-C528-2E9392022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3E09-A00F-E6F8-D7DC-11C567DF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26DFD-BB38-6191-2CF6-9331E7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C2547-FA14-25BF-4D44-27FB1345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CD57-5652-EB90-7512-9EA49F5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A5A-9DBB-A7A0-8AAA-DF02F600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A865-0F9D-9189-45F1-16552A5C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92E67-1595-28C2-951F-49A85256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5B93A-F05C-5774-6E5C-8A6B3899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1205E-4197-2D91-5670-4B8C3089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D630C-D279-C25D-618A-171141EC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76D4A-62DF-352C-A60F-EFFB0BB5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89-5B69-05B3-2B62-A47ED6D3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DC20B-A113-6DF0-FB2B-CF72693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D42BA-DD0C-BB9B-6A08-FECD6006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EFB78-C894-1854-68DF-07F58BF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AF06A-E2E7-1C80-208F-88A17215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F066E-4BDF-4239-608D-4CE7B2BB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9BC2-1142-1531-65EF-75205C9E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729-4C3C-A561-F877-A5A2266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FFB8-D03C-07B2-97E0-60938A4A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431A-E5EA-8254-9069-F6250061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7681-48F9-DB55-2F50-3CA3FCB5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1D43-6FD1-20AB-649B-A0CA86D2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E7A0E-7007-6BC3-E25D-A350A66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77A1-13AD-92DD-60E9-C42E011D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AECE0-79FA-CB05-FCAB-399B91A0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0728D-57FE-3B16-6487-817C33EA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211CA-B578-7941-6A6E-8328C82B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B86F-0416-B562-DAB8-50645BD8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15DFA-E855-BA94-564B-89F1A5D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1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54CDA-C57B-2A2A-FB33-E064ED26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84FA-359E-D2A5-39DC-04C22C97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A333-CE90-48AA-C7CF-7435D530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6586-ED8A-4A2E-AF4B-6C7170C77D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09BC-4C29-DA5D-264E-03718AA2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911F-A7CA-6830-B251-28C7A6C3B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B61D-2A21-43FA-9693-17F94CABC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43D04-CFBB-A3AA-8C2F-4E5255C9BF1E}"/>
              </a:ext>
            </a:extLst>
          </p:cNvPr>
          <p:cNvSpPr txBox="1"/>
          <p:nvPr/>
        </p:nvSpPr>
        <p:spPr>
          <a:xfrm>
            <a:off x="-428514" y="1125614"/>
            <a:ext cx="1242359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 dirty="0" err="1"/>
              <a:t>Atomwise</a:t>
            </a:r>
            <a:r>
              <a:rPr lang="en-GB" sz="3200" b="1" dirty="0"/>
              <a:t> Library Screening for multi-targeting Mur ligase inhibitors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sz="2400" dirty="0"/>
              <a:t>13</a:t>
            </a:r>
            <a:r>
              <a:rPr lang="en-GB" sz="2400" baseline="30000" dirty="0"/>
              <a:t>th</a:t>
            </a:r>
            <a:r>
              <a:rPr lang="en-GB" sz="2400" dirty="0"/>
              <a:t> September, 2022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sz="2400" dirty="0"/>
              <a:t>Anita Catherwood,  Julie Tod, Laura Diaz Saez, Christopher Dowson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School of Life Sciences, University of Warwick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6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06A5F3D-4CD5-5360-0109-626973198480}"/>
              </a:ext>
            </a:extLst>
          </p:cNvPr>
          <p:cNvSpPr txBox="1"/>
          <p:nvPr/>
        </p:nvSpPr>
        <p:spPr>
          <a:xfrm>
            <a:off x="1162050" y="1025009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Manually Interpreted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236E2-5910-EE41-5D06-1C67C7555322}"/>
              </a:ext>
            </a:extLst>
          </p:cNvPr>
          <p:cNvSpPr txBox="1"/>
          <p:nvPr/>
        </p:nvSpPr>
        <p:spPr>
          <a:xfrm>
            <a:off x="638900" y="1790700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1) Data (controls and complete reactions) (~100-200 data points per well, four control wells and four complete assay wells per compound) are re-tabulated, and initial rates manually extracted by linear regression of a visually selected linear region of the time course.</a:t>
            </a:r>
          </a:p>
          <a:p>
            <a:endParaRPr lang="en-GB" sz="1400" dirty="0"/>
          </a:p>
          <a:p>
            <a:r>
              <a:rPr lang="en-GB" sz="1400" dirty="0"/>
              <a:t>2) Initial rates from controls are averaged and the average subtracted from complete reactions</a:t>
            </a:r>
          </a:p>
          <a:p>
            <a:endParaRPr lang="en-GB" sz="1400" dirty="0"/>
          </a:p>
          <a:p>
            <a:r>
              <a:rPr lang="en-GB" sz="1400" b="1" dirty="0">
                <a:solidFill>
                  <a:srgbClr val="7030A0"/>
                </a:solidFill>
              </a:rPr>
              <a:t>Analysis of 20 compounds in this manner takes 1-2 days of analysis.</a:t>
            </a: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66A41-A307-B23F-3075-C247B9568756}"/>
              </a:ext>
            </a:extLst>
          </p:cNvPr>
          <p:cNvSpPr txBox="1"/>
          <p:nvPr/>
        </p:nvSpPr>
        <p:spPr>
          <a:xfrm>
            <a:off x="6200775" y="1025009"/>
            <a:ext cx="41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Matlab</a:t>
            </a:r>
            <a:r>
              <a:rPr lang="en-GB" b="1" dirty="0"/>
              <a:t>-automated interpretation of Data</a:t>
            </a:r>
          </a:p>
          <a:p>
            <a:pPr algn="ctr"/>
            <a:r>
              <a:rPr lang="en-GB" b="1" dirty="0"/>
              <a:t>(Auth:  Hector Newman)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8DA6F-A84D-59EF-67FA-3EFCD15FC655}"/>
              </a:ext>
            </a:extLst>
          </p:cNvPr>
          <p:cNvSpPr txBox="1"/>
          <p:nvPr/>
        </p:nvSpPr>
        <p:spPr>
          <a:xfrm>
            <a:off x="6334125" y="1790700"/>
            <a:ext cx="4009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Matlab</a:t>
            </a:r>
            <a:r>
              <a:rPr lang="en-GB" sz="1400" dirty="0"/>
              <a:t> automatically performs  steps 1 and 2 using the entire time course of data (or between those time points we wish to analyse: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10C91-0FD3-F56B-2E12-477BD9CA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60" y="2484726"/>
            <a:ext cx="5758340" cy="3133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23B02C-A9DF-9F46-4283-8E47870B48C4}"/>
              </a:ext>
            </a:extLst>
          </p:cNvPr>
          <p:cNvSpPr txBox="1"/>
          <p:nvPr/>
        </p:nvSpPr>
        <p:spPr>
          <a:xfrm>
            <a:off x="6096000" y="583299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</a:rPr>
              <a:t>Analysis of 20 compounds in this manner takes </a:t>
            </a:r>
            <a:r>
              <a:rPr lang="en-GB" sz="1400" b="1" dirty="0">
                <a:solidFill>
                  <a:srgbClr val="7030A0"/>
                </a:solidFill>
                <a:highlight>
                  <a:srgbClr val="FFFF00"/>
                </a:highlight>
              </a:rPr>
              <a:t>1-2 hours</a:t>
            </a:r>
            <a:r>
              <a:rPr lang="en-GB" sz="1400" b="1" dirty="0">
                <a:solidFill>
                  <a:srgbClr val="7030A0"/>
                </a:solidFill>
              </a:rPr>
              <a:t> of analysis.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AB1FB-3C66-F1BF-B0ED-91957193BC23}"/>
              </a:ext>
            </a:extLst>
          </p:cNvPr>
          <p:cNvSpPr txBox="1"/>
          <p:nvPr/>
        </p:nvSpPr>
        <p:spPr>
          <a:xfrm>
            <a:off x="943534" y="218207"/>
            <a:ext cx="10514481" cy="52322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</a:rPr>
              <a:t>Dealing with the rate limiting step of screening continuous assay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3FC2E-55E4-E627-9D19-E08BCFE22DFC}"/>
              </a:ext>
            </a:extLst>
          </p:cNvPr>
          <p:cNvSpPr txBox="1"/>
          <p:nvPr/>
        </p:nvSpPr>
        <p:spPr>
          <a:xfrm>
            <a:off x="7193384" y="2925723"/>
            <a:ext cx="1195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9999"/>
                </a:solidFill>
              </a:rPr>
              <a:t>Complete Assay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18FD89-B032-B35D-148E-22792E0FCAA4}"/>
              </a:ext>
            </a:extLst>
          </p:cNvPr>
          <p:cNvSpPr txBox="1"/>
          <p:nvPr/>
        </p:nvSpPr>
        <p:spPr>
          <a:xfrm>
            <a:off x="7372349" y="4622244"/>
            <a:ext cx="65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330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90473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8FD69F20-15A6-BA43-24A1-5DAE03306C6C}"/>
              </a:ext>
            </a:extLst>
          </p:cNvPr>
          <p:cNvSpPr txBox="1"/>
          <p:nvPr/>
        </p:nvSpPr>
        <p:spPr>
          <a:xfrm>
            <a:off x="375860" y="160318"/>
            <a:ext cx="11440279" cy="95410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00"/>
                </a:solidFill>
              </a:rPr>
              <a:t>Comparison of Interpretation of Anita’s long hand Excel and Hector/Julie’s </a:t>
            </a:r>
            <a:r>
              <a:rPr lang="en-GB" sz="2800" b="1" dirty="0" err="1">
                <a:solidFill>
                  <a:srgbClr val="FFFF00"/>
                </a:solidFill>
              </a:rPr>
              <a:t>Matlab</a:t>
            </a:r>
            <a:r>
              <a:rPr lang="en-GB" sz="2800" b="1" dirty="0">
                <a:solidFill>
                  <a:srgbClr val="FFFF00"/>
                </a:solidFill>
              </a:rPr>
              <a:t> Interpretation of the impact of </a:t>
            </a:r>
            <a:r>
              <a:rPr lang="en-GB" sz="2800" b="1" dirty="0" err="1">
                <a:solidFill>
                  <a:srgbClr val="FFFF00"/>
                </a:solidFill>
              </a:rPr>
              <a:t>Atomwise</a:t>
            </a:r>
            <a:r>
              <a:rPr lang="en-GB" sz="2800" b="1" dirty="0">
                <a:solidFill>
                  <a:srgbClr val="FFFF00"/>
                </a:solidFill>
              </a:rPr>
              <a:t> Compounds AW 23-45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BD52E-2D16-088E-FBB7-C9DFCC16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67" y="1114425"/>
            <a:ext cx="6920863" cy="4853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54E9B-BCF8-BE28-5AB2-F3A8359E0CD2}"/>
              </a:ext>
            </a:extLst>
          </p:cNvPr>
          <p:cNvSpPr txBox="1"/>
          <p:nvPr/>
        </p:nvSpPr>
        <p:spPr>
          <a:xfrm>
            <a:off x="1562100" y="5968124"/>
            <a:ext cx="866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short,  </a:t>
            </a:r>
            <a:r>
              <a:rPr lang="en-GB" dirty="0" err="1"/>
              <a:t>Matlab</a:t>
            </a:r>
            <a:r>
              <a:rPr lang="en-GB" dirty="0"/>
              <a:t> and manual interpretation of data appear to generate comparable results</a:t>
            </a:r>
          </a:p>
        </p:txBody>
      </p:sp>
    </p:spTree>
    <p:extLst>
      <p:ext uri="{BB962C8B-B14F-4D97-AF65-F5344CB8AC3E}">
        <p14:creationId xmlns:p14="http://schemas.microsoft.com/office/powerpoint/2010/main" val="33206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8AE0E-435C-39CC-2E15-F212CB9AD0AB}"/>
              </a:ext>
            </a:extLst>
          </p:cNvPr>
          <p:cNvSpPr txBox="1"/>
          <p:nvPr/>
        </p:nvSpPr>
        <p:spPr>
          <a:xfrm>
            <a:off x="1615465" y="118334"/>
            <a:ext cx="8620437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Screening of the </a:t>
            </a:r>
            <a:r>
              <a:rPr lang="en-GB" sz="2400" b="1" dirty="0" err="1">
                <a:solidFill>
                  <a:srgbClr val="FFFF00"/>
                </a:solidFill>
              </a:rPr>
              <a:t>Atomwise</a:t>
            </a:r>
            <a:r>
              <a:rPr lang="en-GB" sz="2400" b="1" dirty="0">
                <a:solidFill>
                  <a:srgbClr val="FFFF00"/>
                </a:solidFill>
              </a:rPr>
              <a:t> Library at 1 mM vs. </a:t>
            </a:r>
            <a:r>
              <a:rPr lang="en-GB" sz="2400" b="1" i="1" dirty="0">
                <a:solidFill>
                  <a:srgbClr val="FFFF00"/>
                </a:solidFill>
              </a:rPr>
              <a:t>P. aeruginosa</a:t>
            </a:r>
            <a:r>
              <a:rPr lang="en-GB" sz="2400" b="1" dirty="0">
                <a:solidFill>
                  <a:srgbClr val="FFFF00"/>
                </a:solidFill>
              </a:rPr>
              <a:t> </a:t>
            </a:r>
            <a:r>
              <a:rPr lang="en-GB" sz="2400" b="1" dirty="0" err="1">
                <a:solidFill>
                  <a:srgbClr val="FFFF00"/>
                </a:solidFill>
              </a:rPr>
              <a:t>MurC</a:t>
            </a:r>
            <a:endParaRPr lang="en-GB" sz="2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99414-A15C-718B-5595-6D62520A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7" y="790905"/>
            <a:ext cx="10763901" cy="5948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73DD6-93B6-130D-80C1-8E7B4ECF0BCB}"/>
              </a:ext>
            </a:extLst>
          </p:cNvPr>
          <p:cNvSpPr txBox="1"/>
          <p:nvPr/>
        </p:nvSpPr>
        <p:spPr>
          <a:xfrm>
            <a:off x="8627634" y="5626250"/>
            <a:ext cx="3216536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</a:t>
            </a:r>
            <a:r>
              <a:rPr lang="en-GB" sz="1400" b="1" dirty="0" err="1">
                <a:solidFill>
                  <a:schemeClr val="bg1"/>
                </a:solidFill>
              </a:rPr>
              <a:t>MurC</a:t>
            </a:r>
            <a:r>
              <a:rPr lang="en-GB" sz="1400" b="1" dirty="0">
                <a:solidFill>
                  <a:schemeClr val="bg1"/>
                </a:solidFill>
              </a:rPr>
              <a:t>] = 400 </a:t>
            </a:r>
            <a:r>
              <a:rPr lang="en-GB" sz="1400" b="1" dirty="0" err="1">
                <a:solidFill>
                  <a:schemeClr val="bg1"/>
                </a:solidFill>
              </a:rPr>
              <a:t>nM</a:t>
            </a:r>
            <a:r>
              <a:rPr lang="en-GB" sz="1400" b="1" dirty="0">
                <a:solidFill>
                  <a:schemeClr val="bg1"/>
                </a:solidFill>
              </a:rPr>
              <a:t>, L-Ala = 0.2 mM, UDP </a:t>
            </a:r>
            <a:r>
              <a:rPr lang="en-GB" sz="1400" b="1" dirty="0" err="1">
                <a:solidFill>
                  <a:schemeClr val="bg1"/>
                </a:solidFill>
              </a:rPr>
              <a:t>MurNAc</a:t>
            </a:r>
            <a:r>
              <a:rPr lang="en-GB" sz="1400" b="1" dirty="0">
                <a:solidFill>
                  <a:schemeClr val="bg1"/>
                </a:solidFill>
              </a:rPr>
              <a:t> = 0.1 mM, ATP = 60 </a:t>
            </a:r>
            <a:r>
              <a:rPr lang="en-GB" sz="1400" b="1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GB" sz="1400" b="1" dirty="0">
                <a:solidFill>
                  <a:schemeClr val="bg1"/>
                </a:solidFill>
              </a:rPr>
              <a:t>M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[AW__] = 1 mM; [Compound W] = 10 </a:t>
            </a:r>
            <a:r>
              <a:rPr lang="en-GB" sz="1400" b="1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GB" sz="1400" b="1" dirty="0">
                <a:solidFill>
                  <a:schemeClr val="bg1"/>
                </a:solidFill>
              </a:rPr>
              <a:t>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4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BE8A9E6-F972-5F7A-703B-838F9DD3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0" y="26356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33B76F-C3CE-F181-1A00-8240B8E13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46978"/>
              </p:ext>
            </p:extLst>
          </p:nvPr>
        </p:nvGraphicFramePr>
        <p:xfrm>
          <a:off x="288249" y="1020998"/>
          <a:ext cx="5027611" cy="293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211097" imgH="3048000" progId="Prism9.Document">
                  <p:embed/>
                </p:oleObj>
              </mc:Choice>
              <mc:Fallback>
                <p:oleObj name="Prism 9" r:id="rId2" imgW="5211097" imgH="3048000" progId="Prism9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49" y="1020998"/>
                        <a:ext cx="5027611" cy="2934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8E640A3-271A-8D30-1032-931832864A43}"/>
              </a:ext>
            </a:extLst>
          </p:cNvPr>
          <p:cNvSpPr txBox="1"/>
          <p:nvPr/>
        </p:nvSpPr>
        <p:spPr>
          <a:xfrm>
            <a:off x="3647228" y="347789"/>
            <a:ext cx="5731634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Triaging </a:t>
            </a:r>
            <a:r>
              <a:rPr lang="en-GB" sz="2400" b="1" i="1" dirty="0">
                <a:solidFill>
                  <a:srgbClr val="FFFF00"/>
                </a:solidFill>
              </a:rPr>
              <a:t>P. aeruginosa </a:t>
            </a:r>
            <a:r>
              <a:rPr lang="en-GB" sz="2400" b="1" dirty="0" err="1">
                <a:solidFill>
                  <a:srgbClr val="FFFF00"/>
                </a:solidFill>
              </a:rPr>
              <a:t>MurC</a:t>
            </a:r>
            <a:r>
              <a:rPr lang="en-GB" sz="2400" b="1" dirty="0">
                <a:solidFill>
                  <a:srgbClr val="FFFF00"/>
                </a:solidFill>
              </a:rPr>
              <a:t> </a:t>
            </a:r>
            <a:r>
              <a:rPr lang="en-GB" sz="2400" b="1" dirty="0" err="1">
                <a:solidFill>
                  <a:srgbClr val="FFFF00"/>
                </a:solidFill>
              </a:rPr>
              <a:t>Atomwise</a:t>
            </a:r>
            <a:r>
              <a:rPr lang="en-GB" sz="2400" b="1" dirty="0">
                <a:solidFill>
                  <a:srgbClr val="FFFF00"/>
                </a:solidFill>
              </a:rPr>
              <a:t>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234A4-BBF3-2E34-CAB4-E5879DB0BB2B}"/>
              </a:ext>
            </a:extLst>
          </p:cNvPr>
          <p:cNvSpPr txBox="1"/>
          <p:nvPr/>
        </p:nvSpPr>
        <p:spPr>
          <a:xfrm>
            <a:off x="404626" y="3955295"/>
            <a:ext cx="489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Therefore coupling enzyme inhibition below 40% will not impact on diagnosis of Mur ligase inhibition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FE4DA-2484-A912-99B3-F3279B61CDF9}"/>
              </a:ext>
            </a:extLst>
          </p:cNvPr>
          <p:cNvSpPr txBox="1"/>
          <p:nvPr/>
        </p:nvSpPr>
        <p:spPr>
          <a:xfrm>
            <a:off x="505346" y="4846605"/>
            <a:ext cx="29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Compound quenching of fluorescence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FA129-245A-4999-39F5-D60875CB2E66}"/>
              </a:ext>
            </a:extLst>
          </p:cNvPr>
          <p:cNvSpPr txBox="1"/>
          <p:nvPr/>
        </p:nvSpPr>
        <p:spPr>
          <a:xfrm>
            <a:off x="505346" y="5278746"/>
            <a:ext cx="4810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Addition of a 100 </a:t>
            </a:r>
            <a:r>
              <a:rPr lang="en-GB" sz="1400" dirty="0">
                <a:latin typeface="Symbol" panose="05050102010706020507" pitchFamily="18" charset="2"/>
              </a:rPr>
              <a:t>m</a:t>
            </a:r>
            <a:r>
              <a:rPr lang="en-GB" sz="1400" dirty="0"/>
              <a:t>M H</a:t>
            </a:r>
            <a:r>
              <a:rPr lang="en-GB" sz="1400" baseline="-25000" dirty="0"/>
              <a:t>2</a:t>
            </a:r>
            <a:r>
              <a:rPr lang="en-GB" sz="1400" dirty="0"/>
              <a:t>O</a:t>
            </a:r>
            <a:r>
              <a:rPr lang="en-GB" sz="1400" baseline="-25000" dirty="0"/>
              <a:t>2</a:t>
            </a:r>
            <a:r>
              <a:rPr lang="en-GB" sz="1400" dirty="0"/>
              <a:t> to assays to generate the fluorescent resorufin signal  in the presence of 1 mM compound indicated that none of the </a:t>
            </a:r>
            <a:r>
              <a:rPr lang="en-GB" sz="1400" dirty="0" err="1"/>
              <a:t>Atomwise</a:t>
            </a:r>
            <a:r>
              <a:rPr lang="en-GB" sz="1400" dirty="0"/>
              <a:t> compounds diminished the  final fluorescence signal of </a:t>
            </a:r>
            <a:r>
              <a:rPr lang="en-GB" sz="1400" dirty="0" err="1"/>
              <a:t>of</a:t>
            </a:r>
            <a:r>
              <a:rPr lang="en-GB" sz="1400" dirty="0"/>
              <a:t> the assay suggesting that the issue of quenching could be discounted.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E35CA78-288E-2183-3A7A-29F558452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34906"/>
              </p:ext>
            </p:extLst>
          </p:nvPr>
        </p:nvGraphicFramePr>
        <p:xfrm>
          <a:off x="7313327" y="5478542"/>
          <a:ext cx="4030947" cy="1122426"/>
        </p:xfrm>
        <a:graphic>
          <a:graphicData uri="http://schemas.openxmlformats.org/drawingml/2006/table">
            <a:tbl>
              <a:tblPr firstRow="1" firstCol="1" bandRow="1"/>
              <a:tblGrid>
                <a:gridCol w="1343500">
                  <a:extLst>
                    <a:ext uri="{9D8B030D-6E8A-4147-A177-3AD203B41FA5}">
                      <a16:colId xmlns:a16="http://schemas.microsoft.com/office/drawing/2014/main" val="373695689"/>
                    </a:ext>
                  </a:extLst>
                </a:gridCol>
                <a:gridCol w="1343500">
                  <a:extLst>
                    <a:ext uri="{9D8B030D-6E8A-4147-A177-3AD203B41FA5}">
                      <a16:colId xmlns:a16="http://schemas.microsoft.com/office/drawing/2014/main" val="886377425"/>
                    </a:ext>
                  </a:extLst>
                </a:gridCol>
                <a:gridCol w="1343947">
                  <a:extLst>
                    <a:ext uri="{9D8B030D-6E8A-4147-A177-3AD203B41FA5}">
                      <a16:colId xmlns:a16="http://schemas.microsoft.com/office/drawing/2014/main" val="2882954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9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9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59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4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3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766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D5FFB00-51B1-C291-9C64-0F51A837360A}"/>
              </a:ext>
            </a:extLst>
          </p:cNvPr>
          <p:cNvSpPr txBox="1"/>
          <p:nvPr/>
        </p:nvSpPr>
        <p:spPr>
          <a:xfrm>
            <a:off x="7100617" y="4786245"/>
            <a:ext cx="445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/>
              <a:t>MurC</a:t>
            </a:r>
            <a:r>
              <a:rPr lang="en-GB" sz="1400" b="1" dirty="0"/>
              <a:t> </a:t>
            </a:r>
            <a:r>
              <a:rPr lang="en-GB" sz="1400" b="1" dirty="0" err="1"/>
              <a:t>Atomwise</a:t>
            </a:r>
            <a:r>
              <a:rPr lang="en-GB" sz="1400" b="1" dirty="0"/>
              <a:t> compound inhibitors with &gt;70% inhibition with negligible coupling enzyme activity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5057FC9-29F3-8511-79B5-F6E7B3D5D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569" y="1020998"/>
            <a:ext cx="4456366" cy="35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7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0199BA-AB20-80BB-923D-99AC07BAD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72459"/>
              </p:ext>
            </p:extLst>
          </p:nvPr>
        </p:nvGraphicFramePr>
        <p:xfrm>
          <a:off x="75500" y="1496260"/>
          <a:ext cx="4159208" cy="378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3805194" imgH="3467203" progId="Prism9.Document">
                  <p:embed/>
                </p:oleObj>
              </mc:Choice>
              <mc:Fallback>
                <p:oleObj name="Prism 9" r:id="rId2" imgW="3805194" imgH="3467203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6DB72A1-EE77-E0DA-7366-662A34201E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00" y="1496260"/>
                        <a:ext cx="4159208" cy="378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7A49CB7-2D5F-E543-A98C-EDCFA364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770" y="1266312"/>
            <a:ext cx="57251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Atomwise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compounds showing &gt; 70% inhibition at 1mM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45A3F-AEA1-272A-E347-FBF301F6DDEC}"/>
              </a:ext>
            </a:extLst>
          </p:cNvPr>
          <p:cNvSpPr txBox="1"/>
          <p:nvPr/>
        </p:nvSpPr>
        <p:spPr>
          <a:xfrm>
            <a:off x="331181" y="233489"/>
            <a:ext cx="11602663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Trialling  </a:t>
            </a:r>
            <a:r>
              <a:rPr lang="en-GB" sz="2400" b="1" i="1" dirty="0">
                <a:solidFill>
                  <a:srgbClr val="FFFF00"/>
                </a:solidFill>
              </a:rPr>
              <a:t>P. aeruginosa </a:t>
            </a:r>
            <a:r>
              <a:rPr lang="en-GB" sz="2400" b="1" dirty="0" err="1">
                <a:solidFill>
                  <a:srgbClr val="FFFF00"/>
                </a:solidFill>
              </a:rPr>
              <a:t>MurC</a:t>
            </a:r>
            <a:r>
              <a:rPr lang="en-GB" sz="2400" b="1" dirty="0">
                <a:solidFill>
                  <a:srgbClr val="FFFF00"/>
                </a:solidFill>
              </a:rPr>
              <a:t> </a:t>
            </a:r>
            <a:r>
              <a:rPr lang="en-GB" sz="2400" b="1" dirty="0" err="1">
                <a:solidFill>
                  <a:srgbClr val="FFFF00"/>
                </a:solidFill>
              </a:rPr>
              <a:t>Atomwise</a:t>
            </a:r>
            <a:r>
              <a:rPr lang="en-GB" sz="2400" b="1" dirty="0">
                <a:solidFill>
                  <a:srgbClr val="FFFF00"/>
                </a:solidFill>
              </a:rPr>
              <a:t> hits vs. </a:t>
            </a:r>
            <a:r>
              <a:rPr lang="en-GB" sz="2400" b="1" i="1" dirty="0">
                <a:solidFill>
                  <a:srgbClr val="FFFF00"/>
                </a:solidFill>
              </a:rPr>
              <a:t>E. coli </a:t>
            </a:r>
            <a:r>
              <a:rPr lang="en-GB" sz="2400" b="1" dirty="0" err="1">
                <a:solidFill>
                  <a:srgbClr val="FFFF00"/>
                </a:solidFill>
              </a:rPr>
              <a:t>MurD</a:t>
            </a:r>
            <a:r>
              <a:rPr lang="en-GB" sz="2400" b="1" dirty="0">
                <a:solidFill>
                  <a:srgbClr val="FFFF00"/>
                </a:solidFill>
              </a:rPr>
              <a:t> and</a:t>
            </a:r>
            <a:r>
              <a:rPr lang="en-GB" sz="2400" b="1" i="1" dirty="0">
                <a:solidFill>
                  <a:srgbClr val="FFFF00"/>
                </a:solidFill>
              </a:rPr>
              <a:t> E </a:t>
            </a:r>
            <a:r>
              <a:rPr lang="en-GB" sz="2400" b="1" dirty="0">
                <a:solidFill>
                  <a:srgbClr val="FFFF00"/>
                </a:solidFill>
              </a:rPr>
              <a:t>and</a:t>
            </a:r>
            <a:r>
              <a:rPr lang="en-GB" sz="2400" b="1" i="1" dirty="0">
                <a:solidFill>
                  <a:srgbClr val="FFFF00"/>
                </a:solidFill>
              </a:rPr>
              <a:t> P. aeruginosa </a:t>
            </a:r>
            <a:r>
              <a:rPr lang="en-GB" sz="2400" b="1" dirty="0" err="1">
                <a:solidFill>
                  <a:srgbClr val="FFFF00"/>
                </a:solidFill>
              </a:rPr>
              <a:t>MurE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05F10-3EBD-34A9-D73C-24DC50C0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65" y="1767696"/>
            <a:ext cx="5761219" cy="3322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9FE2E-2379-F365-25DC-27F875FE2F58}"/>
              </a:ext>
            </a:extLst>
          </p:cNvPr>
          <p:cNvSpPr txBox="1"/>
          <p:nvPr/>
        </p:nvSpPr>
        <p:spPr>
          <a:xfrm>
            <a:off x="-6653" y="912325"/>
            <a:ext cx="4563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E. coli </a:t>
            </a:r>
            <a:r>
              <a:rPr lang="en-GB" sz="1600" b="1" dirty="0" err="1"/>
              <a:t>MurD</a:t>
            </a:r>
            <a:r>
              <a:rPr lang="en-GB" sz="1600" b="1" dirty="0"/>
              <a:t>  screened with </a:t>
            </a:r>
            <a:r>
              <a:rPr lang="en-GB" sz="1600" b="1" i="1" dirty="0"/>
              <a:t>P. aeruginosa </a:t>
            </a:r>
            <a:r>
              <a:rPr lang="en-GB" sz="1600" b="1" dirty="0" err="1"/>
              <a:t>MurC</a:t>
            </a:r>
            <a:r>
              <a:rPr lang="en-GB" sz="1600" b="1" dirty="0"/>
              <a:t> hits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A09BF1-E313-DBEF-A59F-CBDADB576C43}"/>
              </a:ext>
            </a:extLst>
          </p:cNvPr>
          <p:cNvSpPr/>
          <p:nvPr/>
        </p:nvSpPr>
        <p:spPr>
          <a:xfrm>
            <a:off x="4067679" y="3234374"/>
            <a:ext cx="2213002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CF0-9247-6A1D-FD66-233EAE99A056}"/>
              </a:ext>
            </a:extLst>
          </p:cNvPr>
          <p:cNvSpPr txBox="1"/>
          <p:nvPr/>
        </p:nvSpPr>
        <p:spPr>
          <a:xfrm>
            <a:off x="6351678" y="5130023"/>
            <a:ext cx="5991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 the 16 </a:t>
            </a:r>
            <a:r>
              <a:rPr lang="en-GB" dirty="0" err="1"/>
              <a:t>MurC</a:t>
            </a:r>
            <a:r>
              <a:rPr lang="en-GB" dirty="0"/>
              <a:t> hits in the AW library, 9 singly targeted, 2 doubly targeted, 3 triply targeted and 2 </a:t>
            </a:r>
            <a:r>
              <a:rPr lang="en-GB" dirty="0" err="1"/>
              <a:t>quadruply</a:t>
            </a:r>
            <a:r>
              <a:rPr lang="en-GB" dirty="0"/>
              <a:t> targeted </a:t>
            </a:r>
            <a:r>
              <a:rPr lang="en-GB" dirty="0" err="1"/>
              <a:t>MurC</a:t>
            </a:r>
            <a:r>
              <a:rPr lang="en-GB" dirty="0"/>
              <a:t>, D or E (both).</a:t>
            </a:r>
          </a:p>
          <a:p>
            <a:endParaRPr lang="en-GB" dirty="0"/>
          </a:p>
          <a:p>
            <a:r>
              <a:rPr lang="en-GB" dirty="0"/>
              <a:t>The IC</a:t>
            </a:r>
            <a:r>
              <a:rPr lang="en-GB" baseline="-25000" dirty="0"/>
              <a:t>50</a:t>
            </a:r>
            <a:r>
              <a:rPr lang="en-GB" dirty="0"/>
              <a:t> values were then established for AW17, 49 and 53 (Other compounds in progress).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AECE5-9E45-3629-677E-ED5BB3599B43}"/>
              </a:ext>
            </a:extLst>
          </p:cNvPr>
          <p:cNvSpPr txBox="1"/>
          <p:nvPr/>
        </p:nvSpPr>
        <p:spPr>
          <a:xfrm>
            <a:off x="4067678" y="3429000"/>
            <a:ext cx="214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FFCC"/>
                </a:solidFill>
              </a:rPr>
              <a:t>Also Pa </a:t>
            </a:r>
            <a:r>
              <a:rPr lang="en-GB" sz="1400" b="1" dirty="0" err="1">
                <a:solidFill>
                  <a:srgbClr val="FFFFCC"/>
                </a:solidFill>
              </a:rPr>
              <a:t>MurE</a:t>
            </a:r>
            <a:r>
              <a:rPr lang="en-GB" sz="1400" b="1" dirty="0">
                <a:solidFill>
                  <a:srgbClr val="FFFFCC"/>
                </a:solidFill>
              </a:rPr>
              <a:t> and </a:t>
            </a:r>
            <a:r>
              <a:rPr lang="en-GB" sz="1400" b="1" dirty="0" err="1">
                <a:solidFill>
                  <a:srgbClr val="FFFFCC"/>
                </a:solidFill>
              </a:rPr>
              <a:t>Ec</a:t>
            </a:r>
            <a:r>
              <a:rPr lang="en-GB" sz="1400" b="1" dirty="0">
                <a:solidFill>
                  <a:srgbClr val="FFFFCC"/>
                </a:solidFill>
              </a:rPr>
              <a:t> </a:t>
            </a:r>
            <a:r>
              <a:rPr lang="en-GB" sz="1400" b="1" dirty="0" err="1">
                <a:solidFill>
                  <a:srgbClr val="FFFFCC"/>
                </a:solidFill>
              </a:rPr>
              <a:t>MurE</a:t>
            </a:r>
            <a:endParaRPr lang="en-GB" sz="1400" b="1" dirty="0">
              <a:solidFill>
                <a:srgbClr val="FFFFC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4C26E-E712-22A3-E382-7FD2DD5B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46" y="5702217"/>
            <a:ext cx="5666277" cy="951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F3094-24FD-1A27-8D95-5FAF99352218}"/>
              </a:ext>
            </a:extLst>
          </p:cNvPr>
          <p:cNvSpPr txBox="1"/>
          <p:nvPr/>
        </p:nvSpPr>
        <p:spPr>
          <a:xfrm>
            <a:off x="686412" y="5323387"/>
            <a:ext cx="460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Substrate and Mur Ligase Assay Concentrations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53DA9-4AF9-4A4A-E9DA-ABB9FFC27862}"/>
              </a:ext>
            </a:extLst>
          </p:cNvPr>
          <p:cNvSpPr/>
          <p:nvPr/>
        </p:nvSpPr>
        <p:spPr>
          <a:xfrm>
            <a:off x="75501" y="5248367"/>
            <a:ext cx="5897460" cy="1538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EF96479-8787-1279-6CB8-2E2710D4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81" y="952242"/>
            <a:ext cx="9464464" cy="574944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30D0B22-87AF-E703-0C9A-C514D0ED8ED7}"/>
              </a:ext>
            </a:extLst>
          </p:cNvPr>
          <p:cNvSpPr txBox="1"/>
          <p:nvPr/>
        </p:nvSpPr>
        <p:spPr>
          <a:xfrm>
            <a:off x="2302336" y="156317"/>
            <a:ext cx="8562409" cy="52322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</a:rPr>
              <a:t>IC</a:t>
            </a:r>
            <a:r>
              <a:rPr lang="en-GB" sz="2800" b="1" baseline="-25000" dirty="0">
                <a:solidFill>
                  <a:srgbClr val="FFFF00"/>
                </a:solidFill>
              </a:rPr>
              <a:t>50</a:t>
            </a:r>
            <a:r>
              <a:rPr lang="en-GB" sz="2800" b="1" dirty="0">
                <a:solidFill>
                  <a:srgbClr val="FFFF00"/>
                </a:solidFill>
              </a:rPr>
              <a:t> Data of multi-ligase targeting </a:t>
            </a:r>
            <a:r>
              <a:rPr lang="en-GB" sz="2800" b="1" dirty="0" err="1">
                <a:solidFill>
                  <a:srgbClr val="FFFF00"/>
                </a:solidFill>
              </a:rPr>
              <a:t>Atomwise</a:t>
            </a:r>
            <a:r>
              <a:rPr lang="en-GB" sz="2800" b="1" dirty="0">
                <a:solidFill>
                  <a:srgbClr val="FFFF00"/>
                </a:solidFill>
              </a:rPr>
              <a:t> Compounds</a:t>
            </a:r>
          </a:p>
        </p:txBody>
      </p:sp>
    </p:spTree>
    <p:extLst>
      <p:ext uri="{BB962C8B-B14F-4D97-AF65-F5344CB8AC3E}">
        <p14:creationId xmlns:p14="http://schemas.microsoft.com/office/powerpoint/2010/main" val="391635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474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Lloyd, Adrian</dc:creator>
  <cp:lastModifiedBy>Lloyd, Adrian</cp:lastModifiedBy>
  <cp:revision>14</cp:revision>
  <dcterms:created xsi:type="dcterms:W3CDTF">2022-09-12T14:31:06Z</dcterms:created>
  <dcterms:modified xsi:type="dcterms:W3CDTF">2022-09-13T12:39:07Z</dcterms:modified>
</cp:coreProperties>
</file>