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6544" r:id="rId1"/>
    <p:sldMasterId id="2147486574" r:id="rId2"/>
    <p:sldMasterId id="2147486583" r:id="rId3"/>
  </p:sldMasterIdLst>
  <p:notesMasterIdLst>
    <p:notesMasterId r:id="rId15"/>
  </p:notesMasterIdLst>
  <p:handoutMasterIdLst>
    <p:handoutMasterId r:id="rId16"/>
  </p:handoutMasterIdLst>
  <p:sldIdLst>
    <p:sldId id="259" r:id="rId4"/>
    <p:sldId id="638" r:id="rId5"/>
    <p:sldId id="651" r:id="rId6"/>
    <p:sldId id="654" r:id="rId7"/>
    <p:sldId id="653" r:id="rId8"/>
    <p:sldId id="652" r:id="rId9"/>
    <p:sldId id="642" r:id="rId10"/>
    <p:sldId id="655" r:id="rId11"/>
    <p:sldId id="656" r:id="rId12"/>
    <p:sldId id="657" r:id="rId13"/>
    <p:sldId id="258" r:id="rId14"/>
  </p:sldIdLst>
  <p:sldSz cx="9144000" cy="5143500" type="screen16x9"/>
  <p:notesSz cx="7023100" cy="9309100"/>
  <p:defaultTextStyle>
    <a:defPPr>
      <a:defRPr lang="en-GB"/>
    </a:defPPr>
    <a:lvl1pPr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996" userDrawn="1">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5BC7"/>
    <a:srgbClr val="310072"/>
    <a:srgbClr val="B80005"/>
    <a:srgbClr val="FFCC33"/>
    <a:srgbClr val="090909"/>
    <a:srgbClr val="A6A6A6"/>
    <a:srgbClr val="4D4D4D"/>
    <a:srgbClr val="000000"/>
    <a:srgbClr val="FFFFFF"/>
    <a:srgbClr val="CC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643" autoAdjust="0"/>
    <p:restoredTop sz="95788" autoAdjust="0"/>
  </p:normalViewPr>
  <p:slideViewPr>
    <p:cSldViewPr snapToGrid="0">
      <p:cViewPr varScale="1">
        <p:scale>
          <a:sx n="120" d="100"/>
          <a:sy n="120" d="100"/>
        </p:scale>
        <p:origin x="754" y="67"/>
      </p:cViewPr>
      <p:guideLst>
        <p:guide orient="horz" pos="996"/>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70" d="100"/>
        <a:sy n="170" d="100"/>
      </p:scale>
      <p:origin x="0" y="63832"/>
    </p:cViewPr>
  </p:sorterViewPr>
  <p:notesViewPr>
    <p:cSldViewPr snapToGrid="0">
      <p:cViewPr>
        <p:scale>
          <a:sx n="150" d="100"/>
          <a:sy n="150" d="100"/>
        </p:scale>
        <p:origin x="432" y="-92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p:cNvSpPr txBox="1"/>
          <p:nvPr/>
        </p:nvSpPr>
        <p:spPr>
          <a:xfrm>
            <a:off x="359033" y="9027239"/>
            <a:ext cx="125034" cy="123111"/>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algn="r" defTabSz="914400">
              <a:defRPr sz="800">
                <a:solidFill>
                  <a:srgbClr val="5F5F5F"/>
                </a:solidFill>
              </a:defRPr>
            </a:lvl1pPr>
          </a:lstStyle>
          <a:p>
            <a:pPr lvl="0"/>
            <a:fld id="{58EC7406-F4CC-4ABF-902E-2AF4E70E5C0F}" type="slidenum">
              <a:rPr lang="en-US" smtClean="0">
                <a:solidFill>
                  <a:schemeClr val="bg1">
                    <a:lumMod val="50000"/>
                  </a:schemeClr>
                </a:solidFill>
                <a:latin typeface="+mn-lt"/>
              </a:rPr>
              <a:pPr lvl="0"/>
              <a:t>‹#›</a:t>
            </a:fld>
            <a:endParaRPr lang="en-US" dirty="0">
              <a:solidFill>
                <a:schemeClr val="bg1">
                  <a:lumMod val="50000"/>
                </a:schemeClr>
              </a:solidFill>
              <a:latin typeface="+mn-lt"/>
            </a:endParaRPr>
          </a:p>
        </p:txBody>
      </p:sp>
      <p:sp>
        <p:nvSpPr>
          <p:cNvPr id="9" name="TextBox 8"/>
          <p:cNvSpPr txBox="1"/>
          <p:nvPr/>
        </p:nvSpPr>
        <p:spPr>
          <a:xfrm>
            <a:off x="592818" y="9027239"/>
            <a:ext cx="1970091" cy="123111"/>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pPr lvl="0" algn="l" defTabSz="914400" rtl="0" fontAlgn="auto">
              <a:spcBef>
                <a:spcPts val="0"/>
              </a:spcBef>
              <a:spcAft>
                <a:spcPts val="0"/>
              </a:spcAft>
            </a:pPr>
            <a:r>
              <a:rPr lang="en-US" sz="800" kern="1200" dirty="0">
                <a:solidFill>
                  <a:schemeClr val="bg1">
                    <a:lumMod val="50000"/>
                  </a:schemeClr>
                </a:solidFill>
                <a:latin typeface="+mn-lt"/>
                <a:ea typeface="+mn-ea"/>
                <a:cs typeface="+mn-cs"/>
              </a:rPr>
              <a:t>|   © 2016 Wind River. All Rights Reserved.</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2699" y="8917075"/>
            <a:ext cx="660401" cy="39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13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15950" y="692150"/>
            <a:ext cx="5811794" cy="3270250"/>
          </a:xfrm>
          <a:prstGeom prst="rect">
            <a:avLst/>
          </a:prstGeom>
          <a:noFill/>
          <a:ln w="12700">
            <a:solidFill>
              <a:prstClr val="black"/>
            </a:solidFill>
          </a:ln>
        </p:spPr>
        <p:txBody>
          <a:bodyPr vert="horz" lIns="91440" tIns="45720" rIns="91440" bIns="45720" rtlCol="0" anchor="ctr"/>
          <a:lstStyle/>
          <a:p>
            <a:endParaRPr lang="en-US" dirty="0"/>
          </a:p>
        </p:txBody>
      </p:sp>
      <p:sp>
        <p:nvSpPr>
          <p:cNvPr id="8" name="TextBox 7"/>
          <p:cNvSpPr txBox="1"/>
          <p:nvPr/>
        </p:nvSpPr>
        <p:spPr>
          <a:xfrm>
            <a:off x="359033" y="9027239"/>
            <a:ext cx="125034" cy="123111"/>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algn="r" defTabSz="914400">
              <a:defRPr sz="800">
                <a:solidFill>
                  <a:srgbClr val="5F5F5F"/>
                </a:solidFill>
              </a:defRPr>
            </a:lvl1pPr>
          </a:lstStyle>
          <a:p>
            <a:pPr lvl="0"/>
            <a:fld id="{58EC7406-F4CC-4ABF-902E-2AF4E70E5C0F}" type="slidenum">
              <a:rPr lang="en-US" smtClean="0">
                <a:solidFill>
                  <a:schemeClr val="bg1">
                    <a:lumMod val="50000"/>
                  </a:schemeClr>
                </a:solidFill>
                <a:latin typeface="+mn-lt"/>
              </a:rPr>
              <a:pPr lvl="0"/>
              <a:t>‹#›</a:t>
            </a:fld>
            <a:endParaRPr lang="en-US" dirty="0">
              <a:solidFill>
                <a:schemeClr val="bg1">
                  <a:lumMod val="50000"/>
                </a:schemeClr>
              </a:solidFill>
              <a:latin typeface="+mn-lt"/>
            </a:endParaRPr>
          </a:p>
        </p:txBody>
      </p:sp>
      <p:sp>
        <p:nvSpPr>
          <p:cNvPr id="9" name="TextBox 8"/>
          <p:cNvSpPr txBox="1"/>
          <p:nvPr/>
        </p:nvSpPr>
        <p:spPr>
          <a:xfrm>
            <a:off x="592818" y="9027239"/>
            <a:ext cx="1970091" cy="123111"/>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pPr lvl="0" algn="l" defTabSz="914400" rtl="0" fontAlgn="auto">
              <a:spcBef>
                <a:spcPts val="0"/>
              </a:spcBef>
              <a:spcAft>
                <a:spcPts val="0"/>
              </a:spcAft>
            </a:pPr>
            <a:r>
              <a:rPr lang="en-US" sz="800" kern="1200" dirty="0">
                <a:solidFill>
                  <a:schemeClr val="bg1">
                    <a:lumMod val="50000"/>
                  </a:schemeClr>
                </a:solidFill>
                <a:latin typeface="+mn-lt"/>
                <a:ea typeface="+mn-ea"/>
                <a:cs typeface="+mn-cs"/>
              </a:rPr>
              <a:t>|   © 2016 Wind River. All Rights Reserved.</a:t>
            </a:r>
          </a:p>
        </p:txBody>
      </p:sp>
      <p:sp>
        <p:nvSpPr>
          <p:cNvPr id="6" name="Notes Placeholder 5"/>
          <p:cNvSpPr>
            <a:spLocks noGrp="1"/>
          </p:cNvSpPr>
          <p:nvPr>
            <p:ph type="body" sz="quarter" idx="3"/>
          </p:nvPr>
        </p:nvSpPr>
        <p:spPr>
          <a:xfrm>
            <a:off x="609600" y="4421188"/>
            <a:ext cx="5814646" cy="4189412"/>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2699" y="8917075"/>
            <a:ext cx="660401" cy="39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464397"/>
      </p:ext>
    </p:extLst>
  </p:cSld>
  <p:clrMap bg1="lt1" tx1="dk1" bg2="lt2" tx2="dk2" accent1="accent1" accent2="accent2" accent3="accent3" accent4="accent4" accent5="accent5" accent6="accent6" hlink="hlink" folHlink="folHlink"/>
  <p:notesStyle>
    <a:lvl1pPr marL="0" marR="0" indent="0" algn="l" defTabSz="914400" rtl="0" eaLnBrk="1" fontAlgn="auto" latinLnBrk="0" hangingPunct="1">
      <a:lnSpc>
        <a:spcPct val="90000"/>
      </a:lnSpc>
      <a:spcBef>
        <a:spcPts val="900"/>
      </a:spcBef>
      <a:spcAft>
        <a:spcPts val="0"/>
      </a:spcAft>
      <a:buClrTx/>
      <a:buSzTx/>
      <a:buFontTx/>
      <a:buNone/>
      <a:tabLst/>
      <a:defRPr sz="1200" b="0" kern="1200" baseline="0">
        <a:solidFill>
          <a:schemeClr val="tx2"/>
        </a:solidFill>
        <a:latin typeface="+mn-lt"/>
        <a:ea typeface="+mn-ea"/>
        <a:cs typeface="+mn-cs"/>
      </a:defRPr>
    </a:lvl1pPr>
    <a:lvl2pPr marL="287338" marR="0" indent="-169863" algn="l" defTabSz="914400" rtl="0" eaLnBrk="1" fontAlgn="auto" latinLnBrk="0" hangingPunct="1">
      <a:lnSpc>
        <a:spcPct val="90000"/>
      </a:lnSpc>
      <a:spcBef>
        <a:spcPts val="600"/>
      </a:spcBef>
      <a:spcAft>
        <a:spcPts val="0"/>
      </a:spcAft>
      <a:buClr>
        <a:srgbClr val="336699"/>
      </a:buClr>
      <a:buSzTx/>
      <a:buFont typeface="Wingdings" pitchFamily="2" charset="2"/>
      <a:buChar char="§"/>
      <a:tabLst/>
      <a:defRPr sz="1200" b="0" kern="1200">
        <a:solidFill>
          <a:schemeClr val="tx2"/>
        </a:solidFill>
        <a:latin typeface="+mn-lt"/>
        <a:ea typeface="+mn-ea"/>
        <a:cs typeface="+mn-cs"/>
      </a:defRPr>
    </a:lvl2pPr>
    <a:lvl3pPr marL="577850" marR="0" indent="-171450" algn="l" defTabSz="914400" rtl="0" eaLnBrk="1" fontAlgn="auto" latinLnBrk="0" hangingPunct="1">
      <a:lnSpc>
        <a:spcPct val="90000"/>
      </a:lnSpc>
      <a:spcBef>
        <a:spcPts val="300"/>
      </a:spcBef>
      <a:spcAft>
        <a:spcPts val="0"/>
      </a:spcAft>
      <a:buClr>
        <a:srgbClr val="336699"/>
      </a:buClr>
      <a:buSzTx/>
      <a:buFont typeface="Arial" pitchFamily="34" charset="0"/>
      <a:buChar char="–"/>
      <a:tabLst/>
      <a:defRPr sz="1200" b="0" kern="1200">
        <a:solidFill>
          <a:schemeClr val="tx2"/>
        </a:solidFill>
        <a:latin typeface="+mn-lt"/>
        <a:ea typeface="+mn-ea"/>
        <a:cs typeface="+mn-cs"/>
      </a:defRPr>
    </a:lvl3pPr>
    <a:lvl4pPr marL="857250" marR="0" indent="-171450" algn="l" defTabSz="914400" rtl="0" eaLnBrk="1" fontAlgn="auto" latinLnBrk="0" hangingPunct="1">
      <a:lnSpc>
        <a:spcPct val="90000"/>
      </a:lnSpc>
      <a:spcBef>
        <a:spcPts val="300"/>
      </a:spcBef>
      <a:spcAft>
        <a:spcPts val="0"/>
      </a:spcAft>
      <a:buClr>
        <a:srgbClr val="336699"/>
      </a:buClr>
      <a:buSzTx/>
      <a:buFont typeface="Wingdings" pitchFamily="2" charset="2"/>
      <a:buChar char="§"/>
      <a:tabLst/>
      <a:defRPr sz="1200" b="0" kern="1200">
        <a:solidFill>
          <a:schemeClr val="tx2"/>
        </a:solidFill>
        <a:latin typeface="+mn-lt"/>
        <a:ea typeface="+mn-ea"/>
        <a:cs typeface="+mn-cs"/>
      </a:defRPr>
    </a:lvl4pPr>
    <a:lvl5pPr marL="1144588" marR="0" indent="-171450" algn="l" defTabSz="914400" rtl="0" eaLnBrk="1" fontAlgn="auto" latinLnBrk="0" hangingPunct="1">
      <a:lnSpc>
        <a:spcPct val="90000"/>
      </a:lnSpc>
      <a:spcBef>
        <a:spcPts val="300"/>
      </a:spcBef>
      <a:spcAft>
        <a:spcPts val="0"/>
      </a:spcAft>
      <a:buClr>
        <a:srgbClr val="336699"/>
      </a:buClr>
      <a:buSzTx/>
      <a:buFont typeface="Arial" pitchFamily="34" charset="0"/>
      <a:buChar char="–"/>
      <a:tabLst/>
      <a:defRPr sz="1200" b="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7629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a:xfrm>
            <a:off x="609600" y="3962399"/>
            <a:ext cx="5814646" cy="5346701"/>
          </a:xfrm>
        </p:spPr>
        <p:txBody>
          <a:bodyPr/>
          <a:lstStyle/>
          <a:p>
            <a:pPr marL="171450" indent="-171450">
              <a:buFont typeface="Arial" panose="020B0604020202020204" pitchFamily="34" charset="0"/>
              <a:buChar char="•"/>
            </a:pPr>
            <a:r>
              <a:rPr lang="en-US" dirty="0"/>
              <a:t>A Distributed Cloud Deployment is a geographically dispersed multi-region deployment with additional orchestration and synchronization services across regions,</a:t>
            </a:r>
          </a:p>
          <a:p>
            <a:pPr marL="171450" indent="-171450">
              <a:buFont typeface="Arial" panose="020B0604020202020204" pitchFamily="34" charset="0"/>
              <a:buChar char="•"/>
            </a:pPr>
            <a:r>
              <a:rPr lang="en-US" dirty="0"/>
              <a:t>NOTE that the Management Networks of the Central Cloud and the Edge Clouds are separate L2 Networks but are connected via a Private L3 Network</a:t>
            </a:r>
          </a:p>
          <a:p>
            <a:pPr marL="458788" lvl="1" indent="-171450">
              <a:buFont typeface="Arial" panose="020B0604020202020204" pitchFamily="34" charset="0"/>
              <a:buChar char="•"/>
            </a:pPr>
            <a:r>
              <a:rPr lang="en-US" dirty="0"/>
              <a:t>Private is specified here because, in this initial release of Distribute Cloud, the inter-region communications over this network are not secured,</a:t>
            </a:r>
          </a:p>
          <a:p>
            <a:pPr marL="171450" indent="-171450">
              <a:buFont typeface="Arial" panose="020B0604020202020204" pitchFamily="34" charset="0"/>
              <a:buChar char="•"/>
            </a:pPr>
            <a:r>
              <a:rPr lang="en-US" dirty="0"/>
              <a:t>Keystone Services are synchronized from the Central Cloud across all Edge Clouds; providing common Identity Management across all Edge Clouds,</a:t>
            </a:r>
          </a:p>
          <a:p>
            <a:pPr marL="171450" indent="-171450">
              <a:buFont typeface="Arial" panose="020B0604020202020204" pitchFamily="34" charset="0"/>
              <a:buChar char="•"/>
            </a:pPr>
            <a:r>
              <a:rPr lang="en-US" dirty="0"/>
              <a:t>Edge Clouds’ Glance Services are partially shared but with caching, i.e.</a:t>
            </a:r>
          </a:p>
          <a:p>
            <a:pPr marL="458788" lvl="1" indent="-171450">
              <a:buFont typeface="Arial" panose="020B0604020202020204" pitchFamily="34" charset="0"/>
              <a:buChar char="•"/>
            </a:pPr>
            <a:r>
              <a:rPr lang="en-US" dirty="0"/>
              <a:t>Glance Images are generally managed at Central Cloud,</a:t>
            </a:r>
          </a:p>
          <a:p>
            <a:pPr marL="458788" lvl="1" indent="-171450">
              <a:buFont typeface="Arial" panose="020B0604020202020204" pitchFamily="34" charset="0"/>
              <a:buChar char="•"/>
            </a:pPr>
            <a:r>
              <a:rPr lang="en-US" dirty="0"/>
              <a:t>Edge Cloud Glance retrieves images from Central Cloud’s Glance, but caches the image such that the cached image can be used, without the latency of image transfer, on subsequent uses of that image,</a:t>
            </a:r>
          </a:p>
          <a:p>
            <a:pPr marL="171450" indent="-171450">
              <a:buFont typeface="Arial" panose="020B0604020202020204" pitchFamily="34" charset="0"/>
              <a:buChar char="•"/>
            </a:pPr>
            <a:r>
              <a:rPr lang="en-US" dirty="0"/>
              <a:t>Cinder is strictly an OPTIONAL shared service,</a:t>
            </a:r>
          </a:p>
          <a:p>
            <a:pPr marL="171450" indent="-171450">
              <a:buFont typeface="Arial" panose="020B0604020202020204" pitchFamily="34" charset="0"/>
              <a:buChar char="•"/>
            </a:pPr>
            <a:r>
              <a:rPr lang="en-US" dirty="0"/>
              <a:t>Horizon on the Central Cloud can be used as a single point of management;  using Horizon’s Region selection to switch between Edge Cloud context,</a:t>
            </a:r>
          </a:p>
          <a:p>
            <a:pPr marL="171450" indent="-171450">
              <a:buFont typeface="Arial" panose="020B0604020202020204" pitchFamily="34" charset="0"/>
              <a:buChar char="•"/>
            </a:pPr>
            <a:r>
              <a:rPr lang="en-US" dirty="0"/>
              <a:t>StarlingX Orchestrated Services</a:t>
            </a:r>
          </a:p>
          <a:p>
            <a:pPr marL="458788" lvl="1" indent="-171450">
              <a:buFont typeface="Arial" panose="020B0604020202020204" pitchFamily="34" charset="0"/>
              <a:buChar char="•"/>
            </a:pPr>
            <a:r>
              <a:rPr lang="en-US" dirty="0" err="1"/>
              <a:t>stx</a:t>
            </a:r>
            <a:r>
              <a:rPr lang="en-US" dirty="0"/>
              <a:t>-fault provides aggregated Edge Cloud Fault Data at the Central Cloud,</a:t>
            </a:r>
          </a:p>
          <a:p>
            <a:pPr marL="458788" lvl="1" indent="-171450">
              <a:buFont typeface="Arial" panose="020B0604020202020204" pitchFamily="34" charset="0"/>
              <a:buChar char="•"/>
            </a:pPr>
            <a:r>
              <a:rPr lang="en-US" dirty="0" err="1"/>
              <a:t>stx</a:t>
            </a:r>
            <a:r>
              <a:rPr lang="en-US" dirty="0"/>
              <a:t>-update provides Patch Orchestration across all Edge Clouds, providing a single step to deploy a patch across all Edge Clouds and all Nodes in each Edge Cloud.</a:t>
            </a:r>
          </a:p>
          <a:p>
            <a:pPr marL="171450" indent="-171450">
              <a:buFont typeface="Arial" panose="020B0604020202020204" pitchFamily="34" charset="0"/>
              <a:buChar char="•"/>
            </a:pPr>
            <a:r>
              <a:rPr lang="en-US" dirty="0"/>
              <a:t>StarlingX Synchronization also provides some miscellaneous synchronization of Nova, Neutron and Cinder resources and quotas.</a:t>
            </a:r>
          </a:p>
        </p:txBody>
      </p:sp>
    </p:spTree>
    <p:extLst>
      <p:ext uri="{BB962C8B-B14F-4D97-AF65-F5344CB8AC3E}">
        <p14:creationId xmlns:p14="http://schemas.microsoft.com/office/powerpoint/2010/main" val="1954597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25567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5512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single physical server providing all 3x Cloud Functions (Controller, Compute and Storage),</a:t>
            </a:r>
          </a:p>
          <a:p>
            <a:pPr marL="171450" indent="-171450">
              <a:buFont typeface="Arial" panose="020B0604020202020204" pitchFamily="34" charset="0"/>
              <a:buChar char="•"/>
            </a:pPr>
            <a:r>
              <a:rPr lang="en-US" dirty="0"/>
              <a:t>Provides no protection against an overall server hardware fault,</a:t>
            </a:r>
          </a:p>
          <a:p>
            <a:pPr marL="458788" lvl="1" indent="-171450">
              <a:buFont typeface="Arial" panose="020B0604020202020204" pitchFamily="34" charset="0"/>
              <a:buChar char="•"/>
            </a:pPr>
            <a:r>
              <a:rPr lang="en-US" dirty="0"/>
              <a:t>i.e. there may be hardware component protection if, for example, HW RAID or 2x Port LAG is used in the deployment.</a:t>
            </a:r>
          </a:p>
          <a:p>
            <a:pPr marL="171450" indent="-171450">
              <a:buFont typeface="Arial" panose="020B0604020202020204" pitchFamily="34" charset="0"/>
              <a:buChar char="•"/>
            </a:pPr>
            <a:r>
              <a:rPr lang="en-US" dirty="0"/>
              <a:t>Provides a solution where only a small amount of Cloud Processing / Storage power is required, and protection against overall server hardware faults is either not required or done at a higher level,</a:t>
            </a:r>
          </a:p>
          <a:p>
            <a:pPr marL="171450" indent="-171450">
              <a:buFont typeface="Arial" panose="020B0604020202020204" pitchFamily="34" charset="0"/>
              <a:buChar char="•"/>
            </a:pPr>
            <a:r>
              <a:rPr lang="en-US" dirty="0"/>
              <a:t>Provides a solution where cloud technologies can be used to deploy and consolidate multiple diverse Application types onto a single physical server.</a:t>
            </a:r>
            <a:br>
              <a:rPr lang="en-US" dirty="0"/>
            </a:br>
            <a:r>
              <a:rPr lang="en-US" dirty="0"/>
              <a:t>e.g.</a:t>
            </a:r>
          </a:p>
          <a:p>
            <a:pPr marL="458788" lvl="1" indent="-171450">
              <a:buFont typeface="Arial" panose="020B0604020202020204" pitchFamily="34" charset="0"/>
              <a:buChar char="•"/>
            </a:pPr>
            <a:r>
              <a:rPr lang="en-US" dirty="0"/>
              <a:t>consolidating legacy applications that must run standalone on a server by using multiple virtual machines on a single physical server,</a:t>
            </a:r>
          </a:p>
          <a:p>
            <a:pPr marL="458788" lvl="1" indent="-171450">
              <a:buFont typeface="Arial" panose="020B0604020202020204" pitchFamily="34" charset="0"/>
              <a:buChar char="•"/>
            </a:pPr>
            <a:r>
              <a:rPr lang="en-US" dirty="0"/>
              <a:t>consolidating legacy applications that run on different Operating Systems or different distributions of Operating Systems or different versions of Operating Systems by using multiple virtual machines on a single physical server.</a:t>
            </a:r>
          </a:p>
        </p:txBody>
      </p:sp>
    </p:spTree>
    <p:extLst>
      <p:ext uri="{BB962C8B-B14F-4D97-AF65-F5344CB8AC3E}">
        <p14:creationId xmlns:p14="http://schemas.microsoft.com/office/powerpoint/2010/main" val="975899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a:xfrm>
            <a:off x="613142" y="3998024"/>
            <a:ext cx="5814646" cy="4896593"/>
          </a:xfrm>
        </p:spPr>
        <p:txBody>
          <a:bodyPr/>
          <a:lstStyle/>
          <a:p>
            <a:pPr marL="171450" indent="-171450">
              <a:buFont typeface="Arial" panose="020B0604020202020204" pitchFamily="34" charset="0"/>
              <a:buChar char="•"/>
            </a:pPr>
            <a:r>
              <a:rPr lang="en-US" dirty="0"/>
              <a:t>Two physical servers; both running all 3x Cloud Functions (Controller, Compute and Storage),</a:t>
            </a:r>
          </a:p>
          <a:p>
            <a:pPr marL="171450" indent="-171450">
              <a:buFont typeface="Arial" panose="020B0604020202020204" pitchFamily="34" charset="0"/>
              <a:buChar char="•"/>
            </a:pPr>
            <a:r>
              <a:rPr lang="en-US" dirty="0"/>
              <a:t>HA Services run on the Controller Function across the two physical servers in either Active/Active or Active/Standby mode,</a:t>
            </a:r>
          </a:p>
          <a:p>
            <a:pPr marL="171450" indent="-171450">
              <a:buFont typeface="Arial" panose="020B0604020202020204" pitchFamily="34" charset="0"/>
              <a:buChar char="•"/>
            </a:pPr>
            <a:r>
              <a:rPr lang="en-US" dirty="0"/>
              <a:t>Storage Function runs on top of LVM on single second disk, DRBD-sync’d between servers,</a:t>
            </a:r>
          </a:p>
          <a:p>
            <a:pPr marL="171450" indent="-171450">
              <a:buFont typeface="Arial" panose="020B0604020202020204" pitchFamily="34" charset="0"/>
              <a:buChar char="•"/>
            </a:pPr>
            <a:r>
              <a:rPr lang="en-US" dirty="0"/>
              <a:t>Virtual Machines are scheduled on both Compute Functions, </a:t>
            </a:r>
          </a:p>
          <a:p>
            <a:pPr marL="171450" indent="-171450">
              <a:buFont typeface="Arial" panose="020B0604020202020204" pitchFamily="34" charset="0"/>
              <a:buChar char="•"/>
            </a:pPr>
            <a:r>
              <a:rPr lang="en-US" dirty="0"/>
              <a:t>On overall server hardware fault,</a:t>
            </a:r>
          </a:p>
          <a:p>
            <a:pPr marL="458788" lvl="1" indent="-171450">
              <a:buFont typeface="Arial" panose="020B0604020202020204" pitchFamily="34" charset="0"/>
              <a:buChar char="•"/>
            </a:pPr>
            <a:r>
              <a:rPr lang="en-US" dirty="0"/>
              <a:t>all Controller HA Services go Active on remaining healthy server,</a:t>
            </a:r>
          </a:p>
          <a:p>
            <a:pPr marL="458788" lvl="1" indent="-171450">
              <a:buFont typeface="Arial" panose="020B0604020202020204" pitchFamily="34" charset="0"/>
              <a:buChar char="•"/>
            </a:pPr>
            <a:r>
              <a:rPr lang="en-US" dirty="0"/>
              <a:t>all Virtual Machines are recovered on remaining healthy server.</a:t>
            </a:r>
          </a:p>
          <a:p>
            <a:pPr marL="171450" indent="-171450">
              <a:buFont typeface="Arial" panose="020B0604020202020204" pitchFamily="34" charset="0"/>
              <a:buChar char="•"/>
            </a:pPr>
            <a:r>
              <a:rPr lang="en-US" dirty="0"/>
              <a:t>Provides a solution where only a small amount of Cloud Processing / Storage power is required, and protection against overall server hardware faults is required,</a:t>
            </a:r>
          </a:p>
          <a:p>
            <a:pPr marL="171450" indent="-171450">
              <a:buFont typeface="Arial" panose="020B0604020202020204" pitchFamily="34" charset="0"/>
              <a:buChar char="•"/>
            </a:pPr>
            <a:r>
              <a:rPr lang="en-US" dirty="0"/>
              <a:t>Provides a solution where cloud technologies can be used to deploy and consolidate multiple diverse Application types onto a protected pair of physical servers.</a:t>
            </a:r>
            <a:br>
              <a:rPr lang="en-US" dirty="0"/>
            </a:br>
            <a:r>
              <a:rPr lang="en-US" dirty="0"/>
              <a:t>e.g.</a:t>
            </a:r>
          </a:p>
          <a:p>
            <a:pPr marL="458788" lvl="1" indent="-171450">
              <a:buFont typeface="Arial" panose="020B0604020202020204" pitchFamily="34" charset="0"/>
              <a:buChar char="•"/>
            </a:pPr>
            <a:r>
              <a:rPr lang="en-US" dirty="0"/>
              <a:t>consolidating legacy applications that must run standalone on a server by using multiple virtual machines on a single pair of physical servers,</a:t>
            </a:r>
          </a:p>
          <a:p>
            <a:pPr marL="458788" lvl="1" indent="-171450">
              <a:buFont typeface="Arial" panose="020B0604020202020204" pitchFamily="34" charset="0"/>
              <a:buChar char="•"/>
            </a:pPr>
            <a:r>
              <a:rPr lang="en-US" dirty="0"/>
              <a:t>consolidating legacy applications that run on different Operating Systems or different distributions of Operating Systems or different versions of Operating Systems by using multiple virtual machines on a single pair of physical servers.</a:t>
            </a:r>
          </a:p>
        </p:txBody>
      </p:sp>
    </p:spTree>
    <p:extLst>
      <p:ext uri="{BB962C8B-B14F-4D97-AF65-F5344CB8AC3E}">
        <p14:creationId xmlns:p14="http://schemas.microsoft.com/office/powerpoint/2010/main" val="676808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Extending the Capacity of the AIO-Duplex Deployment</a:t>
            </a:r>
          </a:p>
          <a:p>
            <a:pPr marL="171450" indent="-171450">
              <a:buFont typeface="Arial" panose="020B0604020202020204" pitchFamily="34" charset="0"/>
              <a:buChar char="•"/>
            </a:pPr>
            <a:r>
              <a:rPr lang="en-US" dirty="0"/>
              <a:t>Up to 4x Compute Nodes can be added to the AIO-Duplex Deployment</a:t>
            </a:r>
          </a:p>
          <a:p>
            <a:pPr marL="458788" lvl="1" indent="-171450">
              <a:buFont typeface="Arial" panose="020B0604020202020204" pitchFamily="34" charset="0"/>
              <a:buChar char="•"/>
            </a:pPr>
            <a:r>
              <a:rPr lang="en-US" dirty="0"/>
              <a:t>limited to 4x Compute Nodes as the Controller Function on the AIO Controllers has only a portion of the processing power of the overall server</a:t>
            </a:r>
          </a:p>
          <a:p>
            <a:pPr marL="171450" indent="-171450">
              <a:buFont typeface="Arial" panose="020B0604020202020204" pitchFamily="34" charset="0"/>
              <a:buChar char="•"/>
            </a:pPr>
            <a:r>
              <a:rPr lang="en-US" dirty="0"/>
              <a:t>Virtual Machines can be scheduled on either of the AIO Controller Nodes and/or the Compute Nodes,</a:t>
            </a:r>
          </a:p>
          <a:p>
            <a:pPr marL="171450" indent="-171450">
              <a:buFont typeface="Arial" panose="020B0604020202020204" pitchFamily="34" charset="0"/>
              <a:buChar char="•"/>
            </a:pPr>
            <a:r>
              <a:rPr lang="en-US" dirty="0"/>
              <a:t>Allows a capacity growth path for someone starting with an AIO-Duplex deployment.</a:t>
            </a:r>
          </a:p>
        </p:txBody>
      </p:sp>
    </p:spTree>
    <p:extLst>
      <p:ext uri="{BB962C8B-B14F-4D97-AF65-F5344CB8AC3E}">
        <p14:creationId xmlns:p14="http://schemas.microsoft.com/office/powerpoint/2010/main" val="4151361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2x Node HA Controller / Storage Cluster managing a small (up to 7) pool of Compute Nodes,</a:t>
            </a:r>
          </a:p>
          <a:p>
            <a:pPr marL="458788" lvl="1" indent="-171450">
              <a:buFont typeface="Arial" panose="020B0604020202020204" pitchFamily="34" charset="0"/>
              <a:buChar char="•"/>
            </a:pPr>
            <a:r>
              <a:rPr lang="en-US" dirty="0"/>
              <a:t>the limit on the size of the Compute Node Pool is due to the capacity of the Storage Function in this deployment option,</a:t>
            </a:r>
          </a:p>
          <a:p>
            <a:pPr marL="458788" lvl="1" indent="-171450">
              <a:buFont typeface="Arial" panose="020B0604020202020204" pitchFamily="34" charset="0"/>
              <a:buChar char="•"/>
            </a:pPr>
            <a:r>
              <a:rPr lang="en-US" dirty="0"/>
              <a:t>this deployment option does provide a growth path to the full Standard solution with an independent CEPH Storage Cluster.</a:t>
            </a:r>
          </a:p>
          <a:p>
            <a:pPr marL="171450" indent="-171450">
              <a:buFont typeface="Arial" panose="020B0604020202020204" pitchFamily="34" charset="0"/>
              <a:buChar char="•"/>
            </a:pPr>
            <a:r>
              <a:rPr lang="en-US" dirty="0"/>
              <a:t>The 2x Node HA Controller / Storage Cluster:</a:t>
            </a:r>
          </a:p>
          <a:p>
            <a:pPr marL="458788" lvl="1" indent="-171450">
              <a:buFont typeface="Arial" panose="020B0604020202020204" pitchFamily="34" charset="0"/>
              <a:buChar char="•"/>
            </a:pPr>
            <a:r>
              <a:rPr lang="en-US" dirty="0">
                <a:solidFill>
                  <a:srgbClr val="000000"/>
                </a:solidFill>
              </a:rPr>
              <a:t>HA Services run across the Controller Nodes in either Active/Active or Active/Standby mode,</a:t>
            </a:r>
          </a:p>
          <a:p>
            <a:pPr marL="458788" lvl="1" indent="-171450">
              <a:buFont typeface="Arial" panose="020B0604020202020204" pitchFamily="34" charset="0"/>
              <a:buChar char="•"/>
            </a:pPr>
            <a:r>
              <a:rPr lang="en-US" dirty="0">
                <a:solidFill>
                  <a:srgbClr val="000000"/>
                </a:solidFill>
              </a:rPr>
              <a:t>Storage Function runs on top of LVM on single second disk, DRBD-sync’d between Control Nodes,</a:t>
            </a:r>
            <a:endParaRPr lang="en-US" dirty="0"/>
          </a:p>
          <a:p>
            <a:pPr marL="171450" lvl="0" indent="-171450">
              <a:buFont typeface="Arial" panose="020B0604020202020204" pitchFamily="34" charset="0"/>
              <a:buChar char="•"/>
            </a:pPr>
            <a:r>
              <a:rPr lang="en-US" dirty="0">
                <a:solidFill>
                  <a:srgbClr val="000000"/>
                </a:solidFill>
              </a:rPr>
              <a:t>On overall Controller Node failure, all Controller HA Services go Active on remaining healthy Controller Node,</a:t>
            </a:r>
          </a:p>
          <a:p>
            <a:pPr marL="171450" indent="-171450">
              <a:buFont typeface="Arial" panose="020B0604020202020204" pitchFamily="34" charset="0"/>
              <a:buChar char="•"/>
            </a:pPr>
            <a:r>
              <a:rPr lang="en-US" dirty="0"/>
              <a:t>On overall Compute Node failure, Virtual Machines on failed Compute Node are recovered on remaining healthy Compute Nodes,</a:t>
            </a:r>
          </a:p>
        </p:txBody>
      </p:sp>
    </p:spTree>
    <p:extLst>
      <p:ext uri="{BB962C8B-B14F-4D97-AF65-F5344CB8AC3E}">
        <p14:creationId xmlns:p14="http://schemas.microsoft.com/office/powerpoint/2010/main" val="3749725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Standard </a:t>
            </a:r>
            <a:r>
              <a:rPr lang="en-US" dirty="0" err="1"/>
              <a:t>Starlingx</a:t>
            </a:r>
            <a:r>
              <a:rPr lang="en-US" dirty="0"/>
              <a:t> Deployment Option with independent Controller, Compute and Storage Nodes,</a:t>
            </a:r>
          </a:p>
          <a:p>
            <a:pPr marL="171450" indent="-171450">
              <a:buFont typeface="Arial" panose="020B0604020202020204" pitchFamily="34" charset="0"/>
              <a:buChar char="•"/>
            </a:pPr>
            <a:r>
              <a:rPr lang="en-US" dirty="0"/>
              <a:t>Provides the maximum capacity for a single region deployment,</a:t>
            </a:r>
          </a:p>
          <a:p>
            <a:pPr marL="458788" lvl="1" indent="-171450">
              <a:buFont typeface="Arial" panose="020B0604020202020204" pitchFamily="34" charset="0"/>
              <a:buChar char="•"/>
            </a:pPr>
            <a:r>
              <a:rPr lang="en-US" dirty="0"/>
              <a:t>a growth path is supported to a multi-region deployment option by adding a secondary region.</a:t>
            </a:r>
          </a:p>
          <a:p>
            <a:pPr marL="171450" lvl="0" indent="-171450">
              <a:buFont typeface="Arial" panose="020B0604020202020204" pitchFamily="34" charset="0"/>
              <a:buChar char="•"/>
            </a:pPr>
            <a:r>
              <a:rPr lang="en-US" dirty="0">
                <a:solidFill>
                  <a:srgbClr val="000000"/>
                </a:solidFill>
              </a:rPr>
              <a:t>A 2x Node HA Controller Cluster, with HA Services running across the Controller Nodes in either Active/Active or Active/Standby mode,</a:t>
            </a:r>
          </a:p>
          <a:p>
            <a:pPr marL="171450" lvl="0" indent="-171450">
              <a:buFont typeface="Arial" panose="020B0604020202020204" pitchFamily="34" charset="0"/>
              <a:buChar char="•"/>
            </a:pPr>
            <a:r>
              <a:rPr lang="en-US" dirty="0">
                <a:solidFill>
                  <a:srgbClr val="000000"/>
                </a:solidFill>
              </a:rPr>
              <a:t>A pool of up to 100 Compute Nodes for hosting virtual machines and virtual networks,</a:t>
            </a:r>
          </a:p>
          <a:p>
            <a:pPr marL="171450" lvl="0" indent="-171450">
              <a:buFont typeface="Arial" panose="020B0604020202020204" pitchFamily="34" charset="0"/>
              <a:buChar char="•"/>
            </a:pPr>
            <a:r>
              <a:rPr lang="en-US" dirty="0">
                <a:solidFill>
                  <a:srgbClr val="000000"/>
                </a:solidFill>
              </a:rPr>
              <a:t>A 2-9x Node HA CEPH Storage Cluster for hosting virtual volumes, images and object storage</a:t>
            </a:r>
          </a:p>
          <a:p>
            <a:pPr marL="458788" lvl="1" indent="-171450">
              <a:buFont typeface="Arial" panose="020B0604020202020204" pitchFamily="34" charset="0"/>
              <a:buChar char="•"/>
            </a:pPr>
            <a:r>
              <a:rPr lang="en-US" dirty="0"/>
              <a:t>supports a replication factor of 2 or 3, </a:t>
            </a:r>
          </a:p>
          <a:p>
            <a:pPr marL="458788" lvl="1" indent="-171450">
              <a:buFont typeface="Arial" panose="020B0604020202020204" pitchFamily="34" charset="0"/>
              <a:buChar char="•"/>
            </a:pPr>
            <a:r>
              <a:rPr lang="en-US" dirty="0"/>
              <a:t>Storage Nodes are deployed in replication groups of 2 or 3, and</a:t>
            </a:r>
            <a:br>
              <a:rPr lang="en-US" dirty="0"/>
            </a:br>
            <a:r>
              <a:rPr lang="en-US" dirty="0"/>
              <a:t>replication of objects are done strictly within the replication group</a:t>
            </a:r>
            <a:br>
              <a:rPr lang="en-US" dirty="0"/>
            </a:br>
            <a:r>
              <a:rPr lang="en-US" dirty="0"/>
              <a:t>i.e.</a:t>
            </a:r>
          </a:p>
          <a:p>
            <a:pPr marL="749300" lvl="2">
              <a:buFont typeface="Arial" panose="020B0604020202020204" pitchFamily="34" charset="0"/>
              <a:buChar char="•"/>
            </a:pPr>
            <a:r>
              <a:rPr lang="en-US" dirty="0"/>
              <a:t>up to 4 groups of 2x Storage Nodes</a:t>
            </a:r>
          </a:p>
          <a:p>
            <a:pPr marL="749300" lvl="2">
              <a:buFont typeface="Arial" panose="020B0604020202020204" pitchFamily="34" charset="0"/>
              <a:buChar char="•"/>
            </a:pPr>
            <a:r>
              <a:rPr lang="en-US" dirty="0"/>
              <a:t>or</a:t>
            </a:r>
          </a:p>
          <a:p>
            <a:pPr marL="749300" lvl="2">
              <a:buFont typeface="Arial" panose="020B0604020202020204" pitchFamily="34" charset="0"/>
              <a:buChar char="•"/>
            </a:pPr>
            <a:r>
              <a:rPr lang="en-US" dirty="0"/>
              <a:t>up to 3 groups of 3x Storage Nodes.</a:t>
            </a:r>
          </a:p>
        </p:txBody>
      </p:sp>
    </p:spTree>
    <p:extLst>
      <p:ext uri="{BB962C8B-B14F-4D97-AF65-F5344CB8AC3E}">
        <p14:creationId xmlns:p14="http://schemas.microsoft.com/office/powerpoint/2010/main" val="3498706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End User Applications can be deployed on Bare Metal Servers (instead of Virtual Machines) by configuring OpenStack Ironic and deploying a pool of 1 or more Bare Metal Servers,</a:t>
            </a:r>
          </a:p>
          <a:p>
            <a:pPr marL="171450" indent="-171450">
              <a:buFont typeface="Arial" panose="020B0604020202020204" pitchFamily="34" charset="0"/>
              <a:buChar char="•"/>
            </a:pPr>
            <a:r>
              <a:rPr lang="en-US" dirty="0"/>
              <a:t>As part of configuring OpenStack Ironic in StarlingX</a:t>
            </a:r>
          </a:p>
          <a:p>
            <a:pPr marL="458788" lvl="1" indent="-171450">
              <a:buFont typeface="Arial" panose="020B0604020202020204" pitchFamily="34" charset="0"/>
              <a:buChar char="•"/>
            </a:pPr>
            <a:r>
              <a:rPr lang="en-US" dirty="0"/>
              <a:t>an ironic-provisioning-net tenant network must be identified as the boot network for Bare Metal nodes,</a:t>
            </a:r>
          </a:p>
          <a:p>
            <a:pPr marL="458788" lvl="1" indent="-171450">
              <a:buFont typeface="Arial" panose="020B0604020202020204" pitchFamily="34" charset="0"/>
              <a:buChar char="•"/>
            </a:pPr>
            <a:r>
              <a:rPr lang="en-US" dirty="0"/>
              <a:t>an additional untagged physical interface must be configured on Controller Nodes and connected to the ironic-provisioning-net tenant network.  The OpenStack Ironic </a:t>
            </a:r>
            <a:r>
              <a:rPr lang="en-US" dirty="0" err="1"/>
              <a:t>tftpboot</a:t>
            </a:r>
            <a:r>
              <a:rPr lang="en-US" dirty="0"/>
              <a:t> server will PXE boot the Bare Metal Servers over this interface.</a:t>
            </a:r>
          </a:p>
          <a:p>
            <a:pPr marL="171450" indent="-171450">
              <a:buFont typeface="Arial" panose="020B0604020202020204" pitchFamily="34" charset="0"/>
              <a:buChar char="•"/>
            </a:pPr>
            <a:r>
              <a:rPr lang="en-US" dirty="0"/>
              <a:t>Bare Metal Servers are deployed as shown </a:t>
            </a:r>
          </a:p>
          <a:p>
            <a:pPr marL="458788" lvl="1" indent="-171450">
              <a:buFont typeface="Arial" panose="020B0604020202020204" pitchFamily="34" charset="0"/>
              <a:buChar char="•"/>
            </a:pPr>
            <a:r>
              <a:rPr lang="en-US" dirty="0"/>
              <a:t>they must be connected to IPMI for OpenStack Ironic control, and</a:t>
            </a:r>
          </a:p>
          <a:p>
            <a:pPr marL="458788" lvl="1" indent="-171450">
              <a:buFont typeface="Arial" panose="020B0604020202020204" pitchFamily="34" charset="0"/>
              <a:buChar char="•"/>
            </a:pPr>
            <a:r>
              <a:rPr lang="en-US" dirty="0"/>
              <a:t>they must have their untagged physical interface, over which they support PXE booting, connected to the ironic-provisioning-net tenant network.</a:t>
            </a:r>
          </a:p>
          <a:p>
            <a:pPr marL="171450" indent="-171450">
              <a:buFont typeface="Arial" panose="020B0604020202020204" pitchFamily="34" charset="0"/>
              <a:buChar char="•"/>
            </a:pPr>
            <a:r>
              <a:rPr lang="en-US" dirty="0"/>
              <a:t>NOTE</a:t>
            </a:r>
          </a:p>
          <a:p>
            <a:pPr marL="458788" lvl="1" indent="-171450">
              <a:buFont typeface="Arial" panose="020B0604020202020204" pitchFamily="34" charset="0"/>
              <a:buChar char="•"/>
            </a:pPr>
            <a:r>
              <a:rPr lang="en-US" dirty="0"/>
              <a:t>Bare Metal Servers are NOT running any OpenStack / StarlingX software; they are running end user applications (i.e. Glance Images),</a:t>
            </a:r>
          </a:p>
          <a:p>
            <a:pPr marL="458788" lvl="1" indent="-171450">
              <a:buFont typeface="Arial" panose="020B0604020202020204" pitchFamily="34" charset="0"/>
              <a:buChar char="•"/>
            </a:pPr>
            <a:r>
              <a:rPr lang="en-US" dirty="0"/>
              <a:t>Bare Metal Servers are NOT to be connected to the internal management network.</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076157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Multi-Region Deployment consists of a Primary Region and 1-4 Secondary Regions all co-located locally,</a:t>
            </a:r>
          </a:p>
          <a:p>
            <a:pPr marL="458788" lvl="1" indent="-171450">
              <a:buFont typeface="Arial" panose="020B0604020202020204" pitchFamily="34" charset="0"/>
              <a:buChar char="•"/>
            </a:pPr>
            <a:r>
              <a:rPr lang="en-US" dirty="0"/>
              <a:t>enables increased cloud capacity over the single region’s 100 compute node limit,</a:t>
            </a:r>
          </a:p>
          <a:p>
            <a:pPr marL="171450" indent="-171450">
              <a:buFont typeface="Arial" panose="020B0604020202020204" pitchFamily="34" charset="0"/>
              <a:buChar char="•"/>
            </a:pPr>
            <a:r>
              <a:rPr lang="en-US" dirty="0"/>
              <a:t>An OpenStack Region == generally a full cloud deployment (Control, Compute [&amp; Storage] Functions) but it may share some services with another Region,</a:t>
            </a:r>
          </a:p>
          <a:p>
            <a:pPr marL="458788" lvl="1" indent="-171450">
              <a:buFont typeface="Arial" panose="020B0604020202020204" pitchFamily="34" charset="0"/>
              <a:buChar char="•"/>
            </a:pPr>
            <a:r>
              <a:rPr lang="en-US" dirty="0"/>
              <a:t>Primary Region contains all services,</a:t>
            </a:r>
          </a:p>
          <a:p>
            <a:pPr marL="458788" lvl="1" indent="-171450">
              <a:buFont typeface="Arial" panose="020B0604020202020204" pitchFamily="34" charset="0"/>
              <a:buChar char="•"/>
            </a:pPr>
            <a:r>
              <a:rPr lang="en-US" dirty="0"/>
              <a:t>Secondary Region shares/uses Keystone Service in the Primary, and OPTIONALLY shares/uses Glance and Cinder Services in the Primary.</a:t>
            </a:r>
          </a:p>
          <a:p>
            <a:pPr marL="171450" indent="-171450">
              <a:buFont typeface="Arial" panose="020B0604020202020204" pitchFamily="34" charset="0"/>
              <a:buChar char="•"/>
            </a:pPr>
            <a:r>
              <a:rPr lang="en-US" dirty="0"/>
              <a:t>Horizon on the Primary Region can be used as a single point of management;  using Horizon’s Region selection to switch between Region context,</a:t>
            </a:r>
          </a:p>
          <a:p>
            <a:pPr marL="171450" indent="-171450">
              <a:buFont typeface="Arial" panose="020B0604020202020204" pitchFamily="34" charset="0"/>
              <a:buChar char="•"/>
            </a:pPr>
            <a:r>
              <a:rPr lang="en-US" dirty="0"/>
              <a:t>NOTE that ALL Regions share the same L2 Management Network,</a:t>
            </a:r>
          </a:p>
          <a:p>
            <a:pPr marL="171450" indent="-171450">
              <a:buFont typeface="Arial" panose="020B0604020202020204" pitchFamily="34" charset="0"/>
              <a:buChar char="•"/>
            </a:pPr>
            <a:r>
              <a:rPr lang="en-US" dirty="0"/>
              <a:t>NOT shown in diagram, but ALL Regions must configure a separate PXE Boot Network for network booting their respective nodes,</a:t>
            </a:r>
          </a:p>
          <a:p>
            <a:pPr marL="171450" indent="-171450">
              <a:buFont typeface="Arial" panose="020B0604020202020204" pitchFamily="34" charset="0"/>
              <a:buChar char="•"/>
            </a:pPr>
            <a:r>
              <a:rPr lang="en-US" dirty="0"/>
              <a:t>The Primary Region must be a Standard Deployment,</a:t>
            </a:r>
          </a:p>
          <a:p>
            <a:pPr marL="171450" indent="-171450">
              <a:buFont typeface="Arial" panose="020B0604020202020204" pitchFamily="34" charset="0"/>
              <a:buChar char="•"/>
            </a:pPr>
            <a:r>
              <a:rPr lang="en-US" dirty="0"/>
              <a:t>Secondary Regions can be AIO-Duplex, AIO-Duplex + Computes, Small Standard or Standard Deployments.</a:t>
            </a:r>
          </a:p>
        </p:txBody>
      </p:sp>
    </p:spTree>
    <p:extLst>
      <p:ext uri="{BB962C8B-B14F-4D97-AF65-F5344CB8AC3E}">
        <p14:creationId xmlns:p14="http://schemas.microsoft.com/office/powerpoint/2010/main" val="13301350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12" name="Rectangle 2"/>
          <p:cNvSpPr>
            <a:spLocks noGrp="1" noChangeArrowheads="1"/>
          </p:cNvSpPr>
          <p:nvPr>
            <p:ph type="ctrTitle" hasCustomPrompt="1"/>
          </p:nvPr>
        </p:nvSpPr>
        <p:spPr bwMode="gray">
          <a:xfrm>
            <a:off x="378969" y="2079889"/>
            <a:ext cx="4712758" cy="403957"/>
          </a:xfrm>
          <a:prstGeom prst="rect">
            <a:avLst/>
          </a:prstGeom>
          <a:noFill/>
          <a:ln>
            <a:noFill/>
          </a:ln>
          <a:extLst/>
        </p:spPr>
        <p:txBody>
          <a:bodyPr vert="horz" wrap="square" lIns="0" tIns="0" rIns="0" bIns="0" numCol="1" anchor="b" anchorCtr="0" compatLnSpc="1">
            <a:prstTxWarp prst="textNoShape">
              <a:avLst/>
            </a:prstTxWarp>
            <a:spAutoFit/>
          </a:bodyPr>
          <a:lstStyle>
            <a:lvl1pPr eaLnBrk="1" hangingPunct="1">
              <a:defRPr lang="en-US" sz="3000" b="1" cap="none" dirty="0">
                <a:solidFill>
                  <a:schemeClr val="accent1"/>
                </a:solidFill>
                <a:latin typeface="+mn-lt"/>
              </a:defRPr>
            </a:lvl1pPr>
          </a:lstStyle>
          <a:p>
            <a:pPr lvl="0" eaLnBrk="1" hangingPunct="1"/>
            <a:r>
              <a:rPr lang="en-US" dirty="0"/>
              <a:t>CLICK TO ADD TITLE</a:t>
            </a:r>
          </a:p>
        </p:txBody>
      </p:sp>
      <p:sp>
        <p:nvSpPr>
          <p:cNvPr id="59" name="Text Placeholder 19"/>
          <p:cNvSpPr>
            <a:spLocks noGrp="1"/>
          </p:cNvSpPr>
          <p:nvPr userDrawn="1">
            <p:ph type="body" sz="quarter" idx="10" hasCustomPrompt="1"/>
          </p:nvPr>
        </p:nvSpPr>
        <p:spPr bwMode="gray">
          <a:xfrm>
            <a:off x="388493" y="2624978"/>
            <a:ext cx="4695825" cy="282129"/>
          </a:xfrm>
          <a:prstGeom prst="rect">
            <a:avLst/>
          </a:prstGeom>
        </p:spPr>
        <p:txBody>
          <a:bodyPr/>
          <a:lstStyle>
            <a:lvl1pPr marL="0" indent="0">
              <a:lnSpc>
                <a:spcPct val="90000"/>
              </a:lnSpc>
              <a:spcBef>
                <a:spcPts val="600"/>
              </a:spcBef>
              <a:buNone/>
              <a:defRPr>
                <a:solidFill>
                  <a:schemeClr val="tx1"/>
                </a:solidFill>
              </a:defRPr>
            </a:lvl1pPr>
          </a:lstStyle>
          <a:p>
            <a:pPr lvl="0"/>
            <a:r>
              <a:rPr lang="en-US" dirty="0"/>
              <a:t>Click to Add Text</a:t>
            </a:r>
          </a:p>
        </p:txBody>
      </p:sp>
      <p:sp>
        <p:nvSpPr>
          <p:cNvPr id="6" name="AutoShape 3"/>
          <p:cNvSpPr>
            <a:spLocks noChangeAspect="1" noChangeArrowheads="1" noTextEdit="1"/>
          </p:cNvSpPr>
          <p:nvPr userDrawn="1"/>
        </p:nvSpPr>
        <p:spPr bwMode="auto">
          <a:xfrm>
            <a:off x="3862388" y="2981325"/>
            <a:ext cx="269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TextBox 59"/>
          <p:cNvSpPr txBox="1"/>
          <p:nvPr userDrawn="1"/>
        </p:nvSpPr>
        <p:spPr bwMode="gray">
          <a:xfrm>
            <a:off x="386432" y="4934261"/>
            <a:ext cx="1401313" cy="76944"/>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r>
              <a:rPr lang="en-US" sz="500" dirty="0">
                <a:solidFill>
                  <a:srgbClr val="5F5F5F"/>
                </a:solidFill>
              </a:rPr>
              <a:t>© 2017 WIND RIVER. ALL RIGHTS RESERVED.</a:t>
            </a:r>
          </a:p>
        </p:txBody>
      </p:sp>
      <p:pic>
        <p:nvPicPr>
          <p:cNvPr id="62" name="Picture 6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49682" cy="975407"/>
          </a:xfrm>
          <a:prstGeom prst="rect">
            <a:avLst/>
          </a:prstGeom>
        </p:spPr>
      </p:pic>
      <p:pic>
        <p:nvPicPr>
          <p:cNvPr id="64" name="Picture 63"/>
          <p:cNvPicPr>
            <a:picLocks noChangeAspect="1"/>
          </p:cNvPicPr>
          <p:nvPr userDrawn="1"/>
        </p:nvPicPr>
        <p:blipFill>
          <a:blip r:embed="rId3"/>
          <a:stretch>
            <a:fillRect/>
          </a:stretch>
        </p:blipFill>
        <p:spPr>
          <a:xfrm>
            <a:off x="5714999" y="84664"/>
            <a:ext cx="2645833" cy="4914707"/>
          </a:xfrm>
          <a:prstGeom prst="rect">
            <a:avLst/>
          </a:prstGeom>
        </p:spPr>
      </p:pic>
      <p:pic>
        <p:nvPicPr>
          <p:cNvPr id="65" name="Picture 64"/>
          <p:cNvPicPr>
            <a:picLocks noChangeAspect="1"/>
          </p:cNvPicPr>
          <p:nvPr userDrawn="1"/>
        </p:nvPicPr>
        <p:blipFill rotWithShape="1">
          <a:blip r:embed="rId4"/>
          <a:srcRect r="13428" b="28025"/>
          <a:stretch/>
        </p:blipFill>
        <p:spPr>
          <a:xfrm>
            <a:off x="7018685" y="4299627"/>
            <a:ext cx="1817463" cy="562609"/>
          </a:xfrm>
          <a:prstGeom prst="rect">
            <a:avLst/>
          </a:prstGeom>
        </p:spPr>
      </p:pic>
      <p:pic>
        <p:nvPicPr>
          <p:cNvPr id="5" name="Picture 4" descr="INTEL_Red.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92846" y="1091364"/>
            <a:ext cx="1201272" cy="78083"/>
          </a:xfrm>
          <a:prstGeom prst="rect">
            <a:avLst/>
          </a:prstGeom>
        </p:spPr>
      </p:pic>
    </p:spTree>
    <p:extLst>
      <p:ext uri="{BB962C8B-B14F-4D97-AF65-F5344CB8AC3E}">
        <p14:creationId xmlns:p14="http://schemas.microsoft.com/office/powerpoint/2010/main" val="67562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p:spPr>
        <p:txBody>
          <a:bodyPr/>
          <a:lstStyle>
            <a:lvl1pPr>
              <a:defRPr sz="2400"/>
            </a:lvl1pPr>
          </a:lstStyle>
          <a:p>
            <a:r>
              <a:rPr lang="en-US" dirty="0"/>
              <a:t>CLICK TO ADD TITLE</a:t>
            </a:r>
          </a:p>
        </p:txBody>
      </p:sp>
      <p:sp>
        <p:nvSpPr>
          <p:cNvPr id="3" name="Rectangle 3"/>
          <p:cNvSpPr>
            <a:spLocks noGrp="1" noChangeArrowheads="1"/>
          </p:cNvSpPr>
          <p:nvPr>
            <p:ph type="subTitle" idx="1" hasCustomPrompt="1"/>
          </p:nvPr>
        </p:nvSpPr>
        <p:spPr bwMode="white">
          <a:xfrm>
            <a:off x="303461" y="949629"/>
            <a:ext cx="8573839" cy="282129"/>
          </a:xfr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chemeClr val="tx1"/>
                </a:solidFill>
                <a:latin typeface="+mn-lt"/>
                <a:ea typeface="ＭＳ Ｐゴシック" pitchFamily="34" charset="-128"/>
              </a:defRPr>
            </a:lvl1pPr>
          </a:lstStyle>
          <a:p>
            <a:pPr marL="0" lvl="0" indent="0" eaLnBrk="1" hangingPunct="1"/>
            <a:r>
              <a:rPr lang="en-US" dirty="0"/>
              <a:t>Subtitle</a:t>
            </a:r>
          </a:p>
        </p:txBody>
      </p:sp>
      <p:sp>
        <p:nvSpPr>
          <p:cNvPr id="4" name="Content Placeholder 2"/>
          <p:cNvSpPr>
            <a:spLocks noGrp="1"/>
          </p:cNvSpPr>
          <p:nvPr>
            <p:ph sz="quarter" idx="10" hasCustomPrompt="1"/>
          </p:nvPr>
        </p:nvSpPr>
        <p:spPr bwMode="gray">
          <a:xfrm>
            <a:off x="303461" y="1388711"/>
            <a:ext cx="8573839" cy="1095685"/>
          </a:xfrm>
        </p:spPr>
        <p:txBody>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3314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p:spPr>
        <p:txBody>
          <a:bodyPr/>
          <a:lstStyle>
            <a:lvl1pPr>
              <a:defRPr sz="2400"/>
            </a:lvl1pPr>
          </a:lstStyle>
          <a:p>
            <a:r>
              <a:rPr lang="en-US" dirty="0"/>
              <a:t>CLICK TO ADD TITLE</a:t>
            </a:r>
          </a:p>
        </p:txBody>
      </p:sp>
      <p:sp>
        <p:nvSpPr>
          <p:cNvPr id="3" name="Rectangle 3"/>
          <p:cNvSpPr>
            <a:spLocks noGrp="1" noChangeArrowheads="1"/>
          </p:cNvSpPr>
          <p:nvPr>
            <p:ph type="subTitle" idx="1" hasCustomPrompt="1"/>
          </p:nvPr>
        </p:nvSpPr>
        <p:spPr bwMode="white">
          <a:xfrm>
            <a:off x="303461" y="949629"/>
            <a:ext cx="8573839" cy="282129"/>
          </a:xfr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rgbClr val="5F5F5F"/>
                </a:solidFill>
                <a:latin typeface="+mn-lt"/>
                <a:ea typeface="ＭＳ Ｐゴシック" pitchFamily="34" charset="-128"/>
              </a:defRPr>
            </a:lvl1pPr>
          </a:lstStyle>
          <a:p>
            <a:pPr marL="0" lvl="0" indent="0" eaLnBrk="1" hangingPunct="1"/>
            <a:r>
              <a:rPr lang="en-US" dirty="0"/>
              <a:t>Subtitle</a:t>
            </a:r>
          </a:p>
        </p:txBody>
      </p:sp>
      <p:sp>
        <p:nvSpPr>
          <p:cNvPr id="4" name="Content Placeholder 2"/>
          <p:cNvSpPr>
            <a:spLocks noGrp="1"/>
          </p:cNvSpPr>
          <p:nvPr>
            <p:ph sz="quarter" idx="10" hasCustomPrompt="1"/>
          </p:nvPr>
        </p:nvSpPr>
        <p:spPr bwMode="gray">
          <a:xfrm>
            <a:off x="303461" y="1388711"/>
            <a:ext cx="3944689" cy="1095685"/>
          </a:xfrm>
        </p:spPr>
        <p:txBody>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sz="quarter" idx="11" hasCustomPrompt="1"/>
          </p:nvPr>
        </p:nvSpPr>
        <p:spPr bwMode="gray">
          <a:xfrm>
            <a:off x="4932611" y="1388711"/>
            <a:ext cx="3944689" cy="1095685"/>
          </a:xfrm>
        </p:spPr>
        <p:txBody>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8409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p:spPr>
        <p:txBody>
          <a:bodyPr/>
          <a:lstStyle>
            <a:lvl1pPr>
              <a:defRPr sz="2400"/>
            </a:lvl1pPr>
          </a:lstStyle>
          <a:p>
            <a:r>
              <a:rPr lang="en-US" dirty="0"/>
              <a:t>CLICK TO ADD TITLE</a:t>
            </a:r>
          </a:p>
        </p:txBody>
      </p:sp>
      <p:sp>
        <p:nvSpPr>
          <p:cNvPr id="3" name="Rectangle 3"/>
          <p:cNvSpPr>
            <a:spLocks noGrp="1" noChangeArrowheads="1"/>
          </p:cNvSpPr>
          <p:nvPr>
            <p:ph type="subTitle" idx="1" hasCustomPrompt="1"/>
          </p:nvPr>
        </p:nvSpPr>
        <p:spPr bwMode="white">
          <a:xfrm>
            <a:off x="303461" y="949629"/>
            <a:ext cx="8573839" cy="282129"/>
          </a:xfr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rgbClr val="5F5F5F"/>
                </a:solidFill>
                <a:latin typeface="+mn-lt"/>
                <a:ea typeface="ＭＳ Ｐゴシック" pitchFamily="34" charset="-128"/>
              </a:defRPr>
            </a:lvl1pPr>
          </a:lstStyle>
          <a:p>
            <a:pPr marL="0" lvl="0" indent="0" eaLnBrk="1" hangingPunct="1"/>
            <a:r>
              <a:rPr lang="en-US" dirty="0"/>
              <a:t>Subtitle</a:t>
            </a:r>
          </a:p>
        </p:txBody>
      </p:sp>
    </p:spTree>
    <p:extLst>
      <p:ext uri="{BB962C8B-B14F-4D97-AF65-F5344CB8AC3E}">
        <p14:creationId xmlns:p14="http://schemas.microsoft.com/office/powerpoint/2010/main" val="289068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80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73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812727" y="863947"/>
            <a:ext cx="5518547" cy="1741289"/>
          </a:xfrm>
          <a:prstGeom prst="rect">
            <a:avLst/>
          </a:prstGeom>
        </p:spPr>
        <p:txBody>
          <a:bodyPr anchor="b"/>
          <a:lstStyle/>
          <a:p>
            <a:r>
              <a:t>Title Text</a:t>
            </a:r>
          </a:p>
        </p:txBody>
      </p:sp>
      <p:sp>
        <p:nvSpPr>
          <p:cNvPr id="12" name="Body Level One…"/>
          <p:cNvSpPr txBox="1">
            <a:spLocks noGrp="1"/>
          </p:cNvSpPr>
          <p:nvPr>
            <p:ph type="body" sz="quarter" idx="1"/>
          </p:nvPr>
        </p:nvSpPr>
        <p:spPr>
          <a:xfrm>
            <a:off x="1812727" y="2658814"/>
            <a:ext cx="5518547" cy="596057"/>
          </a:xfrm>
          <a:prstGeom prst="rect">
            <a:avLst/>
          </a:prstGeom>
        </p:spPr>
        <p:txBody>
          <a:bodyPr anchor="t"/>
          <a:lstStyle>
            <a:lvl1pPr marL="0" indent="0" algn="ctr">
              <a:spcBef>
                <a:spcPts val="0"/>
              </a:spcBef>
              <a:buSzTx/>
              <a:buNone/>
              <a:defRPr sz="1950"/>
            </a:lvl1pPr>
            <a:lvl2pPr marL="0" indent="85725" algn="ctr">
              <a:spcBef>
                <a:spcPts val="0"/>
              </a:spcBef>
              <a:buSzTx/>
              <a:buNone/>
              <a:defRPr sz="1950"/>
            </a:lvl2pPr>
            <a:lvl3pPr marL="0" indent="171450" algn="ctr">
              <a:spcBef>
                <a:spcPts val="0"/>
              </a:spcBef>
              <a:buSzTx/>
              <a:buNone/>
              <a:defRPr sz="1950"/>
            </a:lvl3pPr>
            <a:lvl4pPr marL="0" indent="257175" algn="ctr">
              <a:spcBef>
                <a:spcPts val="0"/>
              </a:spcBef>
              <a:buSzTx/>
              <a:buNone/>
              <a:defRPr sz="1950"/>
            </a:lvl4pPr>
            <a:lvl5pPr marL="0" indent="342900" algn="ctr">
              <a:spcBef>
                <a:spcPts val="0"/>
              </a:spcBef>
              <a:buSzTx/>
              <a:buNone/>
              <a:defRPr sz="195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extLst>
      <p:ext uri="{BB962C8B-B14F-4D97-AF65-F5344CB8AC3E}">
        <p14:creationId xmlns:p14="http://schemas.microsoft.com/office/powerpoint/2010/main" val="142471128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sz="half" idx="13"/>
          </p:nvPr>
        </p:nvSpPr>
        <p:spPr>
          <a:xfrm>
            <a:off x="2000250" y="354955"/>
            <a:ext cx="5143500" cy="311422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812727" y="3542854"/>
            <a:ext cx="5518547" cy="750094"/>
          </a:xfrm>
          <a:prstGeom prst="rect">
            <a:avLst/>
          </a:prstGeom>
        </p:spPr>
        <p:txBody>
          <a:bodyPr anchor="b"/>
          <a:lstStyle/>
          <a:p>
            <a:r>
              <a:t>Title Text</a:t>
            </a:r>
          </a:p>
        </p:txBody>
      </p:sp>
      <p:sp>
        <p:nvSpPr>
          <p:cNvPr id="22" name="Body Level One…"/>
          <p:cNvSpPr txBox="1">
            <a:spLocks noGrp="1"/>
          </p:cNvSpPr>
          <p:nvPr>
            <p:ph type="body" sz="quarter" idx="1"/>
          </p:nvPr>
        </p:nvSpPr>
        <p:spPr>
          <a:xfrm>
            <a:off x="1812727" y="4299644"/>
            <a:ext cx="5518547" cy="596057"/>
          </a:xfrm>
          <a:prstGeom prst="rect">
            <a:avLst/>
          </a:prstGeom>
        </p:spPr>
        <p:txBody>
          <a:bodyPr anchor="t"/>
          <a:lstStyle>
            <a:lvl1pPr marL="0" indent="0" algn="ctr">
              <a:spcBef>
                <a:spcPts val="0"/>
              </a:spcBef>
              <a:buSzTx/>
              <a:buNone/>
              <a:defRPr sz="1950"/>
            </a:lvl1pPr>
            <a:lvl2pPr marL="0" indent="85725" algn="ctr">
              <a:spcBef>
                <a:spcPts val="0"/>
              </a:spcBef>
              <a:buSzTx/>
              <a:buNone/>
              <a:defRPr sz="1950"/>
            </a:lvl2pPr>
            <a:lvl3pPr marL="0" indent="171450" algn="ctr">
              <a:spcBef>
                <a:spcPts val="0"/>
              </a:spcBef>
              <a:buSzTx/>
              <a:buNone/>
              <a:defRPr sz="1950"/>
            </a:lvl3pPr>
            <a:lvl4pPr marL="0" indent="257175" algn="ctr">
              <a:spcBef>
                <a:spcPts val="0"/>
              </a:spcBef>
              <a:buSzTx/>
              <a:buNone/>
              <a:defRPr sz="1950"/>
            </a:lvl4pPr>
            <a:lvl5pPr marL="0" indent="342900" algn="ctr">
              <a:spcBef>
                <a:spcPts val="0"/>
              </a:spcBef>
              <a:buSzTx/>
              <a:buNone/>
              <a:defRPr sz="195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8644066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812727" y="1701106"/>
            <a:ext cx="5518547" cy="1741289"/>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4410523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4685853" y="334863"/>
            <a:ext cx="2812852" cy="433313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45295" y="334863"/>
            <a:ext cx="2812852" cy="2102942"/>
          </a:xfrm>
          <a:prstGeom prst="rect">
            <a:avLst/>
          </a:prstGeom>
        </p:spPr>
        <p:txBody>
          <a:bodyPr anchor="b"/>
          <a:lstStyle>
            <a:lvl1pPr>
              <a:defRPr sz="3150"/>
            </a:lvl1pPr>
          </a:lstStyle>
          <a:p>
            <a:r>
              <a:t>Title Text</a:t>
            </a:r>
          </a:p>
        </p:txBody>
      </p:sp>
      <p:sp>
        <p:nvSpPr>
          <p:cNvPr id="40" name="Body Level One…"/>
          <p:cNvSpPr txBox="1">
            <a:spLocks noGrp="1"/>
          </p:cNvSpPr>
          <p:nvPr>
            <p:ph type="body" sz="quarter" idx="1"/>
          </p:nvPr>
        </p:nvSpPr>
        <p:spPr>
          <a:xfrm>
            <a:off x="1645295" y="2491383"/>
            <a:ext cx="2812852" cy="2169914"/>
          </a:xfrm>
          <a:prstGeom prst="rect">
            <a:avLst/>
          </a:prstGeom>
        </p:spPr>
        <p:txBody>
          <a:bodyPr anchor="t"/>
          <a:lstStyle>
            <a:lvl1pPr marL="0" indent="0" algn="ctr">
              <a:spcBef>
                <a:spcPts val="0"/>
              </a:spcBef>
              <a:buSzTx/>
              <a:buNone/>
              <a:defRPr sz="1950"/>
            </a:lvl1pPr>
            <a:lvl2pPr marL="0" indent="85725" algn="ctr">
              <a:spcBef>
                <a:spcPts val="0"/>
              </a:spcBef>
              <a:buSzTx/>
              <a:buNone/>
              <a:defRPr sz="1950"/>
            </a:lvl2pPr>
            <a:lvl3pPr marL="0" indent="171450" algn="ctr">
              <a:spcBef>
                <a:spcPts val="0"/>
              </a:spcBef>
              <a:buSzTx/>
              <a:buNone/>
              <a:defRPr sz="1950"/>
            </a:lvl3pPr>
            <a:lvl4pPr marL="0" indent="257175" algn="ctr">
              <a:spcBef>
                <a:spcPts val="0"/>
              </a:spcBef>
              <a:buSzTx/>
              <a:buNone/>
              <a:defRPr sz="1950"/>
            </a:lvl4pPr>
            <a:lvl5pPr marL="0" indent="342900" algn="ctr">
              <a:spcBef>
                <a:spcPts val="0"/>
              </a:spcBef>
              <a:buSzTx/>
              <a:buNone/>
              <a:defRPr sz="195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453916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3115981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5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00825179"/>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quarter" idx="13"/>
          </p:nvPr>
        </p:nvSpPr>
        <p:spPr>
          <a:xfrm>
            <a:off x="4685853" y="1366242"/>
            <a:ext cx="2812852" cy="331514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quarter" idx="1"/>
          </p:nvPr>
        </p:nvSpPr>
        <p:spPr>
          <a:xfrm>
            <a:off x="1645295" y="1366242"/>
            <a:ext cx="2812852" cy="3315147"/>
          </a:xfrm>
          <a:prstGeom prst="rect">
            <a:avLst/>
          </a:prstGeom>
        </p:spPr>
        <p:txBody>
          <a:bodyPr/>
          <a:lstStyle>
            <a:lvl1pPr marL="174512" indent="-174512">
              <a:spcBef>
                <a:spcPts val="1688"/>
              </a:spcBef>
              <a:defRPr sz="1425"/>
            </a:lvl1pPr>
            <a:lvl2pPr marL="303099" indent="-174512">
              <a:spcBef>
                <a:spcPts val="1688"/>
              </a:spcBef>
              <a:defRPr sz="1425"/>
            </a:lvl2pPr>
            <a:lvl3pPr marL="431687" indent="-174512">
              <a:spcBef>
                <a:spcPts val="1688"/>
              </a:spcBef>
              <a:defRPr sz="1425"/>
            </a:lvl3pPr>
            <a:lvl4pPr marL="560274" indent="-174512">
              <a:spcBef>
                <a:spcPts val="1688"/>
              </a:spcBef>
              <a:defRPr sz="1425"/>
            </a:lvl4pPr>
            <a:lvl5pPr marL="688862" indent="-174512">
              <a:spcBef>
                <a:spcPts val="1688"/>
              </a:spcBef>
              <a:defRPr sz="1425"/>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4482789" y="4902398"/>
            <a:ext cx="286937" cy="271227"/>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11557103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45295" y="669727"/>
            <a:ext cx="5853410" cy="380404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20460644"/>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4685853" y="2685604"/>
            <a:ext cx="2812852" cy="1989088"/>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4685853" y="468809"/>
            <a:ext cx="2812852" cy="1989088"/>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1645295" y="468809"/>
            <a:ext cx="2812852" cy="4205883"/>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49979382"/>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812727" y="3355330"/>
            <a:ext cx="5518547" cy="328935"/>
          </a:xfrm>
          <a:prstGeom prst="rect">
            <a:avLst/>
          </a:prstGeom>
        </p:spPr>
        <p:txBody>
          <a:bodyPr anchor="t">
            <a:spAutoFit/>
          </a:bodyPr>
          <a:lstStyle>
            <a:lvl1pPr marL="0" indent="0" algn="ctr">
              <a:spcBef>
                <a:spcPts val="0"/>
              </a:spcBef>
              <a:buSzTx/>
              <a:buNone/>
              <a:defRPr sz="1200" i="1"/>
            </a:lvl1pPr>
          </a:lstStyle>
          <a:p>
            <a:r>
              <a:t>–Johnny Appleseed</a:t>
            </a:r>
          </a:p>
        </p:txBody>
      </p:sp>
      <p:sp>
        <p:nvSpPr>
          <p:cNvPr id="94" name="“Type a quote here.”"/>
          <p:cNvSpPr txBox="1">
            <a:spLocks noGrp="1"/>
          </p:cNvSpPr>
          <p:nvPr>
            <p:ph type="body" sz="quarter" idx="14"/>
          </p:nvPr>
        </p:nvSpPr>
        <p:spPr>
          <a:xfrm>
            <a:off x="1812727" y="2206153"/>
            <a:ext cx="5518547" cy="409727"/>
          </a:xfrm>
          <a:prstGeom prst="rect">
            <a:avLst/>
          </a:prstGeom>
        </p:spPr>
        <p:txBody>
          <a:bodyPr>
            <a:spAutoFit/>
          </a:bodyPr>
          <a:lstStyle>
            <a:lvl1pPr marL="0" indent="0" algn="ctr">
              <a:spcBef>
                <a:spcPts val="0"/>
              </a:spcBef>
              <a:buSzTx/>
              <a:buNone/>
              <a:defRPr sz="1725">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43159496"/>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1143000" y="0"/>
            <a:ext cx="6858000" cy="5143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94749036"/>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1358679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a:prstGeom prst="rect">
            <a:avLst/>
          </a:prstGeom>
        </p:spPr>
        <p:txBody>
          <a:bodyPr/>
          <a:lstStyle>
            <a:lvl1pPr>
              <a:defRPr sz="2400"/>
            </a:lvl1pPr>
          </a:lstStyle>
          <a:p>
            <a:r>
              <a:rPr lang="en-US" dirty="0"/>
              <a:t>CLICK TO ADD TITLE</a:t>
            </a:r>
          </a:p>
        </p:txBody>
      </p:sp>
      <p:sp>
        <p:nvSpPr>
          <p:cNvPr id="3" name="Rectangle 3"/>
          <p:cNvSpPr>
            <a:spLocks noGrp="1" noChangeArrowheads="1"/>
          </p:cNvSpPr>
          <p:nvPr>
            <p:ph type="subTitle" idx="1" hasCustomPrompt="1"/>
          </p:nvPr>
        </p:nvSpPr>
        <p:spPr bwMode="white">
          <a:xfrm>
            <a:off x="303461" y="949629"/>
            <a:ext cx="8573839" cy="282129"/>
          </a:xfrm>
          <a:prstGeom prst="rect">
            <a:avLst/>
          </a:prstGeo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chemeClr val="tx1"/>
                </a:solidFill>
                <a:latin typeface="+mn-lt"/>
                <a:ea typeface="ＭＳ Ｐゴシック" pitchFamily="34" charset="-128"/>
              </a:defRPr>
            </a:lvl1pPr>
          </a:lstStyle>
          <a:p>
            <a:pPr marL="0" lvl="0" indent="0" eaLnBrk="1" hangingPunct="1"/>
            <a:r>
              <a:rPr lang="en-US" dirty="0"/>
              <a:t>Subtitle</a:t>
            </a:r>
          </a:p>
        </p:txBody>
      </p:sp>
      <p:sp>
        <p:nvSpPr>
          <p:cNvPr id="4" name="Content Placeholder 2"/>
          <p:cNvSpPr>
            <a:spLocks noGrp="1"/>
          </p:cNvSpPr>
          <p:nvPr>
            <p:ph sz="quarter" idx="10" hasCustomPrompt="1"/>
          </p:nvPr>
        </p:nvSpPr>
        <p:spPr bwMode="gray">
          <a:xfrm>
            <a:off x="303461" y="1388711"/>
            <a:ext cx="8573839" cy="1095685"/>
          </a:xfrm>
          <a:prstGeom prst="rect">
            <a:avLst/>
          </a:prstGeom>
        </p:spPr>
        <p:txBody>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1436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a:prstGeom prst="rect">
            <a:avLst/>
          </a:prstGeom>
        </p:spPr>
        <p:txBody>
          <a:bodyPr/>
          <a:lstStyle>
            <a:lvl1pPr>
              <a:defRPr sz="2400"/>
            </a:lvl1pPr>
          </a:lstStyle>
          <a:p>
            <a:r>
              <a:rPr lang="en-US" dirty="0"/>
              <a:t>CLICK TO ADD TITLE</a:t>
            </a:r>
          </a:p>
        </p:txBody>
      </p:sp>
      <p:sp>
        <p:nvSpPr>
          <p:cNvPr id="3" name="Rectangle 3"/>
          <p:cNvSpPr>
            <a:spLocks noGrp="1" noChangeArrowheads="1"/>
          </p:cNvSpPr>
          <p:nvPr>
            <p:ph type="subTitle" idx="1" hasCustomPrompt="1"/>
          </p:nvPr>
        </p:nvSpPr>
        <p:spPr bwMode="white">
          <a:xfrm>
            <a:off x="303461" y="949629"/>
            <a:ext cx="8573839" cy="282129"/>
          </a:xfrm>
          <a:prstGeom prst="rect">
            <a:avLst/>
          </a:prstGeo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rgbClr val="5F5F5F"/>
                </a:solidFill>
                <a:latin typeface="+mn-lt"/>
                <a:ea typeface="ＭＳ Ｐゴシック" pitchFamily="34" charset="-128"/>
              </a:defRPr>
            </a:lvl1pPr>
          </a:lstStyle>
          <a:p>
            <a:pPr marL="0" lvl="0" indent="0" eaLnBrk="1" hangingPunct="1"/>
            <a:r>
              <a:rPr lang="en-US" dirty="0"/>
              <a:t>Subtitle</a:t>
            </a:r>
          </a:p>
        </p:txBody>
      </p:sp>
      <p:sp>
        <p:nvSpPr>
          <p:cNvPr id="4" name="Content Placeholder 2"/>
          <p:cNvSpPr>
            <a:spLocks noGrp="1"/>
          </p:cNvSpPr>
          <p:nvPr>
            <p:ph sz="quarter" idx="10" hasCustomPrompt="1"/>
          </p:nvPr>
        </p:nvSpPr>
        <p:spPr bwMode="gray">
          <a:xfrm>
            <a:off x="303461" y="1388711"/>
            <a:ext cx="3944689" cy="1095685"/>
          </a:xfrm>
          <a:prstGeom prst="rect">
            <a:avLst/>
          </a:prstGeom>
        </p:spPr>
        <p:txBody>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sz="quarter" idx="11" hasCustomPrompt="1"/>
          </p:nvPr>
        </p:nvSpPr>
        <p:spPr bwMode="gray">
          <a:xfrm>
            <a:off x="4932611" y="1388711"/>
            <a:ext cx="3944689" cy="1095685"/>
          </a:xfrm>
          <a:prstGeom prst="rect">
            <a:avLst/>
          </a:prstGeom>
        </p:spPr>
        <p:txBody>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475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a:prstGeom prst="rect">
            <a:avLst/>
          </a:prstGeom>
        </p:spPr>
        <p:txBody>
          <a:bodyPr/>
          <a:lstStyle>
            <a:lvl1pPr>
              <a:defRPr sz="2400"/>
            </a:lvl1pPr>
          </a:lstStyle>
          <a:p>
            <a:r>
              <a:rPr lang="en-US" dirty="0"/>
              <a:t>CLICK TO ADD TITLE</a:t>
            </a:r>
          </a:p>
        </p:txBody>
      </p:sp>
      <p:sp>
        <p:nvSpPr>
          <p:cNvPr id="3" name="Rectangle 3"/>
          <p:cNvSpPr>
            <a:spLocks noGrp="1" noChangeArrowheads="1"/>
          </p:cNvSpPr>
          <p:nvPr>
            <p:ph type="subTitle" idx="1" hasCustomPrompt="1"/>
          </p:nvPr>
        </p:nvSpPr>
        <p:spPr bwMode="white">
          <a:xfrm>
            <a:off x="303461" y="949629"/>
            <a:ext cx="8573839" cy="282129"/>
          </a:xfrm>
          <a:prstGeom prst="rect">
            <a:avLst/>
          </a:prstGeo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rgbClr val="5F5F5F"/>
                </a:solidFill>
                <a:latin typeface="+mn-lt"/>
                <a:ea typeface="ＭＳ Ｐゴシック" pitchFamily="34" charset="-128"/>
              </a:defRPr>
            </a:lvl1pPr>
          </a:lstStyle>
          <a:p>
            <a:pPr marL="0" lvl="0" indent="0" eaLnBrk="1" hangingPunct="1"/>
            <a:r>
              <a:rPr lang="en-US" dirty="0"/>
              <a:t>Subtitle</a:t>
            </a:r>
          </a:p>
        </p:txBody>
      </p:sp>
    </p:spTree>
    <p:extLst>
      <p:ext uri="{BB962C8B-B14F-4D97-AF65-F5344CB8AC3E}">
        <p14:creationId xmlns:p14="http://schemas.microsoft.com/office/powerpoint/2010/main" val="282717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49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12" name="Rectangle 2"/>
          <p:cNvSpPr>
            <a:spLocks noGrp="1" noChangeArrowheads="1"/>
          </p:cNvSpPr>
          <p:nvPr>
            <p:ph type="ctrTitle" hasCustomPrompt="1"/>
          </p:nvPr>
        </p:nvSpPr>
        <p:spPr bwMode="gray">
          <a:xfrm>
            <a:off x="378969" y="2079889"/>
            <a:ext cx="4712758" cy="403957"/>
          </a:xfrm>
          <a:noFill/>
          <a:ln>
            <a:noFill/>
          </a:ln>
          <a:extLst/>
        </p:spPr>
        <p:txBody>
          <a:bodyPr vert="horz" wrap="square" lIns="0" tIns="0" rIns="0" bIns="0" numCol="1" anchor="b" anchorCtr="0" compatLnSpc="1">
            <a:prstTxWarp prst="textNoShape">
              <a:avLst/>
            </a:prstTxWarp>
            <a:spAutoFit/>
          </a:bodyPr>
          <a:lstStyle>
            <a:lvl1pPr eaLnBrk="1" hangingPunct="1">
              <a:defRPr lang="en-US" sz="3000" b="1" cap="none" dirty="0">
                <a:solidFill>
                  <a:schemeClr val="accent1"/>
                </a:solidFill>
                <a:latin typeface="+mn-lt"/>
              </a:defRPr>
            </a:lvl1pPr>
          </a:lstStyle>
          <a:p>
            <a:pPr lvl="0" eaLnBrk="1" hangingPunct="1"/>
            <a:r>
              <a:rPr lang="en-US" dirty="0"/>
              <a:t>CLICK TO ADD TITLE</a:t>
            </a:r>
          </a:p>
        </p:txBody>
      </p:sp>
      <p:sp>
        <p:nvSpPr>
          <p:cNvPr id="59" name="Text Placeholder 19"/>
          <p:cNvSpPr>
            <a:spLocks noGrp="1"/>
          </p:cNvSpPr>
          <p:nvPr userDrawn="1">
            <p:ph type="body" sz="quarter" idx="10" hasCustomPrompt="1"/>
          </p:nvPr>
        </p:nvSpPr>
        <p:spPr bwMode="gray">
          <a:xfrm>
            <a:off x="388493" y="2624978"/>
            <a:ext cx="4695825" cy="282129"/>
          </a:xfrm>
        </p:spPr>
        <p:txBody>
          <a:bodyPr/>
          <a:lstStyle>
            <a:lvl1pPr marL="0" indent="0">
              <a:lnSpc>
                <a:spcPct val="90000"/>
              </a:lnSpc>
              <a:spcBef>
                <a:spcPts val="600"/>
              </a:spcBef>
              <a:buNone/>
              <a:defRPr>
                <a:solidFill>
                  <a:schemeClr val="tx1"/>
                </a:solidFill>
              </a:defRPr>
            </a:lvl1pPr>
          </a:lstStyle>
          <a:p>
            <a:pPr lvl="0"/>
            <a:r>
              <a:rPr lang="en-US" dirty="0"/>
              <a:t>Click to Add Text</a:t>
            </a:r>
          </a:p>
        </p:txBody>
      </p:sp>
      <p:sp>
        <p:nvSpPr>
          <p:cNvPr id="6" name="AutoShape 3"/>
          <p:cNvSpPr>
            <a:spLocks noChangeAspect="1" noChangeArrowheads="1" noTextEdit="1"/>
          </p:cNvSpPr>
          <p:nvPr userDrawn="1"/>
        </p:nvSpPr>
        <p:spPr bwMode="auto">
          <a:xfrm>
            <a:off x="3862388" y="2981325"/>
            <a:ext cx="269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60" name="TextBox 59"/>
          <p:cNvSpPr txBox="1"/>
          <p:nvPr userDrawn="1"/>
        </p:nvSpPr>
        <p:spPr bwMode="gray">
          <a:xfrm>
            <a:off x="386432" y="4934261"/>
            <a:ext cx="1401313" cy="76944"/>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r>
              <a:rPr lang="en-US" sz="500" dirty="0"/>
              <a:t>© 2017 WIND RIVER. ALL RIGHTS RESERVED.</a:t>
            </a:r>
          </a:p>
        </p:txBody>
      </p:sp>
      <p:pic>
        <p:nvPicPr>
          <p:cNvPr id="62" name="Picture 6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49682" cy="975407"/>
          </a:xfrm>
          <a:prstGeom prst="rect">
            <a:avLst/>
          </a:prstGeom>
        </p:spPr>
      </p:pic>
      <p:pic>
        <p:nvPicPr>
          <p:cNvPr id="64" name="Picture 63"/>
          <p:cNvPicPr>
            <a:picLocks noChangeAspect="1"/>
          </p:cNvPicPr>
          <p:nvPr userDrawn="1"/>
        </p:nvPicPr>
        <p:blipFill>
          <a:blip r:embed="rId3"/>
          <a:stretch>
            <a:fillRect/>
          </a:stretch>
        </p:blipFill>
        <p:spPr>
          <a:xfrm>
            <a:off x="5714999" y="84664"/>
            <a:ext cx="2645833" cy="4914707"/>
          </a:xfrm>
          <a:prstGeom prst="rect">
            <a:avLst/>
          </a:prstGeom>
        </p:spPr>
      </p:pic>
      <p:pic>
        <p:nvPicPr>
          <p:cNvPr id="65" name="Picture 64"/>
          <p:cNvPicPr>
            <a:picLocks noChangeAspect="1"/>
          </p:cNvPicPr>
          <p:nvPr userDrawn="1"/>
        </p:nvPicPr>
        <p:blipFill rotWithShape="1">
          <a:blip r:embed="rId4"/>
          <a:srcRect r="13428" b="28025"/>
          <a:stretch/>
        </p:blipFill>
        <p:spPr>
          <a:xfrm>
            <a:off x="7018685" y="4299627"/>
            <a:ext cx="1817463" cy="562609"/>
          </a:xfrm>
          <a:prstGeom prst="rect">
            <a:avLst/>
          </a:prstGeom>
        </p:spPr>
      </p:pic>
      <p:pic>
        <p:nvPicPr>
          <p:cNvPr id="5" name="Picture 4" descr="INTEL_Red.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92846" y="1091364"/>
            <a:ext cx="1201272" cy="78083"/>
          </a:xfrm>
          <a:prstGeom prst="rect">
            <a:avLst/>
          </a:prstGeom>
        </p:spPr>
      </p:pic>
    </p:spTree>
    <p:extLst>
      <p:ext uri="{BB962C8B-B14F-4D97-AF65-F5344CB8AC3E}">
        <p14:creationId xmlns:p14="http://schemas.microsoft.com/office/powerpoint/2010/main" val="217892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p:spPr>
        <p:txBody>
          <a:bodyPr/>
          <a:lstStyle>
            <a:lvl1pPr>
              <a:defRPr sz="2400"/>
            </a:lvl1pPr>
          </a:lstStyle>
          <a:p>
            <a:r>
              <a:rPr lang="en-US" dirty="0"/>
              <a:t>CLICK TO ADD TITLE</a:t>
            </a:r>
          </a:p>
        </p:txBody>
      </p:sp>
      <p:sp>
        <p:nvSpPr>
          <p:cNvPr id="4" name="Content Placeholder 2"/>
          <p:cNvSpPr>
            <a:spLocks noGrp="1"/>
          </p:cNvSpPr>
          <p:nvPr>
            <p:ph sz="quarter" idx="10" hasCustomPrompt="1"/>
          </p:nvPr>
        </p:nvSpPr>
        <p:spPr bwMode="gray">
          <a:xfrm>
            <a:off x="303461" y="1388711"/>
            <a:ext cx="8573839" cy="1095685"/>
          </a:xfrm>
        </p:spPr>
        <p:txBody>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1067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13" Type="http://schemas.openxmlformats.org/officeDocument/2006/relationships/image" Target="../media/image9.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8.emf"/><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7.png"/><Relationship Id="rId5" Type="http://schemas.openxmlformats.org/officeDocument/2006/relationships/slideLayout" Target="../slideLayouts/slideLayout12.xml"/><Relationship Id="rId10" Type="http://schemas.microsoft.com/office/2007/relationships/hdphoto" Target="../media/hdphoto1.wdp"/><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32" name="Picture 54" descr="wind_river" hidden="1"/>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bwMode="black">
          <a:xfrm>
            <a:off x="7962900" y="4959304"/>
            <a:ext cx="975044" cy="8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9" hidden="1"/>
          <p:cNvSpPr/>
          <p:nvPr userDrawn="1"/>
        </p:nvSpPr>
        <p:spPr bwMode="gray">
          <a:xfrm flipV="1">
            <a:off x="-2382" y="895349"/>
            <a:ext cx="8460581" cy="31432"/>
          </a:xfrm>
          <a:custGeom>
            <a:avLst/>
            <a:gdLst>
              <a:gd name="connsiteX0" fmla="*/ 0 w 3581400"/>
              <a:gd name="connsiteY0" fmla="*/ 0 h 76200"/>
              <a:gd name="connsiteX1" fmla="*/ 3581400 w 3581400"/>
              <a:gd name="connsiteY1" fmla="*/ 0 h 76200"/>
              <a:gd name="connsiteX2" fmla="*/ 3581400 w 3581400"/>
              <a:gd name="connsiteY2" fmla="*/ 76200 h 76200"/>
              <a:gd name="connsiteX3" fmla="*/ 0 w 3581400"/>
              <a:gd name="connsiteY3" fmla="*/ 76200 h 76200"/>
              <a:gd name="connsiteX4" fmla="*/ 0 w 3581400"/>
              <a:gd name="connsiteY4" fmla="*/ 0 h 76200"/>
              <a:gd name="connsiteX0" fmla="*/ 0 w 3581400"/>
              <a:gd name="connsiteY0" fmla="*/ 0 h 76200"/>
              <a:gd name="connsiteX1" fmla="*/ 3581400 w 3581400"/>
              <a:gd name="connsiteY1" fmla="*/ 76200 h 76200"/>
              <a:gd name="connsiteX2" fmla="*/ 0 w 3581400"/>
              <a:gd name="connsiteY2" fmla="*/ 76200 h 76200"/>
              <a:gd name="connsiteX3" fmla="*/ 0 w 3581400"/>
              <a:gd name="connsiteY3" fmla="*/ 0 h 76200"/>
              <a:gd name="connsiteX0" fmla="*/ 0 w 3582408"/>
              <a:gd name="connsiteY0" fmla="*/ 0 h 52388"/>
              <a:gd name="connsiteX1" fmla="*/ 3582408 w 3582408"/>
              <a:gd name="connsiteY1" fmla="*/ 52388 h 52388"/>
              <a:gd name="connsiteX2" fmla="*/ 1008 w 3582408"/>
              <a:gd name="connsiteY2" fmla="*/ 52388 h 52388"/>
              <a:gd name="connsiteX3" fmla="*/ 0 w 3582408"/>
              <a:gd name="connsiteY3" fmla="*/ 0 h 52388"/>
            </a:gdLst>
            <a:ahLst/>
            <a:cxnLst>
              <a:cxn ang="0">
                <a:pos x="connsiteX0" y="connsiteY0"/>
              </a:cxn>
              <a:cxn ang="0">
                <a:pos x="connsiteX1" y="connsiteY1"/>
              </a:cxn>
              <a:cxn ang="0">
                <a:pos x="connsiteX2" y="connsiteY2"/>
              </a:cxn>
              <a:cxn ang="0">
                <a:pos x="connsiteX3" y="connsiteY3"/>
              </a:cxn>
            </a:cxnLst>
            <a:rect l="l" t="t" r="r" b="b"/>
            <a:pathLst>
              <a:path w="3582408" h="52388">
                <a:moveTo>
                  <a:pt x="0" y="0"/>
                </a:moveTo>
                <a:lnTo>
                  <a:pt x="3582408" y="52388"/>
                </a:lnTo>
                <a:lnTo>
                  <a:pt x="1008" y="52388"/>
                </a:lnTo>
                <a:lnTo>
                  <a:pt x="0" y="0"/>
                </a:lnTo>
                <a:close/>
              </a:path>
            </a:pathLst>
          </a:custGeom>
          <a:gradFill flip="none" rotWithShape="1">
            <a:gsLst>
              <a:gs pos="0">
                <a:schemeClr val="bg2"/>
              </a:gs>
              <a:gs pos="78800">
                <a:srgbClr val="7ED3F7"/>
              </a:gs>
              <a:gs pos="100000">
                <a:srgbClr val="7ED3F7">
                  <a:alpha val="46000"/>
                </a:srgbClr>
              </a:gs>
            </a:gsLst>
            <a:path path="circle">
              <a:fillToRect l="100000" t="100000"/>
            </a:path>
            <a:tileRect r="-100000" b="-100000"/>
          </a:gradFill>
          <a:ln w="9525">
            <a:noFill/>
            <a:round/>
            <a:headEnd/>
            <a:tailEnd/>
          </a:ln>
          <a:effectLst/>
          <a:extLst/>
        </p:spPr>
        <p:txBody>
          <a:bodyPr wrap="square" rtlCol="0" anchor="ctr"/>
          <a:lstStyle/>
          <a:p>
            <a:pPr algn="ctr" defTabSz="914400">
              <a:lnSpc>
                <a:spcPct val="90000"/>
              </a:lnSpc>
            </a:pPr>
            <a:endParaRPr lang="en-US" sz="2000" dirty="0">
              <a:solidFill>
                <a:srgbClr val="FFFFFF"/>
              </a:solidFill>
              <a:latin typeface="Arial"/>
              <a:ea typeface="ＭＳ Ｐゴシック" charset="0"/>
              <a:cs typeface="ＭＳ Ｐゴシック" charset="0"/>
            </a:endParaRPr>
          </a:p>
        </p:txBody>
      </p:sp>
      <p:sp>
        <p:nvSpPr>
          <p:cNvPr id="14" name="Rectangle">
            <a:extLst>
              <a:ext uri="{FF2B5EF4-FFF2-40B4-BE49-F238E27FC236}">
                <a16:creationId xmlns:a16="http://schemas.microsoft.com/office/drawing/2014/main" xmlns="" id="{9730FDE6-97D7-8F4D-A5AB-5646ED8289D0}"/>
              </a:ext>
            </a:extLst>
          </p:cNvPr>
          <p:cNvSpPr/>
          <p:nvPr userDrawn="1"/>
        </p:nvSpPr>
        <p:spPr>
          <a:xfrm>
            <a:off x="1" y="5025421"/>
            <a:ext cx="9144000" cy="118079"/>
          </a:xfrm>
          <a:prstGeom prst="rect">
            <a:avLst/>
          </a:prstGeom>
          <a:solidFill>
            <a:srgbClr val="330372"/>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 name="Line">
            <a:extLst>
              <a:ext uri="{FF2B5EF4-FFF2-40B4-BE49-F238E27FC236}">
                <a16:creationId xmlns:a16="http://schemas.microsoft.com/office/drawing/2014/main" xmlns="" id="{4D73B0CF-D993-C24B-B516-0CBC547BC902}"/>
              </a:ext>
            </a:extLst>
          </p:cNvPr>
          <p:cNvSpPr/>
          <p:nvPr userDrawn="1"/>
        </p:nvSpPr>
        <p:spPr>
          <a:xfrm flipV="1">
            <a:off x="147331" y="438306"/>
            <a:ext cx="7787546" cy="2623"/>
          </a:xfrm>
          <a:prstGeom prst="line">
            <a:avLst/>
          </a:prstGeom>
          <a:ln w="25400">
            <a:solidFill>
              <a:srgbClr val="151F47">
                <a:alpha val="10000"/>
              </a:srgbClr>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pic>
        <p:nvPicPr>
          <p:cNvPr id="16" name="Picture 15">
            <a:extLst>
              <a:ext uri="{FF2B5EF4-FFF2-40B4-BE49-F238E27FC236}">
                <a16:creationId xmlns:a16="http://schemas.microsoft.com/office/drawing/2014/main" xmlns="" id="{DB369A95-B401-1141-BEC2-E014CD758FF3}"/>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078460" y="343326"/>
            <a:ext cx="886478" cy="189960"/>
          </a:xfrm>
          <a:prstGeom prst="rect">
            <a:avLst/>
          </a:prstGeom>
        </p:spPr>
      </p:pic>
    </p:spTree>
    <p:extLst>
      <p:ext uri="{BB962C8B-B14F-4D97-AF65-F5344CB8AC3E}">
        <p14:creationId xmlns:p14="http://schemas.microsoft.com/office/powerpoint/2010/main" val="191850977"/>
      </p:ext>
    </p:extLst>
  </p:cSld>
  <p:clrMap bg1="lt1" tx1="dk1" bg2="lt2" tx2="dk2" accent1="accent1" accent2="accent2" accent3="accent3" accent4="accent4" accent5="accent5" accent6="accent6" hlink="hlink" folHlink="folHlink"/>
  <p:sldLayoutIdLst>
    <p:sldLayoutId id="2147486569" r:id="rId1"/>
    <p:sldLayoutId id="2147486565" r:id="rId2"/>
    <p:sldLayoutId id="2147486561" r:id="rId3"/>
    <p:sldLayoutId id="2147486566" r:id="rId4"/>
    <p:sldLayoutId id="2147486562" r:id="rId5"/>
    <p:sldLayoutId id="2147486571" r:id="rId6"/>
    <p:sldLayoutId id="2147486568"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fontAlgn="base" hangingPunct="1">
        <a:lnSpc>
          <a:spcPct val="85000"/>
        </a:lnSpc>
        <a:spcBef>
          <a:spcPct val="0"/>
        </a:spcBef>
        <a:spcAft>
          <a:spcPct val="0"/>
        </a:spcAft>
        <a:defRPr lang="en-US" sz="2400" b="1" smtClean="0">
          <a:solidFill>
            <a:schemeClr val="accent1"/>
          </a:solidFill>
          <a:latin typeface="+mj-lt"/>
          <a:ea typeface="ＭＳ Ｐゴシック" pitchFamily="34" charset="-128"/>
          <a:cs typeface="ＭＳ Ｐゴシック" charset="0"/>
        </a:defRPr>
      </a:lvl1pPr>
      <a:lvl2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2pPr>
      <a:lvl3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3pPr>
      <a:lvl4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4pPr>
      <a:lvl5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5pPr>
      <a:lvl6pPr marL="457200" algn="l" rtl="0" eaLnBrk="1" fontAlgn="base" hangingPunct="1">
        <a:lnSpc>
          <a:spcPct val="95000"/>
        </a:lnSpc>
        <a:spcBef>
          <a:spcPct val="0"/>
        </a:spcBef>
        <a:spcAft>
          <a:spcPct val="0"/>
        </a:spcAft>
        <a:defRPr sz="3400">
          <a:solidFill>
            <a:schemeClr val="tx1"/>
          </a:solidFill>
          <a:latin typeface="Arial" charset="0"/>
        </a:defRPr>
      </a:lvl6pPr>
      <a:lvl7pPr marL="914400" algn="l" rtl="0" eaLnBrk="1" fontAlgn="base" hangingPunct="1">
        <a:lnSpc>
          <a:spcPct val="95000"/>
        </a:lnSpc>
        <a:spcBef>
          <a:spcPct val="0"/>
        </a:spcBef>
        <a:spcAft>
          <a:spcPct val="0"/>
        </a:spcAft>
        <a:defRPr sz="3400">
          <a:solidFill>
            <a:schemeClr val="tx1"/>
          </a:solidFill>
          <a:latin typeface="Arial" charset="0"/>
        </a:defRPr>
      </a:lvl7pPr>
      <a:lvl8pPr marL="1371600" algn="l" rtl="0" eaLnBrk="1" fontAlgn="base" hangingPunct="1">
        <a:lnSpc>
          <a:spcPct val="95000"/>
        </a:lnSpc>
        <a:spcBef>
          <a:spcPct val="0"/>
        </a:spcBef>
        <a:spcAft>
          <a:spcPct val="0"/>
        </a:spcAft>
        <a:defRPr sz="3400">
          <a:solidFill>
            <a:schemeClr val="tx1"/>
          </a:solidFill>
          <a:latin typeface="Arial" charset="0"/>
        </a:defRPr>
      </a:lvl8pPr>
      <a:lvl9pPr marL="1828800" algn="l" rtl="0" eaLnBrk="1" fontAlgn="base" hangingPunct="1">
        <a:lnSpc>
          <a:spcPct val="95000"/>
        </a:lnSpc>
        <a:spcBef>
          <a:spcPct val="0"/>
        </a:spcBef>
        <a:spcAft>
          <a:spcPct val="0"/>
        </a:spcAft>
        <a:defRPr sz="3400">
          <a:solidFill>
            <a:schemeClr val="tx1"/>
          </a:solidFill>
          <a:latin typeface="Arial" charset="0"/>
        </a:defRPr>
      </a:lvl9pPr>
    </p:titleStyle>
    <p:bodyStyle>
      <a:lvl1pPr marL="230188" indent="-230188" algn="l" rtl="0" eaLnBrk="1" fontAlgn="base" hangingPunct="1">
        <a:lnSpc>
          <a:spcPct val="90000"/>
        </a:lnSpc>
        <a:spcBef>
          <a:spcPts val="1200"/>
        </a:spcBef>
        <a:spcAft>
          <a:spcPct val="0"/>
        </a:spcAft>
        <a:buClr>
          <a:srgbClr val="7030A0"/>
        </a:buClr>
        <a:buFont typeface="Wingdings" pitchFamily="2" charset="2"/>
        <a:buChar char="§"/>
        <a:defRPr sz="2000" baseline="0">
          <a:solidFill>
            <a:schemeClr val="tx2"/>
          </a:solidFill>
          <a:latin typeface="+mn-lt"/>
          <a:ea typeface="ＭＳ Ｐゴシック" charset="-128"/>
          <a:cs typeface="ＭＳ Ｐゴシック" charset="0"/>
        </a:defRPr>
      </a:lvl1pPr>
      <a:lvl2pPr marL="461963" indent="-231775" algn="l" rtl="0" eaLnBrk="1" fontAlgn="base" hangingPunct="1">
        <a:lnSpc>
          <a:spcPct val="90000"/>
        </a:lnSpc>
        <a:spcBef>
          <a:spcPts val="400"/>
        </a:spcBef>
        <a:spcAft>
          <a:spcPct val="0"/>
        </a:spcAft>
        <a:buClr>
          <a:srgbClr val="7030A0"/>
        </a:buClr>
        <a:buChar char="–"/>
        <a:defRPr sz="1800">
          <a:solidFill>
            <a:schemeClr val="tx2"/>
          </a:solidFill>
          <a:latin typeface="+mn-lt"/>
          <a:ea typeface="ＭＳ Ｐゴシック" charset="-128"/>
        </a:defRPr>
      </a:lvl2pPr>
      <a:lvl3pPr marL="684213" indent="-166688" algn="l" rtl="0" eaLnBrk="1" fontAlgn="base" hangingPunct="1">
        <a:lnSpc>
          <a:spcPct val="90000"/>
        </a:lnSpc>
        <a:spcBef>
          <a:spcPts val="400"/>
        </a:spcBef>
        <a:spcAft>
          <a:spcPct val="0"/>
        </a:spcAft>
        <a:buClr>
          <a:srgbClr val="7030A0"/>
        </a:buClr>
        <a:buFont typeface="Wingdings" pitchFamily="2" charset="2"/>
        <a:buChar char="§"/>
        <a:defRPr sz="1600">
          <a:solidFill>
            <a:schemeClr val="tx2"/>
          </a:solidFill>
          <a:latin typeface="+mn-lt"/>
          <a:ea typeface="ＭＳ Ｐゴシック" charset="-128"/>
        </a:defRPr>
      </a:lvl3pPr>
      <a:lvl4pPr marL="858838" indent="-174625" algn="l" rtl="0" eaLnBrk="1" fontAlgn="base" hangingPunct="1">
        <a:lnSpc>
          <a:spcPct val="90000"/>
        </a:lnSpc>
        <a:spcBef>
          <a:spcPts val="400"/>
        </a:spcBef>
        <a:spcAft>
          <a:spcPct val="0"/>
        </a:spcAft>
        <a:buClr>
          <a:srgbClr val="7030A0"/>
        </a:buClr>
        <a:buChar char="–"/>
        <a:defRPr sz="1400">
          <a:solidFill>
            <a:schemeClr val="tx2"/>
          </a:solidFill>
          <a:latin typeface="+mn-lt"/>
          <a:ea typeface="ＭＳ Ｐゴシック" charset="-128"/>
        </a:defRPr>
      </a:lvl4pPr>
      <a:lvl5pPr marL="1485900" indent="-228600" algn="l" rtl="0" eaLnBrk="1" fontAlgn="base" hangingPunct="1">
        <a:lnSpc>
          <a:spcPct val="90000"/>
        </a:lnSpc>
        <a:spcBef>
          <a:spcPts val="400"/>
        </a:spcBef>
        <a:spcAft>
          <a:spcPct val="0"/>
        </a:spcAft>
        <a:buClr>
          <a:schemeClr val="bg1"/>
        </a:buClr>
        <a:buFont typeface="Wingdings" pitchFamily="2" charset="2"/>
        <a:buChar char="§"/>
        <a:defRPr sz="1600">
          <a:solidFill>
            <a:schemeClr val="bg1"/>
          </a:solidFill>
          <a:latin typeface="+mn-lt"/>
          <a:ea typeface="ＭＳ Ｐゴシック" charset="-128"/>
        </a:defRPr>
      </a:lvl5pPr>
      <a:lvl6pPr marL="25146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6pPr>
      <a:lvl7pPr marL="29718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7pPr>
      <a:lvl8pPr marL="34290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8pPr>
      <a:lvl9pPr marL="38862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body" idx="1"/>
          </p:nvPr>
        </p:nvSpPr>
        <p:spPr bwMode="gray">
          <a:xfrm>
            <a:off x="301752" y="1389888"/>
            <a:ext cx="8572501" cy="1095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dirty="0"/>
              <a:t>First level</a:t>
            </a:r>
          </a:p>
          <a:p>
            <a:pPr lvl="1"/>
            <a:r>
              <a:rPr lang="en-US" dirty="0"/>
              <a:t>Second level</a:t>
            </a:r>
          </a:p>
          <a:p>
            <a:pPr lvl="2"/>
            <a:r>
              <a:rPr lang="en-US" dirty="0"/>
              <a:t>Third level</a:t>
            </a:r>
          </a:p>
          <a:p>
            <a:pPr lvl="3"/>
            <a:r>
              <a:rPr lang="en-US" dirty="0"/>
              <a:t>Fourth level</a:t>
            </a:r>
          </a:p>
        </p:txBody>
      </p:sp>
      <p:pic>
        <p:nvPicPr>
          <p:cNvPr id="1032" name="Picture 54" descr="wind_river" hidden="1"/>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bwMode="black">
          <a:xfrm>
            <a:off x="7962900" y="4959304"/>
            <a:ext cx="975044" cy="8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9" hidden="1"/>
          <p:cNvSpPr/>
          <p:nvPr/>
        </p:nvSpPr>
        <p:spPr bwMode="gray">
          <a:xfrm flipV="1">
            <a:off x="-2382" y="895349"/>
            <a:ext cx="8460581" cy="31432"/>
          </a:xfrm>
          <a:custGeom>
            <a:avLst/>
            <a:gdLst>
              <a:gd name="connsiteX0" fmla="*/ 0 w 3581400"/>
              <a:gd name="connsiteY0" fmla="*/ 0 h 76200"/>
              <a:gd name="connsiteX1" fmla="*/ 3581400 w 3581400"/>
              <a:gd name="connsiteY1" fmla="*/ 0 h 76200"/>
              <a:gd name="connsiteX2" fmla="*/ 3581400 w 3581400"/>
              <a:gd name="connsiteY2" fmla="*/ 76200 h 76200"/>
              <a:gd name="connsiteX3" fmla="*/ 0 w 3581400"/>
              <a:gd name="connsiteY3" fmla="*/ 76200 h 76200"/>
              <a:gd name="connsiteX4" fmla="*/ 0 w 3581400"/>
              <a:gd name="connsiteY4" fmla="*/ 0 h 76200"/>
              <a:gd name="connsiteX0" fmla="*/ 0 w 3581400"/>
              <a:gd name="connsiteY0" fmla="*/ 0 h 76200"/>
              <a:gd name="connsiteX1" fmla="*/ 3581400 w 3581400"/>
              <a:gd name="connsiteY1" fmla="*/ 76200 h 76200"/>
              <a:gd name="connsiteX2" fmla="*/ 0 w 3581400"/>
              <a:gd name="connsiteY2" fmla="*/ 76200 h 76200"/>
              <a:gd name="connsiteX3" fmla="*/ 0 w 3581400"/>
              <a:gd name="connsiteY3" fmla="*/ 0 h 76200"/>
              <a:gd name="connsiteX0" fmla="*/ 0 w 3582408"/>
              <a:gd name="connsiteY0" fmla="*/ 0 h 52388"/>
              <a:gd name="connsiteX1" fmla="*/ 3582408 w 3582408"/>
              <a:gd name="connsiteY1" fmla="*/ 52388 h 52388"/>
              <a:gd name="connsiteX2" fmla="*/ 1008 w 3582408"/>
              <a:gd name="connsiteY2" fmla="*/ 52388 h 52388"/>
              <a:gd name="connsiteX3" fmla="*/ 0 w 3582408"/>
              <a:gd name="connsiteY3" fmla="*/ 0 h 52388"/>
            </a:gdLst>
            <a:ahLst/>
            <a:cxnLst>
              <a:cxn ang="0">
                <a:pos x="connsiteX0" y="connsiteY0"/>
              </a:cxn>
              <a:cxn ang="0">
                <a:pos x="connsiteX1" y="connsiteY1"/>
              </a:cxn>
              <a:cxn ang="0">
                <a:pos x="connsiteX2" y="connsiteY2"/>
              </a:cxn>
              <a:cxn ang="0">
                <a:pos x="connsiteX3" y="connsiteY3"/>
              </a:cxn>
            </a:cxnLst>
            <a:rect l="l" t="t" r="r" b="b"/>
            <a:pathLst>
              <a:path w="3582408" h="52388">
                <a:moveTo>
                  <a:pt x="0" y="0"/>
                </a:moveTo>
                <a:lnTo>
                  <a:pt x="3582408" y="52388"/>
                </a:lnTo>
                <a:lnTo>
                  <a:pt x="1008" y="52388"/>
                </a:lnTo>
                <a:lnTo>
                  <a:pt x="0" y="0"/>
                </a:lnTo>
                <a:close/>
              </a:path>
            </a:pathLst>
          </a:custGeom>
          <a:gradFill flip="none" rotWithShape="1">
            <a:gsLst>
              <a:gs pos="0">
                <a:schemeClr val="bg2"/>
              </a:gs>
              <a:gs pos="78800">
                <a:srgbClr val="7ED3F7"/>
              </a:gs>
              <a:gs pos="100000">
                <a:srgbClr val="7ED3F7">
                  <a:alpha val="46000"/>
                </a:srgbClr>
              </a:gs>
            </a:gsLst>
            <a:path path="circle">
              <a:fillToRect l="100000" t="100000"/>
            </a:path>
            <a:tileRect r="-100000" b="-100000"/>
          </a:gradFill>
          <a:ln w="9525">
            <a:noFill/>
            <a:round/>
            <a:headEnd/>
            <a:tailEnd/>
          </a:ln>
          <a:effectLst/>
          <a:extLst/>
        </p:spPr>
        <p:txBody>
          <a:bodyPr wrap="square" rtlCol="0" anchor="ctr"/>
          <a:lstStyle/>
          <a:p>
            <a:pPr algn="ctr" defTabSz="914400">
              <a:lnSpc>
                <a:spcPct val="90000"/>
              </a:lnSpc>
            </a:pPr>
            <a:endParaRPr lang="en-US" sz="2000" dirty="0">
              <a:solidFill>
                <a:srgbClr val="FFFFFF"/>
              </a:solidFill>
              <a:latin typeface="Arial"/>
              <a:ea typeface="ＭＳ Ｐゴシック" charset="0"/>
              <a:cs typeface="ＭＳ Ｐゴシック" charset="0"/>
            </a:endParaRPr>
          </a:p>
        </p:txBody>
      </p:sp>
      <p:sp>
        <p:nvSpPr>
          <p:cNvPr id="1028" name="Rectangle 2"/>
          <p:cNvSpPr>
            <a:spLocks noGrp="1" noChangeArrowheads="1"/>
          </p:cNvSpPr>
          <p:nvPr>
            <p:ph type="title"/>
          </p:nvPr>
        </p:nvSpPr>
        <p:spPr bwMode="white">
          <a:xfrm>
            <a:off x="295274" y="549714"/>
            <a:ext cx="857250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eaLnBrk="1" hangingPunct="1"/>
            <a:r>
              <a:rPr lang="en-US" dirty="0"/>
              <a:t>CLICK TO ADD TITLE</a:t>
            </a:r>
          </a:p>
        </p:txBody>
      </p:sp>
      <p:sp>
        <p:nvSpPr>
          <p:cNvPr id="101" name="TextBox 100"/>
          <p:cNvSpPr txBox="1"/>
          <p:nvPr/>
        </p:nvSpPr>
        <p:spPr bwMode="gray">
          <a:xfrm>
            <a:off x="277219" y="4908667"/>
            <a:ext cx="110608" cy="118494"/>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algn="r" defTabSz="914400">
              <a:defRPr sz="800">
                <a:solidFill>
                  <a:srgbClr val="5F5F5F"/>
                </a:solidFill>
              </a:defRPr>
            </a:lvl1pPr>
          </a:lstStyle>
          <a:p>
            <a:fld id="{58EC7406-F4CC-4ABF-902E-2AF4E70E5C0F}" type="slidenum">
              <a:rPr lang="en-US" sz="700" smtClean="0">
                <a:latin typeface="Arial"/>
              </a:rPr>
              <a:pPr/>
              <a:t>‹#›</a:t>
            </a:fld>
            <a:endParaRPr lang="en-US" sz="700" dirty="0">
              <a:latin typeface="Arial"/>
            </a:endParaRPr>
          </a:p>
        </p:txBody>
      </p:sp>
      <p:sp>
        <p:nvSpPr>
          <p:cNvPr id="3" name="TextBox 2"/>
          <p:cNvSpPr txBox="1"/>
          <p:nvPr/>
        </p:nvSpPr>
        <p:spPr bwMode="black">
          <a:xfrm>
            <a:off x="3901440" y="68072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noAutofit/>
          </a:bodyPr>
          <a:lstStyle/>
          <a:p>
            <a:pPr>
              <a:lnSpc>
                <a:spcPct val="90000"/>
              </a:lnSpc>
              <a:spcBef>
                <a:spcPts val="600"/>
              </a:spcBef>
            </a:pPr>
            <a:endParaRPr lang="en-US" sz="2000" dirty="0" err="1">
              <a:solidFill>
                <a:srgbClr val="FFFFFF"/>
              </a:solidFill>
              <a:latin typeface="Arial"/>
            </a:endParaRPr>
          </a:p>
        </p:txBody>
      </p:sp>
      <p:pic>
        <p:nvPicPr>
          <p:cNvPr id="83"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488700" y="4756575"/>
            <a:ext cx="660401" cy="39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p:nvPicPr>
        <p:blipFill rotWithShape="1">
          <a:blip r:embed="rId12"/>
          <a:srcRect l="1848" r="8652" b="18152"/>
          <a:stretch/>
        </p:blipFill>
        <p:spPr>
          <a:xfrm>
            <a:off x="3407164" y="4841411"/>
            <a:ext cx="2320749" cy="228137"/>
          </a:xfrm>
          <a:prstGeom prst="rect">
            <a:avLst/>
          </a:prstGeom>
        </p:spPr>
      </p:pic>
      <p:sp>
        <p:nvSpPr>
          <p:cNvPr id="86" name="TextBox 85"/>
          <p:cNvSpPr txBox="1"/>
          <p:nvPr/>
        </p:nvSpPr>
        <p:spPr bwMode="gray">
          <a:xfrm>
            <a:off x="503755" y="4935514"/>
            <a:ext cx="1401313" cy="84638"/>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r>
              <a:rPr lang="en-US" sz="500" dirty="0"/>
              <a:t>© 2017 WIND RIVER. ALL RIGHTS RESERVED.</a:t>
            </a:r>
          </a:p>
        </p:txBody>
      </p:sp>
      <p:pic>
        <p:nvPicPr>
          <p:cNvPr id="13" name="Picture 12" descr="INTEL_Red.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573808" y="4975316"/>
            <a:ext cx="878706" cy="57116"/>
          </a:xfrm>
          <a:prstGeom prst="rect">
            <a:avLst/>
          </a:prstGeom>
        </p:spPr>
      </p:pic>
    </p:spTree>
    <p:extLst>
      <p:ext uri="{BB962C8B-B14F-4D97-AF65-F5344CB8AC3E}">
        <p14:creationId xmlns:p14="http://schemas.microsoft.com/office/powerpoint/2010/main" val="75094987"/>
      </p:ext>
    </p:extLst>
  </p:cSld>
  <p:clrMap bg1="lt1" tx1="dk1" bg2="lt2" tx2="dk2" accent1="accent1" accent2="accent2" accent3="accent3" accent4="accent4" accent5="accent5" accent6="accent6" hlink="hlink" folHlink="folHlink"/>
  <p:sldLayoutIdLst>
    <p:sldLayoutId id="2147486575" r:id="rId1"/>
    <p:sldLayoutId id="2147486576" r:id="rId2"/>
    <p:sldLayoutId id="2147486577" r:id="rId3"/>
    <p:sldLayoutId id="2147486578" r:id="rId4"/>
    <p:sldLayoutId id="2147486579" r:id="rId5"/>
    <p:sldLayoutId id="2147486580" r:id="rId6"/>
    <p:sldLayoutId id="2147486581"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fontAlgn="base" hangingPunct="1">
        <a:lnSpc>
          <a:spcPct val="85000"/>
        </a:lnSpc>
        <a:spcBef>
          <a:spcPct val="0"/>
        </a:spcBef>
        <a:spcAft>
          <a:spcPct val="0"/>
        </a:spcAft>
        <a:defRPr lang="en-US" sz="2400" b="1" smtClean="0">
          <a:solidFill>
            <a:schemeClr val="accent1"/>
          </a:solidFill>
          <a:latin typeface="+mj-lt"/>
          <a:ea typeface="ＭＳ Ｐゴシック" pitchFamily="34" charset="-128"/>
          <a:cs typeface="ＭＳ Ｐゴシック" charset="0"/>
        </a:defRPr>
      </a:lvl1pPr>
      <a:lvl2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2pPr>
      <a:lvl3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3pPr>
      <a:lvl4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4pPr>
      <a:lvl5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5pPr>
      <a:lvl6pPr marL="457200" algn="l" rtl="0" eaLnBrk="1" fontAlgn="base" hangingPunct="1">
        <a:lnSpc>
          <a:spcPct val="95000"/>
        </a:lnSpc>
        <a:spcBef>
          <a:spcPct val="0"/>
        </a:spcBef>
        <a:spcAft>
          <a:spcPct val="0"/>
        </a:spcAft>
        <a:defRPr sz="3400">
          <a:solidFill>
            <a:schemeClr val="tx1"/>
          </a:solidFill>
          <a:latin typeface="Arial" charset="0"/>
        </a:defRPr>
      </a:lvl6pPr>
      <a:lvl7pPr marL="914400" algn="l" rtl="0" eaLnBrk="1" fontAlgn="base" hangingPunct="1">
        <a:lnSpc>
          <a:spcPct val="95000"/>
        </a:lnSpc>
        <a:spcBef>
          <a:spcPct val="0"/>
        </a:spcBef>
        <a:spcAft>
          <a:spcPct val="0"/>
        </a:spcAft>
        <a:defRPr sz="3400">
          <a:solidFill>
            <a:schemeClr val="tx1"/>
          </a:solidFill>
          <a:latin typeface="Arial" charset="0"/>
        </a:defRPr>
      </a:lvl7pPr>
      <a:lvl8pPr marL="1371600" algn="l" rtl="0" eaLnBrk="1" fontAlgn="base" hangingPunct="1">
        <a:lnSpc>
          <a:spcPct val="95000"/>
        </a:lnSpc>
        <a:spcBef>
          <a:spcPct val="0"/>
        </a:spcBef>
        <a:spcAft>
          <a:spcPct val="0"/>
        </a:spcAft>
        <a:defRPr sz="3400">
          <a:solidFill>
            <a:schemeClr val="tx1"/>
          </a:solidFill>
          <a:latin typeface="Arial" charset="0"/>
        </a:defRPr>
      </a:lvl8pPr>
      <a:lvl9pPr marL="1828800" algn="l" rtl="0" eaLnBrk="1" fontAlgn="base" hangingPunct="1">
        <a:lnSpc>
          <a:spcPct val="95000"/>
        </a:lnSpc>
        <a:spcBef>
          <a:spcPct val="0"/>
        </a:spcBef>
        <a:spcAft>
          <a:spcPct val="0"/>
        </a:spcAft>
        <a:defRPr sz="3400">
          <a:solidFill>
            <a:schemeClr val="tx1"/>
          </a:solidFill>
          <a:latin typeface="Arial" charset="0"/>
        </a:defRPr>
      </a:lvl9pPr>
    </p:titleStyle>
    <p:bodyStyle>
      <a:lvl1pPr marL="230188" indent="-230188" algn="l" rtl="0" eaLnBrk="1" fontAlgn="base" hangingPunct="1">
        <a:lnSpc>
          <a:spcPct val="90000"/>
        </a:lnSpc>
        <a:spcBef>
          <a:spcPts val="1200"/>
        </a:spcBef>
        <a:spcAft>
          <a:spcPct val="0"/>
        </a:spcAft>
        <a:buClr>
          <a:schemeClr val="accent1"/>
        </a:buClr>
        <a:buFont typeface="Wingdings" pitchFamily="2" charset="2"/>
        <a:buChar char="§"/>
        <a:defRPr sz="2000" baseline="0">
          <a:solidFill>
            <a:schemeClr val="tx2"/>
          </a:solidFill>
          <a:latin typeface="+mn-lt"/>
          <a:ea typeface="ＭＳ Ｐゴシック" charset="-128"/>
          <a:cs typeface="ＭＳ Ｐゴシック" charset="0"/>
        </a:defRPr>
      </a:lvl1pPr>
      <a:lvl2pPr marL="461963" indent="-231775" algn="l" rtl="0" eaLnBrk="1" fontAlgn="base" hangingPunct="1">
        <a:lnSpc>
          <a:spcPct val="90000"/>
        </a:lnSpc>
        <a:spcBef>
          <a:spcPts val="400"/>
        </a:spcBef>
        <a:spcAft>
          <a:spcPct val="0"/>
        </a:spcAft>
        <a:buClr>
          <a:schemeClr val="accent1"/>
        </a:buClr>
        <a:buChar char="–"/>
        <a:defRPr sz="1800">
          <a:solidFill>
            <a:schemeClr val="tx2"/>
          </a:solidFill>
          <a:latin typeface="+mn-lt"/>
          <a:ea typeface="ＭＳ Ｐゴシック" charset="-128"/>
        </a:defRPr>
      </a:lvl2pPr>
      <a:lvl3pPr marL="684213" indent="-166688" algn="l" rtl="0" eaLnBrk="1" fontAlgn="base" hangingPunct="1">
        <a:lnSpc>
          <a:spcPct val="90000"/>
        </a:lnSpc>
        <a:spcBef>
          <a:spcPts val="400"/>
        </a:spcBef>
        <a:spcAft>
          <a:spcPct val="0"/>
        </a:spcAft>
        <a:buClr>
          <a:schemeClr val="accent1"/>
        </a:buClr>
        <a:buFont typeface="Wingdings" pitchFamily="2" charset="2"/>
        <a:buChar char="§"/>
        <a:defRPr sz="1600">
          <a:solidFill>
            <a:schemeClr val="tx2"/>
          </a:solidFill>
          <a:latin typeface="+mn-lt"/>
          <a:ea typeface="ＭＳ Ｐゴシック" charset="-128"/>
        </a:defRPr>
      </a:lvl3pPr>
      <a:lvl4pPr marL="858838" indent="-174625" algn="l" rtl="0" eaLnBrk="1" fontAlgn="base" hangingPunct="1">
        <a:lnSpc>
          <a:spcPct val="90000"/>
        </a:lnSpc>
        <a:spcBef>
          <a:spcPts val="400"/>
        </a:spcBef>
        <a:spcAft>
          <a:spcPct val="0"/>
        </a:spcAft>
        <a:buClr>
          <a:schemeClr val="accent1"/>
        </a:buClr>
        <a:buChar char="–"/>
        <a:defRPr sz="1400">
          <a:solidFill>
            <a:schemeClr val="tx2"/>
          </a:solidFill>
          <a:latin typeface="+mn-lt"/>
          <a:ea typeface="ＭＳ Ｐゴシック" charset="-128"/>
        </a:defRPr>
      </a:lvl4pPr>
      <a:lvl5pPr marL="1485900" indent="-228600" algn="l" rtl="0" eaLnBrk="1" fontAlgn="base" hangingPunct="1">
        <a:lnSpc>
          <a:spcPct val="90000"/>
        </a:lnSpc>
        <a:spcBef>
          <a:spcPts val="400"/>
        </a:spcBef>
        <a:spcAft>
          <a:spcPct val="0"/>
        </a:spcAft>
        <a:buClr>
          <a:schemeClr val="bg1"/>
        </a:buClr>
        <a:buFont typeface="Wingdings" pitchFamily="2" charset="2"/>
        <a:buChar char="§"/>
        <a:defRPr sz="1600">
          <a:solidFill>
            <a:schemeClr val="bg1"/>
          </a:solidFill>
          <a:latin typeface="+mn-lt"/>
          <a:ea typeface="ＭＳ Ｐゴシック" charset="-128"/>
        </a:defRPr>
      </a:lvl5pPr>
      <a:lvl6pPr marL="25146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6pPr>
      <a:lvl7pPr marL="29718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7pPr>
      <a:lvl8pPr marL="34290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8pPr>
      <a:lvl9pPr marL="38862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295" y="133945"/>
            <a:ext cx="5853410" cy="113853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Title Text</a:t>
            </a:r>
          </a:p>
        </p:txBody>
      </p:sp>
      <p:sp>
        <p:nvSpPr>
          <p:cNvPr id="3" name="Body Level One…"/>
          <p:cNvSpPr txBox="1">
            <a:spLocks noGrp="1"/>
          </p:cNvSpPr>
          <p:nvPr>
            <p:ph type="body" idx="1"/>
          </p:nvPr>
        </p:nvSpPr>
        <p:spPr>
          <a:xfrm>
            <a:off x="1645295" y="1366242"/>
            <a:ext cx="5853410" cy="331514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482789" y="4902398"/>
            <a:ext cx="258083" cy="271227"/>
          </a:xfrm>
          <a:prstGeom prst="rect">
            <a:avLst/>
          </a:prstGeom>
          <a:ln w="12700">
            <a:miter lim="400000"/>
          </a:ln>
        </p:spPr>
        <p:txBody>
          <a:bodyPr wrap="none" lIns="71437" tIns="71437" rIns="71437" bIns="71437">
            <a:spAutoFit/>
          </a:bodyPr>
          <a:lstStyle>
            <a:lvl1pPr>
              <a:defRPr sz="825" b="0">
                <a:latin typeface="Helvetica Neue Light"/>
                <a:ea typeface="Helvetica Neue Light"/>
                <a:cs typeface="Helvetica Neue Light"/>
                <a:sym typeface="Helvetica Neue Light"/>
              </a:defRPr>
            </a:lvl1pPr>
          </a:lstStyle>
          <a:p>
            <a:fld id="{86CB4B4D-7CA3-9044-876B-883B54F8677D}" type="slidenum">
              <a:t>‹#›</a:t>
            </a:fld>
            <a:endParaRPr/>
          </a:p>
        </p:txBody>
      </p:sp>
    </p:spTree>
    <p:extLst>
      <p:ext uri="{BB962C8B-B14F-4D97-AF65-F5344CB8AC3E}">
        <p14:creationId xmlns:p14="http://schemas.microsoft.com/office/powerpoint/2010/main" val="2818526536"/>
      </p:ext>
    </p:extLst>
  </p:cSld>
  <p:clrMap bg1="lt1" tx1="dk1" bg2="lt2" tx2="dk2" accent1="accent1" accent2="accent2" accent3="accent3" accent4="accent4" accent5="accent5" accent6="accent6" hlink="hlink" folHlink="folHlink"/>
  <p:sldLayoutIdLst>
    <p:sldLayoutId id="2147486584" r:id="rId1"/>
    <p:sldLayoutId id="2147486585" r:id="rId2"/>
    <p:sldLayoutId id="2147486586" r:id="rId3"/>
    <p:sldLayoutId id="2147486587" r:id="rId4"/>
    <p:sldLayoutId id="2147486588" r:id="rId5"/>
    <p:sldLayoutId id="2147486589" r:id="rId6"/>
    <p:sldLayoutId id="2147486590" r:id="rId7"/>
    <p:sldLayoutId id="2147486591" r:id="rId8"/>
    <p:sldLayoutId id="2147486592" r:id="rId9"/>
    <p:sldLayoutId id="2147486593" r:id="rId10"/>
    <p:sldLayoutId id="2147486594" r:id="rId11"/>
    <p:sldLayoutId id="2147486595" r:id="rId12"/>
  </p:sldLayoutIdLst>
  <p:transition spd="med"/>
  <p:txStyles>
    <p:titleStyle>
      <a:lvl1pPr marL="0" marR="0" indent="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Medium"/>
        </a:defRPr>
      </a:lvl1pPr>
      <a:lvl2pPr marL="0" marR="0" indent="8572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Medium"/>
        </a:defRPr>
      </a:lvl2pPr>
      <a:lvl3pPr marL="0" marR="0" indent="17145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Medium"/>
        </a:defRPr>
      </a:lvl3pPr>
      <a:lvl4pPr marL="0" marR="0" indent="25717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Medium"/>
        </a:defRPr>
      </a:lvl4pPr>
      <a:lvl5pPr marL="0" marR="0" indent="34290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Medium"/>
        </a:defRPr>
      </a:lvl5pPr>
      <a:lvl6pPr marL="0" marR="0" indent="42862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Medium"/>
        </a:defRPr>
      </a:lvl6pPr>
      <a:lvl7pPr marL="0" marR="0" indent="51435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Medium"/>
        </a:defRPr>
      </a:lvl7pPr>
      <a:lvl8pPr marL="0" marR="0" indent="60007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Medium"/>
        </a:defRPr>
      </a:lvl8pPr>
      <a:lvl9pPr marL="0" marR="0" indent="68580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Medium"/>
        </a:defRPr>
      </a:lvl9pPr>
    </p:titleStyle>
    <p:bodyStyle>
      <a:lvl1pPr marL="229195" marR="0" indent="-229195" algn="l" defTabSz="308074" rtl="0" latinLnBrk="0">
        <a:lnSpc>
          <a:spcPct val="100000"/>
        </a:lnSpc>
        <a:spcBef>
          <a:spcPts val="2213"/>
        </a:spcBef>
        <a:spcAft>
          <a:spcPts val="0"/>
        </a:spcAft>
        <a:buClrTx/>
        <a:buSzPct val="145000"/>
        <a:buFontTx/>
        <a:buChar char="•"/>
        <a:tabLst/>
        <a:defRPr sz="1650" b="0" i="0" u="none" strike="noStrike" cap="none" spc="0" baseline="0">
          <a:ln>
            <a:noFill/>
          </a:ln>
          <a:solidFill>
            <a:srgbClr val="000000"/>
          </a:solidFill>
          <a:uFillTx/>
          <a:latin typeface="Helvetica Neue"/>
          <a:ea typeface="Helvetica Neue"/>
          <a:cs typeface="Helvetica Neue"/>
          <a:sym typeface="Helvetica Neue"/>
        </a:defRPr>
      </a:lvl1pPr>
      <a:lvl2pPr marL="395883" marR="0" indent="-229195" algn="l" defTabSz="308074" rtl="0" latinLnBrk="0">
        <a:lnSpc>
          <a:spcPct val="100000"/>
        </a:lnSpc>
        <a:spcBef>
          <a:spcPts val="2213"/>
        </a:spcBef>
        <a:spcAft>
          <a:spcPts val="0"/>
        </a:spcAft>
        <a:buClrTx/>
        <a:buSzPct val="145000"/>
        <a:buFontTx/>
        <a:buChar char="•"/>
        <a:tabLst/>
        <a:defRPr sz="1650" b="0" i="0" u="none" strike="noStrike" cap="none" spc="0" baseline="0">
          <a:ln>
            <a:noFill/>
          </a:ln>
          <a:solidFill>
            <a:srgbClr val="000000"/>
          </a:solidFill>
          <a:uFillTx/>
          <a:latin typeface="Helvetica Neue"/>
          <a:ea typeface="Helvetica Neue"/>
          <a:cs typeface="Helvetica Neue"/>
          <a:sym typeface="Helvetica Neue"/>
        </a:defRPr>
      </a:lvl2pPr>
      <a:lvl3pPr marL="562570" marR="0" indent="-229195" algn="l" defTabSz="308074" rtl="0" latinLnBrk="0">
        <a:lnSpc>
          <a:spcPct val="100000"/>
        </a:lnSpc>
        <a:spcBef>
          <a:spcPts val="2213"/>
        </a:spcBef>
        <a:spcAft>
          <a:spcPts val="0"/>
        </a:spcAft>
        <a:buClrTx/>
        <a:buSzPct val="145000"/>
        <a:buFontTx/>
        <a:buChar char="•"/>
        <a:tabLst/>
        <a:defRPr sz="1650" b="0" i="0" u="none" strike="noStrike" cap="none" spc="0" baseline="0">
          <a:ln>
            <a:noFill/>
          </a:ln>
          <a:solidFill>
            <a:srgbClr val="000000"/>
          </a:solidFill>
          <a:uFillTx/>
          <a:latin typeface="Helvetica Neue"/>
          <a:ea typeface="Helvetica Neue"/>
          <a:cs typeface="Helvetica Neue"/>
          <a:sym typeface="Helvetica Neue"/>
        </a:defRPr>
      </a:lvl3pPr>
      <a:lvl4pPr marL="729258" marR="0" indent="-229195" algn="l" defTabSz="308074" rtl="0" latinLnBrk="0">
        <a:lnSpc>
          <a:spcPct val="100000"/>
        </a:lnSpc>
        <a:spcBef>
          <a:spcPts val="2213"/>
        </a:spcBef>
        <a:spcAft>
          <a:spcPts val="0"/>
        </a:spcAft>
        <a:buClrTx/>
        <a:buSzPct val="145000"/>
        <a:buFontTx/>
        <a:buChar char="•"/>
        <a:tabLst/>
        <a:defRPr sz="1650" b="0" i="0" u="none" strike="noStrike" cap="none" spc="0" baseline="0">
          <a:ln>
            <a:noFill/>
          </a:ln>
          <a:solidFill>
            <a:srgbClr val="000000"/>
          </a:solidFill>
          <a:uFillTx/>
          <a:latin typeface="Helvetica Neue"/>
          <a:ea typeface="Helvetica Neue"/>
          <a:cs typeface="Helvetica Neue"/>
          <a:sym typeface="Helvetica Neue"/>
        </a:defRPr>
      </a:lvl4pPr>
      <a:lvl5pPr marL="895945" marR="0" indent="-229195" algn="l" defTabSz="308074" rtl="0" latinLnBrk="0">
        <a:lnSpc>
          <a:spcPct val="100000"/>
        </a:lnSpc>
        <a:spcBef>
          <a:spcPts val="2213"/>
        </a:spcBef>
        <a:spcAft>
          <a:spcPts val="0"/>
        </a:spcAft>
        <a:buClrTx/>
        <a:buSzPct val="145000"/>
        <a:buFontTx/>
        <a:buChar char="•"/>
        <a:tabLst/>
        <a:defRPr sz="1650" b="0" i="0" u="none" strike="noStrike" cap="none" spc="0" baseline="0">
          <a:ln>
            <a:noFill/>
          </a:ln>
          <a:solidFill>
            <a:srgbClr val="000000"/>
          </a:solidFill>
          <a:uFillTx/>
          <a:latin typeface="Helvetica Neue"/>
          <a:ea typeface="Helvetica Neue"/>
          <a:cs typeface="Helvetica Neue"/>
          <a:sym typeface="Helvetica Neue"/>
        </a:defRPr>
      </a:lvl5pPr>
      <a:lvl6pPr marL="1062633" marR="0" indent="-229195" algn="l" defTabSz="308074" rtl="0" latinLnBrk="0">
        <a:lnSpc>
          <a:spcPct val="100000"/>
        </a:lnSpc>
        <a:spcBef>
          <a:spcPts val="2213"/>
        </a:spcBef>
        <a:spcAft>
          <a:spcPts val="0"/>
        </a:spcAft>
        <a:buClrTx/>
        <a:buSzPct val="145000"/>
        <a:buFontTx/>
        <a:buChar char="•"/>
        <a:tabLst/>
        <a:defRPr sz="1650" b="0" i="0" u="none" strike="noStrike" cap="none" spc="0" baseline="0">
          <a:ln>
            <a:noFill/>
          </a:ln>
          <a:solidFill>
            <a:srgbClr val="000000"/>
          </a:solidFill>
          <a:uFillTx/>
          <a:latin typeface="Helvetica Neue"/>
          <a:ea typeface="Helvetica Neue"/>
          <a:cs typeface="Helvetica Neue"/>
          <a:sym typeface="Helvetica Neue"/>
        </a:defRPr>
      </a:lvl6pPr>
      <a:lvl7pPr marL="1229320" marR="0" indent="-229195" algn="l" defTabSz="308074" rtl="0" latinLnBrk="0">
        <a:lnSpc>
          <a:spcPct val="100000"/>
        </a:lnSpc>
        <a:spcBef>
          <a:spcPts val="2213"/>
        </a:spcBef>
        <a:spcAft>
          <a:spcPts val="0"/>
        </a:spcAft>
        <a:buClrTx/>
        <a:buSzPct val="145000"/>
        <a:buFontTx/>
        <a:buChar char="•"/>
        <a:tabLst/>
        <a:defRPr sz="1650" b="0" i="0" u="none" strike="noStrike" cap="none" spc="0" baseline="0">
          <a:ln>
            <a:noFill/>
          </a:ln>
          <a:solidFill>
            <a:srgbClr val="000000"/>
          </a:solidFill>
          <a:uFillTx/>
          <a:latin typeface="Helvetica Neue"/>
          <a:ea typeface="Helvetica Neue"/>
          <a:cs typeface="Helvetica Neue"/>
          <a:sym typeface="Helvetica Neue"/>
        </a:defRPr>
      </a:lvl7pPr>
      <a:lvl8pPr marL="1396008" marR="0" indent="-229195" algn="l" defTabSz="308074" rtl="0" latinLnBrk="0">
        <a:lnSpc>
          <a:spcPct val="100000"/>
        </a:lnSpc>
        <a:spcBef>
          <a:spcPts val="2213"/>
        </a:spcBef>
        <a:spcAft>
          <a:spcPts val="0"/>
        </a:spcAft>
        <a:buClrTx/>
        <a:buSzPct val="145000"/>
        <a:buFontTx/>
        <a:buChar char="•"/>
        <a:tabLst/>
        <a:defRPr sz="1650" b="0" i="0" u="none" strike="noStrike" cap="none" spc="0" baseline="0">
          <a:ln>
            <a:noFill/>
          </a:ln>
          <a:solidFill>
            <a:srgbClr val="000000"/>
          </a:solidFill>
          <a:uFillTx/>
          <a:latin typeface="Helvetica Neue"/>
          <a:ea typeface="Helvetica Neue"/>
          <a:cs typeface="Helvetica Neue"/>
          <a:sym typeface="Helvetica Neue"/>
        </a:defRPr>
      </a:lvl8pPr>
      <a:lvl9pPr marL="1562695" marR="0" indent="-229195" algn="l" defTabSz="308074" rtl="0" latinLnBrk="0">
        <a:lnSpc>
          <a:spcPct val="100000"/>
        </a:lnSpc>
        <a:spcBef>
          <a:spcPts val="2213"/>
        </a:spcBef>
        <a:spcAft>
          <a:spcPts val="0"/>
        </a:spcAft>
        <a:buClrTx/>
        <a:buSzPct val="145000"/>
        <a:buFontTx/>
        <a:buChar char="•"/>
        <a:tabLst/>
        <a:defRPr sz="165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308074" rtl="0" latinLnBrk="0">
        <a:lnSpc>
          <a:spcPct val="100000"/>
        </a:lnSpc>
        <a:spcBef>
          <a:spcPts val="0"/>
        </a:spcBef>
        <a:spcAft>
          <a:spcPts val="0"/>
        </a:spcAft>
        <a:buClrTx/>
        <a:buSzTx/>
        <a:buFontTx/>
        <a:buNone/>
        <a:tabLst/>
        <a:defRPr sz="825" b="0" i="0" u="none" strike="noStrike" cap="none" spc="0" baseline="0">
          <a:ln>
            <a:noFill/>
          </a:ln>
          <a:solidFill>
            <a:schemeClr val="tx1"/>
          </a:solidFill>
          <a:uFillTx/>
          <a:latin typeface="+mn-lt"/>
          <a:ea typeface="+mn-ea"/>
          <a:cs typeface="+mn-cs"/>
          <a:sym typeface="Helvetica Neue Light"/>
        </a:defRPr>
      </a:lvl1pPr>
      <a:lvl2pPr marL="0" marR="0" indent="85725" algn="ctr" defTabSz="308074" rtl="0" latinLnBrk="0">
        <a:lnSpc>
          <a:spcPct val="100000"/>
        </a:lnSpc>
        <a:spcBef>
          <a:spcPts val="0"/>
        </a:spcBef>
        <a:spcAft>
          <a:spcPts val="0"/>
        </a:spcAft>
        <a:buClrTx/>
        <a:buSzTx/>
        <a:buFontTx/>
        <a:buNone/>
        <a:tabLst/>
        <a:defRPr sz="825" b="0" i="0" u="none" strike="noStrike" cap="none" spc="0" baseline="0">
          <a:ln>
            <a:noFill/>
          </a:ln>
          <a:solidFill>
            <a:schemeClr val="tx1"/>
          </a:solidFill>
          <a:uFillTx/>
          <a:latin typeface="+mn-lt"/>
          <a:ea typeface="+mn-ea"/>
          <a:cs typeface="+mn-cs"/>
          <a:sym typeface="Helvetica Neue Light"/>
        </a:defRPr>
      </a:lvl2pPr>
      <a:lvl3pPr marL="0" marR="0" indent="171450" algn="ctr" defTabSz="308074" rtl="0" latinLnBrk="0">
        <a:lnSpc>
          <a:spcPct val="100000"/>
        </a:lnSpc>
        <a:spcBef>
          <a:spcPts val="0"/>
        </a:spcBef>
        <a:spcAft>
          <a:spcPts val="0"/>
        </a:spcAft>
        <a:buClrTx/>
        <a:buSzTx/>
        <a:buFontTx/>
        <a:buNone/>
        <a:tabLst/>
        <a:defRPr sz="825" b="0" i="0" u="none" strike="noStrike" cap="none" spc="0" baseline="0">
          <a:ln>
            <a:noFill/>
          </a:ln>
          <a:solidFill>
            <a:schemeClr val="tx1"/>
          </a:solidFill>
          <a:uFillTx/>
          <a:latin typeface="+mn-lt"/>
          <a:ea typeface="+mn-ea"/>
          <a:cs typeface="+mn-cs"/>
          <a:sym typeface="Helvetica Neue Light"/>
        </a:defRPr>
      </a:lvl3pPr>
      <a:lvl4pPr marL="0" marR="0" indent="257175" algn="ctr" defTabSz="308074" rtl="0" latinLnBrk="0">
        <a:lnSpc>
          <a:spcPct val="100000"/>
        </a:lnSpc>
        <a:spcBef>
          <a:spcPts val="0"/>
        </a:spcBef>
        <a:spcAft>
          <a:spcPts val="0"/>
        </a:spcAft>
        <a:buClrTx/>
        <a:buSzTx/>
        <a:buFontTx/>
        <a:buNone/>
        <a:tabLst/>
        <a:defRPr sz="825" b="0" i="0" u="none" strike="noStrike" cap="none" spc="0" baseline="0">
          <a:ln>
            <a:noFill/>
          </a:ln>
          <a:solidFill>
            <a:schemeClr val="tx1"/>
          </a:solidFill>
          <a:uFillTx/>
          <a:latin typeface="+mn-lt"/>
          <a:ea typeface="+mn-ea"/>
          <a:cs typeface="+mn-cs"/>
          <a:sym typeface="Helvetica Neue Light"/>
        </a:defRPr>
      </a:lvl4pPr>
      <a:lvl5pPr marL="0" marR="0" indent="342900" algn="ctr" defTabSz="308074" rtl="0" latinLnBrk="0">
        <a:lnSpc>
          <a:spcPct val="100000"/>
        </a:lnSpc>
        <a:spcBef>
          <a:spcPts val="0"/>
        </a:spcBef>
        <a:spcAft>
          <a:spcPts val="0"/>
        </a:spcAft>
        <a:buClrTx/>
        <a:buSzTx/>
        <a:buFontTx/>
        <a:buNone/>
        <a:tabLst/>
        <a:defRPr sz="825" b="0" i="0" u="none" strike="noStrike" cap="none" spc="0" baseline="0">
          <a:ln>
            <a:noFill/>
          </a:ln>
          <a:solidFill>
            <a:schemeClr val="tx1"/>
          </a:solidFill>
          <a:uFillTx/>
          <a:latin typeface="+mn-lt"/>
          <a:ea typeface="+mn-ea"/>
          <a:cs typeface="+mn-cs"/>
          <a:sym typeface="Helvetica Neue Light"/>
        </a:defRPr>
      </a:lvl5pPr>
      <a:lvl6pPr marL="0" marR="0" indent="428625" algn="ctr" defTabSz="308074" rtl="0" latinLnBrk="0">
        <a:lnSpc>
          <a:spcPct val="100000"/>
        </a:lnSpc>
        <a:spcBef>
          <a:spcPts val="0"/>
        </a:spcBef>
        <a:spcAft>
          <a:spcPts val="0"/>
        </a:spcAft>
        <a:buClrTx/>
        <a:buSzTx/>
        <a:buFontTx/>
        <a:buNone/>
        <a:tabLst/>
        <a:defRPr sz="825" b="0" i="0" u="none" strike="noStrike" cap="none" spc="0" baseline="0">
          <a:ln>
            <a:noFill/>
          </a:ln>
          <a:solidFill>
            <a:schemeClr val="tx1"/>
          </a:solidFill>
          <a:uFillTx/>
          <a:latin typeface="+mn-lt"/>
          <a:ea typeface="+mn-ea"/>
          <a:cs typeface="+mn-cs"/>
          <a:sym typeface="Helvetica Neue Light"/>
        </a:defRPr>
      </a:lvl6pPr>
      <a:lvl7pPr marL="0" marR="0" indent="514350" algn="ctr" defTabSz="308074" rtl="0" latinLnBrk="0">
        <a:lnSpc>
          <a:spcPct val="100000"/>
        </a:lnSpc>
        <a:spcBef>
          <a:spcPts val="0"/>
        </a:spcBef>
        <a:spcAft>
          <a:spcPts val="0"/>
        </a:spcAft>
        <a:buClrTx/>
        <a:buSzTx/>
        <a:buFontTx/>
        <a:buNone/>
        <a:tabLst/>
        <a:defRPr sz="825" b="0" i="0" u="none" strike="noStrike" cap="none" spc="0" baseline="0">
          <a:ln>
            <a:noFill/>
          </a:ln>
          <a:solidFill>
            <a:schemeClr val="tx1"/>
          </a:solidFill>
          <a:uFillTx/>
          <a:latin typeface="+mn-lt"/>
          <a:ea typeface="+mn-ea"/>
          <a:cs typeface="+mn-cs"/>
          <a:sym typeface="Helvetica Neue Light"/>
        </a:defRPr>
      </a:lvl7pPr>
      <a:lvl8pPr marL="0" marR="0" indent="600075" algn="ctr" defTabSz="308074" rtl="0" latinLnBrk="0">
        <a:lnSpc>
          <a:spcPct val="100000"/>
        </a:lnSpc>
        <a:spcBef>
          <a:spcPts val="0"/>
        </a:spcBef>
        <a:spcAft>
          <a:spcPts val="0"/>
        </a:spcAft>
        <a:buClrTx/>
        <a:buSzTx/>
        <a:buFontTx/>
        <a:buNone/>
        <a:tabLst/>
        <a:defRPr sz="825" b="0" i="0" u="none" strike="noStrike" cap="none" spc="0" baseline="0">
          <a:ln>
            <a:noFill/>
          </a:ln>
          <a:solidFill>
            <a:schemeClr val="tx1"/>
          </a:solidFill>
          <a:uFillTx/>
          <a:latin typeface="+mn-lt"/>
          <a:ea typeface="+mn-ea"/>
          <a:cs typeface="+mn-cs"/>
          <a:sym typeface="Helvetica Neue Light"/>
        </a:defRPr>
      </a:lvl8pPr>
      <a:lvl9pPr marL="0" marR="0" indent="685800" algn="ctr" defTabSz="308074" rtl="0" latinLnBrk="0">
        <a:lnSpc>
          <a:spcPct val="100000"/>
        </a:lnSpc>
        <a:spcBef>
          <a:spcPts val="0"/>
        </a:spcBef>
        <a:spcAft>
          <a:spcPts val="0"/>
        </a:spcAft>
        <a:buClrTx/>
        <a:buSzTx/>
        <a:buFontTx/>
        <a:buNone/>
        <a:tabLst/>
        <a:defRPr sz="825"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8" Type="http://schemas.openxmlformats.org/officeDocument/2006/relationships/image" Target="../media/image16.tiff"/><Relationship Id="rId3" Type="http://schemas.openxmlformats.org/officeDocument/2006/relationships/image" Target="../media/image17.gif"/><Relationship Id="rId7" Type="http://schemas.openxmlformats.org/officeDocument/2006/relationships/image" Target="../media/image15.tiff"/><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6.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tif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5.tiff"/><Relationship Id="rId5" Type="http://schemas.microsoft.com/office/2007/relationships/hdphoto" Target="../media/hdphoto2.wdp"/><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p:cNvSpPr/>
          <p:nvPr/>
        </p:nvSpPr>
        <p:spPr>
          <a:xfrm>
            <a:off x="-8577" y="-19534"/>
            <a:ext cx="9161153" cy="5182568"/>
          </a:xfrm>
          <a:prstGeom prst="rect">
            <a:avLst/>
          </a:prstGeom>
          <a:solidFill>
            <a:srgbClr val="330372"/>
          </a:solidFill>
          <a:ln w="12700">
            <a:miter lim="400000"/>
          </a:ln>
        </p:spPr>
        <p:txBody>
          <a:bodyPr lIns="26789" tIns="26789" rIns="26789" bIns="26789" anchor="ctr"/>
          <a:lstStyle/>
          <a:p>
            <a:pPr algn="ctr" defTabSz="308074" fontAlgn="auto" hangingPunct="0">
              <a:spcBef>
                <a:spcPts val="0"/>
              </a:spcBef>
              <a:spcAft>
                <a:spcPts val="0"/>
              </a:spcAft>
              <a:defRPr sz="3000" b="0">
                <a:solidFill>
                  <a:srgbClr val="FFFFFF"/>
                </a:solidFill>
                <a:latin typeface="+mn-lt"/>
                <a:ea typeface="+mn-ea"/>
                <a:cs typeface="+mn-cs"/>
                <a:sym typeface="Helvetica Neue Medium"/>
              </a:defRPr>
            </a:pPr>
            <a:endParaRPr sz="1125" kern="0">
              <a:solidFill>
                <a:srgbClr val="FFFFFF"/>
              </a:solidFill>
              <a:latin typeface="Helvetica Neue Medium"/>
              <a:ea typeface="Helvetica Neue Medium"/>
              <a:cs typeface="Helvetica Neue Medium"/>
              <a:sym typeface="Helvetica Neue Medium"/>
            </a:endParaRPr>
          </a:p>
        </p:txBody>
      </p:sp>
      <p:sp>
        <p:nvSpPr>
          <p:cNvPr id="136" name="Rectangle"/>
          <p:cNvSpPr/>
          <p:nvPr/>
        </p:nvSpPr>
        <p:spPr>
          <a:xfrm rot="5400000">
            <a:off x="4588409" y="2559844"/>
            <a:ext cx="476250" cy="23813"/>
          </a:xfrm>
          <a:prstGeom prst="rect">
            <a:avLst/>
          </a:prstGeom>
          <a:solidFill>
            <a:srgbClr val="FFFFFF"/>
          </a:solidFill>
          <a:ln w="12700">
            <a:miter lim="400000"/>
          </a:ln>
        </p:spPr>
        <p:txBody>
          <a:bodyPr lIns="26789" tIns="26789" rIns="26789" bIns="26789" anchor="ctr"/>
          <a:lstStyle/>
          <a:p>
            <a:pPr algn="ctr" defTabSz="308074" fontAlgn="auto" hangingPunct="0">
              <a:spcBef>
                <a:spcPts val="0"/>
              </a:spcBef>
              <a:spcAft>
                <a:spcPts val="0"/>
              </a:spcAft>
              <a:defRPr sz="3000" b="0">
                <a:solidFill>
                  <a:srgbClr val="FFFFFF"/>
                </a:solidFill>
                <a:latin typeface="+mn-lt"/>
                <a:ea typeface="+mn-ea"/>
                <a:cs typeface="+mn-cs"/>
                <a:sym typeface="Helvetica Neue Medium"/>
              </a:defRPr>
            </a:pPr>
            <a:endParaRPr sz="1125" kern="0">
              <a:solidFill>
                <a:srgbClr val="FFFFFF"/>
              </a:solidFill>
              <a:latin typeface="Helvetica Neue Medium"/>
              <a:ea typeface="Helvetica Neue Medium"/>
              <a:cs typeface="Helvetica Neue Medium"/>
              <a:sym typeface="Helvetica Neue Medium"/>
            </a:endParaRPr>
          </a:p>
        </p:txBody>
      </p:sp>
      <p:sp>
        <p:nvSpPr>
          <p:cNvPr id="137" name="A Fully Featured Cloud…"/>
          <p:cNvSpPr txBox="1"/>
          <p:nvPr/>
        </p:nvSpPr>
        <p:spPr>
          <a:xfrm>
            <a:off x="5294995" y="2333264"/>
            <a:ext cx="2611875" cy="476974"/>
          </a:xfrm>
          <a:prstGeom prst="rect">
            <a:avLst/>
          </a:prstGeom>
          <a:ln w="12700">
            <a:miter lim="400000"/>
          </a:ln>
          <a:extLst>
            <a:ext uri="{C572A759-6A51-4108-AA02-DFA0A04FC94B}">
              <ma14:wrappingTextBoxFlag xmlns="" xmlns:ma14="http://schemas.microsoft.com/office/mac/drawingml/2011/main" val="1"/>
            </a:ext>
          </a:extLst>
        </p:spPr>
        <p:txBody>
          <a:bodyPr wrap="square" lIns="26789" tIns="26789" rIns="26789" bIns="26789" anchor="ctr">
            <a:spAutoFit/>
          </a:bodyPr>
          <a:lstStyle/>
          <a:p>
            <a:pPr defTabSz="308074" fontAlgn="auto" hangingPunct="0">
              <a:lnSpc>
                <a:spcPct val="120000"/>
              </a:lnSpc>
              <a:spcBef>
                <a:spcPts val="0"/>
              </a:spcBef>
              <a:spcAft>
                <a:spcPts val="0"/>
              </a:spcAft>
              <a:defRPr b="0" i="1">
                <a:solidFill>
                  <a:srgbClr val="FFFFFF"/>
                </a:solidFill>
                <a:latin typeface="Arial"/>
                <a:ea typeface="Arial"/>
                <a:cs typeface="Arial"/>
                <a:sym typeface="Arial"/>
              </a:defRPr>
            </a:pPr>
            <a:r>
              <a:rPr lang="en-US" sz="1200" i="1" kern="0" dirty="0" smtClean="0">
                <a:solidFill>
                  <a:srgbClr val="FFFFFF"/>
                </a:solidFill>
                <a:latin typeface="Arial"/>
                <a:cs typeface="Arial"/>
                <a:sym typeface="Arial"/>
              </a:rPr>
              <a:t>Deployment Options</a:t>
            </a:r>
          </a:p>
          <a:p>
            <a:pPr defTabSz="308074" fontAlgn="auto" hangingPunct="0">
              <a:lnSpc>
                <a:spcPct val="120000"/>
              </a:lnSpc>
              <a:spcBef>
                <a:spcPts val="0"/>
              </a:spcBef>
              <a:spcAft>
                <a:spcPts val="0"/>
              </a:spcAft>
              <a:defRPr b="0" i="1">
                <a:solidFill>
                  <a:srgbClr val="FFFFFF"/>
                </a:solidFill>
                <a:latin typeface="Arial"/>
                <a:ea typeface="Arial"/>
                <a:cs typeface="Arial"/>
                <a:sym typeface="Arial"/>
              </a:defRPr>
            </a:pPr>
            <a:r>
              <a:rPr lang="en-US" sz="1200" i="1" kern="0" dirty="0" smtClean="0">
                <a:solidFill>
                  <a:srgbClr val="FFFFFF"/>
                </a:solidFill>
                <a:latin typeface="Arial"/>
                <a:cs typeface="Arial"/>
                <a:sym typeface="Arial"/>
              </a:rPr>
              <a:t>docs.starlingx.io</a:t>
            </a:r>
            <a:endParaRPr sz="1200" i="1" kern="0" dirty="0">
              <a:solidFill>
                <a:srgbClr val="FFFFFF"/>
              </a:solidFill>
              <a:latin typeface="Arial"/>
              <a:cs typeface="Arial"/>
              <a:sym typeface="Arial"/>
            </a:endParaRPr>
          </a:p>
        </p:txBody>
      </p:sp>
      <p:pic>
        <p:nvPicPr>
          <p:cNvPr id="7" name="Picture 6">
            <a:extLst>
              <a:ext uri="{FF2B5EF4-FFF2-40B4-BE49-F238E27FC236}">
                <a16:creationId xmlns:a16="http://schemas.microsoft.com/office/drawing/2014/main" xmlns="" id="{F9D89924-60E3-1E4F-89AC-3E47862E5F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0430" y="2333625"/>
            <a:ext cx="2227642" cy="477352"/>
          </a:xfrm>
          <a:prstGeom prst="rect">
            <a:avLst/>
          </a:prstGeom>
        </p:spPr>
      </p:pic>
      <p:pic>
        <p:nvPicPr>
          <p:cNvPr id="8" name="Picture 7">
            <a:extLst>
              <a:ext uri="{FF2B5EF4-FFF2-40B4-BE49-F238E27FC236}">
                <a16:creationId xmlns:a16="http://schemas.microsoft.com/office/drawing/2014/main" xmlns="" id="{3D23DF1A-D0FD-A64D-8101-C0BB9577F0B1}"/>
              </a:ext>
            </a:extLst>
          </p:cNvPr>
          <p:cNvPicPr>
            <a:picLocks noChangeAspect="1"/>
          </p:cNvPicPr>
          <p:nvPr/>
        </p:nvPicPr>
        <p:blipFill>
          <a:blip r:embed="rId4">
            <a:alphaModFix amt="3000"/>
            <a:extLst>
              <a:ext uri="{28A0092B-C50C-407E-A947-70E740481C1C}">
                <a14:useLocalDpi xmlns:a14="http://schemas.microsoft.com/office/drawing/2010/main" val="0"/>
              </a:ext>
            </a:extLst>
          </a:blip>
          <a:stretch>
            <a:fillRect/>
          </a:stretch>
        </p:blipFill>
        <p:spPr>
          <a:xfrm>
            <a:off x="-2324141" y="-32262"/>
            <a:ext cx="5892854" cy="5174213"/>
          </a:xfrm>
          <a:prstGeom prst="rect">
            <a:avLst/>
          </a:prstGeom>
        </p:spPr>
      </p:pic>
    </p:spTree>
    <p:extLst>
      <p:ext uri="{BB962C8B-B14F-4D97-AF65-F5344CB8AC3E}">
        <p14:creationId xmlns:p14="http://schemas.microsoft.com/office/powerpoint/2010/main" val="3690504785"/>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 name="Group 161">
            <a:extLst>
              <a:ext uri="{FF2B5EF4-FFF2-40B4-BE49-F238E27FC236}">
                <a16:creationId xmlns:a16="http://schemas.microsoft.com/office/drawing/2014/main" xmlns="" id="{B16F94A0-E2E1-5D49-A6BA-2B966FD31854}"/>
              </a:ext>
            </a:extLst>
          </p:cNvPr>
          <p:cNvGrpSpPr/>
          <p:nvPr/>
        </p:nvGrpSpPr>
        <p:grpSpPr>
          <a:xfrm>
            <a:off x="91147" y="591912"/>
            <a:ext cx="9010518" cy="4417155"/>
            <a:chOff x="571500" y="406400"/>
            <a:chExt cx="7988300" cy="4330700"/>
          </a:xfrm>
        </p:grpSpPr>
        <p:pic>
          <p:nvPicPr>
            <p:cNvPr id="163" name="Picture 162">
              <a:extLst>
                <a:ext uri="{FF2B5EF4-FFF2-40B4-BE49-F238E27FC236}">
                  <a16:creationId xmlns:a16="http://schemas.microsoft.com/office/drawing/2014/main" xmlns="" id="{623574E5-B03C-2140-A2D1-32DF0112A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406400"/>
              <a:ext cx="7988300" cy="4330700"/>
            </a:xfrm>
            <a:prstGeom prst="rect">
              <a:avLst/>
            </a:prstGeom>
            <a:ln>
              <a:noFill/>
            </a:ln>
          </p:spPr>
        </p:pic>
        <p:sp>
          <p:nvSpPr>
            <p:cNvPr id="165" name="Rectangle 164">
              <a:extLst>
                <a:ext uri="{FF2B5EF4-FFF2-40B4-BE49-F238E27FC236}">
                  <a16:creationId xmlns:a16="http://schemas.microsoft.com/office/drawing/2014/main" xmlns="" id="{7BF698D3-045F-DE48-BC0F-A6BBCE67C485}"/>
                </a:ext>
              </a:extLst>
            </p:cNvPr>
            <p:cNvSpPr/>
            <p:nvPr/>
          </p:nvSpPr>
          <p:spPr bwMode="gray">
            <a:xfrm>
              <a:off x="571500" y="406400"/>
              <a:ext cx="7988300" cy="4330700"/>
            </a:xfrm>
            <a:prstGeom prst="rect">
              <a:avLst/>
            </a:prstGeom>
            <a:solidFill>
              <a:schemeClr val="bg1">
                <a:alpha val="86000"/>
              </a:schemeClr>
            </a:solidFill>
            <a:ln w="9525">
              <a:noFill/>
              <a:round/>
              <a:headEnd/>
              <a:tailEnd/>
            </a:ln>
            <a:effectLst/>
            <a:extLst/>
          </p:spPr>
          <p:txBody>
            <a:bodyPr wrap="square" rtlCol="0" anchor="ctr"/>
            <a:lstStyle/>
            <a:p>
              <a:pPr algn="ctr" defTabSz="914400">
                <a:lnSpc>
                  <a:spcPct val="90000"/>
                </a:lnSpc>
                <a:spcBef>
                  <a:spcPts val="600"/>
                </a:spcBef>
              </a:pPr>
              <a:endParaRPr lang="en-US" sz="2000" dirty="0" err="1">
                <a:solidFill>
                  <a:srgbClr val="FFFFFF"/>
                </a:solidFill>
                <a:latin typeface="Arial"/>
                <a:ea typeface="ＭＳ Ｐゴシック" charset="0"/>
                <a:cs typeface="ＭＳ Ｐゴシック" charset="0"/>
              </a:endParaRPr>
            </a:p>
          </p:txBody>
        </p:sp>
      </p:grpSp>
      <p:grpSp>
        <p:nvGrpSpPr>
          <p:cNvPr id="5" name="Group 4">
            <a:extLst>
              <a:ext uri="{FF2B5EF4-FFF2-40B4-BE49-F238E27FC236}">
                <a16:creationId xmlns:a16="http://schemas.microsoft.com/office/drawing/2014/main" xmlns="" id="{1295343D-8026-734C-A8C5-FF5AC9D9CB03}"/>
              </a:ext>
            </a:extLst>
          </p:cNvPr>
          <p:cNvGrpSpPr/>
          <p:nvPr/>
        </p:nvGrpSpPr>
        <p:grpSpPr>
          <a:xfrm>
            <a:off x="4388449" y="1286590"/>
            <a:ext cx="4058233" cy="1615649"/>
            <a:chOff x="1453093" y="1909393"/>
            <a:chExt cx="6095875" cy="2459024"/>
          </a:xfrm>
        </p:grpSpPr>
        <p:sp>
          <p:nvSpPr>
            <p:cNvPr id="40" name="Freeform 39">
              <a:extLst>
                <a:ext uri="{FF2B5EF4-FFF2-40B4-BE49-F238E27FC236}">
                  <a16:creationId xmlns:a16="http://schemas.microsoft.com/office/drawing/2014/main" xmlns="" id="{BB2E1C5A-D162-6749-B66E-EE85CC3863B1}"/>
                </a:ext>
              </a:extLst>
            </p:cNvPr>
            <p:cNvSpPr/>
            <p:nvPr/>
          </p:nvSpPr>
          <p:spPr bwMode="gray">
            <a:xfrm flipH="1">
              <a:off x="6149967" y="2954262"/>
              <a:ext cx="161045" cy="115688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41" name="Freeform 40">
              <a:extLst>
                <a:ext uri="{FF2B5EF4-FFF2-40B4-BE49-F238E27FC236}">
                  <a16:creationId xmlns:a16="http://schemas.microsoft.com/office/drawing/2014/main" xmlns="" id="{1DC9F495-C327-B84F-A588-8A36813DCBA8}"/>
                </a:ext>
              </a:extLst>
            </p:cNvPr>
            <p:cNvSpPr/>
            <p:nvPr/>
          </p:nvSpPr>
          <p:spPr bwMode="gray">
            <a:xfrm flipH="1">
              <a:off x="6409630" y="3316861"/>
              <a:ext cx="214500" cy="802418"/>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23" name="TextBox 22">
              <a:extLst>
                <a:ext uri="{FF2B5EF4-FFF2-40B4-BE49-F238E27FC236}">
                  <a16:creationId xmlns:a16="http://schemas.microsoft.com/office/drawing/2014/main" xmlns="" id="{32B59270-E611-0149-AAB5-33AE105D824A}"/>
                </a:ext>
              </a:extLst>
            </p:cNvPr>
            <p:cNvSpPr txBox="1"/>
            <p:nvPr/>
          </p:nvSpPr>
          <p:spPr bwMode="black">
            <a:xfrm>
              <a:off x="7011531" y="3294478"/>
              <a:ext cx="537437" cy="4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a:t>
              </a:r>
            </a:p>
          </p:txBody>
        </p:sp>
        <p:sp>
          <p:nvSpPr>
            <p:cNvPr id="4" name="TextBox 3">
              <a:extLst>
                <a:ext uri="{FF2B5EF4-FFF2-40B4-BE49-F238E27FC236}">
                  <a16:creationId xmlns:a16="http://schemas.microsoft.com/office/drawing/2014/main" xmlns="" id="{6EC5CBD6-6176-544C-B3C9-7A3F3713294D}"/>
                </a:ext>
              </a:extLst>
            </p:cNvPr>
            <p:cNvSpPr txBox="1"/>
            <p:nvPr/>
          </p:nvSpPr>
          <p:spPr bwMode="black">
            <a:xfrm>
              <a:off x="4614443" y="3097046"/>
              <a:ext cx="537437" cy="4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a:t>
              </a:r>
            </a:p>
          </p:txBody>
        </p:sp>
        <p:sp>
          <p:nvSpPr>
            <p:cNvPr id="8" name="Rounded Rectangle 7">
              <a:extLst>
                <a:ext uri="{FF2B5EF4-FFF2-40B4-BE49-F238E27FC236}">
                  <a16:creationId xmlns:a16="http://schemas.microsoft.com/office/drawing/2014/main" xmlns="" id="{A3E7F37A-C6A3-C040-9757-AA35127CC7B3}"/>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ontroller-0</a:t>
              </a:r>
            </a:p>
          </p:txBody>
        </p:sp>
        <p:sp>
          <p:nvSpPr>
            <p:cNvPr id="9" name="Rounded Rectangle 8">
              <a:extLst>
                <a:ext uri="{FF2B5EF4-FFF2-40B4-BE49-F238E27FC236}">
                  <a16:creationId xmlns:a16="http://schemas.microsoft.com/office/drawing/2014/main" xmlns="" id="{70CD6637-34DC-B748-A2C4-10AEF08957BF}"/>
                </a:ext>
              </a:extLst>
            </p:cNvPr>
            <p:cNvSpPr/>
            <p:nvPr/>
          </p:nvSpPr>
          <p:spPr>
            <a:xfrm>
              <a:off x="2099843" y="326357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ontroller-1</a:t>
              </a:r>
            </a:p>
          </p:txBody>
        </p:sp>
        <p:sp>
          <p:nvSpPr>
            <p:cNvPr id="11" name="Rounded Rectangle 10">
              <a:extLst>
                <a:ext uri="{FF2B5EF4-FFF2-40B4-BE49-F238E27FC236}">
                  <a16:creationId xmlns:a16="http://schemas.microsoft.com/office/drawing/2014/main" xmlns="" id="{73498F03-24EE-994F-A0B1-19DB697031BA}"/>
                </a:ext>
              </a:extLst>
            </p:cNvPr>
            <p:cNvSpPr/>
            <p:nvPr/>
          </p:nvSpPr>
          <p:spPr>
            <a:xfrm>
              <a:off x="3912951" y="2489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compute-0</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2" name="Rounded Rectangle 11">
              <a:extLst>
                <a:ext uri="{FF2B5EF4-FFF2-40B4-BE49-F238E27FC236}">
                  <a16:creationId xmlns:a16="http://schemas.microsoft.com/office/drawing/2014/main" xmlns="" id="{6DC78715-A7DB-DB45-844E-5E69077C5637}"/>
                </a:ext>
              </a:extLst>
            </p:cNvPr>
            <p:cNvSpPr/>
            <p:nvPr/>
          </p:nvSpPr>
          <p:spPr>
            <a:xfrm>
              <a:off x="4233442" y="2870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compute-1</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3" name="Rounded Rectangle 12">
              <a:extLst>
                <a:ext uri="{FF2B5EF4-FFF2-40B4-BE49-F238E27FC236}">
                  <a16:creationId xmlns:a16="http://schemas.microsoft.com/office/drawing/2014/main" xmlns="" id="{01229166-921E-8D4E-815B-5F8B5BAEC130}"/>
                </a:ext>
              </a:extLst>
            </p:cNvPr>
            <p:cNvSpPr/>
            <p:nvPr/>
          </p:nvSpPr>
          <p:spPr>
            <a:xfrm>
              <a:off x="4556173" y="34846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compute-99</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4" name="Rounded Rectangle 13">
              <a:extLst>
                <a:ext uri="{FF2B5EF4-FFF2-40B4-BE49-F238E27FC236}">
                  <a16:creationId xmlns:a16="http://schemas.microsoft.com/office/drawing/2014/main" xmlns="" id="{BF4C0EAC-E843-CD4C-9EB2-2F4DECB5DB84}"/>
                </a:ext>
              </a:extLst>
            </p:cNvPr>
            <p:cNvSpPr/>
            <p:nvPr/>
          </p:nvSpPr>
          <p:spPr>
            <a:xfrm>
              <a:off x="6237049"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storage-0</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5" name="Rounded Rectangle 14">
              <a:extLst>
                <a:ext uri="{FF2B5EF4-FFF2-40B4-BE49-F238E27FC236}">
                  <a16:creationId xmlns:a16="http://schemas.microsoft.com/office/drawing/2014/main" xmlns="" id="{A33AE41D-B7EC-924E-9214-65B932571342}"/>
                </a:ext>
              </a:extLst>
            </p:cNvPr>
            <p:cNvSpPr/>
            <p:nvPr/>
          </p:nvSpPr>
          <p:spPr>
            <a:xfrm>
              <a:off x="6537368" y="306754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storage-1</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6" name="Straight Connector 15">
              <a:extLst>
                <a:ext uri="{FF2B5EF4-FFF2-40B4-BE49-F238E27FC236}">
                  <a16:creationId xmlns:a16="http://schemas.microsoft.com/office/drawing/2014/main" xmlns="" id="{C606A04D-35DA-7D4B-8179-D019A67E5A8D}"/>
                </a:ext>
              </a:extLst>
            </p:cNvPr>
            <p:cNvCxnSpPr>
              <a:cxnSpLocks/>
            </p:cNvCxnSpPr>
            <p:nvPr/>
          </p:nvCxnSpPr>
          <p:spPr bwMode="auto">
            <a:xfrm>
              <a:off x="1736127" y="1909393"/>
              <a:ext cx="13447" cy="1865215"/>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xmlns="" id="{5E413CFA-AEDB-CD47-9573-15FA7FD42D2F}"/>
                </a:ext>
              </a:extLst>
            </p:cNvPr>
            <p:cNvCxnSpPr>
              <a:cxnSpLocks/>
              <a:stCxn id="8" idx="1"/>
            </p:cNvCxnSpPr>
            <p:nvPr/>
          </p:nvCxnSpPr>
          <p:spPr bwMode="auto">
            <a:xfrm flipH="1">
              <a:off x="1749574" y="2936413"/>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xmlns="" id="{A8440511-A842-E749-B8E2-692DFF0D2A28}"/>
                </a:ext>
              </a:extLst>
            </p:cNvPr>
            <p:cNvCxnSpPr>
              <a:cxnSpLocks/>
              <a:stCxn id="9" idx="1"/>
            </p:cNvCxnSpPr>
            <p:nvPr/>
          </p:nvCxnSpPr>
          <p:spPr bwMode="auto">
            <a:xfrm flipH="1">
              <a:off x="1749574" y="3497071"/>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xmlns="" id="{30BEC708-CB95-D14B-B524-F90DACC7CCA3}"/>
                </a:ext>
              </a:extLst>
            </p:cNvPr>
            <p:cNvCxnSpPr>
              <a:cxnSpLocks/>
            </p:cNvCxnSpPr>
            <p:nvPr/>
          </p:nvCxnSpPr>
          <p:spPr bwMode="auto">
            <a:xfrm flipH="1">
              <a:off x="2123721" y="4119280"/>
              <a:ext cx="4887812" cy="6701"/>
            </a:xfrm>
            <a:prstGeom prst="line">
              <a:avLst/>
            </a:prstGeom>
            <a:solidFill>
              <a:schemeClr val="accent2"/>
            </a:solidFill>
            <a:ln w="28575" cap="flat" cmpd="sng" algn="ctr">
              <a:solidFill>
                <a:schemeClr val="tx2"/>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xmlns="" id="{A075157A-8846-A747-998D-F6DD2FC80570}"/>
                </a:ext>
              </a:extLst>
            </p:cNvPr>
            <p:cNvCxnSpPr>
              <a:cxnSpLocks/>
            </p:cNvCxnSpPr>
            <p:nvPr/>
          </p:nvCxnSpPr>
          <p:spPr bwMode="auto">
            <a:xfrm flipH="1">
              <a:off x="4105735" y="2180596"/>
              <a:ext cx="1737988"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xmlns="" id="{B4A6A27D-77AB-194E-A891-1B5FF9D69CE7}"/>
                </a:ext>
              </a:extLst>
            </p:cNvPr>
            <p:cNvCxnSpPr>
              <a:cxnSpLocks/>
            </p:cNvCxnSpPr>
            <p:nvPr/>
          </p:nvCxnSpPr>
          <p:spPr bwMode="auto">
            <a:xfrm flipH="1">
              <a:off x="4379158" y="2306096"/>
              <a:ext cx="1737988"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34" name="Freeform 33">
              <a:extLst>
                <a:ext uri="{FF2B5EF4-FFF2-40B4-BE49-F238E27FC236}">
                  <a16:creationId xmlns:a16="http://schemas.microsoft.com/office/drawing/2014/main" xmlns="" id="{EE3D1F85-342E-BB47-A376-21B3D097354C}"/>
                </a:ext>
              </a:extLst>
            </p:cNvPr>
            <p:cNvSpPr/>
            <p:nvPr/>
          </p:nvSpPr>
          <p:spPr bwMode="gray">
            <a:xfrm>
              <a:off x="3052341" y="3468160"/>
              <a:ext cx="107575" cy="642987"/>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36" name="Freeform 35">
              <a:extLst>
                <a:ext uri="{FF2B5EF4-FFF2-40B4-BE49-F238E27FC236}">
                  <a16:creationId xmlns:a16="http://schemas.microsoft.com/office/drawing/2014/main" xmlns="" id="{127B6EEF-DBD1-9442-A467-BD862B5515D1}"/>
                </a:ext>
              </a:extLst>
            </p:cNvPr>
            <p:cNvSpPr/>
            <p:nvPr/>
          </p:nvSpPr>
          <p:spPr bwMode="gray">
            <a:xfrm>
              <a:off x="3065794" y="2944543"/>
              <a:ext cx="313456" cy="117473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37" name="Freeform 36">
              <a:extLst>
                <a:ext uri="{FF2B5EF4-FFF2-40B4-BE49-F238E27FC236}">
                  <a16:creationId xmlns:a16="http://schemas.microsoft.com/office/drawing/2014/main" xmlns="" id="{DF58D7ED-AEC7-2941-A111-C2225080166D}"/>
                </a:ext>
              </a:extLst>
            </p:cNvPr>
            <p:cNvSpPr/>
            <p:nvPr/>
          </p:nvSpPr>
          <p:spPr bwMode="gray">
            <a:xfrm flipH="1">
              <a:off x="3806345" y="2722613"/>
              <a:ext cx="153673" cy="13885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38" name="Freeform 37">
              <a:extLst>
                <a:ext uri="{FF2B5EF4-FFF2-40B4-BE49-F238E27FC236}">
                  <a16:creationId xmlns:a16="http://schemas.microsoft.com/office/drawing/2014/main" xmlns="" id="{85D4E15D-D492-E849-A830-2D90FF7BD0B8}"/>
                </a:ext>
              </a:extLst>
            </p:cNvPr>
            <p:cNvSpPr/>
            <p:nvPr/>
          </p:nvSpPr>
          <p:spPr bwMode="gray">
            <a:xfrm flipH="1">
              <a:off x="4141747" y="3099243"/>
              <a:ext cx="156555" cy="102779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39" name="Freeform 38">
              <a:extLst>
                <a:ext uri="{FF2B5EF4-FFF2-40B4-BE49-F238E27FC236}">
                  <a16:creationId xmlns:a16="http://schemas.microsoft.com/office/drawing/2014/main" xmlns="" id="{1E7464D8-1161-974F-B64E-9CB5EF1F7291}"/>
                </a:ext>
              </a:extLst>
            </p:cNvPr>
            <p:cNvSpPr/>
            <p:nvPr/>
          </p:nvSpPr>
          <p:spPr bwMode="gray">
            <a:xfrm flipH="1">
              <a:off x="4438666" y="3718113"/>
              <a:ext cx="116532" cy="3930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cxnSp>
          <p:nvCxnSpPr>
            <p:cNvPr id="42" name="Straight Connector 41">
              <a:extLst>
                <a:ext uri="{FF2B5EF4-FFF2-40B4-BE49-F238E27FC236}">
                  <a16:creationId xmlns:a16="http://schemas.microsoft.com/office/drawing/2014/main" xmlns="" id="{BBE17267-A81F-7445-A896-ED449BF7D5D9}"/>
                </a:ext>
              </a:extLst>
            </p:cNvPr>
            <p:cNvCxnSpPr>
              <a:cxnSpLocks/>
            </p:cNvCxnSpPr>
            <p:nvPr/>
          </p:nvCxnSpPr>
          <p:spPr bwMode="auto">
            <a:xfrm>
              <a:off x="4336540" y="2180596"/>
              <a:ext cx="0" cy="30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xmlns="" id="{0542F70A-8846-4146-8741-6B505C902F15}"/>
                </a:ext>
              </a:extLst>
            </p:cNvPr>
            <p:cNvCxnSpPr>
              <a:cxnSpLocks/>
            </p:cNvCxnSpPr>
            <p:nvPr/>
          </p:nvCxnSpPr>
          <p:spPr bwMode="auto">
            <a:xfrm>
              <a:off x="4448595" y="2306096"/>
              <a:ext cx="0" cy="183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xmlns="" id="{8009D88B-EF3D-4C43-AA44-7A9097B612AB}"/>
                </a:ext>
              </a:extLst>
            </p:cNvPr>
            <p:cNvCxnSpPr>
              <a:cxnSpLocks/>
            </p:cNvCxnSpPr>
            <p:nvPr/>
          </p:nvCxnSpPr>
          <p:spPr bwMode="auto">
            <a:xfrm>
              <a:off x="4985211" y="2180596"/>
              <a:ext cx="0" cy="689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xmlns="" id="{863BA2E4-3721-204C-A162-B860DEFE2E75}"/>
                </a:ext>
              </a:extLst>
            </p:cNvPr>
            <p:cNvCxnSpPr>
              <a:cxnSpLocks/>
            </p:cNvCxnSpPr>
            <p:nvPr/>
          </p:nvCxnSpPr>
          <p:spPr bwMode="auto">
            <a:xfrm>
              <a:off x="5097266" y="2306096"/>
              <a:ext cx="0" cy="56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xmlns="" id="{FE355F6F-8831-164C-B803-6980AA302D6F}"/>
                </a:ext>
              </a:extLst>
            </p:cNvPr>
            <p:cNvCxnSpPr>
              <a:cxnSpLocks/>
            </p:cNvCxnSpPr>
            <p:nvPr/>
          </p:nvCxnSpPr>
          <p:spPr bwMode="auto">
            <a:xfrm>
              <a:off x="5269319" y="2180596"/>
              <a:ext cx="0" cy="130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xmlns="" id="{DB28111E-0B4B-3B41-8D69-FC7EE9423C9A}"/>
                </a:ext>
              </a:extLst>
            </p:cNvPr>
            <p:cNvCxnSpPr>
              <a:cxnSpLocks/>
            </p:cNvCxnSpPr>
            <p:nvPr/>
          </p:nvCxnSpPr>
          <p:spPr bwMode="auto">
            <a:xfrm>
              <a:off x="5381374" y="2306096"/>
              <a:ext cx="0" cy="117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82" name="TextBox 81">
              <a:extLst>
                <a:ext uri="{FF2B5EF4-FFF2-40B4-BE49-F238E27FC236}">
                  <a16:creationId xmlns:a16="http://schemas.microsoft.com/office/drawing/2014/main" xmlns="" id="{980A3913-3153-4045-8A93-0F328B0D7274}"/>
                </a:ext>
              </a:extLst>
            </p:cNvPr>
            <p:cNvSpPr txBox="1"/>
            <p:nvPr/>
          </p:nvSpPr>
          <p:spPr bwMode="black">
            <a:xfrm>
              <a:off x="4692921" y="4101407"/>
              <a:ext cx="1413902"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smtClean="0">
                  <a:solidFill>
                    <a:schemeClr val="tx2"/>
                  </a:solidFill>
                  <a:latin typeface="+mn-lt"/>
                </a:rPr>
                <a:t>Management Network</a:t>
              </a:r>
              <a:endParaRPr lang="en-US" sz="600" dirty="0">
                <a:solidFill>
                  <a:schemeClr val="tx2"/>
                </a:solidFill>
                <a:latin typeface="+mn-lt"/>
              </a:endParaRPr>
            </a:p>
          </p:txBody>
        </p:sp>
        <p:sp>
          <p:nvSpPr>
            <p:cNvPr id="83" name="TextBox 82">
              <a:extLst>
                <a:ext uri="{FF2B5EF4-FFF2-40B4-BE49-F238E27FC236}">
                  <a16:creationId xmlns:a16="http://schemas.microsoft.com/office/drawing/2014/main" xmlns="" id="{F9BE72B1-D9B6-E240-BDA7-E577E16E2F0E}"/>
                </a:ext>
              </a:extLst>
            </p:cNvPr>
            <p:cNvSpPr txBox="1"/>
            <p:nvPr/>
          </p:nvSpPr>
          <p:spPr bwMode="black">
            <a:xfrm>
              <a:off x="4262000" y="1964438"/>
              <a:ext cx="1115326"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smtClean="0">
                  <a:solidFill>
                    <a:srgbClr val="00B0F0"/>
                  </a:solidFill>
                  <a:latin typeface="+mn-lt"/>
                </a:rPr>
                <a:t>Data Network(s</a:t>
              </a:r>
              <a:r>
                <a:rPr lang="en-US" sz="600" dirty="0">
                  <a:solidFill>
                    <a:srgbClr val="00B0F0"/>
                  </a:solidFill>
                  <a:latin typeface="+mn-lt"/>
                </a:rPr>
                <a:t>)</a:t>
              </a:r>
            </a:p>
          </p:txBody>
        </p:sp>
        <p:sp>
          <p:nvSpPr>
            <p:cNvPr id="84" name="TextBox 83">
              <a:extLst>
                <a:ext uri="{FF2B5EF4-FFF2-40B4-BE49-F238E27FC236}">
                  <a16:creationId xmlns:a16="http://schemas.microsoft.com/office/drawing/2014/main" xmlns="" id="{B5412687-F25B-494F-8DF0-884D6473E1CF}"/>
                </a:ext>
              </a:extLst>
            </p:cNvPr>
            <p:cNvSpPr txBox="1"/>
            <p:nvPr/>
          </p:nvSpPr>
          <p:spPr bwMode="black">
            <a:xfrm rot="16200000">
              <a:off x="1079574" y="3488070"/>
              <a:ext cx="1010556" cy="26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smtClean="0">
                  <a:solidFill>
                    <a:srgbClr val="00B050"/>
                  </a:solidFill>
                  <a:latin typeface="+mn-lt"/>
                </a:rPr>
                <a:t>OAM Network</a:t>
              </a:r>
              <a:endParaRPr lang="en-US" sz="600" dirty="0">
                <a:solidFill>
                  <a:srgbClr val="00B050"/>
                </a:solidFill>
                <a:latin typeface="+mn-lt"/>
              </a:endParaRPr>
            </a:p>
          </p:txBody>
        </p:sp>
      </p:grpSp>
      <p:grpSp>
        <p:nvGrpSpPr>
          <p:cNvPr id="105" name="Group 104">
            <a:extLst>
              <a:ext uri="{FF2B5EF4-FFF2-40B4-BE49-F238E27FC236}">
                <a16:creationId xmlns:a16="http://schemas.microsoft.com/office/drawing/2014/main" xmlns="" id="{D9B9D18D-E6E9-F245-8B57-71E4619447F3}"/>
              </a:ext>
            </a:extLst>
          </p:cNvPr>
          <p:cNvGrpSpPr/>
          <p:nvPr/>
        </p:nvGrpSpPr>
        <p:grpSpPr>
          <a:xfrm>
            <a:off x="475431" y="3309271"/>
            <a:ext cx="4058234" cy="1579481"/>
            <a:chOff x="1453092" y="1964438"/>
            <a:chExt cx="6095876" cy="2403979"/>
          </a:xfrm>
        </p:grpSpPr>
        <p:sp>
          <p:nvSpPr>
            <p:cNvPr id="106" name="Freeform 105">
              <a:extLst>
                <a:ext uri="{FF2B5EF4-FFF2-40B4-BE49-F238E27FC236}">
                  <a16:creationId xmlns:a16="http://schemas.microsoft.com/office/drawing/2014/main" xmlns="" id="{579B0886-C4DD-FD4B-B4E6-0135C51497D4}"/>
                </a:ext>
              </a:extLst>
            </p:cNvPr>
            <p:cNvSpPr/>
            <p:nvPr/>
          </p:nvSpPr>
          <p:spPr bwMode="gray">
            <a:xfrm flipH="1">
              <a:off x="6149967" y="2954262"/>
              <a:ext cx="161045" cy="115688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07" name="Freeform 106">
              <a:extLst>
                <a:ext uri="{FF2B5EF4-FFF2-40B4-BE49-F238E27FC236}">
                  <a16:creationId xmlns:a16="http://schemas.microsoft.com/office/drawing/2014/main" xmlns="" id="{95106EF2-6227-1344-9666-AB62D9D9E1F4}"/>
                </a:ext>
              </a:extLst>
            </p:cNvPr>
            <p:cNvSpPr/>
            <p:nvPr/>
          </p:nvSpPr>
          <p:spPr bwMode="gray">
            <a:xfrm flipH="1">
              <a:off x="6409630" y="3316861"/>
              <a:ext cx="214500" cy="802418"/>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08" name="TextBox 107">
              <a:extLst>
                <a:ext uri="{FF2B5EF4-FFF2-40B4-BE49-F238E27FC236}">
                  <a16:creationId xmlns:a16="http://schemas.microsoft.com/office/drawing/2014/main" xmlns="" id="{F19ECDCA-B1C5-864C-B801-E054726BF07E}"/>
                </a:ext>
              </a:extLst>
            </p:cNvPr>
            <p:cNvSpPr txBox="1"/>
            <p:nvPr/>
          </p:nvSpPr>
          <p:spPr bwMode="black">
            <a:xfrm>
              <a:off x="7011531" y="3294478"/>
              <a:ext cx="537437" cy="4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a:t>
              </a:r>
            </a:p>
          </p:txBody>
        </p:sp>
        <p:sp>
          <p:nvSpPr>
            <p:cNvPr id="109" name="TextBox 108">
              <a:extLst>
                <a:ext uri="{FF2B5EF4-FFF2-40B4-BE49-F238E27FC236}">
                  <a16:creationId xmlns:a16="http://schemas.microsoft.com/office/drawing/2014/main" xmlns="" id="{217B8B01-3DE7-7D4A-A882-AA6B6DEF3BA5}"/>
                </a:ext>
              </a:extLst>
            </p:cNvPr>
            <p:cNvSpPr txBox="1"/>
            <p:nvPr/>
          </p:nvSpPr>
          <p:spPr bwMode="black">
            <a:xfrm>
              <a:off x="4614443" y="3097046"/>
              <a:ext cx="537437" cy="4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a:t>
              </a:r>
            </a:p>
          </p:txBody>
        </p:sp>
        <p:sp>
          <p:nvSpPr>
            <p:cNvPr id="110" name="Rounded Rectangle 109">
              <a:extLst>
                <a:ext uri="{FF2B5EF4-FFF2-40B4-BE49-F238E27FC236}">
                  <a16:creationId xmlns:a16="http://schemas.microsoft.com/office/drawing/2014/main" xmlns="" id="{E3575A5C-22D1-1E40-ACC4-20B94F83D30C}"/>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ontroller-0</a:t>
              </a:r>
            </a:p>
          </p:txBody>
        </p:sp>
        <p:sp>
          <p:nvSpPr>
            <p:cNvPr id="113" name="Rounded Rectangle 112">
              <a:extLst>
                <a:ext uri="{FF2B5EF4-FFF2-40B4-BE49-F238E27FC236}">
                  <a16:creationId xmlns:a16="http://schemas.microsoft.com/office/drawing/2014/main" xmlns="" id="{06AC76A1-2C4F-BA48-8B2D-9536D4B5A736}"/>
                </a:ext>
              </a:extLst>
            </p:cNvPr>
            <p:cNvSpPr/>
            <p:nvPr/>
          </p:nvSpPr>
          <p:spPr>
            <a:xfrm>
              <a:off x="2099843" y="326357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ontroller-1</a:t>
              </a:r>
            </a:p>
          </p:txBody>
        </p:sp>
        <p:sp>
          <p:nvSpPr>
            <p:cNvPr id="114" name="Rounded Rectangle 113">
              <a:extLst>
                <a:ext uri="{FF2B5EF4-FFF2-40B4-BE49-F238E27FC236}">
                  <a16:creationId xmlns:a16="http://schemas.microsoft.com/office/drawing/2014/main" xmlns="" id="{161B3DCA-6139-4842-A4B3-87DD94D6CFD2}"/>
                </a:ext>
              </a:extLst>
            </p:cNvPr>
            <p:cNvSpPr/>
            <p:nvPr/>
          </p:nvSpPr>
          <p:spPr>
            <a:xfrm>
              <a:off x="3912951" y="2489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compute-0</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5" name="Rounded Rectangle 114">
              <a:extLst>
                <a:ext uri="{FF2B5EF4-FFF2-40B4-BE49-F238E27FC236}">
                  <a16:creationId xmlns:a16="http://schemas.microsoft.com/office/drawing/2014/main" xmlns="" id="{A7ED73BD-6727-FE4C-8174-55F0853C7D9E}"/>
                </a:ext>
              </a:extLst>
            </p:cNvPr>
            <p:cNvSpPr/>
            <p:nvPr/>
          </p:nvSpPr>
          <p:spPr>
            <a:xfrm>
              <a:off x="4233442" y="2870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compute-1</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6" name="Rounded Rectangle 115">
              <a:extLst>
                <a:ext uri="{FF2B5EF4-FFF2-40B4-BE49-F238E27FC236}">
                  <a16:creationId xmlns:a16="http://schemas.microsoft.com/office/drawing/2014/main" xmlns="" id="{876B7366-31C8-3545-B7C5-0A0BA2FEA0B4}"/>
                </a:ext>
              </a:extLst>
            </p:cNvPr>
            <p:cNvSpPr/>
            <p:nvPr/>
          </p:nvSpPr>
          <p:spPr>
            <a:xfrm>
              <a:off x="4556173" y="34846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compute-99</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7" name="Rounded Rectangle 116">
              <a:extLst>
                <a:ext uri="{FF2B5EF4-FFF2-40B4-BE49-F238E27FC236}">
                  <a16:creationId xmlns:a16="http://schemas.microsoft.com/office/drawing/2014/main" xmlns="" id="{02CB8C3F-4E28-3B46-B38E-4B6E6D2962ED}"/>
                </a:ext>
              </a:extLst>
            </p:cNvPr>
            <p:cNvSpPr/>
            <p:nvPr/>
          </p:nvSpPr>
          <p:spPr>
            <a:xfrm>
              <a:off x="6237049"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storage-0</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8" name="Rounded Rectangle 117">
              <a:extLst>
                <a:ext uri="{FF2B5EF4-FFF2-40B4-BE49-F238E27FC236}">
                  <a16:creationId xmlns:a16="http://schemas.microsoft.com/office/drawing/2014/main" xmlns="" id="{0B515D33-B777-FD42-ABD2-CEA2FE02F40B}"/>
                </a:ext>
              </a:extLst>
            </p:cNvPr>
            <p:cNvSpPr/>
            <p:nvPr/>
          </p:nvSpPr>
          <p:spPr>
            <a:xfrm>
              <a:off x="6537368" y="306754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storage-1</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20" name="Straight Connector 119">
              <a:extLst>
                <a:ext uri="{FF2B5EF4-FFF2-40B4-BE49-F238E27FC236}">
                  <a16:creationId xmlns:a16="http://schemas.microsoft.com/office/drawing/2014/main" xmlns="" id="{30FA7B75-8F6C-EA47-8515-5924F877E9CE}"/>
                </a:ext>
              </a:extLst>
            </p:cNvPr>
            <p:cNvCxnSpPr>
              <a:cxnSpLocks/>
              <a:stCxn id="110" idx="1"/>
            </p:cNvCxnSpPr>
            <p:nvPr/>
          </p:nvCxnSpPr>
          <p:spPr bwMode="auto">
            <a:xfrm flipH="1">
              <a:off x="1749574" y="2936413"/>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21" name="Straight Connector 120">
              <a:extLst>
                <a:ext uri="{FF2B5EF4-FFF2-40B4-BE49-F238E27FC236}">
                  <a16:creationId xmlns:a16="http://schemas.microsoft.com/office/drawing/2014/main" xmlns="" id="{61935ED0-2267-C744-AD96-A6363A6B3E3C}"/>
                </a:ext>
              </a:extLst>
            </p:cNvPr>
            <p:cNvCxnSpPr>
              <a:cxnSpLocks/>
              <a:stCxn id="113" idx="1"/>
            </p:cNvCxnSpPr>
            <p:nvPr/>
          </p:nvCxnSpPr>
          <p:spPr bwMode="auto">
            <a:xfrm flipH="1">
              <a:off x="1749574" y="3497071"/>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23" name="Straight Connector 122">
              <a:extLst>
                <a:ext uri="{FF2B5EF4-FFF2-40B4-BE49-F238E27FC236}">
                  <a16:creationId xmlns:a16="http://schemas.microsoft.com/office/drawing/2014/main" xmlns="" id="{FABC16A1-D1AD-3540-9494-9D1F696E6E9F}"/>
                </a:ext>
              </a:extLst>
            </p:cNvPr>
            <p:cNvCxnSpPr>
              <a:cxnSpLocks/>
            </p:cNvCxnSpPr>
            <p:nvPr/>
          </p:nvCxnSpPr>
          <p:spPr bwMode="auto">
            <a:xfrm flipH="1">
              <a:off x="4105735" y="2180596"/>
              <a:ext cx="1737988"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24" name="Straight Connector 123">
              <a:extLst>
                <a:ext uri="{FF2B5EF4-FFF2-40B4-BE49-F238E27FC236}">
                  <a16:creationId xmlns:a16="http://schemas.microsoft.com/office/drawing/2014/main" xmlns="" id="{18887313-12A8-3A45-B5ED-D159F4A9B6D2}"/>
                </a:ext>
              </a:extLst>
            </p:cNvPr>
            <p:cNvCxnSpPr>
              <a:cxnSpLocks/>
            </p:cNvCxnSpPr>
            <p:nvPr/>
          </p:nvCxnSpPr>
          <p:spPr bwMode="auto">
            <a:xfrm flipH="1">
              <a:off x="4379158" y="2306096"/>
              <a:ext cx="1931854"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128" name="Freeform 127">
              <a:extLst>
                <a:ext uri="{FF2B5EF4-FFF2-40B4-BE49-F238E27FC236}">
                  <a16:creationId xmlns:a16="http://schemas.microsoft.com/office/drawing/2014/main" xmlns="" id="{C5384B7E-9695-AF43-B7EE-D1F8D7C54205}"/>
                </a:ext>
              </a:extLst>
            </p:cNvPr>
            <p:cNvSpPr/>
            <p:nvPr/>
          </p:nvSpPr>
          <p:spPr bwMode="gray">
            <a:xfrm>
              <a:off x="3052341" y="3468160"/>
              <a:ext cx="107575" cy="642987"/>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29" name="Freeform 128">
              <a:extLst>
                <a:ext uri="{FF2B5EF4-FFF2-40B4-BE49-F238E27FC236}">
                  <a16:creationId xmlns:a16="http://schemas.microsoft.com/office/drawing/2014/main" xmlns="" id="{7314C3D5-188E-C347-B354-C503508981D0}"/>
                </a:ext>
              </a:extLst>
            </p:cNvPr>
            <p:cNvSpPr/>
            <p:nvPr/>
          </p:nvSpPr>
          <p:spPr bwMode="gray">
            <a:xfrm>
              <a:off x="3065794" y="2944543"/>
              <a:ext cx="313456" cy="117473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30" name="Freeform 129">
              <a:extLst>
                <a:ext uri="{FF2B5EF4-FFF2-40B4-BE49-F238E27FC236}">
                  <a16:creationId xmlns:a16="http://schemas.microsoft.com/office/drawing/2014/main" xmlns="" id="{409DE71D-FBA3-C440-9044-721F1057661A}"/>
                </a:ext>
              </a:extLst>
            </p:cNvPr>
            <p:cNvSpPr/>
            <p:nvPr/>
          </p:nvSpPr>
          <p:spPr bwMode="gray">
            <a:xfrm flipH="1">
              <a:off x="3806345" y="2722613"/>
              <a:ext cx="153673" cy="13885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31" name="Freeform 130">
              <a:extLst>
                <a:ext uri="{FF2B5EF4-FFF2-40B4-BE49-F238E27FC236}">
                  <a16:creationId xmlns:a16="http://schemas.microsoft.com/office/drawing/2014/main" xmlns="" id="{BCC86BD8-375D-D646-954B-8B61696C84C4}"/>
                </a:ext>
              </a:extLst>
            </p:cNvPr>
            <p:cNvSpPr/>
            <p:nvPr/>
          </p:nvSpPr>
          <p:spPr bwMode="gray">
            <a:xfrm flipH="1">
              <a:off x="4141747" y="3099243"/>
              <a:ext cx="156555" cy="102779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32" name="Freeform 131">
              <a:extLst>
                <a:ext uri="{FF2B5EF4-FFF2-40B4-BE49-F238E27FC236}">
                  <a16:creationId xmlns:a16="http://schemas.microsoft.com/office/drawing/2014/main" xmlns="" id="{F1928DDD-13AF-BC4E-A4A1-900B4C41BB50}"/>
                </a:ext>
              </a:extLst>
            </p:cNvPr>
            <p:cNvSpPr/>
            <p:nvPr/>
          </p:nvSpPr>
          <p:spPr bwMode="gray">
            <a:xfrm flipH="1">
              <a:off x="4438666" y="3718113"/>
              <a:ext cx="116532" cy="3930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cxnSp>
          <p:nvCxnSpPr>
            <p:cNvPr id="133" name="Straight Connector 132">
              <a:extLst>
                <a:ext uri="{FF2B5EF4-FFF2-40B4-BE49-F238E27FC236}">
                  <a16:creationId xmlns:a16="http://schemas.microsoft.com/office/drawing/2014/main" xmlns="" id="{F377168B-FE8C-014F-BF9D-F3227CEB60D1}"/>
                </a:ext>
              </a:extLst>
            </p:cNvPr>
            <p:cNvCxnSpPr>
              <a:cxnSpLocks/>
            </p:cNvCxnSpPr>
            <p:nvPr/>
          </p:nvCxnSpPr>
          <p:spPr bwMode="auto">
            <a:xfrm>
              <a:off x="4336540" y="2180596"/>
              <a:ext cx="0" cy="30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34" name="Straight Connector 133">
              <a:extLst>
                <a:ext uri="{FF2B5EF4-FFF2-40B4-BE49-F238E27FC236}">
                  <a16:creationId xmlns:a16="http://schemas.microsoft.com/office/drawing/2014/main" xmlns="" id="{760E62BF-DE3E-9C44-97A4-188FD482537D}"/>
                </a:ext>
              </a:extLst>
            </p:cNvPr>
            <p:cNvCxnSpPr>
              <a:cxnSpLocks/>
            </p:cNvCxnSpPr>
            <p:nvPr/>
          </p:nvCxnSpPr>
          <p:spPr bwMode="auto">
            <a:xfrm>
              <a:off x="4448595" y="2306096"/>
              <a:ext cx="0" cy="183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35" name="Straight Connector 134">
              <a:extLst>
                <a:ext uri="{FF2B5EF4-FFF2-40B4-BE49-F238E27FC236}">
                  <a16:creationId xmlns:a16="http://schemas.microsoft.com/office/drawing/2014/main" xmlns="" id="{47BBDB9B-D5DA-3D4F-9D10-58F664903CC0}"/>
                </a:ext>
              </a:extLst>
            </p:cNvPr>
            <p:cNvCxnSpPr>
              <a:cxnSpLocks/>
            </p:cNvCxnSpPr>
            <p:nvPr/>
          </p:nvCxnSpPr>
          <p:spPr bwMode="auto">
            <a:xfrm>
              <a:off x="4985211" y="2180596"/>
              <a:ext cx="0" cy="689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36" name="Straight Connector 135">
              <a:extLst>
                <a:ext uri="{FF2B5EF4-FFF2-40B4-BE49-F238E27FC236}">
                  <a16:creationId xmlns:a16="http://schemas.microsoft.com/office/drawing/2014/main" xmlns="" id="{DFBC419B-5159-6946-9E3D-E96371127782}"/>
                </a:ext>
              </a:extLst>
            </p:cNvPr>
            <p:cNvCxnSpPr>
              <a:cxnSpLocks/>
            </p:cNvCxnSpPr>
            <p:nvPr/>
          </p:nvCxnSpPr>
          <p:spPr bwMode="auto">
            <a:xfrm>
              <a:off x="5097266" y="2306096"/>
              <a:ext cx="0" cy="56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37" name="Straight Connector 136">
              <a:extLst>
                <a:ext uri="{FF2B5EF4-FFF2-40B4-BE49-F238E27FC236}">
                  <a16:creationId xmlns:a16="http://schemas.microsoft.com/office/drawing/2014/main" xmlns="" id="{4E49D1F8-2AC1-FF44-88E1-6B89BCEAE78B}"/>
                </a:ext>
              </a:extLst>
            </p:cNvPr>
            <p:cNvCxnSpPr>
              <a:cxnSpLocks/>
            </p:cNvCxnSpPr>
            <p:nvPr/>
          </p:nvCxnSpPr>
          <p:spPr bwMode="auto">
            <a:xfrm>
              <a:off x="5269319" y="2180596"/>
              <a:ext cx="0" cy="130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38" name="Straight Connector 137">
              <a:extLst>
                <a:ext uri="{FF2B5EF4-FFF2-40B4-BE49-F238E27FC236}">
                  <a16:creationId xmlns:a16="http://schemas.microsoft.com/office/drawing/2014/main" xmlns="" id="{813DD2BB-AF50-9F46-BB3D-5260DB39FDFC}"/>
                </a:ext>
              </a:extLst>
            </p:cNvPr>
            <p:cNvCxnSpPr>
              <a:cxnSpLocks/>
            </p:cNvCxnSpPr>
            <p:nvPr/>
          </p:nvCxnSpPr>
          <p:spPr bwMode="auto">
            <a:xfrm>
              <a:off x="5381374" y="2306096"/>
              <a:ext cx="0" cy="117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141" name="TextBox 140">
              <a:extLst>
                <a:ext uri="{FF2B5EF4-FFF2-40B4-BE49-F238E27FC236}">
                  <a16:creationId xmlns:a16="http://schemas.microsoft.com/office/drawing/2014/main" xmlns="" id="{4C08F36F-F47B-5647-AEE3-C521DDC2DD0D}"/>
                </a:ext>
              </a:extLst>
            </p:cNvPr>
            <p:cNvSpPr txBox="1"/>
            <p:nvPr/>
          </p:nvSpPr>
          <p:spPr bwMode="black">
            <a:xfrm>
              <a:off x="4450529" y="4101407"/>
              <a:ext cx="1413902"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smtClean="0">
                  <a:solidFill>
                    <a:schemeClr val="tx2"/>
                  </a:solidFill>
                  <a:latin typeface="+mn-lt"/>
                </a:rPr>
                <a:t>Management Network</a:t>
              </a:r>
              <a:endParaRPr lang="en-US" sz="600" dirty="0">
                <a:solidFill>
                  <a:schemeClr val="tx2"/>
                </a:solidFill>
                <a:latin typeface="+mn-lt"/>
              </a:endParaRPr>
            </a:p>
          </p:txBody>
        </p:sp>
        <p:sp>
          <p:nvSpPr>
            <p:cNvPr id="142" name="TextBox 141">
              <a:extLst>
                <a:ext uri="{FF2B5EF4-FFF2-40B4-BE49-F238E27FC236}">
                  <a16:creationId xmlns:a16="http://schemas.microsoft.com/office/drawing/2014/main" xmlns="" id="{476D069A-5DDF-BD4C-989D-7AAA33C3C513}"/>
                </a:ext>
              </a:extLst>
            </p:cNvPr>
            <p:cNvSpPr txBox="1"/>
            <p:nvPr/>
          </p:nvSpPr>
          <p:spPr bwMode="black">
            <a:xfrm>
              <a:off x="4472463" y="1964438"/>
              <a:ext cx="1115326"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smtClean="0">
                  <a:solidFill>
                    <a:srgbClr val="00B0F0"/>
                  </a:solidFill>
                  <a:latin typeface="+mn-lt"/>
                </a:rPr>
                <a:t>Data Network(s</a:t>
              </a:r>
              <a:r>
                <a:rPr lang="en-US" sz="600" dirty="0">
                  <a:solidFill>
                    <a:srgbClr val="00B0F0"/>
                  </a:solidFill>
                  <a:latin typeface="+mn-lt"/>
                </a:rPr>
                <a:t>)</a:t>
              </a:r>
            </a:p>
          </p:txBody>
        </p:sp>
        <p:sp>
          <p:nvSpPr>
            <p:cNvPr id="143" name="TextBox 142">
              <a:extLst>
                <a:ext uri="{FF2B5EF4-FFF2-40B4-BE49-F238E27FC236}">
                  <a16:creationId xmlns:a16="http://schemas.microsoft.com/office/drawing/2014/main" xmlns="" id="{33CD6325-3D68-9749-B103-FF78DAE3ADEA}"/>
                </a:ext>
              </a:extLst>
            </p:cNvPr>
            <p:cNvSpPr txBox="1"/>
            <p:nvPr/>
          </p:nvSpPr>
          <p:spPr bwMode="black">
            <a:xfrm rot="16200000">
              <a:off x="1079572" y="3043495"/>
              <a:ext cx="1010557" cy="26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smtClean="0">
                  <a:solidFill>
                    <a:srgbClr val="00B050"/>
                  </a:solidFill>
                  <a:latin typeface="+mn-lt"/>
                </a:rPr>
                <a:t>OAM Network</a:t>
              </a:r>
              <a:endParaRPr lang="en-US" sz="600" dirty="0">
                <a:solidFill>
                  <a:srgbClr val="00B050"/>
                </a:solidFill>
                <a:latin typeface="+mn-lt"/>
              </a:endParaRPr>
            </a:p>
          </p:txBody>
        </p:sp>
      </p:grpSp>
      <p:sp>
        <p:nvSpPr>
          <p:cNvPr id="144" name="Cloud">
            <a:extLst>
              <a:ext uri="{FF2B5EF4-FFF2-40B4-BE49-F238E27FC236}">
                <a16:creationId xmlns:a16="http://schemas.microsoft.com/office/drawing/2014/main" xmlns="" id="{2BD18E3B-6800-5446-B47A-9CDC8C35051B}"/>
              </a:ext>
            </a:extLst>
          </p:cNvPr>
          <p:cNvSpPr>
            <a:spLocks noChangeAspect="1" noEditPoints="1" noChangeArrowheads="1"/>
          </p:cNvSpPr>
          <p:nvPr/>
        </p:nvSpPr>
        <p:spPr bwMode="auto">
          <a:xfrm>
            <a:off x="195620" y="1019726"/>
            <a:ext cx="954376" cy="39349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000000"/>
                </a:solidFill>
                <a:effectLst/>
                <a:uLnTx/>
                <a:uFillTx/>
                <a:latin typeface="Arial"/>
                <a:ea typeface="+mn-ea"/>
              </a:rPr>
              <a:t>Cloud Owner’s </a:t>
            </a:r>
            <a:br>
              <a:rPr kumimoji="0" lang="en-US" sz="500" b="0" i="0" u="none" strike="noStrike" kern="0" cap="none" spc="0" normalizeH="0" baseline="0" noProof="0" dirty="0">
                <a:ln>
                  <a:noFill/>
                </a:ln>
                <a:solidFill>
                  <a:srgbClr val="000000"/>
                </a:solidFill>
                <a:effectLst/>
                <a:uLnTx/>
                <a:uFillTx/>
                <a:latin typeface="Arial"/>
                <a:ea typeface="+mn-ea"/>
              </a:rPr>
            </a:br>
            <a:r>
              <a:rPr kumimoji="0" lang="en-US" sz="500" b="0" i="0" u="none" strike="noStrike" kern="0" cap="none" spc="0" normalizeH="0" baseline="0" noProof="0" dirty="0">
                <a:ln>
                  <a:noFill/>
                </a:ln>
                <a:solidFill>
                  <a:srgbClr val="000000"/>
                </a:solidFill>
                <a:effectLst/>
                <a:uLnTx/>
                <a:uFillTx/>
                <a:latin typeface="Arial"/>
                <a:ea typeface="+mn-ea"/>
              </a:rPr>
              <a:t>OAM Network</a:t>
            </a:r>
          </a:p>
        </p:txBody>
      </p:sp>
      <p:pic>
        <p:nvPicPr>
          <p:cNvPr id="145" name="Picture 76" descr="vr_grey">
            <a:extLst>
              <a:ext uri="{FF2B5EF4-FFF2-40B4-BE49-F238E27FC236}">
                <a16:creationId xmlns:a16="http://schemas.microsoft.com/office/drawing/2014/main" xmlns="" id="{2AD99EAC-C503-7C41-BBD5-0CFCD6C23D7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78327">
            <a:off x="553730" y="1393204"/>
            <a:ext cx="262862" cy="175066"/>
          </a:xfrm>
          <a:prstGeom prst="rect">
            <a:avLst/>
          </a:prstGeom>
          <a:noFill/>
          <a:extLst>
            <a:ext uri="{909E8E84-426E-40DD-AFC4-6F175D3DCCD1}">
              <a14:hiddenFill xmlns:a14="http://schemas.microsoft.com/office/drawing/2010/main">
                <a:solidFill>
                  <a:srgbClr val="FFFFFF"/>
                </a:solidFill>
              </a14:hiddenFill>
            </a:ext>
          </a:extLst>
        </p:spPr>
      </p:pic>
      <p:sp>
        <p:nvSpPr>
          <p:cNvPr id="146" name="Cloud">
            <a:extLst>
              <a:ext uri="{FF2B5EF4-FFF2-40B4-BE49-F238E27FC236}">
                <a16:creationId xmlns:a16="http://schemas.microsoft.com/office/drawing/2014/main" xmlns="" id="{70F6F880-3412-764A-BE28-A8742804D71D}"/>
              </a:ext>
            </a:extLst>
          </p:cNvPr>
          <p:cNvSpPr>
            <a:spLocks noChangeAspect="1" noEditPoints="1" noChangeArrowheads="1"/>
          </p:cNvSpPr>
          <p:nvPr/>
        </p:nvSpPr>
        <p:spPr bwMode="auto">
          <a:xfrm>
            <a:off x="2423412" y="267855"/>
            <a:ext cx="5264773" cy="5903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Arial"/>
                <a:ea typeface="+mn-ea"/>
              </a:rPr>
              <a:t>Public Network</a:t>
            </a:r>
          </a:p>
        </p:txBody>
      </p:sp>
      <p:pic>
        <p:nvPicPr>
          <p:cNvPr id="147" name="Picture 76" descr="vr_grey">
            <a:extLst>
              <a:ext uri="{FF2B5EF4-FFF2-40B4-BE49-F238E27FC236}">
                <a16:creationId xmlns:a16="http://schemas.microsoft.com/office/drawing/2014/main" xmlns="" id="{2396955A-51F1-A747-9138-8B507A43FC2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78327">
            <a:off x="6969462" y="602255"/>
            <a:ext cx="262862" cy="175066"/>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76" descr="vr_grey">
            <a:extLst>
              <a:ext uri="{FF2B5EF4-FFF2-40B4-BE49-F238E27FC236}">
                <a16:creationId xmlns:a16="http://schemas.microsoft.com/office/drawing/2014/main" xmlns="" id="{BD75D947-610A-064C-BF16-32C55D278FC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78327">
            <a:off x="7245809" y="643484"/>
            <a:ext cx="262862" cy="175066"/>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xmlns="" id="{003ED6C1-7D61-C349-AC7E-9FE91F7DEA78}"/>
              </a:ext>
            </a:extLst>
          </p:cNvPr>
          <p:cNvGrpSpPr/>
          <p:nvPr/>
        </p:nvGrpSpPr>
        <p:grpSpPr>
          <a:xfrm>
            <a:off x="4304833" y="1078937"/>
            <a:ext cx="4141850" cy="1779757"/>
            <a:chOff x="4304833" y="1078937"/>
            <a:chExt cx="4141850" cy="1779757"/>
          </a:xfrm>
        </p:grpSpPr>
        <p:sp>
          <p:nvSpPr>
            <p:cNvPr id="10" name="Rounded Rectangle 9">
              <a:extLst>
                <a:ext uri="{FF2B5EF4-FFF2-40B4-BE49-F238E27FC236}">
                  <a16:creationId xmlns:a16="http://schemas.microsoft.com/office/drawing/2014/main" xmlns="" id="{D3554C0A-547A-444B-8F63-6B4646747BE3}"/>
                </a:ext>
              </a:extLst>
            </p:cNvPr>
            <p:cNvSpPr/>
            <p:nvPr/>
          </p:nvSpPr>
          <p:spPr bwMode="gray">
            <a:xfrm>
              <a:off x="4304833" y="1118650"/>
              <a:ext cx="4141850" cy="1740044"/>
            </a:xfrm>
            <a:prstGeom prst="roundRect">
              <a:avLst/>
            </a:prstGeom>
            <a:noFill/>
            <a:ln w="19050">
              <a:solidFill>
                <a:schemeClr val="tx2"/>
              </a:solidFill>
              <a:prstDash val="dash"/>
              <a:round/>
              <a:headEnd type="none" w="med" len="med"/>
              <a:tailEnd type="triangle" w="med" len="med"/>
            </a:ln>
            <a:effectLst/>
            <a:extLst/>
          </p:spPr>
          <p:txBody>
            <a:bodyPr rtlCol="0" anchor="ctr"/>
            <a:lstStyle/>
            <a:p>
              <a:pPr algn="ctr"/>
              <a:endParaRPr lang="en-US"/>
            </a:p>
          </p:txBody>
        </p:sp>
        <p:sp>
          <p:nvSpPr>
            <p:cNvPr id="18" name="TextBox 17">
              <a:extLst>
                <a:ext uri="{FF2B5EF4-FFF2-40B4-BE49-F238E27FC236}">
                  <a16:creationId xmlns:a16="http://schemas.microsoft.com/office/drawing/2014/main" xmlns="" id="{EFB008B9-DBA9-8A46-8626-FCA6D1639D8D}"/>
                </a:ext>
              </a:extLst>
            </p:cNvPr>
            <p:cNvSpPr txBox="1"/>
            <p:nvPr/>
          </p:nvSpPr>
          <p:spPr bwMode="black">
            <a:xfrm>
              <a:off x="4665887" y="1078937"/>
              <a:ext cx="1436612"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Central Cloud</a:t>
              </a:r>
            </a:p>
          </p:txBody>
        </p:sp>
      </p:grpSp>
      <p:grpSp>
        <p:nvGrpSpPr>
          <p:cNvPr id="149" name="Group 148">
            <a:extLst>
              <a:ext uri="{FF2B5EF4-FFF2-40B4-BE49-F238E27FC236}">
                <a16:creationId xmlns:a16="http://schemas.microsoft.com/office/drawing/2014/main" xmlns="" id="{6B686653-A15F-4245-B586-0607203F3B1B}"/>
              </a:ext>
            </a:extLst>
          </p:cNvPr>
          <p:cNvGrpSpPr/>
          <p:nvPr/>
        </p:nvGrpSpPr>
        <p:grpSpPr>
          <a:xfrm>
            <a:off x="475428" y="3096302"/>
            <a:ext cx="4125711" cy="1779757"/>
            <a:chOff x="4455067" y="1078937"/>
            <a:chExt cx="4125711" cy="1779757"/>
          </a:xfrm>
        </p:grpSpPr>
        <p:sp>
          <p:nvSpPr>
            <p:cNvPr id="150" name="Rounded Rectangle 149">
              <a:extLst>
                <a:ext uri="{FF2B5EF4-FFF2-40B4-BE49-F238E27FC236}">
                  <a16:creationId xmlns:a16="http://schemas.microsoft.com/office/drawing/2014/main" xmlns="" id="{E0B36F1E-259B-1F49-98BC-76BA74B4F4B5}"/>
                </a:ext>
              </a:extLst>
            </p:cNvPr>
            <p:cNvSpPr/>
            <p:nvPr/>
          </p:nvSpPr>
          <p:spPr bwMode="gray">
            <a:xfrm>
              <a:off x="4455067" y="1118650"/>
              <a:ext cx="4125711" cy="1740044"/>
            </a:xfrm>
            <a:prstGeom prst="roundRect">
              <a:avLst/>
            </a:prstGeom>
            <a:noFill/>
            <a:ln w="19050">
              <a:solidFill>
                <a:schemeClr val="tx2"/>
              </a:solidFill>
              <a:prstDash val="dash"/>
              <a:round/>
              <a:headEnd type="none" w="med" len="med"/>
              <a:tailEnd type="triangle" w="med" len="med"/>
            </a:ln>
            <a:effectLst/>
            <a:extLst/>
          </p:spPr>
          <p:txBody>
            <a:bodyPr rtlCol="0" anchor="ctr"/>
            <a:lstStyle/>
            <a:p>
              <a:pPr algn="ctr"/>
              <a:endParaRPr lang="en-US"/>
            </a:p>
          </p:txBody>
        </p:sp>
        <p:sp>
          <p:nvSpPr>
            <p:cNvPr id="151" name="TextBox 150">
              <a:extLst>
                <a:ext uri="{FF2B5EF4-FFF2-40B4-BE49-F238E27FC236}">
                  <a16:creationId xmlns:a16="http://schemas.microsoft.com/office/drawing/2014/main" xmlns="" id="{E137ACDB-8781-2D4B-9381-40722699076E}"/>
                </a:ext>
              </a:extLst>
            </p:cNvPr>
            <p:cNvSpPr txBox="1"/>
            <p:nvPr/>
          </p:nvSpPr>
          <p:spPr bwMode="black">
            <a:xfrm>
              <a:off x="4665887" y="1078937"/>
              <a:ext cx="125386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Edge Cloud</a:t>
              </a:r>
            </a:p>
          </p:txBody>
        </p:sp>
      </p:grpSp>
      <p:cxnSp>
        <p:nvCxnSpPr>
          <p:cNvPr id="152" name="Straight Connector 151">
            <a:extLst>
              <a:ext uri="{FF2B5EF4-FFF2-40B4-BE49-F238E27FC236}">
                <a16:creationId xmlns:a16="http://schemas.microsoft.com/office/drawing/2014/main" xmlns="" id="{75283E16-9113-9B4F-B3C1-63286A2A1B44}"/>
              </a:ext>
            </a:extLst>
          </p:cNvPr>
          <p:cNvCxnSpPr>
            <a:cxnSpLocks/>
          </p:cNvCxnSpPr>
          <p:nvPr/>
        </p:nvCxnSpPr>
        <p:spPr bwMode="auto">
          <a:xfrm flipH="1" flipV="1">
            <a:off x="5048118" y="2743645"/>
            <a:ext cx="4757" cy="417361"/>
          </a:xfrm>
          <a:prstGeom prst="line">
            <a:avLst/>
          </a:prstGeom>
          <a:solidFill>
            <a:schemeClr val="accent2"/>
          </a:solidFill>
          <a:ln w="28575" cap="flat" cmpd="sng" algn="ctr">
            <a:solidFill>
              <a:schemeClr val="tx2"/>
            </a:solidFill>
            <a:prstDash val="solid"/>
            <a:round/>
            <a:headEnd type="none" w="med" len="med"/>
            <a:tailEnd type="none" w="med" len="med"/>
          </a:ln>
          <a:effectLst/>
        </p:spPr>
      </p:cxnSp>
      <p:pic>
        <p:nvPicPr>
          <p:cNvPr id="153" name="Picture 76" descr="vr_grey">
            <a:extLst>
              <a:ext uri="{FF2B5EF4-FFF2-40B4-BE49-F238E27FC236}">
                <a16:creationId xmlns:a16="http://schemas.microsoft.com/office/drawing/2014/main" xmlns="" id="{0992ED8D-68F4-E440-9CFD-B509CDAEFF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78327">
            <a:off x="3163658" y="741135"/>
            <a:ext cx="262862" cy="175066"/>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76" descr="vr_grey">
            <a:extLst>
              <a:ext uri="{FF2B5EF4-FFF2-40B4-BE49-F238E27FC236}">
                <a16:creationId xmlns:a16="http://schemas.microsoft.com/office/drawing/2014/main" xmlns="" id="{4D6F8855-DFE2-BF40-A0F0-78F969F2C42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78327">
            <a:off x="3440005" y="782364"/>
            <a:ext cx="262862" cy="175066"/>
          </a:xfrm>
          <a:prstGeom prst="rect">
            <a:avLst/>
          </a:prstGeom>
          <a:noFill/>
          <a:extLst>
            <a:ext uri="{909E8E84-426E-40DD-AFC4-6F175D3DCCD1}">
              <a14:hiddenFill xmlns:a14="http://schemas.microsoft.com/office/drawing/2010/main">
                <a:solidFill>
                  <a:srgbClr val="FFFFFF"/>
                </a:solidFill>
              </a14:hiddenFill>
            </a:ext>
          </a:extLst>
        </p:spPr>
      </p:pic>
      <p:cxnSp>
        <p:nvCxnSpPr>
          <p:cNvPr id="155" name="Straight Connector 154">
            <a:extLst>
              <a:ext uri="{FF2B5EF4-FFF2-40B4-BE49-F238E27FC236}">
                <a16:creationId xmlns:a16="http://schemas.microsoft.com/office/drawing/2014/main" xmlns="" id="{0C6A4497-07D4-1A44-A8DA-FC971A572CCD}"/>
              </a:ext>
            </a:extLst>
          </p:cNvPr>
          <p:cNvCxnSpPr>
            <a:cxnSpLocks/>
          </p:cNvCxnSpPr>
          <p:nvPr/>
        </p:nvCxnSpPr>
        <p:spPr bwMode="auto">
          <a:xfrm flipH="1">
            <a:off x="1384221" y="4713319"/>
            <a:ext cx="3624808" cy="11744"/>
          </a:xfrm>
          <a:prstGeom prst="line">
            <a:avLst/>
          </a:prstGeom>
          <a:solidFill>
            <a:schemeClr val="accent2"/>
          </a:solidFill>
          <a:ln w="28575" cap="flat" cmpd="sng" algn="ctr">
            <a:solidFill>
              <a:schemeClr val="tx2"/>
            </a:solidFill>
            <a:prstDash val="solid"/>
            <a:round/>
            <a:headEnd type="none" w="med" len="med"/>
            <a:tailEnd type="none" w="med" len="med"/>
          </a:ln>
          <a:effectLst/>
        </p:spPr>
      </p:cxnSp>
      <p:cxnSp>
        <p:nvCxnSpPr>
          <p:cNvPr id="156" name="Straight Connector 155">
            <a:extLst>
              <a:ext uri="{FF2B5EF4-FFF2-40B4-BE49-F238E27FC236}">
                <a16:creationId xmlns:a16="http://schemas.microsoft.com/office/drawing/2014/main" xmlns="" id="{30DBEF3C-F59D-9144-9132-8D97D5B945CC}"/>
              </a:ext>
            </a:extLst>
          </p:cNvPr>
          <p:cNvCxnSpPr>
            <a:cxnSpLocks/>
          </p:cNvCxnSpPr>
          <p:nvPr/>
        </p:nvCxnSpPr>
        <p:spPr bwMode="auto">
          <a:xfrm>
            <a:off x="643346" y="1533056"/>
            <a:ext cx="29026" cy="2926094"/>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57" name="Straight Connector 156">
            <a:extLst>
              <a:ext uri="{FF2B5EF4-FFF2-40B4-BE49-F238E27FC236}">
                <a16:creationId xmlns:a16="http://schemas.microsoft.com/office/drawing/2014/main" xmlns="" id="{792B3776-7892-7A4B-8426-B0CE219ACF0D}"/>
              </a:ext>
            </a:extLst>
          </p:cNvPr>
          <p:cNvCxnSpPr>
            <a:cxnSpLocks/>
          </p:cNvCxnSpPr>
          <p:nvPr/>
        </p:nvCxnSpPr>
        <p:spPr bwMode="auto">
          <a:xfrm flipV="1">
            <a:off x="642909" y="1704240"/>
            <a:ext cx="3949981" cy="30346"/>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xmlns="" id="{40374E6F-CB30-FE4C-BD06-9AF4176B5026}"/>
              </a:ext>
            </a:extLst>
          </p:cNvPr>
          <p:cNvCxnSpPr>
            <a:cxnSpLocks/>
            <a:stCxn id="147" idx="0"/>
          </p:cNvCxnSpPr>
          <p:nvPr/>
        </p:nvCxnSpPr>
        <p:spPr bwMode="auto">
          <a:xfrm flipH="1">
            <a:off x="7089837" y="777034"/>
            <a:ext cx="3977" cy="678332"/>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xmlns="" id="{79061F65-984B-8D43-838B-6FAD2F2C1821}"/>
              </a:ext>
            </a:extLst>
          </p:cNvPr>
          <p:cNvCxnSpPr>
            <a:cxnSpLocks/>
            <a:stCxn id="148" idx="0"/>
          </p:cNvCxnSpPr>
          <p:nvPr/>
        </p:nvCxnSpPr>
        <p:spPr bwMode="auto">
          <a:xfrm>
            <a:off x="7370161" y="818263"/>
            <a:ext cx="0" cy="721915"/>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64" name="Straight Connector 163">
            <a:extLst>
              <a:ext uri="{FF2B5EF4-FFF2-40B4-BE49-F238E27FC236}">
                <a16:creationId xmlns:a16="http://schemas.microsoft.com/office/drawing/2014/main" xmlns="" id="{3D959808-33A6-604F-96AA-6431EF2B49AA}"/>
              </a:ext>
            </a:extLst>
          </p:cNvPr>
          <p:cNvCxnSpPr>
            <a:cxnSpLocks/>
            <a:stCxn id="153" idx="0"/>
          </p:cNvCxnSpPr>
          <p:nvPr/>
        </p:nvCxnSpPr>
        <p:spPr bwMode="auto">
          <a:xfrm flipH="1">
            <a:off x="3267657" y="915914"/>
            <a:ext cx="20353" cy="2529714"/>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67" name="Straight Connector 166">
            <a:extLst>
              <a:ext uri="{FF2B5EF4-FFF2-40B4-BE49-F238E27FC236}">
                <a16:creationId xmlns:a16="http://schemas.microsoft.com/office/drawing/2014/main" xmlns="" id="{6F4ECEC7-ABD7-8243-AA7F-CAD562950745}"/>
              </a:ext>
            </a:extLst>
          </p:cNvPr>
          <p:cNvCxnSpPr>
            <a:cxnSpLocks/>
            <a:stCxn id="154" idx="0"/>
          </p:cNvCxnSpPr>
          <p:nvPr/>
        </p:nvCxnSpPr>
        <p:spPr bwMode="auto">
          <a:xfrm flipH="1">
            <a:off x="3555124" y="957143"/>
            <a:ext cx="9233" cy="2595502"/>
          </a:xfrm>
          <a:prstGeom prst="line">
            <a:avLst/>
          </a:prstGeom>
          <a:solidFill>
            <a:schemeClr val="accent2"/>
          </a:solidFill>
          <a:ln w="28575" cap="flat" cmpd="sng" algn="ctr">
            <a:solidFill>
              <a:srgbClr val="00B0F0"/>
            </a:solidFill>
            <a:prstDash val="solid"/>
            <a:round/>
            <a:headEnd type="none" w="med" len="med"/>
            <a:tailEnd type="none" w="med" len="med"/>
          </a:ln>
          <a:effectLst/>
        </p:spPr>
      </p:cxnSp>
      <p:grpSp>
        <p:nvGrpSpPr>
          <p:cNvPr id="175" name="Group 174">
            <a:extLst>
              <a:ext uri="{FF2B5EF4-FFF2-40B4-BE49-F238E27FC236}">
                <a16:creationId xmlns:a16="http://schemas.microsoft.com/office/drawing/2014/main" xmlns="" id="{E4436F7B-7E56-1541-847F-F5441538A725}"/>
              </a:ext>
            </a:extLst>
          </p:cNvPr>
          <p:cNvGrpSpPr/>
          <p:nvPr/>
        </p:nvGrpSpPr>
        <p:grpSpPr>
          <a:xfrm>
            <a:off x="5614613" y="3437053"/>
            <a:ext cx="3452062" cy="1579481"/>
            <a:chOff x="1453092" y="1964438"/>
            <a:chExt cx="5185345" cy="2403979"/>
          </a:xfrm>
        </p:grpSpPr>
        <p:sp>
          <p:nvSpPr>
            <p:cNvPr id="179" name="TextBox 178">
              <a:extLst>
                <a:ext uri="{FF2B5EF4-FFF2-40B4-BE49-F238E27FC236}">
                  <a16:creationId xmlns:a16="http://schemas.microsoft.com/office/drawing/2014/main" xmlns="" id="{083F9B18-ED2A-7B4E-8BEB-43DE41C34FFC}"/>
                </a:ext>
              </a:extLst>
            </p:cNvPr>
            <p:cNvSpPr txBox="1"/>
            <p:nvPr/>
          </p:nvSpPr>
          <p:spPr bwMode="black">
            <a:xfrm>
              <a:off x="4614443" y="3097046"/>
              <a:ext cx="537437" cy="4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a:t>
              </a:r>
            </a:p>
          </p:txBody>
        </p:sp>
        <p:sp>
          <p:nvSpPr>
            <p:cNvPr id="180" name="Rounded Rectangle 179">
              <a:extLst>
                <a:ext uri="{FF2B5EF4-FFF2-40B4-BE49-F238E27FC236}">
                  <a16:creationId xmlns:a16="http://schemas.microsoft.com/office/drawing/2014/main" xmlns="" id="{9C7C96BF-33EE-AF48-A035-8D930379965A}"/>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ontroller-0</a:t>
              </a:r>
            </a:p>
          </p:txBody>
        </p:sp>
        <p:sp>
          <p:nvSpPr>
            <p:cNvPr id="181" name="Rounded Rectangle 180">
              <a:extLst>
                <a:ext uri="{FF2B5EF4-FFF2-40B4-BE49-F238E27FC236}">
                  <a16:creationId xmlns:a16="http://schemas.microsoft.com/office/drawing/2014/main" xmlns="" id="{13C57759-3FB0-D946-97F1-2549DBAD5D46}"/>
                </a:ext>
              </a:extLst>
            </p:cNvPr>
            <p:cNvSpPr/>
            <p:nvPr/>
          </p:nvSpPr>
          <p:spPr>
            <a:xfrm>
              <a:off x="2099843" y="326357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ontroller-1</a:t>
              </a:r>
            </a:p>
          </p:txBody>
        </p:sp>
        <p:sp>
          <p:nvSpPr>
            <p:cNvPr id="182" name="Rounded Rectangle 181">
              <a:extLst>
                <a:ext uri="{FF2B5EF4-FFF2-40B4-BE49-F238E27FC236}">
                  <a16:creationId xmlns:a16="http://schemas.microsoft.com/office/drawing/2014/main" xmlns="" id="{6AC42DE5-DA4C-2F4A-8519-DD55533A4406}"/>
                </a:ext>
              </a:extLst>
            </p:cNvPr>
            <p:cNvSpPr/>
            <p:nvPr/>
          </p:nvSpPr>
          <p:spPr>
            <a:xfrm>
              <a:off x="3912951" y="2489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compute-0</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3" name="Rounded Rectangle 182">
              <a:extLst>
                <a:ext uri="{FF2B5EF4-FFF2-40B4-BE49-F238E27FC236}">
                  <a16:creationId xmlns:a16="http://schemas.microsoft.com/office/drawing/2014/main" xmlns="" id="{BADBBF89-919C-9745-BCDD-23B4FE84384D}"/>
                </a:ext>
              </a:extLst>
            </p:cNvPr>
            <p:cNvSpPr/>
            <p:nvPr/>
          </p:nvSpPr>
          <p:spPr>
            <a:xfrm>
              <a:off x="4233442" y="2870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compute-1</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4" name="Rounded Rectangle 183">
              <a:extLst>
                <a:ext uri="{FF2B5EF4-FFF2-40B4-BE49-F238E27FC236}">
                  <a16:creationId xmlns:a16="http://schemas.microsoft.com/office/drawing/2014/main" xmlns="" id="{C01AFF4A-B516-2B4E-9BBE-93FAF10E4168}"/>
                </a:ext>
              </a:extLst>
            </p:cNvPr>
            <p:cNvSpPr/>
            <p:nvPr/>
          </p:nvSpPr>
          <p:spPr>
            <a:xfrm>
              <a:off x="4556173" y="34846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compute-99</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87" name="Straight Connector 186">
              <a:extLst>
                <a:ext uri="{FF2B5EF4-FFF2-40B4-BE49-F238E27FC236}">
                  <a16:creationId xmlns:a16="http://schemas.microsoft.com/office/drawing/2014/main" xmlns="" id="{85F2A517-E2A4-8F4B-8127-382C107DC955}"/>
                </a:ext>
              </a:extLst>
            </p:cNvPr>
            <p:cNvCxnSpPr>
              <a:cxnSpLocks/>
            </p:cNvCxnSpPr>
            <p:nvPr/>
          </p:nvCxnSpPr>
          <p:spPr bwMode="auto">
            <a:xfrm flipH="1">
              <a:off x="1769775" y="2936414"/>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88" name="Straight Connector 187">
              <a:extLst>
                <a:ext uri="{FF2B5EF4-FFF2-40B4-BE49-F238E27FC236}">
                  <a16:creationId xmlns:a16="http://schemas.microsoft.com/office/drawing/2014/main" xmlns="" id="{09AE1F53-1F26-1E49-8387-3BD4CC25327D}"/>
                </a:ext>
              </a:extLst>
            </p:cNvPr>
            <p:cNvCxnSpPr>
              <a:cxnSpLocks/>
              <a:stCxn id="181" idx="1"/>
            </p:cNvCxnSpPr>
            <p:nvPr/>
          </p:nvCxnSpPr>
          <p:spPr bwMode="auto">
            <a:xfrm flipH="1">
              <a:off x="1749574" y="3497071"/>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89" name="Straight Connector 188">
              <a:extLst>
                <a:ext uri="{FF2B5EF4-FFF2-40B4-BE49-F238E27FC236}">
                  <a16:creationId xmlns:a16="http://schemas.microsoft.com/office/drawing/2014/main" xmlns="" id="{4B6C8930-CDC0-484F-9187-FD43A8DDFEB7}"/>
                </a:ext>
              </a:extLst>
            </p:cNvPr>
            <p:cNvCxnSpPr>
              <a:cxnSpLocks/>
            </p:cNvCxnSpPr>
            <p:nvPr/>
          </p:nvCxnSpPr>
          <p:spPr bwMode="auto">
            <a:xfrm flipH="1" flipV="1">
              <a:off x="4105735" y="2180596"/>
              <a:ext cx="2345869" cy="36782"/>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90" name="Straight Connector 189">
              <a:extLst>
                <a:ext uri="{FF2B5EF4-FFF2-40B4-BE49-F238E27FC236}">
                  <a16:creationId xmlns:a16="http://schemas.microsoft.com/office/drawing/2014/main" xmlns="" id="{6C3B51C5-C48C-E045-B297-EF1858D27884}"/>
                </a:ext>
              </a:extLst>
            </p:cNvPr>
            <p:cNvCxnSpPr>
              <a:cxnSpLocks/>
            </p:cNvCxnSpPr>
            <p:nvPr/>
          </p:nvCxnSpPr>
          <p:spPr bwMode="auto">
            <a:xfrm flipH="1" flipV="1">
              <a:off x="4379158" y="2306096"/>
              <a:ext cx="2259279" cy="14689"/>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191" name="Freeform 190">
              <a:extLst>
                <a:ext uri="{FF2B5EF4-FFF2-40B4-BE49-F238E27FC236}">
                  <a16:creationId xmlns:a16="http://schemas.microsoft.com/office/drawing/2014/main" xmlns="" id="{5E0F1A2B-EEB6-3F41-8408-1C45F8F1BDF6}"/>
                </a:ext>
              </a:extLst>
            </p:cNvPr>
            <p:cNvSpPr/>
            <p:nvPr/>
          </p:nvSpPr>
          <p:spPr bwMode="gray">
            <a:xfrm>
              <a:off x="3052341" y="3468160"/>
              <a:ext cx="107575" cy="642987"/>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92" name="Freeform 191">
              <a:extLst>
                <a:ext uri="{FF2B5EF4-FFF2-40B4-BE49-F238E27FC236}">
                  <a16:creationId xmlns:a16="http://schemas.microsoft.com/office/drawing/2014/main" xmlns="" id="{EF01653E-59D4-BE46-8E05-DD4D7DDE6108}"/>
                </a:ext>
              </a:extLst>
            </p:cNvPr>
            <p:cNvSpPr/>
            <p:nvPr/>
          </p:nvSpPr>
          <p:spPr bwMode="gray">
            <a:xfrm>
              <a:off x="3065794" y="2944543"/>
              <a:ext cx="313456" cy="117473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93" name="Freeform 192">
              <a:extLst>
                <a:ext uri="{FF2B5EF4-FFF2-40B4-BE49-F238E27FC236}">
                  <a16:creationId xmlns:a16="http://schemas.microsoft.com/office/drawing/2014/main" xmlns="" id="{9645DE1C-C567-FC4C-B5D0-94B7E03B937F}"/>
                </a:ext>
              </a:extLst>
            </p:cNvPr>
            <p:cNvSpPr/>
            <p:nvPr/>
          </p:nvSpPr>
          <p:spPr bwMode="gray">
            <a:xfrm flipH="1">
              <a:off x="3806345" y="2722613"/>
              <a:ext cx="153673" cy="13885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94" name="Freeform 193">
              <a:extLst>
                <a:ext uri="{FF2B5EF4-FFF2-40B4-BE49-F238E27FC236}">
                  <a16:creationId xmlns:a16="http://schemas.microsoft.com/office/drawing/2014/main" xmlns="" id="{B0992B06-5871-B443-B101-82CC3C8491C1}"/>
                </a:ext>
              </a:extLst>
            </p:cNvPr>
            <p:cNvSpPr/>
            <p:nvPr/>
          </p:nvSpPr>
          <p:spPr bwMode="gray">
            <a:xfrm flipH="1">
              <a:off x="4141747" y="3099243"/>
              <a:ext cx="156555" cy="102779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95" name="Freeform 194">
              <a:extLst>
                <a:ext uri="{FF2B5EF4-FFF2-40B4-BE49-F238E27FC236}">
                  <a16:creationId xmlns:a16="http://schemas.microsoft.com/office/drawing/2014/main" xmlns="" id="{31460F82-60B1-9C4B-AC3A-6C64EE61F4C6}"/>
                </a:ext>
              </a:extLst>
            </p:cNvPr>
            <p:cNvSpPr/>
            <p:nvPr/>
          </p:nvSpPr>
          <p:spPr bwMode="gray">
            <a:xfrm flipH="1">
              <a:off x="4438666" y="3718113"/>
              <a:ext cx="116532" cy="3930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cxnSp>
          <p:nvCxnSpPr>
            <p:cNvPr id="196" name="Straight Connector 195">
              <a:extLst>
                <a:ext uri="{FF2B5EF4-FFF2-40B4-BE49-F238E27FC236}">
                  <a16:creationId xmlns:a16="http://schemas.microsoft.com/office/drawing/2014/main" xmlns="" id="{996BF518-10C7-434D-A99E-FBA043851059}"/>
                </a:ext>
              </a:extLst>
            </p:cNvPr>
            <p:cNvCxnSpPr>
              <a:cxnSpLocks/>
            </p:cNvCxnSpPr>
            <p:nvPr/>
          </p:nvCxnSpPr>
          <p:spPr bwMode="auto">
            <a:xfrm>
              <a:off x="4336540" y="2180596"/>
              <a:ext cx="0" cy="30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97" name="Straight Connector 196">
              <a:extLst>
                <a:ext uri="{FF2B5EF4-FFF2-40B4-BE49-F238E27FC236}">
                  <a16:creationId xmlns:a16="http://schemas.microsoft.com/office/drawing/2014/main" xmlns="" id="{63CF95AD-61C3-6A4A-BAC2-593414D41219}"/>
                </a:ext>
              </a:extLst>
            </p:cNvPr>
            <p:cNvCxnSpPr>
              <a:cxnSpLocks/>
            </p:cNvCxnSpPr>
            <p:nvPr/>
          </p:nvCxnSpPr>
          <p:spPr bwMode="auto">
            <a:xfrm>
              <a:off x="4448595" y="2306096"/>
              <a:ext cx="0" cy="183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98" name="Straight Connector 197">
              <a:extLst>
                <a:ext uri="{FF2B5EF4-FFF2-40B4-BE49-F238E27FC236}">
                  <a16:creationId xmlns:a16="http://schemas.microsoft.com/office/drawing/2014/main" xmlns="" id="{3C85A1F2-D179-2048-AD0C-E4B1701BAE86}"/>
                </a:ext>
              </a:extLst>
            </p:cNvPr>
            <p:cNvCxnSpPr>
              <a:cxnSpLocks/>
            </p:cNvCxnSpPr>
            <p:nvPr/>
          </p:nvCxnSpPr>
          <p:spPr bwMode="auto">
            <a:xfrm>
              <a:off x="4985211" y="2180596"/>
              <a:ext cx="0" cy="689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99" name="Straight Connector 198">
              <a:extLst>
                <a:ext uri="{FF2B5EF4-FFF2-40B4-BE49-F238E27FC236}">
                  <a16:creationId xmlns:a16="http://schemas.microsoft.com/office/drawing/2014/main" xmlns="" id="{7F973293-E359-304D-9B8A-6F6FD7934450}"/>
                </a:ext>
              </a:extLst>
            </p:cNvPr>
            <p:cNvCxnSpPr>
              <a:cxnSpLocks/>
            </p:cNvCxnSpPr>
            <p:nvPr/>
          </p:nvCxnSpPr>
          <p:spPr bwMode="auto">
            <a:xfrm>
              <a:off x="5097266" y="2306096"/>
              <a:ext cx="0" cy="56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00" name="Straight Connector 199">
              <a:extLst>
                <a:ext uri="{FF2B5EF4-FFF2-40B4-BE49-F238E27FC236}">
                  <a16:creationId xmlns:a16="http://schemas.microsoft.com/office/drawing/2014/main" xmlns="" id="{1FDA87FD-92CA-3746-862F-00576AE0DDC7}"/>
                </a:ext>
              </a:extLst>
            </p:cNvPr>
            <p:cNvCxnSpPr>
              <a:cxnSpLocks/>
            </p:cNvCxnSpPr>
            <p:nvPr/>
          </p:nvCxnSpPr>
          <p:spPr bwMode="auto">
            <a:xfrm>
              <a:off x="5269319" y="2180596"/>
              <a:ext cx="0" cy="130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01" name="Straight Connector 200">
              <a:extLst>
                <a:ext uri="{FF2B5EF4-FFF2-40B4-BE49-F238E27FC236}">
                  <a16:creationId xmlns:a16="http://schemas.microsoft.com/office/drawing/2014/main" xmlns="" id="{DE63EA4A-BAE9-4144-847E-2E0D58E2D9B9}"/>
                </a:ext>
              </a:extLst>
            </p:cNvPr>
            <p:cNvCxnSpPr>
              <a:cxnSpLocks/>
            </p:cNvCxnSpPr>
            <p:nvPr/>
          </p:nvCxnSpPr>
          <p:spPr bwMode="auto">
            <a:xfrm>
              <a:off x="5381374" y="2306096"/>
              <a:ext cx="0" cy="117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202" name="TextBox 201">
              <a:extLst>
                <a:ext uri="{FF2B5EF4-FFF2-40B4-BE49-F238E27FC236}">
                  <a16:creationId xmlns:a16="http://schemas.microsoft.com/office/drawing/2014/main" xmlns="" id="{138E28D8-9363-F942-A9AC-46F892D777D5}"/>
                </a:ext>
              </a:extLst>
            </p:cNvPr>
            <p:cNvSpPr txBox="1"/>
            <p:nvPr/>
          </p:nvSpPr>
          <p:spPr bwMode="black">
            <a:xfrm>
              <a:off x="4450530" y="4101407"/>
              <a:ext cx="1413902"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M</a:t>
              </a:r>
              <a:r>
                <a:rPr lang="en-US" sz="600" dirty="0" smtClean="0">
                  <a:solidFill>
                    <a:schemeClr val="tx2"/>
                  </a:solidFill>
                  <a:latin typeface="+mn-lt"/>
                </a:rPr>
                <a:t>anagement Network</a:t>
              </a:r>
              <a:endParaRPr lang="en-US" sz="600" dirty="0">
                <a:solidFill>
                  <a:schemeClr val="tx2"/>
                </a:solidFill>
                <a:latin typeface="+mn-lt"/>
              </a:endParaRPr>
            </a:p>
          </p:txBody>
        </p:sp>
        <p:sp>
          <p:nvSpPr>
            <p:cNvPr id="203" name="TextBox 202">
              <a:extLst>
                <a:ext uri="{FF2B5EF4-FFF2-40B4-BE49-F238E27FC236}">
                  <a16:creationId xmlns:a16="http://schemas.microsoft.com/office/drawing/2014/main" xmlns="" id="{4E3C14FD-CFE2-F44E-9B39-0219D681B77E}"/>
                </a:ext>
              </a:extLst>
            </p:cNvPr>
            <p:cNvSpPr txBox="1"/>
            <p:nvPr/>
          </p:nvSpPr>
          <p:spPr bwMode="black">
            <a:xfrm>
              <a:off x="4472463" y="1964438"/>
              <a:ext cx="1115326"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smtClean="0">
                  <a:solidFill>
                    <a:srgbClr val="00B0F0"/>
                  </a:solidFill>
                  <a:latin typeface="+mn-lt"/>
                </a:rPr>
                <a:t>Data Network(s</a:t>
              </a:r>
              <a:r>
                <a:rPr lang="en-US" sz="600" dirty="0">
                  <a:solidFill>
                    <a:srgbClr val="00B0F0"/>
                  </a:solidFill>
                  <a:latin typeface="+mn-lt"/>
                </a:rPr>
                <a:t>)</a:t>
              </a:r>
            </a:p>
          </p:txBody>
        </p:sp>
        <p:sp>
          <p:nvSpPr>
            <p:cNvPr id="204" name="TextBox 203">
              <a:extLst>
                <a:ext uri="{FF2B5EF4-FFF2-40B4-BE49-F238E27FC236}">
                  <a16:creationId xmlns:a16="http://schemas.microsoft.com/office/drawing/2014/main" xmlns="" id="{565D78DE-1C4C-0E4D-B1C5-876FE676DE14}"/>
                </a:ext>
              </a:extLst>
            </p:cNvPr>
            <p:cNvSpPr txBox="1"/>
            <p:nvPr/>
          </p:nvSpPr>
          <p:spPr bwMode="black">
            <a:xfrm rot="16200000">
              <a:off x="1079572" y="3043495"/>
              <a:ext cx="1010557" cy="26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smtClean="0">
                  <a:solidFill>
                    <a:srgbClr val="00B050"/>
                  </a:solidFill>
                  <a:latin typeface="+mn-lt"/>
                </a:rPr>
                <a:t>OAM Network</a:t>
              </a:r>
              <a:endParaRPr lang="en-US" sz="600" dirty="0">
                <a:solidFill>
                  <a:srgbClr val="00B050"/>
                </a:solidFill>
                <a:latin typeface="+mn-lt"/>
              </a:endParaRPr>
            </a:p>
          </p:txBody>
        </p:sp>
      </p:grpSp>
      <p:grpSp>
        <p:nvGrpSpPr>
          <p:cNvPr id="205" name="Group 204">
            <a:extLst>
              <a:ext uri="{FF2B5EF4-FFF2-40B4-BE49-F238E27FC236}">
                <a16:creationId xmlns:a16="http://schemas.microsoft.com/office/drawing/2014/main" xmlns="" id="{2C93541A-C0AE-C04C-B435-B4F733CE6075}"/>
              </a:ext>
            </a:extLst>
          </p:cNvPr>
          <p:cNvGrpSpPr/>
          <p:nvPr/>
        </p:nvGrpSpPr>
        <p:grpSpPr>
          <a:xfrm>
            <a:off x="5578679" y="3211939"/>
            <a:ext cx="3487995" cy="1779757"/>
            <a:chOff x="4484173" y="1078937"/>
            <a:chExt cx="3487995" cy="1779757"/>
          </a:xfrm>
        </p:grpSpPr>
        <p:sp>
          <p:nvSpPr>
            <p:cNvPr id="206" name="Rounded Rectangle 205">
              <a:extLst>
                <a:ext uri="{FF2B5EF4-FFF2-40B4-BE49-F238E27FC236}">
                  <a16:creationId xmlns:a16="http://schemas.microsoft.com/office/drawing/2014/main" xmlns="" id="{A1777CE3-718B-FC40-A312-6AA48A481871}"/>
                </a:ext>
              </a:extLst>
            </p:cNvPr>
            <p:cNvSpPr/>
            <p:nvPr/>
          </p:nvSpPr>
          <p:spPr bwMode="gray">
            <a:xfrm>
              <a:off x="4484173" y="1118650"/>
              <a:ext cx="3487995" cy="1740044"/>
            </a:xfrm>
            <a:prstGeom prst="roundRect">
              <a:avLst/>
            </a:prstGeom>
            <a:noFill/>
            <a:ln w="19050">
              <a:solidFill>
                <a:schemeClr val="tx2"/>
              </a:solidFill>
              <a:prstDash val="dash"/>
              <a:round/>
              <a:headEnd type="none" w="med" len="med"/>
              <a:tailEnd type="triangle" w="med" len="med"/>
            </a:ln>
            <a:effectLst/>
            <a:extLst/>
          </p:spPr>
          <p:txBody>
            <a:bodyPr rtlCol="0" anchor="ctr"/>
            <a:lstStyle/>
            <a:p>
              <a:pPr algn="ctr"/>
              <a:endParaRPr lang="en-US"/>
            </a:p>
          </p:txBody>
        </p:sp>
        <p:sp>
          <p:nvSpPr>
            <p:cNvPr id="207" name="TextBox 206">
              <a:extLst>
                <a:ext uri="{FF2B5EF4-FFF2-40B4-BE49-F238E27FC236}">
                  <a16:creationId xmlns:a16="http://schemas.microsoft.com/office/drawing/2014/main" xmlns="" id="{D48BEDE4-669F-8A44-A977-63877E6EFD02}"/>
                </a:ext>
              </a:extLst>
            </p:cNvPr>
            <p:cNvSpPr txBox="1"/>
            <p:nvPr/>
          </p:nvSpPr>
          <p:spPr bwMode="black">
            <a:xfrm>
              <a:off x="4665887" y="1078937"/>
              <a:ext cx="125386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Edge Cloud</a:t>
              </a:r>
            </a:p>
          </p:txBody>
        </p:sp>
      </p:grpSp>
      <p:cxnSp>
        <p:nvCxnSpPr>
          <p:cNvPr id="211" name="Straight Connector 210">
            <a:extLst>
              <a:ext uri="{FF2B5EF4-FFF2-40B4-BE49-F238E27FC236}">
                <a16:creationId xmlns:a16="http://schemas.microsoft.com/office/drawing/2014/main" xmlns="" id="{7BED99D5-E773-8042-8E96-AA3AABB34B28}"/>
              </a:ext>
            </a:extLst>
          </p:cNvPr>
          <p:cNvCxnSpPr>
            <a:cxnSpLocks/>
          </p:cNvCxnSpPr>
          <p:nvPr/>
        </p:nvCxnSpPr>
        <p:spPr bwMode="auto">
          <a:xfrm flipH="1">
            <a:off x="8707730" y="2956171"/>
            <a:ext cx="5300" cy="637240"/>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12" name="Straight Connector 211">
            <a:extLst>
              <a:ext uri="{FF2B5EF4-FFF2-40B4-BE49-F238E27FC236}">
                <a16:creationId xmlns:a16="http://schemas.microsoft.com/office/drawing/2014/main" xmlns="" id="{5A57A189-DDF8-0542-A6C6-29A330DB2291}"/>
              </a:ext>
            </a:extLst>
          </p:cNvPr>
          <p:cNvCxnSpPr>
            <a:cxnSpLocks/>
          </p:cNvCxnSpPr>
          <p:nvPr/>
        </p:nvCxnSpPr>
        <p:spPr bwMode="auto">
          <a:xfrm>
            <a:off x="8989377" y="2997400"/>
            <a:ext cx="0" cy="685427"/>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231" name="Folded Corner 230">
            <a:extLst>
              <a:ext uri="{FF2B5EF4-FFF2-40B4-BE49-F238E27FC236}">
                <a16:creationId xmlns:a16="http://schemas.microsoft.com/office/drawing/2014/main" xmlns="" id="{A8DA2BA0-B0FC-9042-87C2-3AE3ACD1DBD6}"/>
              </a:ext>
            </a:extLst>
          </p:cNvPr>
          <p:cNvSpPr/>
          <p:nvPr/>
        </p:nvSpPr>
        <p:spPr bwMode="gray">
          <a:xfrm>
            <a:off x="1" y="4925695"/>
            <a:ext cx="564776" cy="217805"/>
          </a:xfrm>
          <a:prstGeom prst="foldedCorner">
            <a:avLst/>
          </a:prstGeom>
          <a:solidFill>
            <a:srgbClr val="FFFF00"/>
          </a:solidFill>
          <a:ln w="9525">
            <a:solidFill>
              <a:schemeClr val="tx2"/>
            </a:solidFill>
            <a:round/>
            <a:headEnd type="none" w="med" len="med"/>
            <a:tailEnd type="none" w="med" len="med"/>
          </a:ln>
          <a:effectLst/>
          <a:ex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800" b="1" i="1" dirty="0">
                <a:solidFill>
                  <a:schemeClr val="tx2"/>
                </a:solidFill>
              </a:rPr>
              <a:t>See Notes</a:t>
            </a:r>
          </a:p>
        </p:txBody>
      </p:sp>
      <p:cxnSp>
        <p:nvCxnSpPr>
          <p:cNvPr id="139" name="Straight Connector 138">
            <a:extLst>
              <a:ext uri="{FF2B5EF4-FFF2-40B4-BE49-F238E27FC236}">
                <a16:creationId xmlns:a16="http://schemas.microsoft.com/office/drawing/2014/main" xmlns="" id="{7A49BC61-CD24-AF4A-B4F7-114CF7C15F04}"/>
              </a:ext>
            </a:extLst>
          </p:cNvPr>
          <p:cNvCxnSpPr>
            <a:cxnSpLocks/>
          </p:cNvCxnSpPr>
          <p:nvPr/>
        </p:nvCxnSpPr>
        <p:spPr bwMode="auto">
          <a:xfrm>
            <a:off x="5789730" y="2904265"/>
            <a:ext cx="15763" cy="1649581"/>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xmlns="" id="{B06A6D62-42A1-4D4E-BDF7-6FA318D3038E}"/>
              </a:ext>
            </a:extLst>
          </p:cNvPr>
          <p:cNvCxnSpPr>
            <a:cxnSpLocks/>
          </p:cNvCxnSpPr>
          <p:nvPr/>
        </p:nvCxnSpPr>
        <p:spPr bwMode="auto">
          <a:xfrm flipV="1">
            <a:off x="650862" y="3007685"/>
            <a:ext cx="5142266" cy="6589"/>
          </a:xfrm>
          <a:prstGeom prst="line">
            <a:avLst/>
          </a:prstGeom>
          <a:solidFill>
            <a:schemeClr val="accent2"/>
          </a:solidFill>
          <a:ln w="28575" cap="flat" cmpd="sng" algn="ctr">
            <a:solidFill>
              <a:srgbClr val="00B050"/>
            </a:solidFill>
            <a:prstDash val="solid"/>
            <a:round/>
            <a:headEnd type="none" w="med" len="med"/>
            <a:tailEnd type="none" w="med" len="med"/>
          </a:ln>
          <a:effectLst/>
        </p:spPr>
      </p:cxnSp>
      <p:sp>
        <p:nvSpPr>
          <p:cNvPr id="3" name="Bullet List">
            <a:extLst>
              <a:ext uri="{FF2B5EF4-FFF2-40B4-BE49-F238E27FC236}">
                <a16:creationId xmlns:a16="http://schemas.microsoft.com/office/drawing/2014/main" xmlns="" id="{5AE83EE4-EDE6-7046-9EB5-7E5F611EE046}"/>
              </a:ext>
            </a:extLst>
          </p:cNvPr>
          <p:cNvSpPr txBox="1"/>
          <p:nvPr/>
        </p:nvSpPr>
        <p:spPr>
          <a:xfrm>
            <a:off x="152614" y="461650"/>
            <a:ext cx="3280555" cy="57515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b">
            <a:spAutoFit/>
          </a:bodyPr>
          <a:lstStyle>
            <a:lvl1pPr algn="l">
              <a:defRPr sz="5000">
                <a:solidFill>
                  <a:srgbClr val="685BC7"/>
                </a:solidFill>
                <a:latin typeface="Arial"/>
                <a:ea typeface="Arial"/>
                <a:cs typeface="Arial"/>
                <a:sym typeface="Arial"/>
              </a:defRPr>
            </a:lvl1pPr>
          </a:lstStyle>
          <a:p>
            <a:r>
              <a:rPr lang="en-US" sz="2800" dirty="0"/>
              <a:t>Distributed Cloud</a:t>
            </a:r>
            <a:endParaRPr sz="2800" dirty="0"/>
          </a:p>
        </p:txBody>
      </p:sp>
      <p:cxnSp>
        <p:nvCxnSpPr>
          <p:cNvPr id="160" name="Straight Connector 159">
            <a:extLst>
              <a:ext uri="{FF2B5EF4-FFF2-40B4-BE49-F238E27FC236}">
                <a16:creationId xmlns:a16="http://schemas.microsoft.com/office/drawing/2014/main" xmlns="" id="{8BFA8B95-FB7E-294E-85AF-E69612118A15}"/>
              </a:ext>
            </a:extLst>
          </p:cNvPr>
          <p:cNvCxnSpPr>
            <a:cxnSpLocks/>
          </p:cNvCxnSpPr>
          <p:nvPr/>
        </p:nvCxnSpPr>
        <p:spPr bwMode="auto">
          <a:xfrm flipH="1">
            <a:off x="5201858" y="4858324"/>
            <a:ext cx="3624808" cy="11744"/>
          </a:xfrm>
          <a:prstGeom prst="line">
            <a:avLst/>
          </a:prstGeom>
          <a:solidFill>
            <a:schemeClr val="accent2"/>
          </a:solidFill>
          <a:ln w="28575" cap="flat" cmpd="sng" algn="ctr">
            <a:solidFill>
              <a:schemeClr val="tx2"/>
            </a:solidFill>
            <a:prstDash val="solid"/>
            <a:round/>
            <a:headEnd type="none" w="med" len="med"/>
            <a:tailEnd type="none" w="med" len="med"/>
          </a:ln>
          <a:effectLst/>
        </p:spPr>
      </p:cxnSp>
      <p:sp>
        <p:nvSpPr>
          <p:cNvPr id="158" name="Cloud">
            <a:extLst>
              <a:ext uri="{FF2B5EF4-FFF2-40B4-BE49-F238E27FC236}">
                <a16:creationId xmlns:a16="http://schemas.microsoft.com/office/drawing/2014/main" xmlns="" id="{428667A9-4F81-3E4E-9493-422CFC269DB6}"/>
              </a:ext>
            </a:extLst>
          </p:cNvPr>
          <p:cNvSpPr>
            <a:spLocks noChangeAspect="1" noEditPoints="1" noChangeArrowheads="1"/>
          </p:cNvSpPr>
          <p:nvPr/>
        </p:nvSpPr>
        <p:spPr bwMode="auto">
          <a:xfrm rot="16200000">
            <a:off x="4007105" y="3537643"/>
            <a:ext cx="2142265" cy="8247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Arial"/>
                <a:ea typeface="+mn-ea"/>
              </a:rPr>
              <a:t>Private L3 Network</a:t>
            </a:r>
          </a:p>
        </p:txBody>
      </p:sp>
      <p:grpSp>
        <p:nvGrpSpPr>
          <p:cNvPr id="166" name="Group 165">
            <a:extLst>
              <a:ext uri="{FF2B5EF4-FFF2-40B4-BE49-F238E27FC236}">
                <a16:creationId xmlns:a16="http://schemas.microsoft.com/office/drawing/2014/main" xmlns="" id="{042229B1-4318-8C4E-8F42-0B5B21EB8FD7}"/>
              </a:ext>
            </a:extLst>
          </p:cNvPr>
          <p:cNvGrpSpPr/>
          <p:nvPr/>
        </p:nvGrpSpPr>
        <p:grpSpPr>
          <a:xfrm>
            <a:off x="3832710" y="1464010"/>
            <a:ext cx="985744" cy="620285"/>
            <a:chOff x="1445060" y="2220581"/>
            <a:chExt cx="985744" cy="620285"/>
          </a:xfrm>
        </p:grpSpPr>
        <p:sp>
          <p:nvSpPr>
            <p:cNvPr id="168" name="Oval 167">
              <a:extLst>
                <a:ext uri="{FF2B5EF4-FFF2-40B4-BE49-F238E27FC236}">
                  <a16:creationId xmlns:a16="http://schemas.microsoft.com/office/drawing/2014/main" xmlns="" id="{DCEAEBFE-C1FB-0B44-98F7-FE792CCF029C}"/>
                </a:ext>
              </a:extLst>
            </p:cNvPr>
            <p:cNvSpPr/>
            <p:nvPr/>
          </p:nvSpPr>
          <p:spPr bwMode="gray">
            <a:xfrm>
              <a:off x="1618144" y="2361698"/>
              <a:ext cx="803127" cy="455630"/>
            </a:xfrm>
            <a:prstGeom prst="ellipse">
              <a:avLst/>
            </a:prstGeom>
            <a:solidFill>
              <a:schemeClr val="bg1"/>
            </a:solidFill>
            <a:ln w="6350">
              <a:solidFill>
                <a:schemeClr val="tx2"/>
              </a:solidFill>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a:p>
          </p:txBody>
        </p:sp>
        <p:grpSp>
          <p:nvGrpSpPr>
            <p:cNvPr id="169" name="Group 168">
              <a:extLst>
                <a:ext uri="{FF2B5EF4-FFF2-40B4-BE49-F238E27FC236}">
                  <a16:creationId xmlns:a16="http://schemas.microsoft.com/office/drawing/2014/main" xmlns="" id="{C50D3C4B-4BD1-8A4E-B77C-08A0B6252850}"/>
                </a:ext>
              </a:extLst>
            </p:cNvPr>
            <p:cNvGrpSpPr/>
            <p:nvPr/>
          </p:nvGrpSpPr>
          <p:grpSpPr>
            <a:xfrm>
              <a:off x="1623788" y="2448275"/>
              <a:ext cx="429926" cy="342803"/>
              <a:chOff x="1254941" y="1943209"/>
              <a:chExt cx="849101" cy="654599"/>
            </a:xfrm>
          </p:grpSpPr>
          <p:pic>
            <p:nvPicPr>
              <p:cNvPr id="174" name="Picture 173">
                <a:extLst>
                  <a:ext uri="{FF2B5EF4-FFF2-40B4-BE49-F238E27FC236}">
                    <a16:creationId xmlns:a16="http://schemas.microsoft.com/office/drawing/2014/main" xmlns="" id="{74FFEC53-83C8-B444-9638-C9011E32AF15}"/>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5983" b="93590" l="9362" r="89362">
                            <a14:foregroundMark x1="34894" y1="39744" x2="34894" y2="39744"/>
                            <a14:foregroundMark x1="37872" y1="41880" x2="37872" y2="41880"/>
                            <a14:foregroundMark x1="39149" y1="48291" x2="39149" y2="48718"/>
                            <a14:foregroundMark x1="42128" y1="57692" x2="42553" y2="58547"/>
                            <a14:foregroundMark x1="38723" y1="58547" x2="38723" y2="58547"/>
                            <a14:foregroundMark x1="34894" y1="58120" x2="32340" y2="57265"/>
                            <a14:foregroundMark x1="28936" y1="50427" x2="28936" y2="50427"/>
                            <a14:foregroundMark x1="29362" y1="55983" x2="29362" y2="55983"/>
                            <a14:foregroundMark x1="41702" y1="51709" x2="41702" y2="51709"/>
                            <a14:foregroundMark x1="41277" y1="48291" x2="41277" y2="48291"/>
                            <a14:foregroundMark x1="38298" y1="44872" x2="38298" y2="44872"/>
                            <a14:foregroundMark x1="39574" y1="43162" x2="39574" y2="43162"/>
                            <a14:foregroundMark x1="66383" y1="47436" x2="66383" y2="47436"/>
                            <a14:foregroundMark x1="69362" y1="43590" x2="69362" y2="43590"/>
                            <a14:foregroundMark x1="78298" y1="46154" x2="78298" y2="48291"/>
                            <a14:foregroundMark x1="77447" y1="52564" x2="77447" y2="52564"/>
                            <a14:foregroundMark x1="74894" y1="56838" x2="65106" y2="55556"/>
                            <a14:foregroundMark x1="64681" y1="47436" x2="75745" y2="43590"/>
                            <a14:foregroundMark x1="72766" y1="42308" x2="70638" y2="39744"/>
                            <a14:foregroundMark x1="10213" y1="65812" x2="10213" y2="65812"/>
                            <a14:foregroundMark x1="53191" y1="91026" x2="53191" y2="91026"/>
                            <a14:foregroundMark x1="52340" y1="93590" x2="52340" y2="93590"/>
                            <a14:foregroundMark x1="88511" y1="68803" x2="88511" y2="68803"/>
                            <a14:foregroundMark x1="72766" y1="8120" x2="72766" y2="8120"/>
                            <a14:foregroundMark x1="34043" y1="6838" x2="34043" y2="6838"/>
                            <a14:foregroundMark x1="72766" y1="5983" x2="72766" y2="5983"/>
                          </a14:backgroundRemoval>
                        </a14:imgEffect>
                      </a14:imgLayer>
                    </a14:imgProps>
                  </a:ext>
                  <a:ext uri="{28A0092B-C50C-407E-A947-70E740481C1C}">
                    <a14:useLocalDpi xmlns:a14="http://schemas.microsoft.com/office/drawing/2010/main" val="0"/>
                  </a:ext>
                </a:extLst>
              </a:blip>
              <a:stretch>
                <a:fillRect/>
              </a:stretch>
            </p:blipFill>
            <p:spPr>
              <a:xfrm>
                <a:off x="1409694" y="1943209"/>
                <a:ext cx="419350" cy="417565"/>
              </a:xfrm>
              <a:prstGeom prst="rect">
                <a:avLst/>
              </a:prstGeom>
            </p:spPr>
          </p:pic>
          <p:sp>
            <p:nvSpPr>
              <p:cNvPr id="176" name="TextBox 175">
                <a:extLst>
                  <a:ext uri="{FF2B5EF4-FFF2-40B4-BE49-F238E27FC236}">
                    <a16:creationId xmlns:a16="http://schemas.microsoft.com/office/drawing/2014/main" xmlns="" id="{A07D7360-58BC-1E4C-8CB3-146524EA12F5}"/>
                  </a:ext>
                </a:extLst>
              </p:cNvPr>
              <p:cNvSpPr txBox="1"/>
              <p:nvPr/>
            </p:nvSpPr>
            <p:spPr bwMode="black">
              <a:xfrm>
                <a:off x="1254941" y="2262810"/>
                <a:ext cx="849101" cy="334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G</a:t>
                </a:r>
                <a:r>
                  <a:rPr lang="en-US" sz="600" dirty="0" smtClean="0">
                    <a:solidFill>
                      <a:schemeClr val="tx2"/>
                    </a:solidFill>
                    <a:latin typeface="+mn-lt"/>
                  </a:rPr>
                  <a:t>lance</a:t>
                </a:r>
                <a:endParaRPr lang="en-US" sz="600" dirty="0">
                  <a:solidFill>
                    <a:schemeClr val="tx2"/>
                  </a:solidFill>
                  <a:latin typeface="+mn-lt"/>
                </a:endParaRPr>
              </a:p>
            </p:txBody>
          </p:sp>
        </p:grpSp>
        <p:grpSp>
          <p:nvGrpSpPr>
            <p:cNvPr id="170" name="Group 169">
              <a:extLst>
                <a:ext uri="{FF2B5EF4-FFF2-40B4-BE49-F238E27FC236}">
                  <a16:creationId xmlns:a16="http://schemas.microsoft.com/office/drawing/2014/main" xmlns="" id="{750C11FA-ADBA-3044-B7C1-031D26DDA691}"/>
                </a:ext>
              </a:extLst>
            </p:cNvPr>
            <p:cNvGrpSpPr/>
            <p:nvPr/>
          </p:nvGrpSpPr>
          <p:grpSpPr>
            <a:xfrm>
              <a:off x="1828660" y="2391454"/>
              <a:ext cx="602144" cy="449412"/>
              <a:chOff x="1653318" y="1897349"/>
              <a:chExt cx="847295" cy="688455"/>
            </a:xfrm>
          </p:grpSpPr>
          <p:pic>
            <p:nvPicPr>
              <p:cNvPr id="172" name="Picture 171">
                <a:extLst>
                  <a:ext uri="{FF2B5EF4-FFF2-40B4-BE49-F238E27FC236}">
                    <a16:creationId xmlns:a16="http://schemas.microsoft.com/office/drawing/2014/main" xmlns="" id="{02083A8E-B98D-5F4F-8EC4-C999BCC2A5A4}"/>
                  </a:ext>
                </a:extLst>
              </p:cNvPr>
              <p:cNvPicPr>
                <a:picLocks noChangeAspect="1"/>
              </p:cNvPicPr>
              <p:nvPr/>
            </p:nvPicPr>
            <p:blipFill rotWithShape="1">
              <a:blip r:embed="rId7"/>
              <a:srcRect t="-5080" b="33080"/>
              <a:stretch/>
            </p:blipFill>
            <p:spPr>
              <a:xfrm>
                <a:off x="1653318" y="1897349"/>
                <a:ext cx="833879" cy="500326"/>
              </a:xfrm>
              <a:prstGeom prst="rect">
                <a:avLst/>
              </a:prstGeom>
            </p:spPr>
          </p:pic>
          <p:sp>
            <p:nvSpPr>
              <p:cNvPr id="173" name="TextBox 172">
                <a:extLst>
                  <a:ext uri="{FF2B5EF4-FFF2-40B4-BE49-F238E27FC236}">
                    <a16:creationId xmlns:a16="http://schemas.microsoft.com/office/drawing/2014/main" xmlns="" id="{D0BDECBA-CC7E-7948-885E-FE87A3640CF9}"/>
                  </a:ext>
                </a:extLst>
              </p:cNvPr>
              <p:cNvSpPr txBox="1"/>
              <p:nvPr/>
            </p:nvSpPr>
            <p:spPr bwMode="black">
              <a:xfrm>
                <a:off x="1787381" y="2317058"/>
                <a:ext cx="713232" cy="26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K</a:t>
                </a:r>
                <a:r>
                  <a:rPr lang="en-US" sz="600" dirty="0" smtClean="0">
                    <a:solidFill>
                      <a:schemeClr val="tx2"/>
                    </a:solidFill>
                    <a:latin typeface="+mn-lt"/>
                  </a:rPr>
                  <a:t>eystone</a:t>
                </a:r>
                <a:endParaRPr lang="en-US" sz="600" dirty="0">
                  <a:solidFill>
                    <a:schemeClr val="tx2"/>
                  </a:solidFill>
                  <a:latin typeface="+mn-lt"/>
                </a:endParaRPr>
              </a:p>
            </p:txBody>
          </p:sp>
        </p:grpSp>
        <p:sp>
          <p:nvSpPr>
            <p:cNvPr id="171" name="TextBox 170">
              <a:extLst>
                <a:ext uri="{FF2B5EF4-FFF2-40B4-BE49-F238E27FC236}">
                  <a16:creationId xmlns:a16="http://schemas.microsoft.com/office/drawing/2014/main" xmlns="" id="{35633C95-36AF-1442-9427-8BE93155EBCA}"/>
                </a:ext>
              </a:extLst>
            </p:cNvPr>
            <p:cNvSpPr txBox="1"/>
            <p:nvPr/>
          </p:nvSpPr>
          <p:spPr bwMode="black">
            <a:xfrm>
              <a:off x="1445060" y="2220581"/>
              <a:ext cx="971741" cy="17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smtClean="0">
                  <a:solidFill>
                    <a:schemeClr val="tx2"/>
                  </a:solidFill>
                  <a:latin typeface="+mn-lt"/>
                </a:rPr>
                <a:t>Synchronized Services</a:t>
              </a:r>
              <a:endParaRPr lang="en-US" sz="600" dirty="0">
                <a:solidFill>
                  <a:schemeClr val="tx2"/>
                </a:solidFill>
                <a:latin typeface="+mn-lt"/>
              </a:endParaRPr>
            </a:p>
          </p:txBody>
        </p:sp>
      </p:grpSp>
      <p:grpSp>
        <p:nvGrpSpPr>
          <p:cNvPr id="177" name="Group 176">
            <a:extLst>
              <a:ext uri="{FF2B5EF4-FFF2-40B4-BE49-F238E27FC236}">
                <a16:creationId xmlns:a16="http://schemas.microsoft.com/office/drawing/2014/main" xmlns="" id="{31824B47-49FD-6F44-BA8D-A818142FD228}"/>
              </a:ext>
            </a:extLst>
          </p:cNvPr>
          <p:cNvGrpSpPr/>
          <p:nvPr/>
        </p:nvGrpSpPr>
        <p:grpSpPr>
          <a:xfrm>
            <a:off x="5364878" y="1384894"/>
            <a:ext cx="752129" cy="589343"/>
            <a:chOff x="2073985" y="2238035"/>
            <a:chExt cx="752129" cy="589343"/>
          </a:xfrm>
        </p:grpSpPr>
        <p:sp>
          <p:nvSpPr>
            <p:cNvPr id="178" name="Oval 177">
              <a:extLst>
                <a:ext uri="{FF2B5EF4-FFF2-40B4-BE49-F238E27FC236}">
                  <a16:creationId xmlns:a16="http://schemas.microsoft.com/office/drawing/2014/main" xmlns="" id="{EAFFA5A8-0C89-CC49-AD5F-D459FE9BB12D}"/>
                </a:ext>
              </a:extLst>
            </p:cNvPr>
            <p:cNvSpPr/>
            <p:nvPr/>
          </p:nvSpPr>
          <p:spPr bwMode="gray">
            <a:xfrm>
              <a:off x="2119137" y="2370445"/>
              <a:ext cx="636179" cy="455630"/>
            </a:xfrm>
            <a:prstGeom prst="ellipse">
              <a:avLst/>
            </a:prstGeom>
            <a:solidFill>
              <a:schemeClr val="bg1"/>
            </a:solidFill>
            <a:ln w="6350">
              <a:solidFill>
                <a:schemeClr val="tx2"/>
              </a:solidFill>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a:p>
          </p:txBody>
        </p:sp>
        <p:grpSp>
          <p:nvGrpSpPr>
            <p:cNvPr id="185" name="Group 184">
              <a:extLst>
                <a:ext uri="{FF2B5EF4-FFF2-40B4-BE49-F238E27FC236}">
                  <a16:creationId xmlns:a16="http://schemas.microsoft.com/office/drawing/2014/main" xmlns="" id="{97BF1BD5-1BBD-4D45-8C87-838E1A281B3D}"/>
                </a:ext>
              </a:extLst>
            </p:cNvPr>
            <p:cNvGrpSpPr/>
            <p:nvPr/>
          </p:nvGrpSpPr>
          <p:grpSpPr>
            <a:xfrm>
              <a:off x="2266546" y="2331551"/>
              <a:ext cx="413896" cy="495827"/>
              <a:chOff x="2332037" y="1872086"/>
              <a:chExt cx="567323" cy="706053"/>
            </a:xfrm>
          </p:grpSpPr>
          <p:pic>
            <p:nvPicPr>
              <p:cNvPr id="208" name="Picture 207">
                <a:extLst>
                  <a:ext uri="{FF2B5EF4-FFF2-40B4-BE49-F238E27FC236}">
                    <a16:creationId xmlns:a16="http://schemas.microsoft.com/office/drawing/2014/main" xmlns="" id="{B55A3245-7ABD-F942-97CD-FF5B0CE52CB2}"/>
                  </a:ext>
                </a:extLst>
              </p:cNvPr>
              <p:cNvPicPr>
                <a:picLocks noChangeAspect="1"/>
              </p:cNvPicPr>
              <p:nvPr/>
            </p:nvPicPr>
            <p:blipFill rotWithShape="1">
              <a:blip r:embed="rId8"/>
              <a:srcRect l="2" r="66336"/>
              <a:stretch/>
            </p:blipFill>
            <p:spPr>
              <a:xfrm>
                <a:off x="2368763" y="1872086"/>
                <a:ext cx="402340" cy="625452"/>
              </a:xfrm>
              <a:prstGeom prst="rect">
                <a:avLst/>
              </a:prstGeom>
            </p:spPr>
          </p:pic>
          <p:sp>
            <p:nvSpPr>
              <p:cNvPr id="209" name="TextBox 208">
                <a:extLst>
                  <a:ext uri="{FF2B5EF4-FFF2-40B4-BE49-F238E27FC236}">
                    <a16:creationId xmlns:a16="http://schemas.microsoft.com/office/drawing/2014/main" xmlns="" id="{B1055BC1-EFA8-8F40-9F33-B5866CC14524}"/>
                  </a:ext>
                </a:extLst>
              </p:cNvPr>
              <p:cNvSpPr txBox="1"/>
              <p:nvPr/>
            </p:nvSpPr>
            <p:spPr bwMode="black">
              <a:xfrm>
                <a:off x="2332037" y="2328324"/>
                <a:ext cx="567323" cy="24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smtClean="0">
                    <a:solidFill>
                      <a:schemeClr val="tx2"/>
                    </a:solidFill>
                    <a:latin typeface="+mn-lt"/>
                  </a:rPr>
                  <a:t>Cinder</a:t>
                </a:r>
                <a:endParaRPr lang="en-US" sz="600" dirty="0">
                  <a:solidFill>
                    <a:schemeClr val="tx2"/>
                  </a:solidFill>
                  <a:latin typeface="+mn-lt"/>
                </a:endParaRPr>
              </a:p>
            </p:txBody>
          </p:sp>
        </p:grpSp>
        <p:sp>
          <p:nvSpPr>
            <p:cNvPr id="186" name="TextBox 185">
              <a:extLst>
                <a:ext uri="{FF2B5EF4-FFF2-40B4-BE49-F238E27FC236}">
                  <a16:creationId xmlns:a16="http://schemas.microsoft.com/office/drawing/2014/main" xmlns="" id="{248563FD-C753-144E-B966-14DADD37BCB1}"/>
                </a:ext>
              </a:extLst>
            </p:cNvPr>
            <p:cNvSpPr txBox="1"/>
            <p:nvPr/>
          </p:nvSpPr>
          <p:spPr bwMode="black">
            <a:xfrm>
              <a:off x="2073985" y="2238035"/>
              <a:ext cx="752129" cy="17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S</a:t>
              </a:r>
              <a:r>
                <a:rPr lang="en-US" sz="600" dirty="0" smtClean="0">
                  <a:solidFill>
                    <a:schemeClr val="tx2"/>
                  </a:solidFill>
                  <a:latin typeface="+mn-lt"/>
                </a:rPr>
                <a:t>hared Services</a:t>
              </a:r>
              <a:endParaRPr lang="en-US" sz="600" dirty="0">
                <a:solidFill>
                  <a:schemeClr val="tx2"/>
                </a:solidFill>
                <a:latin typeface="+mn-lt"/>
              </a:endParaRPr>
            </a:p>
          </p:txBody>
        </p:sp>
      </p:grpSp>
      <p:grpSp>
        <p:nvGrpSpPr>
          <p:cNvPr id="232" name="Group 231">
            <a:extLst>
              <a:ext uri="{FF2B5EF4-FFF2-40B4-BE49-F238E27FC236}">
                <a16:creationId xmlns:a16="http://schemas.microsoft.com/office/drawing/2014/main" xmlns="" id="{6AF003B9-489B-F144-A16F-BD6458403348}"/>
              </a:ext>
            </a:extLst>
          </p:cNvPr>
          <p:cNvGrpSpPr/>
          <p:nvPr/>
        </p:nvGrpSpPr>
        <p:grpSpPr>
          <a:xfrm>
            <a:off x="4602205" y="1278832"/>
            <a:ext cx="1041489" cy="589178"/>
            <a:chOff x="5043896" y="1318278"/>
            <a:chExt cx="1041489" cy="589178"/>
          </a:xfrm>
        </p:grpSpPr>
        <p:grpSp>
          <p:nvGrpSpPr>
            <p:cNvPr id="233" name="Group 232">
              <a:extLst>
                <a:ext uri="{FF2B5EF4-FFF2-40B4-BE49-F238E27FC236}">
                  <a16:creationId xmlns:a16="http://schemas.microsoft.com/office/drawing/2014/main" xmlns="" id="{FE03CF40-F8BA-BC4A-AEA3-B862397AD2FE}"/>
                </a:ext>
              </a:extLst>
            </p:cNvPr>
            <p:cNvGrpSpPr/>
            <p:nvPr/>
          </p:nvGrpSpPr>
          <p:grpSpPr>
            <a:xfrm>
              <a:off x="5043896" y="1318278"/>
              <a:ext cx="1041489" cy="589178"/>
              <a:chOff x="5043896" y="1318278"/>
              <a:chExt cx="1041489" cy="589178"/>
            </a:xfrm>
          </p:grpSpPr>
          <p:grpSp>
            <p:nvGrpSpPr>
              <p:cNvPr id="235" name="Group 234">
                <a:extLst>
                  <a:ext uri="{FF2B5EF4-FFF2-40B4-BE49-F238E27FC236}">
                    <a16:creationId xmlns:a16="http://schemas.microsoft.com/office/drawing/2014/main" xmlns="" id="{CE5A1BAE-0B3C-F04E-9DFA-98973E614261}"/>
                  </a:ext>
                </a:extLst>
              </p:cNvPr>
              <p:cNvGrpSpPr/>
              <p:nvPr/>
            </p:nvGrpSpPr>
            <p:grpSpPr>
              <a:xfrm>
                <a:off x="5043896" y="1318278"/>
                <a:ext cx="1041489" cy="589178"/>
                <a:chOff x="1555238" y="2228150"/>
                <a:chExt cx="1041489" cy="589178"/>
              </a:xfrm>
            </p:grpSpPr>
            <p:sp>
              <p:nvSpPr>
                <p:cNvPr id="237" name="Oval 236">
                  <a:extLst>
                    <a:ext uri="{FF2B5EF4-FFF2-40B4-BE49-F238E27FC236}">
                      <a16:creationId xmlns:a16="http://schemas.microsoft.com/office/drawing/2014/main" xmlns="" id="{1E5BFD70-70A4-AB4E-812B-BA5A91F20C27}"/>
                    </a:ext>
                  </a:extLst>
                </p:cNvPr>
                <p:cNvSpPr/>
                <p:nvPr/>
              </p:nvSpPr>
              <p:spPr bwMode="gray">
                <a:xfrm>
                  <a:off x="1618144" y="2361698"/>
                  <a:ext cx="910857" cy="455630"/>
                </a:xfrm>
                <a:prstGeom prst="ellipse">
                  <a:avLst/>
                </a:prstGeom>
                <a:solidFill>
                  <a:schemeClr val="bg1"/>
                </a:solidFill>
                <a:ln w="6350">
                  <a:solidFill>
                    <a:schemeClr val="tx2"/>
                  </a:solidFill>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a:p>
              </p:txBody>
            </p:sp>
            <p:sp>
              <p:nvSpPr>
                <p:cNvPr id="238" name="TextBox 237">
                  <a:extLst>
                    <a:ext uri="{FF2B5EF4-FFF2-40B4-BE49-F238E27FC236}">
                      <a16:creationId xmlns:a16="http://schemas.microsoft.com/office/drawing/2014/main" xmlns="" id="{9B8704C1-F186-E642-88D5-71B406522530}"/>
                    </a:ext>
                  </a:extLst>
                </p:cNvPr>
                <p:cNvSpPr txBox="1"/>
                <p:nvPr/>
              </p:nvSpPr>
              <p:spPr bwMode="black">
                <a:xfrm>
                  <a:off x="1555238" y="2476196"/>
                  <a:ext cx="453970" cy="17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err="1">
                      <a:solidFill>
                        <a:schemeClr val="tx2"/>
                      </a:solidFill>
                      <a:latin typeface="+mn-lt"/>
                    </a:rPr>
                    <a:t>stx</a:t>
                  </a:r>
                  <a:r>
                    <a:rPr lang="en-US" sz="600" dirty="0">
                      <a:solidFill>
                        <a:schemeClr val="tx2"/>
                      </a:solidFill>
                      <a:latin typeface="+mn-lt"/>
                    </a:rPr>
                    <a:t>-fault</a:t>
                  </a:r>
                </a:p>
              </p:txBody>
            </p:sp>
            <p:sp>
              <p:nvSpPr>
                <p:cNvPr id="239" name="TextBox 238">
                  <a:extLst>
                    <a:ext uri="{FF2B5EF4-FFF2-40B4-BE49-F238E27FC236}">
                      <a16:creationId xmlns:a16="http://schemas.microsoft.com/office/drawing/2014/main" xmlns="" id="{1AFFED2B-9DC5-C142-8DE0-698D5A2D984A}"/>
                    </a:ext>
                  </a:extLst>
                </p:cNvPr>
                <p:cNvSpPr txBox="1"/>
                <p:nvPr/>
              </p:nvSpPr>
              <p:spPr bwMode="black">
                <a:xfrm>
                  <a:off x="2051385" y="2422511"/>
                  <a:ext cx="545342" cy="17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err="1">
                      <a:solidFill>
                        <a:schemeClr val="tx2"/>
                      </a:solidFill>
                      <a:latin typeface="+mn-lt"/>
                    </a:rPr>
                    <a:t>stx</a:t>
                  </a:r>
                  <a:r>
                    <a:rPr lang="en-US" sz="600" dirty="0">
                      <a:solidFill>
                        <a:schemeClr val="tx2"/>
                      </a:solidFill>
                      <a:latin typeface="+mn-lt"/>
                    </a:rPr>
                    <a:t>-update</a:t>
                  </a:r>
                </a:p>
              </p:txBody>
            </p:sp>
            <p:sp>
              <p:nvSpPr>
                <p:cNvPr id="240" name="TextBox 239">
                  <a:extLst>
                    <a:ext uri="{FF2B5EF4-FFF2-40B4-BE49-F238E27FC236}">
                      <a16:creationId xmlns:a16="http://schemas.microsoft.com/office/drawing/2014/main" xmlns="" id="{5C8A3E2F-BD0C-7349-B4F1-D0749DF7334D}"/>
                    </a:ext>
                  </a:extLst>
                </p:cNvPr>
                <p:cNvSpPr txBox="1"/>
                <p:nvPr/>
              </p:nvSpPr>
              <p:spPr bwMode="black">
                <a:xfrm>
                  <a:off x="1618144" y="2228150"/>
                  <a:ext cx="947695" cy="17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O</a:t>
                  </a:r>
                  <a:r>
                    <a:rPr lang="en-US" sz="600" dirty="0" smtClean="0">
                      <a:solidFill>
                        <a:schemeClr val="tx2"/>
                      </a:solidFill>
                      <a:latin typeface="+mn-lt"/>
                    </a:rPr>
                    <a:t>rchestrated Services</a:t>
                  </a:r>
                  <a:endParaRPr lang="en-US" sz="600" dirty="0">
                    <a:solidFill>
                      <a:schemeClr val="tx2"/>
                    </a:solidFill>
                    <a:latin typeface="+mn-lt"/>
                  </a:endParaRPr>
                </a:p>
              </p:txBody>
            </p:sp>
          </p:grpSp>
          <p:pic>
            <p:nvPicPr>
              <p:cNvPr id="236" name="Picture 235">
                <a:extLst>
                  <a:ext uri="{FF2B5EF4-FFF2-40B4-BE49-F238E27FC236}">
                    <a16:creationId xmlns:a16="http://schemas.microsoft.com/office/drawing/2014/main" xmlns="" id="{60AB5B01-BFB8-4345-8F77-D2970D22002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10512" y="1475015"/>
                <a:ext cx="255373" cy="224230"/>
              </a:xfrm>
              <a:prstGeom prst="rect">
                <a:avLst/>
              </a:prstGeom>
            </p:spPr>
          </p:pic>
        </p:grpSp>
        <p:sp>
          <p:nvSpPr>
            <p:cNvPr id="234" name="TextBox 233">
              <a:extLst>
                <a:ext uri="{FF2B5EF4-FFF2-40B4-BE49-F238E27FC236}">
                  <a16:creationId xmlns:a16="http://schemas.microsoft.com/office/drawing/2014/main" xmlns="" id="{3874D119-5CA6-4443-B045-436FB0C4D96E}"/>
                </a:ext>
              </a:extLst>
            </p:cNvPr>
            <p:cNvSpPr txBox="1"/>
            <p:nvPr/>
          </p:nvSpPr>
          <p:spPr bwMode="black">
            <a:xfrm>
              <a:off x="5224286" y="1697431"/>
              <a:ext cx="614271" cy="17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err="1">
                  <a:solidFill>
                    <a:schemeClr val="tx2"/>
                  </a:solidFill>
                  <a:latin typeface="+mn-lt"/>
                </a:rPr>
                <a:t>stx-distcloud</a:t>
              </a:r>
              <a:endParaRPr lang="en-US" sz="600" dirty="0">
                <a:solidFill>
                  <a:schemeClr val="tx2"/>
                </a:solidFill>
                <a:latin typeface="+mn-lt"/>
              </a:endParaRPr>
            </a:p>
          </p:txBody>
        </p:sp>
      </p:grpSp>
    </p:spTree>
    <p:extLst>
      <p:ext uri="{BB962C8B-B14F-4D97-AF65-F5344CB8AC3E}">
        <p14:creationId xmlns:p14="http://schemas.microsoft.com/office/powerpoint/2010/main" val="35244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ctangle"/>
          <p:cNvSpPr/>
          <p:nvPr/>
        </p:nvSpPr>
        <p:spPr>
          <a:xfrm>
            <a:off x="-8577" y="-19534"/>
            <a:ext cx="9161153" cy="5182568"/>
          </a:xfrm>
          <a:prstGeom prst="rect">
            <a:avLst/>
          </a:prstGeom>
          <a:solidFill>
            <a:srgbClr val="330372"/>
          </a:solidFill>
          <a:ln w="12700">
            <a:miter lim="400000"/>
          </a:ln>
        </p:spPr>
        <p:txBody>
          <a:bodyPr lIns="26789" tIns="26789" rIns="26789" bIns="26789" anchor="ctr"/>
          <a:lstStyle/>
          <a:p>
            <a:pPr algn="ctr" defTabSz="308074" fontAlgn="auto" hangingPunct="0">
              <a:spcBef>
                <a:spcPts val="0"/>
              </a:spcBef>
              <a:spcAft>
                <a:spcPts val="0"/>
              </a:spcAft>
              <a:defRPr sz="3000" b="0">
                <a:solidFill>
                  <a:srgbClr val="FFFFFF"/>
                </a:solidFill>
                <a:latin typeface="+mn-lt"/>
                <a:ea typeface="+mn-ea"/>
                <a:cs typeface="+mn-cs"/>
                <a:sym typeface="Helvetica Neue Medium"/>
              </a:defRPr>
            </a:pPr>
            <a:endParaRPr sz="1125" kern="0">
              <a:solidFill>
                <a:srgbClr val="FFFFFF"/>
              </a:solidFill>
              <a:latin typeface="Helvetica Neue Medium"/>
              <a:ea typeface="Helvetica Neue Medium"/>
              <a:cs typeface="Helvetica Neue Medium"/>
              <a:sym typeface="Helvetica Neue Medium"/>
            </a:endParaRPr>
          </a:p>
        </p:txBody>
      </p:sp>
      <p:pic>
        <p:nvPicPr>
          <p:cNvPr id="5" name="Picture 4">
            <a:extLst>
              <a:ext uri="{FF2B5EF4-FFF2-40B4-BE49-F238E27FC236}">
                <a16:creationId xmlns:a16="http://schemas.microsoft.com/office/drawing/2014/main" xmlns="" id="{E9060F16-F58B-2B47-9CC5-F980F24B3F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8179" y="2333074"/>
            <a:ext cx="2227642" cy="477352"/>
          </a:xfrm>
          <a:prstGeom prst="rect">
            <a:avLst/>
          </a:prstGeom>
        </p:spPr>
      </p:pic>
      <p:pic>
        <p:nvPicPr>
          <p:cNvPr id="6" name="Picture 5">
            <a:extLst>
              <a:ext uri="{FF2B5EF4-FFF2-40B4-BE49-F238E27FC236}">
                <a16:creationId xmlns:a16="http://schemas.microsoft.com/office/drawing/2014/main" xmlns="" id="{133D517D-D2C3-B14E-9209-92E07249D103}"/>
              </a:ext>
            </a:extLst>
          </p:cNvPr>
          <p:cNvPicPr>
            <a:picLocks noChangeAspect="1"/>
          </p:cNvPicPr>
          <p:nvPr/>
        </p:nvPicPr>
        <p:blipFill>
          <a:blip r:embed="rId4">
            <a:alphaModFix amt="3000"/>
            <a:extLst>
              <a:ext uri="{28A0092B-C50C-407E-A947-70E740481C1C}">
                <a14:useLocalDpi xmlns:a14="http://schemas.microsoft.com/office/drawing/2010/main" val="0"/>
              </a:ext>
            </a:extLst>
          </a:blip>
          <a:stretch>
            <a:fillRect/>
          </a:stretch>
        </p:blipFill>
        <p:spPr>
          <a:xfrm>
            <a:off x="-2324141" y="-32262"/>
            <a:ext cx="5892854" cy="5174213"/>
          </a:xfrm>
          <a:prstGeom prst="rect">
            <a:avLst/>
          </a:prstGeom>
        </p:spPr>
      </p:pic>
    </p:spTree>
    <p:extLst>
      <p:ext uri="{BB962C8B-B14F-4D97-AF65-F5344CB8AC3E}">
        <p14:creationId xmlns:p14="http://schemas.microsoft.com/office/powerpoint/2010/main" val="155654711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8794EC48-08D0-9448-BE91-FC57AB1F3F0B}"/>
              </a:ext>
            </a:extLst>
          </p:cNvPr>
          <p:cNvSpPr txBox="1">
            <a:spLocks noChangeArrowheads="1"/>
          </p:cNvSpPr>
          <p:nvPr/>
        </p:nvSpPr>
        <p:spPr bwMode="gray">
          <a:xfrm>
            <a:off x="277593" y="1016000"/>
            <a:ext cx="8705041" cy="3996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3" anchor="t" anchorCtr="0" compatLnSpc="1">
            <a:prstTxWarp prst="textNoShape">
              <a:avLst/>
            </a:prstTxWarp>
            <a:normAutofit fontScale="70000" lnSpcReduction="20000"/>
          </a:bodyPr>
          <a:lstStyle>
            <a:lvl1pPr marL="230188" indent="-230188" algn="l" rtl="0" eaLnBrk="1" fontAlgn="base" hangingPunct="1">
              <a:lnSpc>
                <a:spcPct val="90000"/>
              </a:lnSpc>
              <a:spcBef>
                <a:spcPts val="1200"/>
              </a:spcBef>
              <a:spcAft>
                <a:spcPct val="0"/>
              </a:spcAft>
              <a:buClr>
                <a:srgbClr val="7030A0"/>
              </a:buClr>
              <a:buFont typeface="Wingdings" pitchFamily="2" charset="2"/>
              <a:buChar char="§"/>
              <a:defRPr sz="2000" baseline="0">
                <a:solidFill>
                  <a:schemeClr val="tx2"/>
                </a:solidFill>
                <a:latin typeface="+mn-lt"/>
                <a:ea typeface="ＭＳ Ｐゴシック" charset="-128"/>
                <a:cs typeface="ＭＳ Ｐゴシック" charset="0"/>
              </a:defRPr>
            </a:lvl1pPr>
            <a:lvl2pPr marL="461963" indent="-231775" algn="l" rtl="0" eaLnBrk="1" fontAlgn="base" hangingPunct="1">
              <a:lnSpc>
                <a:spcPct val="90000"/>
              </a:lnSpc>
              <a:spcBef>
                <a:spcPts val="400"/>
              </a:spcBef>
              <a:spcAft>
                <a:spcPct val="0"/>
              </a:spcAft>
              <a:buClr>
                <a:srgbClr val="7030A0"/>
              </a:buClr>
              <a:buChar char="–"/>
              <a:defRPr sz="1800">
                <a:solidFill>
                  <a:schemeClr val="tx2"/>
                </a:solidFill>
                <a:latin typeface="+mn-lt"/>
                <a:ea typeface="ＭＳ Ｐゴシック" charset="-128"/>
              </a:defRPr>
            </a:lvl2pPr>
            <a:lvl3pPr marL="684213" indent="-166688" algn="l" rtl="0" eaLnBrk="1" fontAlgn="base" hangingPunct="1">
              <a:lnSpc>
                <a:spcPct val="90000"/>
              </a:lnSpc>
              <a:spcBef>
                <a:spcPts val="400"/>
              </a:spcBef>
              <a:spcAft>
                <a:spcPct val="0"/>
              </a:spcAft>
              <a:buClr>
                <a:srgbClr val="7030A0"/>
              </a:buClr>
              <a:buFont typeface="Wingdings" pitchFamily="2" charset="2"/>
              <a:buChar char="§"/>
              <a:defRPr sz="1600">
                <a:solidFill>
                  <a:schemeClr val="tx2"/>
                </a:solidFill>
                <a:latin typeface="+mn-lt"/>
                <a:ea typeface="ＭＳ Ｐゴシック" charset="-128"/>
              </a:defRPr>
            </a:lvl3pPr>
            <a:lvl4pPr marL="858838" indent="-174625" algn="l" rtl="0" eaLnBrk="1" fontAlgn="base" hangingPunct="1">
              <a:lnSpc>
                <a:spcPct val="90000"/>
              </a:lnSpc>
              <a:spcBef>
                <a:spcPts val="400"/>
              </a:spcBef>
              <a:spcAft>
                <a:spcPct val="0"/>
              </a:spcAft>
              <a:buClr>
                <a:srgbClr val="7030A0"/>
              </a:buClr>
              <a:buChar char="–"/>
              <a:defRPr sz="1400">
                <a:solidFill>
                  <a:schemeClr val="tx2"/>
                </a:solidFill>
                <a:latin typeface="+mn-lt"/>
                <a:ea typeface="ＭＳ Ｐゴシック" charset="-128"/>
              </a:defRPr>
            </a:lvl4pPr>
            <a:lvl5pPr marL="1485900" indent="-228600" algn="l" rtl="0" eaLnBrk="1" fontAlgn="base" hangingPunct="1">
              <a:lnSpc>
                <a:spcPct val="90000"/>
              </a:lnSpc>
              <a:spcBef>
                <a:spcPts val="400"/>
              </a:spcBef>
              <a:spcAft>
                <a:spcPct val="0"/>
              </a:spcAft>
              <a:buClr>
                <a:schemeClr val="bg1"/>
              </a:buClr>
              <a:buFont typeface="Wingdings" pitchFamily="2" charset="2"/>
              <a:buChar char="§"/>
              <a:defRPr sz="1600">
                <a:solidFill>
                  <a:schemeClr val="bg1"/>
                </a:solidFill>
                <a:latin typeface="+mn-lt"/>
                <a:ea typeface="ＭＳ Ｐゴシック" charset="-128"/>
              </a:defRPr>
            </a:lvl5pPr>
            <a:lvl6pPr marL="25146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6pPr>
            <a:lvl7pPr marL="29718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7pPr>
            <a:lvl8pPr marL="34290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8pPr>
            <a:lvl9pPr marL="38862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9pPr>
          </a:lstStyle>
          <a:p>
            <a:pPr defTabSz="914400">
              <a:buClr>
                <a:srgbClr val="685BC7"/>
              </a:buClr>
            </a:pPr>
            <a:r>
              <a:rPr lang="en-US" sz="1600" b="1" kern="0" dirty="0"/>
              <a:t>Controller Node / Function</a:t>
            </a:r>
          </a:p>
          <a:p>
            <a:pPr lvl="1" defTabSz="914400">
              <a:buClr>
                <a:srgbClr val="685BC7"/>
              </a:buClr>
            </a:pPr>
            <a:r>
              <a:rPr lang="en-US" sz="1100" kern="0" dirty="0"/>
              <a:t>Runs Cloud Control Functions for managing Cloud Resources, </a:t>
            </a:r>
          </a:p>
          <a:p>
            <a:pPr lvl="1" defTabSz="914400">
              <a:buClr>
                <a:srgbClr val="685BC7"/>
              </a:buClr>
            </a:pPr>
            <a:r>
              <a:rPr lang="en-US" sz="1100" kern="0" dirty="0"/>
              <a:t>Runs all OpenStack Control Functions;</a:t>
            </a:r>
            <a:br>
              <a:rPr lang="en-US" sz="1100" kern="0" dirty="0"/>
            </a:br>
            <a:r>
              <a:rPr lang="en-US" sz="1100" kern="0" dirty="0" err="1"/>
              <a:t>e.g</a:t>
            </a:r>
            <a:r>
              <a:rPr lang="en-US" sz="1100" kern="0" dirty="0"/>
              <a:t> for managing Images, virtual Volumes, Virtual Networks and Virtual Machines,</a:t>
            </a:r>
          </a:p>
          <a:p>
            <a:pPr lvl="1" defTabSz="914400">
              <a:buClr>
                <a:srgbClr val="685BC7"/>
              </a:buClr>
            </a:pPr>
            <a:r>
              <a:rPr lang="en-US" sz="1100" kern="0" dirty="0"/>
              <a:t>Can be part of a 2-node HA Control Node Cluster for running Control Functions either Active/Active or Active/Standby.</a:t>
            </a:r>
          </a:p>
          <a:p>
            <a:pPr defTabSz="914400">
              <a:buClr>
                <a:srgbClr val="685BC7"/>
              </a:buClr>
            </a:pPr>
            <a:r>
              <a:rPr lang="en-US" sz="1600" b="1" kern="0" dirty="0"/>
              <a:t>Compute ( &amp; Network ) Node / Function</a:t>
            </a:r>
          </a:p>
          <a:p>
            <a:pPr lvl="1" defTabSz="914400">
              <a:buClr>
                <a:srgbClr val="685BC7"/>
              </a:buClr>
            </a:pPr>
            <a:r>
              <a:rPr lang="en-US" sz="1100" kern="0" dirty="0"/>
              <a:t>Hosts Applications in Virtual Machines using Compute Resources (CPU, Memory &amp; Disk),</a:t>
            </a:r>
          </a:p>
          <a:p>
            <a:pPr lvl="1" defTabSz="914400">
              <a:buClr>
                <a:srgbClr val="685BC7"/>
              </a:buClr>
            </a:pPr>
            <a:r>
              <a:rPr lang="en-US" sz="1100" kern="0" dirty="0"/>
              <a:t>Runs Virtual Switch for realizing virtual networks,</a:t>
            </a:r>
          </a:p>
          <a:p>
            <a:pPr lvl="1" defTabSz="914400">
              <a:buClr>
                <a:srgbClr val="685BC7"/>
              </a:buClr>
            </a:pPr>
            <a:r>
              <a:rPr lang="en-US" sz="1100" kern="0" dirty="0"/>
              <a:t>Provides L3 Routing and NAT Services</a:t>
            </a:r>
            <a:r>
              <a:rPr lang="en-US" sz="1700" kern="0" dirty="0"/>
              <a:t>.</a:t>
            </a:r>
          </a:p>
          <a:p>
            <a:pPr defTabSz="914400">
              <a:buClr>
                <a:srgbClr val="685BC7"/>
              </a:buClr>
            </a:pPr>
            <a:r>
              <a:rPr lang="en-US" sz="1600" b="1" kern="0" dirty="0"/>
              <a:t>Storage Node / Function</a:t>
            </a:r>
          </a:p>
          <a:p>
            <a:pPr lvl="1" defTabSz="914400">
              <a:buClr>
                <a:srgbClr val="685BC7"/>
              </a:buClr>
            </a:pPr>
            <a:r>
              <a:rPr lang="en-US" sz="1100" kern="0" dirty="0"/>
              <a:t>Contains a set of Disks (SATA, SAS, SSD </a:t>
            </a:r>
            <a:r>
              <a:rPr lang="en-US" sz="1100" kern="0" dirty="0" err="1"/>
              <a:t>and.or</a:t>
            </a:r>
            <a:r>
              <a:rPr lang="en-US" sz="1100" kern="0" dirty="0"/>
              <a:t> NVME),</a:t>
            </a:r>
          </a:p>
          <a:p>
            <a:pPr lvl="1" defTabSz="914400">
              <a:buClr>
                <a:srgbClr val="685BC7"/>
              </a:buClr>
            </a:pPr>
            <a:r>
              <a:rPr lang="en-US" sz="1100" kern="0" dirty="0"/>
              <a:t>Runs CEPH Distributed Storage Software,</a:t>
            </a:r>
          </a:p>
          <a:p>
            <a:pPr lvl="1" defTabSz="914400">
              <a:buClr>
                <a:srgbClr val="685BC7"/>
              </a:buClr>
            </a:pPr>
            <a:r>
              <a:rPr lang="en-US" sz="1100" kern="0" dirty="0"/>
              <a:t>Part of a HA multi-node CEPH Storage Cluster supporting a replication factor of 2 or 3, Journal Caching and Class Tiering,</a:t>
            </a:r>
          </a:p>
          <a:p>
            <a:pPr lvl="1" defTabSz="914400">
              <a:buClr>
                <a:srgbClr val="685BC7"/>
              </a:buClr>
            </a:pPr>
            <a:r>
              <a:rPr lang="en-US" sz="1100" kern="0" dirty="0"/>
              <a:t>Provides HA Persistent Storage for Images, Virtual Volumes (Block Storage) and Object Storage.</a:t>
            </a:r>
          </a:p>
          <a:p>
            <a:pPr defTabSz="914400">
              <a:buClr>
                <a:srgbClr val="685BC7"/>
              </a:buClr>
            </a:pPr>
            <a:r>
              <a:rPr lang="en-US" sz="1600" b="1" kern="0" dirty="0"/>
              <a:t>All-In-One Controller Node</a:t>
            </a:r>
          </a:p>
          <a:p>
            <a:pPr lvl="1" defTabSz="914400">
              <a:buClr>
                <a:srgbClr val="685BC7"/>
              </a:buClr>
            </a:pPr>
            <a:r>
              <a:rPr lang="en-US" sz="1100" kern="0" dirty="0"/>
              <a:t>A single physical node which provides a Controller Function, Compute Function and Storage Function.</a:t>
            </a:r>
            <a:br>
              <a:rPr lang="en-US" sz="1100" kern="0" dirty="0"/>
            </a:br>
            <a:r>
              <a:rPr lang="en-US" sz="1100" kern="0" dirty="0"/>
              <a:t/>
            </a:r>
            <a:br>
              <a:rPr lang="en-US" sz="1100" kern="0" dirty="0"/>
            </a:br>
            <a:r>
              <a:rPr lang="en-US" sz="1100" kern="0" dirty="0"/>
              <a:t/>
            </a:r>
            <a:br>
              <a:rPr lang="en-US" sz="1100" kern="0" dirty="0"/>
            </a:br>
            <a:r>
              <a:rPr lang="en-US" sz="1100" kern="0" dirty="0"/>
              <a:t/>
            </a:r>
            <a:br>
              <a:rPr lang="en-US" sz="1100" kern="0" dirty="0"/>
            </a:br>
            <a:endParaRPr lang="en-US" sz="1100" kern="0" dirty="0"/>
          </a:p>
          <a:p>
            <a:pPr defTabSz="914400">
              <a:buClr>
                <a:srgbClr val="685BC7"/>
              </a:buClr>
            </a:pPr>
            <a:r>
              <a:rPr lang="en-US" sz="1600" b="1" kern="0" dirty="0"/>
              <a:t>L2 Switches and L2 Networks</a:t>
            </a:r>
          </a:p>
          <a:p>
            <a:pPr lvl="1" defTabSz="914400">
              <a:buClr>
                <a:srgbClr val="685BC7"/>
              </a:buClr>
            </a:pPr>
            <a:r>
              <a:rPr lang="en-US" sz="1200" kern="0" dirty="0"/>
              <a:t>Physical L2 Switches are not shown in Deployment Diagrams; only the L2 networks they realize are shown,</a:t>
            </a:r>
          </a:p>
          <a:p>
            <a:pPr lvl="1" defTabSz="914400">
              <a:buClr>
                <a:srgbClr val="685BC7"/>
              </a:buClr>
            </a:pPr>
            <a:r>
              <a:rPr lang="en-US" sz="1200" kern="0" dirty="0"/>
              <a:t>A single physical switch may realize multiple L2 networks.</a:t>
            </a:r>
          </a:p>
          <a:p>
            <a:pPr defTabSz="914400">
              <a:buClr>
                <a:srgbClr val="685BC7"/>
              </a:buClr>
            </a:pPr>
            <a:r>
              <a:rPr lang="en-US" sz="1600" b="1" kern="0" dirty="0"/>
              <a:t>OAM Network  </a:t>
            </a:r>
            <a:r>
              <a:rPr lang="en-US" sz="1100" b="1" i="1" kern="0" dirty="0"/>
              <a:t>(Controller Nodes Only)</a:t>
            </a:r>
            <a:endParaRPr lang="en-US" sz="1400" b="1" i="1" kern="0" dirty="0"/>
          </a:p>
          <a:p>
            <a:pPr lvl="1" defTabSz="914400">
              <a:buClr>
                <a:srgbClr val="685BC7"/>
              </a:buClr>
            </a:pPr>
            <a:r>
              <a:rPr lang="en-US" sz="1200" kern="0" dirty="0"/>
              <a:t>The network on which all external StarlingX Platform APIs are exposed,</a:t>
            </a:r>
          </a:p>
          <a:p>
            <a:pPr lvl="1" defTabSz="914400">
              <a:buClr>
                <a:srgbClr val="685BC7"/>
              </a:buClr>
            </a:pPr>
            <a:r>
              <a:rPr lang="en-US" sz="1200" kern="0" dirty="0"/>
              <a:t>i.e. REST APIs, Web Server (Horizon), SSH, SNMP.</a:t>
            </a:r>
          </a:p>
          <a:p>
            <a:pPr lvl="1" defTabSz="914400">
              <a:buClr>
                <a:srgbClr val="685BC7"/>
              </a:buClr>
            </a:pPr>
            <a:r>
              <a:rPr lang="en-US" sz="1200" kern="0" dirty="0"/>
              <a:t>Typically 1GE</a:t>
            </a:r>
          </a:p>
          <a:p>
            <a:pPr defTabSz="914400">
              <a:buClr>
                <a:srgbClr val="685BC7"/>
              </a:buClr>
            </a:pPr>
            <a:r>
              <a:rPr lang="en-US" sz="1600" b="1" kern="0" dirty="0"/>
              <a:t>Management Network  </a:t>
            </a:r>
            <a:r>
              <a:rPr lang="en-US" sz="1300" b="1" i="1" kern="0" dirty="0"/>
              <a:t> </a:t>
            </a:r>
            <a:r>
              <a:rPr lang="en-US" sz="1100" b="1" i="1" kern="0" dirty="0"/>
              <a:t>(All Nodes)</a:t>
            </a:r>
            <a:endParaRPr lang="en-US" sz="1400" b="1" i="1" kern="0" dirty="0"/>
          </a:p>
          <a:p>
            <a:pPr lvl="1" defTabSz="914400">
              <a:buClr>
                <a:srgbClr val="685BC7"/>
              </a:buClr>
            </a:pPr>
            <a:r>
              <a:rPr lang="en-US" sz="1200" kern="0" dirty="0"/>
              <a:t>A private network (i.e. not connected externally) used for </a:t>
            </a:r>
          </a:p>
          <a:p>
            <a:pPr lvl="2" defTabSz="914400">
              <a:buClr>
                <a:srgbClr val="685BC7"/>
              </a:buClr>
            </a:pPr>
            <a:r>
              <a:rPr lang="en-US" sz="1000" kern="0" dirty="0"/>
              <a:t>Internal OpenStack / StarlingX monitoring and control, and</a:t>
            </a:r>
          </a:p>
          <a:p>
            <a:pPr lvl="2" defTabSz="914400">
              <a:buClr>
                <a:srgbClr val="685BC7"/>
              </a:buClr>
            </a:pPr>
            <a:r>
              <a:rPr lang="en-US" sz="1000" kern="0" dirty="0"/>
              <a:t>VM I/O access to storage cluster.</a:t>
            </a:r>
          </a:p>
          <a:p>
            <a:pPr lvl="1" defTabSz="914400">
              <a:buClr>
                <a:srgbClr val="685BC7"/>
              </a:buClr>
            </a:pPr>
            <a:r>
              <a:rPr lang="en-US" sz="1200" kern="0" dirty="0"/>
              <a:t>Typically 10GE</a:t>
            </a:r>
          </a:p>
          <a:p>
            <a:pPr defTabSz="914400">
              <a:buClr>
                <a:srgbClr val="685BC7"/>
              </a:buClr>
            </a:pPr>
            <a:r>
              <a:rPr lang="en-US" sz="1600" b="1" kern="0" dirty="0"/>
              <a:t>Data Network(s)   </a:t>
            </a:r>
            <a:r>
              <a:rPr lang="en-US" sz="1100" b="1" i="1" kern="0" dirty="0"/>
              <a:t>(Compute &amp; AIO Nodes Only)</a:t>
            </a:r>
            <a:endParaRPr lang="en-US" sz="1600" b="1" i="1" kern="0" dirty="0"/>
          </a:p>
          <a:p>
            <a:pPr lvl="1" defTabSz="914400">
              <a:buClr>
                <a:srgbClr val="685BC7"/>
              </a:buClr>
            </a:pPr>
            <a:r>
              <a:rPr lang="en-US" sz="1200" kern="0" dirty="0"/>
              <a:t>Networks on which the OpenStack / Neutron Provider Networks are realized, and</a:t>
            </a:r>
          </a:p>
          <a:p>
            <a:pPr lvl="1" defTabSz="914400">
              <a:buClr>
                <a:srgbClr val="685BC7"/>
              </a:buClr>
            </a:pPr>
            <a:r>
              <a:rPr lang="en-US" sz="1200" kern="0" dirty="0"/>
              <a:t>subsequently the VM Tenant Networks.</a:t>
            </a:r>
          </a:p>
          <a:p>
            <a:pPr defTabSz="914400">
              <a:buClr>
                <a:srgbClr val="685BC7"/>
              </a:buClr>
            </a:pPr>
            <a:r>
              <a:rPr lang="en-US" sz="1600" b="1" kern="0" dirty="0"/>
              <a:t>IPMI Network    </a:t>
            </a:r>
            <a:r>
              <a:rPr lang="en-US" sz="1100" b="1" i="1" kern="0" dirty="0"/>
              <a:t>(All Nodes)</a:t>
            </a:r>
            <a:endParaRPr lang="en-US" sz="1600" b="1" i="1" kern="0" dirty="0"/>
          </a:p>
          <a:p>
            <a:pPr lvl="1" defTabSz="914400">
              <a:buClr>
                <a:srgbClr val="685BC7"/>
              </a:buClr>
            </a:pPr>
            <a:r>
              <a:rPr lang="en-US" sz="1200" kern="0" dirty="0"/>
              <a:t>An optional network on which IPMI interfaces of all nodes are connected,</a:t>
            </a:r>
          </a:p>
          <a:p>
            <a:pPr lvl="1" defTabSz="914400">
              <a:buClr>
                <a:srgbClr val="685BC7"/>
              </a:buClr>
            </a:pPr>
            <a:r>
              <a:rPr lang="en-US" sz="1200" kern="0" dirty="0"/>
              <a:t>It must be L3/IP reachable from the controller’s OAM Interfaces.</a:t>
            </a:r>
            <a:br>
              <a:rPr lang="en-US" sz="1200" kern="0" dirty="0"/>
            </a:br>
            <a:endParaRPr lang="en-US" sz="1200" kern="0" dirty="0"/>
          </a:p>
          <a:p>
            <a:pPr defTabSz="914400">
              <a:buClr>
                <a:srgbClr val="685BC7"/>
              </a:buClr>
            </a:pPr>
            <a:r>
              <a:rPr lang="en-US" sz="1600" b="1" kern="0" dirty="0" err="1"/>
              <a:t>PxeBoot</a:t>
            </a:r>
            <a:r>
              <a:rPr lang="en-US" sz="1600" b="1" kern="0" dirty="0"/>
              <a:t> Network   </a:t>
            </a:r>
            <a:r>
              <a:rPr lang="en-US" sz="1100" b="1" i="1" kern="0" dirty="0"/>
              <a:t>(All Nodes)</a:t>
            </a:r>
            <a:endParaRPr lang="en-US" sz="1600" b="1" i="1" kern="0" dirty="0"/>
          </a:p>
          <a:p>
            <a:pPr lvl="1" defTabSz="914400">
              <a:buClr>
                <a:srgbClr val="685BC7"/>
              </a:buClr>
            </a:pPr>
            <a:r>
              <a:rPr lang="en-US" sz="1200" kern="0" dirty="0"/>
              <a:t>( not shown in diagrams to reduce clutter )</a:t>
            </a:r>
          </a:p>
          <a:p>
            <a:pPr lvl="1" defTabSz="914400">
              <a:buClr>
                <a:srgbClr val="685BC7"/>
              </a:buClr>
            </a:pPr>
            <a:r>
              <a:rPr lang="en-US" sz="1200" kern="0" dirty="0"/>
              <a:t>An </a:t>
            </a:r>
            <a:r>
              <a:rPr lang="en-US" sz="1200" i="1" kern="0" dirty="0"/>
              <a:t>optional</a:t>
            </a:r>
            <a:r>
              <a:rPr lang="en-US" sz="1200" kern="0" dirty="0"/>
              <a:t> network for controllers to network boot other nodes over;  </a:t>
            </a:r>
          </a:p>
          <a:p>
            <a:pPr lvl="2" defTabSz="914400">
              <a:buClr>
                <a:srgbClr val="685BC7"/>
              </a:buClr>
            </a:pPr>
            <a:r>
              <a:rPr lang="en-US" sz="1000" kern="0" dirty="0"/>
              <a:t>by default, controllers network boot other nodes over the management network,</a:t>
            </a:r>
          </a:p>
          <a:p>
            <a:pPr lvl="1" defTabSz="914400">
              <a:buClr>
                <a:srgbClr val="685BC7"/>
              </a:buClr>
            </a:pPr>
            <a:r>
              <a:rPr lang="en-US" sz="1200" kern="0" dirty="0"/>
              <a:t>This network is required for a variety of special case situations</a:t>
            </a:r>
          </a:p>
          <a:p>
            <a:pPr lvl="2" defTabSz="914400">
              <a:buClr>
                <a:srgbClr val="685BC7"/>
              </a:buClr>
            </a:pPr>
            <a:r>
              <a:rPr lang="en-US" sz="1000" kern="0" dirty="0"/>
              <a:t>management network must be ipv6 for some reason,</a:t>
            </a:r>
          </a:p>
          <a:p>
            <a:pPr lvl="3" defTabSz="914400">
              <a:buClr>
                <a:srgbClr val="685BC7"/>
              </a:buClr>
            </a:pPr>
            <a:r>
              <a:rPr lang="en-US" sz="800" kern="0" dirty="0"/>
              <a:t>ipv6 does NOT support pxeboot, therefore ipv4 pxeboot network must be configured</a:t>
            </a:r>
          </a:p>
          <a:p>
            <a:pPr lvl="2" defTabSz="914400">
              <a:buClr>
                <a:srgbClr val="685BC7"/>
              </a:buClr>
            </a:pPr>
            <a:r>
              <a:rPr lang="en-US" sz="1000" kern="0" dirty="0"/>
              <a:t>management network must be </a:t>
            </a:r>
            <a:r>
              <a:rPr lang="en-US" sz="1000" kern="0" dirty="0" err="1"/>
              <a:t>vlan</a:t>
            </a:r>
            <a:r>
              <a:rPr lang="en-US" sz="1000" kern="0" dirty="0"/>
              <a:t> tagged for some reason,</a:t>
            </a:r>
          </a:p>
          <a:p>
            <a:pPr lvl="3" defTabSz="914400">
              <a:buClr>
                <a:srgbClr val="685BC7"/>
              </a:buClr>
            </a:pPr>
            <a:r>
              <a:rPr lang="en-US" sz="800" kern="0" dirty="0"/>
              <a:t>most server’s bios do not support </a:t>
            </a:r>
            <a:r>
              <a:rPr lang="en-US" sz="800" kern="0" dirty="0" err="1"/>
              <a:t>pxebooting</a:t>
            </a:r>
            <a:r>
              <a:rPr lang="en-US" sz="800" kern="0" dirty="0"/>
              <a:t> over tagged network, therefore an untagged pxeboot network must be configured,</a:t>
            </a:r>
          </a:p>
          <a:p>
            <a:pPr lvl="2" defTabSz="914400">
              <a:buClr>
                <a:srgbClr val="685BC7"/>
              </a:buClr>
            </a:pPr>
            <a:r>
              <a:rPr lang="en-US" sz="1000" kern="0" dirty="0"/>
              <a:t>management network must be shared across regions</a:t>
            </a:r>
          </a:p>
          <a:p>
            <a:pPr lvl="3" defTabSz="914400">
              <a:buClr>
                <a:srgbClr val="685BC7"/>
              </a:buClr>
            </a:pPr>
            <a:r>
              <a:rPr lang="en-US" sz="800" kern="0" dirty="0"/>
              <a:t>but individual regions’ controllers want to only network boot nodes of their own region, therefore separate per-region pxeboot networks must be configured</a:t>
            </a:r>
          </a:p>
          <a:p>
            <a:pPr defTabSz="914400">
              <a:buClr>
                <a:srgbClr val="685BC7"/>
              </a:buClr>
            </a:pPr>
            <a:r>
              <a:rPr lang="en-US" sz="1600" b="1" kern="0" dirty="0"/>
              <a:t>Infra Network   </a:t>
            </a:r>
            <a:r>
              <a:rPr lang="en-US" sz="1100" b="1" i="1" kern="0" dirty="0"/>
              <a:t>(All Nodes)</a:t>
            </a:r>
            <a:endParaRPr lang="en-US" sz="1600" b="1" i="1" kern="0" dirty="0"/>
          </a:p>
          <a:p>
            <a:pPr lvl="1" defTabSz="914400">
              <a:buClr>
                <a:srgbClr val="685BC7"/>
              </a:buClr>
            </a:pPr>
            <a:r>
              <a:rPr lang="en-US" sz="1200" kern="0" dirty="0"/>
              <a:t>( not shown in diagrams as this is deprecated )</a:t>
            </a:r>
          </a:p>
          <a:p>
            <a:pPr lvl="1" defTabSz="914400">
              <a:buClr>
                <a:srgbClr val="685BC7"/>
              </a:buClr>
            </a:pPr>
            <a:r>
              <a:rPr lang="en-US" sz="1200" kern="0" dirty="0"/>
              <a:t>A deprecated optional network that was historically used for access to the storage cluster.</a:t>
            </a:r>
            <a:endParaRPr lang="en-US" kern="0" dirty="0"/>
          </a:p>
          <a:p>
            <a:pPr defTabSz="914400">
              <a:buClr>
                <a:srgbClr val="685BC7"/>
              </a:buClr>
            </a:pPr>
            <a:r>
              <a:rPr lang="en-US" sz="1600" b="1" kern="0" dirty="0"/>
              <a:t>Node Interfaces</a:t>
            </a:r>
          </a:p>
          <a:p>
            <a:pPr lvl="1" defTabSz="914400">
              <a:buClr>
                <a:srgbClr val="685BC7"/>
              </a:buClr>
            </a:pPr>
            <a:r>
              <a:rPr lang="en-US" sz="1300" kern="0" dirty="0"/>
              <a:t>All Nodes’ Network Interfaces in Deployment Diagrams can, in general,  optionally be either:</a:t>
            </a:r>
          </a:p>
          <a:p>
            <a:pPr lvl="2" defTabSz="914400">
              <a:buClr>
                <a:srgbClr val="685BC7"/>
              </a:buClr>
            </a:pPr>
            <a:r>
              <a:rPr lang="en-US" sz="1000" kern="0" dirty="0"/>
              <a:t>Untagged single port,</a:t>
            </a:r>
          </a:p>
          <a:p>
            <a:pPr lvl="2" defTabSz="914400">
              <a:buClr>
                <a:srgbClr val="685BC7"/>
              </a:buClr>
            </a:pPr>
            <a:r>
              <a:rPr lang="en-US" sz="1000" kern="0" dirty="0"/>
              <a:t>Untagged two port LAG, </a:t>
            </a:r>
          </a:p>
          <a:p>
            <a:pPr lvl="3" defTabSz="914400">
              <a:buClr>
                <a:srgbClr val="685BC7"/>
              </a:buClr>
            </a:pPr>
            <a:r>
              <a:rPr lang="en-US" sz="800" kern="0" dirty="0"/>
              <a:t>Optionally split between redundant L2 Switches.</a:t>
            </a:r>
          </a:p>
          <a:p>
            <a:pPr lvl="2" defTabSz="914400">
              <a:buClr>
                <a:srgbClr val="685BC7"/>
              </a:buClr>
            </a:pPr>
            <a:r>
              <a:rPr lang="en-US" sz="1000" kern="0" dirty="0"/>
              <a:t>VLAN on either single port or two port LAG.</a:t>
            </a:r>
          </a:p>
          <a:p>
            <a:pPr defTabSz="914400">
              <a:buClr>
                <a:srgbClr val="685BC7"/>
              </a:buClr>
            </a:pPr>
            <a:endParaRPr lang="en-US" kern="0" dirty="0"/>
          </a:p>
        </p:txBody>
      </p:sp>
      <p:sp>
        <p:nvSpPr>
          <p:cNvPr id="3" name="Bullet List">
            <a:extLst>
              <a:ext uri="{FF2B5EF4-FFF2-40B4-BE49-F238E27FC236}">
                <a16:creationId xmlns:a16="http://schemas.microsoft.com/office/drawing/2014/main" xmlns="" id="{5AE83EE4-EDE6-7046-9EB5-7E5F611EE046}"/>
              </a:ext>
            </a:extLst>
          </p:cNvPr>
          <p:cNvSpPr txBox="1"/>
          <p:nvPr/>
        </p:nvSpPr>
        <p:spPr>
          <a:xfrm>
            <a:off x="152614" y="360046"/>
            <a:ext cx="7736189" cy="57515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b">
            <a:spAutoFit/>
          </a:bodyPr>
          <a:lstStyle>
            <a:lvl1pPr algn="l">
              <a:defRPr sz="5000">
                <a:solidFill>
                  <a:srgbClr val="685BC7"/>
                </a:solidFill>
                <a:latin typeface="Arial"/>
                <a:ea typeface="Arial"/>
                <a:cs typeface="Arial"/>
                <a:sym typeface="Arial"/>
              </a:defRPr>
            </a:lvl1pPr>
          </a:lstStyle>
          <a:p>
            <a:r>
              <a:rPr lang="en-US" sz="2800" dirty="0"/>
              <a:t>Deployment Options – Glossary</a:t>
            </a:r>
            <a:endParaRPr sz="2800" dirty="0"/>
          </a:p>
        </p:txBody>
      </p:sp>
    </p:spTree>
    <p:extLst>
      <p:ext uri="{BB962C8B-B14F-4D97-AF65-F5344CB8AC3E}">
        <p14:creationId xmlns:p14="http://schemas.microsoft.com/office/powerpoint/2010/main" val="195597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Connector 64">
            <a:extLst>
              <a:ext uri="{FF2B5EF4-FFF2-40B4-BE49-F238E27FC236}">
                <a16:creationId xmlns:a16="http://schemas.microsoft.com/office/drawing/2014/main" xmlns="" id="{C3C915BD-325C-2B41-BE4A-071099A32408}"/>
              </a:ext>
            </a:extLst>
          </p:cNvPr>
          <p:cNvCxnSpPr>
            <a:cxnSpLocks/>
            <a:stCxn id="8" idx="2"/>
          </p:cNvCxnSpPr>
          <p:nvPr/>
        </p:nvCxnSpPr>
        <p:spPr bwMode="auto">
          <a:xfrm>
            <a:off x="2583938" y="3169913"/>
            <a:ext cx="0" cy="1408811"/>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sp>
        <p:nvSpPr>
          <p:cNvPr id="3" name="Bullet List">
            <a:extLst>
              <a:ext uri="{FF2B5EF4-FFF2-40B4-BE49-F238E27FC236}">
                <a16:creationId xmlns:a16="http://schemas.microsoft.com/office/drawing/2014/main" xmlns="" id="{5AE83EE4-EDE6-7046-9EB5-7E5F611EE046}"/>
              </a:ext>
            </a:extLst>
          </p:cNvPr>
          <p:cNvSpPr txBox="1"/>
          <p:nvPr/>
        </p:nvSpPr>
        <p:spPr>
          <a:xfrm>
            <a:off x="152614" y="461650"/>
            <a:ext cx="7736189" cy="57515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b">
            <a:spAutoFit/>
          </a:bodyPr>
          <a:lstStyle>
            <a:lvl1pPr algn="l">
              <a:defRPr sz="5000">
                <a:solidFill>
                  <a:srgbClr val="685BC7"/>
                </a:solidFill>
                <a:latin typeface="Arial"/>
                <a:ea typeface="Arial"/>
                <a:cs typeface="Arial"/>
                <a:sym typeface="Arial"/>
              </a:defRPr>
            </a:lvl1pPr>
          </a:lstStyle>
          <a:p>
            <a:r>
              <a:rPr lang="en-US" sz="2800" dirty="0"/>
              <a:t>All-In-One – Simplex </a:t>
            </a:r>
          </a:p>
        </p:txBody>
      </p:sp>
      <p:sp>
        <p:nvSpPr>
          <p:cNvPr id="8" name="Rounded Rectangle 7">
            <a:extLst>
              <a:ext uri="{FF2B5EF4-FFF2-40B4-BE49-F238E27FC236}">
                <a16:creationId xmlns:a16="http://schemas.microsoft.com/office/drawing/2014/main" xmlns="" id="{A3E7F37A-C6A3-C040-9757-AA35127CC7B3}"/>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a:t>
            </a:r>
            <a:r>
              <a:rPr kumimoji="0" lang="en-US" sz="1200" b="0" i="0" u="none" strike="noStrike" cap="none" spc="0" normalizeH="0" baseline="0" dirty="0">
                <a:ln>
                  <a:noFill/>
                </a:ln>
                <a:solidFill>
                  <a:srgbClr val="FFFFFF"/>
                </a:solidFill>
                <a:effectLst/>
                <a:uFillTx/>
                <a:latin typeface="+mn-lt"/>
                <a:ea typeface="+mn-ea"/>
                <a:cs typeface="+mn-cs"/>
                <a:sym typeface="Helvetica Neue Medium"/>
              </a:rPr>
              <a:t>ontroller-0</a:t>
            </a:r>
            <a:br>
              <a:rPr kumimoji="0" lang="en-US" sz="1200" b="0" i="0" u="none" strike="noStrike" cap="none" spc="0" normalizeH="0" baseline="0" dirty="0">
                <a:ln>
                  <a:noFill/>
                </a:ln>
                <a:solidFill>
                  <a:srgbClr val="FFFFFF"/>
                </a:solidFill>
                <a:effectLst/>
                <a:uFillTx/>
                <a:latin typeface="+mn-lt"/>
                <a:ea typeface="+mn-ea"/>
                <a:cs typeface="+mn-cs"/>
                <a:sym typeface="Helvetica Neue Medium"/>
              </a:rPr>
            </a:br>
            <a:r>
              <a:rPr kumimoji="0" lang="en-US" sz="900" b="0" i="0" u="none" strike="noStrike" cap="none" spc="0" normalizeH="0" baseline="0" dirty="0">
                <a:ln>
                  <a:noFill/>
                </a:ln>
                <a:solidFill>
                  <a:srgbClr val="FFFFFF"/>
                </a:solidFill>
                <a:effectLst/>
                <a:uFillTx/>
                <a:latin typeface="+mn-lt"/>
                <a:ea typeface="+mn-ea"/>
                <a:cs typeface="+mn-cs"/>
                <a:sym typeface="Helvetica Neue Medium"/>
              </a:rPr>
              <a:t>&lt; compute &gt;</a:t>
            </a:r>
            <a:br>
              <a:rPr kumimoji="0" lang="en-US" sz="900" b="0" i="0" u="none" strike="noStrike" cap="none" spc="0" normalizeH="0" baseline="0" dirty="0">
                <a:ln>
                  <a:noFill/>
                </a:ln>
                <a:solidFill>
                  <a:srgbClr val="FFFFFF"/>
                </a:solidFill>
                <a:effectLst/>
                <a:uFillTx/>
                <a:latin typeface="+mn-lt"/>
                <a:ea typeface="+mn-ea"/>
                <a:cs typeface="+mn-cs"/>
                <a:sym typeface="Helvetica Neue Medium"/>
              </a:rPr>
            </a:br>
            <a:r>
              <a:rPr kumimoji="0" lang="en-US" sz="900" b="0" i="0" u="none" strike="noStrike" cap="none" spc="0" normalizeH="0" baseline="0" dirty="0">
                <a:ln>
                  <a:noFill/>
                </a:ln>
                <a:solidFill>
                  <a:srgbClr val="FFFFFF"/>
                </a:solidFill>
                <a:effectLst/>
                <a:uFillTx/>
                <a:latin typeface="+mn-lt"/>
                <a:ea typeface="+mn-ea"/>
                <a:cs typeface="+mn-cs"/>
                <a:sym typeface="Helvetica Neue Medium"/>
              </a:rPr>
              <a:t>&lt; storage &gt;</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6" name="Cloud">
            <a:extLst>
              <a:ext uri="{FF2B5EF4-FFF2-40B4-BE49-F238E27FC236}">
                <a16:creationId xmlns:a16="http://schemas.microsoft.com/office/drawing/2014/main" xmlns="" id="{9EC21C79-D7EE-DF4D-8150-9FB7C4DE5D3E}"/>
              </a:ext>
            </a:extLst>
          </p:cNvPr>
          <p:cNvSpPr>
            <a:spLocks noChangeAspect="1" noEditPoints="1" noChangeArrowheads="1"/>
          </p:cNvSpPr>
          <p:nvPr/>
        </p:nvSpPr>
        <p:spPr bwMode="auto">
          <a:xfrm>
            <a:off x="968189" y="1137524"/>
            <a:ext cx="1433568"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OAM Network</a:t>
            </a:r>
          </a:p>
        </p:txBody>
      </p:sp>
      <p:pic>
        <p:nvPicPr>
          <p:cNvPr id="7" name="Picture 76" descr="vr_grey">
            <a:extLst>
              <a:ext uri="{FF2B5EF4-FFF2-40B4-BE49-F238E27FC236}">
                <a16:creationId xmlns:a16="http://schemas.microsoft.com/office/drawing/2014/main" xmlns="" id="{264E31B8-AF8A-7947-A2ED-3AB11C9D7E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79" y="1643378"/>
            <a:ext cx="394845" cy="26645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xmlns="" id="{C606A04D-35DA-7D4B-8179-D019A67E5A8D}"/>
              </a:ext>
            </a:extLst>
          </p:cNvPr>
          <p:cNvCxnSpPr>
            <a:cxnSpLocks/>
            <a:stCxn id="7" idx="0"/>
            <a:endCxn id="61" idx="2"/>
          </p:cNvCxnSpPr>
          <p:nvPr/>
        </p:nvCxnSpPr>
        <p:spPr bwMode="auto">
          <a:xfrm>
            <a:off x="1736127" y="1909393"/>
            <a:ext cx="21549" cy="2476645"/>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xmlns="" id="{5E413CFA-AEDB-CD47-9573-15FA7FD42D2F}"/>
              </a:ext>
            </a:extLst>
          </p:cNvPr>
          <p:cNvCxnSpPr>
            <a:cxnSpLocks/>
            <a:stCxn id="8" idx="1"/>
          </p:cNvCxnSpPr>
          <p:nvPr/>
        </p:nvCxnSpPr>
        <p:spPr bwMode="auto">
          <a:xfrm flipH="1">
            <a:off x="1749574" y="2936413"/>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xmlns="" id="{A075157A-8846-A747-998D-F6DD2FC80570}"/>
              </a:ext>
            </a:extLst>
          </p:cNvPr>
          <p:cNvCxnSpPr>
            <a:cxnSpLocks/>
          </p:cNvCxnSpPr>
          <p:nvPr/>
        </p:nvCxnSpPr>
        <p:spPr bwMode="auto">
          <a:xfrm flipH="1" flipV="1">
            <a:off x="2099844" y="2180596"/>
            <a:ext cx="2626797" cy="7005"/>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xmlns="" id="{B4A6A27D-77AB-194E-A891-1B5FF9D69CE7}"/>
              </a:ext>
            </a:extLst>
          </p:cNvPr>
          <p:cNvCxnSpPr>
            <a:cxnSpLocks/>
          </p:cNvCxnSpPr>
          <p:nvPr/>
        </p:nvCxnSpPr>
        <p:spPr bwMode="auto">
          <a:xfrm flipH="1">
            <a:off x="2401757" y="2306096"/>
            <a:ext cx="2499696"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30" name="Cloud">
            <a:extLst>
              <a:ext uri="{FF2B5EF4-FFF2-40B4-BE49-F238E27FC236}">
                <a16:creationId xmlns:a16="http://schemas.microsoft.com/office/drawing/2014/main" xmlns="" id="{E6DB5BD4-09A3-A044-B2F6-1714C67A174C}"/>
              </a:ext>
            </a:extLst>
          </p:cNvPr>
          <p:cNvSpPr>
            <a:spLocks noChangeAspect="1" noEditPoints="1" noChangeArrowheads="1"/>
          </p:cNvSpPr>
          <p:nvPr/>
        </p:nvSpPr>
        <p:spPr bwMode="auto">
          <a:xfrm>
            <a:off x="3224913" y="1127656"/>
            <a:ext cx="3980325"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a:ea typeface="+mn-ea"/>
              </a:rPr>
              <a:t>Public Network</a:t>
            </a:r>
          </a:p>
        </p:txBody>
      </p:sp>
      <p:pic>
        <p:nvPicPr>
          <p:cNvPr id="31" name="Picture 76" descr="vr_grey">
            <a:extLst>
              <a:ext uri="{FF2B5EF4-FFF2-40B4-BE49-F238E27FC236}">
                <a16:creationId xmlns:a16="http://schemas.microsoft.com/office/drawing/2014/main" xmlns="" id="{3C5CD895-280A-AD40-B7FD-FF1A6E7654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3473258" y="1587400"/>
            <a:ext cx="394845" cy="26645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6" descr="vr_grey">
            <a:extLst>
              <a:ext uri="{FF2B5EF4-FFF2-40B4-BE49-F238E27FC236}">
                <a16:creationId xmlns:a16="http://schemas.microsoft.com/office/drawing/2014/main" xmlns="" id="{92C3919A-E2D8-6045-8C47-DFA8BB4CD1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3888359" y="1650150"/>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33" name="Cloud">
            <a:extLst>
              <a:ext uri="{FF2B5EF4-FFF2-40B4-BE49-F238E27FC236}">
                <a16:creationId xmlns:a16="http://schemas.microsoft.com/office/drawing/2014/main" xmlns="" id="{BA1343AE-BD41-0842-B564-19DE003F3D64}"/>
              </a:ext>
            </a:extLst>
          </p:cNvPr>
          <p:cNvSpPr>
            <a:spLocks noChangeAspect="1" noEditPoints="1" noChangeArrowheads="1"/>
          </p:cNvSpPr>
          <p:nvPr/>
        </p:nvSpPr>
        <p:spPr bwMode="auto">
          <a:xfrm>
            <a:off x="1343333" y="4478651"/>
            <a:ext cx="6545470" cy="33318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IPMI Network</a:t>
            </a:r>
          </a:p>
        </p:txBody>
      </p:sp>
      <p:cxnSp>
        <p:nvCxnSpPr>
          <p:cNvPr id="55" name="Straight Connector 54">
            <a:extLst>
              <a:ext uri="{FF2B5EF4-FFF2-40B4-BE49-F238E27FC236}">
                <a16:creationId xmlns:a16="http://schemas.microsoft.com/office/drawing/2014/main" xmlns="" id="{6100FD93-A654-144F-9BC9-A632C6546787}"/>
              </a:ext>
            </a:extLst>
          </p:cNvPr>
          <p:cNvCxnSpPr>
            <a:cxnSpLocks/>
            <a:stCxn id="31" idx="0"/>
          </p:cNvCxnSpPr>
          <p:nvPr/>
        </p:nvCxnSpPr>
        <p:spPr bwMode="auto">
          <a:xfrm>
            <a:off x="3659906" y="1853415"/>
            <a:ext cx="0" cy="334186"/>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xmlns="" id="{FDAE15C5-BE9E-E847-B424-1068345469C2}"/>
              </a:ext>
            </a:extLst>
          </p:cNvPr>
          <p:cNvCxnSpPr>
            <a:cxnSpLocks/>
            <a:stCxn id="32" idx="0"/>
          </p:cNvCxnSpPr>
          <p:nvPr/>
        </p:nvCxnSpPr>
        <p:spPr bwMode="auto">
          <a:xfrm>
            <a:off x="4075007" y="1916165"/>
            <a:ext cx="0" cy="396936"/>
          </a:xfrm>
          <a:prstGeom prst="line">
            <a:avLst/>
          </a:prstGeom>
          <a:solidFill>
            <a:schemeClr val="accent2"/>
          </a:solidFill>
          <a:ln w="28575" cap="flat" cmpd="sng" algn="ctr">
            <a:solidFill>
              <a:srgbClr val="00B0F0"/>
            </a:solidFill>
            <a:prstDash val="solid"/>
            <a:round/>
            <a:headEnd type="none" w="med" len="med"/>
            <a:tailEnd type="none" w="med" len="med"/>
          </a:ln>
          <a:effectLst/>
        </p:spPr>
      </p:cxnSp>
      <p:pic>
        <p:nvPicPr>
          <p:cNvPr id="61" name="Picture 76" descr="vr_grey">
            <a:extLst>
              <a:ext uri="{FF2B5EF4-FFF2-40B4-BE49-F238E27FC236}">
                <a16:creationId xmlns:a16="http://schemas.microsoft.com/office/drawing/2014/main" xmlns="" id="{5D0D2040-C107-5847-A285-C46C4AF3A1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80" y="4385602"/>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a:extLst>
              <a:ext uri="{FF2B5EF4-FFF2-40B4-BE49-F238E27FC236}">
                <a16:creationId xmlns:a16="http://schemas.microsoft.com/office/drawing/2014/main" xmlns="" id="{F9BE72B1-D9B6-E240-BDA7-E577E16E2F0E}"/>
              </a:ext>
            </a:extLst>
          </p:cNvPr>
          <p:cNvSpPr txBox="1"/>
          <p:nvPr/>
        </p:nvSpPr>
        <p:spPr bwMode="black">
          <a:xfrm>
            <a:off x="2408480" y="1944365"/>
            <a:ext cx="110959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a:solidFill>
                  <a:srgbClr val="00B0F0"/>
                </a:solidFill>
                <a:latin typeface="+mn-lt"/>
              </a:rPr>
              <a:t>D</a:t>
            </a:r>
            <a:r>
              <a:rPr lang="en-US" sz="1000" dirty="0" smtClean="0">
                <a:solidFill>
                  <a:srgbClr val="00B0F0"/>
                </a:solidFill>
                <a:latin typeface="+mn-lt"/>
              </a:rPr>
              <a:t>ata Network(s</a:t>
            </a:r>
            <a:r>
              <a:rPr lang="en-US" sz="1000" dirty="0">
                <a:solidFill>
                  <a:srgbClr val="00B0F0"/>
                </a:solidFill>
                <a:latin typeface="+mn-lt"/>
              </a:rPr>
              <a:t>)</a:t>
            </a:r>
          </a:p>
        </p:txBody>
      </p:sp>
      <p:sp>
        <p:nvSpPr>
          <p:cNvPr id="84" name="TextBox 83">
            <a:extLst>
              <a:ext uri="{FF2B5EF4-FFF2-40B4-BE49-F238E27FC236}">
                <a16:creationId xmlns:a16="http://schemas.microsoft.com/office/drawing/2014/main" xmlns="" id="{B5412687-F25B-494F-8DF0-884D6473E1CF}"/>
              </a:ext>
            </a:extLst>
          </p:cNvPr>
          <p:cNvSpPr txBox="1"/>
          <p:nvPr/>
        </p:nvSpPr>
        <p:spPr bwMode="black">
          <a:xfrm rot="16200000">
            <a:off x="1094170" y="3059838"/>
            <a:ext cx="98135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smtClean="0">
                <a:solidFill>
                  <a:srgbClr val="00B050"/>
                </a:solidFill>
                <a:latin typeface="+mn-lt"/>
              </a:rPr>
              <a:t>OAM</a:t>
            </a:r>
            <a:r>
              <a:rPr lang="en-US" sz="1000" dirty="0" smtClean="0">
                <a:solidFill>
                  <a:srgbClr val="00B050"/>
                </a:solidFill>
                <a:latin typeface="+mn-lt"/>
              </a:rPr>
              <a:t> Network</a:t>
            </a:r>
            <a:endParaRPr lang="en-US" sz="1000" dirty="0">
              <a:solidFill>
                <a:srgbClr val="00B050"/>
              </a:solidFill>
              <a:latin typeface="+mn-lt"/>
            </a:endParaRPr>
          </a:p>
        </p:txBody>
      </p:sp>
      <p:cxnSp>
        <p:nvCxnSpPr>
          <p:cNvPr id="53" name="Straight Connector 52">
            <a:extLst>
              <a:ext uri="{FF2B5EF4-FFF2-40B4-BE49-F238E27FC236}">
                <a16:creationId xmlns:a16="http://schemas.microsoft.com/office/drawing/2014/main" xmlns="" id="{D383B44B-E521-5840-8C47-C61E67A55003}"/>
              </a:ext>
            </a:extLst>
          </p:cNvPr>
          <p:cNvCxnSpPr>
            <a:cxnSpLocks/>
          </p:cNvCxnSpPr>
          <p:nvPr/>
        </p:nvCxnSpPr>
        <p:spPr bwMode="auto">
          <a:xfrm>
            <a:off x="2344135" y="2180596"/>
            <a:ext cx="0" cy="5223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xmlns="" id="{F7D6C05B-C48B-AE46-B3B7-3D8B38C8DB93}"/>
              </a:ext>
            </a:extLst>
          </p:cNvPr>
          <p:cNvCxnSpPr>
            <a:cxnSpLocks/>
          </p:cNvCxnSpPr>
          <p:nvPr/>
        </p:nvCxnSpPr>
        <p:spPr bwMode="auto">
          <a:xfrm>
            <a:off x="2476360" y="2306096"/>
            <a:ext cx="0" cy="3968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43" name="Folded Corner 42">
            <a:extLst>
              <a:ext uri="{FF2B5EF4-FFF2-40B4-BE49-F238E27FC236}">
                <a16:creationId xmlns:a16="http://schemas.microsoft.com/office/drawing/2014/main" xmlns="" id="{87D36CC8-8B52-D542-9AFF-348F30EC4F52}"/>
              </a:ext>
            </a:extLst>
          </p:cNvPr>
          <p:cNvSpPr/>
          <p:nvPr/>
        </p:nvSpPr>
        <p:spPr bwMode="gray">
          <a:xfrm>
            <a:off x="1" y="4925695"/>
            <a:ext cx="564776" cy="217805"/>
          </a:xfrm>
          <a:prstGeom prst="foldedCorner">
            <a:avLst/>
          </a:prstGeom>
          <a:solidFill>
            <a:srgbClr val="FFFF00"/>
          </a:solidFill>
          <a:ln w="9525">
            <a:solidFill>
              <a:schemeClr val="tx2"/>
            </a:solidFill>
            <a:round/>
            <a:headEnd type="none" w="med" len="med"/>
            <a:tailEnd type="none" w="med" len="med"/>
          </a:ln>
          <a:effectLst/>
          <a:ex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800" b="1" i="1" dirty="0">
                <a:solidFill>
                  <a:schemeClr val="tx2"/>
                </a:solidFill>
              </a:rPr>
              <a:t>See Notes</a:t>
            </a:r>
          </a:p>
        </p:txBody>
      </p:sp>
    </p:spTree>
    <p:extLst>
      <p:ext uri="{BB962C8B-B14F-4D97-AF65-F5344CB8AC3E}">
        <p14:creationId xmlns:p14="http://schemas.microsoft.com/office/powerpoint/2010/main" val="251130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xmlns="" id="{DE5E09A3-4693-8E4F-B6AB-AA95F957F564}"/>
              </a:ext>
            </a:extLst>
          </p:cNvPr>
          <p:cNvCxnSpPr>
            <a:cxnSpLocks/>
          </p:cNvCxnSpPr>
          <p:nvPr/>
        </p:nvCxnSpPr>
        <p:spPr bwMode="auto">
          <a:xfrm>
            <a:off x="2792370" y="2180596"/>
            <a:ext cx="0" cy="1086334"/>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xmlns="" id="{2FE7C43B-571C-7B47-B67E-7AC017B1D178}"/>
              </a:ext>
            </a:extLst>
          </p:cNvPr>
          <p:cNvCxnSpPr>
            <a:cxnSpLocks/>
          </p:cNvCxnSpPr>
          <p:nvPr/>
        </p:nvCxnSpPr>
        <p:spPr bwMode="auto">
          <a:xfrm>
            <a:off x="2924595" y="2306096"/>
            <a:ext cx="0" cy="960834"/>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xmlns="" id="{219129C7-AA05-0F4A-A050-1381C25E4FB7}"/>
              </a:ext>
            </a:extLst>
          </p:cNvPr>
          <p:cNvCxnSpPr>
            <a:cxnSpLocks/>
          </p:cNvCxnSpPr>
          <p:nvPr/>
        </p:nvCxnSpPr>
        <p:spPr bwMode="auto">
          <a:xfrm>
            <a:off x="2401756" y="3731518"/>
            <a:ext cx="0" cy="847206"/>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xmlns="" id="{C3C915BD-325C-2B41-BE4A-071099A32408}"/>
              </a:ext>
            </a:extLst>
          </p:cNvPr>
          <p:cNvCxnSpPr>
            <a:cxnSpLocks/>
            <a:stCxn id="8" idx="2"/>
          </p:cNvCxnSpPr>
          <p:nvPr/>
        </p:nvCxnSpPr>
        <p:spPr bwMode="auto">
          <a:xfrm>
            <a:off x="2583938" y="3169913"/>
            <a:ext cx="0" cy="1408811"/>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sp>
        <p:nvSpPr>
          <p:cNvPr id="3" name="Bullet List">
            <a:extLst>
              <a:ext uri="{FF2B5EF4-FFF2-40B4-BE49-F238E27FC236}">
                <a16:creationId xmlns:a16="http://schemas.microsoft.com/office/drawing/2014/main" xmlns="" id="{5AE83EE4-EDE6-7046-9EB5-7E5F611EE046}"/>
              </a:ext>
            </a:extLst>
          </p:cNvPr>
          <p:cNvSpPr txBox="1"/>
          <p:nvPr/>
        </p:nvSpPr>
        <p:spPr>
          <a:xfrm>
            <a:off x="152614" y="461650"/>
            <a:ext cx="7736189" cy="57515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b">
            <a:spAutoFit/>
          </a:bodyPr>
          <a:lstStyle>
            <a:lvl1pPr algn="l">
              <a:defRPr sz="5000">
                <a:solidFill>
                  <a:srgbClr val="685BC7"/>
                </a:solidFill>
                <a:latin typeface="Arial"/>
                <a:ea typeface="Arial"/>
                <a:cs typeface="Arial"/>
                <a:sym typeface="Arial"/>
              </a:defRPr>
            </a:lvl1pPr>
          </a:lstStyle>
          <a:p>
            <a:r>
              <a:rPr lang="en-US" sz="2800" dirty="0"/>
              <a:t>All-In-One – Duplex </a:t>
            </a:r>
          </a:p>
        </p:txBody>
      </p:sp>
      <p:sp>
        <p:nvSpPr>
          <p:cNvPr id="8" name="Rounded Rectangle 7">
            <a:extLst>
              <a:ext uri="{FF2B5EF4-FFF2-40B4-BE49-F238E27FC236}">
                <a16:creationId xmlns:a16="http://schemas.microsoft.com/office/drawing/2014/main" xmlns="" id="{A3E7F37A-C6A3-C040-9757-AA35127CC7B3}"/>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a:t>
            </a:r>
            <a:r>
              <a:rPr kumimoji="0" lang="en-US" sz="1200" b="0" i="0" u="none" strike="noStrike" cap="none" spc="0" normalizeH="0" baseline="0" dirty="0">
                <a:ln>
                  <a:noFill/>
                </a:ln>
                <a:solidFill>
                  <a:srgbClr val="FFFFFF"/>
                </a:solidFill>
                <a:effectLst/>
                <a:uFillTx/>
                <a:latin typeface="+mn-lt"/>
                <a:ea typeface="+mn-ea"/>
                <a:cs typeface="+mn-cs"/>
                <a:sym typeface="Helvetica Neue Medium"/>
              </a:rPr>
              <a:t>ontroller-0</a:t>
            </a:r>
            <a:br>
              <a:rPr kumimoji="0" lang="en-US" sz="1200" b="0" i="0" u="none" strike="noStrike" cap="none" spc="0" normalizeH="0" baseline="0" dirty="0">
                <a:ln>
                  <a:noFill/>
                </a:ln>
                <a:solidFill>
                  <a:srgbClr val="FFFFFF"/>
                </a:solidFill>
                <a:effectLst/>
                <a:uFillTx/>
                <a:latin typeface="+mn-lt"/>
                <a:ea typeface="+mn-ea"/>
                <a:cs typeface="+mn-cs"/>
                <a:sym typeface="Helvetica Neue Medium"/>
              </a:rPr>
            </a:br>
            <a:r>
              <a:rPr kumimoji="0" lang="en-US" sz="900" b="0" i="0" u="none" strike="noStrike" cap="none" spc="0" normalizeH="0" baseline="0" dirty="0">
                <a:ln>
                  <a:noFill/>
                </a:ln>
                <a:solidFill>
                  <a:srgbClr val="FFFFFF"/>
                </a:solidFill>
                <a:effectLst/>
                <a:uFillTx/>
                <a:latin typeface="+mn-lt"/>
                <a:ea typeface="+mn-ea"/>
                <a:cs typeface="+mn-cs"/>
                <a:sym typeface="Helvetica Neue Medium"/>
              </a:rPr>
              <a:t>&lt; compute &gt;</a:t>
            </a:r>
            <a:br>
              <a:rPr kumimoji="0" lang="en-US" sz="900" b="0" i="0" u="none" strike="noStrike" cap="none" spc="0" normalizeH="0" baseline="0" dirty="0">
                <a:ln>
                  <a:noFill/>
                </a:ln>
                <a:solidFill>
                  <a:srgbClr val="FFFFFF"/>
                </a:solidFill>
                <a:effectLst/>
                <a:uFillTx/>
                <a:latin typeface="+mn-lt"/>
                <a:ea typeface="+mn-ea"/>
                <a:cs typeface="+mn-cs"/>
                <a:sym typeface="Helvetica Neue Medium"/>
              </a:rPr>
            </a:br>
            <a:r>
              <a:rPr kumimoji="0" lang="en-US" sz="900" b="0" i="0" u="none" strike="noStrike" cap="none" spc="0" normalizeH="0" baseline="0" dirty="0">
                <a:ln>
                  <a:noFill/>
                </a:ln>
                <a:solidFill>
                  <a:srgbClr val="FFFFFF"/>
                </a:solidFill>
                <a:effectLst/>
                <a:uFillTx/>
                <a:latin typeface="+mn-lt"/>
                <a:ea typeface="+mn-ea"/>
                <a:cs typeface="+mn-cs"/>
                <a:sym typeface="Helvetica Neue Medium"/>
              </a:rPr>
              <a:t>&lt; storage &gt;</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6" name="Cloud">
            <a:extLst>
              <a:ext uri="{FF2B5EF4-FFF2-40B4-BE49-F238E27FC236}">
                <a16:creationId xmlns:a16="http://schemas.microsoft.com/office/drawing/2014/main" xmlns="" id="{9EC21C79-D7EE-DF4D-8150-9FB7C4DE5D3E}"/>
              </a:ext>
            </a:extLst>
          </p:cNvPr>
          <p:cNvSpPr>
            <a:spLocks noChangeAspect="1" noEditPoints="1" noChangeArrowheads="1"/>
          </p:cNvSpPr>
          <p:nvPr/>
        </p:nvSpPr>
        <p:spPr bwMode="auto">
          <a:xfrm>
            <a:off x="968189" y="1137524"/>
            <a:ext cx="1433568"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OAM Network</a:t>
            </a:r>
          </a:p>
        </p:txBody>
      </p:sp>
      <p:pic>
        <p:nvPicPr>
          <p:cNvPr id="7" name="Picture 76" descr="vr_grey">
            <a:extLst>
              <a:ext uri="{FF2B5EF4-FFF2-40B4-BE49-F238E27FC236}">
                <a16:creationId xmlns:a16="http://schemas.microsoft.com/office/drawing/2014/main" xmlns="" id="{264E31B8-AF8A-7947-A2ED-3AB11C9D7E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79" y="1643378"/>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a:extLst>
              <a:ext uri="{FF2B5EF4-FFF2-40B4-BE49-F238E27FC236}">
                <a16:creationId xmlns:a16="http://schemas.microsoft.com/office/drawing/2014/main" xmlns="" id="{70CD6637-34DC-B748-A2C4-10AEF08957BF}"/>
              </a:ext>
            </a:extLst>
          </p:cNvPr>
          <p:cNvSpPr/>
          <p:nvPr/>
        </p:nvSpPr>
        <p:spPr>
          <a:xfrm>
            <a:off x="2099843" y="326357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lvl="0" algn="ctr" defTabSz="821531" fontAlgn="auto" hangingPunct="0">
              <a:spcBef>
                <a:spcPts val="0"/>
              </a:spcBef>
              <a:spcAft>
                <a:spcPts val="0"/>
              </a:spcAft>
            </a:pPr>
            <a:r>
              <a:rPr lang="en-US" sz="1200" dirty="0">
                <a:solidFill>
                  <a:srgbClr val="FFFFFF"/>
                </a:solidFill>
                <a:latin typeface="Arial"/>
                <a:sym typeface="Helvetica Neue Medium"/>
              </a:rPr>
              <a:t>controller-1</a:t>
            </a:r>
            <a:br>
              <a:rPr lang="en-US" sz="1200" dirty="0">
                <a:solidFill>
                  <a:srgbClr val="FFFFFF"/>
                </a:solidFill>
                <a:latin typeface="Arial"/>
                <a:sym typeface="Helvetica Neue Medium"/>
              </a:rPr>
            </a:br>
            <a:r>
              <a:rPr lang="en-US" sz="900" dirty="0">
                <a:solidFill>
                  <a:srgbClr val="FFFFFF"/>
                </a:solidFill>
                <a:latin typeface="Arial"/>
                <a:sym typeface="Helvetica Neue Medium"/>
              </a:rPr>
              <a:t>&lt; compute &gt;</a:t>
            </a:r>
            <a:br>
              <a:rPr lang="en-US" sz="900" dirty="0">
                <a:solidFill>
                  <a:srgbClr val="FFFFFF"/>
                </a:solidFill>
                <a:latin typeface="Arial"/>
                <a:sym typeface="Helvetica Neue Medium"/>
              </a:rPr>
            </a:br>
            <a:r>
              <a:rPr lang="en-US" sz="900" dirty="0">
                <a:solidFill>
                  <a:srgbClr val="FFFFFF"/>
                </a:solidFill>
                <a:latin typeface="Arial"/>
                <a:sym typeface="Helvetica Neue Medium"/>
              </a:rPr>
              <a:t>&lt; storage &gt;</a:t>
            </a:r>
            <a:endParaRPr lang="en-US" sz="1200" dirty="0">
              <a:solidFill>
                <a:srgbClr val="FFFFFF"/>
              </a:solidFill>
              <a:latin typeface="Arial"/>
              <a:sym typeface="Helvetica Neue Medium"/>
            </a:endParaRPr>
          </a:p>
        </p:txBody>
      </p:sp>
      <p:cxnSp>
        <p:nvCxnSpPr>
          <p:cNvPr id="16" name="Straight Connector 15">
            <a:extLst>
              <a:ext uri="{FF2B5EF4-FFF2-40B4-BE49-F238E27FC236}">
                <a16:creationId xmlns:a16="http://schemas.microsoft.com/office/drawing/2014/main" xmlns="" id="{C606A04D-35DA-7D4B-8179-D019A67E5A8D}"/>
              </a:ext>
            </a:extLst>
          </p:cNvPr>
          <p:cNvCxnSpPr>
            <a:cxnSpLocks/>
            <a:stCxn id="7" idx="0"/>
            <a:endCxn id="61" idx="2"/>
          </p:cNvCxnSpPr>
          <p:nvPr/>
        </p:nvCxnSpPr>
        <p:spPr bwMode="auto">
          <a:xfrm>
            <a:off x="1736127" y="1909393"/>
            <a:ext cx="21549" cy="2476645"/>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xmlns="" id="{5E413CFA-AEDB-CD47-9573-15FA7FD42D2F}"/>
              </a:ext>
            </a:extLst>
          </p:cNvPr>
          <p:cNvCxnSpPr>
            <a:cxnSpLocks/>
            <a:stCxn id="8" idx="1"/>
          </p:cNvCxnSpPr>
          <p:nvPr/>
        </p:nvCxnSpPr>
        <p:spPr bwMode="auto">
          <a:xfrm flipH="1">
            <a:off x="1749574" y="2936413"/>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xmlns="" id="{A8440511-A842-E749-B8E2-692DFF0D2A28}"/>
              </a:ext>
            </a:extLst>
          </p:cNvPr>
          <p:cNvCxnSpPr>
            <a:cxnSpLocks/>
            <a:stCxn id="9" idx="1"/>
          </p:cNvCxnSpPr>
          <p:nvPr/>
        </p:nvCxnSpPr>
        <p:spPr bwMode="auto">
          <a:xfrm flipH="1">
            <a:off x="1749574" y="3497071"/>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xmlns="" id="{30BEC708-CB95-D14B-B524-F90DACC7CCA3}"/>
              </a:ext>
            </a:extLst>
          </p:cNvPr>
          <p:cNvCxnSpPr>
            <a:cxnSpLocks/>
          </p:cNvCxnSpPr>
          <p:nvPr/>
        </p:nvCxnSpPr>
        <p:spPr bwMode="auto">
          <a:xfrm flipH="1">
            <a:off x="2818185" y="4119278"/>
            <a:ext cx="1572280" cy="0"/>
          </a:xfrm>
          <a:prstGeom prst="line">
            <a:avLst/>
          </a:prstGeom>
          <a:solidFill>
            <a:schemeClr val="accent2"/>
          </a:solidFill>
          <a:ln w="28575" cap="flat" cmpd="sng" algn="ctr">
            <a:solidFill>
              <a:schemeClr val="tx2"/>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xmlns="" id="{A075157A-8846-A747-998D-F6DD2FC80570}"/>
              </a:ext>
            </a:extLst>
          </p:cNvPr>
          <p:cNvCxnSpPr>
            <a:cxnSpLocks/>
          </p:cNvCxnSpPr>
          <p:nvPr/>
        </p:nvCxnSpPr>
        <p:spPr bwMode="auto">
          <a:xfrm flipH="1" flipV="1">
            <a:off x="2099844" y="2180596"/>
            <a:ext cx="2626797" cy="7005"/>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xmlns="" id="{B4A6A27D-77AB-194E-A891-1B5FF9D69CE7}"/>
              </a:ext>
            </a:extLst>
          </p:cNvPr>
          <p:cNvCxnSpPr>
            <a:cxnSpLocks/>
          </p:cNvCxnSpPr>
          <p:nvPr/>
        </p:nvCxnSpPr>
        <p:spPr bwMode="auto">
          <a:xfrm flipH="1">
            <a:off x="2401757" y="2306096"/>
            <a:ext cx="2499696"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30" name="Cloud">
            <a:extLst>
              <a:ext uri="{FF2B5EF4-FFF2-40B4-BE49-F238E27FC236}">
                <a16:creationId xmlns:a16="http://schemas.microsoft.com/office/drawing/2014/main" xmlns="" id="{E6DB5BD4-09A3-A044-B2F6-1714C67A174C}"/>
              </a:ext>
            </a:extLst>
          </p:cNvPr>
          <p:cNvSpPr>
            <a:spLocks noChangeAspect="1" noEditPoints="1" noChangeArrowheads="1"/>
          </p:cNvSpPr>
          <p:nvPr/>
        </p:nvSpPr>
        <p:spPr bwMode="auto">
          <a:xfrm>
            <a:off x="3224913" y="1127656"/>
            <a:ext cx="3980325"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a:ea typeface="+mn-ea"/>
              </a:rPr>
              <a:t>Public Network</a:t>
            </a:r>
          </a:p>
        </p:txBody>
      </p:sp>
      <p:pic>
        <p:nvPicPr>
          <p:cNvPr id="31" name="Picture 76" descr="vr_grey">
            <a:extLst>
              <a:ext uri="{FF2B5EF4-FFF2-40B4-BE49-F238E27FC236}">
                <a16:creationId xmlns:a16="http://schemas.microsoft.com/office/drawing/2014/main" xmlns="" id="{3C5CD895-280A-AD40-B7FD-FF1A6E7654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3473258" y="1587400"/>
            <a:ext cx="394845" cy="26645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6" descr="vr_grey">
            <a:extLst>
              <a:ext uri="{FF2B5EF4-FFF2-40B4-BE49-F238E27FC236}">
                <a16:creationId xmlns:a16="http://schemas.microsoft.com/office/drawing/2014/main" xmlns="" id="{92C3919A-E2D8-6045-8C47-DFA8BB4CD1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3888359" y="1650150"/>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33" name="Cloud">
            <a:extLst>
              <a:ext uri="{FF2B5EF4-FFF2-40B4-BE49-F238E27FC236}">
                <a16:creationId xmlns:a16="http://schemas.microsoft.com/office/drawing/2014/main" xmlns="" id="{BA1343AE-BD41-0842-B564-19DE003F3D64}"/>
              </a:ext>
            </a:extLst>
          </p:cNvPr>
          <p:cNvSpPr>
            <a:spLocks noChangeAspect="1" noEditPoints="1" noChangeArrowheads="1"/>
          </p:cNvSpPr>
          <p:nvPr/>
        </p:nvSpPr>
        <p:spPr bwMode="auto">
          <a:xfrm>
            <a:off x="1343333" y="4478651"/>
            <a:ext cx="6545470" cy="33318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IPMI Network</a:t>
            </a:r>
          </a:p>
        </p:txBody>
      </p:sp>
      <p:sp>
        <p:nvSpPr>
          <p:cNvPr id="34" name="Freeform 33">
            <a:extLst>
              <a:ext uri="{FF2B5EF4-FFF2-40B4-BE49-F238E27FC236}">
                <a16:creationId xmlns:a16="http://schemas.microsoft.com/office/drawing/2014/main" xmlns="" id="{EE3D1F85-342E-BB47-A376-21B3D097354C}"/>
              </a:ext>
            </a:extLst>
          </p:cNvPr>
          <p:cNvSpPr/>
          <p:nvPr/>
        </p:nvSpPr>
        <p:spPr bwMode="gray">
          <a:xfrm>
            <a:off x="3052341" y="3468160"/>
            <a:ext cx="107575" cy="642987"/>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6" name="Freeform 35">
            <a:extLst>
              <a:ext uri="{FF2B5EF4-FFF2-40B4-BE49-F238E27FC236}">
                <a16:creationId xmlns:a16="http://schemas.microsoft.com/office/drawing/2014/main" xmlns="" id="{127B6EEF-DBD1-9442-A467-BD862B5515D1}"/>
              </a:ext>
            </a:extLst>
          </p:cNvPr>
          <p:cNvSpPr/>
          <p:nvPr/>
        </p:nvSpPr>
        <p:spPr bwMode="gray">
          <a:xfrm>
            <a:off x="3065794" y="2944543"/>
            <a:ext cx="313456" cy="117473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cxnSp>
        <p:nvCxnSpPr>
          <p:cNvPr id="55" name="Straight Connector 54">
            <a:extLst>
              <a:ext uri="{FF2B5EF4-FFF2-40B4-BE49-F238E27FC236}">
                <a16:creationId xmlns:a16="http://schemas.microsoft.com/office/drawing/2014/main" xmlns="" id="{6100FD93-A654-144F-9BC9-A632C6546787}"/>
              </a:ext>
            </a:extLst>
          </p:cNvPr>
          <p:cNvCxnSpPr>
            <a:cxnSpLocks/>
            <a:stCxn id="31" idx="0"/>
          </p:cNvCxnSpPr>
          <p:nvPr/>
        </p:nvCxnSpPr>
        <p:spPr bwMode="auto">
          <a:xfrm>
            <a:off x="3659906" y="1853415"/>
            <a:ext cx="0" cy="334186"/>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xmlns="" id="{FDAE15C5-BE9E-E847-B424-1068345469C2}"/>
              </a:ext>
            </a:extLst>
          </p:cNvPr>
          <p:cNvCxnSpPr>
            <a:cxnSpLocks/>
            <a:stCxn id="32" idx="0"/>
          </p:cNvCxnSpPr>
          <p:nvPr/>
        </p:nvCxnSpPr>
        <p:spPr bwMode="auto">
          <a:xfrm>
            <a:off x="4075007" y="1916165"/>
            <a:ext cx="0" cy="396936"/>
          </a:xfrm>
          <a:prstGeom prst="line">
            <a:avLst/>
          </a:prstGeom>
          <a:solidFill>
            <a:schemeClr val="accent2"/>
          </a:solidFill>
          <a:ln w="28575" cap="flat" cmpd="sng" algn="ctr">
            <a:solidFill>
              <a:srgbClr val="00B0F0"/>
            </a:solidFill>
            <a:prstDash val="solid"/>
            <a:round/>
            <a:headEnd type="none" w="med" len="med"/>
            <a:tailEnd type="none" w="med" len="med"/>
          </a:ln>
          <a:effectLst/>
        </p:spPr>
      </p:cxnSp>
      <p:pic>
        <p:nvPicPr>
          <p:cNvPr id="61" name="Picture 76" descr="vr_grey">
            <a:extLst>
              <a:ext uri="{FF2B5EF4-FFF2-40B4-BE49-F238E27FC236}">
                <a16:creationId xmlns:a16="http://schemas.microsoft.com/office/drawing/2014/main" xmlns="" id="{5D0D2040-C107-5847-A285-C46C4AF3A1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80" y="4385602"/>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xmlns="" id="{980A3913-3153-4045-8A93-0F328B0D7274}"/>
              </a:ext>
            </a:extLst>
          </p:cNvPr>
          <p:cNvSpPr txBox="1"/>
          <p:nvPr/>
        </p:nvSpPr>
        <p:spPr bwMode="black">
          <a:xfrm>
            <a:off x="2876910" y="4111147"/>
            <a:ext cx="143340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a:solidFill>
                  <a:schemeClr val="tx2"/>
                </a:solidFill>
                <a:latin typeface="+mn-lt"/>
              </a:rPr>
              <a:t>M</a:t>
            </a:r>
            <a:r>
              <a:rPr lang="en-US" sz="1000" dirty="0" smtClean="0">
                <a:solidFill>
                  <a:schemeClr val="tx2"/>
                </a:solidFill>
                <a:latin typeface="+mn-lt"/>
              </a:rPr>
              <a:t>anagement Network</a:t>
            </a:r>
            <a:endParaRPr lang="en-US" sz="1000" dirty="0">
              <a:solidFill>
                <a:schemeClr val="tx2"/>
              </a:solidFill>
              <a:latin typeface="+mn-lt"/>
            </a:endParaRPr>
          </a:p>
        </p:txBody>
      </p:sp>
      <p:sp>
        <p:nvSpPr>
          <p:cNvPr id="83" name="TextBox 82">
            <a:extLst>
              <a:ext uri="{FF2B5EF4-FFF2-40B4-BE49-F238E27FC236}">
                <a16:creationId xmlns:a16="http://schemas.microsoft.com/office/drawing/2014/main" xmlns="" id="{F9BE72B1-D9B6-E240-BDA7-E577E16E2F0E}"/>
              </a:ext>
            </a:extLst>
          </p:cNvPr>
          <p:cNvSpPr txBox="1"/>
          <p:nvPr/>
        </p:nvSpPr>
        <p:spPr bwMode="black">
          <a:xfrm>
            <a:off x="2408480" y="1944365"/>
            <a:ext cx="110959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a:solidFill>
                  <a:srgbClr val="00B0F0"/>
                </a:solidFill>
                <a:latin typeface="+mn-lt"/>
              </a:rPr>
              <a:t>D</a:t>
            </a:r>
            <a:r>
              <a:rPr lang="en-US" sz="1000" dirty="0" smtClean="0">
                <a:solidFill>
                  <a:srgbClr val="00B0F0"/>
                </a:solidFill>
                <a:latin typeface="+mn-lt"/>
              </a:rPr>
              <a:t>ata Network(s</a:t>
            </a:r>
            <a:r>
              <a:rPr lang="en-US" sz="1000" dirty="0">
                <a:solidFill>
                  <a:srgbClr val="00B0F0"/>
                </a:solidFill>
                <a:latin typeface="+mn-lt"/>
              </a:rPr>
              <a:t>)</a:t>
            </a:r>
          </a:p>
        </p:txBody>
      </p:sp>
      <p:sp>
        <p:nvSpPr>
          <p:cNvPr id="84" name="TextBox 83">
            <a:extLst>
              <a:ext uri="{FF2B5EF4-FFF2-40B4-BE49-F238E27FC236}">
                <a16:creationId xmlns:a16="http://schemas.microsoft.com/office/drawing/2014/main" xmlns="" id="{B5412687-F25B-494F-8DF0-884D6473E1CF}"/>
              </a:ext>
            </a:extLst>
          </p:cNvPr>
          <p:cNvSpPr txBox="1"/>
          <p:nvPr/>
        </p:nvSpPr>
        <p:spPr bwMode="black">
          <a:xfrm rot="16200000">
            <a:off x="1094170" y="3059838"/>
            <a:ext cx="98135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smtClean="0">
                <a:solidFill>
                  <a:srgbClr val="00B050"/>
                </a:solidFill>
                <a:latin typeface="+mn-lt"/>
              </a:rPr>
              <a:t>OAM Network</a:t>
            </a:r>
            <a:endParaRPr lang="en-US" sz="1000" dirty="0">
              <a:solidFill>
                <a:srgbClr val="00B050"/>
              </a:solidFill>
              <a:latin typeface="+mn-lt"/>
            </a:endParaRPr>
          </a:p>
        </p:txBody>
      </p:sp>
      <p:cxnSp>
        <p:nvCxnSpPr>
          <p:cNvPr id="53" name="Straight Connector 52">
            <a:extLst>
              <a:ext uri="{FF2B5EF4-FFF2-40B4-BE49-F238E27FC236}">
                <a16:creationId xmlns:a16="http://schemas.microsoft.com/office/drawing/2014/main" xmlns="" id="{D383B44B-E521-5840-8C47-C61E67A55003}"/>
              </a:ext>
            </a:extLst>
          </p:cNvPr>
          <p:cNvCxnSpPr>
            <a:cxnSpLocks/>
          </p:cNvCxnSpPr>
          <p:nvPr/>
        </p:nvCxnSpPr>
        <p:spPr bwMode="auto">
          <a:xfrm>
            <a:off x="2344135" y="2180596"/>
            <a:ext cx="0" cy="5223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xmlns="" id="{F7D6C05B-C48B-AE46-B3B7-3D8B38C8DB93}"/>
              </a:ext>
            </a:extLst>
          </p:cNvPr>
          <p:cNvCxnSpPr>
            <a:cxnSpLocks/>
          </p:cNvCxnSpPr>
          <p:nvPr/>
        </p:nvCxnSpPr>
        <p:spPr bwMode="auto">
          <a:xfrm>
            <a:off x="2476360" y="2306096"/>
            <a:ext cx="0" cy="3968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35" name="Folded Corner 34">
            <a:extLst>
              <a:ext uri="{FF2B5EF4-FFF2-40B4-BE49-F238E27FC236}">
                <a16:creationId xmlns:a16="http://schemas.microsoft.com/office/drawing/2014/main" xmlns="" id="{5BC26C04-05E5-F341-A478-27D55776CE23}"/>
              </a:ext>
            </a:extLst>
          </p:cNvPr>
          <p:cNvSpPr/>
          <p:nvPr/>
        </p:nvSpPr>
        <p:spPr bwMode="gray">
          <a:xfrm>
            <a:off x="1" y="4925695"/>
            <a:ext cx="564776" cy="217805"/>
          </a:xfrm>
          <a:prstGeom prst="foldedCorner">
            <a:avLst/>
          </a:prstGeom>
          <a:solidFill>
            <a:srgbClr val="FFFF00"/>
          </a:solidFill>
          <a:ln w="9525">
            <a:solidFill>
              <a:schemeClr val="tx2"/>
            </a:solidFill>
            <a:round/>
            <a:headEnd type="none" w="med" len="med"/>
            <a:tailEnd type="none" w="med" len="med"/>
          </a:ln>
          <a:effectLst/>
          <a:ex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800" b="1" i="1" dirty="0">
                <a:solidFill>
                  <a:schemeClr val="tx2"/>
                </a:solidFill>
              </a:rPr>
              <a:t>See Notes</a:t>
            </a:r>
          </a:p>
        </p:txBody>
      </p:sp>
    </p:spTree>
    <p:extLst>
      <p:ext uri="{BB962C8B-B14F-4D97-AF65-F5344CB8AC3E}">
        <p14:creationId xmlns:p14="http://schemas.microsoft.com/office/powerpoint/2010/main" val="137138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xmlns="" id="{DE5E09A3-4693-8E4F-B6AB-AA95F957F564}"/>
              </a:ext>
            </a:extLst>
          </p:cNvPr>
          <p:cNvCxnSpPr>
            <a:cxnSpLocks/>
          </p:cNvCxnSpPr>
          <p:nvPr/>
        </p:nvCxnSpPr>
        <p:spPr bwMode="auto">
          <a:xfrm>
            <a:off x="2792370" y="2180596"/>
            <a:ext cx="0" cy="1086334"/>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xmlns="" id="{2FE7C43B-571C-7B47-B67E-7AC017B1D178}"/>
              </a:ext>
            </a:extLst>
          </p:cNvPr>
          <p:cNvCxnSpPr>
            <a:cxnSpLocks/>
          </p:cNvCxnSpPr>
          <p:nvPr/>
        </p:nvCxnSpPr>
        <p:spPr bwMode="auto">
          <a:xfrm>
            <a:off x="2924595" y="2306096"/>
            <a:ext cx="0" cy="960834"/>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xmlns="" id="{219129C7-AA05-0F4A-A050-1381C25E4FB7}"/>
              </a:ext>
            </a:extLst>
          </p:cNvPr>
          <p:cNvCxnSpPr>
            <a:cxnSpLocks/>
          </p:cNvCxnSpPr>
          <p:nvPr/>
        </p:nvCxnSpPr>
        <p:spPr bwMode="auto">
          <a:xfrm>
            <a:off x="2401756" y="3731518"/>
            <a:ext cx="0" cy="847206"/>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xmlns="" id="{C3C915BD-325C-2B41-BE4A-071099A32408}"/>
              </a:ext>
            </a:extLst>
          </p:cNvPr>
          <p:cNvCxnSpPr>
            <a:cxnSpLocks/>
            <a:stCxn id="8" idx="2"/>
          </p:cNvCxnSpPr>
          <p:nvPr/>
        </p:nvCxnSpPr>
        <p:spPr bwMode="auto">
          <a:xfrm>
            <a:off x="2583938" y="3169913"/>
            <a:ext cx="0" cy="1408811"/>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xmlns="" id="{B41E2A49-BDF7-E54C-9BCC-0512C86B82FD}"/>
              </a:ext>
            </a:extLst>
          </p:cNvPr>
          <p:cNvCxnSpPr>
            <a:cxnSpLocks/>
          </p:cNvCxnSpPr>
          <p:nvPr/>
        </p:nvCxnSpPr>
        <p:spPr bwMode="auto">
          <a:xfrm>
            <a:off x="3990747" y="2954262"/>
            <a:ext cx="0" cy="1556007"/>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9" name="Straight Connector 68">
            <a:extLst>
              <a:ext uri="{FF2B5EF4-FFF2-40B4-BE49-F238E27FC236}">
                <a16:creationId xmlns:a16="http://schemas.microsoft.com/office/drawing/2014/main" xmlns="" id="{9C46CC96-70A5-554C-A267-8F1062C628ED}"/>
              </a:ext>
            </a:extLst>
          </p:cNvPr>
          <p:cNvCxnSpPr>
            <a:cxnSpLocks/>
          </p:cNvCxnSpPr>
          <p:nvPr/>
        </p:nvCxnSpPr>
        <p:spPr bwMode="auto">
          <a:xfrm>
            <a:off x="4332090" y="3337113"/>
            <a:ext cx="0" cy="1173156"/>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72" name="Straight Connector 71">
            <a:extLst>
              <a:ext uri="{FF2B5EF4-FFF2-40B4-BE49-F238E27FC236}">
                <a16:creationId xmlns:a16="http://schemas.microsoft.com/office/drawing/2014/main" xmlns="" id="{6E77DA44-78E8-9740-8545-65402686E2B4}"/>
              </a:ext>
            </a:extLst>
          </p:cNvPr>
          <p:cNvCxnSpPr>
            <a:cxnSpLocks/>
          </p:cNvCxnSpPr>
          <p:nvPr/>
        </p:nvCxnSpPr>
        <p:spPr bwMode="auto">
          <a:xfrm>
            <a:off x="4692920" y="3951613"/>
            <a:ext cx="0" cy="627111"/>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sp>
        <p:nvSpPr>
          <p:cNvPr id="4" name="TextBox 3">
            <a:extLst>
              <a:ext uri="{FF2B5EF4-FFF2-40B4-BE49-F238E27FC236}">
                <a16:creationId xmlns:a16="http://schemas.microsoft.com/office/drawing/2014/main" xmlns="" id="{6EC5CBD6-6176-544C-B3C9-7A3F3713294D}"/>
              </a:ext>
            </a:extLst>
          </p:cNvPr>
          <p:cNvSpPr txBox="1"/>
          <p:nvPr/>
        </p:nvSpPr>
        <p:spPr bwMode="black">
          <a:xfrm>
            <a:off x="4614444" y="3097047"/>
            <a:ext cx="48282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2800" dirty="0">
                <a:solidFill>
                  <a:schemeClr val="tx2"/>
                </a:solidFill>
                <a:latin typeface="+mn-lt"/>
              </a:rPr>
              <a:t>...</a:t>
            </a:r>
          </a:p>
        </p:txBody>
      </p:sp>
      <p:sp>
        <p:nvSpPr>
          <p:cNvPr id="3" name="Bullet List">
            <a:extLst>
              <a:ext uri="{FF2B5EF4-FFF2-40B4-BE49-F238E27FC236}">
                <a16:creationId xmlns:a16="http://schemas.microsoft.com/office/drawing/2014/main" xmlns="" id="{5AE83EE4-EDE6-7046-9EB5-7E5F611EE046}"/>
              </a:ext>
            </a:extLst>
          </p:cNvPr>
          <p:cNvSpPr txBox="1"/>
          <p:nvPr/>
        </p:nvSpPr>
        <p:spPr>
          <a:xfrm>
            <a:off x="152614" y="461650"/>
            <a:ext cx="7736189" cy="57515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b">
            <a:spAutoFit/>
          </a:bodyPr>
          <a:lstStyle>
            <a:lvl1pPr algn="l">
              <a:defRPr sz="5000">
                <a:solidFill>
                  <a:srgbClr val="685BC7"/>
                </a:solidFill>
                <a:latin typeface="Arial"/>
                <a:ea typeface="Arial"/>
                <a:cs typeface="Arial"/>
                <a:sym typeface="Arial"/>
              </a:defRPr>
            </a:lvl1pPr>
          </a:lstStyle>
          <a:p>
            <a:r>
              <a:rPr lang="en-US" sz="2800" dirty="0"/>
              <a:t>All-In-One – Duplex + up to 4 Computes </a:t>
            </a:r>
          </a:p>
        </p:txBody>
      </p:sp>
      <p:sp>
        <p:nvSpPr>
          <p:cNvPr id="8" name="Rounded Rectangle 7">
            <a:extLst>
              <a:ext uri="{FF2B5EF4-FFF2-40B4-BE49-F238E27FC236}">
                <a16:creationId xmlns:a16="http://schemas.microsoft.com/office/drawing/2014/main" xmlns="" id="{A3E7F37A-C6A3-C040-9757-AA35127CC7B3}"/>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a:t>
            </a:r>
            <a:r>
              <a:rPr kumimoji="0" lang="en-US" sz="1200" b="0" i="0" u="none" strike="noStrike" cap="none" spc="0" normalizeH="0" baseline="0" dirty="0">
                <a:ln>
                  <a:noFill/>
                </a:ln>
                <a:solidFill>
                  <a:srgbClr val="FFFFFF"/>
                </a:solidFill>
                <a:effectLst/>
                <a:uFillTx/>
                <a:latin typeface="+mn-lt"/>
                <a:ea typeface="+mn-ea"/>
                <a:cs typeface="+mn-cs"/>
                <a:sym typeface="Helvetica Neue Medium"/>
              </a:rPr>
              <a:t>ontroller-0</a:t>
            </a:r>
            <a:br>
              <a:rPr kumimoji="0" lang="en-US" sz="1200" b="0" i="0" u="none" strike="noStrike" cap="none" spc="0" normalizeH="0" baseline="0" dirty="0">
                <a:ln>
                  <a:noFill/>
                </a:ln>
                <a:solidFill>
                  <a:srgbClr val="FFFFFF"/>
                </a:solidFill>
                <a:effectLst/>
                <a:uFillTx/>
                <a:latin typeface="+mn-lt"/>
                <a:ea typeface="+mn-ea"/>
                <a:cs typeface="+mn-cs"/>
                <a:sym typeface="Helvetica Neue Medium"/>
              </a:rPr>
            </a:br>
            <a:r>
              <a:rPr kumimoji="0" lang="en-US" sz="900" b="0" i="0" u="none" strike="noStrike" cap="none" spc="0" normalizeH="0" baseline="0" dirty="0">
                <a:ln>
                  <a:noFill/>
                </a:ln>
                <a:solidFill>
                  <a:srgbClr val="FFFFFF"/>
                </a:solidFill>
                <a:effectLst/>
                <a:uFillTx/>
                <a:latin typeface="+mn-lt"/>
                <a:ea typeface="+mn-ea"/>
                <a:cs typeface="+mn-cs"/>
                <a:sym typeface="Helvetica Neue Medium"/>
              </a:rPr>
              <a:t>&lt; compute &gt;</a:t>
            </a:r>
            <a:br>
              <a:rPr kumimoji="0" lang="en-US" sz="900" b="0" i="0" u="none" strike="noStrike" cap="none" spc="0" normalizeH="0" baseline="0" dirty="0">
                <a:ln>
                  <a:noFill/>
                </a:ln>
                <a:solidFill>
                  <a:srgbClr val="FFFFFF"/>
                </a:solidFill>
                <a:effectLst/>
                <a:uFillTx/>
                <a:latin typeface="+mn-lt"/>
                <a:ea typeface="+mn-ea"/>
                <a:cs typeface="+mn-cs"/>
                <a:sym typeface="Helvetica Neue Medium"/>
              </a:rPr>
            </a:br>
            <a:r>
              <a:rPr kumimoji="0" lang="en-US" sz="900" b="0" i="0" u="none" strike="noStrike" cap="none" spc="0" normalizeH="0" baseline="0" dirty="0">
                <a:ln>
                  <a:noFill/>
                </a:ln>
                <a:solidFill>
                  <a:srgbClr val="FFFFFF"/>
                </a:solidFill>
                <a:effectLst/>
                <a:uFillTx/>
                <a:latin typeface="+mn-lt"/>
                <a:ea typeface="+mn-ea"/>
                <a:cs typeface="+mn-cs"/>
                <a:sym typeface="Helvetica Neue Medium"/>
              </a:rPr>
              <a:t>&lt; storage &gt;</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6" name="Cloud">
            <a:extLst>
              <a:ext uri="{FF2B5EF4-FFF2-40B4-BE49-F238E27FC236}">
                <a16:creationId xmlns:a16="http://schemas.microsoft.com/office/drawing/2014/main" xmlns="" id="{9EC21C79-D7EE-DF4D-8150-9FB7C4DE5D3E}"/>
              </a:ext>
            </a:extLst>
          </p:cNvPr>
          <p:cNvSpPr>
            <a:spLocks noChangeAspect="1" noEditPoints="1" noChangeArrowheads="1"/>
          </p:cNvSpPr>
          <p:nvPr/>
        </p:nvSpPr>
        <p:spPr bwMode="auto">
          <a:xfrm>
            <a:off x="968189" y="1137524"/>
            <a:ext cx="1433568"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OAM Network</a:t>
            </a:r>
          </a:p>
        </p:txBody>
      </p:sp>
      <p:pic>
        <p:nvPicPr>
          <p:cNvPr id="7" name="Picture 76" descr="vr_grey">
            <a:extLst>
              <a:ext uri="{FF2B5EF4-FFF2-40B4-BE49-F238E27FC236}">
                <a16:creationId xmlns:a16="http://schemas.microsoft.com/office/drawing/2014/main" xmlns="" id="{264E31B8-AF8A-7947-A2ED-3AB11C9D7E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79" y="1643378"/>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a:extLst>
              <a:ext uri="{FF2B5EF4-FFF2-40B4-BE49-F238E27FC236}">
                <a16:creationId xmlns:a16="http://schemas.microsoft.com/office/drawing/2014/main" xmlns="" id="{70CD6637-34DC-B748-A2C4-10AEF08957BF}"/>
              </a:ext>
            </a:extLst>
          </p:cNvPr>
          <p:cNvSpPr/>
          <p:nvPr/>
        </p:nvSpPr>
        <p:spPr>
          <a:xfrm>
            <a:off x="2099843" y="326357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lvl="0" algn="ctr" defTabSz="821531" fontAlgn="auto" hangingPunct="0">
              <a:spcBef>
                <a:spcPts val="0"/>
              </a:spcBef>
              <a:spcAft>
                <a:spcPts val="0"/>
              </a:spcAft>
            </a:pPr>
            <a:r>
              <a:rPr lang="en-US" sz="1200" dirty="0">
                <a:solidFill>
                  <a:srgbClr val="FFFFFF"/>
                </a:solidFill>
                <a:latin typeface="Arial"/>
                <a:sym typeface="Helvetica Neue Medium"/>
              </a:rPr>
              <a:t>controller-1</a:t>
            </a:r>
            <a:br>
              <a:rPr lang="en-US" sz="1200" dirty="0">
                <a:solidFill>
                  <a:srgbClr val="FFFFFF"/>
                </a:solidFill>
                <a:latin typeface="Arial"/>
                <a:sym typeface="Helvetica Neue Medium"/>
              </a:rPr>
            </a:br>
            <a:r>
              <a:rPr lang="en-US" sz="900" dirty="0">
                <a:solidFill>
                  <a:srgbClr val="FFFFFF"/>
                </a:solidFill>
                <a:latin typeface="Arial"/>
                <a:sym typeface="Helvetica Neue Medium"/>
              </a:rPr>
              <a:t>&lt; compute &gt;</a:t>
            </a:r>
            <a:br>
              <a:rPr lang="en-US" sz="900" dirty="0">
                <a:solidFill>
                  <a:srgbClr val="FFFFFF"/>
                </a:solidFill>
                <a:latin typeface="Arial"/>
                <a:sym typeface="Helvetica Neue Medium"/>
              </a:rPr>
            </a:br>
            <a:r>
              <a:rPr lang="en-US" sz="900" dirty="0">
                <a:solidFill>
                  <a:srgbClr val="FFFFFF"/>
                </a:solidFill>
                <a:latin typeface="Arial"/>
                <a:sym typeface="Helvetica Neue Medium"/>
              </a:rPr>
              <a:t>&lt; storage &gt;</a:t>
            </a:r>
            <a:endParaRPr lang="en-US" sz="1200" dirty="0">
              <a:solidFill>
                <a:srgbClr val="FFFFFF"/>
              </a:solidFill>
              <a:latin typeface="Arial"/>
              <a:sym typeface="Helvetica Neue Medium"/>
            </a:endParaRPr>
          </a:p>
        </p:txBody>
      </p:sp>
      <p:sp>
        <p:nvSpPr>
          <p:cNvPr id="11" name="Rounded Rectangle 10">
            <a:extLst>
              <a:ext uri="{FF2B5EF4-FFF2-40B4-BE49-F238E27FC236}">
                <a16:creationId xmlns:a16="http://schemas.microsoft.com/office/drawing/2014/main" xmlns="" id="{73498F03-24EE-994F-A0B1-19DB697031BA}"/>
              </a:ext>
            </a:extLst>
          </p:cNvPr>
          <p:cNvSpPr/>
          <p:nvPr/>
        </p:nvSpPr>
        <p:spPr>
          <a:xfrm>
            <a:off x="3912951" y="2489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compute-0</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2" name="Rounded Rectangle 11">
            <a:extLst>
              <a:ext uri="{FF2B5EF4-FFF2-40B4-BE49-F238E27FC236}">
                <a16:creationId xmlns:a16="http://schemas.microsoft.com/office/drawing/2014/main" xmlns="" id="{6DC78715-A7DB-DB45-844E-5E69077C5637}"/>
              </a:ext>
            </a:extLst>
          </p:cNvPr>
          <p:cNvSpPr/>
          <p:nvPr/>
        </p:nvSpPr>
        <p:spPr>
          <a:xfrm>
            <a:off x="4233442" y="2870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compute-1</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3" name="Rounded Rectangle 12">
            <a:extLst>
              <a:ext uri="{FF2B5EF4-FFF2-40B4-BE49-F238E27FC236}">
                <a16:creationId xmlns:a16="http://schemas.microsoft.com/office/drawing/2014/main" xmlns="" id="{01229166-921E-8D4E-815B-5F8B5BAEC130}"/>
              </a:ext>
            </a:extLst>
          </p:cNvPr>
          <p:cNvSpPr/>
          <p:nvPr/>
        </p:nvSpPr>
        <p:spPr>
          <a:xfrm>
            <a:off x="4556173" y="34846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compute-3</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6" name="Straight Connector 15">
            <a:extLst>
              <a:ext uri="{FF2B5EF4-FFF2-40B4-BE49-F238E27FC236}">
                <a16:creationId xmlns:a16="http://schemas.microsoft.com/office/drawing/2014/main" xmlns="" id="{C606A04D-35DA-7D4B-8179-D019A67E5A8D}"/>
              </a:ext>
            </a:extLst>
          </p:cNvPr>
          <p:cNvCxnSpPr>
            <a:cxnSpLocks/>
            <a:stCxn id="7" idx="0"/>
            <a:endCxn id="61" idx="2"/>
          </p:cNvCxnSpPr>
          <p:nvPr/>
        </p:nvCxnSpPr>
        <p:spPr bwMode="auto">
          <a:xfrm>
            <a:off x="1736127" y="1909393"/>
            <a:ext cx="21549" cy="2476645"/>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xmlns="" id="{5E413CFA-AEDB-CD47-9573-15FA7FD42D2F}"/>
              </a:ext>
            </a:extLst>
          </p:cNvPr>
          <p:cNvCxnSpPr>
            <a:cxnSpLocks/>
            <a:stCxn id="8" idx="1"/>
          </p:cNvCxnSpPr>
          <p:nvPr/>
        </p:nvCxnSpPr>
        <p:spPr bwMode="auto">
          <a:xfrm flipH="1">
            <a:off x="1749574" y="2936413"/>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xmlns="" id="{A8440511-A842-E749-B8E2-692DFF0D2A28}"/>
              </a:ext>
            </a:extLst>
          </p:cNvPr>
          <p:cNvCxnSpPr>
            <a:cxnSpLocks/>
            <a:stCxn id="9" idx="1"/>
          </p:cNvCxnSpPr>
          <p:nvPr/>
        </p:nvCxnSpPr>
        <p:spPr bwMode="auto">
          <a:xfrm flipH="1">
            <a:off x="1749574" y="3497071"/>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xmlns="" id="{30BEC708-CB95-D14B-B524-F90DACC7CCA3}"/>
              </a:ext>
            </a:extLst>
          </p:cNvPr>
          <p:cNvCxnSpPr>
            <a:cxnSpLocks/>
          </p:cNvCxnSpPr>
          <p:nvPr/>
        </p:nvCxnSpPr>
        <p:spPr bwMode="auto">
          <a:xfrm flipH="1">
            <a:off x="2818184" y="4119278"/>
            <a:ext cx="4193347" cy="0"/>
          </a:xfrm>
          <a:prstGeom prst="line">
            <a:avLst/>
          </a:prstGeom>
          <a:solidFill>
            <a:schemeClr val="accent2"/>
          </a:solidFill>
          <a:ln w="28575" cap="flat" cmpd="sng" algn="ctr">
            <a:solidFill>
              <a:schemeClr val="tx2"/>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xmlns="" id="{A075157A-8846-A747-998D-F6DD2FC80570}"/>
              </a:ext>
            </a:extLst>
          </p:cNvPr>
          <p:cNvCxnSpPr>
            <a:cxnSpLocks/>
          </p:cNvCxnSpPr>
          <p:nvPr/>
        </p:nvCxnSpPr>
        <p:spPr bwMode="auto">
          <a:xfrm flipH="1">
            <a:off x="2099843" y="2180596"/>
            <a:ext cx="3743881"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xmlns="" id="{B4A6A27D-77AB-194E-A891-1B5FF9D69CE7}"/>
              </a:ext>
            </a:extLst>
          </p:cNvPr>
          <p:cNvCxnSpPr>
            <a:cxnSpLocks/>
          </p:cNvCxnSpPr>
          <p:nvPr/>
        </p:nvCxnSpPr>
        <p:spPr bwMode="auto">
          <a:xfrm flipH="1">
            <a:off x="2401756" y="2306096"/>
            <a:ext cx="3715391"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30" name="Cloud">
            <a:extLst>
              <a:ext uri="{FF2B5EF4-FFF2-40B4-BE49-F238E27FC236}">
                <a16:creationId xmlns:a16="http://schemas.microsoft.com/office/drawing/2014/main" xmlns="" id="{E6DB5BD4-09A3-A044-B2F6-1714C67A174C}"/>
              </a:ext>
            </a:extLst>
          </p:cNvPr>
          <p:cNvSpPr>
            <a:spLocks noChangeAspect="1" noEditPoints="1" noChangeArrowheads="1"/>
          </p:cNvSpPr>
          <p:nvPr/>
        </p:nvSpPr>
        <p:spPr bwMode="auto">
          <a:xfrm>
            <a:off x="3224913" y="1127656"/>
            <a:ext cx="3980325"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a:ea typeface="+mn-ea"/>
              </a:rPr>
              <a:t>Public Network</a:t>
            </a:r>
          </a:p>
        </p:txBody>
      </p:sp>
      <p:pic>
        <p:nvPicPr>
          <p:cNvPr id="31" name="Picture 76" descr="vr_grey">
            <a:extLst>
              <a:ext uri="{FF2B5EF4-FFF2-40B4-BE49-F238E27FC236}">
                <a16:creationId xmlns:a16="http://schemas.microsoft.com/office/drawing/2014/main" xmlns="" id="{3C5CD895-280A-AD40-B7FD-FF1A6E7654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5391502" y="1580395"/>
            <a:ext cx="394845" cy="26645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6" descr="vr_grey">
            <a:extLst>
              <a:ext uri="{FF2B5EF4-FFF2-40B4-BE49-F238E27FC236}">
                <a16:creationId xmlns:a16="http://schemas.microsoft.com/office/drawing/2014/main" xmlns="" id="{92C3919A-E2D8-6045-8C47-DFA8BB4CD1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5806603" y="1643145"/>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33" name="Cloud">
            <a:extLst>
              <a:ext uri="{FF2B5EF4-FFF2-40B4-BE49-F238E27FC236}">
                <a16:creationId xmlns:a16="http://schemas.microsoft.com/office/drawing/2014/main" xmlns="" id="{BA1343AE-BD41-0842-B564-19DE003F3D64}"/>
              </a:ext>
            </a:extLst>
          </p:cNvPr>
          <p:cNvSpPr>
            <a:spLocks noChangeAspect="1" noEditPoints="1" noChangeArrowheads="1"/>
          </p:cNvSpPr>
          <p:nvPr/>
        </p:nvSpPr>
        <p:spPr bwMode="auto">
          <a:xfrm>
            <a:off x="1343333" y="4478651"/>
            <a:ext cx="6545470" cy="33318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IPMI Network</a:t>
            </a:r>
          </a:p>
        </p:txBody>
      </p:sp>
      <p:sp>
        <p:nvSpPr>
          <p:cNvPr id="34" name="Freeform 33">
            <a:extLst>
              <a:ext uri="{FF2B5EF4-FFF2-40B4-BE49-F238E27FC236}">
                <a16:creationId xmlns:a16="http://schemas.microsoft.com/office/drawing/2014/main" xmlns="" id="{EE3D1F85-342E-BB47-A376-21B3D097354C}"/>
              </a:ext>
            </a:extLst>
          </p:cNvPr>
          <p:cNvSpPr/>
          <p:nvPr/>
        </p:nvSpPr>
        <p:spPr bwMode="gray">
          <a:xfrm>
            <a:off x="3052341" y="3468160"/>
            <a:ext cx="107575" cy="642987"/>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6" name="Freeform 35">
            <a:extLst>
              <a:ext uri="{FF2B5EF4-FFF2-40B4-BE49-F238E27FC236}">
                <a16:creationId xmlns:a16="http://schemas.microsoft.com/office/drawing/2014/main" xmlns="" id="{127B6EEF-DBD1-9442-A467-BD862B5515D1}"/>
              </a:ext>
            </a:extLst>
          </p:cNvPr>
          <p:cNvSpPr/>
          <p:nvPr/>
        </p:nvSpPr>
        <p:spPr bwMode="gray">
          <a:xfrm>
            <a:off x="3065794" y="2944543"/>
            <a:ext cx="313456" cy="117473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7" name="Freeform 36">
            <a:extLst>
              <a:ext uri="{FF2B5EF4-FFF2-40B4-BE49-F238E27FC236}">
                <a16:creationId xmlns:a16="http://schemas.microsoft.com/office/drawing/2014/main" xmlns="" id="{DF58D7ED-AEC7-2941-A111-C2225080166D}"/>
              </a:ext>
            </a:extLst>
          </p:cNvPr>
          <p:cNvSpPr/>
          <p:nvPr/>
        </p:nvSpPr>
        <p:spPr bwMode="gray">
          <a:xfrm flipH="1">
            <a:off x="3806345" y="2722613"/>
            <a:ext cx="153673" cy="13885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8" name="Freeform 37">
            <a:extLst>
              <a:ext uri="{FF2B5EF4-FFF2-40B4-BE49-F238E27FC236}">
                <a16:creationId xmlns:a16="http://schemas.microsoft.com/office/drawing/2014/main" xmlns="" id="{85D4E15D-D492-E849-A830-2D90FF7BD0B8}"/>
              </a:ext>
            </a:extLst>
          </p:cNvPr>
          <p:cNvSpPr/>
          <p:nvPr/>
        </p:nvSpPr>
        <p:spPr bwMode="gray">
          <a:xfrm flipH="1">
            <a:off x="4141747" y="3099243"/>
            <a:ext cx="156555" cy="102779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9" name="Freeform 38">
            <a:extLst>
              <a:ext uri="{FF2B5EF4-FFF2-40B4-BE49-F238E27FC236}">
                <a16:creationId xmlns:a16="http://schemas.microsoft.com/office/drawing/2014/main" xmlns="" id="{1E7464D8-1161-974F-B64E-9CB5EF1F7291}"/>
              </a:ext>
            </a:extLst>
          </p:cNvPr>
          <p:cNvSpPr/>
          <p:nvPr/>
        </p:nvSpPr>
        <p:spPr bwMode="gray">
          <a:xfrm flipH="1">
            <a:off x="4438666" y="3718113"/>
            <a:ext cx="116532" cy="3930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cxnSp>
        <p:nvCxnSpPr>
          <p:cNvPr id="42" name="Straight Connector 41">
            <a:extLst>
              <a:ext uri="{FF2B5EF4-FFF2-40B4-BE49-F238E27FC236}">
                <a16:creationId xmlns:a16="http://schemas.microsoft.com/office/drawing/2014/main" xmlns="" id="{BBE17267-A81F-7445-A896-ED449BF7D5D9}"/>
              </a:ext>
            </a:extLst>
          </p:cNvPr>
          <p:cNvCxnSpPr>
            <a:cxnSpLocks/>
          </p:cNvCxnSpPr>
          <p:nvPr/>
        </p:nvCxnSpPr>
        <p:spPr bwMode="auto">
          <a:xfrm>
            <a:off x="4336540" y="2180596"/>
            <a:ext cx="0" cy="30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xmlns="" id="{0542F70A-8846-4146-8741-6B505C902F15}"/>
              </a:ext>
            </a:extLst>
          </p:cNvPr>
          <p:cNvCxnSpPr>
            <a:cxnSpLocks/>
          </p:cNvCxnSpPr>
          <p:nvPr/>
        </p:nvCxnSpPr>
        <p:spPr bwMode="auto">
          <a:xfrm>
            <a:off x="4448595" y="2306096"/>
            <a:ext cx="0" cy="183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xmlns="" id="{8009D88B-EF3D-4C43-AA44-7A9097B612AB}"/>
              </a:ext>
            </a:extLst>
          </p:cNvPr>
          <p:cNvCxnSpPr>
            <a:cxnSpLocks/>
          </p:cNvCxnSpPr>
          <p:nvPr/>
        </p:nvCxnSpPr>
        <p:spPr bwMode="auto">
          <a:xfrm>
            <a:off x="4985211" y="2180596"/>
            <a:ext cx="0" cy="689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xmlns="" id="{863BA2E4-3721-204C-A162-B860DEFE2E75}"/>
              </a:ext>
            </a:extLst>
          </p:cNvPr>
          <p:cNvCxnSpPr>
            <a:cxnSpLocks/>
          </p:cNvCxnSpPr>
          <p:nvPr/>
        </p:nvCxnSpPr>
        <p:spPr bwMode="auto">
          <a:xfrm>
            <a:off x="5097266" y="2306096"/>
            <a:ext cx="0" cy="56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xmlns="" id="{FE355F6F-8831-164C-B803-6980AA302D6F}"/>
              </a:ext>
            </a:extLst>
          </p:cNvPr>
          <p:cNvCxnSpPr>
            <a:cxnSpLocks/>
          </p:cNvCxnSpPr>
          <p:nvPr/>
        </p:nvCxnSpPr>
        <p:spPr bwMode="auto">
          <a:xfrm>
            <a:off x="5269319" y="2180596"/>
            <a:ext cx="0" cy="130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xmlns="" id="{DB28111E-0B4B-3B41-8D69-FC7EE9423C9A}"/>
              </a:ext>
            </a:extLst>
          </p:cNvPr>
          <p:cNvCxnSpPr>
            <a:cxnSpLocks/>
          </p:cNvCxnSpPr>
          <p:nvPr/>
        </p:nvCxnSpPr>
        <p:spPr bwMode="auto">
          <a:xfrm>
            <a:off x="5381374" y="2306096"/>
            <a:ext cx="0" cy="117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xmlns="" id="{6100FD93-A654-144F-9BC9-A632C6546787}"/>
              </a:ext>
            </a:extLst>
          </p:cNvPr>
          <p:cNvCxnSpPr>
            <a:cxnSpLocks/>
            <a:stCxn id="31" idx="0"/>
          </p:cNvCxnSpPr>
          <p:nvPr/>
        </p:nvCxnSpPr>
        <p:spPr bwMode="auto">
          <a:xfrm>
            <a:off x="5578150" y="1846410"/>
            <a:ext cx="0" cy="334186"/>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xmlns="" id="{FDAE15C5-BE9E-E847-B424-1068345469C2}"/>
              </a:ext>
            </a:extLst>
          </p:cNvPr>
          <p:cNvCxnSpPr>
            <a:cxnSpLocks/>
            <a:stCxn id="32" idx="0"/>
          </p:cNvCxnSpPr>
          <p:nvPr/>
        </p:nvCxnSpPr>
        <p:spPr bwMode="auto">
          <a:xfrm>
            <a:off x="5993251" y="1909160"/>
            <a:ext cx="0" cy="396936"/>
          </a:xfrm>
          <a:prstGeom prst="line">
            <a:avLst/>
          </a:prstGeom>
          <a:solidFill>
            <a:schemeClr val="accent2"/>
          </a:solidFill>
          <a:ln w="28575" cap="flat" cmpd="sng" algn="ctr">
            <a:solidFill>
              <a:srgbClr val="00B0F0"/>
            </a:solidFill>
            <a:prstDash val="solid"/>
            <a:round/>
            <a:headEnd type="none" w="med" len="med"/>
            <a:tailEnd type="none" w="med" len="med"/>
          </a:ln>
          <a:effectLst/>
        </p:spPr>
      </p:cxnSp>
      <p:pic>
        <p:nvPicPr>
          <p:cNvPr id="61" name="Picture 76" descr="vr_grey">
            <a:extLst>
              <a:ext uri="{FF2B5EF4-FFF2-40B4-BE49-F238E27FC236}">
                <a16:creationId xmlns:a16="http://schemas.microsoft.com/office/drawing/2014/main" xmlns="" id="{5D0D2040-C107-5847-A285-C46C4AF3A1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80" y="4385602"/>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xmlns="" id="{980A3913-3153-4045-8A93-0F328B0D7274}"/>
              </a:ext>
            </a:extLst>
          </p:cNvPr>
          <p:cNvSpPr txBox="1"/>
          <p:nvPr/>
        </p:nvSpPr>
        <p:spPr bwMode="black">
          <a:xfrm>
            <a:off x="4692920" y="4101407"/>
            <a:ext cx="143340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a:solidFill>
                  <a:schemeClr val="tx2"/>
                </a:solidFill>
                <a:latin typeface="+mn-lt"/>
              </a:rPr>
              <a:t>M</a:t>
            </a:r>
            <a:r>
              <a:rPr lang="en-US" sz="1000" dirty="0" smtClean="0">
                <a:solidFill>
                  <a:schemeClr val="tx2"/>
                </a:solidFill>
                <a:latin typeface="+mn-lt"/>
              </a:rPr>
              <a:t>anagement Network</a:t>
            </a:r>
            <a:endParaRPr lang="en-US" sz="1000" dirty="0">
              <a:solidFill>
                <a:schemeClr val="tx2"/>
              </a:solidFill>
              <a:latin typeface="+mn-lt"/>
            </a:endParaRPr>
          </a:p>
        </p:txBody>
      </p:sp>
      <p:sp>
        <p:nvSpPr>
          <p:cNvPr id="83" name="TextBox 82">
            <a:extLst>
              <a:ext uri="{FF2B5EF4-FFF2-40B4-BE49-F238E27FC236}">
                <a16:creationId xmlns:a16="http://schemas.microsoft.com/office/drawing/2014/main" xmlns="" id="{F9BE72B1-D9B6-E240-BDA7-E577E16E2F0E}"/>
              </a:ext>
            </a:extLst>
          </p:cNvPr>
          <p:cNvSpPr txBox="1"/>
          <p:nvPr/>
        </p:nvSpPr>
        <p:spPr bwMode="black">
          <a:xfrm>
            <a:off x="3582392" y="1970516"/>
            <a:ext cx="110959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smtClean="0">
                <a:solidFill>
                  <a:srgbClr val="00B0F0"/>
                </a:solidFill>
                <a:latin typeface="+mn-lt"/>
              </a:rPr>
              <a:t>Data Network(s</a:t>
            </a:r>
            <a:r>
              <a:rPr lang="en-US" sz="1000" dirty="0">
                <a:solidFill>
                  <a:srgbClr val="00B0F0"/>
                </a:solidFill>
                <a:latin typeface="+mn-lt"/>
              </a:rPr>
              <a:t>)</a:t>
            </a:r>
          </a:p>
        </p:txBody>
      </p:sp>
      <p:sp>
        <p:nvSpPr>
          <p:cNvPr id="84" name="TextBox 83">
            <a:extLst>
              <a:ext uri="{FF2B5EF4-FFF2-40B4-BE49-F238E27FC236}">
                <a16:creationId xmlns:a16="http://schemas.microsoft.com/office/drawing/2014/main" xmlns="" id="{B5412687-F25B-494F-8DF0-884D6473E1CF}"/>
              </a:ext>
            </a:extLst>
          </p:cNvPr>
          <p:cNvSpPr txBox="1"/>
          <p:nvPr/>
        </p:nvSpPr>
        <p:spPr bwMode="black">
          <a:xfrm rot="16200000">
            <a:off x="1094170" y="3059838"/>
            <a:ext cx="98135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smtClean="0">
                <a:solidFill>
                  <a:srgbClr val="00B050"/>
                </a:solidFill>
                <a:latin typeface="+mn-lt"/>
              </a:rPr>
              <a:t>OAM Network</a:t>
            </a:r>
            <a:endParaRPr lang="en-US" sz="1000" dirty="0">
              <a:solidFill>
                <a:srgbClr val="00B050"/>
              </a:solidFill>
              <a:latin typeface="+mn-lt"/>
            </a:endParaRPr>
          </a:p>
        </p:txBody>
      </p:sp>
      <p:cxnSp>
        <p:nvCxnSpPr>
          <p:cNvPr id="53" name="Straight Connector 52">
            <a:extLst>
              <a:ext uri="{FF2B5EF4-FFF2-40B4-BE49-F238E27FC236}">
                <a16:creationId xmlns:a16="http://schemas.microsoft.com/office/drawing/2014/main" xmlns="" id="{D383B44B-E521-5840-8C47-C61E67A55003}"/>
              </a:ext>
            </a:extLst>
          </p:cNvPr>
          <p:cNvCxnSpPr>
            <a:cxnSpLocks/>
          </p:cNvCxnSpPr>
          <p:nvPr/>
        </p:nvCxnSpPr>
        <p:spPr bwMode="auto">
          <a:xfrm>
            <a:off x="2344135" y="2180596"/>
            <a:ext cx="0" cy="5223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xmlns="" id="{F7D6C05B-C48B-AE46-B3B7-3D8B38C8DB93}"/>
              </a:ext>
            </a:extLst>
          </p:cNvPr>
          <p:cNvCxnSpPr>
            <a:cxnSpLocks/>
          </p:cNvCxnSpPr>
          <p:nvPr/>
        </p:nvCxnSpPr>
        <p:spPr bwMode="auto">
          <a:xfrm>
            <a:off x="2476360" y="2306096"/>
            <a:ext cx="0" cy="3968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49" name="Folded Corner 48">
            <a:extLst>
              <a:ext uri="{FF2B5EF4-FFF2-40B4-BE49-F238E27FC236}">
                <a16:creationId xmlns:a16="http://schemas.microsoft.com/office/drawing/2014/main" xmlns="" id="{320F977F-E3B9-A240-9E17-026275287885}"/>
              </a:ext>
            </a:extLst>
          </p:cNvPr>
          <p:cNvSpPr/>
          <p:nvPr/>
        </p:nvSpPr>
        <p:spPr bwMode="gray">
          <a:xfrm>
            <a:off x="1" y="4925695"/>
            <a:ext cx="564776" cy="217805"/>
          </a:xfrm>
          <a:prstGeom prst="foldedCorner">
            <a:avLst/>
          </a:prstGeom>
          <a:solidFill>
            <a:srgbClr val="FFFF00"/>
          </a:solidFill>
          <a:ln w="9525">
            <a:solidFill>
              <a:schemeClr val="tx2"/>
            </a:solidFill>
            <a:round/>
            <a:headEnd type="none" w="med" len="med"/>
            <a:tailEnd type="none" w="med" len="med"/>
          </a:ln>
          <a:effectLst/>
          <a:ex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800" b="1" i="1" dirty="0">
                <a:solidFill>
                  <a:schemeClr val="tx2"/>
                </a:solidFill>
              </a:rPr>
              <a:t>See Notes</a:t>
            </a:r>
          </a:p>
        </p:txBody>
      </p:sp>
    </p:spTree>
    <p:extLst>
      <p:ext uri="{BB962C8B-B14F-4D97-AF65-F5344CB8AC3E}">
        <p14:creationId xmlns:p14="http://schemas.microsoft.com/office/powerpoint/2010/main" val="1299292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a:extLst>
              <a:ext uri="{FF2B5EF4-FFF2-40B4-BE49-F238E27FC236}">
                <a16:creationId xmlns:a16="http://schemas.microsoft.com/office/drawing/2014/main" xmlns="" id="{219129C7-AA05-0F4A-A050-1381C25E4FB7}"/>
              </a:ext>
            </a:extLst>
          </p:cNvPr>
          <p:cNvCxnSpPr>
            <a:cxnSpLocks/>
          </p:cNvCxnSpPr>
          <p:nvPr/>
        </p:nvCxnSpPr>
        <p:spPr bwMode="auto">
          <a:xfrm>
            <a:off x="2401756" y="3731518"/>
            <a:ext cx="0" cy="847206"/>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xmlns="" id="{C3C915BD-325C-2B41-BE4A-071099A32408}"/>
              </a:ext>
            </a:extLst>
          </p:cNvPr>
          <p:cNvCxnSpPr>
            <a:cxnSpLocks/>
            <a:stCxn id="8" idx="2"/>
          </p:cNvCxnSpPr>
          <p:nvPr/>
        </p:nvCxnSpPr>
        <p:spPr bwMode="auto">
          <a:xfrm>
            <a:off x="2583938" y="3169913"/>
            <a:ext cx="0" cy="1408811"/>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xmlns="" id="{B41E2A49-BDF7-E54C-9BCC-0512C86B82FD}"/>
              </a:ext>
            </a:extLst>
          </p:cNvPr>
          <p:cNvCxnSpPr>
            <a:cxnSpLocks/>
          </p:cNvCxnSpPr>
          <p:nvPr/>
        </p:nvCxnSpPr>
        <p:spPr bwMode="auto">
          <a:xfrm>
            <a:off x="3990747" y="2954262"/>
            <a:ext cx="0" cy="1556007"/>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9" name="Straight Connector 68">
            <a:extLst>
              <a:ext uri="{FF2B5EF4-FFF2-40B4-BE49-F238E27FC236}">
                <a16:creationId xmlns:a16="http://schemas.microsoft.com/office/drawing/2014/main" xmlns="" id="{9C46CC96-70A5-554C-A267-8F1062C628ED}"/>
              </a:ext>
            </a:extLst>
          </p:cNvPr>
          <p:cNvCxnSpPr>
            <a:cxnSpLocks/>
          </p:cNvCxnSpPr>
          <p:nvPr/>
        </p:nvCxnSpPr>
        <p:spPr bwMode="auto">
          <a:xfrm>
            <a:off x="4332090" y="3337113"/>
            <a:ext cx="0" cy="1173156"/>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72" name="Straight Connector 71">
            <a:extLst>
              <a:ext uri="{FF2B5EF4-FFF2-40B4-BE49-F238E27FC236}">
                <a16:creationId xmlns:a16="http://schemas.microsoft.com/office/drawing/2014/main" xmlns="" id="{6E77DA44-78E8-9740-8545-65402686E2B4}"/>
              </a:ext>
            </a:extLst>
          </p:cNvPr>
          <p:cNvCxnSpPr>
            <a:cxnSpLocks/>
          </p:cNvCxnSpPr>
          <p:nvPr/>
        </p:nvCxnSpPr>
        <p:spPr bwMode="auto">
          <a:xfrm>
            <a:off x="4692920" y="3951613"/>
            <a:ext cx="0" cy="627111"/>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sp>
        <p:nvSpPr>
          <p:cNvPr id="4" name="TextBox 3">
            <a:extLst>
              <a:ext uri="{FF2B5EF4-FFF2-40B4-BE49-F238E27FC236}">
                <a16:creationId xmlns:a16="http://schemas.microsoft.com/office/drawing/2014/main" xmlns="" id="{6EC5CBD6-6176-544C-B3C9-7A3F3713294D}"/>
              </a:ext>
            </a:extLst>
          </p:cNvPr>
          <p:cNvSpPr txBox="1"/>
          <p:nvPr/>
        </p:nvSpPr>
        <p:spPr bwMode="black">
          <a:xfrm>
            <a:off x="4614444" y="3097047"/>
            <a:ext cx="48282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2800" dirty="0">
                <a:solidFill>
                  <a:schemeClr val="tx2"/>
                </a:solidFill>
                <a:latin typeface="+mn-lt"/>
              </a:rPr>
              <a:t>...</a:t>
            </a:r>
          </a:p>
        </p:txBody>
      </p:sp>
      <p:sp>
        <p:nvSpPr>
          <p:cNvPr id="3" name="Bullet List">
            <a:extLst>
              <a:ext uri="{FF2B5EF4-FFF2-40B4-BE49-F238E27FC236}">
                <a16:creationId xmlns:a16="http://schemas.microsoft.com/office/drawing/2014/main" xmlns="" id="{5AE83EE4-EDE6-7046-9EB5-7E5F611EE046}"/>
              </a:ext>
            </a:extLst>
          </p:cNvPr>
          <p:cNvSpPr txBox="1"/>
          <p:nvPr/>
        </p:nvSpPr>
        <p:spPr>
          <a:xfrm>
            <a:off x="152614" y="461650"/>
            <a:ext cx="7736189" cy="57515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b">
            <a:spAutoFit/>
          </a:bodyPr>
          <a:lstStyle>
            <a:lvl1pPr algn="l">
              <a:defRPr sz="5000">
                <a:solidFill>
                  <a:srgbClr val="685BC7"/>
                </a:solidFill>
                <a:latin typeface="Arial"/>
                <a:ea typeface="Arial"/>
                <a:cs typeface="Arial"/>
                <a:sym typeface="Arial"/>
              </a:defRPr>
            </a:lvl1pPr>
          </a:lstStyle>
          <a:p>
            <a:r>
              <a:rPr lang="en-US" sz="2800" dirty="0"/>
              <a:t>Small Standard</a:t>
            </a:r>
            <a:endParaRPr sz="2800" dirty="0"/>
          </a:p>
        </p:txBody>
      </p:sp>
      <p:sp>
        <p:nvSpPr>
          <p:cNvPr id="8" name="Rounded Rectangle 7">
            <a:extLst>
              <a:ext uri="{FF2B5EF4-FFF2-40B4-BE49-F238E27FC236}">
                <a16:creationId xmlns:a16="http://schemas.microsoft.com/office/drawing/2014/main" xmlns="" id="{A3E7F37A-C6A3-C040-9757-AA35127CC7B3}"/>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a:t>
            </a:r>
            <a:r>
              <a:rPr kumimoji="0" lang="en-US" sz="1200" b="0" i="0" u="none" strike="noStrike" cap="none" spc="0" normalizeH="0" baseline="0" dirty="0">
                <a:ln>
                  <a:noFill/>
                </a:ln>
                <a:solidFill>
                  <a:srgbClr val="FFFFFF"/>
                </a:solidFill>
                <a:effectLst/>
                <a:uFillTx/>
                <a:latin typeface="+mn-lt"/>
                <a:ea typeface="+mn-ea"/>
                <a:cs typeface="+mn-cs"/>
                <a:sym typeface="Helvetica Neue Medium"/>
              </a:rPr>
              <a:t>ontroller-0</a:t>
            </a:r>
            <a:br>
              <a:rPr kumimoji="0" lang="en-US" sz="1200" b="0" i="0" u="none" strike="noStrike" cap="none" spc="0" normalizeH="0" baseline="0" dirty="0">
                <a:ln>
                  <a:noFill/>
                </a:ln>
                <a:solidFill>
                  <a:srgbClr val="FFFFFF"/>
                </a:solidFill>
                <a:effectLst/>
                <a:uFillTx/>
                <a:latin typeface="+mn-lt"/>
                <a:ea typeface="+mn-ea"/>
                <a:cs typeface="+mn-cs"/>
                <a:sym typeface="Helvetica Neue Medium"/>
              </a:rPr>
            </a:br>
            <a:r>
              <a:rPr kumimoji="0" lang="en-US" sz="900" b="0" i="0" u="none" strike="noStrike" cap="none" spc="0" normalizeH="0" baseline="0" dirty="0">
                <a:ln>
                  <a:noFill/>
                </a:ln>
                <a:solidFill>
                  <a:srgbClr val="FFFFFF"/>
                </a:solidFill>
                <a:effectLst/>
                <a:uFillTx/>
                <a:latin typeface="+mn-lt"/>
                <a:ea typeface="+mn-ea"/>
                <a:cs typeface="+mn-cs"/>
                <a:sym typeface="Helvetica Neue Medium"/>
              </a:rPr>
              <a:t>&lt; storage &gt;</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6" name="Cloud">
            <a:extLst>
              <a:ext uri="{FF2B5EF4-FFF2-40B4-BE49-F238E27FC236}">
                <a16:creationId xmlns:a16="http://schemas.microsoft.com/office/drawing/2014/main" xmlns="" id="{9EC21C79-D7EE-DF4D-8150-9FB7C4DE5D3E}"/>
              </a:ext>
            </a:extLst>
          </p:cNvPr>
          <p:cNvSpPr>
            <a:spLocks noChangeAspect="1" noEditPoints="1" noChangeArrowheads="1"/>
          </p:cNvSpPr>
          <p:nvPr/>
        </p:nvSpPr>
        <p:spPr bwMode="auto">
          <a:xfrm>
            <a:off x="968189" y="1137524"/>
            <a:ext cx="1433568"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OAM Network</a:t>
            </a:r>
          </a:p>
        </p:txBody>
      </p:sp>
      <p:pic>
        <p:nvPicPr>
          <p:cNvPr id="7" name="Picture 76" descr="vr_grey">
            <a:extLst>
              <a:ext uri="{FF2B5EF4-FFF2-40B4-BE49-F238E27FC236}">
                <a16:creationId xmlns:a16="http://schemas.microsoft.com/office/drawing/2014/main" xmlns="" id="{264E31B8-AF8A-7947-A2ED-3AB11C9D7E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79" y="1643378"/>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a:extLst>
              <a:ext uri="{FF2B5EF4-FFF2-40B4-BE49-F238E27FC236}">
                <a16:creationId xmlns:a16="http://schemas.microsoft.com/office/drawing/2014/main" xmlns="" id="{70CD6637-34DC-B748-A2C4-10AEF08957BF}"/>
              </a:ext>
            </a:extLst>
          </p:cNvPr>
          <p:cNvSpPr/>
          <p:nvPr/>
        </p:nvSpPr>
        <p:spPr>
          <a:xfrm>
            <a:off x="2099843" y="326357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ctr" defTabSz="821531" fontAlgn="auto" hangingPunct="0">
              <a:spcBef>
                <a:spcPts val="0"/>
              </a:spcBef>
              <a:spcAft>
                <a:spcPts val="0"/>
              </a:spcAft>
            </a:pPr>
            <a:r>
              <a:rPr lang="en-US" sz="1200" dirty="0">
                <a:solidFill>
                  <a:srgbClr val="FFFFFF"/>
                </a:solidFill>
                <a:sym typeface="Helvetica Neue Medium"/>
              </a:rPr>
              <a:t>controller-1</a:t>
            </a:r>
            <a:br>
              <a:rPr lang="en-US" sz="1200" dirty="0">
                <a:solidFill>
                  <a:srgbClr val="FFFFFF"/>
                </a:solidFill>
                <a:sym typeface="Helvetica Neue Medium"/>
              </a:rPr>
            </a:br>
            <a:r>
              <a:rPr lang="en-US" sz="900" dirty="0">
                <a:solidFill>
                  <a:srgbClr val="FFFFFF"/>
                </a:solidFill>
                <a:sym typeface="Helvetica Neue Medium"/>
              </a:rPr>
              <a:t>&lt; storage &gt;</a:t>
            </a:r>
            <a:endParaRPr lang="en-US" sz="1200" dirty="0">
              <a:solidFill>
                <a:srgbClr val="FFFFFF"/>
              </a:solidFill>
              <a:sym typeface="Helvetica Neue Medium"/>
            </a:endParaRPr>
          </a:p>
        </p:txBody>
      </p:sp>
      <p:sp>
        <p:nvSpPr>
          <p:cNvPr id="11" name="Rounded Rectangle 10">
            <a:extLst>
              <a:ext uri="{FF2B5EF4-FFF2-40B4-BE49-F238E27FC236}">
                <a16:creationId xmlns:a16="http://schemas.microsoft.com/office/drawing/2014/main" xmlns="" id="{73498F03-24EE-994F-A0B1-19DB697031BA}"/>
              </a:ext>
            </a:extLst>
          </p:cNvPr>
          <p:cNvSpPr/>
          <p:nvPr/>
        </p:nvSpPr>
        <p:spPr>
          <a:xfrm>
            <a:off x="3912951" y="2489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compute-0</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2" name="Rounded Rectangle 11">
            <a:extLst>
              <a:ext uri="{FF2B5EF4-FFF2-40B4-BE49-F238E27FC236}">
                <a16:creationId xmlns:a16="http://schemas.microsoft.com/office/drawing/2014/main" xmlns="" id="{6DC78715-A7DB-DB45-844E-5E69077C5637}"/>
              </a:ext>
            </a:extLst>
          </p:cNvPr>
          <p:cNvSpPr/>
          <p:nvPr/>
        </p:nvSpPr>
        <p:spPr>
          <a:xfrm>
            <a:off x="4233442" y="2870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compute-1</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3" name="Rounded Rectangle 12">
            <a:extLst>
              <a:ext uri="{FF2B5EF4-FFF2-40B4-BE49-F238E27FC236}">
                <a16:creationId xmlns:a16="http://schemas.microsoft.com/office/drawing/2014/main" xmlns="" id="{01229166-921E-8D4E-815B-5F8B5BAEC130}"/>
              </a:ext>
            </a:extLst>
          </p:cNvPr>
          <p:cNvSpPr/>
          <p:nvPr/>
        </p:nvSpPr>
        <p:spPr>
          <a:xfrm>
            <a:off x="4556173" y="34846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compute-7</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6" name="Straight Connector 15">
            <a:extLst>
              <a:ext uri="{FF2B5EF4-FFF2-40B4-BE49-F238E27FC236}">
                <a16:creationId xmlns:a16="http://schemas.microsoft.com/office/drawing/2014/main" xmlns="" id="{C606A04D-35DA-7D4B-8179-D019A67E5A8D}"/>
              </a:ext>
            </a:extLst>
          </p:cNvPr>
          <p:cNvCxnSpPr>
            <a:cxnSpLocks/>
            <a:stCxn id="7" idx="0"/>
            <a:endCxn id="61" idx="2"/>
          </p:cNvCxnSpPr>
          <p:nvPr/>
        </p:nvCxnSpPr>
        <p:spPr bwMode="auto">
          <a:xfrm>
            <a:off x="1736127" y="1909393"/>
            <a:ext cx="21549" cy="2476645"/>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xmlns="" id="{5E413CFA-AEDB-CD47-9573-15FA7FD42D2F}"/>
              </a:ext>
            </a:extLst>
          </p:cNvPr>
          <p:cNvCxnSpPr>
            <a:cxnSpLocks/>
            <a:stCxn id="8" idx="1"/>
          </p:cNvCxnSpPr>
          <p:nvPr/>
        </p:nvCxnSpPr>
        <p:spPr bwMode="auto">
          <a:xfrm flipH="1">
            <a:off x="1749574" y="2936413"/>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xmlns="" id="{A8440511-A842-E749-B8E2-692DFF0D2A28}"/>
              </a:ext>
            </a:extLst>
          </p:cNvPr>
          <p:cNvCxnSpPr>
            <a:cxnSpLocks/>
            <a:stCxn id="9" idx="1"/>
          </p:cNvCxnSpPr>
          <p:nvPr/>
        </p:nvCxnSpPr>
        <p:spPr bwMode="auto">
          <a:xfrm flipH="1">
            <a:off x="1749574" y="3497071"/>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xmlns="" id="{30BEC708-CB95-D14B-B524-F90DACC7CCA3}"/>
              </a:ext>
            </a:extLst>
          </p:cNvPr>
          <p:cNvCxnSpPr>
            <a:cxnSpLocks/>
          </p:cNvCxnSpPr>
          <p:nvPr/>
        </p:nvCxnSpPr>
        <p:spPr bwMode="auto">
          <a:xfrm flipH="1">
            <a:off x="2818184" y="4119278"/>
            <a:ext cx="4193347" cy="0"/>
          </a:xfrm>
          <a:prstGeom prst="line">
            <a:avLst/>
          </a:prstGeom>
          <a:solidFill>
            <a:schemeClr val="accent2"/>
          </a:solidFill>
          <a:ln w="28575" cap="flat" cmpd="sng" algn="ctr">
            <a:solidFill>
              <a:schemeClr val="tx2"/>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xmlns="" id="{A075157A-8846-A747-998D-F6DD2FC80570}"/>
              </a:ext>
            </a:extLst>
          </p:cNvPr>
          <p:cNvCxnSpPr>
            <a:cxnSpLocks/>
          </p:cNvCxnSpPr>
          <p:nvPr/>
        </p:nvCxnSpPr>
        <p:spPr bwMode="auto">
          <a:xfrm flipH="1">
            <a:off x="4105735" y="2180596"/>
            <a:ext cx="1737988"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xmlns="" id="{B4A6A27D-77AB-194E-A891-1B5FF9D69CE7}"/>
              </a:ext>
            </a:extLst>
          </p:cNvPr>
          <p:cNvCxnSpPr>
            <a:cxnSpLocks/>
          </p:cNvCxnSpPr>
          <p:nvPr/>
        </p:nvCxnSpPr>
        <p:spPr bwMode="auto">
          <a:xfrm flipH="1">
            <a:off x="4379158" y="2306096"/>
            <a:ext cx="1737988"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30" name="Cloud">
            <a:extLst>
              <a:ext uri="{FF2B5EF4-FFF2-40B4-BE49-F238E27FC236}">
                <a16:creationId xmlns:a16="http://schemas.microsoft.com/office/drawing/2014/main" xmlns="" id="{E6DB5BD4-09A3-A044-B2F6-1714C67A174C}"/>
              </a:ext>
            </a:extLst>
          </p:cNvPr>
          <p:cNvSpPr>
            <a:spLocks noChangeAspect="1" noEditPoints="1" noChangeArrowheads="1"/>
          </p:cNvSpPr>
          <p:nvPr/>
        </p:nvSpPr>
        <p:spPr bwMode="auto">
          <a:xfrm>
            <a:off x="3224913" y="1127656"/>
            <a:ext cx="3980325"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a:ea typeface="+mn-ea"/>
              </a:rPr>
              <a:t>Public Network</a:t>
            </a:r>
          </a:p>
        </p:txBody>
      </p:sp>
      <p:pic>
        <p:nvPicPr>
          <p:cNvPr id="31" name="Picture 76" descr="vr_grey">
            <a:extLst>
              <a:ext uri="{FF2B5EF4-FFF2-40B4-BE49-F238E27FC236}">
                <a16:creationId xmlns:a16="http://schemas.microsoft.com/office/drawing/2014/main" xmlns="" id="{3C5CD895-280A-AD40-B7FD-FF1A6E7654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5391502" y="1580395"/>
            <a:ext cx="394845" cy="26645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6" descr="vr_grey">
            <a:extLst>
              <a:ext uri="{FF2B5EF4-FFF2-40B4-BE49-F238E27FC236}">
                <a16:creationId xmlns:a16="http://schemas.microsoft.com/office/drawing/2014/main" xmlns="" id="{92C3919A-E2D8-6045-8C47-DFA8BB4CD1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5806603" y="1643145"/>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33" name="Cloud">
            <a:extLst>
              <a:ext uri="{FF2B5EF4-FFF2-40B4-BE49-F238E27FC236}">
                <a16:creationId xmlns:a16="http://schemas.microsoft.com/office/drawing/2014/main" xmlns="" id="{BA1343AE-BD41-0842-B564-19DE003F3D64}"/>
              </a:ext>
            </a:extLst>
          </p:cNvPr>
          <p:cNvSpPr>
            <a:spLocks noChangeAspect="1" noEditPoints="1" noChangeArrowheads="1"/>
          </p:cNvSpPr>
          <p:nvPr/>
        </p:nvSpPr>
        <p:spPr bwMode="auto">
          <a:xfrm>
            <a:off x="1343333" y="4478651"/>
            <a:ext cx="6545470" cy="33318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IPMI Network</a:t>
            </a:r>
          </a:p>
        </p:txBody>
      </p:sp>
      <p:sp>
        <p:nvSpPr>
          <p:cNvPr id="34" name="Freeform 33">
            <a:extLst>
              <a:ext uri="{FF2B5EF4-FFF2-40B4-BE49-F238E27FC236}">
                <a16:creationId xmlns:a16="http://schemas.microsoft.com/office/drawing/2014/main" xmlns="" id="{EE3D1F85-342E-BB47-A376-21B3D097354C}"/>
              </a:ext>
            </a:extLst>
          </p:cNvPr>
          <p:cNvSpPr/>
          <p:nvPr/>
        </p:nvSpPr>
        <p:spPr bwMode="gray">
          <a:xfrm>
            <a:off x="3052341" y="3468160"/>
            <a:ext cx="107575" cy="642987"/>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6" name="Freeform 35">
            <a:extLst>
              <a:ext uri="{FF2B5EF4-FFF2-40B4-BE49-F238E27FC236}">
                <a16:creationId xmlns:a16="http://schemas.microsoft.com/office/drawing/2014/main" xmlns="" id="{127B6EEF-DBD1-9442-A467-BD862B5515D1}"/>
              </a:ext>
            </a:extLst>
          </p:cNvPr>
          <p:cNvSpPr/>
          <p:nvPr/>
        </p:nvSpPr>
        <p:spPr bwMode="gray">
          <a:xfrm>
            <a:off x="3065794" y="2944543"/>
            <a:ext cx="313456" cy="117473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7" name="Freeform 36">
            <a:extLst>
              <a:ext uri="{FF2B5EF4-FFF2-40B4-BE49-F238E27FC236}">
                <a16:creationId xmlns:a16="http://schemas.microsoft.com/office/drawing/2014/main" xmlns="" id="{DF58D7ED-AEC7-2941-A111-C2225080166D}"/>
              </a:ext>
            </a:extLst>
          </p:cNvPr>
          <p:cNvSpPr/>
          <p:nvPr/>
        </p:nvSpPr>
        <p:spPr bwMode="gray">
          <a:xfrm flipH="1">
            <a:off x="3806345" y="2722613"/>
            <a:ext cx="153673" cy="13885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8" name="Freeform 37">
            <a:extLst>
              <a:ext uri="{FF2B5EF4-FFF2-40B4-BE49-F238E27FC236}">
                <a16:creationId xmlns:a16="http://schemas.microsoft.com/office/drawing/2014/main" xmlns="" id="{85D4E15D-D492-E849-A830-2D90FF7BD0B8}"/>
              </a:ext>
            </a:extLst>
          </p:cNvPr>
          <p:cNvSpPr/>
          <p:nvPr/>
        </p:nvSpPr>
        <p:spPr bwMode="gray">
          <a:xfrm flipH="1">
            <a:off x="4141747" y="3099243"/>
            <a:ext cx="156555" cy="102779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9" name="Freeform 38">
            <a:extLst>
              <a:ext uri="{FF2B5EF4-FFF2-40B4-BE49-F238E27FC236}">
                <a16:creationId xmlns:a16="http://schemas.microsoft.com/office/drawing/2014/main" xmlns="" id="{1E7464D8-1161-974F-B64E-9CB5EF1F7291}"/>
              </a:ext>
            </a:extLst>
          </p:cNvPr>
          <p:cNvSpPr/>
          <p:nvPr/>
        </p:nvSpPr>
        <p:spPr bwMode="gray">
          <a:xfrm flipH="1">
            <a:off x="4438666" y="3718113"/>
            <a:ext cx="116532" cy="3930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cxnSp>
        <p:nvCxnSpPr>
          <p:cNvPr id="42" name="Straight Connector 41">
            <a:extLst>
              <a:ext uri="{FF2B5EF4-FFF2-40B4-BE49-F238E27FC236}">
                <a16:creationId xmlns:a16="http://schemas.microsoft.com/office/drawing/2014/main" xmlns="" id="{BBE17267-A81F-7445-A896-ED449BF7D5D9}"/>
              </a:ext>
            </a:extLst>
          </p:cNvPr>
          <p:cNvCxnSpPr>
            <a:cxnSpLocks/>
          </p:cNvCxnSpPr>
          <p:nvPr/>
        </p:nvCxnSpPr>
        <p:spPr bwMode="auto">
          <a:xfrm>
            <a:off x="4336540" y="2180596"/>
            <a:ext cx="0" cy="30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xmlns="" id="{0542F70A-8846-4146-8741-6B505C902F15}"/>
              </a:ext>
            </a:extLst>
          </p:cNvPr>
          <p:cNvCxnSpPr>
            <a:cxnSpLocks/>
          </p:cNvCxnSpPr>
          <p:nvPr/>
        </p:nvCxnSpPr>
        <p:spPr bwMode="auto">
          <a:xfrm>
            <a:off x="4448595" y="2306096"/>
            <a:ext cx="0" cy="183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xmlns="" id="{8009D88B-EF3D-4C43-AA44-7A9097B612AB}"/>
              </a:ext>
            </a:extLst>
          </p:cNvPr>
          <p:cNvCxnSpPr>
            <a:cxnSpLocks/>
          </p:cNvCxnSpPr>
          <p:nvPr/>
        </p:nvCxnSpPr>
        <p:spPr bwMode="auto">
          <a:xfrm>
            <a:off x="4985211" y="2180596"/>
            <a:ext cx="0" cy="689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xmlns="" id="{863BA2E4-3721-204C-A162-B860DEFE2E75}"/>
              </a:ext>
            </a:extLst>
          </p:cNvPr>
          <p:cNvCxnSpPr>
            <a:cxnSpLocks/>
          </p:cNvCxnSpPr>
          <p:nvPr/>
        </p:nvCxnSpPr>
        <p:spPr bwMode="auto">
          <a:xfrm>
            <a:off x="5097266" y="2306096"/>
            <a:ext cx="0" cy="56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xmlns="" id="{FE355F6F-8831-164C-B803-6980AA302D6F}"/>
              </a:ext>
            </a:extLst>
          </p:cNvPr>
          <p:cNvCxnSpPr>
            <a:cxnSpLocks/>
          </p:cNvCxnSpPr>
          <p:nvPr/>
        </p:nvCxnSpPr>
        <p:spPr bwMode="auto">
          <a:xfrm>
            <a:off x="5269319" y="2180596"/>
            <a:ext cx="0" cy="130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xmlns="" id="{DB28111E-0B4B-3B41-8D69-FC7EE9423C9A}"/>
              </a:ext>
            </a:extLst>
          </p:cNvPr>
          <p:cNvCxnSpPr>
            <a:cxnSpLocks/>
          </p:cNvCxnSpPr>
          <p:nvPr/>
        </p:nvCxnSpPr>
        <p:spPr bwMode="auto">
          <a:xfrm>
            <a:off x="5381374" y="2306096"/>
            <a:ext cx="0" cy="117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xmlns="" id="{6100FD93-A654-144F-9BC9-A632C6546787}"/>
              </a:ext>
            </a:extLst>
          </p:cNvPr>
          <p:cNvCxnSpPr>
            <a:cxnSpLocks/>
            <a:stCxn id="31" idx="0"/>
          </p:cNvCxnSpPr>
          <p:nvPr/>
        </p:nvCxnSpPr>
        <p:spPr bwMode="auto">
          <a:xfrm>
            <a:off x="5578150" y="1846410"/>
            <a:ext cx="0" cy="334186"/>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xmlns="" id="{FDAE15C5-BE9E-E847-B424-1068345469C2}"/>
              </a:ext>
            </a:extLst>
          </p:cNvPr>
          <p:cNvCxnSpPr>
            <a:cxnSpLocks/>
            <a:stCxn id="32" idx="0"/>
          </p:cNvCxnSpPr>
          <p:nvPr/>
        </p:nvCxnSpPr>
        <p:spPr bwMode="auto">
          <a:xfrm>
            <a:off x="5993251" y="1909160"/>
            <a:ext cx="0" cy="396936"/>
          </a:xfrm>
          <a:prstGeom prst="line">
            <a:avLst/>
          </a:prstGeom>
          <a:solidFill>
            <a:schemeClr val="accent2"/>
          </a:solidFill>
          <a:ln w="28575" cap="flat" cmpd="sng" algn="ctr">
            <a:solidFill>
              <a:srgbClr val="00B0F0"/>
            </a:solidFill>
            <a:prstDash val="solid"/>
            <a:round/>
            <a:headEnd type="none" w="med" len="med"/>
            <a:tailEnd type="none" w="med" len="med"/>
          </a:ln>
          <a:effectLst/>
        </p:spPr>
      </p:cxnSp>
      <p:pic>
        <p:nvPicPr>
          <p:cNvPr id="61" name="Picture 76" descr="vr_grey">
            <a:extLst>
              <a:ext uri="{FF2B5EF4-FFF2-40B4-BE49-F238E27FC236}">
                <a16:creationId xmlns:a16="http://schemas.microsoft.com/office/drawing/2014/main" xmlns="" id="{5D0D2040-C107-5847-A285-C46C4AF3A1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80" y="4385602"/>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xmlns="" id="{980A3913-3153-4045-8A93-0F328B0D7274}"/>
              </a:ext>
            </a:extLst>
          </p:cNvPr>
          <p:cNvSpPr txBox="1"/>
          <p:nvPr/>
        </p:nvSpPr>
        <p:spPr bwMode="black">
          <a:xfrm>
            <a:off x="4692920" y="4101407"/>
            <a:ext cx="143340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a:solidFill>
                  <a:schemeClr val="tx2"/>
                </a:solidFill>
                <a:latin typeface="+mn-lt"/>
              </a:rPr>
              <a:t>M</a:t>
            </a:r>
            <a:r>
              <a:rPr lang="en-US" sz="1000" dirty="0" smtClean="0">
                <a:solidFill>
                  <a:schemeClr val="tx2"/>
                </a:solidFill>
                <a:latin typeface="+mn-lt"/>
              </a:rPr>
              <a:t>anagement Network</a:t>
            </a:r>
            <a:endParaRPr lang="en-US" sz="1000" dirty="0">
              <a:solidFill>
                <a:schemeClr val="tx2"/>
              </a:solidFill>
              <a:latin typeface="+mn-lt"/>
            </a:endParaRPr>
          </a:p>
        </p:txBody>
      </p:sp>
      <p:sp>
        <p:nvSpPr>
          <p:cNvPr id="83" name="TextBox 82">
            <a:extLst>
              <a:ext uri="{FF2B5EF4-FFF2-40B4-BE49-F238E27FC236}">
                <a16:creationId xmlns:a16="http://schemas.microsoft.com/office/drawing/2014/main" xmlns="" id="{F9BE72B1-D9B6-E240-BDA7-E577E16E2F0E}"/>
              </a:ext>
            </a:extLst>
          </p:cNvPr>
          <p:cNvSpPr txBox="1"/>
          <p:nvPr/>
        </p:nvSpPr>
        <p:spPr bwMode="black">
          <a:xfrm>
            <a:off x="4472464" y="1984906"/>
            <a:ext cx="110959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smtClean="0">
                <a:solidFill>
                  <a:srgbClr val="00B0F0"/>
                </a:solidFill>
                <a:latin typeface="+mn-lt"/>
              </a:rPr>
              <a:t>Data Network(s</a:t>
            </a:r>
            <a:r>
              <a:rPr lang="en-US" sz="1000" dirty="0">
                <a:solidFill>
                  <a:srgbClr val="00B0F0"/>
                </a:solidFill>
                <a:latin typeface="+mn-lt"/>
              </a:rPr>
              <a:t>)</a:t>
            </a:r>
          </a:p>
        </p:txBody>
      </p:sp>
      <p:sp>
        <p:nvSpPr>
          <p:cNvPr id="84" name="TextBox 83">
            <a:extLst>
              <a:ext uri="{FF2B5EF4-FFF2-40B4-BE49-F238E27FC236}">
                <a16:creationId xmlns:a16="http://schemas.microsoft.com/office/drawing/2014/main" xmlns="" id="{B5412687-F25B-494F-8DF0-884D6473E1CF}"/>
              </a:ext>
            </a:extLst>
          </p:cNvPr>
          <p:cNvSpPr txBox="1"/>
          <p:nvPr/>
        </p:nvSpPr>
        <p:spPr bwMode="black">
          <a:xfrm rot="16200000">
            <a:off x="1094170" y="3059838"/>
            <a:ext cx="98135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smtClean="0">
                <a:solidFill>
                  <a:srgbClr val="00B050"/>
                </a:solidFill>
                <a:latin typeface="+mn-lt"/>
              </a:rPr>
              <a:t>OAM Network</a:t>
            </a:r>
            <a:endParaRPr lang="en-US" sz="1000" dirty="0">
              <a:solidFill>
                <a:srgbClr val="00B050"/>
              </a:solidFill>
              <a:latin typeface="+mn-lt"/>
            </a:endParaRPr>
          </a:p>
        </p:txBody>
      </p:sp>
      <p:sp>
        <p:nvSpPr>
          <p:cNvPr id="43" name="Folded Corner 42">
            <a:extLst>
              <a:ext uri="{FF2B5EF4-FFF2-40B4-BE49-F238E27FC236}">
                <a16:creationId xmlns:a16="http://schemas.microsoft.com/office/drawing/2014/main" xmlns="" id="{19242991-318F-7448-A2F8-0ACA91342909}"/>
              </a:ext>
            </a:extLst>
          </p:cNvPr>
          <p:cNvSpPr/>
          <p:nvPr/>
        </p:nvSpPr>
        <p:spPr bwMode="gray">
          <a:xfrm>
            <a:off x="1" y="4925695"/>
            <a:ext cx="564776" cy="217805"/>
          </a:xfrm>
          <a:prstGeom prst="foldedCorner">
            <a:avLst/>
          </a:prstGeom>
          <a:solidFill>
            <a:srgbClr val="FFFF00"/>
          </a:solidFill>
          <a:ln w="9525">
            <a:solidFill>
              <a:schemeClr val="tx2"/>
            </a:solidFill>
            <a:round/>
            <a:headEnd type="none" w="med" len="med"/>
            <a:tailEnd type="none" w="med" len="med"/>
          </a:ln>
          <a:effectLst/>
          <a:ex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800" b="1" i="1" dirty="0">
                <a:solidFill>
                  <a:schemeClr val="tx2"/>
                </a:solidFill>
              </a:rPr>
              <a:t>See Notes</a:t>
            </a:r>
          </a:p>
        </p:txBody>
      </p:sp>
    </p:spTree>
    <p:extLst>
      <p:ext uri="{BB962C8B-B14F-4D97-AF65-F5344CB8AC3E}">
        <p14:creationId xmlns:p14="http://schemas.microsoft.com/office/powerpoint/2010/main" val="103101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a:extLst>
              <a:ext uri="{FF2B5EF4-FFF2-40B4-BE49-F238E27FC236}">
                <a16:creationId xmlns:a16="http://schemas.microsoft.com/office/drawing/2014/main" xmlns="" id="{219129C7-AA05-0F4A-A050-1381C25E4FB7}"/>
              </a:ext>
            </a:extLst>
          </p:cNvPr>
          <p:cNvCxnSpPr>
            <a:cxnSpLocks/>
          </p:cNvCxnSpPr>
          <p:nvPr/>
        </p:nvCxnSpPr>
        <p:spPr bwMode="auto">
          <a:xfrm>
            <a:off x="2401756" y="3731518"/>
            <a:ext cx="0" cy="847206"/>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xmlns="" id="{C3C915BD-325C-2B41-BE4A-071099A32408}"/>
              </a:ext>
            </a:extLst>
          </p:cNvPr>
          <p:cNvCxnSpPr>
            <a:cxnSpLocks/>
            <a:stCxn id="8" idx="2"/>
          </p:cNvCxnSpPr>
          <p:nvPr/>
        </p:nvCxnSpPr>
        <p:spPr bwMode="auto">
          <a:xfrm>
            <a:off x="2583938" y="3169913"/>
            <a:ext cx="0" cy="1408811"/>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xmlns="" id="{B41E2A49-BDF7-E54C-9BCC-0512C86B82FD}"/>
              </a:ext>
            </a:extLst>
          </p:cNvPr>
          <p:cNvCxnSpPr>
            <a:cxnSpLocks/>
          </p:cNvCxnSpPr>
          <p:nvPr/>
        </p:nvCxnSpPr>
        <p:spPr bwMode="auto">
          <a:xfrm>
            <a:off x="3990747" y="2954262"/>
            <a:ext cx="0" cy="1556007"/>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9" name="Straight Connector 68">
            <a:extLst>
              <a:ext uri="{FF2B5EF4-FFF2-40B4-BE49-F238E27FC236}">
                <a16:creationId xmlns:a16="http://schemas.microsoft.com/office/drawing/2014/main" xmlns="" id="{9C46CC96-70A5-554C-A267-8F1062C628ED}"/>
              </a:ext>
            </a:extLst>
          </p:cNvPr>
          <p:cNvCxnSpPr>
            <a:cxnSpLocks/>
          </p:cNvCxnSpPr>
          <p:nvPr/>
        </p:nvCxnSpPr>
        <p:spPr bwMode="auto">
          <a:xfrm>
            <a:off x="4332090" y="3337113"/>
            <a:ext cx="0" cy="1173156"/>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72" name="Straight Connector 71">
            <a:extLst>
              <a:ext uri="{FF2B5EF4-FFF2-40B4-BE49-F238E27FC236}">
                <a16:creationId xmlns:a16="http://schemas.microsoft.com/office/drawing/2014/main" xmlns="" id="{6E77DA44-78E8-9740-8545-65402686E2B4}"/>
              </a:ext>
            </a:extLst>
          </p:cNvPr>
          <p:cNvCxnSpPr>
            <a:cxnSpLocks/>
          </p:cNvCxnSpPr>
          <p:nvPr/>
        </p:nvCxnSpPr>
        <p:spPr bwMode="auto">
          <a:xfrm>
            <a:off x="4692920" y="3951613"/>
            <a:ext cx="0" cy="627111"/>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xmlns="" id="{21A4790C-66EE-4F4E-94B5-354A037C5E7F}"/>
              </a:ext>
            </a:extLst>
          </p:cNvPr>
          <p:cNvCxnSpPr>
            <a:cxnSpLocks/>
          </p:cNvCxnSpPr>
          <p:nvPr/>
        </p:nvCxnSpPr>
        <p:spPr bwMode="auto">
          <a:xfrm>
            <a:off x="6290840" y="3129737"/>
            <a:ext cx="0" cy="1380532"/>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xmlns="" id="{6733B108-3BA7-7242-9001-997B8108D655}"/>
              </a:ext>
            </a:extLst>
          </p:cNvPr>
          <p:cNvCxnSpPr>
            <a:cxnSpLocks/>
          </p:cNvCxnSpPr>
          <p:nvPr/>
        </p:nvCxnSpPr>
        <p:spPr bwMode="auto">
          <a:xfrm>
            <a:off x="6584430" y="3456862"/>
            <a:ext cx="0" cy="1053407"/>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sp>
        <p:nvSpPr>
          <p:cNvPr id="40" name="Freeform 39">
            <a:extLst>
              <a:ext uri="{FF2B5EF4-FFF2-40B4-BE49-F238E27FC236}">
                <a16:creationId xmlns:a16="http://schemas.microsoft.com/office/drawing/2014/main" xmlns="" id="{BB2E1C5A-D162-6749-B66E-EE85CC3863B1}"/>
              </a:ext>
            </a:extLst>
          </p:cNvPr>
          <p:cNvSpPr/>
          <p:nvPr/>
        </p:nvSpPr>
        <p:spPr bwMode="gray">
          <a:xfrm flipH="1">
            <a:off x="6149967" y="2954262"/>
            <a:ext cx="161045" cy="115688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41" name="Freeform 40">
            <a:extLst>
              <a:ext uri="{FF2B5EF4-FFF2-40B4-BE49-F238E27FC236}">
                <a16:creationId xmlns:a16="http://schemas.microsoft.com/office/drawing/2014/main" xmlns="" id="{1DC9F495-C327-B84F-A588-8A36813DCBA8}"/>
              </a:ext>
            </a:extLst>
          </p:cNvPr>
          <p:cNvSpPr/>
          <p:nvPr/>
        </p:nvSpPr>
        <p:spPr bwMode="gray">
          <a:xfrm flipH="1">
            <a:off x="6409630" y="3316861"/>
            <a:ext cx="214500" cy="802418"/>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23" name="TextBox 22">
            <a:extLst>
              <a:ext uri="{FF2B5EF4-FFF2-40B4-BE49-F238E27FC236}">
                <a16:creationId xmlns:a16="http://schemas.microsoft.com/office/drawing/2014/main" xmlns="" id="{32B59270-E611-0149-AAB5-33AE105D824A}"/>
              </a:ext>
            </a:extLst>
          </p:cNvPr>
          <p:cNvSpPr txBox="1"/>
          <p:nvPr/>
        </p:nvSpPr>
        <p:spPr bwMode="black">
          <a:xfrm>
            <a:off x="7011531" y="3294477"/>
            <a:ext cx="48282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2800" dirty="0">
                <a:solidFill>
                  <a:schemeClr val="tx2"/>
                </a:solidFill>
                <a:latin typeface="+mn-lt"/>
              </a:rPr>
              <a:t>...</a:t>
            </a:r>
          </a:p>
        </p:txBody>
      </p:sp>
      <p:sp>
        <p:nvSpPr>
          <p:cNvPr id="4" name="TextBox 3">
            <a:extLst>
              <a:ext uri="{FF2B5EF4-FFF2-40B4-BE49-F238E27FC236}">
                <a16:creationId xmlns:a16="http://schemas.microsoft.com/office/drawing/2014/main" xmlns="" id="{6EC5CBD6-6176-544C-B3C9-7A3F3713294D}"/>
              </a:ext>
            </a:extLst>
          </p:cNvPr>
          <p:cNvSpPr txBox="1"/>
          <p:nvPr/>
        </p:nvSpPr>
        <p:spPr bwMode="black">
          <a:xfrm>
            <a:off x="4614444" y="3097047"/>
            <a:ext cx="48282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2800" dirty="0">
                <a:solidFill>
                  <a:schemeClr val="tx2"/>
                </a:solidFill>
                <a:latin typeface="+mn-lt"/>
              </a:rPr>
              <a:t>...</a:t>
            </a:r>
          </a:p>
        </p:txBody>
      </p:sp>
      <p:sp>
        <p:nvSpPr>
          <p:cNvPr id="3" name="Bullet List">
            <a:extLst>
              <a:ext uri="{FF2B5EF4-FFF2-40B4-BE49-F238E27FC236}">
                <a16:creationId xmlns:a16="http://schemas.microsoft.com/office/drawing/2014/main" xmlns="" id="{5AE83EE4-EDE6-7046-9EB5-7E5F611EE046}"/>
              </a:ext>
            </a:extLst>
          </p:cNvPr>
          <p:cNvSpPr txBox="1"/>
          <p:nvPr/>
        </p:nvSpPr>
        <p:spPr>
          <a:xfrm>
            <a:off x="152614" y="461650"/>
            <a:ext cx="7736189" cy="57515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b">
            <a:spAutoFit/>
          </a:bodyPr>
          <a:lstStyle>
            <a:lvl1pPr algn="l">
              <a:defRPr sz="5000">
                <a:solidFill>
                  <a:srgbClr val="685BC7"/>
                </a:solidFill>
                <a:latin typeface="Arial"/>
                <a:ea typeface="Arial"/>
                <a:cs typeface="Arial"/>
                <a:sym typeface="Arial"/>
              </a:defRPr>
            </a:lvl1pPr>
          </a:lstStyle>
          <a:p>
            <a:r>
              <a:rPr lang="en-US" sz="2800" dirty="0"/>
              <a:t>Standard</a:t>
            </a:r>
            <a:endParaRPr sz="2800" dirty="0"/>
          </a:p>
        </p:txBody>
      </p:sp>
      <p:sp>
        <p:nvSpPr>
          <p:cNvPr id="8" name="Rounded Rectangle 7">
            <a:extLst>
              <a:ext uri="{FF2B5EF4-FFF2-40B4-BE49-F238E27FC236}">
                <a16:creationId xmlns:a16="http://schemas.microsoft.com/office/drawing/2014/main" xmlns="" id="{A3E7F37A-C6A3-C040-9757-AA35127CC7B3}"/>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a:t>
            </a:r>
            <a:r>
              <a:rPr kumimoji="0" lang="en-US" sz="1200" b="0" i="0" u="none" strike="noStrike" cap="none" spc="0" normalizeH="0" baseline="0" dirty="0">
                <a:ln>
                  <a:noFill/>
                </a:ln>
                <a:solidFill>
                  <a:srgbClr val="FFFFFF"/>
                </a:solidFill>
                <a:effectLst/>
                <a:uFillTx/>
                <a:latin typeface="+mn-lt"/>
                <a:ea typeface="+mn-ea"/>
                <a:cs typeface="+mn-cs"/>
                <a:sym typeface="Helvetica Neue Medium"/>
              </a:rPr>
              <a:t>ontroller-0</a:t>
            </a:r>
          </a:p>
        </p:txBody>
      </p:sp>
      <p:sp>
        <p:nvSpPr>
          <p:cNvPr id="6" name="Cloud">
            <a:extLst>
              <a:ext uri="{FF2B5EF4-FFF2-40B4-BE49-F238E27FC236}">
                <a16:creationId xmlns:a16="http://schemas.microsoft.com/office/drawing/2014/main" xmlns="" id="{9EC21C79-D7EE-DF4D-8150-9FB7C4DE5D3E}"/>
              </a:ext>
            </a:extLst>
          </p:cNvPr>
          <p:cNvSpPr>
            <a:spLocks noChangeAspect="1" noEditPoints="1" noChangeArrowheads="1"/>
          </p:cNvSpPr>
          <p:nvPr/>
        </p:nvSpPr>
        <p:spPr bwMode="auto">
          <a:xfrm>
            <a:off x="968189" y="1137524"/>
            <a:ext cx="1433568"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OAM Network</a:t>
            </a:r>
          </a:p>
        </p:txBody>
      </p:sp>
      <p:pic>
        <p:nvPicPr>
          <p:cNvPr id="7" name="Picture 76" descr="vr_grey">
            <a:extLst>
              <a:ext uri="{FF2B5EF4-FFF2-40B4-BE49-F238E27FC236}">
                <a16:creationId xmlns:a16="http://schemas.microsoft.com/office/drawing/2014/main" xmlns="" id="{264E31B8-AF8A-7947-A2ED-3AB11C9D7E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79" y="1643378"/>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a:extLst>
              <a:ext uri="{FF2B5EF4-FFF2-40B4-BE49-F238E27FC236}">
                <a16:creationId xmlns:a16="http://schemas.microsoft.com/office/drawing/2014/main" xmlns="" id="{70CD6637-34DC-B748-A2C4-10AEF08957BF}"/>
              </a:ext>
            </a:extLst>
          </p:cNvPr>
          <p:cNvSpPr/>
          <p:nvPr/>
        </p:nvSpPr>
        <p:spPr>
          <a:xfrm>
            <a:off x="2099843" y="326357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a:t>
            </a:r>
            <a:r>
              <a:rPr kumimoji="0" lang="en-US" sz="1200" b="0" i="0" u="none" strike="noStrike" cap="none" spc="0" normalizeH="0" baseline="0" dirty="0">
                <a:ln>
                  <a:noFill/>
                </a:ln>
                <a:solidFill>
                  <a:srgbClr val="FFFFFF"/>
                </a:solidFill>
                <a:effectLst/>
                <a:uFillTx/>
                <a:latin typeface="+mn-lt"/>
                <a:ea typeface="+mn-ea"/>
                <a:cs typeface="+mn-cs"/>
                <a:sym typeface="Helvetica Neue Medium"/>
              </a:rPr>
              <a:t>ontroller-1</a:t>
            </a:r>
          </a:p>
        </p:txBody>
      </p:sp>
      <p:sp>
        <p:nvSpPr>
          <p:cNvPr id="11" name="Rounded Rectangle 10">
            <a:extLst>
              <a:ext uri="{FF2B5EF4-FFF2-40B4-BE49-F238E27FC236}">
                <a16:creationId xmlns:a16="http://schemas.microsoft.com/office/drawing/2014/main" xmlns="" id="{73498F03-24EE-994F-A0B1-19DB697031BA}"/>
              </a:ext>
            </a:extLst>
          </p:cNvPr>
          <p:cNvSpPr/>
          <p:nvPr/>
        </p:nvSpPr>
        <p:spPr>
          <a:xfrm>
            <a:off x="3912951" y="2489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compute-0</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2" name="Rounded Rectangle 11">
            <a:extLst>
              <a:ext uri="{FF2B5EF4-FFF2-40B4-BE49-F238E27FC236}">
                <a16:creationId xmlns:a16="http://schemas.microsoft.com/office/drawing/2014/main" xmlns="" id="{6DC78715-A7DB-DB45-844E-5E69077C5637}"/>
              </a:ext>
            </a:extLst>
          </p:cNvPr>
          <p:cNvSpPr/>
          <p:nvPr/>
        </p:nvSpPr>
        <p:spPr>
          <a:xfrm>
            <a:off x="4233442" y="2870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compute-1</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3" name="Rounded Rectangle 12">
            <a:extLst>
              <a:ext uri="{FF2B5EF4-FFF2-40B4-BE49-F238E27FC236}">
                <a16:creationId xmlns:a16="http://schemas.microsoft.com/office/drawing/2014/main" xmlns="" id="{01229166-921E-8D4E-815B-5F8B5BAEC130}"/>
              </a:ext>
            </a:extLst>
          </p:cNvPr>
          <p:cNvSpPr/>
          <p:nvPr/>
        </p:nvSpPr>
        <p:spPr>
          <a:xfrm>
            <a:off x="4556173" y="34846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compute-99</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4" name="Rounded Rectangle 13">
            <a:extLst>
              <a:ext uri="{FF2B5EF4-FFF2-40B4-BE49-F238E27FC236}">
                <a16:creationId xmlns:a16="http://schemas.microsoft.com/office/drawing/2014/main" xmlns="" id="{BF4C0EAC-E843-CD4C-9EB2-2F4DECB5DB84}"/>
              </a:ext>
            </a:extLst>
          </p:cNvPr>
          <p:cNvSpPr/>
          <p:nvPr/>
        </p:nvSpPr>
        <p:spPr>
          <a:xfrm>
            <a:off x="6237049"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storage-0</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5" name="Rounded Rectangle 14">
            <a:extLst>
              <a:ext uri="{FF2B5EF4-FFF2-40B4-BE49-F238E27FC236}">
                <a16:creationId xmlns:a16="http://schemas.microsoft.com/office/drawing/2014/main" xmlns="" id="{A33AE41D-B7EC-924E-9214-65B932571342}"/>
              </a:ext>
            </a:extLst>
          </p:cNvPr>
          <p:cNvSpPr/>
          <p:nvPr/>
        </p:nvSpPr>
        <p:spPr>
          <a:xfrm>
            <a:off x="6537368" y="306754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storage-1</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6" name="Straight Connector 15">
            <a:extLst>
              <a:ext uri="{FF2B5EF4-FFF2-40B4-BE49-F238E27FC236}">
                <a16:creationId xmlns:a16="http://schemas.microsoft.com/office/drawing/2014/main" xmlns="" id="{C606A04D-35DA-7D4B-8179-D019A67E5A8D}"/>
              </a:ext>
            </a:extLst>
          </p:cNvPr>
          <p:cNvCxnSpPr>
            <a:cxnSpLocks/>
            <a:stCxn id="7" idx="0"/>
            <a:endCxn id="61" idx="2"/>
          </p:cNvCxnSpPr>
          <p:nvPr/>
        </p:nvCxnSpPr>
        <p:spPr bwMode="auto">
          <a:xfrm>
            <a:off x="1736127" y="1909393"/>
            <a:ext cx="21549" cy="2476645"/>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xmlns="" id="{5E413CFA-AEDB-CD47-9573-15FA7FD42D2F}"/>
              </a:ext>
            </a:extLst>
          </p:cNvPr>
          <p:cNvCxnSpPr>
            <a:cxnSpLocks/>
            <a:stCxn id="8" idx="1"/>
          </p:cNvCxnSpPr>
          <p:nvPr/>
        </p:nvCxnSpPr>
        <p:spPr bwMode="auto">
          <a:xfrm flipH="1">
            <a:off x="1749574" y="2936413"/>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xmlns="" id="{A8440511-A842-E749-B8E2-692DFF0D2A28}"/>
              </a:ext>
            </a:extLst>
          </p:cNvPr>
          <p:cNvCxnSpPr>
            <a:cxnSpLocks/>
            <a:stCxn id="9" idx="1"/>
          </p:cNvCxnSpPr>
          <p:nvPr/>
        </p:nvCxnSpPr>
        <p:spPr bwMode="auto">
          <a:xfrm flipH="1">
            <a:off x="1749574" y="3497071"/>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xmlns="" id="{30BEC708-CB95-D14B-B524-F90DACC7CCA3}"/>
              </a:ext>
            </a:extLst>
          </p:cNvPr>
          <p:cNvCxnSpPr>
            <a:cxnSpLocks/>
          </p:cNvCxnSpPr>
          <p:nvPr/>
        </p:nvCxnSpPr>
        <p:spPr bwMode="auto">
          <a:xfrm flipH="1">
            <a:off x="2818184" y="4119278"/>
            <a:ext cx="4193347" cy="0"/>
          </a:xfrm>
          <a:prstGeom prst="line">
            <a:avLst/>
          </a:prstGeom>
          <a:solidFill>
            <a:schemeClr val="accent2"/>
          </a:solidFill>
          <a:ln w="28575" cap="flat" cmpd="sng" algn="ctr">
            <a:solidFill>
              <a:schemeClr val="tx2"/>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xmlns="" id="{A075157A-8846-A747-998D-F6DD2FC80570}"/>
              </a:ext>
            </a:extLst>
          </p:cNvPr>
          <p:cNvCxnSpPr>
            <a:cxnSpLocks/>
          </p:cNvCxnSpPr>
          <p:nvPr/>
        </p:nvCxnSpPr>
        <p:spPr bwMode="auto">
          <a:xfrm flipH="1">
            <a:off x="4105735" y="2180596"/>
            <a:ext cx="1737988"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xmlns="" id="{B4A6A27D-77AB-194E-A891-1B5FF9D69CE7}"/>
              </a:ext>
            </a:extLst>
          </p:cNvPr>
          <p:cNvCxnSpPr>
            <a:cxnSpLocks/>
          </p:cNvCxnSpPr>
          <p:nvPr/>
        </p:nvCxnSpPr>
        <p:spPr bwMode="auto">
          <a:xfrm flipH="1">
            <a:off x="4379158" y="2306096"/>
            <a:ext cx="1737988"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30" name="Cloud">
            <a:extLst>
              <a:ext uri="{FF2B5EF4-FFF2-40B4-BE49-F238E27FC236}">
                <a16:creationId xmlns:a16="http://schemas.microsoft.com/office/drawing/2014/main" xmlns="" id="{E6DB5BD4-09A3-A044-B2F6-1714C67A174C}"/>
              </a:ext>
            </a:extLst>
          </p:cNvPr>
          <p:cNvSpPr>
            <a:spLocks noChangeAspect="1" noEditPoints="1" noChangeArrowheads="1"/>
          </p:cNvSpPr>
          <p:nvPr/>
        </p:nvSpPr>
        <p:spPr bwMode="auto">
          <a:xfrm>
            <a:off x="3224913" y="1127656"/>
            <a:ext cx="3980325"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a:ea typeface="+mn-ea"/>
              </a:rPr>
              <a:t>Public Network</a:t>
            </a:r>
          </a:p>
        </p:txBody>
      </p:sp>
      <p:pic>
        <p:nvPicPr>
          <p:cNvPr id="31" name="Picture 76" descr="vr_grey">
            <a:extLst>
              <a:ext uri="{FF2B5EF4-FFF2-40B4-BE49-F238E27FC236}">
                <a16:creationId xmlns:a16="http://schemas.microsoft.com/office/drawing/2014/main" xmlns="" id="{3C5CD895-280A-AD40-B7FD-FF1A6E7654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5391502" y="1580395"/>
            <a:ext cx="394845" cy="26645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6" descr="vr_grey">
            <a:extLst>
              <a:ext uri="{FF2B5EF4-FFF2-40B4-BE49-F238E27FC236}">
                <a16:creationId xmlns:a16="http://schemas.microsoft.com/office/drawing/2014/main" xmlns="" id="{92C3919A-E2D8-6045-8C47-DFA8BB4CD1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5806603" y="1643145"/>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33" name="Cloud">
            <a:extLst>
              <a:ext uri="{FF2B5EF4-FFF2-40B4-BE49-F238E27FC236}">
                <a16:creationId xmlns:a16="http://schemas.microsoft.com/office/drawing/2014/main" xmlns="" id="{BA1343AE-BD41-0842-B564-19DE003F3D64}"/>
              </a:ext>
            </a:extLst>
          </p:cNvPr>
          <p:cNvSpPr>
            <a:spLocks noChangeAspect="1" noEditPoints="1" noChangeArrowheads="1"/>
          </p:cNvSpPr>
          <p:nvPr/>
        </p:nvSpPr>
        <p:spPr bwMode="auto">
          <a:xfrm>
            <a:off x="1343333" y="4478651"/>
            <a:ext cx="6545470" cy="33318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IPMI Network</a:t>
            </a:r>
          </a:p>
        </p:txBody>
      </p:sp>
      <p:sp>
        <p:nvSpPr>
          <p:cNvPr id="34" name="Freeform 33">
            <a:extLst>
              <a:ext uri="{FF2B5EF4-FFF2-40B4-BE49-F238E27FC236}">
                <a16:creationId xmlns:a16="http://schemas.microsoft.com/office/drawing/2014/main" xmlns="" id="{EE3D1F85-342E-BB47-A376-21B3D097354C}"/>
              </a:ext>
            </a:extLst>
          </p:cNvPr>
          <p:cNvSpPr/>
          <p:nvPr/>
        </p:nvSpPr>
        <p:spPr bwMode="gray">
          <a:xfrm>
            <a:off x="3052341" y="3468160"/>
            <a:ext cx="107575" cy="642987"/>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6" name="Freeform 35">
            <a:extLst>
              <a:ext uri="{FF2B5EF4-FFF2-40B4-BE49-F238E27FC236}">
                <a16:creationId xmlns:a16="http://schemas.microsoft.com/office/drawing/2014/main" xmlns="" id="{127B6EEF-DBD1-9442-A467-BD862B5515D1}"/>
              </a:ext>
            </a:extLst>
          </p:cNvPr>
          <p:cNvSpPr/>
          <p:nvPr/>
        </p:nvSpPr>
        <p:spPr bwMode="gray">
          <a:xfrm>
            <a:off x="3065794" y="2944543"/>
            <a:ext cx="313456" cy="117473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7" name="Freeform 36">
            <a:extLst>
              <a:ext uri="{FF2B5EF4-FFF2-40B4-BE49-F238E27FC236}">
                <a16:creationId xmlns:a16="http://schemas.microsoft.com/office/drawing/2014/main" xmlns="" id="{DF58D7ED-AEC7-2941-A111-C2225080166D}"/>
              </a:ext>
            </a:extLst>
          </p:cNvPr>
          <p:cNvSpPr/>
          <p:nvPr/>
        </p:nvSpPr>
        <p:spPr bwMode="gray">
          <a:xfrm flipH="1">
            <a:off x="3806345" y="2722613"/>
            <a:ext cx="153673" cy="13885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8" name="Freeform 37">
            <a:extLst>
              <a:ext uri="{FF2B5EF4-FFF2-40B4-BE49-F238E27FC236}">
                <a16:creationId xmlns:a16="http://schemas.microsoft.com/office/drawing/2014/main" xmlns="" id="{85D4E15D-D492-E849-A830-2D90FF7BD0B8}"/>
              </a:ext>
            </a:extLst>
          </p:cNvPr>
          <p:cNvSpPr/>
          <p:nvPr/>
        </p:nvSpPr>
        <p:spPr bwMode="gray">
          <a:xfrm flipH="1">
            <a:off x="4141747" y="3099243"/>
            <a:ext cx="156555" cy="102779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9" name="Freeform 38">
            <a:extLst>
              <a:ext uri="{FF2B5EF4-FFF2-40B4-BE49-F238E27FC236}">
                <a16:creationId xmlns:a16="http://schemas.microsoft.com/office/drawing/2014/main" xmlns="" id="{1E7464D8-1161-974F-B64E-9CB5EF1F7291}"/>
              </a:ext>
            </a:extLst>
          </p:cNvPr>
          <p:cNvSpPr/>
          <p:nvPr/>
        </p:nvSpPr>
        <p:spPr bwMode="gray">
          <a:xfrm flipH="1">
            <a:off x="4438666" y="3718113"/>
            <a:ext cx="116532" cy="3930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cxnSp>
        <p:nvCxnSpPr>
          <p:cNvPr id="42" name="Straight Connector 41">
            <a:extLst>
              <a:ext uri="{FF2B5EF4-FFF2-40B4-BE49-F238E27FC236}">
                <a16:creationId xmlns:a16="http://schemas.microsoft.com/office/drawing/2014/main" xmlns="" id="{BBE17267-A81F-7445-A896-ED449BF7D5D9}"/>
              </a:ext>
            </a:extLst>
          </p:cNvPr>
          <p:cNvCxnSpPr>
            <a:cxnSpLocks/>
          </p:cNvCxnSpPr>
          <p:nvPr/>
        </p:nvCxnSpPr>
        <p:spPr bwMode="auto">
          <a:xfrm>
            <a:off x="4336540" y="2180596"/>
            <a:ext cx="0" cy="30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xmlns="" id="{0542F70A-8846-4146-8741-6B505C902F15}"/>
              </a:ext>
            </a:extLst>
          </p:cNvPr>
          <p:cNvCxnSpPr>
            <a:cxnSpLocks/>
          </p:cNvCxnSpPr>
          <p:nvPr/>
        </p:nvCxnSpPr>
        <p:spPr bwMode="auto">
          <a:xfrm>
            <a:off x="4448595" y="2306096"/>
            <a:ext cx="0" cy="183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xmlns="" id="{8009D88B-EF3D-4C43-AA44-7A9097B612AB}"/>
              </a:ext>
            </a:extLst>
          </p:cNvPr>
          <p:cNvCxnSpPr>
            <a:cxnSpLocks/>
          </p:cNvCxnSpPr>
          <p:nvPr/>
        </p:nvCxnSpPr>
        <p:spPr bwMode="auto">
          <a:xfrm>
            <a:off x="4985211" y="2180596"/>
            <a:ext cx="0" cy="689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xmlns="" id="{863BA2E4-3721-204C-A162-B860DEFE2E75}"/>
              </a:ext>
            </a:extLst>
          </p:cNvPr>
          <p:cNvCxnSpPr>
            <a:cxnSpLocks/>
          </p:cNvCxnSpPr>
          <p:nvPr/>
        </p:nvCxnSpPr>
        <p:spPr bwMode="auto">
          <a:xfrm>
            <a:off x="5097266" y="2306096"/>
            <a:ext cx="0" cy="56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xmlns="" id="{FE355F6F-8831-164C-B803-6980AA302D6F}"/>
              </a:ext>
            </a:extLst>
          </p:cNvPr>
          <p:cNvCxnSpPr>
            <a:cxnSpLocks/>
          </p:cNvCxnSpPr>
          <p:nvPr/>
        </p:nvCxnSpPr>
        <p:spPr bwMode="auto">
          <a:xfrm>
            <a:off x="5269319" y="2180596"/>
            <a:ext cx="0" cy="130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xmlns="" id="{DB28111E-0B4B-3B41-8D69-FC7EE9423C9A}"/>
              </a:ext>
            </a:extLst>
          </p:cNvPr>
          <p:cNvCxnSpPr>
            <a:cxnSpLocks/>
          </p:cNvCxnSpPr>
          <p:nvPr/>
        </p:nvCxnSpPr>
        <p:spPr bwMode="auto">
          <a:xfrm>
            <a:off x="5381374" y="2306096"/>
            <a:ext cx="0" cy="117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xmlns="" id="{6100FD93-A654-144F-9BC9-A632C6546787}"/>
              </a:ext>
            </a:extLst>
          </p:cNvPr>
          <p:cNvCxnSpPr>
            <a:cxnSpLocks/>
            <a:stCxn id="31" idx="0"/>
          </p:cNvCxnSpPr>
          <p:nvPr/>
        </p:nvCxnSpPr>
        <p:spPr bwMode="auto">
          <a:xfrm>
            <a:off x="5578150" y="1846410"/>
            <a:ext cx="0" cy="334186"/>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xmlns="" id="{FDAE15C5-BE9E-E847-B424-1068345469C2}"/>
              </a:ext>
            </a:extLst>
          </p:cNvPr>
          <p:cNvCxnSpPr>
            <a:cxnSpLocks/>
            <a:stCxn id="32" idx="0"/>
          </p:cNvCxnSpPr>
          <p:nvPr/>
        </p:nvCxnSpPr>
        <p:spPr bwMode="auto">
          <a:xfrm>
            <a:off x="5993251" y="1909160"/>
            <a:ext cx="0" cy="396936"/>
          </a:xfrm>
          <a:prstGeom prst="line">
            <a:avLst/>
          </a:prstGeom>
          <a:solidFill>
            <a:schemeClr val="accent2"/>
          </a:solidFill>
          <a:ln w="28575" cap="flat" cmpd="sng" algn="ctr">
            <a:solidFill>
              <a:srgbClr val="00B0F0"/>
            </a:solidFill>
            <a:prstDash val="solid"/>
            <a:round/>
            <a:headEnd type="none" w="med" len="med"/>
            <a:tailEnd type="none" w="med" len="med"/>
          </a:ln>
          <a:effectLst/>
        </p:spPr>
      </p:cxnSp>
      <p:pic>
        <p:nvPicPr>
          <p:cNvPr id="61" name="Picture 76" descr="vr_grey">
            <a:extLst>
              <a:ext uri="{FF2B5EF4-FFF2-40B4-BE49-F238E27FC236}">
                <a16:creationId xmlns:a16="http://schemas.microsoft.com/office/drawing/2014/main" xmlns="" id="{5D0D2040-C107-5847-A285-C46C4AF3A1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80" y="4385602"/>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xmlns="" id="{980A3913-3153-4045-8A93-0F328B0D7274}"/>
              </a:ext>
            </a:extLst>
          </p:cNvPr>
          <p:cNvSpPr txBox="1"/>
          <p:nvPr/>
        </p:nvSpPr>
        <p:spPr bwMode="black">
          <a:xfrm>
            <a:off x="4692920" y="4101407"/>
            <a:ext cx="143340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a:solidFill>
                  <a:schemeClr val="tx2"/>
                </a:solidFill>
                <a:latin typeface="+mn-lt"/>
              </a:rPr>
              <a:t>M</a:t>
            </a:r>
            <a:r>
              <a:rPr lang="en-US" sz="1000" dirty="0" smtClean="0">
                <a:solidFill>
                  <a:schemeClr val="tx2"/>
                </a:solidFill>
                <a:latin typeface="+mn-lt"/>
              </a:rPr>
              <a:t>anagement Network</a:t>
            </a:r>
            <a:endParaRPr lang="en-US" sz="1000" dirty="0">
              <a:solidFill>
                <a:schemeClr val="tx2"/>
              </a:solidFill>
              <a:latin typeface="+mn-lt"/>
            </a:endParaRPr>
          </a:p>
        </p:txBody>
      </p:sp>
      <p:sp>
        <p:nvSpPr>
          <p:cNvPr id="83" name="TextBox 82">
            <a:extLst>
              <a:ext uri="{FF2B5EF4-FFF2-40B4-BE49-F238E27FC236}">
                <a16:creationId xmlns:a16="http://schemas.microsoft.com/office/drawing/2014/main" xmlns="" id="{F9BE72B1-D9B6-E240-BDA7-E577E16E2F0E}"/>
              </a:ext>
            </a:extLst>
          </p:cNvPr>
          <p:cNvSpPr txBox="1"/>
          <p:nvPr/>
        </p:nvSpPr>
        <p:spPr bwMode="black">
          <a:xfrm>
            <a:off x="4472464" y="1984906"/>
            <a:ext cx="110959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a:solidFill>
                  <a:srgbClr val="00B0F0"/>
                </a:solidFill>
                <a:latin typeface="+mn-lt"/>
              </a:rPr>
              <a:t>D</a:t>
            </a:r>
            <a:r>
              <a:rPr lang="en-US" sz="1000" dirty="0" smtClean="0">
                <a:solidFill>
                  <a:srgbClr val="00B0F0"/>
                </a:solidFill>
                <a:latin typeface="+mn-lt"/>
              </a:rPr>
              <a:t>ata Network(s</a:t>
            </a:r>
            <a:r>
              <a:rPr lang="en-US" sz="1000" dirty="0">
                <a:solidFill>
                  <a:srgbClr val="00B0F0"/>
                </a:solidFill>
                <a:latin typeface="+mn-lt"/>
              </a:rPr>
              <a:t>)</a:t>
            </a:r>
          </a:p>
        </p:txBody>
      </p:sp>
      <p:sp>
        <p:nvSpPr>
          <p:cNvPr id="84" name="TextBox 83">
            <a:extLst>
              <a:ext uri="{FF2B5EF4-FFF2-40B4-BE49-F238E27FC236}">
                <a16:creationId xmlns:a16="http://schemas.microsoft.com/office/drawing/2014/main" xmlns="" id="{B5412687-F25B-494F-8DF0-884D6473E1CF}"/>
              </a:ext>
            </a:extLst>
          </p:cNvPr>
          <p:cNvSpPr txBox="1"/>
          <p:nvPr/>
        </p:nvSpPr>
        <p:spPr bwMode="black">
          <a:xfrm rot="16200000">
            <a:off x="1094170" y="3059838"/>
            <a:ext cx="98135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smtClean="0">
                <a:solidFill>
                  <a:srgbClr val="00B050"/>
                </a:solidFill>
                <a:latin typeface="+mn-lt"/>
              </a:rPr>
              <a:t>OAM N</a:t>
            </a:r>
            <a:r>
              <a:rPr lang="en-US" sz="1000" dirty="0" smtClean="0">
                <a:solidFill>
                  <a:srgbClr val="00B050"/>
                </a:solidFill>
                <a:latin typeface="+mn-lt"/>
              </a:rPr>
              <a:t>etwork</a:t>
            </a:r>
            <a:endParaRPr lang="en-US" sz="1000" dirty="0">
              <a:solidFill>
                <a:srgbClr val="00B050"/>
              </a:solidFill>
              <a:latin typeface="+mn-lt"/>
            </a:endParaRPr>
          </a:p>
        </p:txBody>
      </p:sp>
      <p:sp>
        <p:nvSpPr>
          <p:cNvPr id="96" name="Folded Corner 95">
            <a:extLst>
              <a:ext uri="{FF2B5EF4-FFF2-40B4-BE49-F238E27FC236}">
                <a16:creationId xmlns:a16="http://schemas.microsoft.com/office/drawing/2014/main" xmlns="" id="{EFD94AF9-70E9-614D-AB69-0985C477823C}"/>
              </a:ext>
            </a:extLst>
          </p:cNvPr>
          <p:cNvSpPr/>
          <p:nvPr/>
        </p:nvSpPr>
        <p:spPr bwMode="gray">
          <a:xfrm>
            <a:off x="1" y="4925695"/>
            <a:ext cx="564776" cy="217805"/>
          </a:xfrm>
          <a:prstGeom prst="foldedCorner">
            <a:avLst/>
          </a:prstGeom>
          <a:solidFill>
            <a:srgbClr val="FFFF00"/>
          </a:solidFill>
          <a:ln w="9525">
            <a:solidFill>
              <a:schemeClr val="tx2"/>
            </a:solidFill>
            <a:round/>
            <a:headEnd type="none" w="med" len="med"/>
            <a:tailEnd type="none" w="med" len="med"/>
          </a:ln>
          <a:effectLst/>
          <a:ex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800" b="1" i="1" dirty="0">
                <a:solidFill>
                  <a:schemeClr val="tx2"/>
                </a:solidFill>
              </a:rPr>
              <a:t>See Notes</a:t>
            </a:r>
          </a:p>
        </p:txBody>
      </p:sp>
    </p:spTree>
    <p:extLst>
      <p:ext uri="{BB962C8B-B14F-4D97-AF65-F5344CB8AC3E}">
        <p14:creationId xmlns:p14="http://schemas.microsoft.com/office/powerpoint/2010/main" val="207353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 name="Straight Connector 84">
            <a:extLst>
              <a:ext uri="{FF2B5EF4-FFF2-40B4-BE49-F238E27FC236}">
                <a16:creationId xmlns:a16="http://schemas.microsoft.com/office/drawing/2014/main" xmlns="" id="{6FB03CA0-AFA8-B74F-9715-87A52FE51D5E}"/>
              </a:ext>
            </a:extLst>
          </p:cNvPr>
          <p:cNvCxnSpPr>
            <a:cxnSpLocks/>
          </p:cNvCxnSpPr>
          <p:nvPr/>
        </p:nvCxnSpPr>
        <p:spPr bwMode="auto">
          <a:xfrm>
            <a:off x="5709729" y="2922644"/>
            <a:ext cx="0" cy="1556007"/>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86" name="Straight Connector 85">
            <a:extLst>
              <a:ext uri="{FF2B5EF4-FFF2-40B4-BE49-F238E27FC236}">
                <a16:creationId xmlns:a16="http://schemas.microsoft.com/office/drawing/2014/main" xmlns="" id="{C408A4E5-5C4A-064F-B744-D84F54ADAA35}"/>
              </a:ext>
            </a:extLst>
          </p:cNvPr>
          <p:cNvCxnSpPr>
            <a:cxnSpLocks/>
          </p:cNvCxnSpPr>
          <p:nvPr/>
        </p:nvCxnSpPr>
        <p:spPr bwMode="auto">
          <a:xfrm>
            <a:off x="5895746" y="3218535"/>
            <a:ext cx="0" cy="1360189"/>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xmlns="" id="{BC29FFB6-1540-D440-8B79-D0AF96FA194C}"/>
              </a:ext>
            </a:extLst>
          </p:cNvPr>
          <p:cNvCxnSpPr>
            <a:cxnSpLocks/>
          </p:cNvCxnSpPr>
          <p:nvPr/>
        </p:nvCxnSpPr>
        <p:spPr bwMode="auto">
          <a:xfrm>
            <a:off x="6268108" y="3838732"/>
            <a:ext cx="0" cy="806510"/>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sp>
        <p:nvSpPr>
          <p:cNvPr id="74" name="TextBox 73">
            <a:extLst>
              <a:ext uri="{FF2B5EF4-FFF2-40B4-BE49-F238E27FC236}">
                <a16:creationId xmlns:a16="http://schemas.microsoft.com/office/drawing/2014/main" xmlns="" id="{6886C7DF-0474-8E4F-9691-555260612BF4}"/>
              </a:ext>
            </a:extLst>
          </p:cNvPr>
          <p:cNvSpPr txBox="1"/>
          <p:nvPr/>
        </p:nvSpPr>
        <p:spPr bwMode="black">
          <a:xfrm>
            <a:off x="6211576" y="3018886"/>
            <a:ext cx="48282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2800" dirty="0">
                <a:solidFill>
                  <a:schemeClr val="tx2"/>
                </a:solidFill>
                <a:latin typeface="+mn-lt"/>
              </a:rPr>
              <a:t>...</a:t>
            </a:r>
          </a:p>
        </p:txBody>
      </p:sp>
      <p:cxnSp>
        <p:nvCxnSpPr>
          <p:cNvPr id="57" name="Straight Connector 56">
            <a:extLst>
              <a:ext uri="{FF2B5EF4-FFF2-40B4-BE49-F238E27FC236}">
                <a16:creationId xmlns:a16="http://schemas.microsoft.com/office/drawing/2014/main" xmlns="" id="{FB7D7BEF-78F3-2A4B-AE8E-2695880C6BD9}"/>
              </a:ext>
            </a:extLst>
          </p:cNvPr>
          <p:cNvCxnSpPr>
            <a:cxnSpLocks/>
          </p:cNvCxnSpPr>
          <p:nvPr/>
        </p:nvCxnSpPr>
        <p:spPr bwMode="auto">
          <a:xfrm>
            <a:off x="2792370" y="2180596"/>
            <a:ext cx="0" cy="1086334"/>
          </a:xfrm>
          <a:prstGeom prst="line">
            <a:avLst/>
          </a:prstGeom>
          <a:solidFill>
            <a:schemeClr val="accent2"/>
          </a:solidFill>
          <a:ln w="12700" cap="flat" cmpd="sng" algn="ctr">
            <a:solidFill>
              <a:srgbClr val="00B0F0"/>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xmlns="" id="{219129C7-AA05-0F4A-A050-1381C25E4FB7}"/>
              </a:ext>
            </a:extLst>
          </p:cNvPr>
          <p:cNvCxnSpPr>
            <a:cxnSpLocks/>
          </p:cNvCxnSpPr>
          <p:nvPr/>
        </p:nvCxnSpPr>
        <p:spPr bwMode="auto">
          <a:xfrm>
            <a:off x="2401756" y="3731518"/>
            <a:ext cx="0" cy="847206"/>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xmlns="" id="{C3C915BD-325C-2B41-BE4A-071099A32408}"/>
              </a:ext>
            </a:extLst>
          </p:cNvPr>
          <p:cNvCxnSpPr>
            <a:cxnSpLocks/>
            <a:stCxn id="8" idx="2"/>
          </p:cNvCxnSpPr>
          <p:nvPr/>
        </p:nvCxnSpPr>
        <p:spPr bwMode="auto">
          <a:xfrm>
            <a:off x="2583938" y="3169913"/>
            <a:ext cx="0" cy="1408811"/>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xmlns="" id="{B41E2A49-BDF7-E54C-9BCC-0512C86B82FD}"/>
              </a:ext>
            </a:extLst>
          </p:cNvPr>
          <p:cNvCxnSpPr>
            <a:cxnSpLocks/>
          </p:cNvCxnSpPr>
          <p:nvPr/>
        </p:nvCxnSpPr>
        <p:spPr bwMode="auto">
          <a:xfrm>
            <a:off x="3990747" y="2954262"/>
            <a:ext cx="0" cy="1556007"/>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69" name="Straight Connector 68">
            <a:extLst>
              <a:ext uri="{FF2B5EF4-FFF2-40B4-BE49-F238E27FC236}">
                <a16:creationId xmlns:a16="http://schemas.microsoft.com/office/drawing/2014/main" xmlns="" id="{9C46CC96-70A5-554C-A267-8F1062C628ED}"/>
              </a:ext>
            </a:extLst>
          </p:cNvPr>
          <p:cNvCxnSpPr>
            <a:cxnSpLocks/>
          </p:cNvCxnSpPr>
          <p:nvPr/>
        </p:nvCxnSpPr>
        <p:spPr bwMode="auto">
          <a:xfrm>
            <a:off x="4332090" y="3337113"/>
            <a:ext cx="0" cy="1173156"/>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72" name="Straight Connector 71">
            <a:extLst>
              <a:ext uri="{FF2B5EF4-FFF2-40B4-BE49-F238E27FC236}">
                <a16:creationId xmlns:a16="http://schemas.microsoft.com/office/drawing/2014/main" xmlns="" id="{6E77DA44-78E8-9740-8545-65402686E2B4}"/>
              </a:ext>
            </a:extLst>
          </p:cNvPr>
          <p:cNvCxnSpPr>
            <a:cxnSpLocks/>
          </p:cNvCxnSpPr>
          <p:nvPr/>
        </p:nvCxnSpPr>
        <p:spPr bwMode="auto">
          <a:xfrm>
            <a:off x="4692920" y="3951613"/>
            <a:ext cx="0" cy="627111"/>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xmlns="" id="{21A4790C-66EE-4F4E-94B5-354A037C5E7F}"/>
              </a:ext>
            </a:extLst>
          </p:cNvPr>
          <p:cNvCxnSpPr>
            <a:cxnSpLocks/>
          </p:cNvCxnSpPr>
          <p:nvPr/>
        </p:nvCxnSpPr>
        <p:spPr bwMode="auto">
          <a:xfrm>
            <a:off x="7386780" y="3143185"/>
            <a:ext cx="0" cy="1435539"/>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xmlns="" id="{6733B108-3BA7-7242-9001-997B8108D655}"/>
              </a:ext>
            </a:extLst>
          </p:cNvPr>
          <p:cNvCxnSpPr>
            <a:cxnSpLocks/>
          </p:cNvCxnSpPr>
          <p:nvPr/>
        </p:nvCxnSpPr>
        <p:spPr bwMode="auto">
          <a:xfrm>
            <a:off x="7680370" y="3470310"/>
            <a:ext cx="0" cy="1108414"/>
          </a:xfrm>
          <a:prstGeom prst="line">
            <a:avLst/>
          </a:prstGeom>
          <a:solidFill>
            <a:schemeClr val="accent2"/>
          </a:solidFill>
          <a:ln w="28575" cap="flat" cmpd="sng" algn="ctr">
            <a:solidFill>
              <a:schemeClr val="bg1">
                <a:lumMod val="75000"/>
              </a:schemeClr>
            </a:solidFill>
            <a:prstDash val="solid"/>
            <a:round/>
            <a:headEnd type="none" w="med" len="med"/>
            <a:tailEnd type="none" w="med" len="med"/>
          </a:ln>
          <a:effectLst/>
        </p:spPr>
      </p:cxnSp>
      <p:sp>
        <p:nvSpPr>
          <p:cNvPr id="40" name="Freeform 39">
            <a:extLst>
              <a:ext uri="{FF2B5EF4-FFF2-40B4-BE49-F238E27FC236}">
                <a16:creationId xmlns:a16="http://schemas.microsoft.com/office/drawing/2014/main" xmlns="" id="{BB2E1C5A-D162-6749-B66E-EE85CC3863B1}"/>
              </a:ext>
            </a:extLst>
          </p:cNvPr>
          <p:cNvSpPr/>
          <p:nvPr/>
        </p:nvSpPr>
        <p:spPr bwMode="gray">
          <a:xfrm flipH="1">
            <a:off x="7245907" y="2967710"/>
            <a:ext cx="161045" cy="115688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41" name="Freeform 40">
            <a:extLst>
              <a:ext uri="{FF2B5EF4-FFF2-40B4-BE49-F238E27FC236}">
                <a16:creationId xmlns:a16="http://schemas.microsoft.com/office/drawing/2014/main" xmlns="" id="{1DC9F495-C327-B84F-A588-8A36813DCBA8}"/>
              </a:ext>
            </a:extLst>
          </p:cNvPr>
          <p:cNvSpPr/>
          <p:nvPr/>
        </p:nvSpPr>
        <p:spPr bwMode="gray">
          <a:xfrm flipH="1">
            <a:off x="7505570" y="3330309"/>
            <a:ext cx="214500" cy="802418"/>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23" name="TextBox 22">
            <a:extLst>
              <a:ext uri="{FF2B5EF4-FFF2-40B4-BE49-F238E27FC236}">
                <a16:creationId xmlns:a16="http://schemas.microsoft.com/office/drawing/2014/main" xmlns="" id="{32B59270-E611-0149-AAB5-33AE105D824A}"/>
              </a:ext>
            </a:extLst>
          </p:cNvPr>
          <p:cNvSpPr txBox="1"/>
          <p:nvPr/>
        </p:nvSpPr>
        <p:spPr bwMode="black">
          <a:xfrm>
            <a:off x="8107471" y="3307925"/>
            <a:ext cx="48282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2800" dirty="0">
                <a:solidFill>
                  <a:schemeClr val="tx2"/>
                </a:solidFill>
                <a:latin typeface="+mn-lt"/>
              </a:rPr>
              <a:t>...</a:t>
            </a:r>
          </a:p>
        </p:txBody>
      </p:sp>
      <p:sp>
        <p:nvSpPr>
          <p:cNvPr id="4" name="TextBox 3">
            <a:extLst>
              <a:ext uri="{FF2B5EF4-FFF2-40B4-BE49-F238E27FC236}">
                <a16:creationId xmlns:a16="http://schemas.microsoft.com/office/drawing/2014/main" xmlns="" id="{6EC5CBD6-6176-544C-B3C9-7A3F3713294D}"/>
              </a:ext>
            </a:extLst>
          </p:cNvPr>
          <p:cNvSpPr txBox="1"/>
          <p:nvPr/>
        </p:nvSpPr>
        <p:spPr bwMode="black">
          <a:xfrm>
            <a:off x="4614444" y="3097047"/>
            <a:ext cx="48282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2800" dirty="0">
                <a:solidFill>
                  <a:schemeClr val="tx2"/>
                </a:solidFill>
                <a:latin typeface="+mn-lt"/>
              </a:rPr>
              <a:t>...</a:t>
            </a:r>
          </a:p>
        </p:txBody>
      </p:sp>
      <p:sp>
        <p:nvSpPr>
          <p:cNvPr id="3" name="Bullet List">
            <a:extLst>
              <a:ext uri="{FF2B5EF4-FFF2-40B4-BE49-F238E27FC236}">
                <a16:creationId xmlns:a16="http://schemas.microsoft.com/office/drawing/2014/main" xmlns="" id="{5AE83EE4-EDE6-7046-9EB5-7E5F611EE046}"/>
              </a:ext>
            </a:extLst>
          </p:cNvPr>
          <p:cNvSpPr txBox="1"/>
          <p:nvPr/>
        </p:nvSpPr>
        <p:spPr>
          <a:xfrm>
            <a:off x="152614" y="461650"/>
            <a:ext cx="7736189" cy="57515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b">
            <a:spAutoFit/>
          </a:bodyPr>
          <a:lstStyle>
            <a:lvl1pPr algn="l">
              <a:defRPr sz="5000">
                <a:solidFill>
                  <a:srgbClr val="685BC7"/>
                </a:solidFill>
                <a:latin typeface="Arial"/>
                <a:ea typeface="Arial"/>
                <a:cs typeface="Arial"/>
                <a:sym typeface="Arial"/>
              </a:defRPr>
            </a:lvl1pPr>
          </a:lstStyle>
          <a:p>
            <a:r>
              <a:rPr lang="en-US" sz="2800" dirty="0"/>
              <a:t>Standard with Bare Metal</a:t>
            </a:r>
            <a:endParaRPr sz="2800" dirty="0"/>
          </a:p>
        </p:txBody>
      </p:sp>
      <p:sp>
        <p:nvSpPr>
          <p:cNvPr id="8" name="Rounded Rectangle 7">
            <a:extLst>
              <a:ext uri="{FF2B5EF4-FFF2-40B4-BE49-F238E27FC236}">
                <a16:creationId xmlns:a16="http://schemas.microsoft.com/office/drawing/2014/main" xmlns="" id="{A3E7F37A-C6A3-C040-9757-AA35127CC7B3}"/>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a:t>
            </a:r>
            <a:r>
              <a:rPr kumimoji="0" lang="en-US" sz="1200" b="0" i="0" u="none" strike="noStrike" cap="none" spc="0" normalizeH="0" baseline="0" dirty="0">
                <a:ln>
                  <a:noFill/>
                </a:ln>
                <a:solidFill>
                  <a:srgbClr val="FFFFFF"/>
                </a:solidFill>
                <a:effectLst/>
                <a:uFillTx/>
                <a:latin typeface="+mn-lt"/>
                <a:ea typeface="+mn-ea"/>
                <a:cs typeface="+mn-cs"/>
                <a:sym typeface="Helvetica Neue Medium"/>
              </a:rPr>
              <a:t>ontroller-0</a:t>
            </a:r>
          </a:p>
        </p:txBody>
      </p:sp>
      <p:sp>
        <p:nvSpPr>
          <p:cNvPr id="6" name="Cloud">
            <a:extLst>
              <a:ext uri="{FF2B5EF4-FFF2-40B4-BE49-F238E27FC236}">
                <a16:creationId xmlns:a16="http://schemas.microsoft.com/office/drawing/2014/main" xmlns="" id="{9EC21C79-D7EE-DF4D-8150-9FB7C4DE5D3E}"/>
              </a:ext>
            </a:extLst>
          </p:cNvPr>
          <p:cNvSpPr>
            <a:spLocks noChangeAspect="1" noEditPoints="1" noChangeArrowheads="1"/>
          </p:cNvSpPr>
          <p:nvPr/>
        </p:nvSpPr>
        <p:spPr bwMode="auto">
          <a:xfrm>
            <a:off x="968189" y="1137524"/>
            <a:ext cx="1433568"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OAM Network</a:t>
            </a:r>
          </a:p>
        </p:txBody>
      </p:sp>
      <p:pic>
        <p:nvPicPr>
          <p:cNvPr id="7" name="Picture 76" descr="vr_grey">
            <a:extLst>
              <a:ext uri="{FF2B5EF4-FFF2-40B4-BE49-F238E27FC236}">
                <a16:creationId xmlns:a16="http://schemas.microsoft.com/office/drawing/2014/main" xmlns="" id="{264E31B8-AF8A-7947-A2ED-3AB11C9D7E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79" y="1643378"/>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a:extLst>
              <a:ext uri="{FF2B5EF4-FFF2-40B4-BE49-F238E27FC236}">
                <a16:creationId xmlns:a16="http://schemas.microsoft.com/office/drawing/2014/main" xmlns="" id="{70CD6637-34DC-B748-A2C4-10AEF08957BF}"/>
              </a:ext>
            </a:extLst>
          </p:cNvPr>
          <p:cNvSpPr/>
          <p:nvPr/>
        </p:nvSpPr>
        <p:spPr>
          <a:xfrm>
            <a:off x="2099843" y="326357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a:t>
            </a:r>
            <a:r>
              <a:rPr kumimoji="0" lang="en-US" sz="1200" b="0" i="0" u="none" strike="noStrike" cap="none" spc="0" normalizeH="0" baseline="0" dirty="0">
                <a:ln>
                  <a:noFill/>
                </a:ln>
                <a:solidFill>
                  <a:srgbClr val="FFFFFF"/>
                </a:solidFill>
                <a:effectLst/>
                <a:uFillTx/>
                <a:latin typeface="+mn-lt"/>
                <a:ea typeface="+mn-ea"/>
                <a:cs typeface="+mn-cs"/>
                <a:sym typeface="Helvetica Neue Medium"/>
              </a:rPr>
              <a:t>ontroller-1</a:t>
            </a:r>
          </a:p>
        </p:txBody>
      </p:sp>
      <p:sp>
        <p:nvSpPr>
          <p:cNvPr id="11" name="Rounded Rectangle 10">
            <a:extLst>
              <a:ext uri="{FF2B5EF4-FFF2-40B4-BE49-F238E27FC236}">
                <a16:creationId xmlns:a16="http://schemas.microsoft.com/office/drawing/2014/main" xmlns="" id="{73498F03-24EE-994F-A0B1-19DB697031BA}"/>
              </a:ext>
            </a:extLst>
          </p:cNvPr>
          <p:cNvSpPr/>
          <p:nvPr/>
        </p:nvSpPr>
        <p:spPr>
          <a:xfrm>
            <a:off x="3912951" y="2489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compute-0</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2" name="Rounded Rectangle 11">
            <a:extLst>
              <a:ext uri="{FF2B5EF4-FFF2-40B4-BE49-F238E27FC236}">
                <a16:creationId xmlns:a16="http://schemas.microsoft.com/office/drawing/2014/main" xmlns="" id="{6DC78715-A7DB-DB45-844E-5E69077C5637}"/>
              </a:ext>
            </a:extLst>
          </p:cNvPr>
          <p:cNvSpPr/>
          <p:nvPr/>
        </p:nvSpPr>
        <p:spPr>
          <a:xfrm>
            <a:off x="4233442" y="2870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compute-1</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3" name="Rounded Rectangle 12">
            <a:extLst>
              <a:ext uri="{FF2B5EF4-FFF2-40B4-BE49-F238E27FC236}">
                <a16:creationId xmlns:a16="http://schemas.microsoft.com/office/drawing/2014/main" xmlns="" id="{01229166-921E-8D4E-815B-5F8B5BAEC130}"/>
              </a:ext>
            </a:extLst>
          </p:cNvPr>
          <p:cNvSpPr/>
          <p:nvPr/>
        </p:nvSpPr>
        <p:spPr>
          <a:xfrm>
            <a:off x="4556173" y="34846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compute-99</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4" name="Rounded Rectangle 13">
            <a:extLst>
              <a:ext uri="{FF2B5EF4-FFF2-40B4-BE49-F238E27FC236}">
                <a16:creationId xmlns:a16="http://schemas.microsoft.com/office/drawing/2014/main" xmlns="" id="{BF4C0EAC-E843-CD4C-9EB2-2F4DECB5DB84}"/>
              </a:ext>
            </a:extLst>
          </p:cNvPr>
          <p:cNvSpPr/>
          <p:nvPr/>
        </p:nvSpPr>
        <p:spPr>
          <a:xfrm>
            <a:off x="7332989" y="271636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storage-0</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5" name="Rounded Rectangle 14">
            <a:extLst>
              <a:ext uri="{FF2B5EF4-FFF2-40B4-BE49-F238E27FC236}">
                <a16:creationId xmlns:a16="http://schemas.microsoft.com/office/drawing/2014/main" xmlns="" id="{A33AE41D-B7EC-924E-9214-65B932571342}"/>
              </a:ext>
            </a:extLst>
          </p:cNvPr>
          <p:cNvSpPr/>
          <p:nvPr/>
        </p:nvSpPr>
        <p:spPr>
          <a:xfrm>
            <a:off x="7633308" y="308099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1200" dirty="0">
                <a:solidFill>
                  <a:srgbClr val="FFFFFF"/>
                </a:solidFill>
                <a:latin typeface="+mn-lt"/>
                <a:ea typeface="+mn-ea"/>
                <a:sym typeface="Helvetica Neue Medium"/>
              </a:rPr>
              <a:t>storage-1</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6" name="Straight Connector 15">
            <a:extLst>
              <a:ext uri="{FF2B5EF4-FFF2-40B4-BE49-F238E27FC236}">
                <a16:creationId xmlns:a16="http://schemas.microsoft.com/office/drawing/2014/main" xmlns="" id="{C606A04D-35DA-7D4B-8179-D019A67E5A8D}"/>
              </a:ext>
            </a:extLst>
          </p:cNvPr>
          <p:cNvCxnSpPr>
            <a:cxnSpLocks/>
            <a:stCxn id="7" idx="0"/>
            <a:endCxn id="61" idx="2"/>
          </p:cNvCxnSpPr>
          <p:nvPr/>
        </p:nvCxnSpPr>
        <p:spPr bwMode="auto">
          <a:xfrm>
            <a:off x="1736127" y="1909393"/>
            <a:ext cx="21549" cy="2476645"/>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xmlns="" id="{5E413CFA-AEDB-CD47-9573-15FA7FD42D2F}"/>
              </a:ext>
            </a:extLst>
          </p:cNvPr>
          <p:cNvCxnSpPr>
            <a:cxnSpLocks/>
            <a:stCxn id="8" idx="1"/>
          </p:cNvCxnSpPr>
          <p:nvPr/>
        </p:nvCxnSpPr>
        <p:spPr bwMode="auto">
          <a:xfrm flipH="1">
            <a:off x="1749574" y="2936413"/>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xmlns="" id="{A8440511-A842-E749-B8E2-692DFF0D2A28}"/>
              </a:ext>
            </a:extLst>
          </p:cNvPr>
          <p:cNvCxnSpPr>
            <a:cxnSpLocks/>
            <a:stCxn id="9" idx="1"/>
          </p:cNvCxnSpPr>
          <p:nvPr/>
        </p:nvCxnSpPr>
        <p:spPr bwMode="auto">
          <a:xfrm flipH="1">
            <a:off x="1749574" y="3497071"/>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xmlns="" id="{30BEC708-CB95-D14B-B524-F90DACC7CCA3}"/>
              </a:ext>
            </a:extLst>
          </p:cNvPr>
          <p:cNvCxnSpPr>
            <a:cxnSpLocks/>
          </p:cNvCxnSpPr>
          <p:nvPr/>
        </p:nvCxnSpPr>
        <p:spPr bwMode="auto">
          <a:xfrm flipH="1" flipV="1">
            <a:off x="2818185" y="4119278"/>
            <a:ext cx="5438309" cy="7760"/>
          </a:xfrm>
          <a:prstGeom prst="line">
            <a:avLst/>
          </a:prstGeom>
          <a:solidFill>
            <a:schemeClr val="accent2"/>
          </a:solidFill>
          <a:ln w="28575" cap="flat" cmpd="sng" algn="ctr">
            <a:solidFill>
              <a:schemeClr val="tx2"/>
            </a:solidFill>
            <a:prstDash val="solid"/>
            <a:round/>
            <a:headEnd type="none" w="med" len="med"/>
            <a:tailEnd type="none" w="med" len="med"/>
          </a:ln>
          <a:effectLst/>
        </p:spPr>
      </p:cxnSp>
      <p:sp>
        <p:nvSpPr>
          <p:cNvPr id="30" name="Cloud">
            <a:extLst>
              <a:ext uri="{FF2B5EF4-FFF2-40B4-BE49-F238E27FC236}">
                <a16:creationId xmlns:a16="http://schemas.microsoft.com/office/drawing/2014/main" xmlns="" id="{E6DB5BD4-09A3-A044-B2F6-1714C67A174C}"/>
              </a:ext>
            </a:extLst>
          </p:cNvPr>
          <p:cNvSpPr>
            <a:spLocks noChangeAspect="1" noEditPoints="1" noChangeArrowheads="1"/>
          </p:cNvSpPr>
          <p:nvPr/>
        </p:nvSpPr>
        <p:spPr bwMode="auto">
          <a:xfrm>
            <a:off x="3224913" y="1127656"/>
            <a:ext cx="3980325" cy="5989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a:ea typeface="+mn-ea"/>
              </a:rPr>
              <a:t>Public Network</a:t>
            </a:r>
          </a:p>
        </p:txBody>
      </p:sp>
      <p:pic>
        <p:nvPicPr>
          <p:cNvPr id="31" name="Picture 76" descr="vr_grey">
            <a:extLst>
              <a:ext uri="{FF2B5EF4-FFF2-40B4-BE49-F238E27FC236}">
                <a16:creationId xmlns:a16="http://schemas.microsoft.com/office/drawing/2014/main" xmlns="" id="{3C5CD895-280A-AD40-B7FD-FF1A6E7654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5391502" y="1580395"/>
            <a:ext cx="394845" cy="26645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6" descr="vr_grey">
            <a:extLst>
              <a:ext uri="{FF2B5EF4-FFF2-40B4-BE49-F238E27FC236}">
                <a16:creationId xmlns:a16="http://schemas.microsoft.com/office/drawing/2014/main" xmlns="" id="{92C3919A-E2D8-6045-8C47-DFA8BB4CD1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5806603" y="1643145"/>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33" name="Cloud">
            <a:extLst>
              <a:ext uri="{FF2B5EF4-FFF2-40B4-BE49-F238E27FC236}">
                <a16:creationId xmlns:a16="http://schemas.microsoft.com/office/drawing/2014/main" xmlns="" id="{BA1343AE-BD41-0842-B564-19DE003F3D64}"/>
              </a:ext>
            </a:extLst>
          </p:cNvPr>
          <p:cNvSpPr>
            <a:spLocks noChangeAspect="1" noEditPoints="1" noChangeArrowheads="1"/>
          </p:cNvSpPr>
          <p:nvPr/>
        </p:nvSpPr>
        <p:spPr bwMode="auto">
          <a:xfrm>
            <a:off x="1343333" y="4478651"/>
            <a:ext cx="6545470" cy="33318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a:ea typeface="+mn-ea"/>
              </a:rPr>
              <a:t>Cloud Owner’s IPMI Network</a:t>
            </a:r>
          </a:p>
        </p:txBody>
      </p:sp>
      <p:sp>
        <p:nvSpPr>
          <p:cNvPr id="34" name="Freeform 33">
            <a:extLst>
              <a:ext uri="{FF2B5EF4-FFF2-40B4-BE49-F238E27FC236}">
                <a16:creationId xmlns:a16="http://schemas.microsoft.com/office/drawing/2014/main" xmlns="" id="{EE3D1F85-342E-BB47-A376-21B3D097354C}"/>
              </a:ext>
            </a:extLst>
          </p:cNvPr>
          <p:cNvSpPr/>
          <p:nvPr/>
        </p:nvSpPr>
        <p:spPr bwMode="gray">
          <a:xfrm>
            <a:off x="3052341" y="3468160"/>
            <a:ext cx="107575" cy="642987"/>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6" name="Freeform 35">
            <a:extLst>
              <a:ext uri="{FF2B5EF4-FFF2-40B4-BE49-F238E27FC236}">
                <a16:creationId xmlns:a16="http://schemas.microsoft.com/office/drawing/2014/main" xmlns="" id="{127B6EEF-DBD1-9442-A467-BD862B5515D1}"/>
              </a:ext>
            </a:extLst>
          </p:cNvPr>
          <p:cNvSpPr/>
          <p:nvPr/>
        </p:nvSpPr>
        <p:spPr bwMode="gray">
          <a:xfrm>
            <a:off x="3065794" y="2944543"/>
            <a:ext cx="313456" cy="117473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7" name="Freeform 36">
            <a:extLst>
              <a:ext uri="{FF2B5EF4-FFF2-40B4-BE49-F238E27FC236}">
                <a16:creationId xmlns:a16="http://schemas.microsoft.com/office/drawing/2014/main" xmlns="" id="{DF58D7ED-AEC7-2941-A111-C2225080166D}"/>
              </a:ext>
            </a:extLst>
          </p:cNvPr>
          <p:cNvSpPr/>
          <p:nvPr/>
        </p:nvSpPr>
        <p:spPr bwMode="gray">
          <a:xfrm flipH="1">
            <a:off x="3806345" y="2722613"/>
            <a:ext cx="153673" cy="13885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8" name="Freeform 37">
            <a:extLst>
              <a:ext uri="{FF2B5EF4-FFF2-40B4-BE49-F238E27FC236}">
                <a16:creationId xmlns:a16="http://schemas.microsoft.com/office/drawing/2014/main" xmlns="" id="{85D4E15D-D492-E849-A830-2D90FF7BD0B8}"/>
              </a:ext>
            </a:extLst>
          </p:cNvPr>
          <p:cNvSpPr/>
          <p:nvPr/>
        </p:nvSpPr>
        <p:spPr bwMode="gray">
          <a:xfrm flipH="1">
            <a:off x="4141747" y="3099243"/>
            <a:ext cx="156555" cy="102779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sp>
        <p:nvSpPr>
          <p:cNvPr id="39" name="Freeform 38">
            <a:extLst>
              <a:ext uri="{FF2B5EF4-FFF2-40B4-BE49-F238E27FC236}">
                <a16:creationId xmlns:a16="http://schemas.microsoft.com/office/drawing/2014/main" xmlns="" id="{1E7464D8-1161-974F-B64E-9CB5EF1F7291}"/>
              </a:ext>
            </a:extLst>
          </p:cNvPr>
          <p:cNvSpPr/>
          <p:nvPr/>
        </p:nvSpPr>
        <p:spPr bwMode="gray">
          <a:xfrm flipH="1">
            <a:off x="4438666" y="3718113"/>
            <a:ext cx="116532" cy="3930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a:p>
        </p:txBody>
      </p:sp>
      <p:cxnSp>
        <p:nvCxnSpPr>
          <p:cNvPr id="42" name="Straight Connector 41">
            <a:extLst>
              <a:ext uri="{FF2B5EF4-FFF2-40B4-BE49-F238E27FC236}">
                <a16:creationId xmlns:a16="http://schemas.microsoft.com/office/drawing/2014/main" xmlns="" id="{BBE17267-A81F-7445-A896-ED449BF7D5D9}"/>
              </a:ext>
            </a:extLst>
          </p:cNvPr>
          <p:cNvCxnSpPr>
            <a:cxnSpLocks/>
          </p:cNvCxnSpPr>
          <p:nvPr/>
        </p:nvCxnSpPr>
        <p:spPr bwMode="auto">
          <a:xfrm>
            <a:off x="4336540" y="2180596"/>
            <a:ext cx="0" cy="30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xmlns="" id="{0542F70A-8846-4146-8741-6B505C902F15}"/>
              </a:ext>
            </a:extLst>
          </p:cNvPr>
          <p:cNvCxnSpPr>
            <a:cxnSpLocks/>
          </p:cNvCxnSpPr>
          <p:nvPr/>
        </p:nvCxnSpPr>
        <p:spPr bwMode="auto">
          <a:xfrm>
            <a:off x="4448595" y="2306096"/>
            <a:ext cx="0" cy="183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xmlns="" id="{8009D88B-EF3D-4C43-AA44-7A9097B612AB}"/>
              </a:ext>
            </a:extLst>
          </p:cNvPr>
          <p:cNvCxnSpPr>
            <a:cxnSpLocks/>
          </p:cNvCxnSpPr>
          <p:nvPr/>
        </p:nvCxnSpPr>
        <p:spPr bwMode="auto">
          <a:xfrm>
            <a:off x="4985211" y="2180596"/>
            <a:ext cx="0" cy="689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xmlns="" id="{863BA2E4-3721-204C-A162-B860DEFE2E75}"/>
              </a:ext>
            </a:extLst>
          </p:cNvPr>
          <p:cNvCxnSpPr>
            <a:cxnSpLocks/>
          </p:cNvCxnSpPr>
          <p:nvPr/>
        </p:nvCxnSpPr>
        <p:spPr bwMode="auto">
          <a:xfrm>
            <a:off x="5097266" y="2306096"/>
            <a:ext cx="0" cy="56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xmlns="" id="{FE355F6F-8831-164C-B803-6980AA302D6F}"/>
              </a:ext>
            </a:extLst>
          </p:cNvPr>
          <p:cNvCxnSpPr>
            <a:cxnSpLocks/>
          </p:cNvCxnSpPr>
          <p:nvPr/>
        </p:nvCxnSpPr>
        <p:spPr bwMode="auto">
          <a:xfrm>
            <a:off x="5269319" y="2180596"/>
            <a:ext cx="0" cy="130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xmlns="" id="{DB28111E-0B4B-3B41-8D69-FC7EE9423C9A}"/>
              </a:ext>
            </a:extLst>
          </p:cNvPr>
          <p:cNvCxnSpPr>
            <a:cxnSpLocks/>
          </p:cNvCxnSpPr>
          <p:nvPr/>
        </p:nvCxnSpPr>
        <p:spPr bwMode="auto">
          <a:xfrm>
            <a:off x="5381374" y="2306096"/>
            <a:ext cx="0" cy="117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xmlns="" id="{6100FD93-A654-144F-9BC9-A632C6546787}"/>
              </a:ext>
            </a:extLst>
          </p:cNvPr>
          <p:cNvCxnSpPr>
            <a:cxnSpLocks/>
            <a:stCxn id="31" idx="0"/>
          </p:cNvCxnSpPr>
          <p:nvPr/>
        </p:nvCxnSpPr>
        <p:spPr bwMode="auto">
          <a:xfrm>
            <a:off x="5578150" y="1846410"/>
            <a:ext cx="0" cy="334186"/>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xmlns="" id="{FDAE15C5-BE9E-E847-B424-1068345469C2}"/>
              </a:ext>
            </a:extLst>
          </p:cNvPr>
          <p:cNvCxnSpPr>
            <a:cxnSpLocks/>
            <a:stCxn id="32" idx="0"/>
          </p:cNvCxnSpPr>
          <p:nvPr/>
        </p:nvCxnSpPr>
        <p:spPr bwMode="auto">
          <a:xfrm>
            <a:off x="5993251" y="1909160"/>
            <a:ext cx="0" cy="396936"/>
          </a:xfrm>
          <a:prstGeom prst="line">
            <a:avLst/>
          </a:prstGeom>
          <a:solidFill>
            <a:schemeClr val="accent2"/>
          </a:solidFill>
          <a:ln w="28575" cap="flat" cmpd="sng" algn="ctr">
            <a:solidFill>
              <a:srgbClr val="00B0F0"/>
            </a:solidFill>
            <a:prstDash val="solid"/>
            <a:round/>
            <a:headEnd type="none" w="med" len="med"/>
            <a:tailEnd type="none" w="med" len="med"/>
          </a:ln>
          <a:effectLst/>
        </p:spPr>
      </p:cxnSp>
      <p:pic>
        <p:nvPicPr>
          <p:cNvPr id="61" name="Picture 76" descr="vr_grey">
            <a:extLst>
              <a:ext uri="{FF2B5EF4-FFF2-40B4-BE49-F238E27FC236}">
                <a16:creationId xmlns:a16="http://schemas.microsoft.com/office/drawing/2014/main" xmlns="" id="{5D0D2040-C107-5847-A285-C46C4AF3A1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1549480" y="4385602"/>
            <a:ext cx="394845" cy="266451"/>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xmlns="" id="{980A3913-3153-4045-8A93-0F328B0D7274}"/>
              </a:ext>
            </a:extLst>
          </p:cNvPr>
          <p:cNvSpPr txBox="1"/>
          <p:nvPr/>
        </p:nvSpPr>
        <p:spPr bwMode="black">
          <a:xfrm>
            <a:off x="2638100" y="4113815"/>
            <a:ext cx="143340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a:solidFill>
                  <a:schemeClr val="tx2"/>
                </a:solidFill>
                <a:latin typeface="+mn-lt"/>
              </a:rPr>
              <a:t>M</a:t>
            </a:r>
            <a:r>
              <a:rPr lang="en-US" sz="1000" dirty="0" smtClean="0">
                <a:solidFill>
                  <a:schemeClr val="tx2"/>
                </a:solidFill>
                <a:latin typeface="+mn-lt"/>
              </a:rPr>
              <a:t>anagement Network</a:t>
            </a:r>
            <a:endParaRPr lang="en-US" sz="1000" dirty="0">
              <a:solidFill>
                <a:schemeClr val="tx2"/>
              </a:solidFill>
              <a:latin typeface="+mn-lt"/>
            </a:endParaRPr>
          </a:p>
        </p:txBody>
      </p:sp>
      <p:sp>
        <p:nvSpPr>
          <p:cNvPr id="83" name="TextBox 82">
            <a:extLst>
              <a:ext uri="{FF2B5EF4-FFF2-40B4-BE49-F238E27FC236}">
                <a16:creationId xmlns:a16="http://schemas.microsoft.com/office/drawing/2014/main" xmlns="" id="{F9BE72B1-D9B6-E240-BDA7-E577E16E2F0E}"/>
              </a:ext>
            </a:extLst>
          </p:cNvPr>
          <p:cNvSpPr txBox="1"/>
          <p:nvPr/>
        </p:nvSpPr>
        <p:spPr bwMode="black">
          <a:xfrm>
            <a:off x="4472464" y="1984906"/>
            <a:ext cx="110959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a:solidFill>
                  <a:srgbClr val="00B0F0"/>
                </a:solidFill>
                <a:latin typeface="+mn-lt"/>
              </a:rPr>
              <a:t>D</a:t>
            </a:r>
            <a:r>
              <a:rPr lang="en-US" sz="1000" dirty="0" smtClean="0">
                <a:solidFill>
                  <a:srgbClr val="00B0F0"/>
                </a:solidFill>
                <a:latin typeface="+mn-lt"/>
              </a:rPr>
              <a:t>ata Network(s</a:t>
            </a:r>
            <a:r>
              <a:rPr lang="en-US" sz="1000" dirty="0">
                <a:solidFill>
                  <a:srgbClr val="00B0F0"/>
                </a:solidFill>
                <a:latin typeface="+mn-lt"/>
              </a:rPr>
              <a:t>)</a:t>
            </a:r>
          </a:p>
        </p:txBody>
      </p:sp>
      <p:sp>
        <p:nvSpPr>
          <p:cNvPr id="84" name="TextBox 83">
            <a:extLst>
              <a:ext uri="{FF2B5EF4-FFF2-40B4-BE49-F238E27FC236}">
                <a16:creationId xmlns:a16="http://schemas.microsoft.com/office/drawing/2014/main" xmlns="" id="{B5412687-F25B-494F-8DF0-884D6473E1CF}"/>
              </a:ext>
            </a:extLst>
          </p:cNvPr>
          <p:cNvSpPr txBox="1"/>
          <p:nvPr/>
        </p:nvSpPr>
        <p:spPr bwMode="black">
          <a:xfrm rot="16200000">
            <a:off x="1094170" y="3059838"/>
            <a:ext cx="98135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dirty="0" smtClean="0">
                <a:solidFill>
                  <a:srgbClr val="00B050"/>
                </a:solidFill>
                <a:latin typeface="+mn-lt"/>
              </a:rPr>
              <a:t>OAM Network</a:t>
            </a:r>
            <a:endParaRPr lang="en-US" sz="1000" dirty="0">
              <a:solidFill>
                <a:srgbClr val="00B050"/>
              </a:solidFill>
              <a:latin typeface="+mn-lt"/>
            </a:endParaRPr>
          </a:p>
        </p:txBody>
      </p:sp>
      <p:sp>
        <p:nvSpPr>
          <p:cNvPr id="53" name="Rounded Rectangle 52">
            <a:extLst>
              <a:ext uri="{FF2B5EF4-FFF2-40B4-BE49-F238E27FC236}">
                <a16:creationId xmlns:a16="http://schemas.microsoft.com/office/drawing/2014/main" xmlns="" id="{BA619D47-DC87-904F-A428-AEE8463933E6}"/>
              </a:ext>
            </a:extLst>
          </p:cNvPr>
          <p:cNvSpPr/>
          <p:nvPr/>
        </p:nvSpPr>
        <p:spPr>
          <a:xfrm>
            <a:off x="5588924" y="2460730"/>
            <a:ext cx="968190" cy="467000"/>
          </a:xfrm>
          <a:prstGeom prst="round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FFFFFF"/>
                </a:solidFill>
                <a:effectLst/>
                <a:uFillTx/>
                <a:latin typeface="+mn-lt"/>
                <a:ea typeface="+mn-ea"/>
                <a:cs typeface="+mn-cs"/>
                <a:sym typeface="Helvetica Neue Medium"/>
              </a:rPr>
              <a:t>bare-metal-0</a:t>
            </a:r>
          </a:p>
        </p:txBody>
      </p:sp>
      <p:cxnSp>
        <p:nvCxnSpPr>
          <p:cNvPr id="60" name="Straight Connector 59">
            <a:extLst>
              <a:ext uri="{FF2B5EF4-FFF2-40B4-BE49-F238E27FC236}">
                <a16:creationId xmlns:a16="http://schemas.microsoft.com/office/drawing/2014/main" xmlns="" id="{9A7091EE-6462-0C49-8503-E5CA71F09055}"/>
              </a:ext>
            </a:extLst>
          </p:cNvPr>
          <p:cNvCxnSpPr>
            <a:cxnSpLocks/>
          </p:cNvCxnSpPr>
          <p:nvPr/>
        </p:nvCxnSpPr>
        <p:spPr bwMode="auto">
          <a:xfrm flipH="1">
            <a:off x="2099844" y="2180596"/>
            <a:ext cx="5105394"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xmlns="" id="{135F451B-56D4-F941-B274-002C869E1B3D}"/>
              </a:ext>
            </a:extLst>
          </p:cNvPr>
          <p:cNvCxnSpPr>
            <a:cxnSpLocks/>
          </p:cNvCxnSpPr>
          <p:nvPr/>
        </p:nvCxnSpPr>
        <p:spPr bwMode="auto">
          <a:xfrm>
            <a:off x="2344135" y="2180596"/>
            <a:ext cx="0" cy="522317"/>
          </a:xfrm>
          <a:prstGeom prst="line">
            <a:avLst/>
          </a:prstGeom>
          <a:solidFill>
            <a:schemeClr val="accent2"/>
          </a:solidFill>
          <a:ln w="12700" cap="flat" cmpd="sng" algn="ctr">
            <a:solidFill>
              <a:srgbClr val="00B0F0"/>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xmlns="" id="{B87027B2-EF2A-904F-B4C6-00CF9D20B49F}"/>
              </a:ext>
            </a:extLst>
          </p:cNvPr>
          <p:cNvCxnSpPr>
            <a:cxnSpLocks/>
          </p:cNvCxnSpPr>
          <p:nvPr/>
        </p:nvCxnSpPr>
        <p:spPr bwMode="auto">
          <a:xfrm flipH="1">
            <a:off x="4379158" y="2306096"/>
            <a:ext cx="1737988"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71" name="Rounded Rectangle 70">
            <a:extLst>
              <a:ext uri="{FF2B5EF4-FFF2-40B4-BE49-F238E27FC236}">
                <a16:creationId xmlns:a16="http://schemas.microsoft.com/office/drawing/2014/main" xmlns="" id="{61D87639-7F86-A54E-B808-BA336D5CBA49}"/>
              </a:ext>
            </a:extLst>
          </p:cNvPr>
          <p:cNvSpPr/>
          <p:nvPr/>
        </p:nvSpPr>
        <p:spPr>
          <a:xfrm>
            <a:off x="5784013" y="2794517"/>
            <a:ext cx="968190" cy="467000"/>
          </a:xfrm>
          <a:prstGeom prst="round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FFFFFF"/>
                </a:solidFill>
                <a:effectLst/>
                <a:uFillTx/>
                <a:latin typeface="+mn-lt"/>
                <a:ea typeface="+mn-ea"/>
                <a:cs typeface="+mn-cs"/>
                <a:sym typeface="Helvetica Neue Medium"/>
              </a:rPr>
              <a:t>bare-metal-</a:t>
            </a:r>
            <a:r>
              <a:rPr lang="en-US" sz="1200" dirty="0">
                <a:solidFill>
                  <a:srgbClr val="FFFFFF"/>
                </a:solidFill>
                <a:latin typeface="+mn-lt"/>
                <a:ea typeface="+mn-ea"/>
                <a:sym typeface="Helvetica Neue Medium"/>
              </a:rPr>
              <a:t>1</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73" name="Rounded Rectangle 72">
            <a:extLst>
              <a:ext uri="{FF2B5EF4-FFF2-40B4-BE49-F238E27FC236}">
                <a16:creationId xmlns:a16="http://schemas.microsoft.com/office/drawing/2014/main" xmlns="" id="{4439EEDF-2C72-6F47-96B4-822EAFF10F7A}"/>
              </a:ext>
            </a:extLst>
          </p:cNvPr>
          <p:cNvSpPr/>
          <p:nvPr/>
        </p:nvSpPr>
        <p:spPr>
          <a:xfrm>
            <a:off x="6157492" y="3431741"/>
            <a:ext cx="968190" cy="467000"/>
          </a:xfrm>
          <a:prstGeom prst="round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FFFFFF"/>
                </a:solidFill>
                <a:effectLst/>
                <a:uFillTx/>
                <a:latin typeface="+mn-lt"/>
                <a:ea typeface="+mn-ea"/>
                <a:cs typeface="+mn-cs"/>
                <a:sym typeface="Helvetica Neue Medium"/>
              </a:rPr>
              <a:t>bare-metal-</a:t>
            </a:r>
            <a:r>
              <a:rPr lang="en-US" sz="1200" dirty="0">
                <a:solidFill>
                  <a:srgbClr val="FFFFFF"/>
                </a:solidFill>
                <a:latin typeface="+mn-lt"/>
                <a:ea typeface="+mn-ea"/>
                <a:sym typeface="Helvetica Neue Medium"/>
              </a:rPr>
              <a:t>N</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75" name="Straight Connector 74">
            <a:extLst>
              <a:ext uri="{FF2B5EF4-FFF2-40B4-BE49-F238E27FC236}">
                <a16:creationId xmlns:a16="http://schemas.microsoft.com/office/drawing/2014/main" xmlns="" id="{6B45BAF7-BAC3-8540-888F-68640772004F}"/>
              </a:ext>
            </a:extLst>
          </p:cNvPr>
          <p:cNvCxnSpPr>
            <a:cxnSpLocks/>
          </p:cNvCxnSpPr>
          <p:nvPr/>
        </p:nvCxnSpPr>
        <p:spPr bwMode="auto">
          <a:xfrm>
            <a:off x="6452988" y="2180596"/>
            <a:ext cx="0" cy="280134"/>
          </a:xfrm>
          <a:prstGeom prst="line">
            <a:avLst/>
          </a:prstGeom>
          <a:solidFill>
            <a:schemeClr val="accent2"/>
          </a:solidFill>
          <a:ln w="12700" cap="flat" cmpd="sng" algn="ctr">
            <a:solidFill>
              <a:srgbClr val="00B0F0"/>
            </a:solidFill>
            <a:prstDash val="solid"/>
            <a:round/>
            <a:headEnd type="none" w="med" len="med"/>
            <a:tailEnd type="none" w="med" len="med"/>
          </a:ln>
          <a:effectLst/>
        </p:spPr>
      </p:cxnSp>
      <p:cxnSp>
        <p:nvCxnSpPr>
          <p:cNvPr id="76" name="Straight Connector 75">
            <a:extLst>
              <a:ext uri="{FF2B5EF4-FFF2-40B4-BE49-F238E27FC236}">
                <a16:creationId xmlns:a16="http://schemas.microsoft.com/office/drawing/2014/main" xmlns="" id="{86497C90-7E66-8245-B6EB-ED30C749E5A5}"/>
              </a:ext>
            </a:extLst>
          </p:cNvPr>
          <p:cNvCxnSpPr>
            <a:cxnSpLocks/>
          </p:cNvCxnSpPr>
          <p:nvPr/>
        </p:nvCxnSpPr>
        <p:spPr bwMode="auto">
          <a:xfrm>
            <a:off x="6637746" y="2180596"/>
            <a:ext cx="0" cy="613921"/>
          </a:xfrm>
          <a:prstGeom prst="line">
            <a:avLst/>
          </a:prstGeom>
          <a:solidFill>
            <a:schemeClr val="accent2"/>
          </a:solidFill>
          <a:ln w="12700" cap="flat" cmpd="sng" algn="ctr">
            <a:solidFill>
              <a:srgbClr val="00B0F0"/>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xmlns="" id="{101E1B41-CDF4-A044-84B7-5C006EA305D6}"/>
              </a:ext>
            </a:extLst>
          </p:cNvPr>
          <p:cNvCxnSpPr>
            <a:cxnSpLocks/>
          </p:cNvCxnSpPr>
          <p:nvPr/>
        </p:nvCxnSpPr>
        <p:spPr bwMode="auto">
          <a:xfrm>
            <a:off x="6991852" y="2180596"/>
            <a:ext cx="0" cy="1251145"/>
          </a:xfrm>
          <a:prstGeom prst="line">
            <a:avLst/>
          </a:prstGeom>
          <a:solidFill>
            <a:schemeClr val="accent2"/>
          </a:solidFill>
          <a:ln w="12700" cap="flat" cmpd="sng" algn="ctr">
            <a:solidFill>
              <a:srgbClr val="00B0F0"/>
            </a:solidFill>
            <a:prstDash val="solid"/>
            <a:round/>
            <a:headEnd type="none" w="med" len="med"/>
            <a:tailEnd type="none" w="med" len="med"/>
          </a:ln>
          <a:effectLst/>
        </p:spPr>
      </p:cxnSp>
      <p:sp>
        <p:nvSpPr>
          <p:cNvPr id="79" name="TextBox 78">
            <a:extLst>
              <a:ext uri="{FF2B5EF4-FFF2-40B4-BE49-F238E27FC236}">
                <a16:creationId xmlns:a16="http://schemas.microsoft.com/office/drawing/2014/main" xmlns="" id="{2373F212-4141-D342-953E-1F0AD0C92BF2}"/>
              </a:ext>
            </a:extLst>
          </p:cNvPr>
          <p:cNvSpPr txBox="1"/>
          <p:nvPr/>
        </p:nvSpPr>
        <p:spPr bwMode="black">
          <a:xfrm>
            <a:off x="1924708" y="2345509"/>
            <a:ext cx="143500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i="1" dirty="0">
                <a:solidFill>
                  <a:srgbClr val="00B0F0"/>
                </a:solidFill>
                <a:latin typeface="+mn-lt"/>
              </a:rPr>
              <a:t>ironic-provisioning-net</a:t>
            </a:r>
          </a:p>
        </p:txBody>
      </p:sp>
      <p:sp>
        <p:nvSpPr>
          <p:cNvPr id="81" name="TextBox 80">
            <a:extLst>
              <a:ext uri="{FF2B5EF4-FFF2-40B4-BE49-F238E27FC236}">
                <a16:creationId xmlns:a16="http://schemas.microsoft.com/office/drawing/2014/main" xmlns="" id="{3653B201-0ECA-3347-9A73-8D9B008C0D29}"/>
              </a:ext>
            </a:extLst>
          </p:cNvPr>
          <p:cNvSpPr txBox="1"/>
          <p:nvPr/>
        </p:nvSpPr>
        <p:spPr bwMode="black">
          <a:xfrm>
            <a:off x="6211576" y="2259845"/>
            <a:ext cx="143500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000" i="1" dirty="0">
                <a:solidFill>
                  <a:srgbClr val="00B0F0"/>
                </a:solidFill>
                <a:latin typeface="+mn-lt"/>
              </a:rPr>
              <a:t>ironic-provisioning-net</a:t>
            </a:r>
          </a:p>
        </p:txBody>
      </p:sp>
      <p:sp>
        <p:nvSpPr>
          <p:cNvPr id="88" name="Folded Corner 87">
            <a:extLst>
              <a:ext uri="{FF2B5EF4-FFF2-40B4-BE49-F238E27FC236}">
                <a16:creationId xmlns:a16="http://schemas.microsoft.com/office/drawing/2014/main" xmlns="" id="{F35FAA6E-83AA-914B-B03C-0E8366267754}"/>
              </a:ext>
            </a:extLst>
          </p:cNvPr>
          <p:cNvSpPr/>
          <p:nvPr/>
        </p:nvSpPr>
        <p:spPr bwMode="gray">
          <a:xfrm>
            <a:off x="1" y="4925695"/>
            <a:ext cx="564776" cy="217805"/>
          </a:xfrm>
          <a:prstGeom prst="foldedCorner">
            <a:avLst/>
          </a:prstGeom>
          <a:solidFill>
            <a:srgbClr val="FFFF00"/>
          </a:solidFill>
          <a:ln w="9525">
            <a:solidFill>
              <a:schemeClr val="tx2"/>
            </a:solidFill>
            <a:round/>
            <a:headEnd type="none" w="med" len="med"/>
            <a:tailEnd type="none" w="med" len="med"/>
          </a:ln>
          <a:effectLst/>
          <a:ex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800" b="1" i="1" dirty="0">
                <a:solidFill>
                  <a:schemeClr val="tx2"/>
                </a:solidFill>
              </a:rPr>
              <a:t>See Notes</a:t>
            </a:r>
          </a:p>
        </p:txBody>
      </p:sp>
    </p:spTree>
    <p:extLst>
      <p:ext uri="{BB962C8B-B14F-4D97-AF65-F5344CB8AC3E}">
        <p14:creationId xmlns:p14="http://schemas.microsoft.com/office/powerpoint/2010/main" val="25799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ullet List">
            <a:extLst>
              <a:ext uri="{FF2B5EF4-FFF2-40B4-BE49-F238E27FC236}">
                <a16:creationId xmlns:a16="http://schemas.microsoft.com/office/drawing/2014/main" xmlns="" id="{5AE83EE4-EDE6-7046-9EB5-7E5F611EE046}"/>
              </a:ext>
            </a:extLst>
          </p:cNvPr>
          <p:cNvSpPr txBox="1"/>
          <p:nvPr/>
        </p:nvSpPr>
        <p:spPr>
          <a:xfrm>
            <a:off x="152614" y="461650"/>
            <a:ext cx="7736189" cy="57515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b">
            <a:spAutoFit/>
          </a:bodyPr>
          <a:lstStyle>
            <a:lvl1pPr algn="l">
              <a:defRPr sz="5000">
                <a:solidFill>
                  <a:srgbClr val="685BC7"/>
                </a:solidFill>
                <a:latin typeface="Arial"/>
                <a:ea typeface="Arial"/>
                <a:cs typeface="Arial"/>
                <a:sym typeface="Arial"/>
              </a:defRPr>
            </a:lvl1pPr>
          </a:lstStyle>
          <a:p>
            <a:r>
              <a:rPr lang="en-US" sz="2800" dirty="0"/>
              <a:t>Multi-Region</a:t>
            </a:r>
            <a:endParaRPr sz="2800" dirty="0"/>
          </a:p>
        </p:txBody>
      </p:sp>
      <p:grpSp>
        <p:nvGrpSpPr>
          <p:cNvPr id="5" name="Group 4">
            <a:extLst>
              <a:ext uri="{FF2B5EF4-FFF2-40B4-BE49-F238E27FC236}">
                <a16:creationId xmlns:a16="http://schemas.microsoft.com/office/drawing/2014/main" xmlns="" id="{1295343D-8026-734C-A8C5-FF5AC9D9CB03}"/>
              </a:ext>
            </a:extLst>
          </p:cNvPr>
          <p:cNvGrpSpPr/>
          <p:nvPr/>
        </p:nvGrpSpPr>
        <p:grpSpPr>
          <a:xfrm>
            <a:off x="4388448" y="1286590"/>
            <a:ext cx="4058234" cy="1615647"/>
            <a:chOff x="1453092" y="1909393"/>
            <a:chExt cx="6095876" cy="2459024"/>
          </a:xfrm>
        </p:grpSpPr>
        <p:sp>
          <p:nvSpPr>
            <p:cNvPr id="40" name="Freeform 39">
              <a:extLst>
                <a:ext uri="{FF2B5EF4-FFF2-40B4-BE49-F238E27FC236}">
                  <a16:creationId xmlns:a16="http://schemas.microsoft.com/office/drawing/2014/main" xmlns="" id="{BB2E1C5A-D162-6749-B66E-EE85CC3863B1}"/>
                </a:ext>
              </a:extLst>
            </p:cNvPr>
            <p:cNvSpPr/>
            <p:nvPr/>
          </p:nvSpPr>
          <p:spPr bwMode="gray">
            <a:xfrm flipH="1">
              <a:off x="6149967" y="2954262"/>
              <a:ext cx="161045" cy="115688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41" name="Freeform 40">
              <a:extLst>
                <a:ext uri="{FF2B5EF4-FFF2-40B4-BE49-F238E27FC236}">
                  <a16:creationId xmlns:a16="http://schemas.microsoft.com/office/drawing/2014/main" xmlns="" id="{1DC9F495-C327-B84F-A588-8A36813DCBA8}"/>
                </a:ext>
              </a:extLst>
            </p:cNvPr>
            <p:cNvSpPr/>
            <p:nvPr/>
          </p:nvSpPr>
          <p:spPr bwMode="gray">
            <a:xfrm flipH="1">
              <a:off x="6409630" y="3316861"/>
              <a:ext cx="214500" cy="802418"/>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23" name="TextBox 22">
              <a:extLst>
                <a:ext uri="{FF2B5EF4-FFF2-40B4-BE49-F238E27FC236}">
                  <a16:creationId xmlns:a16="http://schemas.microsoft.com/office/drawing/2014/main" xmlns="" id="{32B59270-E611-0149-AAB5-33AE105D824A}"/>
                </a:ext>
              </a:extLst>
            </p:cNvPr>
            <p:cNvSpPr txBox="1"/>
            <p:nvPr/>
          </p:nvSpPr>
          <p:spPr bwMode="black">
            <a:xfrm>
              <a:off x="7011531" y="3294478"/>
              <a:ext cx="537437" cy="4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a:t>
              </a:r>
            </a:p>
          </p:txBody>
        </p:sp>
        <p:sp>
          <p:nvSpPr>
            <p:cNvPr id="4" name="TextBox 3">
              <a:extLst>
                <a:ext uri="{FF2B5EF4-FFF2-40B4-BE49-F238E27FC236}">
                  <a16:creationId xmlns:a16="http://schemas.microsoft.com/office/drawing/2014/main" xmlns="" id="{6EC5CBD6-6176-544C-B3C9-7A3F3713294D}"/>
                </a:ext>
              </a:extLst>
            </p:cNvPr>
            <p:cNvSpPr txBox="1"/>
            <p:nvPr/>
          </p:nvSpPr>
          <p:spPr bwMode="black">
            <a:xfrm>
              <a:off x="4614443" y="3097046"/>
              <a:ext cx="537437" cy="4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a:t>
              </a:r>
            </a:p>
          </p:txBody>
        </p:sp>
        <p:sp>
          <p:nvSpPr>
            <p:cNvPr id="8" name="Rounded Rectangle 7">
              <a:extLst>
                <a:ext uri="{FF2B5EF4-FFF2-40B4-BE49-F238E27FC236}">
                  <a16:creationId xmlns:a16="http://schemas.microsoft.com/office/drawing/2014/main" xmlns="" id="{A3E7F37A-C6A3-C040-9757-AA35127CC7B3}"/>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ontroller-0</a:t>
              </a:r>
            </a:p>
          </p:txBody>
        </p:sp>
        <p:sp>
          <p:nvSpPr>
            <p:cNvPr id="9" name="Rounded Rectangle 8">
              <a:extLst>
                <a:ext uri="{FF2B5EF4-FFF2-40B4-BE49-F238E27FC236}">
                  <a16:creationId xmlns:a16="http://schemas.microsoft.com/office/drawing/2014/main" xmlns="" id="{70CD6637-34DC-B748-A2C4-10AEF08957BF}"/>
                </a:ext>
              </a:extLst>
            </p:cNvPr>
            <p:cNvSpPr/>
            <p:nvPr/>
          </p:nvSpPr>
          <p:spPr>
            <a:xfrm>
              <a:off x="2099843" y="326357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ontroller-1</a:t>
              </a:r>
            </a:p>
          </p:txBody>
        </p:sp>
        <p:sp>
          <p:nvSpPr>
            <p:cNvPr id="11" name="Rounded Rectangle 10">
              <a:extLst>
                <a:ext uri="{FF2B5EF4-FFF2-40B4-BE49-F238E27FC236}">
                  <a16:creationId xmlns:a16="http://schemas.microsoft.com/office/drawing/2014/main" xmlns="" id="{73498F03-24EE-994F-A0B1-19DB697031BA}"/>
                </a:ext>
              </a:extLst>
            </p:cNvPr>
            <p:cNvSpPr/>
            <p:nvPr/>
          </p:nvSpPr>
          <p:spPr>
            <a:xfrm>
              <a:off x="3912951" y="2489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compute-0</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2" name="Rounded Rectangle 11">
              <a:extLst>
                <a:ext uri="{FF2B5EF4-FFF2-40B4-BE49-F238E27FC236}">
                  <a16:creationId xmlns:a16="http://schemas.microsoft.com/office/drawing/2014/main" xmlns="" id="{6DC78715-A7DB-DB45-844E-5E69077C5637}"/>
                </a:ext>
              </a:extLst>
            </p:cNvPr>
            <p:cNvSpPr/>
            <p:nvPr/>
          </p:nvSpPr>
          <p:spPr>
            <a:xfrm>
              <a:off x="4233442" y="2870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compute-1</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3" name="Rounded Rectangle 12">
              <a:extLst>
                <a:ext uri="{FF2B5EF4-FFF2-40B4-BE49-F238E27FC236}">
                  <a16:creationId xmlns:a16="http://schemas.microsoft.com/office/drawing/2014/main" xmlns="" id="{01229166-921E-8D4E-815B-5F8B5BAEC130}"/>
                </a:ext>
              </a:extLst>
            </p:cNvPr>
            <p:cNvSpPr/>
            <p:nvPr/>
          </p:nvSpPr>
          <p:spPr>
            <a:xfrm>
              <a:off x="4556173" y="34846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compute-99</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4" name="Rounded Rectangle 13">
              <a:extLst>
                <a:ext uri="{FF2B5EF4-FFF2-40B4-BE49-F238E27FC236}">
                  <a16:creationId xmlns:a16="http://schemas.microsoft.com/office/drawing/2014/main" xmlns="" id="{BF4C0EAC-E843-CD4C-9EB2-2F4DECB5DB84}"/>
                </a:ext>
              </a:extLst>
            </p:cNvPr>
            <p:cNvSpPr/>
            <p:nvPr/>
          </p:nvSpPr>
          <p:spPr>
            <a:xfrm>
              <a:off x="6237049"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storage-0</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5" name="Rounded Rectangle 14">
              <a:extLst>
                <a:ext uri="{FF2B5EF4-FFF2-40B4-BE49-F238E27FC236}">
                  <a16:creationId xmlns:a16="http://schemas.microsoft.com/office/drawing/2014/main" xmlns="" id="{A33AE41D-B7EC-924E-9214-65B932571342}"/>
                </a:ext>
              </a:extLst>
            </p:cNvPr>
            <p:cNvSpPr/>
            <p:nvPr/>
          </p:nvSpPr>
          <p:spPr>
            <a:xfrm>
              <a:off x="6537368" y="306754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storage-1</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6" name="Straight Connector 15">
              <a:extLst>
                <a:ext uri="{FF2B5EF4-FFF2-40B4-BE49-F238E27FC236}">
                  <a16:creationId xmlns:a16="http://schemas.microsoft.com/office/drawing/2014/main" xmlns="" id="{C606A04D-35DA-7D4B-8179-D019A67E5A8D}"/>
                </a:ext>
              </a:extLst>
            </p:cNvPr>
            <p:cNvCxnSpPr>
              <a:cxnSpLocks/>
            </p:cNvCxnSpPr>
            <p:nvPr/>
          </p:nvCxnSpPr>
          <p:spPr bwMode="auto">
            <a:xfrm>
              <a:off x="1736127" y="1909393"/>
              <a:ext cx="13447" cy="1865215"/>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xmlns="" id="{5E413CFA-AEDB-CD47-9573-15FA7FD42D2F}"/>
                </a:ext>
              </a:extLst>
            </p:cNvPr>
            <p:cNvCxnSpPr>
              <a:cxnSpLocks/>
              <a:stCxn id="8" idx="1"/>
            </p:cNvCxnSpPr>
            <p:nvPr/>
          </p:nvCxnSpPr>
          <p:spPr bwMode="auto">
            <a:xfrm flipH="1">
              <a:off x="1749574" y="2936413"/>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xmlns="" id="{A8440511-A842-E749-B8E2-692DFF0D2A28}"/>
                </a:ext>
              </a:extLst>
            </p:cNvPr>
            <p:cNvCxnSpPr>
              <a:cxnSpLocks/>
              <a:stCxn id="9" idx="1"/>
            </p:cNvCxnSpPr>
            <p:nvPr/>
          </p:nvCxnSpPr>
          <p:spPr bwMode="auto">
            <a:xfrm flipH="1">
              <a:off x="1749574" y="3497071"/>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xmlns="" id="{30BEC708-CB95-D14B-B524-F90DACC7CCA3}"/>
                </a:ext>
              </a:extLst>
            </p:cNvPr>
            <p:cNvCxnSpPr>
              <a:cxnSpLocks/>
            </p:cNvCxnSpPr>
            <p:nvPr/>
          </p:nvCxnSpPr>
          <p:spPr bwMode="auto">
            <a:xfrm flipH="1" flipV="1">
              <a:off x="2385268" y="4111146"/>
              <a:ext cx="4626264" cy="8132"/>
            </a:xfrm>
            <a:prstGeom prst="line">
              <a:avLst/>
            </a:prstGeom>
            <a:solidFill>
              <a:schemeClr val="accent2"/>
            </a:solidFill>
            <a:ln w="28575" cap="flat" cmpd="sng" algn="ctr">
              <a:solidFill>
                <a:schemeClr val="tx2"/>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xmlns="" id="{A075157A-8846-A747-998D-F6DD2FC80570}"/>
                </a:ext>
              </a:extLst>
            </p:cNvPr>
            <p:cNvCxnSpPr>
              <a:cxnSpLocks/>
            </p:cNvCxnSpPr>
            <p:nvPr/>
          </p:nvCxnSpPr>
          <p:spPr bwMode="auto">
            <a:xfrm flipH="1">
              <a:off x="4105735" y="2180596"/>
              <a:ext cx="1737988"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xmlns="" id="{B4A6A27D-77AB-194E-A891-1B5FF9D69CE7}"/>
                </a:ext>
              </a:extLst>
            </p:cNvPr>
            <p:cNvCxnSpPr>
              <a:cxnSpLocks/>
            </p:cNvCxnSpPr>
            <p:nvPr/>
          </p:nvCxnSpPr>
          <p:spPr bwMode="auto">
            <a:xfrm flipH="1">
              <a:off x="4379158" y="2306096"/>
              <a:ext cx="1737988"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34" name="Freeform 33">
              <a:extLst>
                <a:ext uri="{FF2B5EF4-FFF2-40B4-BE49-F238E27FC236}">
                  <a16:creationId xmlns:a16="http://schemas.microsoft.com/office/drawing/2014/main" xmlns="" id="{EE3D1F85-342E-BB47-A376-21B3D097354C}"/>
                </a:ext>
              </a:extLst>
            </p:cNvPr>
            <p:cNvSpPr/>
            <p:nvPr/>
          </p:nvSpPr>
          <p:spPr bwMode="gray">
            <a:xfrm>
              <a:off x="3052341" y="3468160"/>
              <a:ext cx="107575" cy="642987"/>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36" name="Freeform 35">
              <a:extLst>
                <a:ext uri="{FF2B5EF4-FFF2-40B4-BE49-F238E27FC236}">
                  <a16:creationId xmlns:a16="http://schemas.microsoft.com/office/drawing/2014/main" xmlns="" id="{127B6EEF-DBD1-9442-A467-BD862B5515D1}"/>
                </a:ext>
              </a:extLst>
            </p:cNvPr>
            <p:cNvSpPr/>
            <p:nvPr/>
          </p:nvSpPr>
          <p:spPr bwMode="gray">
            <a:xfrm>
              <a:off x="3065794" y="2944543"/>
              <a:ext cx="313456" cy="117473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37" name="Freeform 36">
              <a:extLst>
                <a:ext uri="{FF2B5EF4-FFF2-40B4-BE49-F238E27FC236}">
                  <a16:creationId xmlns:a16="http://schemas.microsoft.com/office/drawing/2014/main" xmlns="" id="{DF58D7ED-AEC7-2941-A111-C2225080166D}"/>
                </a:ext>
              </a:extLst>
            </p:cNvPr>
            <p:cNvSpPr/>
            <p:nvPr/>
          </p:nvSpPr>
          <p:spPr bwMode="gray">
            <a:xfrm flipH="1">
              <a:off x="3806345" y="2722613"/>
              <a:ext cx="153673" cy="13885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38" name="Freeform 37">
              <a:extLst>
                <a:ext uri="{FF2B5EF4-FFF2-40B4-BE49-F238E27FC236}">
                  <a16:creationId xmlns:a16="http://schemas.microsoft.com/office/drawing/2014/main" xmlns="" id="{85D4E15D-D492-E849-A830-2D90FF7BD0B8}"/>
                </a:ext>
              </a:extLst>
            </p:cNvPr>
            <p:cNvSpPr/>
            <p:nvPr/>
          </p:nvSpPr>
          <p:spPr bwMode="gray">
            <a:xfrm flipH="1">
              <a:off x="4141747" y="3099243"/>
              <a:ext cx="156555" cy="102779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39" name="Freeform 38">
              <a:extLst>
                <a:ext uri="{FF2B5EF4-FFF2-40B4-BE49-F238E27FC236}">
                  <a16:creationId xmlns:a16="http://schemas.microsoft.com/office/drawing/2014/main" xmlns="" id="{1E7464D8-1161-974F-B64E-9CB5EF1F7291}"/>
                </a:ext>
              </a:extLst>
            </p:cNvPr>
            <p:cNvSpPr/>
            <p:nvPr/>
          </p:nvSpPr>
          <p:spPr bwMode="gray">
            <a:xfrm flipH="1">
              <a:off x="4438666" y="3718113"/>
              <a:ext cx="116532" cy="3930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cxnSp>
          <p:nvCxnSpPr>
            <p:cNvPr id="42" name="Straight Connector 41">
              <a:extLst>
                <a:ext uri="{FF2B5EF4-FFF2-40B4-BE49-F238E27FC236}">
                  <a16:creationId xmlns:a16="http://schemas.microsoft.com/office/drawing/2014/main" xmlns="" id="{BBE17267-A81F-7445-A896-ED449BF7D5D9}"/>
                </a:ext>
              </a:extLst>
            </p:cNvPr>
            <p:cNvCxnSpPr>
              <a:cxnSpLocks/>
            </p:cNvCxnSpPr>
            <p:nvPr/>
          </p:nvCxnSpPr>
          <p:spPr bwMode="auto">
            <a:xfrm>
              <a:off x="4336540" y="2180596"/>
              <a:ext cx="0" cy="30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xmlns="" id="{0542F70A-8846-4146-8741-6B505C902F15}"/>
                </a:ext>
              </a:extLst>
            </p:cNvPr>
            <p:cNvCxnSpPr>
              <a:cxnSpLocks/>
            </p:cNvCxnSpPr>
            <p:nvPr/>
          </p:nvCxnSpPr>
          <p:spPr bwMode="auto">
            <a:xfrm>
              <a:off x="4448595" y="2306096"/>
              <a:ext cx="0" cy="183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xmlns="" id="{8009D88B-EF3D-4C43-AA44-7A9097B612AB}"/>
                </a:ext>
              </a:extLst>
            </p:cNvPr>
            <p:cNvCxnSpPr>
              <a:cxnSpLocks/>
            </p:cNvCxnSpPr>
            <p:nvPr/>
          </p:nvCxnSpPr>
          <p:spPr bwMode="auto">
            <a:xfrm>
              <a:off x="4985211" y="2180596"/>
              <a:ext cx="0" cy="689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xmlns="" id="{863BA2E4-3721-204C-A162-B860DEFE2E75}"/>
                </a:ext>
              </a:extLst>
            </p:cNvPr>
            <p:cNvCxnSpPr>
              <a:cxnSpLocks/>
            </p:cNvCxnSpPr>
            <p:nvPr/>
          </p:nvCxnSpPr>
          <p:spPr bwMode="auto">
            <a:xfrm>
              <a:off x="5097266" y="2306096"/>
              <a:ext cx="0" cy="56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xmlns="" id="{FE355F6F-8831-164C-B803-6980AA302D6F}"/>
                </a:ext>
              </a:extLst>
            </p:cNvPr>
            <p:cNvCxnSpPr>
              <a:cxnSpLocks/>
            </p:cNvCxnSpPr>
            <p:nvPr/>
          </p:nvCxnSpPr>
          <p:spPr bwMode="auto">
            <a:xfrm>
              <a:off x="5269319" y="2180596"/>
              <a:ext cx="0" cy="130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xmlns="" id="{DB28111E-0B4B-3B41-8D69-FC7EE9423C9A}"/>
                </a:ext>
              </a:extLst>
            </p:cNvPr>
            <p:cNvCxnSpPr>
              <a:cxnSpLocks/>
            </p:cNvCxnSpPr>
            <p:nvPr/>
          </p:nvCxnSpPr>
          <p:spPr bwMode="auto">
            <a:xfrm>
              <a:off x="5381374" y="2306096"/>
              <a:ext cx="0" cy="117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82" name="TextBox 81">
              <a:extLst>
                <a:ext uri="{FF2B5EF4-FFF2-40B4-BE49-F238E27FC236}">
                  <a16:creationId xmlns:a16="http://schemas.microsoft.com/office/drawing/2014/main" xmlns="" id="{980A3913-3153-4045-8A93-0F328B0D7274}"/>
                </a:ext>
              </a:extLst>
            </p:cNvPr>
            <p:cNvSpPr txBox="1"/>
            <p:nvPr/>
          </p:nvSpPr>
          <p:spPr bwMode="black">
            <a:xfrm>
              <a:off x="4692920" y="4101407"/>
              <a:ext cx="1413902"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M</a:t>
              </a:r>
              <a:r>
                <a:rPr lang="en-US" sz="600" dirty="0" smtClean="0">
                  <a:solidFill>
                    <a:schemeClr val="tx2"/>
                  </a:solidFill>
                  <a:latin typeface="+mn-lt"/>
                </a:rPr>
                <a:t>anagement Network</a:t>
              </a:r>
              <a:endParaRPr lang="en-US" sz="600" dirty="0">
                <a:solidFill>
                  <a:schemeClr val="tx2"/>
                </a:solidFill>
                <a:latin typeface="+mn-lt"/>
              </a:endParaRPr>
            </a:p>
          </p:txBody>
        </p:sp>
        <p:sp>
          <p:nvSpPr>
            <p:cNvPr id="83" name="TextBox 82">
              <a:extLst>
                <a:ext uri="{FF2B5EF4-FFF2-40B4-BE49-F238E27FC236}">
                  <a16:creationId xmlns:a16="http://schemas.microsoft.com/office/drawing/2014/main" xmlns="" id="{F9BE72B1-D9B6-E240-BDA7-E577E16E2F0E}"/>
                </a:ext>
              </a:extLst>
            </p:cNvPr>
            <p:cNvSpPr txBox="1"/>
            <p:nvPr/>
          </p:nvSpPr>
          <p:spPr bwMode="black">
            <a:xfrm>
              <a:off x="4262001" y="1964438"/>
              <a:ext cx="1115326"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smtClean="0">
                  <a:solidFill>
                    <a:srgbClr val="00B0F0"/>
                  </a:solidFill>
                  <a:latin typeface="+mn-lt"/>
                </a:rPr>
                <a:t>Data Network(s</a:t>
              </a:r>
              <a:r>
                <a:rPr lang="en-US" sz="600" dirty="0">
                  <a:solidFill>
                    <a:srgbClr val="00B0F0"/>
                  </a:solidFill>
                  <a:latin typeface="+mn-lt"/>
                </a:rPr>
                <a:t>)</a:t>
              </a:r>
            </a:p>
          </p:txBody>
        </p:sp>
        <p:sp>
          <p:nvSpPr>
            <p:cNvPr id="84" name="TextBox 83">
              <a:extLst>
                <a:ext uri="{FF2B5EF4-FFF2-40B4-BE49-F238E27FC236}">
                  <a16:creationId xmlns:a16="http://schemas.microsoft.com/office/drawing/2014/main" xmlns="" id="{B5412687-F25B-494F-8DF0-884D6473E1CF}"/>
                </a:ext>
              </a:extLst>
            </p:cNvPr>
            <p:cNvSpPr txBox="1"/>
            <p:nvPr/>
          </p:nvSpPr>
          <p:spPr bwMode="black">
            <a:xfrm rot="16200000">
              <a:off x="1079572" y="3043495"/>
              <a:ext cx="1010557" cy="26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smtClean="0">
                  <a:solidFill>
                    <a:srgbClr val="00B050"/>
                  </a:solidFill>
                  <a:latin typeface="+mn-lt"/>
                </a:rPr>
                <a:t>OAM Network</a:t>
              </a:r>
              <a:endParaRPr lang="en-US" sz="600" dirty="0">
                <a:solidFill>
                  <a:srgbClr val="00B050"/>
                </a:solidFill>
                <a:latin typeface="+mn-lt"/>
              </a:endParaRPr>
            </a:p>
          </p:txBody>
        </p:sp>
      </p:grpSp>
      <p:grpSp>
        <p:nvGrpSpPr>
          <p:cNvPr id="105" name="Group 104">
            <a:extLst>
              <a:ext uri="{FF2B5EF4-FFF2-40B4-BE49-F238E27FC236}">
                <a16:creationId xmlns:a16="http://schemas.microsoft.com/office/drawing/2014/main" xmlns="" id="{D9B9D18D-E6E9-F245-8B57-71E4619447F3}"/>
              </a:ext>
            </a:extLst>
          </p:cNvPr>
          <p:cNvGrpSpPr/>
          <p:nvPr/>
        </p:nvGrpSpPr>
        <p:grpSpPr>
          <a:xfrm>
            <a:off x="475428" y="3309271"/>
            <a:ext cx="4058237" cy="1579481"/>
            <a:chOff x="1453089" y="1964438"/>
            <a:chExt cx="6095879" cy="2403979"/>
          </a:xfrm>
        </p:grpSpPr>
        <p:sp>
          <p:nvSpPr>
            <p:cNvPr id="106" name="Freeform 105">
              <a:extLst>
                <a:ext uri="{FF2B5EF4-FFF2-40B4-BE49-F238E27FC236}">
                  <a16:creationId xmlns:a16="http://schemas.microsoft.com/office/drawing/2014/main" xmlns="" id="{579B0886-C4DD-FD4B-B4E6-0135C51497D4}"/>
                </a:ext>
              </a:extLst>
            </p:cNvPr>
            <p:cNvSpPr/>
            <p:nvPr/>
          </p:nvSpPr>
          <p:spPr bwMode="gray">
            <a:xfrm flipH="1">
              <a:off x="6149967" y="2954262"/>
              <a:ext cx="161045" cy="115688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07" name="Freeform 106">
              <a:extLst>
                <a:ext uri="{FF2B5EF4-FFF2-40B4-BE49-F238E27FC236}">
                  <a16:creationId xmlns:a16="http://schemas.microsoft.com/office/drawing/2014/main" xmlns="" id="{95106EF2-6227-1344-9666-AB62D9D9E1F4}"/>
                </a:ext>
              </a:extLst>
            </p:cNvPr>
            <p:cNvSpPr/>
            <p:nvPr/>
          </p:nvSpPr>
          <p:spPr bwMode="gray">
            <a:xfrm flipH="1">
              <a:off x="6409630" y="3316861"/>
              <a:ext cx="214500" cy="802418"/>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08" name="TextBox 107">
              <a:extLst>
                <a:ext uri="{FF2B5EF4-FFF2-40B4-BE49-F238E27FC236}">
                  <a16:creationId xmlns:a16="http://schemas.microsoft.com/office/drawing/2014/main" xmlns="" id="{F19ECDCA-B1C5-864C-B801-E054726BF07E}"/>
                </a:ext>
              </a:extLst>
            </p:cNvPr>
            <p:cNvSpPr txBox="1"/>
            <p:nvPr/>
          </p:nvSpPr>
          <p:spPr bwMode="black">
            <a:xfrm>
              <a:off x="7011531" y="3294478"/>
              <a:ext cx="537437" cy="4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a:t>
              </a:r>
            </a:p>
          </p:txBody>
        </p:sp>
        <p:sp>
          <p:nvSpPr>
            <p:cNvPr id="109" name="TextBox 108">
              <a:extLst>
                <a:ext uri="{FF2B5EF4-FFF2-40B4-BE49-F238E27FC236}">
                  <a16:creationId xmlns:a16="http://schemas.microsoft.com/office/drawing/2014/main" xmlns="" id="{217B8B01-3DE7-7D4A-A882-AA6B6DEF3BA5}"/>
                </a:ext>
              </a:extLst>
            </p:cNvPr>
            <p:cNvSpPr txBox="1"/>
            <p:nvPr/>
          </p:nvSpPr>
          <p:spPr bwMode="black">
            <a:xfrm>
              <a:off x="4614443" y="3097046"/>
              <a:ext cx="537437" cy="4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a:t>
              </a:r>
            </a:p>
          </p:txBody>
        </p:sp>
        <p:sp>
          <p:nvSpPr>
            <p:cNvPr id="110" name="Rounded Rectangle 109">
              <a:extLst>
                <a:ext uri="{FF2B5EF4-FFF2-40B4-BE49-F238E27FC236}">
                  <a16:creationId xmlns:a16="http://schemas.microsoft.com/office/drawing/2014/main" xmlns="" id="{E3575A5C-22D1-1E40-ACC4-20B94F83D30C}"/>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ontroller-0</a:t>
              </a:r>
            </a:p>
          </p:txBody>
        </p:sp>
        <p:sp>
          <p:nvSpPr>
            <p:cNvPr id="113" name="Rounded Rectangle 112">
              <a:extLst>
                <a:ext uri="{FF2B5EF4-FFF2-40B4-BE49-F238E27FC236}">
                  <a16:creationId xmlns:a16="http://schemas.microsoft.com/office/drawing/2014/main" xmlns="" id="{06AC76A1-2C4F-BA48-8B2D-9536D4B5A736}"/>
                </a:ext>
              </a:extLst>
            </p:cNvPr>
            <p:cNvSpPr/>
            <p:nvPr/>
          </p:nvSpPr>
          <p:spPr>
            <a:xfrm>
              <a:off x="2099843" y="326357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ontroller-1</a:t>
              </a:r>
            </a:p>
          </p:txBody>
        </p:sp>
        <p:sp>
          <p:nvSpPr>
            <p:cNvPr id="114" name="Rounded Rectangle 113">
              <a:extLst>
                <a:ext uri="{FF2B5EF4-FFF2-40B4-BE49-F238E27FC236}">
                  <a16:creationId xmlns:a16="http://schemas.microsoft.com/office/drawing/2014/main" xmlns="" id="{161B3DCA-6139-4842-A4B3-87DD94D6CFD2}"/>
                </a:ext>
              </a:extLst>
            </p:cNvPr>
            <p:cNvSpPr/>
            <p:nvPr/>
          </p:nvSpPr>
          <p:spPr>
            <a:xfrm>
              <a:off x="3912951" y="2489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compute-0</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5" name="Rounded Rectangle 114">
              <a:extLst>
                <a:ext uri="{FF2B5EF4-FFF2-40B4-BE49-F238E27FC236}">
                  <a16:creationId xmlns:a16="http://schemas.microsoft.com/office/drawing/2014/main" xmlns="" id="{A7ED73BD-6727-FE4C-8174-55F0853C7D9E}"/>
                </a:ext>
              </a:extLst>
            </p:cNvPr>
            <p:cNvSpPr/>
            <p:nvPr/>
          </p:nvSpPr>
          <p:spPr>
            <a:xfrm>
              <a:off x="4233442" y="2870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compute-1</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6" name="Rounded Rectangle 115">
              <a:extLst>
                <a:ext uri="{FF2B5EF4-FFF2-40B4-BE49-F238E27FC236}">
                  <a16:creationId xmlns:a16="http://schemas.microsoft.com/office/drawing/2014/main" xmlns="" id="{876B7366-31C8-3545-B7C5-0A0BA2FEA0B4}"/>
                </a:ext>
              </a:extLst>
            </p:cNvPr>
            <p:cNvSpPr/>
            <p:nvPr/>
          </p:nvSpPr>
          <p:spPr>
            <a:xfrm>
              <a:off x="4556173" y="34846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compute-99</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7" name="Rounded Rectangle 116">
              <a:extLst>
                <a:ext uri="{FF2B5EF4-FFF2-40B4-BE49-F238E27FC236}">
                  <a16:creationId xmlns:a16="http://schemas.microsoft.com/office/drawing/2014/main" xmlns="" id="{02CB8C3F-4E28-3B46-B38E-4B6E6D2962ED}"/>
                </a:ext>
              </a:extLst>
            </p:cNvPr>
            <p:cNvSpPr/>
            <p:nvPr/>
          </p:nvSpPr>
          <p:spPr>
            <a:xfrm>
              <a:off x="6237049"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storage-0</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8" name="Rounded Rectangle 117">
              <a:extLst>
                <a:ext uri="{FF2B5EF4-FFF2-40B4-BE49-F238E27FC236}">
                  <a16:creationId xmlns:a16="http://schemas.microsoft.com/office/drawing/2014/main" xmlns="" id="{0B515D33-B777-FD42-ABD2-CEA2FE02F40B}"/>
                </a:ext>
              </a:extLst>
            </p:cNvPr>
            <p:cNvSpPr/>
            <p:nvPr/>
          </p:nvSpPr>
          <p:spPr>
            <a:xfrm>
              <a:off x="6537368" y="306754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storage-1</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20" name="Straight Connector 119">
              <a:extLst>
                <a:ext uri="{FF2B5EF4-FFF2-40B4-BE49-F238E27FC236}">
                  <a16:creationId xmlns:a16="http://schemas.microsoft.com/office/drawing/2014/main" xmlns="" id="{30FA7B75-8F6C-EA47-8515-5924F877E9CE}"/>
                </a:ext>
              </a:extLst>
            </p:cNvPr>
            <p:cNvCxnSpPr>
              <a:cxnSpLocks/>
              <a:stCxn id="110" idx="1"/>
            </p:cNvCxnSpPr>
            <p:nvPr/>
          </p:nvCxnSpPr>
          <p:spPr bwMode="auto">
            <a:xfrm flipH="1">
              <a:off x="1749574" y="2936413"/>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21" name="Straight Connector 120">
              <a:extLst>
                <a:ext uri="{FF2B5EF4-FFF2-40B4-BE49-F238E27FC236}">
                  <a16:creationId xmlns:a16="http://schemas.microsoft.com/office/drawing/2014/main" xmlns="" id="{61935ED0-2267-C744-AD96-A6363A6B3E3C}"/>
                </a:ext>
              </a:extLst>
            </p:cNvPr>
            <p:cNvCxnSpPr>
              <a:cxnSpLocks/>
              <a:stCxn id="113" idx="1"/>
            </p:cNvCxnSpPr>
            <p:nvPr/>
          </p:nvCxnSpPr>
          <p:spPr bwMode="auto">
            <a:xfrm flipH="1">
              <a:off x="1749574" y="3497071"/>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23" name="Straight Connector 122">
              <a:extLst>
                <a:ext uri="{FF2B5EF4-FFF2-40B4-BE49-F238E27FC236}">
                  <a16:creationId xmlns:a16="http://schemas.microsoft.com/office/drawing/2014/main" xmlns="" id="{FABC16A1-D1AD-3540-9494-9D1F696E6E9F}"/>
                </a:ext>
              </a:extLst>
            </p:cNvPr>
            <p:cNvCxnSpPr>
              <a:cxnSpLocks/>
            </p:cNvCxnSpPr>
            <p:nvPr/>
          </p:nvCxnSpPr>
          <p:spPr bwMode="auto">
            <a:xfrm flipH="1">
              <a:off x="4105735" y="2180596"/>
              <a:ext cx="1737988"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24" name="Straight Connector 123">
              <a:extLst>
                <a:ext uri="{FF2B5EF4-FFF2-40B4-BE49-F238E27FC236}">
                  <a16:creationId xmlns:a16="http://schemas.microsoft.com/office/drawing/2014/main" xmlns="" id="{18887313-12A8-3A45-B5ED-D159F4A9B6D2}"/>
                </a:ext>
              </a:extLst>
            </p:cNvPr>
            <p:cNvCxnSpPr>
              <a:cxnSpLocks/>
            </p:cNvCxnSpPr>
            <p:nvPr/>
          </p:nvCxnSpPr>
          <p:spPr bwMode="auto">
            <a:xfrm flipH="1">
              <a:off x="4379158" y="2306096"/>
              <a:ext cx="1931854" cy="0"/>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128" name="Freeform 127">
              <a:extLst>
                <a:ext uri="{FF2B5EF4-FFF2-40B4-BE49-F238E27FC236}">
                  <a16:creationId xmlns:a16="http://schemas.microsoft.com/office/drawing/2014/main" xmlns="" id="{C5384B7E-9695-AF43-B7EE-D1F8D7C54205}"/>
                </a:ext>
              </a:extLst>
            </p:cNvPr>
            <p:cNvSpPr/>
            <p:nvPr/>
          </p:nvSpPr>
          <p:spPr bwMode="gray">
            <a:xfrm>
              <a:off x="3052341" y="3468160"/>
              <a:ext cx="107575" cy="642987"/>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29" name="Freeform 128">
              <a:extLst>
                <a:ext uri="{FF2B5EF4-FFF2-40B4-BE49-F238E27FC236}">
                  <a16:creationId xmlns:a16="http://schemas.microsoft.com/office/drawing/2014/main" xmlns="" id="{7314C3D5-188E-C347-B354-C503508981D0}"/>
                </a:ext>
              </a:extLst>
            </p:cNvPr>
            <p:cNvSpPr/>
            <p:nvPr/>
          </p:nvSpPr>
          <p:spPr bwMode="gray">
            <a:xfrm>
              <a:off x="3065794" y="2944543"/>
              <a:ext cx="313456" cy="117473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30" name="Freeform 129">
              <a:extLst>
                <a:ext uri="{FF2B5EF4-FFF2-40B4-BE49-F238E27FC236}">
                  <a16:creationId xmlns:a16="http://schemas.microsoft.com/office/drawing/2014/main" xmlns="" id="{409DE71D-FBA3-C440-9044-721F1057661A}"/>
                </a:ext>
              </a:extLst>
            </p:cNvPr>
            <p:cNvSpPr/>
            <p:nvPr/>
          </p:nvSpPr>
          <p:spPr bwMode="gray">
            <a:xfrm flipH="1">
              <a:off x="3806345" y="2722613"/>
              <a:ext cx="153673" cy="13885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31" name="Freeform 130">
              <a:extLst>
                <a:ext uri="{FF2B5EF4-FFF2-40B4-BE49-F238E27FC236}">
                  <a16:creationId xmlns:a16="http://schemas.microsoft.com/office/drawing/2014/main" xmlns="" id="{BCC86BD8-375D-D646-954B-8B61696C84C4}"/>
                </a:ext>
              </a:extLst>
            </p:cNvPr>
            <p:cNvSpPr/>
            <p:nvPr/>
          </p:nvSpPr>
          <p:spPr bwMode="gray">
            <a:xfrm flipH="1">
              <a:off x="4141747" y="3099243"/>
              <a:ext cx="156555" cy="102779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32" name="Freeform 131">
              <a:extLst>
                <a:ext uri="{FF2B5EF4-FFF2-40B4-BE49-F238E27FC236}">
                  <a16:creationId xmlns:a16="http://schemas.microsoft.com/office/drawing/2014/main" xmlns="" id="{F1928DDD-13AF-BC4E-A4A1-900B4C41BB50}"/>
                </a:ext>
              </a:extLst>
            </p:cNvPr>
            <p:cNvSpPr/>
            <p:nvPr/>
          </p:nvSpPr>
          <p:spPr bwMode="gray">
            <a:xfrm flipH="1">
              <a:off x="4438666" y="3718113"/>
              <a:ext cx="116532" cy="3930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cxnSp>
          <p:nvCxnSpPr>
            <p:cNvPr id="133" name="Straight Connector 132">
              <a:extLst>
                <a:ext uri="{FF2B5EF4-FFF2-40B4-BE49-F238E27FC236}">
                  <a16:creationId xmlns:a16="http://schemas.microsoft.com/office/drawing/2014/main" xmlns="" id="{F377168B-FE8C-014F-BF9D-F3227CEB60D1}"/>
                </a:ext>
              </a:extLst>
            </p:cNvPr>
            <p:cNvCxnSpPr>
              <a:cxnSpLocks/>
            </p:cNvCxnSpPr>
            <p:nvPr/>
          </p:nvCxnSpPr>
          <p:spPr bwMode="auto">
            <a:xfrm>
              <a:off x="4336540" y="2180596"/>
              <a:ext cx="0" cy="30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34" name="Straight Connector 133">
              <a:extLst>
                <a:ext uri="{FF2B5EF4-FFF2-40B4-BE49-F238E27FC236}">
                  <a16:creationId xmlns:a16="http://schemas.microsoft.com/office/drawing/2014/main" xmlns="" id="{760E62BF-DE3E-9C44-97A4-188FD482537D}"/>
                </a:ext>
              </a:extLst>
            </p:cNvPr>
            <p:cNvCxnSpPr>
              <a:cxnSpLocks/>
            </p:cNvCxnSpPr>
            <p:nvPr/>
          </p:nvCxnSpPr>
          <p:spPr bwMode="auto">
            <a:xfrm>
              <a:off x="4448595" y="2306096"/>
              <a:ext cx="0" cy="183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35" name="Straight Connector 134">
              <a:extLst>
                <a:ext uri="{FF2B5EF4-FFF2-40B4-BE49-F238E27FC236}">
                  <a16:creationId xmlns:a16="http://schemas.microsoft.com/office/drawing/2014/main" xmlns="" id="{47BBDB9B-D5DA-3D4F-9D10-58F664903CC0}"/>
                </a:ext>
              </a:extLst>
            </p:cNvPr>
            <p:cNvCxnSpPr>
              <a:cxnSpLocks/>
            </p:cNvCxnSpPr>
            <p:nvPr/>
          </p:nvCxnSpPr>
          <p:spPr bwMode="auto">
            <a:xfrm>
              <a:off x="4985211" y="2180596"/>
              <a:ext cx="0" cy="689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36" name="Straight Connector 135">
              <a:extLst>
                <a:ext uri="{FF2B5EF4-FFF2-40B4-BE49-F238E27FC236}">
                  <a16:creationId xmlns:a16="http://schemas.microsoft.com/office/drawing/2014/main" xmlns="" id="{DFBC419B-5159-6946-9E3D-E96371127782}"/>
                </a:ext>
              </a:extLst>
            </p:cNvPr>
            <p:cNvCxnSpPr>
              <a:cxnSpLocks/>
            </p:cNvCxnSpPr>
            <p:nvPr/>
          </p:nvCxnSpPr>
          <p:spPr bwMode="auto">
            <a:xfrm>
              <a:off x="5097266" y="2306096"/>
              <a:ext cx="0" cy="56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37" name="Straight Connector 136">
              <a:extLst>
                <a:ext uri="{FF2B5EF4-FFF2-40B4-BE49-F238E27FC236}">
                  <a16:creationId xmlns:a16="http://schemas.microsoft.com/office/drawing/2014/main" xmlns="" id="{4E49D1F8-2AC1-FF44-88E1-6B89BCEAE78B}"/>
                </a:ext>
              </a:extLst>
            </p:cNvPr>
            <p:cNvCxnSpPr>
              <a:cxnSpLocks/>
            </p:cNvCxnSpPr>
            <p:nvPr/>
          </p:nvCxnSpPr>
          <p:spPr bwMode="auto">
            <a:xfrm>
              <a:off x="5269319" y="2180596"/>
              <a:ext cx="0" cy="130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38" name="Straight Connector 137">
              <a:extLst>
                <a:ext uri="{FF2B5EF4-FFF2-40B4-BE49-F238E27FC236}">
                  <a16:creationId xmlns:a16="http://schemas.microsoft.com/office/drawing/2014/main" xmlns="" id="{813DD2BB-AF50-9F46-BB3D-5260DB39FDFC}"/>
                </a:ext>
              </a:extLst>
            </p:cNvPr>
            <p:cNvCxnSpPr>
              <a:cxnSpLocks/>
            </p:cNvCxnSpPr>
            <p:nvPr/>
          </p:nvCxnSpPr>
          <p:spPr bwMode="auto">
            <a:xfrm>
              <a:off x="5381374" y="2306096"/>
              <a:ext cx="0" cy="117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141" name="TextBox 140">
              <a:extLst>
                <a:ext uri="{FF2B5EF4-FFF2-40B4-BE49-F238E27FC236}">
                  <a16:creationId xmlns:a16="http://schemas.microsoft.com/office/drawing/2014/main" xmlns="" id="{4C08F36F-F47B-5647-AEE3-C521DDC2DD0D}"/>
                </a:ext>
              </a:extLst>
            </p:cNvPr>
            <p:cNvSpPr txBox="1"/>
            <p:nvPr/>
          </p:nvSpPr>
          <p:spPr bwMode="black">
            <a:xfrm>
              <a:off x="4450530" y="4101407"/>
              <a:ext cx="1413901"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M</a:t>
              </a:r>
              <a:r>
                <a:rPr lang="en-US" sz="600" dirty="0" smtClean="0">
                  <a:solidFill>
                    <a:schemeClr val="tx2"/>
                  </a:solidFill>
                  <a:latin typeface="+mn-lt"/>
                </a:rPr>
                <a:t>anagement Network</a:t>
              </a:r>
              <a:endParaRPr lang="en-US" sz="600" dirty="0">
                <a:solidFill>
                  <a:schemeClr val="tx2"/>
                </a:solidFill>
                <a:latin typeface="+mn-lt"/>
              </a:endParaRPr>
            </a:p>
          </p:txBody>
        </p:sp>
        <p:sp>
          <p:nvSpPr>
            <p:cNvPr id="142" name="TextBox 141">
              <a:extLst>
                <a:ext uri="{FF2B5EF4-FFF2-40B4-BE49-F238E27FC236}">
                  <a16:creationId xmlns:a16="http://schemas.microsoft.com/office/drawing/2014/main" xmlns="" id="{476D069A-5DDF-BD4C-989D-7AAA33C3C513}"/>
                </a:ext>
              </a:extLst>
            </p:cNvPr>
            <p:cNvSpPr txBox="1"/>
            <p:nvPr/>
          </p:nvSpPr>
          <p:spPr bwMode="black">
            <a:xfrm>
              <a:off x="4472462" y="1964438"/>
              <a:ext cx="1115326"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rgbClr val="00B0F0"/>
                  </a:solidFill>
                  <a:latin typeface="+mn-lt"/>
                </a:rPr>
                <a:t>D</a:t>
              </a:r>
              <a:r>
                <a:rPr lang="en-US" sz="600" dirty="0" smtClean="0">
                  <a:solidFill>
                    <a:srgbClr val="00B0F0"/>
                  </a:solidFill>
                  <a:latin typeface="+mn-lt"/>
                </a:rPr>
                <a:t>ata Network(s</a:t>
              </a:r>
              <a:r>
                <a:rPr lang="en-US" sz="600" dirty="0">
                  <a:solidFill>
                    <a:srgbClr val="00B0F0"/>
                  </a:solidFill>
                  <a:latin typeface="+mn-lt"/>
                </a:rPr>
                <a:t>)</a:t>
              </a:r>
            </a:p>
          </p:txBody>
        </p:sp>
        <p:sp>
          <p:nvSpPr>
            <p:cNvPr id="143" name="TextBox 142">
              <a:extLst>
                <a:ext uri="{FF2B5EF4-FFF2-40B4-BE49-F238E27FC236}">
                  <a16:creationId xmlns:a16="http://schemas.microsoft.com/office/drawing/2014/main" xmlns="" id="{33CD6325-3D68-9749-B103-FF78DAE3ADEA}"/>
                </a:ext>
              </a:extLst>
            </p:cNvPr>
            <p:cNvSpPr txBox="1"/>
            <p:nvPr/>
          </p:nvSpPr>
          <p:spPr bwMode="black">
            <a:xfrm rot="16200000">
              <a:off x="1079569" y="3043495"/>
              <a:ext cx="1010557" cy="26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smtClean="0">
                  <a:solidFill>
                    <a:srgbClr val="00B050"/>
                  </a:solidFill>
                  <a:latin typeface="+mn-lt"/>
                </a:rPr>
                <a:t>OAM Network</a:t>
              </a:r>
              <a:endParaRPr lang="en-US" sz="600" dirty="0">
                <a:solidFill>
                  <a:srgbClr val="00B050"/>
                </a:solidFill>
                <a:latin typeface="+mn-lt"/>
              </a:endParaRPr>
            </a:p>
          </p:txBody>
        </p:sp>
      </p:grpSp>
      <p:sp>
        <p:nvSpPr>
          <p:cNvPr id="144" name="Cloud">
            <a:extLst>
              <a:ext uri="{FF2B5EF4-FFF2-40B4-BE49-F238E27FC236}">
                <a16:creationId xmlns:a16="http://schemas.microsoft.com/office/drawing/2014/main" xmlns="" id="{2BD18E3B-6800-5446-B47A-9CDC8C35051B}"/>
              </a:ext>
            </a:extLst>
          </p:cNvPr>
          <p:cNvSpPr>
            <a:spLocks noChangeAspect="1" noEditPoints="1" noChangeArrowheads="1"/>
          </p:cNvSpPr>
          <p:nvPr/>
        </p:nvSpPr>
        <p:spPr bwMode="auto">
          <a:xfrm>
            <a:off x="195620" y="1019726"/>
            <a:ext cx="954376" cy="39349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000000"/>
                </a:solidFill>
                <a:effectLst/>
                <a:uLnTx/>
                <a:uFillTx/>
                <a:latin typeface="Arial"/>
                <a:ea typeface="+mn-ea"/>
              </a:rPr>
              <a:t>Cloud Owner’s </a:t>
            </a:r>
            <a:br>
              <a:rPr kumimoji="0" lang="en-US" sz="500" b="0" i="0" u="none" strike="noStrike" kern="0" cap="none" spc="0" normalizeH="0" baseline="0" noProof="0" dirty="0">
                <a:ln>
                  <a:noFill/>
                </a:ln>
                <a:solidFill>
                  <a:srgbClr val="000000"/>
                </a:solidFill>
                <a:effectLst/>
                <a:uLnTx/>
                <a:uFillTx/>
                <a:latin typeface="Arial"/>
                <a:ea typeface="+mn-ea"/>
              </a:rPr>
            </a:br>
            <a:r>
              <a:rPr kumimoji="0" lang="en-US" sz="500" b="0" i="0" u="none" strike="noStrike" kern="0" cap="none" spc="0" normalizeH="0" baseline="0" noProof="0" dirty="0">
                <a:ln>
                  <a:noFill/>
                </a:ln>
                <a:solidFill>
                  <a:srgbClr val="000000"/>
                </a:solidFill>
                <a:effectLst/>
                <a:uLnTx/>
                <a:uFillTx/>
                <a:latin typeface="Arial"/>
                <a:ea typeface="+mn-ea"/>
              </a:rPr>
              <a:t>OAM Network</a:t>
            </a:r>
          </a:p>
        </p:txBody>
      </p:sp>
      <p:pic>
        <p:nvPicPr>
          <p:cNvPr id="145" name="Picture 76" descr="vr_grey">
            <a:extLst>
              <a:ext uri="{FF2B5EF4-FFF2-40B4-BE49-F238E27FC236}">
                <a16:creationId xmlns:a16="http://schemas.microsoft.com/office/drawing/2014/main" xmlns="" id="{2AD99EAC-C503-7C41-BBD5-0CFCD6C23D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553730" y="1393204"/>
            <a:ext cx="262862" cy="175066"/>
          </a:xfrm>
          <a:prstGeom prst="rect">
            <a:avLst/>
          </a:prstGeom>
          <a:noFill/>
          <a:extLst>
            <a:ext uri="{909E8E84-426E-40DD-AFC4-6F175D3DCCD1}">
              <a14:hiddenFill xmlns:a14="http://schemas.microsoft.com/office/drawing/2010/main">
                <a:solidFill>
                  <a:srgbClr val="FFFFFF"/>
                </a:solidFill>
              </a14:hiddenFill>
            </a:ext>
          </a:extLst>
        </p:spPr>
      </p:pic>
      <p:sp>
        <p:nvSpPr>
          <p:cNvPr id="146" name="Cloud">
            <a:extLst>
              <a:ext uri="{FF2B5EF4-FFF2-40B4-BE49-F238E27FC236}">
                <a16:creationId xmlns:a16="http://schemas.microsoft.com/office/drawing/2014/main" xmlns="" id="{70F6F880-3412-764A-BE28-A8742804D71D}"/>
              </a:ext>
            </a:extLst>
          </p:cNvPr>
          <p:cNvSpPr>
            <a:spLocks noChangeAspect="1" noEditPoints="1" noChangeArrowheads="1"/>
          </p:cNvSpPr>
          <p:nvPr/>
        </p:nvSpPr>
        <p:spPr bwMode="auto">
          <a:xfrm>
            <a:off x="2423412" y="267855"/>
            <a:ext cx="5264773" cy="5903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Arial"/>
                <a:ea typeface="+mn-ea"/>
              </a:rPr>
              <a:t>Public Network</a:t>
            </a:r>
          </a:p>
        </p:txBody>
      </p:sp>
      <p:pic>
        <p:nvPicPr>
          <p:cNvPr id="147" name="Picture 76" descr="vr_grey">
            <a:extLst>
              <a:ext uri="{FF2B5EF4-FFF2-40B4-BE49-F238E27FC236}">
                <a16:creationId xmlns:a16="http://schemas.microsoft.com/office/drawing/2014/main" xmlns="" id="{2396955A-51F1-A747-9138-8B507A43FC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6969462" y="602255"/>
            <a:ext cx="262862" cy="175066"/>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76" descr="vr_grey">
            <a:extLst>
              <a:ext uri="{FF2B5EF4-FFF2-40B4-BE49-F238E27FC236}">
                <a16:creationId xmlns:a16="http://schemas.microsoft.com/office/drawing/2014/main" xmlns="" id="{BD75D947-610A-064C-BF16-32C55D278F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7245809" y="643484"/>
            <a:ext cx="262862" cy="175066"/>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xmlns="" id="{003ED6C1-7D61-C349-AC7E-9FE91F7DEA78}"/>
              </a:ext>
            </a:extLst>
          </p:cNvPr>
          <p:cNvGrpSpPr/>
          <p:nvPr/>
        </p:nvGrpSpPr>
        <p:grpSpPr>
          <a:xfrm>
            <a:off x="4304833" y="1078937"/>
            <a:ext cx="4141850" cy="1779757"/>
            <a:chOff x="4304833" y="1078937"/>
            <a:chExt cx="4141850" cy="1779757"/>
          </a:xfrm>
        </p:grpSpPr>
        <p:sp>
          <p:nvSpPr>
            <p:cNvPr id="10" name="Rounded Rectangle 9">
              <a:extLst>
                <a:ext uri="{FF2B5EF4-FFF2-40B4-BE49-F238E27FC236}">
                  <a16:creationId xmlns:a16="http://schemas.microsoft.com/office/drawing/2014/main" xmlns="" id="{D3554C0A-547A-444B-8F63-6B4646747BE3}"/>
                </a:ext>
              </a:extLst>
            </p:cNvPr>
            <p:cNvSpPr/>
            <p:nvPr/>
          </p:nvSpPr>
          <p:spPr bwMode="gray">
            <a:xfrm>
              <a:off x="4304833" y="1118650"/>
              <a:ext cx="4141850" cy="1740044"/>
            </a:xfrm>
            <a:prstGeom prst="roundRect">
              <a:avLst/>
            </a:prstGeom>
            <a:noFill/>
            <a:ln w="19050">
              <a:solidFill>
                <a:schemeClr val="tx2"/>
              </a:solidFill>
              <a:prstDash val="dash"/>
              <a:round/>
              <a:headEnd type="none" w="med" len="med"/>
              <a:tailEnd type="triangle" w="med" len="med"/>
            </a:ln>
            <a:effectLst/>
            <a:extLst/>
          </p:spPr>
          <p:txBody>
            <a:bodyPr rtlCol="0" anchor="ctr"/>
            <a:lstStyle/>
            <a:p>
              <a:pPr algn="ctr"/>
              <a:endParaRPr lang="en-US"/>
            </a:p>
          </p:txBody>
        </p:sp>
        <p:sp>
          <p:nvSpPr>
            <p:cNvPr id="18" name="TextBox 17">
              <a:extLst>
                <a:ext uri="{FF2B5EF4-FFF2-40B4-BE49-F238E27FC236}">
                  <a16:creationId xmlns:a16="http://schemas.microsoft.com/office/drawing/2014/main" xmlns="" id="{EFB008B9-DBA9-8A46-8626-FCA6D1639D8D}"/>
                </a:ext>
              </a:extLst>
            </p:cNvPr>
            <p:cNvSpPr txBox="1"/>
            <p:nvPr/>
          </p:nvSpPr>
          <p:spPr bwMode="black">
            <a:xfrm>
              <a:off x="4665887" y="1078937"/>
              <a:ext cx="1596912"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Primary Region</a:t>
              </a:r>
            </a:p>
          </p:txBody>
        </p:sp>
      </p:grpSp>
      <p:grpSp>
        <p:nvGrpSpPr>
          <p:cNvPr id="149" name="Group 148">
            <a:extLst>
              <a:ext uri="{FF2B5EF4-FFF2-40B4-BE49-F238E27FC236}">
                <a16:creationId xmlns:a16="http://schemas.microsoft.com/office/drawing/2014/main" xmlns="" id="{6B686653-A15F-4245-B586-0607203F3B1B}"/>
              </a:ext>
            </a:extLst>
          </p:cNvPr>
          <p:cNvGrpSpPr/>
          <p:nvPr/>
        </p:nvGrpSpPr>
        <p:grpSpPr>
          <a:xfrm>
            <a:off x="325193" y="3096302"/>
            <a:ext cx="4509715" cy="1779757"/>
            <a:chOff x="4304832" y="1078937"/>
            <a:chExt cx="4509715" cy="1779757"/>
          </a:xfrm>
        </p:grpSpPr>
        <p:sp>
          <p:nvSpPr>
            <p:cNvPr id="150" name="Rounded Rectangle 149">
              <a:extLst>
                <a:ext uri="{FF2B5EF4-FFF2-40B4-BE49-F238E27FC236}">
                  <a16:creationId xmlns:a16="http://schemas.microsoft.com/office/drawing/2014/main" xmlns="" id="{E0B36F1E-259B-1F49-98BC-76BA74B4F4B5}"/>
                </a:ext>
              </a:extLst>
            </p:cNvPr>
            <p:cNvSpPr/>
            <p:nvPr/>
          </p:nvSpPr>
          <p:spPr bwMode="gray">
            <a:xfrm>
              <a:off x="4304832" y="1118650"/>
              <a:ext cx="4509715" cy="1740044"/>
            </a:xfrm>
            <a:prstGeom prst="roundRect">
              <a:avLst/>
            </a:prstGeom>
            <a:noFill/>
            <a:ln w="19050">
              <a:solidFill>
                <a:schemeClr val="tx2"/>
              </a:solidFill>
              <a:prstDash val="dash"/>
              <a:round/>
              <a:headEnd type="none" w="med" len="med"/>
              <a:tailEnd type="triangle" w="med" len="med"/>
            </a:ln>
            <a:effectLst/>
            <a:extLst/>
          </p:spPr>
          <p:txBody>
            <a:bodyPr rtlCol="0" anchor="ctr"/>
            <a:lstStyle/>
            <a:p>
              <a:pPr algn="ctr"/>
              <a:endParaRPr lang="en-US"/>
            </a:p>
          </p:txBody>
        </p:sp>
        <p:sp>
          <p:nvSpPr>
            <p:cNvPr id="151" name="TextBox 150">
              <a:extLst>
                <a:ext uri="{FF2B5EF4-FFF2-40B4-BE49-F238E27FC236}">
                  <a16:creationId xmlns:a16="http://schemas.microsoft.com/office/drawing/2014/main" xmlns="" id="{E137ACDB-8781-2D4B-9381-40722699076E}"/>
                </a:ext>
              </a:extLst>
            </p:cNvPr>
            <p:cNvSpPr txBox="1"/>
            <p:nvPr/>
          </p:nvSpPr>
          <p:spPr bwMode="black">
            <a:xfrm>
              <a:off x="4665887" y="1078937"/>
              <a:ext cx="186942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Secondary Region</a:t>
              </a:r>
            </a:p>
          </p:txBody>
        </p:sp>
      </p:grpSp>
      <p:cxnSp>
        <p:nvCxnSpPr>
          <p:cNvPr id="152" name="Straight Connector 151">
            <a:extLst>
              <a:ext uri="{FF2B5EF4-FFF2-40B4-BE49-F238E27FC236}">
                <a16:creationId xmlns:a16="http://schemas.microsoft.com/office/drawing/2014/main" xmlns="" id="{75283E16-9113-9B4F-B3C1-63286A2A1B44}"/>
              </a:ext>
            </a:extLst>
          </p:cNvPr>
          <p:cNvCxnSpPr>
            <a:cxnSpLocks/>
          </p:cNvCxnSpPr>
          <p:nvPr/>
        </p:nvCxnSpPr>
        <p:spPr bwMode="auto">
          <a:xfrm flipV="1">
            <a:off x="5141290" y="2743644"/>
            <a:ext cx="8427" cy="1991859"/>
          </a:xfrm>
          <a:prstGeom prst="line">
            <a:avLst/>
          </a:prstGeom>
          <a:solidFill>
            <a:schemeClr val="accent2"/>
          </a:solidFill>
          <a:ln w="28575" cap="flat" cmpd="sng" algn="ctr">
            <a:solidFill>
              <a:schemeClr val="tx2"/>
            </a:solidFill>
            <a:prstDash val="solid"/>
            <a:round/>
            <a:headEnd type="none" w="med" len="med"/>
            <a:tailEnd type="none" w="med" len="med"/>
          </a:ln>
          <a:effectLst/>
        </p:spPr>
      </p:cxnSp>
      <p:pic>
        <p:nvPicPr>
          <p:cNvPr id="153" name="Picture 76" descr="vr_grey">
            <a:extLst>
              <a:ext uri="{FF2B5EF4-FFF2-40B4-BE49-F238E27FC236}">
                <a16:creationId xmlns:a16="http://schemas.microsoft.com/office/drawing/2014/main" xmlns="" id="{0992ED8D-68F4-E440-9CFD-B509CDAEFFD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3163658" y="741135"/>
            <a:ext cx="262862" cy="175066"/>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76" descr="vr_grey">
            <a:extLst>
              <a:ext uri="{FF2B5EF4-FFF2-40B4-BE49-F238E27FC236}">
                <a16:creationId xmlns:a16="http://schemas.microsoft.com/office/drawing/2014/main" xmlns="" id="{4D6F8855-DFE2-BF40-A0F0-78F969F2C42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78327">
            <a:off x="3440005" y="782364"/>
            <a:ext cx="262862" cy="175066"/>
          </a:xfrm>
          <a:prstGeom prst="rect">
            <a:avLst/>
          </a:prstGeom>
          <a:noFill/>
          <a:extLst>
            <a:ext uri="{909E8E84-426E-40DD-AFC4-6F175D3DCCD1}">
              <a14:hiddenFill xmlns:a14="http://schemas.microsoft.com/office/drawing/2010/main">
                <a:solidFill>
                  <a:srgbClr val="FFFFFF"/>
                </a:solidFill>
              </a14:hiddenFill>
            </a:ext>
          </a:extLst>
        </p:spPr>
      </p:pic>
      <p:cxnSp>
        <p:nvCxnSpPr>
          <p:cNvPr id="155" name="Straight Connector 154">
            <a:extLst>
              <a:ext uri="{FF2B5EF4-FFF2-40B4-BE49-F238E27FC236}">
                <a16:creationId xmlns:a16="http://schemas.microsoft.com/office/drawing/2014/main" xmlns="" id="{0C6A4497-07D4-1A44-A8DA-FC971A572CCD}"/>
              </a:ext>
            </a:extLst>
          </p:cNvPr>
          <p:cNvCxnSpPr>
            <a:cxnSpLocks/>
          </p:cNvCxnSpPr>
          <p:nvPr/>
        </p:nvCxnSpPr>
        <p:spPr bwMode="auto">
          <a:xfrm flipH="1" flipV="1">
            <a:off x="1384220" y="4725062"/>
            <a:ext cx="7174833" cy="16839"/>
          </a:xfrm>
          <a:prstGeom prst="line">
            <a:avLst/>
          </a:prstGeom>
          <a:solidFill>
            <a:schemeClr val="accent2"/>
          </a:solidFill>
          <a:ln w="28575" cap="flat" cmpd="sng" algn="ctr">
            <a:solidFill>
              <a:schemeClr val="tx2"/>
            </a:solidFill>
            <a:prstDash val="solid"/>
            <a:round/>
            <a:headEnd type="none" w="med" len="med"/>
            <a:tailEnd type="none" w="med" len="med"/>
          </a:ln>
          <a:effectLst/>
        </p:spPr>
      </p:cxnSp>
      <p:cxnSp>
        <p:nvCxnSpPr>
          <p:cNvPr id="156" name="Straight Connector 155">
            <a:extLst>
              <a:ext uri="{FF2B5EF4-FFF2-40B4-BE49-F238E27FC236}">
                <a16:creationId xmlns:a16="http://schemas.microsoft.com/office/drawing/2014/main" xmlns="" id="{30DBEF3C-F59D-9144-9132-8D97D5B945CC}"/>
              </a:ext>
            </a:extLst>
          </p:cNvPr>
          <p:cNvCxnSpPr>
            <a:cxnSpLocks/>
          </p:cNvCxnSpPr>
          <p:nvPr/>
        </p:nvCxnSpPr>
        <p:spPr bwMode="auto">
          <a:xfrm>
            <a:off x="643346" y="1533056"/>
            <a:ext cx="29026" cy="2926094"/>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57" name="Straight Connector 156">
            <a:extLst>
              <a:ext uri="{FF2B5EF4-FFF2-40B4-BE49-F238E27FC236}">
                <a16:creationId xmlns:a16="http://schemas.microsoft.com/office/drawing/2014/main" xmlns="" id="{792B3776-7892-7A4B-8426-B0CE219ACF0D}"/>
              </a:ext>
            </a:extLst>
          </p:cNvPr>
          <p:cNvCxnSpPr>
            <a:cxnSpLocks/>
          </p:cNvCxnSpPr>
          <p:nvPr/>
        </p:nvCxnSpPr>
        <p:spPr bwMode="auto">
          <a:xfrm flipV="1">
            <a:off x="642909" y="1704240"/>
            <a:ext cx="3949981" cy="30346"/>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xmlns="" id="{40374E6F-CB30-FE4C-BD06-9AF4176B5026}"/>
              </a:ext>
            </a:extLst>
          </p:cNvPr>
          <p:cNvCxnSpPr>
            <a:cxnSpLocks/>
            <a:stCxn id="147" idx="0"/>
          </p:cNvCxnSpPr>
          <p:nvPr/>
        </p:nvCxnSpPr>
        <p:spPr bwMode="auto">
          <a:xfrm flipH="1">
            <a:off x="7089837" y="777034"/>
            <a:ext cx="3977" cy="678332"/>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xmlns="" id="{79061F65-984B-8D43-838B-6FAD2F2C1821}"/>
              </a:ext>
            </a:extLst>
          </p:cNvPr>
          <p:cNvCxnSpPr>
            <a:cxnSpLocks/>
            <a:stCxn id="148" idx="0"/>
          </p:cNvCxnSpPr>
          <p:nvPr/>
        </p:nvCxnSpPr>
        <p:spPr bwMode="auto">
          <a:xfrm>
            <a:off x="7370161" y="818263"/>
            <a:ext cx="0" cy="721915"/>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64" name="Straight Connector 163">
            <a:extLst>
              <a:ext uri="{FF2B5EF4-FFF2-40B4-BE49-F238E27FC236}">
                <a16:creationId xmlns:a16="http://schemas.microsoft.com/office/drawing/2014/main" xmlns="" id="{3D959808-33A6-604F-96AA-6431EF2B49AA}"/>
              </a:ext>
            </a:extLst>
          </p:cNvPr>
          <p:cNvCxnSpPr>
            <a:cxnSpLocks/>
            <a:stCxn id="153" idx="0"/>
          </p:cNvCxnSpPr>
          <p:nvPr/>
        </p:nvCxnSpPr>
        <p:spPr bwMode="auto">
          <a:xfrm flipH="1">
            <a:off x="3267657" y="915914"/>
            <a:ext cx="20353" cy="2529714"/>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67" name="Straight Connector 166">
            <a:extLst>
              <a:ext uri="{FF2B5EF4-FFF2-40B4-BE49-F238E27FC236}">
                <a16:creationId xmlns:a16="http://schemas.microsoft.com/office/drawing/2014/main" xmlns="" id="{6F4ECEC7-ABD7-8243-AA7F-CAD562950745}"/>
              </a:ext>
            </a:extLst>
          </p:cNvPr>
          <p:cNvCxnSpPr>
            <a:cxnSpLocks/>
            <a:stCxn id="154" idx="0"/>
          </p:cNvCxnSpPr>
          <p:nvPr/>
        </p:nvCxnSpPr>
        <p:spPr bwMode="auto">
          <a:xfrm flipH="1">
            <a:off x="3555124" y="957143"/>
            <a:ext cx="9233" cy="2595502"/>
          </a:xfrm>
          <a:prstGeom prst="line">
            <a:avLst/>
          </a:prstGeom>
          <a:solidFill>
            <a:schemeClr val="accent2"/>
          </a:solidFill>
          <a:ln w="28575" cap="flat" cmpd="sng" algn="ctr">
            <a:solidFill>
              <a:srgbClr val="00B0F0"/>
            </a:solidFill>
            <a:prstDash val="solid"/>
            <a:round/>
            <a:headEnd type="none" w="med" len="med"/>
            <a:tailEnd type="none" w="med" len="med"/>
          </a:ln>
          <a:effectLst/>
        </p:spPr>
      </p:cxnSp>
      <p:grpSp>
        <p:nvGrpSpPr>
          <p:cNvPr id="175" name="Group 174">
            <a:extLst>
              <a:ext uri="{FF2B5EF4-FFF2-40B4-BE49-F238E27FC236}">
                <a16:creationId xmlns:a16="http://schemas.microsoft.com/office/drawing/2014/main" xmlns="" id="{E4436F7B-7E56-1541-847F-F5441538A725}"/>
              </a:ext>
            </a:extLst>
          </p:cNvPr>
          <p:cNvGrpSpPr/>
          <p:nvPr/>
        </p:nvGrpSpPr>
        <p:grpSpPr>
          <a:xfrm>
            <a:off x="5614613" y="3318515"/>
            <a:ext cx="3452062" cy="1579481"/>
            <a:chOff x="1453092" y="1964438"/>
            <a:chExt cx="5185345" cy="2403979"/>
          </a:xfrm>
        </p:grpSpPr>
        <p:sp>
          <p:nvSpPr>
            <p:cNvPr id="179" name="TextBox 178">
              <a:extLst>
                <a:ext uri="{FF2B5EF4-FFF2-40B4-BE49-F238E27FC236}">
                  <a16:creationId xmlns:a16="http://schemas.microsoft.com/office/drawing/2014/main" xmlns="" id="{083F9B18-ED2A-7B4E-8BEB-43DE41C34FFC}"/>
                </a:ext>
              </a:extLst>
            </p:cNvPr>
            <p:cNvSpPr txBox="1"/>
            <p:nvPr/>
          </p:nvSpPr>
          <p:spPr bwMode="black">
            <a:xfrm>
              <a:off x="4614443" y="3097046"/>
              <a:ext cx="537437" cy="47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a:t>
              </a:r>
            </a:p>
          </p:txBody>
        </p:sp>
        <p:sp>
          <p:nvSpPr>
            <p:cNvPr id="180" name="Rounded Rectangle 179">
              <a:extLst>
                <a:ext uri="{FF2B5EF4-FFF2-40B4-BE49-F238E27FC236}">
                  <a16:creationId xmlns:a16="http://schemas.microsoft.com/office/drawing/2014/main" xmlns="" id="{9C7C96BF-33EE-AF48-A035-8D930379965A}"/>
                </a:ext>
              </a:extLst>
            </p:cNvPr>
            <p:cNvSpPr/>
            <p:nvPr/>
          </p:nvSpPr>
          <p:spPr>
            <a:xfrm>
              <a:off x="2099843" y="27029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ontroller-0</a:t>
              </a:r>
            </a:p>
          </p:txBody>
        </p:sp>
        <p:sp>
          <p:nvSpPr>
            <p:cNvPr id="181" name="Rounded Rectangle 180">
              <a:extLst>
                <a:ext uri="{FF2B5EF4-FFF2-40B4-BE49-F238E27FC236}">
                  <a16:creationId xmlns:a16="http://schemas.microsoft.com/office/drawing/2014/main" xmlns="" id="{13C57759-3FB0-D946-97F1-2549DBAD5D46}"/>
                </a:ext>
              </a:extLst>
            </p:cNvPr>
            <p:cNvSpPr/>
            <p:nvPr/>
          </p:nvSpPr>
          <p:spPr>
            <a:xfrm>
              <a:off x="2099843" y="3263571"/>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a:t>
              </a:r>
              <a:r>
                <a:rPr kumimoji="0" lang="en-US" sz="900" b="0" i="0" u="none" strike="noStrike" cap="none" spc="0" normalizeH="0" baseline="0" dirty="0">
                  <a:ln>
                    <a:noFill/>
                  </a:ln>
                  <a:solidFill>
                    <a:srgbClr val="FFFFFF"/>
                  </a:solidFill>
                  <a:effectLst/>
                  <a:uFillTx/>
                  <a:latin typeface="+mn-lt"/>
                  <a:ea typeface="+mn-ea"/>
                  <a:cs typeface="+mn-cs"/>
                  <a:sym typeface="Helvetica Neue Medium"/>
                </a:rPr>
                <a:t>ontroller-1</a:t>
              </a:r>
            </a:p>
          </p:txBody>
        </p:sp>
        <p:sp>
          <p:nvSpPr>
            <p:cNvPr id="182" name="Rounded Rectangle 181">
              <a:extLst>
                <a:ext uri="{FF2B5EF4-FFF2-40B4-BE49-F238E27FC236}">
                  <a16:creationId xmlns:a16="http://schemas.microsoft.com/office/drawing/2014/main" xmlns="" id="{6AC42DE5-DA4C-2F4A-8519-DD55533A4406}"/>
                </a:ext>
              </a:extLst>
            </p:cNvPr>
            <p:cNvSpPr/>
            <p:nvPr/>
          </p:nvSpPr>
          <p:spPr>
            <a:xfrm>
              <a:off x="3912951" y="2489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compute-0</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3" name="Rounded Rectangle 182">
              <a:extLst>
                <a:ext uri="{FF2B5EF4-FFF2-40B4-BE49-F238E27FC236}">
                  <a16:creationId xmlns:a16="http://schemas.microsoft.com/office/drawing/2014/main" xmlns="" id="{BADBBF89-919C-9745-BCDD-23B4FE84384D}"/>
                </a:ext>
              </a:extLst>
            </p:cNvPr>
            <p:cNvSpPr/>
            <p:nvPr/>
          </p:nvSpPr>
          <p:spPr>
            <a:xfrm>
              <a:off x="4233442" y="28701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compute-1</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4" name="Rounded Rectangle 183">
              <a:extLst>
                <a:ext uri="{FF2B5EF4-FFF2-40B4-BE49-F238E27FC236}">
                  <a16:creationId xmlns:a16="http://schemas.microsoft.com/office/drawing/2014/main" xmlns="" id="{C01AFF4A-B516-2B4E-9BBE-93FAF10E4168}"/>
                </a:ext>
              </a:extLst>
            </p:cNvPr>
            <p:cNvSpPr/>
            <p:nvPr/>
          </p:nvSpPr>
          <p:spPr>
            <a:xfrm>
              <a:off x="4556173" y="3484613"/>
              <a:ext cx="968190" cy="467000"/>
            </a:xfrm>
            <a:prstGeom prst="roundRect">
              <a:avLst/>
            </a:prstGeom>
            <a:solidFill>
              <a:srgbClr val="31007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900" dirty="0">
                  <a:solidFill>
                    <a:srgbClr val="FFFFFF"/>
                  </a:solidFill>
                  <a:latin typeface="+mn-lt"/>
                  <a:ea typeface="+mn-ea"/>
                  <a:sym typeface="Helvetica Neue Medium"/>
                </a:rPr>
                <a:t>compute-99</a:t>
              </a:r>
              <a:endParaRPr kumimoji="0" lang="en-US" sz="9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87" name="Straight Connector 186">
              <a:extLst>
                <a:ext uri="{FF2B5EF4-FFF2-40B4-BE49-F238E27FC236}">
                  <a16:creationId xmlns:a16="http://schemas.microsoft.com/office/drawing/2014/main" xmlns="" id="{85F2A517-E2A4-8F4B-8127-382C107DC955}"/>
                </a:ext>
              </a:extLst>
            </p:cNvPr>
            <p:cNvCxnSpPr>
              <a:cxnSpLocks/>
            </p:cNvCxnSpPr>
            <p:nvPr/>
          </p:nvCxnSpPr>
          <p:spPr bwMode="auto">
            <a:xfrm flipH="1">
              <a:off x="1769775" y="2936414"/>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88" name="Straight Connector 187">
              <a:extLst>
                <a:ext uri="{FF2B5EF4-FFF2-40B4-BE49-F238E27FC236}">
                  <a16:creationId xmlns:a16="http://schemas.microsoft.com/office/drawing/2014/main" xmlns="" id="{09AE1F53-1F26-1E49-8387-3BD4CC25327D}"/>
                </a:ext>
              </a:extLst>
            </p:cNvPr>
            <p:cNvCxnSpPr>
              <a:cxnSpLocks/>
              <a:stCxn id="181" idx="1"/>
            </p:cNvCxnSpPr>
            <p:nvPr/>
          </p:nvCxnSpPr>
          <p:spPr bwMode="auto">
            <a:xfrm flipH="1">
              <a:off x="1749574" y="3497071"/>
              <a:ext cx="350269"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89" name="Straight Connector 188">
              <a:extLst>
                <a:ext uri="{FF2B5EF4-FFF2-40B4-BE49-F238E27FC236}">
                  <a16:creationId xmlns:a16="http://schemas.microsoft.com/office/drawing/2014/main" xmlns="" id="{4B6C8930-CDC0-484F-9187-FD43A8DDFEB7}"/>
                </a:ext>
              </a:extLst>
            </p:cNvPr>
            <p:cNvCxnSpPr>
              <a:cxnSpLocks/>
            </p:cNvCxnSpPr>
            <p:nvPr/>
          </p:nvCxnSpPr>
          <p:spPr bwMode="auto">
            <a:xfrm flipH="1" flipV="1">
              <a:off x="4105735" y="2180596"/>
              <a:ext cx="2345869" cy="36782"/>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90" name="Straight Connector 189">
              <a:extLst>
                <a:ext uri="{FF2B5EF4-FFF2-40B4-BE49-F238E27FC236}">
                  <a16:creationId xmlns:a16="http://schemas.microsoft.com/office/drawing/2014/main" xmlns="" id="{6C3B51C5-C48C-E045-B297-EF1858D27884}"/>
                </a:ext>
              </a:extLst>
            </p:cNvPr>
            <p:cNvCxnSpPr>
              <a:cxnSpLocks/>
            </p:cNvCxnSpPr>
            <p:nvPr/>
          </p:nvCxnSpPr>
          <p:spPr bwMode="auto">
            <a:xfrm flipH="1" flipV="1">
              <a:off x="4379158" y="2306096"/>
              <a:ext cx="2259279" cy="14689"/>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191" name="Freeform 190">
              <a:extLst>
                <a:ext uri="{FF2B5EF4-FFF2-40B4-BE49-F238E27FC236}">
                  <a16:creationId xmlns:a16="http://schemas.microsoft.com/office/drawing/2014/main" xmlns="" id="{5E0F1A2B-EEB6-3F41-8408-1C45F8F1BDF6}"/>
                </a:ext>
              </a:extLst>
            </p:cNvPr>
            <p:cNvSpPr/>
            <p:nvPr/>
          </p:nvSpPr>
          <p:spPr bwMode="gray">
            <a:xfrm>
              <a:off x="3052341" y="3468160"/>
              <a:ext cx="107575" cy="642987"/>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92" name="Freeform 191">
              <a:extLst>
                <a:ext uri="{FF2B5EF4-FFF2-40B4-BE49-F238E27FC236}">
                  <a16:creationId xmlns:a16="http://schemas.microsoft.com/office/drawing/2014/main" xmlns="" id="{EF01653E-59D4-BE46-8E05-DD4D7DDE6108}"/>
                </a:ext>
              </a:extLst>
            </p:cNvPr>
            <p:cNvSpPr/>
            <p:nvPr/>
          </p:nvSpPr>
          <p:spPr bwMode="gray">
            <a:xfrm>
              <a:off x="3065794" y="2944543"/>
              <a:ext cx="313456" cy="117473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93" name="Freeform 192">
              <a:extLst>
                <a:ext uri="{FF2B5EF4-FFF2-40B4-BE49-F238E27FC236}">
                  <a16:creationId xmlns:a16="http://schemas.microsoft.com/office/drawing/2014/main" xmlns="" id="{9645DE1C-C567-FC4C-B5D0-94B7E03B937F}"/>
                </a:ext>
              </a:extLst>
            </p:cNvPr>
            <p:cNvSpPr/>
            <p:nvPr/>
          </p:nvSpPr>
          <p:spPr bwMode="gray">
            <a:xfrm flipH="1">
              <a:off x="3806345" y="2722613"/>
              <a:ext cx="153673" cy="13885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94" name="Freeform 193">
              <a:extLst>
                <a:ext uri="{FF2B5EF4-FFF2-40B4-BE49-F238E27FC236}">
                  <a16:creationId xmlns:a16="http://schemas.microsoft.com/office/drawing/2014/main" xmlns="" id="{B0992B06-5871-B443-B101-82CC3C8491C1}"/>
                </a:ext>
              </a:extLst>
            </p:cNvPr>
            <p:cNvSpPr/>
            <p:nvPr/>
          </p:nvSpPr>
          <p:spPr bwMode="gray">
            <a:xfrm flipH="1">
              <a:off x="4141747" y="3099243"/>
              <a:ext cx="156555" cy="1027795"/>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sp>
          <p:nvSpPr>
            <p:cNvPr id="195" name="Freeform 194">
              <a:extLst>
                <a:ext uri="{FF2B5EF4-FFF2-40B4-BE49-F238E27FC236}">
                  <a16:creationId xmlns:a16="http://schemas.microsoft.com/office/drawing/2014/main" xmlns="" id="{31460F82-60B1-9C4B-AC3A-6C64EE61F4C6}"/>
                </a:ext>
              </a:extLst>
            </p:cNvPr>
            <p:cNvSpPr/>
            <p:nvPr/>
          </p:nvSpPr>
          <p:spPr bwMode="gray">
            <a:xfrm flipH="1">
              <a:off x="4438666" y="3718113"/>
              <a:ext cx="116532" cy="393034"/>
            </a:xfrm>
            <a:custGeom>
              <a:avLst/>
              <a:gdLst>
                <a:gd name="connsiteX0" fmla="*/ 0 w 242047"/>
                <a:gd name="connsiteY0" fmla="*/ 0 h 611842"/>
                <a:gd name="connsiteX1" fmla="*/ 242047 w 242047"/>
                <a:gd name="connsiteY1" fmla="*/ 6724 h 611842"/>
                <a:gd name="connsiteX2" fmla="*/ 242047 w 242047"/>
                <a:gd name="connsiteY2" fmla="*/ 611842 h 611842"/>
                <a:gd name="connsiteX0" fmla="*/ 0 w 242047"/>
                <a:gd name="connsiteY0" fmla="*/ 13446 h 605118"/>
                <a:gd name="connsiteX1" fmla="*/ 242047 w 242047"/>
                <a:gd name="connsiteY1" fmla="*/ 0 h 605118"/>
                <a:gd name="connsiteX2" fmla="*/ 242047 w 242047"/>
                <a:gd name="connsiteY2" fmla="*/ 605118 h 605118"/>
                <a:gd name="connsiteX0" fmla="*/ 0 w 430306"/>
                <a:gd name="connsiteY0" fmla="*/ 6722 h 605118"/>
                <a:gd name="connsiteX1" fmla="*/ 430306 w 430306"/>
                <a:gd name="connsiteY1" fmla="*/ 0 h 605118"/>
                <a:gd name="connsiteX2" fmla="*/ 430306 w 430306"/>
                <a:gd name="connsiteY2" fmla="*/ 605118 h 605118"/>
                <a:gd name="connsiteX0" fmla="*/ 0 w 430306"/>
                <a:gd name="connsiteY0" fmla="*/ 0 h 625290"/>
                <a:gd name="connsiteX1" fmla="*/ 430306 w 430306"/>
                <a:gd name="connsiteY1" fmla="*/ 20172 h 625290"/>
                <a:gd name="connsiteX2" fmla="*/ 430306 w 430306"/>
                <a:gd name="connsiteY2" fmla="*/ 625290 h 625290"/>
                <a:gd name="connsiteX0" fmla="*/ 0 w 430306"/>
                <a:gd name="connsiteY0" fmla="*/ 0 h 605120"/>
                <a:gd name="connsiteX1" fmla="*/ 430306 w 430306"/>
                <a:gd name="connsiteY1" fmla="*/ 2 h 605120"/>
                <a:gd name="connsiteX2" fmla="*/ 430306 w 430306"/>
                <a:gd name="connsiteY2" fmla="*/ 605120 h 605120"/>
              </a:gdLst>
              <a:ahLst/>
              <a:cxnLst>
                <a:cxn ang="0">
                  <a:pos x="connsiteX0" y="connsiteY0"/>
                </a:cxn>
                <a:cxn ang="0">
                  <a:pos x="connsiteX1" y="connsiteY1"/>
                </a:cxn>
                <a:cxn ang="0">
                  <a:pos x="connsiteX2" y="connsiteY2"/>
                </a:cxn>
              </a:cxnLst>
              <a:rect l="l" t="t" r="r" b="b"/>
              <a:pathLst>
                <a:path w="430306" h="605120">
                  <a:moveTo>
                    <a:pt x="0" y="0"/>
                  </a:moveTo>
                  <a:lnTo>
                    <a:pt x="430306" y="2"/>
                  </a:lnTo>
                  <a:lnTo>
                    <a:pt x="430306" y="605120"/>
                  </a:lnTo>
                </a:path>
              </a:pathLst>
            </a:custGeom>
            <a:noFill/>
            <a:ln w="28575">
              <a:solidFill>
                <a:schemeClr val="tx2"/>
              </a:solidFill>
              <a:round/>
              <a:headEnd type="none" w="med" len="med"/>
              <a:tailEnd type="none" w="med" len="med"/>
            </a:ln>
            <a:effectLst/>
            <a:extLst/>
          </p:spPr>
          <p:txBody>
            <a:bodyPr rtlCol="0" anchor="ctr"/>
            <a:lstStyle/>
            <a:p>
              <a:pPr algn="ctr"/>
              <a:endParaRPr lang="en-US" sz="1100"/>
            </a:p>
          </p:txBody>
        </p:sp>
        <p:cxnSp>
          <p:nvCxnSpPr>
            <p:cNvPr id="196" name="Straight Connector 195">
              <a:extLst>
                <a:ext uri="{FF2B5EF4-FFF2-40B4-BE49-F238E27FC236}">
                  <a16:creationId xmlns:a16="http://schemas.microsoft.com/office/drawing/2014/main" xmlns="" id="{996BF518-10C7-434D-A99E-FBA043851059}"/>
                </a:ext>
              </a:extLst>
            </p:cNvPr>
            <p:cNvCxnSpPr>
              <a:cxnSpLocks/>
            </p:cNvCxnSpPr>
            <p:nvPr/>
          </p:nvCxnSpPr>
          <p:spPr bwMode="auto">
            <a:xfrm>
              <a:off x="4336540" y="2180596"/>
              <a:ext cx="0" cy="30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97" name="Straight Connector 196">
              <a:extLst>
                <a:ext uri="{FF2B5EF4-FFF2-40B4-BE49-F238E27FC236}">
                  <a16:creationId xmlns:a16="http://schemas.microsoft.com/office/drawing/2014/main" xmlns="" id="{63CF95AD-61C3-6A4A-BAC2-593414D41219}"/>
                </a:ext>
              </a:extLst>
            </p:cNvPr>
            <p:cNvCxnSpPr>
              <a:cxnSpLocks/>
            </p:cNvCxnSpPr>
            <p:nvPr/>
          </p:nvCxnSpPr>
          <p:spPr bwMode="auto">
            <a:xfrm>
              <a:off x="4448595" y="2306096"/>
              <a:ext cx="0" cy="183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98" name="Straight Connector 197">
              <a:extLst>
                <a:ext uri="{FF2B5EF4-FFF2-40B4-BE49-F238E27FC236}">
                  <a16:creationId xmlns:a16="http://schemas.microsoft.com/office/drawing/2014/main" xmlns="" id="{3C85A1F2-D179-2048-AD0C-E4B1701BAE86}"/>
                </a:ext>
              </a:extLst>
            </p:cNvPr>
            <p:cNvCxnSpPr>
              <a:cxnSpLocks/>
            </p:cNvCxnSpPr>
            <p:nvPr/>
          </p:nvCxnSpPr>
          <p:spPr bwMode="auto">
            <a:xfrm>
              <a:off x="4985211" y="2180596"/>
              <a:ext cx="0" cy="689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199" name="Straight Connector 198">
              <a:extLst>
                <a:ext uri="{FF2B5EF4-FFF2-40B4-BE49-F238E27FC236}">
                  <a16:creationId xmlns:a16="http://schemas.microsoft.com/office/drawing/2014/main" xmlns="" id="{7F973293-E359-304D-9B8A-6F6FD7934450}"/>
                </a:ext>
              </a:extLst>
            </p:cNvPr>
            <p:cNvCxnSpPr>
              <a:cxnSpLocks/>
            </p:cNvCxnSpPr>
            <p:nvPr/>
          </p:nvCxnSpPr>
          <p:spPr bwMode="auto">
            <a:xfrm>
              <a:off x="5097266" y="2306096"/>
              <a:ext cx="0" cy="56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00" name="Straight Connector 199">
              <a:extLst>
                <a:ext uri="{FF2B5EF4-FFF2-40B4-BE49-F238E27FC236}">
                  <a16:creationId xmlns:a16="http://schemas.microsoft.com/office/drawing/2014/main" xmlns="" id="{1FDA87FD-92CA-3746-862F-00576AE0DDC7}"/>
                </a:ext>
              </a:extLst>
            </p:cNvPr>
            <p:cNvCxnSpPr>
              <a:cxnSpLocks/>
            </p:cNvCxnSpPr>
            <p:nvPr/>
          </p:nvCxnSpPr>
          <p:spPr bwMode="auto">
            <a:xfrm>
              <a:off x="5269319" y="2180596"/>
              <a:ext cx="0" cy="13040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01" name="Straight Connector 200">
              <a:extLst>
                <a:ext uri="{FF2B5EF4-FFF2-40B4-BE49-F238E27FC236}">
                  <a16:creationId xmlns:a16="http://schemas.microsoft.com/office/drawing/2014/main" xmlns="" id="{DE63EA4A-BAE9-4144-847E-2E0D58E2D9B9}"/>
                </a:ext>
              </a:extLst>
            </p:cNvPr>
            <p:cNvCxnSpPr>
              <a:cxnSpLocks/>
            </p:cNvCxnSpPr>
            <p:nvPr/>
          </p:nvCxnSpPr>
          <p:spPr bwMode="auto">
            <a:xfrm>
              <a:off x="5381374" y="2306096"/>
              <a:ext cx="0" cy="1178517"/>
            </a:xfrm>
            <a:prstGeom prst="line">
              <a:avLst/>
            </a:prstGeom>
            <a:solidFill>
              <a:schemeClr val="accent2"/>
            </a:solidFill>
            <a:ln w="28575" cap="flat" cmpd="sng" algn="ctr">
              <a:solidFill>
                <a:srgbClr val="00B0F0"/>
              </a:solidFill>
              <a:prstDash val="solid"/>
              <a:round/>
              <a:headEnd type="none" w="med" len="med"/>
              <a:tailEnd type="none" w="med" len="med"/>
            </a:ln>
            <a:effectLst/>
          </p:spPr>
        </p:cxnSp>
        <p:sp>
          <p:nvSpPr>
            <p:cNvPr id="202" name="TextBox 201">
              <a:extLst>
                <a:ext uri="{FF2B5EF4-FFF2-40B4-BE49-F238E27FC236}">
                  <a16:creationId xmlns:a16="http://schemas.microsoft.com/office/drawing/2014/main" xmlns="" id="{138E28D8-9363-F942-A9AC-46F892D777D5}"/>
                </a:ext>
              </a:extLst>
            </p:cNvPr>
            <p:cNvSpPr txBox="1"/>
            <p:nvPr/>
          </p:nvSpPr>
          <p:spPr bwMode="black">
            <a:xfrm>
              <a:off x="4450530" y="4101407"/>
              <a:ext cx="1413902"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M</a:t>
              </a:r>
              <a:r>
                <a:rPr lang="en-US" sz="600" dirty="0" smtClean="0">
                  <a:solidFill>
                    <a:schemeClr val="tx2"/>
                  </a:solidFill>
                  <a:latin typeface="+mn-lt"/>
                </a:rPr>
                <a:t>anagement Network</a:t>
              </a:r>
              <a:endParaRPr lang="en-US" sz="600" dirty="0">
                <a:solidFill>
                  <a:schemeClr val="tx2"/>
                </a:solidFill>
                <a:latin typeface="+mn-lt"/>
              </a:endParaRPr>
            </a:p>
          </p:txBody>
        </p:sp>
        <p:sp>
          <p:nvSpPr>
            <p:cNvPr id="203" name="TextBox 202">
              <a:extLst>
                <a:ext uri="{FF2B5EF4-FFF2-40B4-BE49-F238E27FC236}">
                  <a16:creationId xmlns:a16="http://schemas.microsoft.com/office/drawing/2014/main" xmlns="" id="{4E3C14FD-CFE2-F44E-9B39-0219D681B77E}"/>
                </a:ext>
              </a:extLst>
            </p:cNvPr>
            <p:cNvSpPr txBox="1"/>
            <p:nvPr/>
          </p:nvSpPr>
          <p:spPr bwMode="black">
            <a:xfrm>
              <a:off x="4472464" y="1964438"/>
              <a:ext cx="1115326" cy="2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rgbClr val="00B0F0"/>
                  </a:solidFill>
                  <a:latin typeface="+mn-lt"/>
                </a:rPr>
                <a:t>D</a:t>
              </a:r>
              <a:r>
                <a:rPr lang="en-US" sz="600" dirty="0" smtClean="0">
                  <a:solidFill>
                    <a:srgbClr val="00B0F0"/>
                  </a:solidFill>
                  <a:latin typeface="+mn-lt"/>
                </a:rPr>
                <a:t>ata Network(s</a:t>
              </a:r>
              <a:r>
                <a:rPr lang="en-US" sz="600" dirty="0">
                  <a:solidFill>
                    <a:srgbClr val="00B0F0"/>
                  </a:solidFill>
                  <a:latin typeface="+mn-lt"/>
                </a:rPr>
                <a:t>)</a:t>
              </a:r>
            </a:p>
          </p:txBody>
        </p:sp>
        <p:sp>
          <p:nvSpPr>
            <p:cNvPr id="204" name="TextBox 203">
              <a:extLst>
                <a:ext uri="{FF2B5EF4-FFF2-40B4-BE49-F238E27FC236}">
                  <a16:creationId xmlns:a16="http://schemas.microsoft.com/office/drawing/2014/main" xmlns="" id="{565D78DE-1C4C-0E4D-B1C5-876FE676DE14}"/>
                </a:ext>
              </a:extLst>
            </p:cNvPr>
            <p:cNvSpPr txBox="1"/>
            <p:nvPr/>
          </p:nvSpPr>
          <p:spPr bwMode="black">
            <a:xfrm rot="16200000">
              <a:off x="1079572" y="3043495"/>
              <a:ext cx="1010557" cy="26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smtClean="0">
                  <a:solidFill>
                    <a:srgbClr val="00B050"/>
                  </a:solidFill>
                  <a:latin typeface="+mn-lt"/>
                </a:rPr>
                <a:t>OAM Network</a:t>
              </a:r>
              <a:endParaRPr lang="en-US" sz="600" dirty="0">
                <a:solidFill>
                  <a:srgbClr val="00B050"/>
                </a:solidFill>
                <a:latin typeface="+mn-lt"/>
              </a:endParaRPr>
            </a:p>
          </p:txBody>
        </p:sp>
      </p:grpSp>
      <p:grpSp>
        <p:nvGrpSpPr>
          <p:cNvPr id="205" name="Group 204">
            <a:extLst>
              <a:ext uri="{FF2B5EF4-FFF2-40B4-BE49-F238E27FC236}">
                <a16:creationId xmlns:a16="http://schemas.microsoft.com/office/drawing/2014/main" xmlns="" id="{2C93541A-C0AE-C04C-B435-B4F733CE6075}"/>
              </a:ext>
            </a:extLst>
          </p:cNvPr>
          <p:cNvGrpSpPr/>
          <p:nvPr/>
        </p:nvGrpSpPr>
        <p:grpSpPr>
          <a:xfrm>
            <a:off x="5399339" y="3093401"/>
            <a:ext cx="3667336" cy="1779757"/>
            <a:chOff x="4304833" y="1078937"/>
            <a:chExt cx="3667336" cy="1779757"/>
          </a:xfrm>
        </p:grpSpPr>
        <p:sp>
          <p:nvSpPr>
            <p:cNvPr id="206" name="Rounded Rectangle 205">
              <a:extLst>
                <a:ext uri="{FF2B5EF4-FFF2-40B4-BE49-F238E27FC236}">
                  <a16:creationId xmlns:a16="http://schemas.microsoft.com/office/drawing/2014/main" xmlns="" id="{A1777CE3-718B-FC40-A312-6AA48A481871}"/>
                </a:ext>
              </a:extLst>
            </p:cNvPr>
            <p:cNvSpPr/>
            <p:nvPr/>
          </p:nvSpPr>
          <p:spPr bwMode="gray">
            <a:xfrm>
              <a:off x="4304833" y="1118650"/>
              <a:ext cx="3667336" cy="1740044"/>
            </a:xfrm>
            <a:prstGeom prst="roundRect">
              <a:avLst/>
            </a:prstGeom>
            <a:noFill/>
            <a:ln w="19050">
              <a:solidFill>
                <a:schemeClr val="tx2"/>
              </a:solidFill>
              <a:prstDash val="dash"/>
              <a:round/>
              <a:headEnd type="none" w="med" len="med"/>
              <a:tailEnd type="triangle" w="med" len="med"/>
            </a:ln>
            <a:effectLst/>
            <a:extLst/>
          </p:spPr>
          <p:txBody>
            <a:bodyPr rtlCol="0" anchor="ctr"/>
            <a:lstStyle/>
            <a:p>
              <a:pPr algn="ctr"/>
              <a:endParaRPr lang="en-US"/>
            </a:p>
          </p:txBody>
        </p:sp>
        <p:sp>
          <p:nvSpPr>
            <p:cNvPr id="207" name="TextBox 206">
              <a:extLst>
                <a:ext uri="{FF2B5EF4-FFF2-40B4-BE49-F238E27FC236}">
                  <a16:creationId xmlns:a16="http://schemas.microsoft.com/office/drawing/2014/main" xmlns="" id="{D48BEDE4-669F-8A44-A977-63877E6EFD02}"/>
                </a:ext>
              </a:extLst>
            </p:cNvPr>
            <p:cNvSpPr txBox="1"/>
            <p:nvPr/>
          </p:nvSpPr>
          <p:spPr bwMode="black">
            <a:xfrm>
              <a:off x="4665887" y="1078937"/>
              <a:ext cx="186942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1600" dirty="0">
                  <a:solidFill>
                    <a:schemeClr val="tx2"/>
                  </a:solidFill>
                  <a:latin typeface="+mn-lt"/>
                </a:rPr>
                <a:t>Secondary Region</a:t>
              </a:r>
            </a:p>
          </p:txBody>
        </p:sp>
      </p:grpSp>
      <p:cxnSp>
        <p:nvCxnSpPr>
          <p:cNvPr id="211" name="Straight Connector 210">
            <a:extLst>
              <a:ext uri="{FF2B5EF4-FFF2-40B4-BE49-F238E27FC236}">
                <a16:creationId xmlns:a16="http://schemas.microsoft.com/office/drawing/2014/main" xmlns="" id="{7BED99D5-E773-8042-8E96-AA3AABB34B28}"/>
              </a:ext>
            </a:extLst>
          </p:cNvPr>
          <p:cNvCxnSpPr>
            <a:cxnSpLocks/>
          </p:cNvCxnSpPr>
          <p:nvPr/>
        </p:nvCxnSpPr>
        <p:spPr bwMode="auto">
          <a:xfrm flipH="1">
            <a:off x="8707730" y="2837635"/>
            <a:ext cx="5300" cy="637240"/>
          </a:xfrm>
          <a:prstGeom prst="line">
            <a:avLst/>
          </a:prstGeom>
          <a:solidFill>
            <a:schemeClr val="accent2"/>
          </a:solidFill>
          <a:ln w="28575" cap="flat" cmpd="sng" algn="ctr">
            <a:solidFill>
              <a:srgbClr val="00B0F0"/>
            </a:solidFill>
            <a:prstDash val="solid"/>
            <a:round/>
            <a:headEnd type="none" w="med" len="med"/>
            <a:tailEnd type="none" w="med" len="med"/>
          </a:ln>
          <a:effectLst/>
        </p:spPr>
      </p:cxnSp>
      <p:cxnSp>
        <p:nvCxnSpPr>
          <p:cNvPr id="212" name="Straight Connector 211">
            <a:extLst>
              <a:ext uri="{FF2B5EF4-FFF2-40B4-BE49-F238E27FC236}">
                <a16:creationId xmlns:a16="http://schemas.microsoft.com/office/drawing/2014/main" xmlns="" id="{5A57A189-DDF8-0542-A6C6-29A330DB2291}"/>
              </a:ext>
            </a:extLst>
          </p:cNvPr>
          <p:cNvCxnSpPr>
            <a:cxnSpLocks/>
          </p:cNvCxnSpPr>
          <p:nvPr/>
        </p:nvCxnSpPr>
        <p:spPr bwMode="auto">
          <a:xfrm>
            <a:off x="8989377" y="2878864"/>
            <a:ext cx="0" cy="685427"/>
          </a:xfrm>
          <a:prstGeom prst="line">
            <a:avLst/>
          </a:prstGeom>
          <a:solidFill>
            <a:schemeClr val="accent2"/>
          </a:solidFill>
          <a:ln w="28575" cap="flat" cmpd="sng" algn="ctr">
            <a:solidFill>
              <a:srgbClr val="00B0F0"/>
            </a:solidFill>
            <a:prstDash val="solid"/>
            <a:round/>
            <a:headEnd type="none" w="med" len="med"/>
            <a:tailEnd type="none" w="med" len="med"/>
          </a:ln>
          <a:effectLst/>
        </p:spPr>
      </p:cxnSp>
      <p:grpSp>
        <p:nvGrpSpPr>
          <p:cNvPr id="225" name="Group 224">
            <a:extLst>
              <a:ext uri="{FF2B5EF4-FFF2-40B4-BE49-F238E27FC236}">
                <a16:creationId xmlns:a16="http://schemas.microsoft.com/office/drawing/2014/main" xmlns="" id="{6D07F256-8DCF-6C48-BA18-A888599C37DE}"/>
              </a:ext>
            </a:extLst>
          </p:cNvPr>
          <p:cNvGrpSpPr/>
          <p:nvPr/>
        </p:nvGrpSpPr>
        <p:grpSpPr>
          <a:xfrm>
            <a:off x="4815392" y="1292565"/>
            <a:ext cx="1193666" cy="607000"/>
            <a:chOff x="1618144" y="2233860"/>
            <a:chExt cx="1193666" cy="607000"/>
          </a:xfrm>
        </p:grpSpPr>
        <p:sp>
          <p:nvSpPr>
            <p:cNvPr id="223" name="Oval 222">
              <a:extLst>
                <a:ext uri="{FF2B5EF4-FFF2-40B4-BE49-F238E27FC236}">
                  <a16:creationId xmlns:a16="http://schemas.microsoft.com/office/drawing/2014/main" xmlns="" id="{DC0504C7-ACE3-A04C-B999-C265657145D6}"/>
                </a:ext>
              </a:extLst>
            </p:cNvPr>
            <p:cNvSpPr/>
            <p:nvPr/>
          </p:nvSpPr>
          <p:spPr bwMode="gray">
            <a:xfrm>
              <a:off x="1618144" y="2361698"/>
              <a:ext cx="1193666" cy="455630"/>
            </a:xfrm>
            <a:prstGeom prst="ellipse">
              <a:avLst/>
            </a:prstGeom>
            <a:solidFill>
              <a:schemeClr val="bg1"/>
            </a:solidFill>
            <a:ln w="6350">
              <a:solidFill>
                <a:schemeClr val="tx2"/>
              </a:solidFill>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a:p>
          </p:txBody>
        </p:sp>
        <p:grpSp>
          <p:nvGrpSpPr>
            <p:cNvPr id="222" name="Group 221">
              <a:extLst>
                <a:ext uri="{FF2B5EF4-FFF2-40B4-BE49-F238E27FC236}">
                  <a16:creationId xmlns:a16="http://schemas.microsoft.com/office/drawing/2014/main" xmlns="" id="{A9E6E2B2-1ABE-874E-B260-B25849CAFDF6}"/>
                </a:ext>
              </a:extLst>
            </p:cNvPr>
            <p:cNvGrpSpPr/>
            <p:nvPr/>
          </p:nvGrpSpPr>
          <p:grpSpPr>
            <a:xfrm>
              <a:off x="1623788" y="2448275"/>
              <a:ext cx="429926" cy="342803"/>
              <a:chOff x="1254941" y="1943209"/>
              <a:chExt cx="849101" cy="654599"/>
            </a:xfrm>
          </p:grpSpPr>
          <p:pic>
            <p:nvPicPr>
              <p:cNvPr id="214" name="Picture 213">
                <a:extLst>
                  <a:ext uri="{FF2B5EF4-FFF2-40B4-BE49-F238E27FC236}">
                    <a16:creationId xmlns:a16="http://schemas.microsoft.com/office/drawing/2014/main" xmlns="" id="{A8C30F16-7F85-5C45-9F89-1B126C41ABC7}"/>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5983" b="93590" l="9362" r="89362">
                            <a14:foregroundMark x1="34894" y1="39744" x2="34894" y2="39744"/>
                            <a14:foregroundMark x1="37872" y1="41880" x2="37872" y2="41880"/>
                            <a14:foregroundMark x1="39149" y1="48291" x2="39149" y2="48718"/>
                            <a14:foregroundMark x1="42128" y1="57692" x2="42553" y2="58547"/>
                            <a14:foregroundMark x1="38723" y1="58547" x2="38723" y2="58547"/>
                            <a14:foregroundMark x1="34894" y1="58120" x2="32340" y2="57265"/>
                            <a14:foregroundMark x1="28936" y1="50427" x2="28936" y2="50427"/>
                            <a14:foregroundMark x1="29362" y1="55983" x2="29362" y2="55983"/>
                            <a14:foregroundMark x1="41702" y1="51709" x2="41702" y2="51709"/>
                            <a14:foregroundMark x1="41277" y1="48291" x2="41277" y2="48291"/>
                            <a14:foregroundMark x1="38298" y1="44872" x2="38298" y2="44872"/>
                            <a14:foregroundMark x1="39574" y1="43162" x2="39574" y2="43162"/>
                            <a14:foregroundMark x1="66383" y1="47436" x2="66383" y2="47436"/>
                            <a14:foregroundMark x1="69362" y1="43590" x2="69362" y2="43590"/>
                            <a14:foregroundMark x1="78298" y1="46154" x2="78298" y2="48291"/>
                            <a14:foregroundMark x1="77447" y1="52564" x2="77447" y2="52564"/>
                            <a14:foregroundMark x1="74894" y1="56838" x2="65106" y2="55556"/>
                            <a14:foregroundMark x1="64681" y1="47436" x2="75745" y2="43590"/>
                            <a14:foregroundMark x1="72766" y1="42308" x2="70638" y2="39744"/>
                            <a14:foregroundMark x1="10213" y1="65812" x2="10213" y2="65812"/>
                            <a14:foregroundMark x1="53191" y1="91026" x2="53191" y2="91026"/>
                            <a14:foregroundMark x1="52340" y1="93590" x2="52340" y2="93590"/>
                            <a14:foregroundMark x1="88511" y1="68803" x2="88511" y2="68803"/>
                            <a14:foregroundMark x1="72766" y1="8120" x2="72766" y2="8120"/>
                            <a14:foregroundMark x1="34043" y1="6838" x2="34043" y2="6838"/>
                            <a14:foregroundMark x1="72766" y1="5983" x2="72766" y2="5983"/>
                          </a14:backgroundRemoval>
                        </a14:imgEffect>
                      </a14:imgLayer>
                    </a14:imgProps>
                  </a:ext>
                  <a:ext uri="{28A0092B-C50C-407E-A947-70E740481C1C}">
                    <a14:useLocalDpi xmlns:a14="http://schemas.microsoft.com/office/drawing/2010/main" val="0"/>
                  </a:ext>
                </a:extLst>
              </a:blip>
              <a:stretch>
                <a:fillRect/>
              </a:stretch>
            </p:blipFill>
            <p:spPr>
              <a:xfrm>
                <a:off x="1409694" y="1943209"/>
                <a:ext cx="419350" cy="417565"/>
              </a:xfrm>
              <a:prstGeom prst="rect">
                <a:avLst/>
              </a:prstGeom>
            </p:spPr>
          </p:pic>
          <p:sp>
            <p:nvSpPr>
              <p:cNvPr id="217" name="TextBox 216">
                <a:extLst>
                  <a:ext uri="{FF2B5EF4-FFF2-40B4-BE49-F238E27FC236}">
                    <a16:creationId xmlns:a16="http://schemas.microsoft.com/office/drawing/2014/main" xmlns="" id="{C2A53AEC-D1DE-0145-90F0-241D53E7F8E9}"/>
                  </a:ext>
                </a:extLst>
              </p:cNvPr>
              <p:cNvSpPr txBox="1"/>
              <p:nvPr/>
            </p:nvSpPr>
            <p:spPr bwMode="black">
              <a:xfrm>
                <a:off x="1254941" y="2262810"/>
                <a:ext cx="849101" cy="334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G</a:t>
                </a:r>
                <a:r>
                  <a:rPr lang="en-US" sz="600" dirty="0" smtClean="0">
                    <a:solidFill>
                      <a:schemeClr val="tx2"/>
                    </a:solidFill>
                    <a:latin typeface="+mn-lt"/>
                  </a:rPr>
                  <a:t>lance</a:t>
                </a:r>
                <a:endParaRPr lang="en-US" sz="600" dirty="0">
                  <a:solidFill>
                    <a:schemeClr val="tx2"/>
                  </a:solidFill>
                  <a:latin typeface="+mn-lt"/>
                </a:endParaRPr>
              </a:p>
            </p:txBody>
          </p:sp>
        </p:grpSp>
        <p:grpSp>
          <p:nvGrpSpPr>
            <p:cNvPr id="221" name="Group 220">
              <a:extLst>
                <a:ext uri="{FF2B5EF4-FFF2-40B4-BE49-F238E27FC236}">
                  <a16:creationId xmlns:a16="http://schemas.microsoft.com/office/drawing/2014/main" xmlns="" id="{3A8877B0-6541-204D-8C99-03B1FCB0DB1E}"/>
                </a:ext>
              </a:extLst>
            </p:cNvPr>
            <p:cNvGrpSpPr/>
            <p:nvPr/>
          </p:nvGrpSpPr>
          <p:grpSpPr>
            <a:xfrm>
              <a:off x="1828664" y="2391449"/>
              <a:ext cx="602145" cy="449411"/>
              <a:chOff x="1653318" y="1897349"/>
              <a:chExt cx="847294" cy="688456"/>
            </a:xfrm>
          </p:grpSpPr>
          <p:pic>
            <p:nvPicPr>
              <p:cNvPr id="215" name="Picture 214">
                <a:extLst>
                  <a:ext uri="{FF2B5EF4-FFF2-40B4-BE49-F238E27FC236}">
                    <a16:creationId xmlns:a16="http://schemas.microsoft.com/office/drawing/2014/main" xmlns="" id="{1FDDA6D7-9992-2D49-88EE-CB9188B18207}"/>
                  </a:ext>
                </a:extLst>
              </p:cNvPr>
              <p:cNvPicPr>
                <a:picLocks noChangeAspect="1"/>
              </p:cNvPicPr>
              <p:nvPr/>
            </p:nvPicPr>
            <p:blipFill rotWithShape="1">
              <a:blip r:embed="rId6"/>
              <a:srcRect t="-5080" b="33080"/>
              <a:stretch/>
            </p:blipFill>
            <p:spPr>
              <a:xfrm>
                <a:off x="1653318" y="1897349"/>
                <a:ext cx="833879" cy="500326"/>
              </a:xfrm>
              <a:prstGeom prst="rect">
                <a:avLst/>
              </a:prstGeom>
            </p:spPr>
          </p:pic>
          <p:sp>
            <p:nvSpPr>
              <p:cNvPr id="218" name="TextBox 217">
                <a:extLst>
                  <a:ext uri="{FF2B5EF4-FFF2-40B4-BE49-F238E27FC236}">
                    <a16:creationId xmlns:a16="http://schemas.microsoft.com/office/drawing/2014/main" xmlns="" id="{5B6C71CA-5986-1B4F-AB5E-FF8EDEE9F7D9}"/>
                  </a:ext>
                </a:extLst>
              </p:cNvPr>
              <p:cNvSpPr txBox="1"/>
              <p:nvPr/>
            </p:nvSpPr>
            <p:spPr bwMode="black">
              <a:xfrm>
                <a:off x="1787381" y="2317058"/>
                <a:ext cx="713231" cy="268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smtClean="0">
                    <a:solidFill>
                      <a:schemeClr val="tx2"/>
                    </a:solidFill>
                    <a:latin typeface="+mn-lt"/>
                  </a:rPr>
                  <a:t>Keystone</a:t>
                </a:r>
                <a:endParaRPr lang="en-US" sz="600" dirty="0">
                  <a:solidFill>
                    <a:schemeClr val="tx2"/>
                  </a:solidFill>
                  <a:latin typeface="+mn-lt"/>
                </a:endParaRPr>
              </a:p>
            </p:txBody>
          </p:sp>
        </p:grpSp>
        <p:grpSp>
          <p:nvGrpSpPr>
            <p:cNvPr id="220" name="Group 219">
              <a:extLst>
                <a:ext uri="{FF2B5EF4-FFF2-40B4-BE49-F238E27FC236}">
                  <a16:creationId xmlns:a16="http://schemas.microsoft.com/office/drawing/2014/main" xmlns="" id="{81B4F63C-3E77-5246-A875-B6E9A0CD79F6}"/>
                </a:ext>
              </a:extLst>
            </p:cNvPr>
            <p:cNvGrpSpPr/>
            <p:nvPr/>
          </p:nvGrpSpPr>
          <p:grpSpPr>
            <a:xfrm>
              <a:off x="2266546" y="2331551"/>
              <a:ext cx="413896" cy="495827"/>
              <a:chOff x="2332037" y="1872086"/>
              <a:chExt cx="567323" cy="706053"/>
            </a:xfrm>
          </p:grpSpPr>
          <p:pic>
            <p:nvPicPr>
              <p:cNvPr id="216" name="Picture 215">
                <a:extLst>
                  <a:ext uri="{FF2B5EF4-FFF2-40B4-BE49-F238E27FC236}">
                    <a16:creationId xmlns:a16="http://schemas.microsoft.com/office/drawing/2014/main" xmlns="" id="{ED61A0E2-1D42-344B-A6C4-E1B85102B8A1}"/>
                  </a:ext>
                </a:extLst>
              </p:cNvPr>
              <p:cNvPicPr>
                <a:picLocks noChangeAspect="1"/>
              </p:cNvPicPr>
              <p:nvPr/>
            </p:nvPicPr>
            <p:blipFill rotWithShape="1">
              <a:blip r:embed="rId7"/>
              <a:srcRect l="2" r="66336"/>
              <a:stretch/>
            </p:blipFill>
            <p:spPr>
              <a:xfrm>
                <a:off x="2368763" y="1872086"/>
                <a:ext cx="402340" cy="625452"/>
              </a:xfrm>
              <a:prstGeom prst="rect">
                <a:avLst/>
              </a:prstGeom>
            </p:spPr>
          </p:pic>
          <p:sp>
            <p:nvSpPr>
              <p:cNvPr id="219" name="TextBox 218">
                <a:extLst>
                  <a:ext uri="{FF2B5EF4-FFF2-40B4-BE49-F238E27FC236}">
                    <a16:creationId xmlns:a16="http://schemas.microsoft.com/office/drawing/2014/main" xmlns="" id="{C03E077E-F39F-0B49-BFEB-4D3AA82A3AD1}"/>
                  </a:ext>
                </a:extLst>
              </p:cNvPr>
              <p:cNvSpPr txBox="1"/>
              <p:nvPr/>
            </p:nvSpPr>
            <p:spPr bwMode="black">
              <a:xfrm>
                <a:off x="2332037" y="2328324"/>
                <a:ext cx="567323" cy="24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smtClean="0">
                    <a:solidFill>
                      <a:schemeClr val="tx2"/>
                    </a:solidFill>
                    <a:latin typeface="+mn-lt"/>
                  </a:rPr>
                  <a:t>Cinder</a:t>
                </a:r>
                <a:endParaRPr lang="en-US" sz="600" dirty="0">
                  <a:solidFill>
                    <a:schemeClr val="tx2"/>
                  </a:solidFill>
                  <a:latin typeface="+mn-lt"/>
                </a:endParaRPr>
              </a:p>
            </p:txBody>
          </p:sp>
        </p:grpSp>
        <p:sp>
          <p:nvSpPr>
            <p:cNvPr id="224" name="TextBox 223">
              <a:extLst>
                <a:ext uri="{FF2B5EF4-FFF2-40B4-BE49-F238E27FC236}">
                  <a16:creationId xmlns:a16="http://schemas.microsoft.com/office/drawing/2014/main" xmlns="" id="{F5253288-62B4-0741-83A4-7073D4A2366C}"/>
                </a:ext>
              </a:extLst>
            </p:cNvPr>
            <p:cNvSpPr txBox="1"/>
            <p:nvPr/>
          </p:nvSpPr>
          <p:spPr bwMode="black">
            <a:xfrm>
              <a:off x="1819685" y="2233860"/>
              <a:ext cx="752129" cy="17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nSpc>
                  <a:spcPct val="90000"/>
                </a:lnSpc>
                <a:spcBef>
                  <a:spcPts val="600"/>
                </a:spcBef>
                <a:buNone/>
              </a:pPr>
              <a:r>
                <a:rPr lang="en-US" sz="600" dirty="0">
                  <a:solidFill>
                    <a:schemeClr val="tx2"/>
                  </a:solidFill>
                  <a:latin typeface="+mn-lt"/>
                </a:rPr>
                <a:t>S</a:t>
              </a:r>
              <a:r>
                <a:rPr lang="en-US" sz="600" dirty="0" smtClean="0">
                  <a:solidFill>
                    <a:schemeClr val="tx2"/>
                  </a:solidFill>
                  <a:latin typeface="+mn-lt"/>
                </a:rPr>
                <a:t>hared Services</a:t>
              </a:r>
              <a:endParaRPr lang="en-US" sz="600" dirty="0">
                <a:solidFill>
                  <a:schemeClr val="tx2"/>
                </a:solidFill>
                <a:latin typeface="+mn-lt"/>
              </a:endParaRPr>
            </a:p>
          </p:txBody>
        </p:sp>
      </p:grpSp>
      <p:sp>
        <p:nvSpPr>
          <p:cNvPr id="231" name="Folded Corner 230">
            <a:extLst>
              <a:ext uri="{FF2B5EF4-FFF2-40B4-BE49-F238E27FC236}">
                <a16:creationId xmlns:a16="http://schemas.microsoft.com/office/drawing/2014/main" xmlns="" id="{A8DA2BA0-B0FC-9042-87C2-3AE3ACD1DBD6}"/>
              </a:ext>
            </a:extLst>
          </p:cNvPr>
          <p:cNvSpPr/>
          <p:nvPr/>
        </p:nvSpPr>
        <p:spPr bwMode="gray">
          <a:xfrm>
            <a:off x="1" y="4925695"/>
            <a:ext cx="564776" cy="217805"/>
          </a:xfrm>
          <a:prstGeom prst="foldedCorner">
            <a:avLst/>
          </a:prstGeom>
          <a:solidFill>
            <a:srgbClr val="FFFF00"/>
          </a:solidFill>
          <a:ln w="9525">
            <a:solidFill>
              <a:schemeClr val="tx2"/>
            </a:solidFill>
            <a:round/>
            <a:headEnd type="none" w="med" len="med"/>
            <a:tailEnd type="none" w="med" len="med"/>
          </a:ln>
          <a:effectLst/>
          <a:ex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800" b="1" i="1" dirty="0">
                <a:solidFill>
                  <a:schemeClr val="tx2"/>
                </a:solidFill>
              </a:rPr>
              <a:t>See Notes</a:t>
            </a:r>
          </a:p>
        </p:txBody>
      </p:sp>
      <p:cxnSp>
        <p:nvCxnSpPr>
          <p:cNvPr id="139" name="Straight Connector 138">
            <a:extLst>
              <a:ext uri="{FF2B5EF4-FFF2-40B4-BE49-F238E27FC236}">
                <a16:creationId xmlns:a16="http://schemas.microsoft.com/office/drawing/2014/main" xmlns="" id="{7A49BC61-CD24-AF4A-B4F7-114CF7C15F04}"/>
              </a:ext>
            </a:extLst>
          </p:cNvPr>
          <p:cNvCxnSpPr>
            <a:cxnSpLocks/>
          </p:cNvCxnSpPr>
          <p:nvPr/>
        </p:nvCxnSpPr>
        <p:spPr bwMode="auto">
          <a:xfrm>
            <a:off x="5789730" y="2904265"/>
            <a:ext cx="15763" cy="1649581"/>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xmlns="" id="{B06A6D62-42A1-4D4E-BDF7-6FA318D3038E}"/>
              </a:ext>
            </a:extLst>
          </p:cNvPr>
          <p:cNvCxnSpPr>
            <a:cxnSpLocks/>
          </p:cNvCxnSpPr>
          <p:nvPr/>
        </p:nvCxnSpPr>
        <p:spPr bwMode="auto">
          <a:xfrm flipV="1">
            <a:off x="650862" y="3007685"/>
            <a:ext cx="5142266" cy="6589"/>
          </a:xfrm>
          <a:prstGeom prst="line">
            <a:avLst/>
          </a:prstGeom>
          <a:solidFill>
            <a:schemeClr val="accent2"/>
          </a:solidFill>
          <a:ln w="28575" cap="flat" cmpd="sng" algn="ctr">
            <a:solidFill>
              <a:srgbClr val="00B050"/>
            </a:solidFill>
            <a:prstDash val="solid"/>
            <a:round/>
            <a:headEnd type="none" w="med" len="med"/>
            <a:tailEnd type="none" w="med" len="med"/>
          </a:ln>
          <a:effectLst/>
        </p:spPr>
      </p:cxnSp>
    </p:spTree>
    <p:extLst>
      <p:ext uri="{BB962C8B-B14F-4D97-AF65-F5344CB8AC3E}">
        <p14:creationId xmlns:p14="http://schemas.microsoft.com/office/powerpoint/2010/main" val="169908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ind River PPT Template_Non_Vertical">
  <a:themeElements>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8575">
          <a:solidFill>
            <a:schemeClr val="tx2"/>
          </a:solidFill>
          <a:round/>
          <a:headEnd type="none" w="med" len="med"/>
          <a:tailEnd type="none" w="med" len="med"/>
        </a:ln>
        <a:effectLst/>
        <a:extLst/>
      </a:spPr>
      <a:bodyPr rtlCol="0" anchor="ctr"/>
      <a:lstStyle>
        <a:defPPr algn="ctr">
          <a:defRPr sz="1100"/>
        </a:defPPr>
      </a:lstStyle>
    </a:spDef>
    <a:lnDef>
      <a:spPr bwMode="auto">
        <a:solidFill>
          <a:schemeClr val="accent2"/>
        </a:solidFill>
        <a:ln w="12700" cap="flat" cmpd="sng" algn="ctr">
          <a:solidFill>
            <a:schemeClr val="bg2"/>
          </a:solidFill>
          <a:prstDash val="solid"/>
          <a:round/>
          <a:headEnd type="none" w="med" len="med"/>
          <a:tailEnd type="none" w="med" len="med"/>
        </a:ln>
        <a:effectLst/>
      </a:spPr>
      <a:bodyPr/>
      <a:lstStyle/>
    </a:lnDef>
    <a:txDef>
      <a:spPr bwMode="black">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none" lIns="91440" tIns="45720" rIns="91440" bIns="45720" numCol="1" rtlCol="0" anchor="t" anchorCtr="0" compatLnSpc="1">
        <a:prstTxWarp prst="textNoShape">
          <a:avLst/>
        </a:prstTxWarp>
        <a:spAutoFit/>
      </a:bodyPr>
      <a:lstStyle>
        <a:defPPr marL="0" indent="0">
          <a:lnSpc>
            <a:spcPct val="90000"/>
          </a:lnSpc>
          <a:spcBef>
            <a:spcPts val="600"/>
          </a:spcBef>
          <a:buNone/>
          <a:defRPr sz="2000" smtClean="0">
            <a:solidFill>
              <a:schemeClr val="tx2"/>
            </a:solidFill>
            <a:latin typeface="+mn-lt"/>
          </a:defRPr>
        </a:defPPr>
      </a:lstStyle>
    </a:txDef>
  </a:objectDefaults>
  <a:extraClrSchemeLst>
    <a:extraClrScheme>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Wind River PPT Template_Non_Vertical_16-9.pptx" id="{DC2D1AC3-9B5B-45CC-B84B-0380420407A3}" vid="{4CB7D59E-C598-41F6-9EC9-7FF501EB542E}"/>
    </a:ext>
  </a:extLst>
</a:theme>
</file>

<file path=ppt/theme/theme2.xml><?xml version="1.0" encoding="utf-8"?>
<a:theme xmlns:a="http://schemas.openxmlformats.org/drawingml/2006/main" name="Wind River PPT Template_WHITE_16-9">
  <a:themeElements>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16200000" scaled="1"/>
          <a:tileRect/>
        </a:gradFill>
        <a:ln w="9525">
          <a:noFill/>
          <a:round/>
          <a:headEnd/>
          <a:tailEnd/>
        </a:ln>
        <a:effectLst/>
        <a:extLst/>
      </a:spPr>
      <a:bodyPr wrap="square" rtlCol="0" anchor="ctr"/>
      <a:lstStyle>
        <a:defPPr algn="ctr" defTabSz="914400">
          <a:lnSpc>
            <a:spcPct val="90000"/>
          </a:lnSpc>
          <a:spcBef>
            <a:spcPts val="600"/>
          </a:spcBef>
          <a:defRPr sz="2000" dirty="0" err="1" smtClean="0">
            <a:solidFill>
              <a:schemeClr val="bg1"/>
            </a:solidFill>
            <a:latin typeface="+mn-lt"/>
            <a:ea typeface="ＭＳ Ｐゴシック" charset="0"/>
            <a:cs typeface="ＭＳ Ｐゴシック" charset="0"/>
          </a:defRPr>
        </a:defPPr>
      </a:lstStyle>
    </a:spDef>
    <a:lnDef>
      <a:spPr bwMode="auto">
        <a:solidFill>
          <a:schemeClr val="accent2"/>
        </a:solidFill>
        <a:ln w="12700" cap="flat" cmpd="sng" algn="ctr">
          <a:solidFill>
            <a:schemeClr val="bg2"/>
          </a:solidFill>
          <a:prstDash val="solid"/>
          <a:round/>
          <a:headEnd type="none" w="med" len="med"/>
          <a:tailEnd type="none" w="med" len="med"/>
        </a:ln>
        <a:effectLst/>
      </a:spPr>
      <a:bodyPr/>
      <a:lstStyle/>
    </a:lnDef>
    <a:txDef>
      <a:spPr bwMode="black">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rtlCol="0" anchor="t" anchorCtr="0" compatLnSpc="1">
        <a:prstTxWarp prst="textNoShape">
          <a:avLst/>
        </a:prstTxWarp>
        <a:noAutofit/>
      </a:bodyPr>
      <a:lstStyle>
        <a:defPPr marL="0" indent="0">
          <a:lnSpc>
            <a:spcPct val="90000"/>
          </a:lnSpc>
          <a:spcBef>
            <a:spcPts val="600"/>
          </a:spcBef>
          <a:buNone/>
          <a:defRPr sz="2000" dirty="0" err="1" smtClean="0">
            <a:solidFill>
              <a:schemeClr val="bg1"/>
            </a:solidFill>
            <a:latin typeface="+mn-lt"/>
          </a:defRPr>
        </a:defPPr>
      </a:lstStyle>
    </a:txDef>
  </a:objectDefaults>
  <a:extraClrSchemeLst>
    <a:extraClrScheme>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Wind River PPT Template_Non_Vertical_16-9.pptx" id="{DC2D1AC3-9B5B-45CC-B84B-0380420407A3}" vid="{4CB7D59E-C598-41F6-9EC9-7FF501EB542E}"/>
    </a:ext>
  </a:extLst>
</a:theme>
</file>

<file path=ppt/theme/theme3.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TitaniumCloud_Arch_Q1_2017_v1</Template>
  <TotalTime>5997</TotalTime>
  <Words>1499</Words>
  <Application>Microsoft Office PowerPoint</Application>
  <PresentationFormat>On-screen Show (16:9)</PresentationFormat>
  <Paragraphs>311</Paragraphs>
  <Slides>11</Slides>
  <Notes>11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11</vt:i4>
      </vt:variant>
    </vt:vector>
  </HeadingPairs>
  <TitlesOfParts>
    <vt:vector size="22" baseType="lpstr">
      <vt:lpstr>ＭＳ Ｐゴシック</vt:lpstr>
      <vt:lpstr>Arial</vt:lpstr>
      <vt:lpstr>Helvetica Light</vt:lpstr>
      <vt:lpstr>Helvetica Neue</vt:lpstr>
      <vt:lpstr>Helvetica Neue Light</vt:lpstr>
      <vt:lpstr>Helvetica Neue Medium</vt:lpstr>
      <vt:lpstr>Helvetica Neue Thin</vt:lpstr>
      <vt:lpstr>Wingdings</vt:lpstr>
      <vt:lpstr>Wind River PPT Template_Non_Vertical</vt:lpstr>
      <vt:lpstr>Wind River PPT Template_WHITE_16-9</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TITANIUM CLOUD ARCHITECTURE DEEP DIVE</dc:title>
  <dc:creator>Microsoft Office User</dc:creator>
  <cp:keywords>Wind River PPT Template SKO, CTPClassification=CTP_NT</cp:keywords>
  <cp:lastModifiedBy>Arce Moreno, Abraham</cp:lastModifiedBy>
  <cp:revision>573</cp:revision>
  <dcterms:created xsi:type="dcterms:W3CDTF">2017-02-13T13:54:25Z</dcterms:created>
  <dcterms:modified xsi:type="dcterms:W3CDTF">2019-01-31T17:08:47Z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b0fb460c-7ef2-454c-84ee-efac2bbacd7d</vt:lpwstr>
  </property>
  <property fmtid="{D5CDD505-2E9C-101B-9397-08002B2CF9AE}" pid="3" name="CTP_TimeStamp">
    <vt:lpwstr>2019-01-31 17:08:46Z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