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30" Type="http://schemas.openxmlformats.org/officeDocument/2006/relationships/viewProps" Target="viewProps.xml" /><Relationship Id="rId29" Type="http://schemas.openxmlformats.org/officeDocument/2006/relationships/presProps" Target="presProps.xml" /><Relationship Id="rId1" Type="http://schemas.openxmlformats.org/officeDocument/2006/relationships/slideMaster" Target="slideMasters/slideMaster1.xml" /><Relationship Id="rId32" Type="http://schemas.openxmlformats.org/officeDocument/2006/relationships/tableStyles" Target="tableStyles.xml" /><Relationship Id="rId31"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youtube.com/playlist?list=PL848NFA2PWgCR35n02yn1ZV7JqSu3NMxS"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cran.r-project.org/package=mmrm" TargetMode="External" /><Relationship Id="rId3" Type="http://schemas.openxmlformats.org/officeDocument/2006/relationships/hyperlink" Target="https://www.openstatsware.org/mmrm_R_package.html" TargetMode="External" /><Relationship Id="rId4" Type="http://schemas.openxmlformats.org/officeDocument/2006/relationships/image" Target="../media/image2.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cran.r-project.org/package=brms.mmrm" TargetMode="External" /><Relationship Id="rId3" Type="http://schemas.openxmlformats.org/officeDocument/2006/relationships/hyperlink" Target="https://www.openstatsware.org/bayesian_mmrm_R_package.html" TargetMode="Externa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psiweb.org/sigs-special-interest-groups/hta" TargetMode="Externa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www.openstatsware.org/hta_page.html"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3.xml" /><Relationship Id="rId3" Type="http://schemas.openxmlformats.org/officeDocument/2006/relationships/slide" Target="slide11.xml" /><Relationship Id="rId4" Type="http://schemas.openxmlformats.org/officeDocument/2006/relationships/slide" Target="slide20.xml" /><Relationship Id="rId5" Type="http://schemas.openxmlformats.org/officeDocument/2006/relationships/slide" Target="slide25.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3.jpg"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hyperlink" Target="https://www.openstatsware.org/" TargetMode="External" /><Relationship Id="rId3" Type="http://schemas.openxmlformats.org/officeDocument/2006/relationships/image" Target="../media/image1.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Introducing </a:t>
            </a:r>
            <a:r>
              <a:rPr>
                <a:latin typeface="Courier"/>
              </a:rPr>
              <a:t>openstatsware</a:t>
            </a:r>
          </a:p>
        </p:txBody>
      </p:sp>
      <p:sp>
        <p:nvSpPr>
          <p:cNvPr id="3" name="Subtitle 2"/>
          <p:cNvSpPr>
            <a:spLocks noGrp="1"/>
          </p:cNvSpPr>
          <p:nvPr>
            <p:ph idx="1" type="subTitle"/>
          </p:nvPr>
        </p:nvSpPr>
        <p:spPr>
          <a:xfrm>
            <a:off x="1371600" y="2914650"/>
            <a:ext cx="6400800" cy="1314450"/>
          </a:xfrm>
        </p:spPr>
        <p:txBody>
          <a:bodyPr/>
          <a:lstStyle/>
          <a:p>
            <a:pPr lvl="0" indent="0" marL="0">
              <a:buNone/>
            </a:pPr>
            <a:r>
              <a:rPr/>
              <a:t>Who we are and what we build together</a:t>
            </a:r>
            <a:br/>
            <a:br/>
            <a:r>
              <a:rPr/>
              <a:t>Ya Wang on behalf of the working group and co-chair Daniel Sabanes Bove</a:t>
            </a:r>
          </a:p>
        </p:txBody>
      </p:sp>
      <p:sp>
        <p:nvSpPr>
          <p:cNvPr id="4" name="Date Placeholder 3"/>
          <p:cNvSpPr>
            <a:spLocks noGrp="1"/>
          </p:cNvSpPr>
          <p:nvPr>
            <p:ph idx="10" sz="half" type="dt"/>
          </p:nvPr>
        </p:nvSpPr>
        <p:spPr/>
        <p:txBody>
          <a:bodyPr/>
          <a:lstStyle/>
          <a:p>
            <a:pPr lvl="0" indent="0" marL="0">
              <a:buNone/>
            </a:pPr>
            <a:r>
              <a:rPr/>
              <a:t>2024-02-23</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Video</a:t>
            </a:r>
          </a:p>
        </p:txBody>
      </p:sp>
      <p:sp>
        <p:nvSpPr>
          <p:cNvPr id="3" name="Content Placeholder 2"/>
          <p:cNvSpPr>
            <a:spLocks noGrp="1"/>
          </p:cNvSpPr>
          <p:nvPr>
            <p:ph idx="1"/>
          </p:nvPr>
        </p:nvSpPr>
        <p:spPr/>
        <p:txBody>
          <a:bodyPr/>
          <a:lstStyle/>
          <a:p>
            <a:pPr lvl="0"/>
            <a:r>
              <a:rPr/>
              <a:t>Youtube video series </a:t>
            </a:r>
            <a:r>
              <a:rPr>
                <a:hlinkClick r:id="rId2"/>
              </a:rPr>
              <a:t>Statistical Software Engineering 101</a:t>
            </a:r>
          </a:p>
          <a:p>
            <a:pPr lvl="1"/>
            <a:r>
              <a:rPr/>
              <a:t>To introduce tips and tricks for good statistical software engineering practices</a:t>
            </a:r>
          </a:p>
          <a:p>
            <a:pPr lvl="1"/>
            <a:r>
              <a:rPr/>
              <a:t>2 videos on unit testing for R developers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Overview of Active Workstreams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MMRM R Package Development</a:t>
            </a:r>
          </a:p>
        </p:txBody>
      </p:sp>
      <p:sp>
        <p:nvSpPr>
          <p:cNvPr id="3" name="Content Placeholder 2"/>
          <p:cNvSpPr>
            <a:spLocks noGrp="1"/>
          </p:cNvSpPr>
          <p:nvPr>
            <p:ph idx="1"/>
          </p:nvPr>
        </p:nvSpPr>
        <p:spPr/>
        <p:txBody>
          <a:bodyPr/>
          <a:lstStyle/>
          <a:p>
            <a:pPr lvl="0"/>
            <a:r>
              <a:rPr/>
              <a:t>The </a:t>
            </a:r>
            <a:r>
              <a:rPr>
                <a:latin typeface="Courier"/>
              </a:rPr>
              <a:t>mmrm</a:t>
            </a:r>
            <a:r>
              <a:rPr/>
              <a:t> R package is the first product of </a:t>
            </a:r>
            <a:r>
              <a:rPr>
                <a:latin typeface="Courier"/>
              </a:rPr>
              <a:t>openstatsware</a:t>
            </a:r>
            <a:br/>
          </a:p>
          <a:p>
            <a:pPr lvl="0"/>
            <a:r>
              <a:rPr/>
              <a:t>Motivation</a:t>
            </a:r>
          </a:p>
          <a:p>
            <a:pPr lvl="1"/>
            <a:r>
              <a:rPr/>
              <a:t>Mixed models for repeated measures (MMRM) is a popular choice for analyzing longitudinal continuous outcomes in randomized clinical trials</a:t>
            </a:r>
          </a:p>
          <a:p>
            <a:pPr lvl="1"/>
            <a:r>
              <a:rPr/>
              <a:t>Existing R packages are not great for one of the following reasons</a:t>
            </a:r>
          </a:p>
          <a:p>
            <a:pPr lvl="2"/>
            <a:r>
              <a:rPr/>
              <a:t>Model convergence issues</a:t>
            </a:r>
          </a:p>
          <a:p>
            <a:pPr lvl="2"/>
            <a:r>
              <a:rPr/>
              <a:t>Limited choices of covariance structures</a:t>
            </a:r>
          </a:p>
          <a:p>
            <a:pPr lvl="2"/>
            <a:r>
              <a:rPr/>
              <a:t>Lack of adjusted degrees of freedom methods</a:t>
            </a:r>
          </a:p>
          <a:p>
            <a:pPr lvl="2"/>
            <a:r>
              <a:rPr/>
              <a:t>Computational efficiency is not satisfactory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Features of </a:t>
            </a:r>
            <a:r>
              <a:rPr>
                <a:latin typeface="Courier"/>
              </a:rPr>
              <a:t>mmrm</a:t>
            </a:r>
          </a:p>
        </p:txBody>
      </p:sp>
      <p:sp>
        <p:nvSpPr>
          <p:cNvPr id="3" name="Content Placeholder 2"/>
          <p:cNvSpPr>
            <a:spLocks noGrp="1"/>
          </p:cNvSpPr>
          <p:nvPr>
            <p:ph idx="1"/>
          </p:nvPr>
        </p:nvSpPr>
        <p:spPr/>
        <p:txBody>
          <a:bodyPr/>
          <a:lstStyle/>
          <a:p>
            <a:pPr lvl="0"/>
            <a:r>
              <a:rPr/>
              <a:t>Linear model for dependent observations within independent subjects</a:t>
            </a:r>
          </a:p>
          <a:p>
            <a:pPr lvl="0"/>
            <a:r>
              <a:rPr/>
              <a:t>Covariance structures for the dependent observations:</a:t>
            </a:r>
          </a:p>
          <a:p>
            <a:pPr lvl="1"/>
            <a:r>
              <a:rPr/>
              <a:t>Unstructured, Toeplitz, AR1, compound symmetry, ante-dependence, spatial exponential</a:t>
            </a:r>
          </a:p>
          <a:p>
            <a:pPr lvl="1"/>
            <a:r>
              <a:rPr/>
              <a:t>Allows group specific covariance estimates and weights</a:t>
            </a:r>
          </a:p>
          <a:p>
            <a:pPr lvl="0"/>
            <a:r>
              <a:rPr/>
              <a:t>REML or ML estimation, using multiple optimizers if needed</a:t>
            </a:r>
          </a:p>
          <a:p>
            <a:pPr lvl="0"/>
            <a:r>
              <a:rPr>
                <a:latin typeface="Courier"/>
              </a:rPr>
              <a:t>emmeans</a:t>
            </a:r>
            <a:r>
              <a:rPr/>
              <a:t> interface for least square means</a:t>
            </a:r>
          </a:p>
          <a:p>
            <a:pPr lvl="0"/>
            <a:r>
              <a:rPr>
                <a:latin typeface="Courier"/>
              </a:rPr>
              <a:t>tidymodels</a:t>
            </a:r>
            <a:r>
              <a:rPr/>
              <a:t> for easy model fitting</a:t>
            </a:r>
          </a:p>
          <a:p>
            <a:pPr lvl="0"/>
            <a:r>
              <a:rPr/>
              <a:t>Satterthwaite and Kenward-Roger adjustments</a:t>
            </a:r>
          </a:p>
          <a:p>
            <a:pPr lvl="0"/>
            <a:r>
              <a:rPr/>
              <a:t>Robust sandwich estimator for covariance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Why It’s Not Just Another Package</a:t>
            </a:r>
          </a:p>
        </p:txBody>
      </p:sp>
      <p:sp>
        <p:nvSpPr>
          <p:cNvPr id="3" name="Content Placeholder 2"/>
          <p:cNvSpPr>
            <a:spLocks noGrp="1"/>
          </p:cNvSpPr>
          <p:nvPr>
            <p:ph idx="1"/>
          </p:nvPr>
        </p:nvSpPr>
        <p:spPr/>
        <p:txBody>
          <a:bodyPr/>
          <a:lstStyle/>
          <a:p>
            <a:pPr lvl="0"/>
            <a:r>
              <a:rPr/>
              <a:t>Ongoing maintenance and support from the pharmaceutical industry</a:t>
            </a:r>
          </a:p>
          <a:p>
            <a:pPr lvl="1"/>
            <a:r>
              <a:rPr/>
              <a:t>5 companies being involved in the development, on track to become standard package</a:t>
            </a:r>
          </a:p>
          <a:p>
            <a:pPr lvl="0"/>
            <a:r>
              <a:rPr/>
              <a:t>Development using best practices as show case for high quality package</a:t>
            </a:r>
          </a:p>
          <a:p>
            <a:pPr lvl="1"/>
            <a:r>
              <a:rPr/>
              <a:t>Thorough unit and integration tests (also comparing with SAS results) to ensure accurate results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mmrm</a:t>
            </a:r>
            <a:r>
              <a:rPr/>
              <a:t> on CRAN</a:t>
            </a:r>
          </a:p>
        </p:txBody>
      </p:sp>
      <p:sp>
        <p:nvSpPr>
          <p:cNvPr id="3" name="Content Placeholder 2"/>
          <p:cNvSpPr>
            <a:spLocks noGrp="1"/>
          </p:cNvSpPr>
          <p:nvPr>
            <p:ph idx="1" sz="half"/>
          </p:nvPr>
        </p:nvSpPr>
        <p:spPr/>
        <p:txBody>
          <a:bodyPr/>
          <a:lstStyle/>
          <a:p>
            <a:pPr lvl="0"/>
            <a:r>
              <a:rPr/>
              <a:t>First available on CRAN in October 2022</a:t>
            </a:r>
          </a:p>
          <a:p>
            <a:pPr lvl="0"/>
            <a:r>
              <a:rPr/>
              <a:t>Latest update in January 2024</a:t>
            </a:r>
          </a:p>
          <a:p>
            <a:pPr lvl="0"/>
            <a:r>
              <a:rPr/>
              <a:t>Links</a:t>
            </a:r>
          </a:p>
          <a:p>
            <a:pPr lvl="1"/>
            <a:r>
              <a:rPr/>
              <a:t>CRAN: </a:t>
            </a:r>
            <a:r>
              <a:rPr>
                <a:hlinkClick r:id="rId2"/>
              </a:rPr>
              <a:t>https://cran.r-project.org/package=mmrm</a:t>
            </a:r>
          </a:p>
          <a:p>
            <a:pPr lvl="1"/>
            <a:r>
              <a:rPr/>
              <a:t>Workstream: </a:t>
            </a:r>
            <a:r>
              <a:rPr>
                <a:hlinkClick r:id="rId3"/>
              </a:rPr>
              <a:t>openstatsware.org/mmrm_R_package.html</a:t>
            </a:r>
          </a:p>
        </p:txBody>
      </p:sp>
      <p:pic>
        <p:nvPicPr>
          <p:cNvPr descr="https://github.com/openpharma/mmrm/raw/main/man/figures/logo.png" id="0" name="Picture 1"/>
          <p:cNvPicPr>
            <a:picLocks noGrp="1" noChangeAspect="1"/>
          </p:cNvPicPr>
          <p:nvPr/>
        </p:nvPicPr>
        <p:blipFill>
          <a:blip r:embed="rId4"/>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Bayesian MMRM R Package Workstream</a:t>
            </a:r>
          </a:p>
        </p:txBody>
      </p:sp>
      <p:sp>
        <p:nvSpPr>
          <p:cNvPr id="3" name="Content Placeholder 2"/>
          <p:cNvSpPr>
            <a:spLocks noGrp="1"/>
          </p:cNvSpPr>
          <p:nvPr>
            <p:ph idx="1"/>
          </p:nvPr>
        </p:nvSpPr>
        <p:spPr/>
        <p:txBody>
          <a:bodyPr/>
          <a:lstStyle/>
          <a:p>
            <a:pPr lvl="0"/>
            <a:r>
              <a:rPr/>
              <a:t>The </a:t>
            </a:r>
            <a:r>
              <a:rPr>
                <a:latin typeface="Courier"/>
              </a:rPr>
              <a:t>brms.mmrm</a:t>
            </a:r>
            <a:r>
              <a:rPr/>
              <a:t> R package leverages </a:t>
            </a:r>
            <a:r>
              <a:rPr>
                <a:latin typeface="Courier"/>
              </a:rPr>
              <a:t>brms</a:t>
            </a:r>
            <a:r>
              <a:rPr/>
              <a:t> to run Bayesian MMRM</a:t>
            </a:r>
          </a:p>
          <a:p>
            <a:pPr lvl="1"/>
            <a:r>
              <a:rPr>
                <a:latin typeface="Courier"/>
              </a:rPr>
              <a:t>brms</a:t>
            </a:r>
            <a:r>
              <a:rPr/>
              <a:t> is a powerful and versatile package for fitting Bayesian regression models</a:t>
            </a:r>
          </a:p>
          <a:p>
            <a:pPr lvl="0"/>
            <a:r>
              <a:rPr/>
              <a:t>Support a simplified interface and align with the best practices</a:t>
            </a:r>
          </a:p>
          <a:p>
            <a:pPr lvl="0"/>
            <a:r>
              <a:rPr/>
              <a:t>Documentation website has a complete function reference and tutorial vignettes</a:t>
            </a:r>
          </a:p>
          <a:p>
            <a:pPr lvl="0"/>
            <a:r>
              <a:rPr/>
              <a:t>Rigorous validation using simulation-based calibration and comparisons with the frequentist </a:t>
            </a:r>
            <a:r>
              <a:rPr>
                <a:latin typeface="Courier"/>
              </a:rPr>
              <a:t>mmrm</a:t>
            </a:r>
            <a:r>
              <a:rPr/>
              <a:t> package on two example datasets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brms.mmrm</a:t>
            </a:r>
            <a:r>
              <a:rPr/>
              <a:t> on CRAN</a:t>
            </a:r>
          </a:p>
        </p:txBody>
      </p:sp>
      <p:sp>
        <p:nvSpPr>
          <p:cNvPr id="3" name="Content Placeholder 2"/>
          <p:cNvSpPr>
            <a:spLocks noGrp="1"/>
          </p:cNvSpPr>
          <p:nvPr>
            <p:ph idx="1"/>
          </p:nvPr>
        </p:nvSpPr>
        <p:spPr/>
        <p:txBody>
          <a:bodyPr/>
          <a:lstStyle/>
          <a:p>
            <a:pPr lvl="0"/>
            <a:r>
              <a:rPr/>
              <a:t>First version available in August 2023</a:t>
            </a:r>
          </a:p>
          <a:p>
            <a:pPr lvl="0"/>
            <a:r>
              <a:rPr/>
              <a:t>Latest update in February 2024</a:t>
            </a:r>
          </a:p>
          <a:p>
            <a:pPr lvl="0"/>
            <a:r>
              <a:rPr/>
              <a:t>Links</a:t>
            </a:r>
          </a:p>
          <a:p>
            <a:pPr lvl="1"/>
            <a:r>
              <a:rPr/>
              <a:t>CRAN: </a:t>
            </a:r>
            <a:r>
              <a:rPr>
                <a:hlinkClick r:id="rId2"/>
              </a:rPr>
              <a:t>https://cran.r-project.org/package=brms.mmrm</a:t>
            </a:r>
          </a:p>
          <a:p>
            <a:pPr lvl="1"/>
            <a:r>
              <a:rPr/>
              <a:t>Workstream: </a:t>
            </a:r>
            <a:r>
              <a:rPr>
                <a:hlinkClick r:id="rId3"/>
              </a:rPr>
              <a:t>openstatsware.org/bayesian_mmrm_R_package.html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HTA-R Package Workstream</a:t>
            </a:r>
          </a:p>
        </p:txBody>
      </p:sp>
      <p:sp>
        <p:nvSpPr>
          <p:cNvPr id="3" name="Content Placeholder 2"/>
          <p:cNvSpPr>
            <a:spLocks noGrp="1"/>
          </p:cNvSpPr>
          <p:nvPr>
            <p:ph idx="1"/>
          </p:nvPr>
        </p:nvSpPr>
        <p:spPr/>
        <p:txBody>
          <a:bodyPr/>
          <a:lstStyle/>
          <a:p>
            <a:pPr lvl="0"/>
            <a:r>
              <a:rPr/>
              <a:t>Develop and maintain a collection of open-source R tools of high quality in the right format (R packages, apps, user guides) to support crucial analytic topics in HTA</a:t>
            </a:r>
          </a:p>
          <a:p>
            <a:pPr lvl="0"/>
            <a:r>
              <a:rPr/>
              <a:t>In close collaboration with </a:t>
            </a:r>
            <a:r>
              <a:rPr>
                <a:hlinkClick r:id="rId2"/>
              </a:rPr>
              <a:t>HTA SIG in PSI/EFPSI</a:t>
            </a:r>
            <a:r>
              <a:rPr/>
              <a:t> (a group of HTA SMEs with statistical background, who help to generate pipeline ideas, ensure relevance of developed tools, pilot created tools in real business setting)</a:t>
            </a:r>
          </a:p>
          <a:p>
            <a:pPr lvl="0"/>
            <a:r>
              <a:rPr/>
              <a:t>R package under development: </a:t>
            </a:r>
            <a:r>
              <a:rPr>
                <a:latin typeface="Courier"/>
              </a:rPr>
              <a:t>maicplus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maicplus</a:t>
            </a:r>
            <a:r>
              <a:rPr/>
              <a:t> R package</a:t>
            </a:r>
          </a:p>
        </p:txBody>
      </p:sp>
      <p:sp>
        <p:nvSpPr>
          <p:cNvPr id="3" name="Content Placeholder 2"/>
          <p:cNvSpPr>
            <a:spLocks noGrp="1"/>
          </p:cNvSpPr>
          <p:nvPr>
            <p:ph idx="1"/>
          </p:nvPr>
        </p:nvSpPr>
        <p:spPr/>
        <p:txBody>
          <a:bodyPr/>
          <a:lstStyle/>
          <a:p>
            <a:pPr lvl="0"/>
            <a:r>
              <a:rPr/>
              <a:t>An R package to support analysis and reporting of matching-adjusted indirect comparison (MAIC) for HTA dossiers</a:t>
            </a:r>
          </a:p>
          <a:p>
            <a:pPr lvl="0"/>
            <a:r>
              <a:rPr/>
              <a:t>Motivation</a:t>
            </a:r>
          </a:p>
          <a:p>
            <a:pPr lvl="1"/>
            <a:r>
              <a:rPr/>
              <a:t>Sponsors are required to submit evidence of relative effectiveness of their treatment comparing to relevant comparators that may not be included in their clinical trial, for health technology assessment (HTA) in different countries</a:t>
            </a:r>
          </a:p>
          <a:p>
            <a:pPr lvl="1"/>
            <a:r>
              <a:rPr/>
              <a:t>MAIC is a prevalent and well-accepted method to derive population-adjusted treatment effect in such case for two trials, one of which has Individual patient data and the other has only aggregate data</a:t>
            </a:r>
          </a:p>
          <a:p>
            <a:pPr lvl="1"/>
            <a:r>
              <a:rPr/>
              <a:t>There is a lack of open-source R packages following good software engineering practices for conducting and reporting MAIC analyses</a:t>
            </a:r>
          </a:p>
          <a:p>
            <a:pPr lvl="0"/>
            <a:r>
              <a:rPr/>
              <a:t>workstream: </a:t>
            </a:r>
            <a:r>
              <a:rPr>
                <a:hlinkClick r:id="rId2"/>
              </a:rPr>
              <a:t>openstatsware.org/hta_page.html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Outline</a:t>
            </a:r>
          </a:p>
        </p:txBody>
      </p:sp>
      <p:sp>
        <p:nvSpPr>
          <p:cNvPr id="3" name="Content Placeholder 2"/>
          <p:cNvSpPr>
            <a:spLocks noGrp="1"/>
          </p:cNvSpPr>
          <p:nvPr>
            <p:ph idx="1"/>
          </p:nvPr>
        </p:nvSpPr>
        <p:spPr/>
        <p:txBody>
          <a:bodyPr/>
          <a:lstStyle/>
          <a:p>
            <a:pPr lvl="0"/>
            <a:r>
              <a:rPr>
                <a:hlinkClick r:id="rId2" action="ppaction://hlinksldjump"/>
              </a:rPr>
              <a:t>Introducing the Working Group</a:t>
            </a:r>
          </a:p>
          <a:p>
            <a:pPr lvl="0"/>
            <a:r>
              <a:rPr>
                <a:hlinkClick r:id="rId3" action="ppaction://hlinksldjump"/>
              </a:rPr>
              <a:t>Overview of Active Workstreams</a:t>
            </a:r>
          </a:p>
          <a:p>
            <a:pPr lvl="0"/>
            <a:r>
              <a:rPr>
                <a:hlinkClick r:id="rId4" action="ppaction://hlinksldjump"/>
              </a:rPr>
              <a:t>Lessons Learned on Best Practices</a:t>
            </a:r>
          </a:p>
          <a:p>
            <a:pPr lvl="0"/>
            <a:r>
              <a:rPr>
                <a:hlinkClick r:id="rId5" action="ppaction://hlinksldjump"/>
              </a:rPr>
              <a:t>Long Term Perspective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Lessons Learned on Best Practices</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Development process</a:t>
            </a:r>
          </a:p>
        </p:txBody>
      </p:sp>
      <p:sp>
        <p:nvSpPr>
          <p:cNvPr id="3" name="Content Placeholder 2"/>
          <p:cNvSpPr>
            <a:spLocks noGrp="1"/>
          </p:cNvSpPr>
          <p:nvPr>
            <p:ph idx="1"/>
          </p:nvPr>
        </p:nvSpPr>
        <p:spPr/>
        <p:txBody>
          <a:bodyPr/>
          <a:lstStyle/>
          <a:p>
            <a:pPr lvl="0"/>
            <a:r>
              <a:rPr/>
              <a:t>Important to go public as soon as possible</a:t>
            </a:r>
          </a:p>
          <a:p>
            <a:pPr lvl="1"/>
            <a:r>
              <a:rPr/>
              <a:t>don’t wait for the product to be finished</a:t>
            </a:r>
          </a:p>
          <a:p>
            <a:pPr lvl="1"/>
            <a:r>
              <a:rPr/>
              <a:t>you never know who else might be interested/could help</a:t>
            </a:r>
          </a:p>
          <a:p>
            <a:pPr lvl="0"/>
            <a:r>
              <a:rPr/>
              <a:t>Version control with git</a:t>
            </a:r>
          </a:p>
          <a:p>
            <a:pPr lvl="1"/>
            <a:r>
              <a:rPr/>
              <a:t>cornerstone of effective collaboration</a:t>
            </a:r>
          </a:p>
          <a:p>
            <a:pPr lvl="0"/>
            <a:r>
              <a:rPr/>
              <a:t>Building software together works better than alone</a:t>
            </a:r>
          </a:p>
          <a:p>
            <a:pPr lvl="1"/>
            <a:r>
              <a:rPr/>
              <a:t>Different perspectives in discussions and code review help to optimize the user interface and thus experience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Coding standards</a:t>
            </a:r>
          </a:p>
        </p:txBody>
      </p:sp>
      <p:sp>
        <p:nvSpPr>
          <p:cNvPr id="3" name="Content Placeholder 2"/>
          <p:cNvSpPr>
            <a:spLocks noGrp="1"/>
          </p:cNvSpPr>
          <p:nvPr>
            <p:ph idx="1"/>
          </p:nvPr>
        </p:nvSpPr>
        <p:spPr/>
        <p:txBody>
          <a:bodyPr/>
          <a:lstStyle/>
          <a:p>
            <a:pPr lvl="0"/>
            <a:r>
              <a:rPr/>
              <a:t>Consistent and readable code style simplifies joint work</a:t>
            </a:r>
          </a:p>
          <a:p>
            <a:pPr lvl="0"/>
            <a:r>
              <a:rPr/>
              <a:t>Written (!) contribution guidelines help</a:t>
            </a:r>
          </a:p>
          <a:p>
            <a:pPr lvl="0"/>
            <a:r>
              <a:rPr/>
              <a:t>Lowering the entry hurdle using developer calls is important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Robust test suite</a:t>
            </a:r>
          </a:p>
        </p:txBody>
      </p:sp>
      <p:sp>
        <p:nvSpPr>
          <p:cNvPr id="3" name="Content Placeholder 2"/>
          <p:cNvSpPr>
            <a:spLocks noGrp="1"/>
          </p:cNvSpPr>
          <p:nvPr>
            <p:ph idx="1"/>
          </p:nvPr>
        </p:nvSpPr>
        <p:spPr/>
        <p:txBody>
          <a:bodyPr/>
          <a:lstStyle/>
          <a:p>
            <a:pPr lvl="0"/>
            <a:r>
              <a:rPr/>
              <a:t>Unit and integration tests are essential for preventing regression and assuring quality</a:t>
            </a:r>
          </a:p>
          <a:p>
            <a:pPr lvl="0"/>
            <a:r>
              <a:rPr/>
              <a:t>Especially with compiled code critical to see if package works correctly</a:t>
            </a:r>
          </a:p>
          <a:p>
            <a:pPr lvl="0"/>
            <a:r>
              <a:rPr/>
              <a:t>Use continuous integration during development to make sure nothing breaks along the way</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Documentation</a:t>
            </a:r>
          </a:p>
        </p:txBody>
      </p:sp>
      <p:sp>
        <p:nvSpPr>
          <p:cNvPr id="3" name="Content Placeholder 2"/>
          <p:cNvSpPr>
            <a:spLocks noGrp="1"/>
          </p:cNvSpPr>
          <p:nvPr>
            <p:ph idx="1"/>
          </p:nvPr>
        </p:nvSpPr>
        <p:spPr/>
        <p:txBody>
          <a:bodyPr/>
          <a:lstStyle/>
          <a:p>
            <a:pPr lvl="0"/>
            <a:r>
              <a:rPr/>
              <a:t>Lots of work but extremely important</a:t>
            </a:r>
          </a:p>
          <a:p>
            <a:pPr lvl="1"/>
            <a:r>
              <a:rPr/>
              <a:t>start with writing up the methods details</a:t>
            </a:r>
          </a:p>
          <a:p>
            <a:pPr lvl="1"/>
            <a:r>
              <a:rPr/>
              <a:t>think about the code structure first in a “design doc”</a:t>
            </a:r>
          </a:p>
          <a:p>
            <a:pPr lvl="1"/>
            <a:r>
              <a:rPr/>
              <a:t>only then put the code in the package</a:t>
            </a:r>
          </a:p>
          <a:p>
            <a:pPr lvl="0"/>
            <a:r>
              <a:rPr/>
              <a:t>Needs to be kept up-to-date</a:t>
            </a:r>
          </a:p>
          <a:p>
            <a:pPr lvl="0"/>
            <a:r>
              <a:rPr/>
              <a:t>Need to have examples &amp; vignettes</a:t>
            </a:r>
          </a:p>
          <a:p>
            <a:pPr lvl="1"/>
            <a:r>
              <a:rPr/>
              <a:t>Testing alone is not sufficient</a:t>
            </a:r>
          </a:p>
          <a:p>
            <a:pPr lvl="1"/>
            <a:r>
              <a:rPr/>
              <a:t>Builds trust with users</a:t>
            </a:r>
          </a:p>
          <a:p>
            <a:pPr lvl="1"/>
            <a:r>
              <a:rPr/>
              <a:t>Reference for developers over time</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Long Term Perspective</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Long Term Perspective</a:t>
            </a:r>
          </a:p>
        </p:txBody>
      </p:sp>
      <p:sp>
        <p:nvSpPr>
          <p:cNvPr id="3" name="Content Placeholder 2"/>
          <p:cNvSpPr>
            <a:spLocks noGrp="1"/>
          </p:cNvSpPr>
          <p:nvPr>
            <p:ph idx="1"/>
          </p:nvPr>
        </p:nvSpPr>
        <p:spPr/>
        <p:txBody>
          <a:bodyPr/>
          <a:lstStyle/>
          <a:p>
            <a:pPr lvl="0"/>
            <a:r>
              <a:rPr/>
              <a:t>Software engineering is a critical competence in producing high-quality statistical software</a:t>
            </a:r>
          </a:p>
          <a:p>
            <a:pPr lvl="0"/>
            <a:r>
              <a:rPr/>
              <a:t>A lot of work needs to be done regarding the establishment, dissemination and adoption of best practices for engineering open-source software</a:t>
            </a:r>
          </a:p>
          <a:p>
            <a:pPr lvl="0"/>
            <a:r>
              <a:rPr/>
              <a:t>Improving the way software engineering is done will help improve the efficiency, reliability and innovation within Biostatistics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t="-9000" b="-9000"/>
          </a:stretch>
        </a:blipFill>
        <a:effects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Q&amp;A</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Introducing the Working Group</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latin typeface="Courier"/>
              </a:rPr>
              <a:t>openstatsware</a:t>
            </a:r>
          </a:p>
        </p:txBody>
      </p:sp>
      <p:sp>
        <p:nvSpPr>
          <p:cNvPr id="3" name="Content Placeholder 2"/>
          <p:cNvSpPr>
            <a:spLocks noGrp="1"/>
          </p:cNvSpPr>
          <p:nvPr>
            <p:ph idx="1" sz="half"/>
          </p:nvPr>
        </p:nvSpPr>
        <p:spPr/>
        <p:txBody>
          <a:bodyPr/>
          <a:lstStyle/>
          <a:p>
            <a:pPr lvl="0"/>
            <a:r>
              <a:rPr/>
              <a:t>Official working group of the American Statistical Association (ASA) Biopharmaceutical Section</a:t>
            </a:r>
          </a:p>
          <a:p>
            <a:pPr lvl="1"/>
            <a:r>
              <a:rPr/>
              <a:t>Formed on 19 August 2022</a:t>
            </a:r>
          </a:p>
          <a:p>
            <a:pPr lvl="1"/>
            <a:r>
              <a:rPr/>
              <a:t>Cross-industry collaboration (59 members from 38 organizations)</a:t>
            </a:r>
          </a:p>
          <a:p>
            <a:pPr lvl="1"/>
            <a:r>
              <a:rPr/>
              <a:t>Full name: Software Engineering Working Group</a:t>
            </a:r>
          </a:p>
          <a:p>
            <a:pPr lvl="1"/>
            <a:r>
              <a:rPr/>
              <a:t>Short name: </a:t>
            </a:r>
            <a:r>
              <a:rPr>
                <a:latin typeface="Courier"/>
              </a:rPr>
              <a:t>openstatsware</a:t>
            </a:r>
          </a:p>
          <a:p>
            <a:pPr lvl="1"/>
            <a:r>
              <a:rPr/>
              <a:t>Homepage: </a:t>
            </a:r>
            <a:r>
              <a:rPr>
                <a:hlinkClick r:id="rId2"/>
              </a:rPr>
              <a:t>openstatsware.org</a:t>
            </a:r>
          </a:p>
          <a:p>
            <a:pPr lvl="1"/>
            <a:r>
              <a:rPr/>
              <a:t>We welcome new members to join!</a:t>
            </a:r>
          </a:p>
        </p:txBody>
      </p:sp>
      <p:pic>
        <p:nvPicPr>
          <p:cNvPr descr="../sticker/openstatsware-hex-1200.png" id="0" name="Picture 1"/>
          <p:cNvPicPr>
            <a:picLocks noGrp="1" noChangeAspect="1"/>
          </p:cNvPicPr>
          <p:nvPr/>
        </p:nvPicPr>
        <p:blipFill>
          <a:blip r:embed="rId3"/>
          <a:stretch>
            <a:fillRect/>
          </a:stretch>
        </p:blipFill>
        <p:spPr bwMode="auto">
          <a:xfrm>
            <a:off x="4978400" y="1193800"/>
            <a:ext cx="3390900" cy="3390900"/>
          </a:xfrm>
          <a:prstGeom prst="rect">
            <a:avLst/>
          </a:prstGeom>
          <a:noFill/>
          <a:ln w="9525">
            <a:noFill/>
            <a:headEnd/>
            <a:tailEnd/>
          </a:ln>
        </p:spPr>
      </p:pic>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Motivation</a:t>
            </a:r>
          </a:p>
        </p:txBody>
      </p:sp>
      <p:sp>
        <p:nvSpPr>
          <p:cNvPr id="3" name="Content Placeholder 2"/>
          <p:cNvSpPr>
            <a:spLocks noGrp="1"/>
          </p:cNvSpPr>
          <p:nvPr>
            <p:ph idx="1"/>
          </p:nvPr>
        </p:nvSpPr>
        <p:spPr/>
        <p:txBody>
          <a:bodyPr/>
          <a:lstStyle/>
          <a:p>
            <a:pPr lvl="0"/>
            <a:r>
              <a:rPr/>
              <a:t>Open-source software increasing popularity in Biostatistics</a:t>
            </a:r>
          </a:p>
          <a:p>
            <a:pPr lvl="1"/>
            <a:r>
              <a:rPr/>
              <a:t>Rapid uptake of novel statistical methods</a:t>
            </a:r>
          </a:p>
          <a:p>
            <a:pPr lvl="1"/>
            <a:r>
              <a:rPr/>
              <a:t>Unprecedented opportunities for collaboration</a:t>
            </a:r>
          </a:p>
          <a:p>
            <a:pPr lvl="1"/>
            <a:r>
              <a:rPr/>
              <a:t>Transparency of methods and implementation</a:t>
            </a:r>
          </a:p>
          <a:p>
            <a:pPr lvl="0"/>
            <a:r>
              <a:rPr/>
              <a:t>Variability in software quality</a:t>
            </a:r>
          </a:p>
          <a:p>
            <a:pPr lvl="1"/>
            <a:r>
              <a:rPr/>
              <a:t>No statistical quality assurance on open-source extension package repositories, e.g. CRAN</a:t>
            </a:r>
          </a:p>
          <a:p>
            <a:pPr lvl="1"/>
            <a:r>
              <a:rPr/>
              <a:t>No industry standard for assessing quality of R packages</a:t>
            </a:r>
          </a:p>
          <a:p>
            <a:pPr lvl="0"/>
            <a:r>
              <a:rPr b="1"/>
              <a:t>Reliable software for core statistical analysis is paramount</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Working Group Objectives</a:t>
            </a:r>
          </a:p>
        </p:txBody>
      </p:sp>
      <p:sp>
        <p:nvSpPr>
          <p:cNvPr id="3" name="Content Placeholder 2"/>
          <p:cNvSpPr>
            <a:spLocks noGrp="1"/>
          </p:cNvSpPr>
          <p:nvPr>
            <p:ph idx="1"/>
          </p:nvPr>
        </p:nvSpPr>
        <p:spPr/>
        <p:txBody>
          <a:bodyPr/>
          <a:lstStyle/>
          <a:p>
            <a:pPr lvl="0"/>
            <a:r>
              <a:rPr/>
              <a:t>Primary</a:t>
            </a:r>
          </a:p>
          <a:p>
            <a:pPr lvl="1"/>
            <a:r>
              <a:rPr/>
              <a:t>Engineer R packages that implement important statistical methods</a:t>
            </a:r>
          </a:p>
          <a:p>
            <a:pPr lvl="2"/>
            <a:r>
              <a:rPr/>
              <a:t>to fill in gaps in the open-source statistical software landscape</a:t>
            </a:r>
          </a:p>
          <a:p>
            <a:pPr lvl="2"/>
            <a:r>
              <a:rPr/>
              <a:t>focusing on what is needed for biopharmaceutical applications</a:t>
            </a:r>
          </a:p>
          <a:p>
            <a:pPr lvl="0"/>
            <a:r>
              <a:rPr/>
              <a:t>Secondary</a:t>
            </a:r>
          </a:p>
          <a:p>
            <a:pPr lvl="1"/>
            <a:r>
              <a:rPr/>
              <a:t>Develop and disseminate best practices for engineering high-quality open-source statistical software</a:t>
            </a:r>
          </a:p>
          <a:p>
            <a:pPr lvl="2"/>
            <a:r>
              <a:rPr/>
              <a:t>By actively doing the statistical engineering work together, we align on best practices and can communicate these to others</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Workstreams in R Package Development</a:t>
            </a:r>
          </a:p>
        </p:txBody>
      </p:sp>
      <p:sp>
        <p:nvSpPr>
          <p:cNvPr id="3" name="Content Placeholder 2"/>
          <p:cNvSpPr>
            <a:spLocks noGrp="1"/>
          </p:cNvSpPr>
          <p:nvPr>
            <p:ph idx="1"/>
          </p:nvPr>
        </p:nvSpPr>
        <p:spPr/>
        <p:txBody>
          <a:bodyPr/>
          <a:lstStyle/>
          <a:p>
            <a:pPr lvl="0"/>
            <a:r>
              <a:rPr/>
              <a:t>Mixed Models for Repeated Measures (MMRM)</a:t>
            </a:r>
          </a:p>
          <a:p>
            <a:pPr lvl="1"/>
            <a:r>
              <a:rPr/>
              <a:t>Develop </a:t>
            </a:r>
            <a:r>
              <a:rPr>
                <a:latin typeface="Courier"/>
              </a:rPr>
              <a:t>mmrm</a:t>
            </a:r>
            <a:r>
              <a:rPr/>
              <a:t> R package for frequentist inference in MMRM</a:t>
            </a:r>
          </a:p>
          <a:p>
            <a:pPr lvl="0"/>
            <a:r>
              <a:rPr/>
              <a:t>Bayesian MMRM</a:t>
            </a:r>
          </a:p>
          <a:p>
            <a:pPr lvl="1"/>
            <a:r>
              <a:rPr/>
              <a:t>Develop </a:t>
            </a:r>
            <a:r>
              <a:rPr>
                <a:latin typeface="Courier"/>
              </a:rPr>
              <a:t>brms.mmrm</a:t>
            </a:r>
            <a:r>
              <a:rPr/>
              <a:t> R package for Bayesian inference in MMRM</a:t>
            </a:r>
          </a:p>
          <a:p>
            <a:pPr lvl="0"/>
            <a:r>
              <a:rPr/>
              <a:t>Health Technology Assessment (HTA)</a:t>
            </a:r>
          </a:p>
          <a:p>
            <a:pPr lvl="1"/>
            <a:r>
              <a:rPr/>
              <a:t>Develop open-source R tools to be used in HTA submission</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a:t>
            </a:r>
          </a:p>
        </p:txBody>
      </p:sp>
      <p:sp>
        <p:nvSpPr>
          <p:cNvPr id="3" name="Content Placeholder 2"/>
          <p:cNvSpPr>
            <a:spLocks noGrp="1"/>
          </p:cNvSpPr>
          <p:nvPr>
            <p:ph idx="1"/>
          </p:nvPr>
        </p:nvSpPr>
        <p:spPr/>
        <p:txBody>
          <a:bodyPr/>
          <a:lstStyle/>
          <a:p>
            <a:pPr lvl="0"/>
            <a:r>
              <a:rPr/>
              <a:t>User interface design</a:t>
            </a:r>
          </a:p>
          <a:p>
            <a:pPr lvl="0"/>
            <a:r>
              <a:rPr/>
              <a:t>Code readability</a:t>
            </a:r>
          </a:p>
          <a:p>
            <a:pPr lvl="0"/>
            <a:r>
              <a:rPr/>
              <a:t>Unit and integration tests</a:t>
            </a:r>
          </a:p>
          <a:p>
            <a:pPr lvl="0"/>
            <a:r>
              <a:rPr/>
              <a:t>Documentation</a:t>
            </a:r>
          </a:p>
          <a:p>
            <a:pPr lvl="0"/>
            <a:r>
              <a:rPr/>
              <a:t>Version control</a:t>
            </a:r>
          </a:p>
          <a:p>
            <a:pPr lvl="0"/>
            <a:r>
              <a:rPr/>
              <a:t>Reproducibility</a:t>
            </a:r>
          </a:p>
          <a:p>
            <a:pPr lvl="0"/>
            <a:r>
              <a:rPr/>
              <a:t>Maintainability</a:t>
            </a:r>
          </a:p>
          <a:p>
            <a:pPr lvl="0"/>
            <a:r>
              <a:rPr/>
              <a:t>etc.</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Best Practices Dissemination - Workshop</a:t>
            </a:r>
          </a:p>
        </p:txBody>
      </p:sp>
      <p:sp>
        <p:nvSpPr>
          <p:cNvPr id="3" name="Content Placeholder 2"/>
          <p:cNvSpPr>
            <a:spLocks noGrp="1"/>
          </p:cNvSpPr>
          <p:nvPr>
            <p:ph idx="1"/>
          </p:nvPr>
        </p:nvSpPr>
        <p:spPr/>
        <p:txBody>
          <a:bodyPr/>
          <a:lstStyle/>
          <a:p>
            <a:pPr lvl="0"/>
            <a:r>
              <a:rPr/>
              <a:t>Workshop “Good Software Engineering Practice for R Packages” on world tour</a:t>
            </a:r>
          </a:p>
          <a:p>
            <a:pPr lvl="1"/>
            <a:r>
              <a:rPr/>
              <a:t>To teach hands-on skills and tools to engineer reliable R packages</a:t>
            </a:r>
          </a:p>
          <a:p>
            <a:pPr lvl="2"/>
            <a:r>
              <a:rPr/>
              <a:t>Topics: R package structure, engineering workflow, ensuring quality, version control, collaboration and publication, and shiny development</a:t>
            </a:r>
          </a:p>
          <a:p>
            <a:pPr lvl="1"/>
            <a:r>
              <a:rPr/>
              <a:t>5 events in 2023 at Basel, Shanghai, San José, Rockville, and Montreal</a:t>
            </a:r>
          </a:p>
        </p:txBody>
      </p:sp>
    </p:spTree>
  </p:cSl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Introducing openstatsware</dc:title>
  <dc:creator>Ya Wang on behalf of the working group and co-chair Daniel Sabanes Bove</dc:creator>
  <cp:keywords/>
  <dcterms:created xsi:type="dcterms:W3CDTF">2025-07-16T07:37:18Z</dcterms:created>
  <dcterms:modified xsi:type="dcterms:W3CDTF">2025-07-16T07:37:18Z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hors">
    <vt:lpwstr/>
  </property>
  <property fmtid="{D5CDD505-2E9C-101B-9397-08002B2CF9AE}" pid="3" name="biblio-config">
    <vt:lpwstr>True</vt:lpwstr>
  </property>
  <property fmtid="{D5CDD505-2E9C-101B-9397-08002B2CF9AE}" pid="4" name="by-author">
    <vt:lpwstr/>
  </property>
  <property fmtid="{D5CDD505-2E9C-101B-9397-08002B2CF9AE}" pid="5" name="comments">
    <vt:lpwstr/>
  </property>
  <property fmtid="{D5CDD505-2E9C-101B-9397-08002B2CF9AE}" pid="6" name="date">
    <vt:lpwstr>2024-02-23</vt:lpwstr>
  </property>
  <property fmtid="{D5CDD505-2E9C-101B-9397-08002B2CF9AE}" pid="7" name="editor">
    <vt:lpwstr>visual</vt:lpwstr>
  </property>
  <property fmtid="{D5CDD505-2E9C-101B-9397-08002B2CF9AE}" pid="8" name="header-includes">
    <vt:lpwstr/>
  </property>
  <property fmtid="{D5CDD505-2E9C-101B-9397-08002B2CF9AE}" pid="9" name="include-after">
    <vt:lpwstr/>
  </property>
  <property fmtid="{D5CDD505-2E9C-101B-9397-08002B2CF9AE}" pid="10" name="include-before">
    <vt:lpwstr/>
  </property>
  <property fmtid="{D5CDD505-2E9C-101B-9397-08002B2CF9AE}" pid="11" name="labels">
    <vt:lpwstr/>
  </property>
  <property fmtid="{D5CDD505-2E9C-101B-9397-08002B2CF9AE}" pid="12" name="resources">
    <vt:lpwstr/>
  </property>
  <property fmtid="{D5CDD505-2E9C-101B-9397-08002B2CF9AE}" pid="13" name="subtitle">
    <vt:lpwstr>Who we are and what we build together</vt:lpwstr>
  </property>
  <property fmtid="{D5CDD505-2E9C-101B-9397-08002B2CF9AE}" pid="14" name="toc-title">
    <vt:lpwstr>Outline</vt:lpwstr>
  </property>
</Properties>
</file>