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main/articles/mmrm_review_methods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8.xml" /><Relationship Id="rId4" Type="http://schemas.openxmlformats.org/officeDocument/2006/relationships/slide" Target="slide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consortium.github.io/asa-biop-swe-wg" TargetMode="External" /><Relationship Id="rId3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rconsortium.github.io/asa-biop-swe-wg/bayesian_mmrm_R_package.html" TargetMode="External" /><Relationship Id="rId5" Type="http://schemas.openxmlformats.org/officeDocument/2006/relationships/hyperlink" Target="https://cran.r-project.org/package=brms.mmrm" TargetMode="External" /><Relationship Id="rId6" Type="http://schemas.openxmlformats.org/officeDocument/2006/relationships/hyperlink" Target="https://github.com/hta-pharma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playlist?list=PL848NFA2PWgCR35n02yn1ZV7JqSu3NMxS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</a:t>
            </a:r>
            <a:r>
              <a:rPr>
                <a:latin typeface="Courier"/>
              </a:rPr>
              <a:t>openstatsware</a:t>
            </a:r>
            <a:r>
              <a:rPr/>
              <a:t> and the R Package </a:t>
            </a:r>
            <a:r>
              <a:rPr>
                <a:latin typeface="Courier"/>
              </a:rPr>
              <a:t>{mmrm}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R/Pharma 2023 Conference</a:t>
            </a:r>
            <a:br/>
            <a:br/>
            <a:r>
              <a:rPr/>
              <a:t>Ya Wang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2023-10-24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only want to fit a fixed effects model with a structured covariance matrix for each subject</a:t>
            </a:r>
          </a:p>
          <a:p>
            <a:pPr lvl="0"/>
            <a:r>
              <a:rPr/>
              <a:t>The idea is then to use the Template Model Builder (</a:t>
            </a:r>
            <a:r>
              <a:rPr>
                <a:latin typeface="Courier"/>
              </a:rPr>
              <a:t>TMB</a:t>
            </a:r>
            <a:r>
              <a:rPr/>
              <a:t>) directly - as it is also underlying </a:t>
            </a:r>
            <a:r>
              <a:rPr>
                <a:latin typeface="Courier"/>
              </a:rPr>
              <a:t>glmmTMB</a:t>
            </a:r>
            <a:r>
              <a:rPr/>
              <a:t> - but code the exact model we want</a:t>
            </a:r>
          </a:p>
          <a:p>
            <a:pPr lvl="0"/>
            <a:r>
              <a:rPr/>
              <a:t>We do this by implementing the log-likelihood in </a:t>
            </a:r>
            <a:r>
              <a:rPr>
                <a:latin typeface="Courier"/>
              </a:rPr>
              <a:t>C++</a:t>
            </a:r>
            <a:r>
              <a:rPr/>
              <a:t> using the </a:t>
            </a:r>
            <a:r>
              <a:rPr>
                <a:latin typeface="Courier"/>
              </a:rPr>
              <a:t>TMB</a:t>
            </a:r>
            <a:r>
              <a:rPr/>
              <a:t> provided libraries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</a:t>
            </a:r>
            <a:r>
              <a:rPr>
                <a:latin typeface="Courier"/>
              </a:rPr>
              <a:t>TMB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</a:t>
            </a:r>
            <a:r>
              <a:rPr>
                <a:latin typeface="Courier"/>
              </a:rPr>
              <a:t>C++</a:t>
            </a:r>
            <a:r>
              <a:rPr/>
              <a:t> framework for defining objective functions (</a:t>
            </a:r>
            <a:r>
              <a:rPr>
                <a:latin typeface="Courier"/>
              </a:rPr>
              <a:t>Rcpp</a:t>
            </a:r>
            <a:r>
              <a:rPr/>
              <a:t> would have been alternative interface)</a:t>
            </a:r>
          </a:p>
          <a:p>
            <a:pPr lvl="0"/>
            <a:r>
              <a:rPr/>
              <a:t>Automatic differentiation of the log-likelihood as a function of the variance parameters</a:t>
            </a:r>
          </a:p>
          <a:p>
            <a:pPr lvl="0"/>
            <a:r>
              <a:rPr/>
              <a:t>We get the gradient and Hessian exactly and without additional coding</a:t>
            </a:r>
          </a:p>
          <a:p>
            <a:pPr lvl="0"/>
            <a:r>
              <a:rPr/>
              <a:t>This can be used from the R side with the </a:t>
            </a:r>
            <a:r>
              <a:rPr>
                <a:latin typeface="Courier"/>
              </a:rPr>
              <a:t>TMB</a:t>
            </a:r>
            <a:r>
              <a:rPr/>
              <a:t> interface and plugged into optimizers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It’s Not Just Another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Ongoing maintenance and support from the pharmaceutical industry</a:t>
            </a:r>
          </a:p>
          <a:p>
            <a:pPr lvl="1"/>
            <a:r>
              <a:rPr/>
              <a:t>5 companies being involved in the development, on track to become standard package</a:t>
            </a:r>
          </a:p>
          <a:p>
            <a:pPr lvl="0"/>
            <a:r>
              <a:rPr/>
              <a:t>Development using best practices as show case for high quality package</a:t>
            </a:r>
          </a:p>
          <a:p>
            <a:pPr lvl="1"/>
            <a:r>
              <a:rPr/>
              <a:t>Thorough unit and integration tests (also comparing with SAS results) to ensure accurate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Features of </a:t>
            </a:r>
            <a:r>
              <a:rPr>
                <a:latin typeface="Courier"/>
              </a:rPr>
              <a:t>mmrm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Linear model for dependent observations within independent subjects</a:t>
            </a:r>
          </a:p>
          <a:p>
            <a:pPr lvl="0"/>
            <a:r>
              <a:rPr/>
              <a:t>Covariance structures for the dependent observations:</a:t>
            </a:r>
          </a:p>
          <a:p>
            <a:pPr lvl="1"/>
            <a:r>
              <a:rPr/>
              <a:t>Unstructured, Toeplitz, AR1, compound symmetry, ante-dependence, spatial exponential</a:t>
            </a:r>
          </a:p>
          <a:p>
            <a:pPr lvl="1"/>
            <a:r>
              <a:rPr/>
              <a:t>Allows group specific covariance estimates and weights</a:t>
            </a:r>
          </a:p>
          <a:p>
            <a:pPr lvl="0"/>
            <a:r>
              <a:rPr/>
              <a:t>REML or ML estimation, using multiple optimizers if needed</a:t>
            </a:r>
          </a:p>
          <a:p>
            <a:pPr lvl="0"/>
            <a:r>
              <a:rPr>
                <a:latin typeface="Courier"/>
              </a:rPr>
              <a:t>emmeans</a:t>
            </a:r>
            <a:r>
              <a:rPr/>
              <a:t> interface for least square means</a:t>
            </a:r>
          </a:p>
          <a:p>
            <a:pPr lvl="0"/>
            <a:r>
              <a:rPr>
                <a:latin typeface="Courier"/>
              </a:rPr>
              <a:t>tidymodels</a:t>
            </a:r>
            <a:r>
              <a:rPr/>
              <a:t> for easy model fitting</a:t>
            </a:r>
          </a:p>
          <a:p>
            <a:pPr lvl="0"/>
            <a:r>
              <a:rPr/>
              <a:t>Satterthwaite and Kenward-Roger adjustments</a:t>
            </a:r>
          </a:p>
          <a:p>
            <a:pPr lvl="0"/>
            <a:r>
              <a:rPr/>
              <a:t>Robust sandwich estimator for covariance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with Other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Also compared with SAS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Highlights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has faster convergence time</a:t>
            </a:r>
          </a:p>
          <a:p>
            <a:pPr lvl="1"/>
            <a:r>
              <a:rPr>
                <a:latin typeface="Courier"/>
              </a:rPr>
              <a:t>mmrm</a:t>
            </a:r>
            <a:r>
              <a:rPr/>
              <a:t> provides closest results to </a:t>
            </a:r>
            <a:r>
              <a:rPr>
                <a:latin typeface="Courier"/>
              </a:rPr>
              <a:t>PROC GLIMMIX</a:t>
            </a:r>
          </a:p>
          <a:p>
            <a:pPr lvl="0"/>
            <a:r>
              <a:rPr/>
              <a:t>Detailed results at the online </a:t>
            </a:r>
            <a:r>
              <a:rPr>
                <a:hlinkClick r:id="rId2"/>
              </a:rPr>
              <a:t>comparison vignette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Working Group</a:t>
            </a:r>
          </a:p>
          <a:p>
            <a:pPr lvl="0"/>
            <a:r>
              <a:rPr>
                <a:hlinkClick r:id="rId3" action="ppaction://hlinksldjump"/>
              </a:rPr>
              <a:t>R Package </a:t>
            </a:r>
            <a:r>
              <a:rPr>
                <a:hlinkClick r:id="rId4" action="ppaction://hlinksldjump"/>
                <a:latin typeface="Courier"/>
              </a:rPr>
              <a:t>mmrm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Working Group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openstatsware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Official working group of the American Statistical Association (ASA) Biopharmaceutical Section</a:t>
            </a:r>
          </a:p>
          <a:p>
            <a:pPr lvl="1"/>
            <a:r>
              <a:rPr/>
              <a:t>Formed in 19 August 2022</a:t>
            </a:r>
          </a:p>
          <a:p>
            <a:pPr lvl="1"/>
            <a:r>
              <a:rPr/>
              <a:t>Cross-industry collaboration (59 members from 38 organizations)</a:t>
            </a:r>
          </a:p>
          <a:p>
            <a:pPr lvl="1"/>
            <a:r>
              <a:rPr/>
              <a:t>Full name: Software Engineering Working Group</a:t>
            </a:r>
          </a:p>
          <a:p>
            <a:pPr lvl="1"/>
            <a:r>
              <a:rPr/>
              <a:t>Short name: </a:t>
            </a:r>
            <a:r>
              <a:rPr>
                <a:latin typeface="Courier"/>
              </a:rPr>
              <a:t>openstatsware</a:t>
            </a:r>
          </a:p>
          <a:p>
            <a:pPr lvl="1"/>
            <a:r>
              <a:rPr/>
              <a:t>Homepage: </a:t>
            </a:r>
            <a:r>
              <a:rPr>
                <a:hlinkClick r:id="rId2"/>
              </a:rPr>
              <a:t>rconsortium.github.io/asa-biop-swe-wg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Working Group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2"/>
            <a:r>
              <a:rPr/>
              <a:t>to fill in gaps in the open-source statistical software landscape</a:t>
            </a:r>
          </a:p>
          <a:p>
            <a:pPr lvl="2"/>
            <a:r>
              <a:rPr/>
              <a:t>focusing on what is needed for biopharmaceutical applications</a:t>
            </a:r>
          </a:p>
          <a:p>
            <a:pPr lvl="0"/>
            <a:r>
              <a:rPr/>
              <a:t>Secondary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2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 in R Package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R package for frequentist inference in MMRM (</a:t>
            </a:r>
            <a:r>
              <a:rPr>
                <a:hlinkClick r:id="rId3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Bayesian MMRM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R package for Bayesian inference in MMRM (</a:t>
            </a:r>
            <a:r>
              <a:rPr>
                <a:hlinkClick r:id="rId5"/>
              </a:rPr>
              <a:t>CRAN</a:t>
            </a:r>
            <a:r>
              <a:rPr/>
              <a:t>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6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</a:t>
            </a:r>
          </a:p>
          <a:p>
            <a:pPr lvl="1"/>
            <a:r>
              <a:rPr/>
              <a:t>Particularly topics with unmet needs in R implementation and/or related to EUnetHTA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 Dissemination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to teach hands-on skills and tools to engineer reliable R packages</a:t>
            </a:r>
          </a:p>
          <a:p>
            <a:pPr lvl="1"/>
            <a:r>
              <a:rPr/>
              <a:t>5 events so far at Basel, Shanghai, San José, Rockville, and Montreal</a:t>
            </a:r>
          </a:p>
          <a:p>
            <a:pPr lvl="0"/>
            <a:r>
              <a:rPr/>
              <a:t>Youtube video series “Statistical Software Engineering 101”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to introduce tips and tricks for good statistical software engineering practices</a:t>
            </a:r>
          </a:p>
          <a:p>
            <a:pPr lvl="1"/>
            <a:r>
              <a:rPr/>
              <a:t>2 videos so far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Package </a:t>
            </a:r>
            <a:r>
              <a:rPr>
                <a:latin typeface="Courier"/>
              </a:rPr>
              <a:t>mmrm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choice for analyzing longitudinal continuous outcomes in randomized clinical trials</a:t>
            </a:r>
          </a:p>
          <a:p>
            <a:pPr lvl="0"/>
            <a:r>
              <a:rPr/>
              <a:t>No great R package</a:t>
            </a:r>
          </a:p>
          <a:p>
            <a:pPr lvl="1"/>
            <a:r>
              <a:rPr/>
              <a:t>Initially thought that the MMRM problem was solved by using </a:t>
            </a:r>
            <a:r>
              <a:rPr>
                <a:latin typeface="Courier"/>
              </a:rPr>
              <a:t>lme4</a:t>
            </a:r>
            <a:r>
              <a:rPr/>
              <a:t> with </a:t>
            </a:r>
            <a:r>
              <a:rPr>
                <a:latin typeface="Courier"/>
              </a:rPr>
              <a:t>lmerTest</a:t>
            </a:r>
            <a:r>
              <a:rPr/>
              <a:t>, learned that this approach failed on large data sets (slow, did not converge)</a:t>
            </a:r>
          </a:p>
          <a:p>
            <a:pPr lvl="1"/>
            <a:r>
              <a:rPr>
                <a:latin typeface="Courier"/>
              </a:rPr>
              <a:t>nlme</a:t>
            </a:r>
            <a:r>
              <a:rPr/>
              <a:t> does not give Satterthwaite adjusted degrees of freedom, has convergence issues, and with </a:t>
            </a:r>
            <a:r>
              <a:rPr>
                <a:latin typeface="Courier"/>
              </a:rPr>
              <a:t>emmeans</a:t>
            </a:r>
            <a:r>
              <a:rPr/>
              <a:t> it is only approximate</a:t>
            </a:r>
          </a:p>
          <a:p>
            <a:pPr lvl="1"/>
            <a:r>
              <a:rPr/>
              <a:t>Next we tried to extend </a:t>
            </a:r>
            <a:r>
              <a:rPr>
                <a:latin typeface="Courier"/>
              </a:rPr>
              <a:t>glmmTMB</a:t>
            </a:r>
            <a:r>
              <a:rPr/>
              <a:t> to calculate Satterthwaite adjusted degrees of freedom, but it did not work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openstatsware and the R Package {mmrm}</dc:title>
  <dc:creator>Ya Wang on behalf of the working group</dc:creator>
  <cp:keywords/>
  <dcterms:created xsi:type="dcterms:W3CDTF">2025-07-16T07:37:15Z</dcterms:created>
  <dcterms:modified xsi:type="dcterms:W3CDTF">2025-07-16T07:37:15Z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2023-10-24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subtitle">
    <vt:lpwstr>R/Pharma 2023 Conference</vt:lpwstr>
  </property>
  <property fmtid="{D5CDD505-2E9C-101B-9397-08002B2CF9AE}" pid="14" name="toc-title">
    <vt:lpwstr>Outline</vt:lpwstr>
  </property>
</Properties>
</file>