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0" r:id="rId3"/>
    <p:sldId id="261" r:id="rId4"/>
    <p:sldId id="259" r:id="rId5"/>
    <p:sldId id="262" r:id="rId6"/>
    <p:sldId id="258"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4769" autoAdjust="0"/>
  </p:normalViewPr>
  <p:slideViewPr>
    <p:cSldViewPr snapToGrid="0">
      <p:cViewPr>
        <p:scale>
          <a:sx n="90" d="100"/>
          <a:sy n="90" d="100"/>
        </p:scale>
        <p:origin x="312" y="-28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482" y="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2E011-523B-434F-94D6-A58D0235743B}"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92D24-1C8D-415C-A8EA-479F6551B2D2}" type="slidenum">
              <a:rPr lang="en-US" smtClean="0"/>
              <a:t>‹#›</a:t>
            </a:fld>
            <a:endParaRPr lang="en-US"/>
          </a:p>
        </p:txBody>
      </p:sp>
    </p:spTree>
    <p:extLst>
      <p:ext uri="{BB962C8B-B14F-4D97-AF65-F5344CB8AC3E}">
        <p14:creationId xmlns:p14="http://schemas.microsoft.com/office/powerpoint/2010/main" val="3754586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github.com/kubernetes/community/blob/master/contributors/devel/container-runtime-interface.md" TargetMode="External"/><Relationship Id="rId4" Type="http://schemas.openxmlformats.org/officeDocument/2006/relationships/hyperlink" Target="https://kubernetes.io/docs/getting-started-guides/rk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592D24-1C8D-415C-A8EA-479F6551B2D2}" type="slidenum">
              <a:rPr lang="en-US" smtClean="0"/>
              <a:t>1</a:t>
            </a:fld>
            <a:endParaRPr lang="en-US"/>
          </a:p>
        </p:txBody>
      </p:sp>
    </p:spTree>
    <p:extLst>
      <p:ext uri="{BB962C8B-B14F-4D97-AF65-F5344CB8AC3E}">
        <p14:creationId xmlns:p14="http://schemas.microsoft.com/office/powerpoint/2010/main" val="144133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49"/>
            <a:ext cx="5618181" cy="460897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API Server - </a:t>
            </a:r>
            <a:r>
              <a:rPr lang="en-US" sz="1200" kern="1200" dirty="0">
                <a:solidFill>
                  <a:schemeClr val="tx1"/>
                </a:solidFill>
                <a:effectLst/>
                <a:latin typeface="+mn-lt"/>
                <a:ea typeface="+mn-ea"/>
                <a:cs typeface="+mn-cs"/>
              </a:rPr>
              <a:t>All the administrative tasks are performed via the API Server within the Master Node. A user/operator sends REST commands to the API Server, which then validates and processes the requests. After executing the requests, the resulting state of the cluster is stored in the distributed key-value store.</a:t>
            </a:r>
          </a:p>
          <a:p>
            <a:r>
              <a:rPr lang="en-US" dirty="0"/>
              <a:t>Scheduler - As the name suggests, the Scheduler schedules the work to different Worker Nodes. The Scheduler has the resource usage information for each Worker Node. It also knows about the constraints that users/operators may have set, such as scheduling work on a node that has the label </a:t>
            </a:r>
            <a:r>
              <a:rPr lang="en-US" b="1" dirty="0"/>
              <a:t>disk==</a:t>
            </a:r>
            <a:r>
              <a:rPr lang="en-US" b="1" dirty="0" err="1"/>
              <a:t>ssd</a:t>
            </a:r>
            <a:r>
              <a:rPr lang="en-US" dirty="0"/>
              <a:t> set. Before scheduling the work, the Scheduler also takes into account the quality of the service requirements, data locality, affinity, anti-affinity, etc. The Scheduler schedules the work in terms of Pods and Services.</a:t>
            </a:r>
          </a:p>
          <a:p>
            <a:r>
              <a:rPr lang="en-US" dirty="0"/>
              <a:t>Controller Manager - The Controller Manager manages different non-terminating control loops, which regulate the state of the Kubernetes cluster. Each one of these control loops knows about the desired state of the objects it manages, and watches their current state through the API Server. In a control loop, if the current state of the objects it manages does not meet the desired state, then the control loop takes corrective steps to make sure that the current state is the same as the desired state.</a:t>
            </a:r>
          </a:p>
          <a:p>
            <a:r>
              <a:rPr lang="en-US" dirty="0" err="1"/>
              <a:t>Etcd</a:t>
            </a:r>
            <a:r>
              <a:rPr lang="en-US" dirty="0"/>
              <a:t> - As discussed earlier, </a:t>
            </a:r>
            <a:r>
              <a:rPr lang="en-US" b="1" dirty="0" err="1"/>
              <a:t>etcd</a:t>
            </a:r>
            <a:r>
              <a:rPr lang="en-US" dirty="0"/>
              <a:t> is a distributed key-value store which is used to store the cluster state. It can be part of the Kubernetes Master, or, it can be configured externally, in which case, Master Nodes would connect to it.</a:t>
            </a:r>
          </a:p>
          <a:p>
            <a:r>
              <a:rPr lang="en-US" dirty="0"/>
              <a:t>Worker Nodes -A Worker Node is a machine (VM, physical server, etc.) which runs the applications using Pods and is controlled by the Master Node. Pods are scheduled on the Worker Nodes, which have the necessary tools to run and connect them. A Pod is the scheduling unit in Kubernetes. It is a logical collection of one or more containers which are always scheduled together.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592D24-1C8D-415C-A8EA-479F6551B2D2}" type="slidenum">
              <a:rPr lang="en-US" smtClean="0"/>
              <a:t>2</a:t>
            </a:fld>
            <a:endParaRPr lang="en-US"/>
          </a:p>
        </p:txBody>
      </p:sp>
    </p:spTree>
    <p:extLst>
      <p:ext uri="{BB962C8B-B14F-4D97-AF65-F5344CB8AC3E}">
        <p14:creationId xmlns:p14="http://schemas.microsoft.com/office/powerpoint/2010/main" val="389233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t>Container Runtime</a:t>
            </a:r>
            <a:br>
              <a:rPr lang="en-US" dirty="0"/>
            </a:br>
            <a:r>
              <a:rPr lang="en-US" dirty="0"/>
              <a:t>To run containers, we need a Container Runtime on the Worker Node. By default, Kubernetes is configured to run containers with </a:t>
            </a:r>
            <a:r>
              <a:rPr lang="en-US" u="sng" dirty="0">
                <a:hlinkClick r:id="rId3"/>
              </a:rPr>
              <a:t>Docker</a:t>
            </a:r>
            <a:r>
              <a:rPr lang="en-US" dirty="0"/>
              <a:t>. It can also run containers using the </a:t>
            </a:r>
            <a:r>
              <a:rPr lang="en-US" u="sng" dirty="0" err="1">
                <a:hlinkClick r:id="rId4"/>
              </a:rPr>
              <a:t>rkt</a:t>
            </a:r>
            <a:r>
              <a:rPr lang="en-US" dirty="0"/>
              <a:t> Container Runtime.</a:t>
            </a:r>
            <a:endParaRPr lang="en-US" sz="1100" dirty="0"/>
          </a:p>
          <a:p>
            <a:pPr lvl="1"/>
            <a:r>
              <a:rPr lang="en-US" b="1" dirty="0"/>
              <a:t>kubelet</a:t>
            </a:r>
            <a:br>
              <a:rPr lang="en-US" dirty="0"/>
            </a:br>
            <a:r>
              <a:rPr lang="en-US" dirty="0"/>
              <a:t>The kubelet is an agent which runs on each Worker Node and communicates with the Master Node. It receives the Pod definition via various means (primarily, through the API Server), and runs the containers associated with the Pod. It also makes sure the containers which are part of the Pods are healthy at all times.</a:t>
            </a:r>
            <a:br>
              <a:rPr lang="en-US" dirty="0"/>
            </a:br>
            <a:r>
              <a:rPr lang="en-US" dirty="0"/>
              <a:t>The kubelet connects with the Container Runtimes to run containers. Earlier, the kubelet and Container </a:t>
            </a:r>
            <a:r>
              <a:rPr lang="en-US" dirty="0" err="1"/>
              <a:t>Runtimeswere</a:t>
            </a:r>
            <a:r>
              <a:rPr lang="en-US" dirty="0"/>
              <a:t> tightly coupled. There is work in progress for the </a:t>
            </a:r>
            <a:r>
              <a:rPr lang="en-US" u="sng" dirty="0">
                <a:hlinkClick r:id="rId5"/>
              </a:rPr>
              <a:t>Container Runtime Interface</a:t>
            </a:r>
            <a:r>
              <a:rPr lang="en-US" dirty="0"/>
              <a:t> (CRI) to have a pluggable CRI and project CNI is Incubation.</a:t>
            </a:r>
          </a:p>
        </p:txBody>
      </p:sp>
      <p:sp>
        <p:nvSpPr>
          <p:cNvPr id="4" name="Slide Number Placeholder 3"/>
          <p:cNvSpPr>
            <a:spLocks noGrp="1"/>
          </p:cNvSpPr>
          <p:nvPr>
            <p:ph type="sldNum" sz="quarter" idx="5"/>
          </p:nvPr>
        </p:nvSpPr>
        <p:spPr/>
        <p:txBody>
          <a:bodyPr/>
          <a:lstStyle/>
          <a:p>
            <a:fld id="{9E592D24-1C8D-415C-A8EA-479F6551B2D2}" type="slidenum">
              <a:rPr lang="en-US" smtClean="0"/>
              <a:t>3</a:t>
            </a:fld>
            <a:endParaRPr lang="en-US"/>
          </a:p>
        </p:txBody>
      </p:sp>
    </p:spTree>
    <p:extLst>
      <p:ext uri="{BB962C8B-B14F-4D97-AF65-F5344CB8AC3E}">
        <p14:creationId xmlns:p14="http://schemas.microsoft.com/office/powerpoint/2010/main" val="180622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Networking setup challenges</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have a fully functional Kubernetes cluster, we need to make sure of the following:</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Assign a unique IP address  to each Pod?</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Kubernetes, each Pod gets a unique IP address. For container networking, there are two primary specifications:</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Container Network Model (CNM), was  proposed by Docker</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Container Network Interface (CNI), was  proposed by CoreOS.</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Kubernetes uses CNI to assign the IP address to each Pod.</a:t>
            </a:r>
          </a:p>
          <a:p>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E592D24-1C8D-415C-A8EA-479F6551B2D2}" type="slidenum">
              <a:rPr lang="en-US" smtClean="0"/>
              <a:t>4</a:t>
            </a:fld>
            <a:endParaRPr lang="en-US"/>
          </a:p>
        </p:txBody>
      </p:sp>
    </p:spTree>
    <p:extLst>
      <p:ext uri="{BB962C8B-B14F-4D97-AF65-F5344CB8AC3E}">
        <p14:creationId xmlns:p14="http://schemas.microsoft.com/office/powerpoint/2010/main" val="287465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92D24-1C8D-415C-A8EA-479F6551B2D2}" type="slidenum">
              <a:rPr lang="en-US" smtClean="0"/>
              <a:t>7</a:t>
            </a:fld>
            <a:endParaRPr lang="en-US"/>
          </a:p>
        </p:txBody>
      </p:sp>
    </p:spTree>
    <p:extLst>
      <p:ext uri="{BB962C8B-B14F-4D97-AF65-F5344CB8AC3E}">
        <p14:creationId xmlns:p14="http://schemas.microsoft.com/office/powerpoint/2010/main" val="17206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cncf.io/"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ontainernetworking/cni/blob/master/SPEC.md#network-configu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F08-3626-415A-ACD0-63F65342E152}"/>
              </a:ext>
            </a:extLst>
          </p:cNvPr>
          <p:cNvSpPr>
            <a:spLocks noGrp="1"/>
          </p:cNvSpPr>
          <p:nvPr>
            <p:ph type="ctrTitle"/>
          </p:nvPr>
        </p:nvSpPr>
        <p:spPr/>
        <p:txBody>
          <a:bodyPr/>
          <a:lstStyle/>
          <a:p>
            <a:r>
              <a:rPr lang="en-US" dirty="0"/>
              <a:t>Kubernetes CNI Plugin &amp; Drivers</a:t>
            </a:r>
          </a:p>
        </p:txBody>
      </p:sp>
      <p:sp>
        <p:nvSpPr>
          <p:cNvPr id="3" name="Subtitle 2">
            <a:extLst>
              <a:ext uri="{FF2B5EF4-FFF2-40B4-BE49-F238E27FC236}">
                <a16:creationId xmlns:a16="http://schemas.microsoft.com/office/drawing/2014/main" id="{099BFD13-812F-4536-9FAE-A82B349A0BBA}"/>
              </a:ext>
            </a:extLst>
          </p:cNvPr>
          <p:cNvSpPr>
            <a:spLocks noGrp="1"/>
          </p:cNvSpPr>
          <p:nvPr>
            <p:ph type="subTitle" idx="1"/>
          </p:nvPr>
        </p:nvSpPr>
        <p:spPr/>
        <p:txBody>
          <a:bodyPr/>
          <a:lstStyle/>
          <a:p>
            <a:r>
              <a:rPr lang="en-US" dirty="0"/>
              <a:t>Prakash Ramchandran</a:t>
            </a:r>
          </a:p>
        </p:txBody>
      </p:sp>
    </p:spTree>
    <p:extLst>
      <p:ext uri="{BB962C8B-B14F-4D97-AF65-F5344CB8AC3E}">
        <p14:creationId xmlns:p14="http://schemas.microsoft.com/office/powerpoint/2010/main" val="128230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37EC8-E73B-486D-A56A-B13F9D7B79D6}"/>
              </a:ext>
            </a:extLst>
          </p:cNvPr>
          <p:cNvSpPr>
            <a:spLocks noGrp="1"/>
          </p:cNvSpPr>
          <p:nvPr>
            <p:ph type="title"/>
          </p:nvPr>
        </p:nvSpPr>
        <p:spPr/>
        <p:txBody>
          <a:bodyPr/>
          <a:lstStyle/>
          <a:p>
            <a:pPr algn="ctr"/>
            <a:r>
              <a:rPr lang="en-US" dirty="0"/>
              <a:t>What is Container Networking Interface (CNI)</a:t>
            </a:r>
          </a:p>
        </p:txBody>
      </p:sp>
      <p:sp>
        <p:nvSpPr>
          <p:cNvPr id="5" name="Text Placeholder 4">
            <a:extLst>
              <a:ext uri="{FF2B5EF4-FFF2-40B4-BE49-F238E27FC236}">
                <a16:creationId xmlns:a16="http://schemas.microsoft.com/office/drawing/2014/main" id="{E73CFCE6-819F-49A1-9470-8009AA1F7A48}"/>
              </a:ext>
            </a:extLst>
          </p:cNvPr>
          <p:cNvSpPr>
            <a:spLocks noGrp="1"/>
          </p:cNvSpPr>
          <p:nvPr>
            <p:ph type="body" idx="1"/>
          </p:nvPr>
        </p:nvSpPr>
        <p:spPr/>
        <p:txBody>
          <a:bodyPr/>
          <a:lstStyle/>
          <a:p>
            <a:r>
              <a:rPr lang="en-US" dirty="0"/>
              <a:t>Revisiting k8sArchitecture</a:t>
            </a:r>
          </a:p>
        </p:txBody>
      </p:sp>
      <p:pic>
        <p:nvPicPr>
          <p:cNvPr id="12" name="Content Placeholder 11" descr="Diagram&#10;&#10;Description automatically generated">
            <a:extLst>
              <a:ext uri="{FF2B5EF4-FFF2-40B4-BE49-F238E27FC236}">
                <a16:creationId xmlns:a16="http://schemas.microsoft.com/office/drawing/2014/main" id="{492D8C07-2371-476C-9C63-CC107F0989EC}"/>
              </a:ext>
            </a:extLst>
          </p:cNvPr>
          <p:cNvPicPr>
            <a:picLocks noGrp="1" noChangeAspect="1"/>
          </p:cNvPicPr>
          <p:nvPr>
            <p:ph sz="half" idx="2"/>
          </p:nvPr>
        </p:nvPicPr>
        <p:blipFill>
          <a:blip r:embed="rId3"/>
          <a:stretch>
            <a:fillRect/>
          </a:stretch>
        </p:blipFill>
        <p:spPr>
          <a:xfrm>
            <a:off x="2718547" y="2777067"/>
            <a:ext cx="4287620" cy="3041645"/>
          </a:xfrm>
        </p:spPr>
      </p:pic>
      <p:sp>
        <p:nvSpPr>
          <p:cNvPr id="7" name="Text Placeholder 6">
            <a:extLst>
              <a:ext uri="{FF2B5EF4-FFF2-40B4-BE49-F238E27FC236}">
                <a16:creationId xmlns:a16="http://schemas.microsoft.com/office/drawing/2014/main" id="{34F1FD7C-3902-4F53-9ECD-0E468DF813AC}"/>
              </a:ext>
            </a:extLst>
          </p:cNvPr>
          <p:cNvSpPr>
            <a:spLocks noGrp="1"/>
          </p:cNvSpPr>
          <p:nvPr>
            <p:ph type="body" sz="quarter" idx="3"/>
          </p:nvPr>
        </p:nvSpPr>
        <p:spPr/>
        <p:txBody>
          <a:bodyPr/>
          <a:lstStyle/>
          <a:p>
            <a:r>
              <a:rPr lang="en-US" dirty="0"/>
              <a:t>Taking about KubeProxy</a:t>
            </a:r>
          </a:p>
        </p:txBody>
      </p:sp>
      <p:pic>
        <p:nvPicPr>
          <p:cNvPr id="15" name="Content Placeholder 14" descr="Graphical user interface, application, website&#10;&#10;Description automatically generated">
            <a:extLst>
              <a:ext uri="{FF2B5EF4-FFF2-40B4-BE49-F238E27FC236}">
                <a16:creationId xmlns:a16="http://schemas.microsoft.com/office/drawing/2014/main" id="{FA270009-AB9E-4A46-B7BF-762360A59681}"/>
              </a:ext>
            </a:extLst>
          </p:cNvPr>
          <p:cNvPicPr>
            <a:picLocks noGrp="1" noChangeAspect="1"/>
          </p:cNvPicPr>
          <p:nvPr>
            <p:ph sz="quarter" idx="4"/>
          </p:nvPr>
        </p:nvPicPr>
        <p:blipFill>
          <a:blip r:embed="rId4"/>
          <a:stretch>
            <a:fillRect/>
          </a:stretch>
        </p:blipFill>
        <p:spPr>
          <a:xfrm>
            <a:off x="7167563" y="2597204"/>
            <a:ext cx="4338637" cy="3251091"/>
          </a:xfrm>
        </p:spPr>
      </p:pic>
    </p:spTree>
    <p:extLst>
      <p:ext uri="{BB962C8B-B14F-4D97-AF65-F5344CB8AC3E}">
        <p14:creationId xmlns:p14="http://schemas.microsoft.com/office/powerpoint/2010/main" val="284984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99E2-29BE-481E-9482-BEDD972AD00F}"/>
              </a:ext>
            </a:extLst>
          </p:cNvPr>
          <p:cNvSpPr>
            <a:spLocks noGrp="1"/>
          </p:cNvSpPr>
          <p:nvPr>
            <p:ph type="title"/>
          </p:nvPr>
        </p:nvSpPr>
        <p:spPr/>
        <p:txBody>
          <a:bodyPr>
            <a:normAutofit fontScale="90000"/>
          </a:bodyPr>
          <a:lstStyle/>
          <a:p>
            <a:r>
              <a:rPr lang="en-US" dirty="0"/>
              <a:t>What is Container Runtime Interface (CRI) &amp; how it helps manage Containers (RunC) </a:t>
            </a:r>
          </a:p>
        </p:txBody>
      </p:sp>
      <p:sp>
        <p:nvSpPr>
          <p:cNvPr id="3" name="Text Placeholder 2">
            <a:extLst>
              <a:ext uri="{FF2B5EF4-FFF2-40B4-BE49-F238E27FC236}">
                <a16:creationId xmlns:a16="http://schemas.microsoft.com/office/drawing/2014/main" id="{3195931B-EDD8-4FA4-8D84-C6556BB1B5FA}"/>
              </a:ext>
            </a:extLst>
          </p:cNvPr>
          <p:cNvSpPr>
            <a:spLocks noGrp="1"/>
          </p:cNvSpPr>
          <p:nvPr>
            <p:ph type="body" idx="1"/>
          </p:nvPr>
        </p:nvSpPr>
        <p:spPr>
          <a:xfrm>
            <a:off x="2743200" y="1799167"/>
            <a:ext cx="4188905" cy="749798"/>
          </a:xfrm>
        </p:spPr>
        <p:txBody>
          <a:bodyPr/>
          <a:lstStyle/>
          <a:p>
            <a:r>
              <a:rPr lang="en-US" sz="2000" dirty="0"/>
              <a:t>Kubelet(Node) to CRI using </a:t>
            </a:r>
            <a:r>
              <a:rPr lang="en-US" sz="2000" dirty="0" err="1"/>
              <a:t>gRPC</a:t>
            </a:r>
            <a:r>
              <a:rPr lang="en-US" sz="2000" dirty="0"/>
              <a:t> client to CRI Shim to RunC</a:t>
            </a:r>
          </a:p>
        </p:txBody>
      </p:sp>
      <p:pic>
        <p:nvPicPr>
          <p:cNvPr id="8" name="Content Placeholder 7" descr="Diagram&#10;&#10;Description automatically generated">
            <a:extLst>
              <a:ext uri="{FF2B5EF4-FFF2-40B4-BE49-F238E27FC236}">
                <a16:creationId xmlns:a16="http://schemas.microsoft.com/office/drawing/2014/main" id="{E727C967-6B63-4157-BAD2-CA65C8CFAE86}"/>
              </a:ext>
            </a:extLst>
          </p:cNvPr>
          <p:cNvPicPr>
            <a:picLocks noGrp="1" noChangeAspect="1"/>
          </p:cNvPicPr>
          <p:nvPr>
            <p:ph sz="half" idx="2"/>
          </p:nvPr>
        </p:nvPicPr>
        <p:blipFill>
          <a:blip r:embed="rId3"/>
          <a:stretch>
            <a:fillRect/>
          </a:stretch>
        </p:blipFill>
        <p:spPr>
          <a:xfrm>
            <a:off x="2888575" y="2590800"/>
            <a:ext cx="4246093" cy="1054100"/>
          </a:xfrm>
        </p:spPr>
      </p:pic>
      <p:sp>
        <p:nvSpPr>
          <p:cNvPr id="5" name="Text Placeholder 4">
            <a:extLst>
              <a:ext uri="{FF2B5EF4-FFF2-40B4-BE49-F238E27FC236}">
                <a16:creationId xmlns:a16="http://schemas.microsoft.com/office/drawing/2014/main" id="{F8F8268E-8917-4F6A-B841-32755A36A6F2}"/>
              </a:ext>
            </a:extLst>
          </p:cNvPr>
          <p:cNvSpPr>
            <a:spLocks noGrp="1"/>
          </p:cNvSpPr>
          <p:nvPr>
            <p:ph type="body" sz="quarter" idx="3"/>
          </p:nvPr>
        </p:nvSpPr>
        <p:spPr>
          <a:xfrm>
            <a:off x="7432663" y="1650720"/>
            <a:ext cx="3933837" cy="437655"/>
          </a:xfrm>
        </p:spPr>
        <p:txBody>
          <a:bodyPr/>
          <a:lstStyle/>
          <a:p>
            <a:r>
              <a:rPr lang="en-US" sz="2000" dirty="0" err="1"/>
              <a:t>Mutiple</a:t>
            </a:r>
            <a:r>
              <a:rPr lang="en-US" sz="2000" dirty="0"/>
              <a:t> </a:t>
            </a:r>
            <a:r>
              <a:rPr lang="en-US" sz="2000" dirty="0" err="1"/>
              <a:t>PoDs</a:t>
            </a:r>
            <a:r>
              <a:rPr lang="en-US" sz="2000" dirty="0"/>
              <a:t> Run on </a:t>
            </a:r>
            <a:r>
              <a:rPr lang="en-US" sz="2000" b="1" dirty="0"/>
              <a:t>a</a:t>
            </a:r>
            <a:r>
              <a:rPr lang="en-US" sz="2000" dirty="0"/>
              <a:t> </a:t>
            </a:r>
            <a:r>
              <a:rPr lang="en-US" sz="2000" b="1" dirty="0"/>
              <a:t>Node</a:t>
            </a:r>
          </a:p>
        </p:txBody>
      </p:sp>
      <p:pic>
        <p:nvPicPr>
          <p:cNvPr id="10" name="Content Placeholder 9" descr="Diagram&#10;&#10;Description automatically generated">
            <a:extLst>
              <a:ext uri="{FF2B5EF4-FFF2-40B4-BE49-F238E27FC236}">
                <a16:creationId xmlns:a16="http://schemas.microsoft.com/office/drawing/2014/main" id="{5C6250BB-2550-404C-B1EC-48372F40B0C8}"/>
              </a:ext>
            </a:extLst>
          </p:cNvPr>
          <p:cNvPicPr>
            <a:picLocks noGrp="1" noChangeAspect="1"/>
          </p:cNvPicPr>
          <p:nvPr>
            <p:ph sz="quarter" idx="4"/>
          </p:nvPr>
        </p:nvPicPr>
        <p:blipFill>
          <a:blip r:embed="rId4"/>
          <a:stretch>
            <a:fillRect/>
          </a:stretch>
        </p:blipFill>
        <p:spPr>
          <a:xfrm>
            <a:off x="2888575" y="3547782"/>
            <a:ext cx="3311536" cy="1982027"/>
          </a:xfrm>
        </p:spPr>
      </p:pic>
      <p:pic>
        <p:nvPicPr>
          <p:cNvPr id="20" name="Picture 19" descr="Diagram&#10;&#10;Description automatically generated">
            <a:extLst>
              <a:ext uri="{FF2B5EF4-FFF2-40B4-BE49-F238E27FC236}">
                <a16:creationId xmlns:a16="http://schemas.microsoft.com/office/drawing/2014/main" id="{9E79F9B8-E2BE-49CB-83B7-0A8E4DFEDF25}"/>
              </a:ext>
            </a:extLst>
          </p:cNvPr>
          <p:cNvPicPr>
            <a:picLocks noChangeAspect="1"/>
          </p:cNvPicPr>
          <p:nvPr/>
        </p:nvPicPr>
        <p:blipFill>
          <a:blip r:embed="rId5"/>
          <a:stretch>
            <a:fillRect/>
          </a:stretch>
        </p:blipFill>
        <p:spPr>
          <a:xfrm>
            <a:off x="7206219" y="3468854"/>
            <a:ext cx="4194412" cy="2139881"/>
          </a:xfrm>
          <a:prstGeom prst="rect">
            <a:avLst/>
          </a:prstGeom>
        </p:spPr>
      </p:pic>
      <p:pic>
        <p:nvPicPr>
          <p:cNvPr id="22" name="Picture 21" descr="Diagram&#10;&#10;Description automatically generated">
            <a:extLst>
              <a:ext uri="{FF2B5EF4-FFF2-40B4-BE49-F238E27FC236}">
                <a16:creationId xmlns:a16="http://schemas.microsoft.com/office/drawing/2014/main" id="{7E0E20FD-BA0E-4419-9C6E-EBABA4AD2B76}"/>
              </a:ext>
            </a:extLst>
          </p:cNvPr>
          <p:cNvPicPr>
            <a:picLocks noChangeAspect="1"/>
          </p:cNvPicPr>
          <p:nvPr/>
        </p:nvPicPr>
        <p:blipFill>
          <a:blip r:embed="rId6"/>
          <a:stretch>
            <a:fillRect/>
          </a:stretch>
        </p:blipFill>
        <p:spPr>
          <a:xfrm>
            <a:off x="7432663" y="2089150"/>
            <a:ext cx="3079747" cy="1378929"/>
          </a:xfrm>
          <a:prstGeom prst="rect">
            <a:avLst/>
          </a:prstGeom>
        </p:spPr>
      </p:pic>
    </p:spTree>
    <p:extLst>
      <p:ext uri="{BB962C8B-B14F-4D97-AF65-F5344CB8AC3E}">
        <p14:creationId xmlns:p14="http://schemas.microsoft.com/office/powerpoint/2010/main" val="83888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F4A1-8E65-4E8B-A214-8F69160F79EA}"/>
              </a:ext>
            </a:extLst>
          </p:cNvPr>
          <p:cNvSpPr>
            <a:spLocks noGrp="1"/>
          </p:cNvSpPr>
          <p:nvPr>
            <p:ph type="title"/>
          </p:nvPr>
        </p:nvSpPr>
        <p:spPr/>
        <p:txBody>
          <a:bodyPr/>
          <a:lstStyle/>
          <a:p>
            <a:r>
              <a:rPr lang="en-US" dirty="0"/>
              <a:t>Role of CNI in a K8s Cluster</a:t>
            </a:r>
          </a:p>
        </p:txBody>
      </p:sp>
      <p:sp>
        <p:nvSpPr>
          <p:cNvPr id="5" name="Text Placeholder 4">
            <a:extLst>
              <a:ext uri="{FF2B5EF4-FFF2-40B4-BE49-F238E27FC236}">
                <a16:creationId xmlns:a16="http://schemas.microsoft.com/office/drawing/2014/main" id="{5770633F-B148-498C-B553-565BE1094E71}"/>
              </a:ext>
            </a:extLst>
          </p:cNvPr>
          <p:cNvSpPr>
            <a:spLocks noGrp="1"/>
          </p:cNvSpPr>
          <p:nvPr>
            <p:ph type="body" idx="1"/>
          </p:nvPr>
        </p:nvSpPr>
        <p:spPr/>
        <p:txBody>
          <a:bodyPr/>
          <a:lstStyle/>
          <a:p>
            <a:r>
              <a:rPr lang="en-US" dirty="0"/>
              <a:t>CNI Project in CNCF</a:t>
            </a:r>
          </a:p>
        </p:txBody>
      </p:sp>
      <p:sp>
        <p:nvSpPr>
          <p:cNvPr id="3" name="Content Placeholder 2">
            <a:extLst>
              <a:ext uri="{FF2B5EF4-FFF2-40B4-BE49-F238E27FC236}">
                <a16:creationId xmlns:a16="http://schemas.microsoft.com/office/drawing/2014/main" id="{43E72361-BF2E-41A5-88BE-0DB7961174E3}"/>
              </a:ext>
            </a:extLst>
          </p:cNvPr>
          <p:cNvSpPr>
            <a:spLocks noGrp="1"/>
          </p:cNvSpPr>
          <p:nvPr>
            <p:ph sz="half" idx="2"/>
          </p:nvPr>
        </p:nvSpPr>
        <p:spPr/>
        <p:txBody>
          <a:bodyPr>
            <a:normAutofit fontScale="92500" lnSpcReduction="10000"/>
          </a:bodyPr>
          <a:lstStyle/>
          <a:p>
            <a:r>
              <a:rPr lang="en-US" dirty="0"/>
              <a:t>CNI (</a:t>
            </a:r>
            <a:r>
              <a:rPr lang="en-US" i="1" dirty="0"/>
              <a:t>Container Network Interface</a:t>
            </a:r>
            <a:r>
              <a:rPr lang="en-US" dirty="0"/>
              <a:t>), a </a:t>
            </a:r>
            <a:r>
              <a:rPr lang="en-US" dirty="0">
                <a:hlinkClick r:id="rId3"/>
              </a:rPr>
              <a:t>Cloud Native Computing Foundation</a:t>
            </a:r>
            <a:r>
              <a:rPr lang="en-US" dirty="0"/>
              <a:t> project, consists of a specification and libraries for writing plugins to configure network interfaces in Linux containers, along with a number of supported plugins. CNI concerns itself only with network connectivity of containers and removing allocated resources when the </a:t>
            </a:r>
            <a:r>
              <a:rPr lang="en-US" dirty="0" err="1"/>
              <a:t>containner</a:t>
            </a:r>
            <a:r>
              <a:rPr lang="en-US" dirty="0"/>
              <a:t> is deleted.</a:t>
            </a:r>
          </a:p>
          <a:p>
            <a:r>
              <a:rPr lang="en-US" dirty="0"/>
              <a:t>Refer - https://www.cncf.io/projects/ </a:t>
            </a:r>
          </a:p>
        </p:txBody>
      </p:sp>
      <p:sp>
        <p:nvSpPr>
          <p:cNvPr id="6" name="Text Placeholder 5">
            <a:extLst>
              <a:ext uri="{FF2B5EF4-FFF2-40B4-BE49-F238E27FC236}">
                <a16:creationId xmlns:a16="http://schemas.microsoft.com/office/drawing/2014/main" id="{553F0F3E-7C88-4A5F-BD47-05708DDED690}"/>
              </a:ext>
            </a:extLst>
          </p:cNvPr>
          <p:cNvSpPr>
            <a:spLocks noGrp="1"/>
          </p:cNvSpPr>
          <p:nvPr>
            <p:ph type="body" sz="quarter" idx="3"/>
          </p:nvPr>
        </p:nvSpPr>
        <p:spPr>
          <a:xfrm>
            <a:off x="7433471" y="1405467"/>
            <a:ext cx="4072160" cy="1140270"/>
          </a:xfrm>
        </p:spPr>
        <p:txBody>
          <a:bodyPr/>
          <a:lstStyle/>
          <a:p>
            <a:r>
              <a:rPr lang="en-US" dirty="0" err="1"/>
              <a:t>libcni</a:t>
            </a:r>
            <a:r>
              <a:rPr lang="en-US" dirty="0"/>
              <a:t> –</a:t>
            </a:r>
            <a:r>
              <a:rPr lang="en-US" dirty="0" err="1"/>
              <a:t>cni</a:t>
            </a:r>
            <a:r>
              <a:rPr lang="en-US" dirty="0"/>
              <a:t> / plugin https://github.com/containernetworking</a:t>
            </a:r>
          </a:p>
        </p:txBody>
      </p:sp>
      <p:pic>
        <p:nvPicPr>
          <p:cNvPr id="13" name="Content Placeholder 12" descr="Diagram&#10;&#10;Description automatically generated">
            <a:extLst>
              <a:ext uri="{FF2B5EF4-FFF2-40B4-BE49-F238E27FC236}">
                <a16:creationId xmlns:a16="http://schemas.microsoft.com/office/drawing/2014/main" id="{BB2E7CC2-10FD-4BFF-B66F-BB90D8FEC37A}"/>
              </a:ext>
            </a:extLst>
          </p:cNvPr>
          <p:cNvPicPr>
            <a:picLocks noGrp="1" noChangeAspect="1"/>
          </p:cNvPicPr>
          <p:nvPr>
            <p:ph sz="quarter" idx="4"/>
          </p:nvPr>
        </p:nvPicPr>
        <p:blipFill>
          <a:blip r:embed="rId4"/>
          <a:stretch>
            <a:fillRect/>
          </a:stretch>
        </p:blipFill>
        <p:spPr>
          <a:xfrm>
            <a:off x="7433470" y="4225996"/>
            <a:ext cx="4190040" cy="2140937"/>
          </a:xfrm>
        </p:spPr>
      </p:pic>
      <p:pic>
        <p:nvPicPr>
          <p:cNvPr id="15" name="Picture 14" descr="A picture containing graphical user interface&#10;&#10;Description automatically generated">
            <a:extLst>
              <a:ext uri="{FF2B5EF4-FFF2-40B4-BE49-F238E27FC236}">
                <a16:creationId xmlns:a16="http://schemas.microsoft.com/office/drawing/2014/main" id="{6778377A-AC6C-463C-BE9E-C40A37870E32}"/>
              </a:ext>
            </a:extLst>
          </p:cNvPr>
          <p:cNvPicPr>
            <a:picLocks noChangeAspect="1"/>
          </p:cNvPicPr>
          <p:nvPr/>
        </p:nvPicPr>
        <p:blipFill>
          <a:blip r:embed="rId5"/>
          <a:stretch>
            <a:fillRect/>
          </a:stretch>
        </p:blipFill>
        <p:spPr>
          <a:xfrm>
            <a:off x="7506629" y="2545737"/>
            <a:ext cx="4080004" cy="1904379"/>
          </a:xfrm>
          <a:prstGeom prst="rect">
            <a:avLst/>
          </a:prstGeom>
        </p:spPr>
      </p:pic>
    </p:spTree>
    <p:extLst>
      <p:ext uri="{BB962C8B-B14F-4D97-AF65-F5344CB8AC3E}">
        <p14:creationId xmlns:p14="http://schemas.microsoft.com/office/powerpoint/2010/main" val="421566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F7A1-A4B4-4258-B147-21EC1A10AEBB}"/>
              </a:ext>
            </a:extLst>
          </p:cNvPr>
          <p:cNvSpPr>
            <a:spLocks noGrp="1"/>
          </p:cNvSpPr>
          <p:nvPr>
            <p:ph type="title"/>
          </p:nvPr>
        </p:nvSpPr>
        <p:spPr/>
        <p:txBody>
          <a:bodyPr/>
          <a:lstStyle/>
          <a:p>
            <a:r>
              <a:rPr lang="en-US" dirty="0" err="1"/>
              <a:t>Kubernete</a:t>
            </a:r>
            <a:r>
              <a:rPr lang="en-US" dirty="0"/>
              <a:t> DNS</a:t>
            </a:r>
          </a:p>
        </p:txBody>
      </p:sp>
      <p:sp>
        <p:nvSpPr>
          <p:cNvPr id="3" name="Text Placeholder 2">
            <a:extLst>
              <a:ext uri="{FF2B5EF4-FFF2-40B4-BE49-F238E27FC236}">
                <a16:creationId xmlns:a16="http://schemas.microsoft.com/office/drawing/2014/main" id="{B8FA4744-345C-4F30-84FC-C3D548E2454F}"/>
              </a:ext>
            </a:extLst>
          </p:cNvPr>
          <p:cNvSpPr>
            <a:spLocks noGrp="1"/>
          </p:cNvSpPr>
          <p:nvPr>
            <p:ph type="body" idx="1"/>
          </p:nvPr>
        </p:nvSpPr>
        <p:spPr>
          <a:xfrm>
            <a:off x="2939373" y="1526730"/>
            <a:ext cx="3992732" cy="589937"/>
          </a:xfrm>
        </p:spPr>
        <p:txBody>
          <a:bodyPr/>
          <a:lstStyle/>
          <a:p>
            <a:r>
              <a:rPr lang="en-US" dirty="0"/>
              <a:t>Cluster DNS</a:t>
            </a:r>
          </a:p>
        </p:txBody>
      </p:sp>
      <p:sp>
        <p:nvSpPr>
          <p:cNvPr id="4" name="Content Placeholder 3">
            <a:extLst>
              <a:ext uri="{FF2B5EF4-FFF2-40B4-BE49-F238E27FC236}">
                <a16:creationId xmlns:a16="http://schemas.microsoft.com/office/drawing/2014/main" id="{173F7074-B7EB-4A18-B8F2-69DEECD20137}"/>
              </a:ext>
            </a:extLst>
          </p:cNvPr>
          <p:cNvSpPr>
            <a:spLocks noGrp="1"/>
          </p:cNvSpPr>
          <p:nvPr>
            <p:ph sz="half" idx="2"/>
          </p:nvPr>
        </p:nvSpPr>
        <p:spPr>
          <a:xfrm>
            <a:off x="2589212" y="2218267"/>
            <a:ext cx="4342893" cy="3684759"/>
          </a:xfrm>
        </p:spPr>
        <p:txBody>
          <a:bodyPr>
            <a:normAutofit fontScale="70000" lnSpcReduction="20000"/>
          </a:bodyPr>
          <a:lstStyle/>
          <a:p>
            <a:r>
              <a:rPr lang="en-US" dirty="0"/>
              <a:t>On-Prem can use</a:t>
            </a:r>
          </a:p>
          <a:p>
            <a:pPr lvl="1"/>
            <a:r>
              <a:rPr lang="en-US" dirty="0"/>
              <a:t>Coredns.io</a:t>
            </a:r>
          </a:p>
          <a:p>
            <a:pPr lvl="1"/>
            <a:r>
              <a:rPr lang="en-US" b="1" dirty="0"/>
              <a:t>Container-to-Container Communication Inside a Pod</a:t>
            </a:r>
          </a:p>
          <a:p>
            <a:pPr lvl="1"/>
            <a:r>
              <a:rPr lang="en-US" dirty="0"/>
              <a:t>CRI create an isolated network entity for each container that it starts. On Linux, it is referred to as a Network Namespace. These Network ns  can be shared across containers, or with the Host OS</a:t>
            </a:r>
          </a:p>
          <a:p>
            <a:pPr lvl="1"/>
            <a:r>
              <a:rPr lang="en-US" dirty="0"/>
              <a:t>Inside a Pod, containers share the Network ns, so that they can reach to each other via localhost.</a:t>
            </a:r>
          </a:p>
          <a:p>
            <a:pPr lvl="1"/>
            <a:r>
              <a:rPr lang="en-US" b="1" dirty="0"/>
              <a:t>Pod-to-Pod Communication Across Nodes</a:t>
            </a:r>
          </a:p>
          <a:p>
            <a:pPr lvl="1"/>
            <a:r>
              <a:rPr lang="en-US" dirty="0"/>
              <a:t>Is Pod able to communicate with other Pods in the cluster?</a:t>
            </a:r>
          </a:p>
          <a:p>
            <a:pPr lvl="1"/>
            <a:r>
              <a:rPr lang="en-US" b="1" dirty="0"/>
              <a:t>How? </a:t>
            </a:r>
            <a:r>
              <a:rPr lang="en-US" dirty="0"/>
              <a:t>Routable Pods and nodes, using the underlying physical infrastructure or as pure L3 overlay like Calico  with cluster DNS+IPAM or through VXLAN  tunnels etc.</a:t>
            </a:r>
            <a:endParaRPr lang="en-US" b="1" dirty="0"/>
          </a:p>
          <a:p>
            <a:pPr lvl="1"/>
            <a:endParaRPr lang="en-US" dirty="0"/>
          </a:p>
          <a:p>
            <a:pPr lvl="1"/>
            <a:endParaRPr lang="en-US" dirty="0"/>
          </a:p>
        </p:txBody>
      </p:sp>
      <p:sp>
        <p:nvSpPr>
          <p:cNvPr id="5" name="Text Placeholder 4">
            <a:extLst>
              <a:ext uri="{FF2B5EF4-FFF2-40B4-BE49-F238E27FC236}">
                <a16:creationId xmlns:a16="http://schemas.microsoft.com/office/drawing/2014/main" id="{38E3BFBF-AADB-4F36-AC1F-01503AA54B88}"/>
              </a:ext>
            </a:extLst>
          </p:cNvPr>
          <p:cNvSpPr>
            <a:spLocks noGrp="1"/>
          </p:cNvSpPr>
          <p:nvPr>
            <p:ph type="body" sz="quarter" idx="3"/>
          </p:nvPr>
        </p:nvSpPr>
        <p:spPr>
          <a:xfrm>
            <a:off x="7251701" y="1663700"/>
            <a:ext cx="4253930" cy="882037"/>
          </a:xfrm>
        </p:spPr>
        <p:txBody>
          <a:bodyPr/>
          <a:lstStyle/>
          <a:p>
            <a:r>
              <a:rPr lang="en-US" dirty="0"/>
              <a:t>Basic &amp; Production Plugins (3</a:t>
            </a:r>
            <a:r>
              <a:rPr lang="en-US" baseline="30000" dirty="0"/>
              <a:t>rd</a:t>
            </a:r>
            <a:r>
              <a:rPr lang="en-US" dirty="0"/>
              <a:t> Party Calico, Weave…)</a:t>
            </a:r>
          </a:p>
        </p:txBody>
      </p:sp>
      <p:pic>
        <p:nvPicPr>
          <p:cNvPr id="8" name="Content Placeholder 7" descr="Timeline&#10;&#10;Description automatically generated">
            <a:extLst>
              <a:ext uri="{FF2B5EF4-FFF2-40B4-BE49-F238E27FC236}">
                <a16:creationId xmlns:a16="http://schemas.microsoft.com/office/drawing/2014/main" id="{B395DF27-B9FD-4451-B622-8B61BBF4F386}"/>
              </a:ext>
            </a:extLst>
          </p:cNvPr>
          <p:cNvPicPr>
            <a:picLocks noGrp="1" noChangeAspect="1"/>
          </p:cNvPicPr>
          <p:nvPr>
            <p:ph sz="quarter" idx="4"/>
          </p:nvPr>
        </p:nvPicPr>
        <p:blipFill>
          <a:blip r:embed="rId2"/>
          <a:stretch>
            <a:fillRect/>
          </a:stretch>
        </p:blipFill>
        <p:spPr>
          <a:xfrm>
            <a:off x="7234630" y="2506134"/>
            <a:ext cx="4466303" cy="3255559"/>
          </a:xfrm>
        </p:spPr>
      </p:pic>
      <p:sp>
        <p:nvSpPr>
          <p:cNvPr id="9" name="TextBox 8">
            <a:extLst>
              <a:ext uri="{FF2B5EF4-FFF2-40B4-BE49-F238E27FC236}">
                <a16:creationId xmlns:a16="http://schemas.microsoft.com/office/drawing/2014/main" id="{FB668F77-FE8D-4A96-A7D7-CE6D7D4EE9E9}"/>
              </a:ext>
            </a:extLst>
          </p:cNvPr>
          <p:cNvSpPr txBox="1"/>
          <p:nvPr/>
        </p:nvSpPr>
        <p:spPr>
          <a:xfrm flipH="1">
            <a:off x="7251701" y="5516033"/>
            <a:ext cx="4449232" cy="1169551"/>
          </a:xfrm>
          <a:prstGeom prst="rect">
            <a:avLst/>
          </a:prstGeom>
          <a:noFill/>
        </p:spPr>
        <p:txBody>
          <a:bodyPr wrap="square" rtlCol="0">
            <a:spAutoFit/>
          </a:bodyPr>
          <a:lstStyle/>
          <a:p>
            <a:r>
              <a:rPr lang="en-US" sz="1400" dirty="0"/>
              <a:t>The Container Runtime offloads the IP assignment to CNI, which connects to the underlying configured </a:t>
            </a:r>
            <a:r>
              <a:rPr lang="en-US" sz="1400" dirty="0" err="1"/>
              <a:t>plugin.Once</a:t>
            </a:r>
            <a:r>
              <a:rPr lang="en-US" sz="1400" dirty="0"/>
              <a:t> the IP address is given by the respective plugin, CNI forwards it back to the requested Container Runtime</a:t>
            </a:r>
          </a:p>
        </p:txBody>
      </p:sp>
    </p:spTree>
    <p:extLst>
      <p:ext uri="{BB962C8B-B14F-4D97-AF65-F5344CB8AC3E}">
        <p14:creationId xmlns:p14="http://schemas.microsoft.com/office/powerpoint/2010/main" val="32365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B19F-C343-43B1-901A-55A0CAB0E495}"/>
              </a:ext>
            </a:extLst>
          </p:cNvPr>
          <p:cNvSpPr>
            <a:spLocks noGrp="1"/>
          </p:cNvSpPr>
          <p:nvPr>
            <p:ph type="title"/>
          </p:nvPr>
        </p:nvSpPr>
        <p:spPr/>
        <p:txBody>
          <a:bodyPr/>
          <a:lstStyle/>
          <a:p>
            <a:r>
              <a:rPr lang="en-US" b="1" dirty="0"/>
              <a:t>CNI - the Container Network Interface</a:t>
            </a:r>
            <a:br>
              <a:rPr lang="en-US" b="1" dirty="0"/>
            </a:br>
            <a:endParaRPr lang="en-US" dirty="0"/>
          </a:p>
        </p:txBody>
      </p:sp>
      <p:sp>
        <p:nvSpPr>
          <p:cNvPr id="3" name="Content Placeholder 2">
            <a:extLst>
              <a:ext uri="{FF2B5EF4-FFF2-40B4-BE49-F238E27FC236}">
                <a16:creationId xmlns:a16="http://schemas.microsoft.com/office/drawing/2014/main" id="{B20EC257-1C0B-475B-9686-1D66F387B522}"/>
              </a:ext>
            </a:extLst>
          </p:cNvPr>
          <p:cNvSpPr>
            <a:spLocks noGrp="1"/>
          </p:cNvSpPr>
          <p:nvPr>
            <p:ph idx="1"/>
          </p:nvPr>
        </p:nvSpPr>
        <p:spPr>
          <a:xfrm>
            <a:off x="2589212" y="1544320"/>
            <a:ext cx="8915400" cy="4366902"/>
          </a:xfrm>
        </p:spPr>
        <p:txBody>
          <a:bodyPr/>
          <a:lstStyle/>
          <a:p>
            <a:r>
              <a:rPr lang="en-US" dirty="0"/>
              <a:t>Refer : </a:t>
            </a:r>
            <a:r>
              <a:rPr lang="en-US" dirty="0">
                <a:hlinkClick r:id="rId2"/>
              </a:rPr>
              <a:t>https://github.com/containernetworking/cni/blob/master/SPEC.md#network-configuration</a:t>
            </a:r>
            <a:endParaRPr lang="en-US" dirty="0"/>
          </a:p>
          <a:p>
            <a:r>
              <a:rPr lang="en-US" dirty="0"/>
              <a:t>Important is Vendor Neutral Specs to add CNI &amp; later Plugins</a:t>
            </a:r>
          </a:p>
          <a:p>
            <a:r>
              <a:rPr lang="en-US" dirty="0"/>
              <a:t>Used by Mesos, Cloud Foundry, </a:t>
            </a:r>
            <a:r>
              <a:rPr lang="en-US" dirty="0" err="1"/>
              <a:t>podman</a:t>
            </a:r>
            <a:r>
              <a:rPr lang="en-US" dirty="0"/>
              <a:t>, CRI-O, container-D</a:t>
            </a:r>
          </a:p>
          <a:p>
            <a:r>
              <a:rPr lang="en-US" dirty="0"/>
              <a:t>Defines Basic Execution of flow like Add Or Del the Plugins</a:t>
            </a:r>
          </a:p>
          <a:p>
            <a:endParaRPr lang="en-US" dirty="0"/>
          </a:p>
          <a:p>
            <a:endParaRPr lang="en-US" dirty="0"/>
          </a:p>
        </p:txBody>
      </p:sp>
    </p:spTree>
    <p:extLst>
      <p:ext uri="{BB962C8B-B14F-4D97-AF65-F5344CB8AC3E}">
        <p14:creationId xmlns:p14="http://schemas.microsoft.com/office/powerpoint/2010/main" val="400107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0A3D-C8A8-49D5-9AE5-69F593819E9E}"/>
              </a:ext>
            </a:extLst>
          </p:cNvPr>
          <p:cNvSpPr>
            <a:spLocks noGrp="1"/>
          </p:cNvSpPr>
          <p:nvPr>
            <p:ph type="title"/>
          </p:nvPr>
        </p:nvSpPr>
        <p:spPr/>
        <p:txBody>
          <a:bodyPr/>
          <a:lstStyle/>
          <a:p>
            <a:r>
              <a:rPr lang="en-US" dirty="0"/>
              <a:t>Container Networking, CNI and Network-Configuration</a:t>
            </a:r>
          </a:p>
        </p:txBody>
      </p:sp>
      <p:sp>
        <p:nvSpPr>
          <p:cNvPr id="3" name="Content Placeholder 2">
            <a:extLst>
              <a:ext uri="{FF2B5EF4-FFF2-40B4-BE49-F238E27FC236}">
                <a16:creationId xmlns:a16="http://schemas.microsoft.com/office/drawing/2014/main" id="{A6981029-7602-4A8B-AEAC-9272E7764603}"/>
              </a:ext>
            </a:extLst>
          </p:cNvPr>
          <p:cNvSpPr>
            <a:spLocks noGrp="1"/>
          </p:cNvSpPr>
          <p:nvPr>
            <p:ph idx="1"/>
          </p:nvPr>
        </p:nvSpPr>
        <p:spPr/>
        <p:txBody>
          <a:bodyPr/>
          <a:lstStyle/>
          <a:p>
            <a:r>
              <a:rPr lang="en-US" dirty="0"/>
              <a:t>/opt/</a:t>
            </a:r>
            <a:r>
              <a:rPr lang="en-US" dirty="0" err="1"/>
              <a:t>cni</a:t>
            </a:r>
            <a:r>
              <a:rPr lang="en-US" dirty="0"/>
              <a:t>/&lt;plugins&gt;</a:t>
            </a:r>
          </a:p>
          <a:p>
            <a:r>
              <a:rPr lang="en-US" dirty="0"/>
              <a:t>/</a:t>
            </a:r>
            <a:r>
              <a:rPr lang="en-US" dirty="0" err="1"/>
              <a:t>etc</a:t>
            </a:r>
            <a:r>
              <a:rPr lang="en-US" dirty="0"/>
              <a:t>/</a:t>
            </a:r>
            <a:r>
              <a:rPr lang="en-US" dirty="0" err="1"/>
              <a:t>cni</a:t>
            </a:r>
            <a:r>
              <a:rPr lang="en-US" dirty="0"/>
              <a:t> creates CNI config</a:t>
            </a:r>
          </a:p>
          <a:p>
            <a:r>
              <a:rPr lang="en-US" dirty="0"/>
              <a:t>/</a:t>
            </a:r>
            <a:r>
              <a:rPr lang="en-US" dirty="0" err="1"/>
              <a:t>etc</a:t>
            </a:r>
            <a:r>
              <a:rPr lang="en-US" dirty="0"/>
              <a:t>/</a:t>
            </a:r>
            <a:r>
              <a:rPr lang="en-US" dirty="0" err="1"/>
              <a:t>cni</a:t>
            </a:r>
            <a:endParaRPr lang="en-US" dirty="0"/>
          </a:p>
          <a:p>
            <a:r>
              <a:rPr lang="en-US" dirty="0" err="1"/>
              <a:t>Kubectl</a:t>
            </a:r>
            <a:r>
              <a:rPr lang="en-US" dirty="0"/>
              <a:t> </a:t>
            </a:r>
            <a:r>
              <a:rPr lang="en-US" dirty="0" err="1"/>
              <a:t>ctool</a:t>
            </a:r>
            <a:r>
              <a:rPr lang="en-US" dirty="0"/>
              <a:t> is used to manage </a:t>
            </a:r>
            <a:r>
              <a:rPr lang="en-US" dirty="0" err="1"/>
              <a:t>cni</a:t>
            </a:r>
            <a:r>
              <a:rPr lang="en-US" dirty="0"/>
              <a:t> manually or imperatively</a:t>
            </a:r>
          </a:p>
          <a:p>
            <a:r>
              <a:rPr lang="en-US" dirty="0"/>
              <a:t>K8s CNI APIs are used for Descriptive YAML/JSON based automation</a:t>
            </a:r>
          </a:p>
        </p:txBody>
      </p:sp>
    </p:spTree>
    <p:extLst>
      <p:ext uri="{BB962C8B-B14F-4D97-AF65-F5344CB8AC3E}">
        <p14:creationId xmlns:p14="http://schemas.microsoft.com/office/powerpoint/2010/main" val="33629817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3013</TotalTime>
  <Words>507</Words>
  <Application>Microsoft Office PowerPoint</Application>
  <PresentationFormat>Widescreen</PresentationFormat>
  <Paragraphs>56</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Kubernetes CNI Plugin &amp; Drivers</vt:lpstr>
      <vt:lpstr>What is Container Networking Interface (CNI)</vt:lpstr>
      <vt:lpstr>What is Container Runtime Interface (CRI) &amp; how it helps manage Containers (RunC) </vt:lpstr>
      <vt:lpstr>Role of CNI in a K8s Cluster</vt:lpstr>
      <vt:lpstr>Kubernete DNS</vt:lpstr>
      <vt:lpstr>CNI - the Container Network Interface </vt:lpstr>
      <vt:lpstr>Container Networking, CNI and Network-Configuration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CNI Plugin</dc:title>
  <dc:creator>Ramchandran, Prakash</dc:creator>
  <cp:lastModifiedBy>Ramchandran, Prakash</cp:lastModifiedBy>
  <cp:revision>18</cp:revision>
  <dcterms:created xsi:type="dcterms:W3CDTF">2020-10-06T00:05:17Z</dcterms:created>
  <dcterms:modified xsi:type="dcterms:W3CDTF">2020-10-11T04:12:41Z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Prakash_Ramchandran@Dell.com</vt:lpwstr>
  </property>
  <property fmtid="{D5CDD505-2E9C-101B-9397-08002B2CF9AE}" pid="5" name="MSIP_Label_17cb76b2-10b8-4fe1-93d4-2202842406cd_SetDate">
    <vt:lpwstr>2020-10-07T20:15:25.6208359Z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9a0de667-8ba5-43f2-91cc-19770a886fb2</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