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94" d="100"/>
          <a:sy n="94" d="100"/>
        </p:scale>
        <p:origin x="16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elm.sh/docs/intro/install/" TargetMode="External"/><Relationship Id="rId2" Type="http://schemas.openxmlformats.org/officeDocument/2006/relationships/hyperlink" Target="https://helm.sh/blo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ook.io/" TargetMode="External"/><Relationship Id="rId2" Type="http://schemas.openxmlformats.org/officeDocument/2006/relationships/hyperlink" Target="https://github.com/cncf-csi/spec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lm.sh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512D-5A50-448D-BAC3-20C3182F42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 Storage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6334C-26F7-4CBF-91A5-5CDBF94614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Prakash Ramchandran</a:t>
            </a:r>
          </a:p>
        </p:txBody>
      </p:sp>
    </p:spTree>
    <p:extLst>
      <p:ext uri="{BB962C8B-B14F-4D97-AF65-F5344CB8AC3E}">
        <p14:creationId xmlns:p14="http://schemas.microsoft.com/office/powerpoint/2010/main" val="695047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18DB-DA36-4A37-B8AB-170C8D37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Helm  - </a:t>
            </a:r>
            <a:r>
              <a:rPr lang="en-US" b="1" dirty="0"/>
              <a:t>The package manager for Kubernetes (Operators) v2/v3(secure)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C99E9-1232-4A5B-A782-82F482B06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5500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https://helm.sh/blog/</a:t>
            </a:r>
            <a:r>
              <a:rPr lang="en-US" dirty="0"/>
              <a:t> </a:t>
            </a:r>
          </a:p>
          <a:p>
            <a:r>
              <a:rPr lang="en-US" b="1" dirty="0"/>
              <a:t>Prerequisites</a:t>
            </a:r>
          </a:p>
          <a:p>
            <a:r>
              <a:rPr lang="en-US" dirty="0"/>
              <a:t>The following prerequisites are required for a successful and properly secured use of Helm.</a:t>
            </a:r>
          </a:p>
          <a:p>
            <a:r>
              <a:rPr lang="en-US" dirty="0"/>
              <a:t>A Kubernetes cluster</a:t>
            </a:r>
          </a:p>
          <a:p>
            <a:r>
              <a:rPr lang="en-US" dirty="0"/>
              <a:t>Deciding what security configurations to apply to your installation, if any</a:t>
            </a:r>
          </a:p>
          <a:p>
            <a:r>
              <a:rPr lang="en-US" dirty="0"/>
              <a:t>Installing and configuring Helm.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https://helm.sh/docs/intro/install/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Once you have Helm ready, you can add a chart repository. One popular starting location is the official Helm stable charts:</a:t>
            </a:r>
          </a:p>
          <a:p>
            <a:pPr marL="0" indent="0">
              <a:buNone/>
            </a:pPr>
            <a:r>
              <a:rPr lang="en-US" dirty="0"/>
              <a:t>Helm Charts on officially moving to </a:t>
            </a:r>
            <a:r>
              <a:rPr lang="en-US" dirty="0" err="1"/>
              <a:t>Arifactory</a:t>
            </a:r>
            <a:r>
              <a:rPr lang="en-US" dirty="0"/>
              <a:t> (</a:t>
            </a:r>
            <a:r>
              <a:rPr lang="en-US" dirty="0" err="1"/>
              <a:t>Jfrog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716920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ECB5-F1A7-40C0-B48B-BB08BE1A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22AC6-A098-450D-B1E3-3C3EBBCE5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CSI Specs : </a:t>
            </a:r>
            <a:r>
              <a:rPr lang="en-US" dirty="0">
                <a:hlinkClick r:id="rId2"/>
              </a:rPr>
              <a:t>https://github.com/cncf-csi/specs</a:t>
            </a:r>
            <a:endParaRPr lang="en-US" dirty="0"/>
          </a:p>
          <a:p>
            <a:r>
              <a:rPr lang="en-US" dirty="0"/>
              <a:t>Rook : Cloud Native Storage - </a:t>
            </a:r>
            <a:r>
              <a:rPr lang="en-US" dirty="0">
                <a:hlinkClick r:id="rId3"/>
              </a:rPr>
              <a:t>https://rook.io/</a:t>
            </a:r>
            <a:endParaRPr lang="en-US" dirty="0"/>
          </a:p>
          <a:p>
            <a:r>
              <a:rPr lang="en-US" dirty="0"/>
              <a:t>Helm - </a:t>
            </a:r>
            <a:r>
              <a:rPr lang="en-US" dirty="0">
                <a:hlinkClick r:id="rId4"/>
              </a:rPr>
              <a:t>https://helm.sh/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4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3998F8-64AF-4017-A19B-47CF86BC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Multiple Storage Provisioners</a:t>
            </a:r>
          </a:p>
        </p:txBody>
      </p:sp>
      <p:pic>
        <p:nvPicPr>
          <p:cNvPr id="10" name="Content Placeholder 9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74ADB43-2716-41C0-911E-CE3F975129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40736" y="1905000"/>
            <a:ext cx="2791968" cy="3861290"/>
          </a:xfrm>
        </p:spPr>
      </p:pic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A37B158B-31C4-424C-BA5A-1217AE41BF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94400" y="1845056"/>
            <a:ext cx="5510213" cy="392123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961D2F-86BE-4C76-A0B7-7C9BEDE35253}"/>
              </a:ext>
            </a:extLst>
          </p:cNvPr>
          <p:cNvSpPr txBox="1"/>
          <p:nvPr/>
        </p:nvSpPr>
        <p:spPr>
          <a:xfrm>
            <a:off x="2283968" y="6055360"/>
            <a:ext cx="936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https://github.com/kubernetes-sigs/sig-storage-lib-external-provisioner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2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44A4C-CD9B-456D-A42D-FA0645B7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&amp;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D3EBD-354D-41CA-A55D-4FE80CDF2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1687" cy="4238752"/>
          </a:xfrm>
        </p:spPr>
        <p:txBody>
          <a:bodyPr/>
          <a:lstStyle/>
          <a:p>
            <a:r>
              <a:rPr lang="en-US" dirty="0"/>
              <a:t>Imperatively  created Singleton </a:t>
            </a:r>
            <a:r>
              <a:rPr lang="en-US" dirty="0" err="1"/>
              <a:t>PoDs</a:t>
            </a:r>
            <a:r>
              <a:rPr lang="en-US" dirty="0"/>
              <a:t> are mortal </a:t>
            </a:r>
          </a:p>
          <a:p>
            <a:pPr lvl="1"/>
            <a:r>
              <a:rPr lang="en-US" dirty="0"/>
              <a:t>and So are Containers </a:t>
            </a:r>
          </a:p>
          <a:p>
            <a:pPr lvl="1"/>
            <a:r>
              <a:rPr lang="en-US" dirty="0"/>
              <a:t>and hence any Storage Local to Containers along with other Resource Objects.</a:t>
            </a:r>
          </a:p>
          <a:p>
            <a:r>
              <a:rPr lang="en-US" dirty="0"/>
              <a:t>Declarative higher level controllers like Deployments &amp; </a:t>
            </a:r>
            <a:r>
              <a:rPr lang="en-US" dirty="0" err="1"/>
              <a:t>StatefullSets</a:t>
            </a:r>
            <a:r>
              <a:rPr lang="en-US" dirty="0"/>
              <a:t> can be used to manage short or long living </a:t>
            </a:r>
            <a:r>
              <a:rPr lang="en-US" dirty="0" err="1"/>
              <a:t>PoD’s</a:t>
            </a:r>
            <a:r>
              <a:rPr lang="en-US" dirty="0"/>
              <a:t>/Container’s/Volume’s</a:t>
            </a:r>
          </a:p>
          <a:p>
            <a:r>
              <a:rPr lang="en-US" dirty="0"/>
              <a:t>If container represents the Run Time, volume represents storage in kubernetes. Any and All external Storage is a volume.</a:t>
            </a:r>
          </a:p>
          <a:p>
            <a:r>
              <a:rPr lang="en-US" dirty="0"/>
              <a:t>Kubernetes connects External Storage or backends as are called using</a:t>
            </a:r>
          </a:p>
          <a:p>
            <a:pPr lvl="1"/>
            <a:r>
              <a:rPr lang="en-US" dirty="0"/>
              <a:t>Persistent Volume (PV)</a:t>
            </a:r>
          </a:p>
          <a:p>
            <a:pPr lvl="1"/>
            <a:r>
              <a:rPr lang="en-US" dirty="0"/>
              <a:t>Persistent Volume Claim (PVC)</a:t>
            </a:r>
          </a:p>
          <a:p>
            <a:pPr lvl="1"/>
            <a:r>
              <a:rPr lang="en-US" dirty="0"/>
              <a:t>Storage Class (SC)</a:t>
            </a:r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136076-AFDC-43A5-B3E9-56B1320A6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488" y="5038959"/>
            <a:ext cx="4271340" cy="136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9618-4F7B-45EC-9415-4C896D88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to add volume to </a:t>
            </a:r>
            <a:r>
              <a:rPr lang="en-US" dirty="0" err="1"/>
              <a:t>kube</a:t>
            </a:r>
            <a:r>
              <a:rPr lang="en-US" dirty="0"/>
              <a:t>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7097C-EC57-4E84-9DBD-1ACAB8C8E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2400"/>
            <a:ext cx="8915400" cy="448882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Assume Kubernetes cluster runs on a Google Cloud</a:t>
            </a:r>
          </a:p>
          <a:p>
            <a:r>
              <a:rPr lang="en-US" dirty="0"/>
              <a:t>Google offers a Persistent Disk PD named say my-</a:t>
            </a:r>
            <a:r>
              <a:rPr lang="en-US" dirty="0" err="1"/>
              <a:t>gdrive</a:t>
            </a:r>
            <a:r>
              <a:rPr lang="en-US" dirty="0"/>
              <a:t> of 10 GB</a:t>
            </a:r>
          </a:p>
          <a:p>
            <a:r>
              <a:rPr lang="en-US" dirty="0"/>
              <a:t>User can create a </a:t>
            </a:r>
            <a:r>
              <a:rPr lang="en-US" dirty="0" err="1"/>
              <a:t>gke-pv.yaml</a:t>
            </a:r>
            <a:r>
              <a:rPr lang="en-US" dirty="0"/>
              <a:t> as follows and use </a:t>
            </a:r>
            <a:r>
              <a:rPr lang="en-US" dirty="0" err="1"/>
              <a:t>kubectl</a:t>
            </a:r>
            <a:r>
              <a:rPr lang="en-US" dirty="0"/>
              <a:t> to create a PV</a:t>
            </a:r>
          </a:p>
          <a:p>
            <a:r>
              <a:rPr lang="en-US" dirty="0" err="1"/>
              <a:t>apiVersion</a:t>
            </a:r>
            <a:r>
              <a:rPr lang="en-US" dirty="0"/>
              <a:t>:  v1</a:t>
            </a:r>
          </a:p>
          <a:p>
            <a:r>
              <a:rPr lang="en-US" dirty="0"/>
              <a:t>kind:  </a:t>
            </a:r>
            <a:r>
              <a:rPr lang="en-US" dirty="0" err="1"/>
              <a:t>PersistentVolume</a:t>
            </a:r>
            <a:endParaRPr lang="en-US" dirty="0"/>
          </a:p>
          <a:p>
            <a:r>
              <a:rPr lang="en-US" dirty="0"/>
              <a:t>metadata:</a:t>
            </a:r>
          </a:p>
          <a:p>
            <a:r>
              <a:rPr lang="en-US" dirty="0"/>
              <a:t>  name: pv1</a:t>
            </a:r>
          </a:p>
          <a:p>
            <a:r>
              <a:rPr lang="en-US" dirty="0"/>
              <a:t>spec:</a:t>
            </a:r>
          </a:p>
          <a:p>
            <a:r>
              <a:rPr lang="en-US" dirty="0"/>
              <a:t>  </a:t>
            </a:r>
            <a:r>
              <a:rPr lang="en-US" dirty="0" err="1"/>
              <a:t>accessModes</a:t>
            </a:r>
            <a:r>
              <a:rPr lang="en-US" dirty="0"/>
              <a:t>:</a:t>
            </a:r>
          </a:p>
          <a:p>
            <a:r>
              <a:rPr lang="en-US" dirty="0"/>
              <a:t>  - </a:t>
            </a:r>
            <a:r>
              <a:rPr lang="en-US" dirty="0" err="1"/>
              <a:t>ReadWriteOnce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storageClassName</a:t>
            </a:r>
            <a:r>
              <a:rPr lang="en-US" dirty="0"/>
              <a:t>: test</a:t>
            </a:r>
          </a:p>
          <a:p>
            <a:r>
              <a:rPr lang="en-US" dirty="0"/>
              <a:t>Capacity:</a:t>
            </a:r>
          </a:p>
          <a:p>
            <a:r>
              <a:rPr lang="en-US" dirty="0"/>
              <a:t>   storage: 10Gi  </a:t>
            </a:r>
          </a:p>
          <a:p>
            <a:r>
              <a:rPr lang="en-US" dirty="0" err="1"/>
              <a:t>persistantVolumeReclaimPolicy</a:t>
            </a:r>
            <a:r>
              <a:rPr lang="en-US" dirty="0"/>
              <a:t>:</a:t>
            </a:r>
          </a:p>
          <a:p>
            <a:r>
              <a:rPr lang="en-US" dirty="0"/>
              <a:t>  Retain</a:t>
            </a:r>
          </a:p>
          <a:p>
            <a:r>
              <a:rPr lang="en-US" dirty="0" err="1"/>
              <a:t>gcePersistentDisk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pdName</a:t>
            </a:r>
            <a:r>
              <a:rPr lang="en-US" dirty="0"/>
              <a:t>: my-</a:t>
            </a:r>
            <a:r>
              <a:rPr lang="en-US" dirty="0" err="1"/>
              <a:t>gdrive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2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FD95-ADCA-4DF4-A984-4938A0B1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viewing PV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9EAAF-5236-4B3C-B7BE-69D333EA5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apply –f </a:t>
            </a:r>
            <a:r>
              <a:rPr lang="en-US" dirty="0" err="1"/>
              <a:t>gke-pv.yaml</a:t>
            </a:r>
            <a:r>
              <a:rPr lang="en-US" dirty="0"/>
              <a:t> </a:t>
            </a:r>
          </a:p>
          <a:p>
            <a:r>
              <a:rPr lang="en-US" dirty="0" err="1"/>
              <a:t>Persistentvolme</a:t>
            </a:r>
            <a:r>
              <a:rPr lang="en-US" dirty="0"/>
              <a:t>/pv1 created</a:t>
            </a:r>
          </a:p>
          <a:p>
            <a:r>
              <a:rPr lang="en-US" dirty="0" err="1"/>
              <a:t>Kubectl</a:t>
            </a:r>
            <a:r>
              <a:rPr lang="en-US" dirty="0"/>
              <a:t> get </a:t>
            </a:r>
            <a:r>
              <a:rPr lang="en-US" dirty="0" err="1"/>
              <a:t>pv</a:t>
            </a:r>
            <a:r>
              <a:rPr lang="en-US" dirty="0"/>
              <a:t> pv1</a:t>
            </a:r>
          </a:p>
          <a:p>
            <a:r>
              <a:rPr lang="en-US" dirty="0"/>
              <a:t>Nm Cap  Mode </a:t>
            </a:r>
            <a:r>
              <a:rPr lang="en-US" dirty="0" err="1"/>
              <a:t>ReclmPolicy</a:t>
            </a:r>
            <a:r>
              <a:rPr lang="en-US" dirty="0"/>
              <a:t> </a:t>
            </a:r>
            <a:r>
              <a:rPr lang="en-US" dirty="0" err="1"/>
              <a:t>staus</a:t>
            </a:r>
            <a:r>
              <a:rPr lang="en-US" dirty="0"/>
              <a:t> </a:t>
            </a:r>
            <a:r>
              <a:rPr lang="en-US" dirty="0" err="1"/>
              <a:t>StorageClass</a:t>
            </a:r>
            <a:endParaRPr lang="en-US" dirty="0"/>
          </a:p>
          <a:p>
            <a:r>
              <a:rPr lang="en-US" dirty="0"/>
              <a:t>Pv1 10 Gi  RWO   Retain       Available test</a:t>
            </a:r>
          </a:p>
          <a:p>
            <a:r>
              <a:rPr lang="en-US" dirty="0"/>
              <a:t>Now that we have </a:t>
            </a:r>
            <a:r>
              <a:rPr lang="en-US" dirty="0" err="1"/>
              <a:t>ReadWriteOnce</a:t>
            </a:r>
            <a:r>
              <a:rPr lang="en-US" dirty="0"/>
              <a:t> Storage available lets Claim it</a:t>
            </a:r>
          </a:p>
          <a:p>
            <a:r>
              <a:rPr lang="en-US" dirty="0"/>
              <a:t>Call this new file </a:t>
            </a:r>
            <a:r>
              <a:rPr lang="en-US" dirty="0" err="1"/>
              <a:t>gke-pvc.yaml</a:t>
            </a:r>
            <a:endParaRPr lang="en-US" dirty="0"/>
          </a:p>
          <a:p>
            <a:r>
              <a:rPr lang="en-US" dirty="0" err="1"/>
              <a:t>apiVersion</a:t>
            </a:r>
            <a:r>
              <a:rPr lang="en-US" dirty="0"/>
              <a:t>:  v1</a:t>
            </a:r>
          </a:p>
          <a:p>
            <a:r>
              <a:rPr lang="en-US" dirty="0"/>
              <a:t>kind: </a:t>
            </a:r>
            <a:r>
              <a:rPr lang="en-US" dirty="0" err="1"/>
              <a:t>PersistantVolumeClaim</a:t>
            </a:r>
            <a:endParaRPr lang="en-US" dirty="0"/>
          </a:p>
          <a:p>
            <a:r>
              <a:rPr lang="en-US" dirty="0"/>
              <a:t>metadata:</a:t>
            </a:r>
          </a:p>
          <a:p>
            <a:r>
              <a:rPr lang="en-US" dirty="0"/>
              <a:t>   name:  pvc1</a:t>
            </a:r>
          </a:p>
          <a:p>
            <a:r>
              <a:rPr lang="en-US" dirty="0" err="1"/>
              <a:t>accessMode</a:t>
            </a:r>
            <a:r>
              <a:rPr lang="en-US" dirty="0"/>
              <a:t>: </a:t>
            </a:r>
            <a:r>
              <a:rPr lang="en-US" dirty="0" err="1"/>
              <a:t>ReadWriteOnce</a:t>
            </a:r>
            <a:endParaRPr lang="en-US" dirty="0"/>
          </a:p>
          <a:p>
            <a:r>
              <a:rPr lang="en-US" dirty="0" err="1"/>
              <a:t>storageClassName</a:t>
            </a:r>
            <a:r>
              <a:rPr lang="en-US" dirty="0"/>
              <a:t>:  test</a:t>
            </a:r>
          </a:p>
          <a:p>
            <a:r>
              <a:rPr lang="en-US" dirty="0"/>
              <a:t>resources:</a:t>
            </a:r>
          </a:p>
          <a:p>
            <a:pPr lvl="1"/>
            <a:r>
              <a:rPr lang="en-US" dirty="0"/>
              <a:t>requests:</a:t>
            </a:r>
          </a:p>
          <a:p>
            <a:pPr lvl="1"/>
            <a:r>
              <a:rPr lang="en-US" dirty="0"/>
              <a:t>  Storage: 10 Gi</a:t>
            </a:r>
          </a:p>
        </p:txBody>
      </p:sp>
    </p:spTree>
    <p:extLst>
      <p:ext uri="{BB962C8B-B14F-4D97-AF65-F5344CB8AC3E}">
        <p14:creationId xmlns:p14="http://schemas.microsoft.com/office/powerpoint/2010/main" val="63505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AC44-20CB-492C-BC37-A8993DC3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941E-7C1A-429E-A174-E3FC2F68E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Once validated that pv1 and pvc1 are consistent in the sense your ask is = or &lt; than available for same access volume as provided, you can create a pvc1 and claim the volume pv1 and later mount it for use by the </a:t>
            </a:r>
            <a:r>
              <a:rPr lang="en-US" dirty="0" err="1"/>
              <a:t>PoD</a:t>
            </a:r>
            <a:r>
              <a:rPr lang="en-US" dirty="0"/>
              <a:t>/</a:t>
            </a:r>
            <a:r>
              <a:rPr lang="en-US" dirty="0" err="1"/>
              <a:t>Conatiner</a:t>
            </a:r>
            <a:endParaRPr lang="en-US" dirty="0"/>
          </a:p>
          <a:p>
            <a:r>
              <a:rPr lang="en-US" dirty="0" err="1"/>
              <a:t>kubectl</a:t>
            </a:r>
            <a:r>
              <a:rPr lang="en-US" dirty="0"/>
              <a:t> apply –f </a:t>
            </a:r>
            <a:r>
              <a:rPr lang="en-US" dirty="0" err="1"/>
              <a:t>gke-pvc.yaml</a:t>
            </a:r>
            <a:endParaRPr lang="en-US" dirty="0"/>
          </a:p>
          <a:p>
            <a:r>
              <a:rPr lang="en-US" dirty="0" err="1"/>
              <a:t>Persistantvolumeclaim</a:t>
            </a:r>
            <a:r>
              <a:rPr lang="en-US" dirty="0"/>
              <a:t>/pvc1 created</a:t>
            </a:r>
          </a:p>
          <a:p>
            <a:r>
              <a:rPr lang="en-US" dirty="0" err="1"/>
              <a:t>Kubectl</a:t>
            </a:r>
            <a:r>
              <a:rPr lang="en-US" dirty="0"/>
              <a:t> get </a:t>
            </a:r>
            <a:r>
              <a:rPr lang="en-US" dirty="0" err="1"/>
              <a:t>pvc</a:t>
            </a:r>
            <a:r>
              <a:rPr lang="en-US" dirty="0"/>
              <a:t> pvc1</a:t>
            </a:r>
          </a:p>
          <a:p>
            <a:r>
              <a:rPr lang="en-US" dirty="0"/>
              <a:t>Nm Status me Cap  Access Mode </a:t>
            </a:r>
            <a:r>
              <a:rPr lang="en-US" dirty="0" err="1"/>
              <a:t>StorageClass</a:t>
            </a:r>
            <a:endParaRPr lang="en-US" dirty="0"/>
          </a:p>
          <a:p>
            <a:r>
              <a:rPr lang="en-US" dirty="0"/>
              <a:t>pvc1 Bound pv1 10 Gi         RWO            test</a:t>
            </a:r>
          </a:p>
          <a:p>
            <a:r>
              <a:rPr lang="en-US" dirty="0"/>
              <a:t>Now you can use this </a:t>
            </a:r>
            <a:r>
              <a:rPr lang="en-US" dirty="0" err="1"/>
              <a:t>Sigleton</a:t>
            </a:r>
            <a:r>
              <a:rPr lang="en-US" dirty="0"/>
              <a:t> a simple example or as Part of Deployment of </a:t>
            </a:r>
            <a:r>
              <a:rPr lang="en-US" dirty="0" err="1"/>
              <a:t>StafullSet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2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9477F-8B03-45F7-A85E-F874ACC5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Attaching/Detaching  Volume to </a:t>
            </a:r>
            <a:r>
              <a:rPr lang="en-US" dirty="0" err="1"/>
              <a:t>PoD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69037-964A-457F-B5DF-FEE74FF1D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/>
              <a:t>apiVersion</a:t>
            </a:r>
            <a:r>
              <a:rPr lang="en-US" dirty="0"/>
              <a:t>:  v1</a:t>
            </a:r>
          </a:p>
          <a:p>
            <a:r>
              <a:rPr lang="en-US" dirty="0"/>
              <a:t>kind:  Pod</a:t>
            </a:r>
          </a:p>
          <a:p>
            <a:r>
              <a:rPr lang="en-US" dirty="0"/>
              <a:t>Metadata:</a:t>
            </a:r>
          </a:p>
          <a:p>
            <a:r>
              <a:rPr lang="en-US" dirty="0"/>
              <a:t>  name: </a:t>
            </a:r>
            <a:r>
              <a:rPr lang="en-US" dirty="0" err="1"/>
              <a:t>volpod</a:t>
            </a:r>
            <a:endParaRPr lang="en-US" dirty="0"/>
          </a:p>
          <a:p>
            <a:r>
              <a:rPr lang="en-US" dirty="0"/>
              <a:t>Spec:</a:t>
            </a:r>
          </a:p>
          <a:p>
            <a:r>
              <a:rPr lang="en-US" dirty="0"/>
              <a:t>   volumes:</a:t>
            </a:r>
          </a:p>
          <a:p>
            <a:r>
              <a:rPr lang="en-US" dirty="0"/>
              <a:t>    name: data</a:t>
            </a:r>
          </a:p>
          <a:p>
            <a:r>
              <a:rPr lang="en-US" dirty="0"/>
              <a:t>    persistentVolumeClaim:</a:t>
            </a:r>
          </a:p>
          <a:p>
            <a:r>
              <a:rPr lang="en-US" dirty="0"/>
              <a:t> containers:</a:t>
            </a:r>
          </a:p>
          <a:p>
            <a:r>
              <a:rPr lang="en-US" dirty="0"/>
              <a:t>  name:  ubuntu-ctr</a:t>
            </a:r>
          </a:p>
          <a:p>
            <a:r>
              <a:rPr lang="en-US" dirty="0"/>
              <a:t>  image:  ubuntu-latest</a:t>
            </a:r>
          </a:p>
          <a:p>
            <a:r>
              <a:rPr lang="en-US" dirty="0"/>
              <a:t>  command:  /bin/bash</a:t>
            </a:r>
          </a:p>
          <a:p>
            <a:r>
              <a:rPr lang="en-US" dirty="0"/>
              <a:t>   - “c”</a:t>
            </a:r>
          </a:p>
          <a:p>
            <a:r>
              <a:rPr lang="en-US" dirty="0"/>
              <a:t>  - “sleep 60m”</a:t>
            </a:r>
          </a:p>
          <a:p>
            <a:r>
              <a:rPr lang="en-US" dirty="0" err="1"/>
              <a:t>voumeMounts</a:t>
            </a:r>
            <a:r>
              <a:rPr lang="en-US" dirty="0"/>
              <a:t>:</a:t>
            </a:r>
          </a:p>
          <a:p>
            <a:r>
              <a:rPr lang="en-US" dirty="0"/>
              <a:t>- </a:t>
            </a:r>
            <a:r>
              <a:rPr lang="en-US" dirty="0" err="1"/>
              <a:t>mountpath</a:t>
            </a:r>
            <a:r>
              <a:rPr lang="en-US" dirty="0"/>
              <a:t> : /data</a:t>
            </a:r>
          </a:p>
          <a:p>
            <a:r>
              <a:rPr lang="en-US" dirty="0"/>
              <a:t> name: data</a:t>
            </a:r>
          </a:p>
        </p:txBody>
      </p:sp>
    </p:spTree>
    <p:extLst>
      <p:ext uri="{BB962C8B-B14F-4D97-AF65-F5344CB8AC3E}">
        <p14:creationId xmlns:p14="http://schemas.microsoft.com/office/powerpoint/2010/main" val="1615837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E009-70F6-4B43-BE50-5C9D54C1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Storage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CD085-AC56-4335-B1B7-465B71405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$</a:t>
            </a:r>
            <a:r>
              <a:rPr lang="en-US" dirty="0" err="1"/>
              <a:t>kubectl</a:t>
            </a:r>
            <a:r>
              <a:rPr lang="en-US" dirty="0"/>
              <a:t> </a:t>
            </a:r>
            <a:r>
              <a:rPr lang="en-US" dirty="0" err="1"/>
              <a:t>appy</a:t>
            </a:r>
            <a:r>
              <a:rPr lang="en-US" dirty="0"/>
              <a:t> –f </a:t>
            </a:r>
            <a:r>
              <a:rPr lang="en-US" dirty="0" err="1"/>
              <a:t>volpod.yml</a:t>
            </a:r>
            <a:r>
              <a:rPr lang="en-US" dirty="0"/>
              <a:t> </a:t>
            </a:r>
          </a:p>
          <a:p>
            <a:r>
              <a:rPr lang="en-US" dirty="0"/>
              <a:t>Pod/</a:t>
            </a:r>
            <a:r>
              <a:rPr lang="en-US" dirty="0" err="1"/>
              <a:t>volpod</a:t>
            </a:r>
            <a:r>
              <a:rPr lang="en-US" dirty="0"/>
              <a:t> created</a:t>
            </a:r>
          </a:p>
          <a:p>
            <a:r>
              <a:rPr lang="en-US" dirty="0"/>
              <a:t>$</a:t>
            </a:r>
            <a:r>
              <a:rPr lang="en-US" dirty="0" err="1"/>
              <a:t>kubectl</a:t>
            </a:r>
            <a:r>
              <a:rPr lang="en-US" dirty="0"/>
              <a:t> describe pod </a:t>
            </a:r>
            <a:r>
              <a:rPr lang="en-US" dirty="0" err="1"/>
              <a:t>volpod</a:t>
            </a:r>
            <a:endParaRPr lang="en-US" dirty="0"/>
          </a:p>
          <a:p>
            <a:r>
              <a:rPr lang="en-US" dirty="0"/>
              <a:t>Implementing Storage Classes</a:t>
            </a:r>
          </a:p>
          <a:p>
            <a:r>
              <a:rPr lang="en-US" dirty="0"/>
              <a:t>1. Create your k8s cluster with a storage-backend</a:t>
            </a:r>
          </a:p>
          <a:p>
            <a:r>
              <a:rPr lang="en-US" dirty="0"/>
              <a:t>2. Ensure that plugin for storage back-end is available</a:t>
            </a:r>
          </a:p>
          <a:p>
            <a:r>
              <a:rPr lang="en-US" dirty="0"/>
              <a:t>3. Create Storage Class object</a:t>
            </a:r>
          </a:p>
          <a:p>
            <a:r>
              <a:rPr lang="en-US" dirty="0"/>
              <a:t>4. Create PVC object that references   Storage Class by name</a:t>
            </a:r>
          </a:p>
          <a:p>
            <a:r>
              <a:rPr lang="en-US" dirty="0"/>
              <a:t>5. Deploy the Pod that uses volume based on the PVC</a:t>
            </a:r>
          </a:p>
          <a:p>
            <a:r>
              <a:rPr lang="en-US" dirty="0"/>
              <a:t>Note workflow does not include creating a PV. This is because </a:t>
            </a:r>
            <a:r>
              <a:rPr lang="en-US" dirty="0" err="1"/>
              <a:t>StorageClass</a:t>
            </a:r>
            <a:r>
              <a:rPr lang="en-US" dirty="0"/>
              <a:t> create PVs dynamically</a:t>
            </a:r>
          </a:p>
        </p:txBody>
      </p:sp>
    </p:spTree>
    <p:extLst>
      <p:ext uri="{BB962C8B-B14F-4D97-AF65-F5344CB8AC3E}">
        <p14:creationId xmlns:p14="http://schemas.microsoft.com/office/powerpoint/2010/main" val="2406087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1A99B-3FAB-4987-A22A-10074771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Rook : Production ready management for File, Block and Object Storage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5FEA3DC-4684-46D2-971F-5FF9DCC61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5165" y="2133600"/>
            <a:ext cx="8783496" cy="3778250"/>
          </a:xfrm>
        </p:spPr>
      </p:pic>
    </p:spTree>
    <p:extLst>
      <p:ext uri="{BB962C8B-B14F-4D97-AF65-F5344CB8AC3E}">
        <p14:creationId xmlns:p14="http://schemas.microsoft.com/office/powerpoint/2010/main" val="343109041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1552</TotalTime>
  <Words>675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Kubernetes Storage</vt:lpstr>
      <vt:lpstr>Supporting Multiple Storage Provisioners</vt:lpstr>
      <vt:lpstr>Storage &amp; Containers</vt:lpstr>
      <vt:lpstr>Process to add volume to kube Cluster</vt:lpstr>
      <vt:lpstr>Creating &amp; viewing PV</vt:lpstr>
      <vt:lpstr>Creating a PVC</vt:lpstr>
      <vt:lpstr>Attaching/Detaching  Volume to PoD</vt:lpstr>
      <vt:lpstr>Implementing Storage Class</vt:lpstr>
      <vt:lpstr>Rook : Production ready management for File, Block and Object Storage</vt:lpstr>
      <vt:lpstr>Helm  - The package manager for Kubernetes (Operators) v2/v3(secure)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Storage</dc:title>
  <dc:creator>Prakash Ramchandran</dc:creator>
  <cp:lastModifiedBy>Ramchandran, Prakash</cp:lastModifiedBy>
  <cp:revision>16</cp:revision>
  <dcterms:created xsi:type="dcterms:W3CDTF">2020-10-07T00:39:14Z</dcterms:created>
  <dcterms:modified xsi:type="dcterms:W3CDTF">2020-10-11T04:28:04Z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Prakash_Ramchandran@Dell.com</vt:lpwstr>
  </property>
  <property fmtid="{D5CDD505-2E9C-101B-9397-08002B2CF9AE}" pid="5" name="MSIP_Label_17cb76b2-10b8-4fe1-93d4-2202842406cd_SetDate">
    <vt:lpwstr>2020-10-07T02:35:51.0870749Z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c9139aa6-4f9a-477a-9e9d-965f5ef18444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