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6" r:id="rId7"/>
    <p:sldId id="268" r:id="rId8"/>
    <p:sldId id="271" r:id="rId9"/>
    <p:sldId id="269" r:id="rId10"/>
    <p:sldId id="267" r:id="rId11"/>
    <p:sldId id="270" r:id="rId12"/>
    <p:sldId id="272" r:id="rId13"/>
    <p:sldId id="274" r:id="rId14"/>
    <p:sldId id="264" r:id="rId15"/>
    <p:sldId id="257" r:id="rId16"/>
    <p:sldId id="258" r:id="rId17"/>
    <p:sldId id="273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78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9/#secret-v1-core" TargetMode="External"/><Relationship Id="rId2" Type="http://schemas.openxmlformats.org/officeDocument/2006/relationships/hyperlink" Target="https://kubernetes.io/docs/reference/generated/kubernetes-api/v1.19/#configmap-v1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reference/generated/kubernetes-api/v1.19/#volume-v1-co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stack.org/api-ref/block-storage/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docs.openstack.org/api-ref/object-store/" TargetMode="External"/><Relationship Id="rId7" Type="http://schemas.openxmlformats.org/officeDocument/2006/relationships/hyperlink" Target="https://docs.openstack.org/api-ref/baremetal/" TargetMode="External"/><Relationship Id="rId12" Type="http://schemas.openxmlformats.org/officeDocument/2006/relationships/hyperlink" Target="https://docs.openstack.org/ussuri/api/" TargetMode="External"/><Relationship Id="rId2" Type="http://schemas.openxmlformats.org/officeDocument/2006/relationships/hyperlink" Target="https://docs.openstack.org/api-ref/compu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stack.org/api-ref/application-container/" TargetMode="External"/><Relationship Id="rId11" Type="http://schemas.openxmlformats.org/officeDocument/2006/relationships/hyperlink" Target="https://docs.openstack.org/api-ref/orchestration/" TargetMode="External"/><Relationship Id="rId5" Type="http://schemas.openxmlformats.org/officeDocument/2006/relationships/hyperlink" Target="https://docs.openstack.org/api-ref/container-infrastructure-management/" TargetMode="External"/><Relationship Id="rId10" Type="http://schemas.openxmlformats.org/officeDocument/2006/relationships/hyperlink" Target="https://docs.openstack.org/api-ref/image/" TargetMode="External"/><Relationship Id="rId4" Type="http://schemas.openxmlformats.org/officeDocument/2006/relationships/hyperlink" Target="https://docs.openstack.org/api-ref/network/" TargetMode="External"/><Relationship Id="rId9" Type="http://schemas.openxmlformats.org/officeDocument/2006/relationships/hyperlink" Target="https://docs.openstack.org/api-ref/identity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access-authn-authz/bootstrap-tokens/" TargetMode="External"/><Relationship Id="rId3" Type="http://schemas.openxmlformats.org/officeDocument/2006/relationships/hyperlink" Target="https://kubernetes.io/blog/2017/10/software-conformance-certification/" TargetMode="External"/><Relationship Id="rId7" Type="http://schemas.openxmlformats.org/officeDocument/2006/relationships/hyperlink" Target="https://github.com/cncf/k8s-conformance" TargetMode="External"/><Relationship Id="rId2" Type="http://schemas.openxmlformats.org/officeDocument/2006/relationships/hyperlink" Target="https://docs.google.com/spreadsheets/d/1LxSqBzjOxfGx3cmtZ4EbB_BGCxT_wlxW_xgHVVa23es/edit#gi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community/tree/master/sig-testing" TargetMode="External"/><Relationship Id="rId5" Type="http://schemas.openxmlformats.org/officeDocument/2006/relationships/hyperlink" Target="https://github.com/kubernetes/community/tree/master/sig-architecture" TargetMode="External"/><Relationship Id="rId4" Type="http://schemas.openxmlformats.org/officeDocument/2006/relationships/hyperlink" Target="https://github.com/cncf/k8s-conformance/blob/master/instructions.m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release/version-skew-policy/#supported-vers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9/#deployment-v1-apps" TargetMode="External"/><Relationship Id="rId2" Type="http://schemas.openxmlformats.org/officeDocument/2006/relationships/hyperlink" Target="https://kubernetes.io/docs/reference/generated/kubernetes-api/v1.19/#pod-v1-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reference/generated/kubernetes-api/v1.19/#podspec-v1-core" TargetMode="External"/><Relationship Id="rId5" Type="http://schemas.openxmlformats.org/officeDocument/2006/relationships/hyperlink" Target="https://kubernetes.io/docs/reference/generated/kubernetes-api/v1.19/#statefulset-v1-apps" TargetMode="External"/><Relationship Id="rId4" Type="http://schemas.openxmlformats.org/officeDocument/2006/relationships/hyperlink" Target="https://kubernetes.io/docs/reference/generated/kubernetes-api/v1.19/#job-v1-batch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generated/kubernetes-api/v1.19/#statefulset-v1-apps" TargetMode="External"/><Relationship Id="rId3" Type="http://schemas.openxmlformats.org/officeDocument/2006/relationships/hyperlink" Target="https://kubernetes.io/docs/reference/generated/kubernetes-api/v1.19/#pod-v1-core" TargetMode="External"/><Relationship Id="rId7" Type="http://schemas.openxmlformats.org/officeDocument/2006/relationships/hyperlink" Target="https://kubernetes.io/docs/reference/generated/kubernetes-api/v1.19/#deployment-v1-apps" TargetMode="External"/><Relationship Id="rId2" Type="http://schemas.openxmlformats.org/officeDocument/2006/relationships/hyperlink" Target="https://kubernetes.io/docs/reference/generated/kubernetes-api/v1.19/#container-v1-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reference/generated/kubernetes-api/v1.19/#secret-v1-core" TargetMode="External"/><Relationship Id="rId5" Type="http://schemas.openxmlformats.org/officeDocument/2006/relationships/hyperlink" Target="https://kubernetes.io/docs/reference/generated/kubernetes-api/v1.19/#configmap-v1-core" TargetMode="External"/><Relationship Id="rId4" Type="http://schemas.openxmlformats.org/officeDocument/2006/relationships/hyperlink" Target="https://kubernetes.io/docs/reference/generated/kubernetes-api/v1.19/#volume-v1-core" TargetMode="External"/><Relationship Id="rId9" Type="http://schemas.openxmlformats.org/officeDocument/2006/relationships/hyperlink" Target="https://kubernetes.io/docs/reference/generated/kubernetes-api/v1.19/#job-v1-bat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9/#service-v1-core" TargetMode="External"/><Relationship Id="rId2" Type="http://schemas.openxmlformats.org/officeDocument/2006/relationships/hyperlink" Target="https://kubernetes.io/docs/reference/generated/kubernetes-api/v1.19/#-strong-workloads-str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reference/generated/kubernetes-api/v1.19/#ingress-v1beta1-extens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9/#poddisruptionbudget-v1alpha1" TargetMode="External"/><Relationship Id="rId2" Type="http://schemas.openxmlformats.org/officeDocument/2006/relationships/hyperlink" Target="https://kubernetes.io/docs/reference/generated/kubernetes-api/v1.19/#horizontalpodautoscaler-v1-autosca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reference/generated/kubernetes-api/v1.19/#event-v1-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3AB-0EF8-4549-9AE2-10F0CDD7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&amp; OpenStack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E4B1-A1A6-4CBD-8C45-DA52161C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Prakash Ramchandran</a:t>
            </a:r>
          </a:p>
          <a:p>
            <a:r>
              <a:rPr lang="en-US"/>
              <a:t>V1.0 /Oct-2-2020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348EDC5-7F8F-40B7-AFB2-877E977A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17559"/>
            <a:ext cx="2849504" cy="284950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ECBE2F-9412-4D55-B374-345A96C5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886" y="1471613"/>
            <a:ext cx="4581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C75C-2C3B-4B76-81D4-24F88ED1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</a:rPr>
              <a:t>Config &amp;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F8B-6522-4707-82BE-F330DEE2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and Storage resources are responsible for injecting data into your applications and persisting data externally to your container.</a:t>
            </a:r>
          </a:p>
          <a:p>
            <a:r>
              <a:rPr lang="en-US" dirty="0"/>
              <a:t>Common resource types:</a:t>
            </a:r>
          </a:p>
          <a:p>
            <a:r>
              <a:rPr lang="en-US" dirty="0">
                <a:hlinkClick r:id="rId2"/>
              </a:rPr>
              <a:t>ConfigMaps</a:t>
            </a:r>
            <a:r>
              <a:rPr lang="en-US" dirty="0"/>
              <a:t>for providing text key value pairs injected into the application through environment variables, command line arguments, or files</a:t>
            </a:r>
          </a:p>
          <a:p>
            <a:r>
              <a:rPr lang="en-US" dirty="0">
                <a:hlinkClick r:id="rId3"/>
              </a:rPr>
              <a:t>Secrets</a:t>
            </a:r>
            <a:r>
              <a:rPr lang="en-US" dirty="0"/>
              <a:t> for providing binary data injected into the application through files</a:t>
            </a:r>
          </a:p>
          <a:p>
            <a:r>
              <a:rPr lang="en-US" dirty="0">
                <a:hlinkClick r:id="rId4"/>
              </a:rPr>
              <a:t>Volumes</a:t>
            </a:r>
            <a:r>
              <a:rPr lang="en-US" dirty="0"/>
              <a:t> for providing a filesystem external to the Container. Maybe shared across Containers within the same Pod and have a lifetime persisting beyond a Container or Pod.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ADC4-1AF8-49D0-AE4E-23D7E4AD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&amp;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00F4-38D6-4B3A-90AC-289B41BA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Cluster resources are responsible for defining configuration of the cluster itself, and are generally only used by cluster operators.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Namespace</a:t>
            </a:r>
          </a:p>
          <a:p>
            <a:r>
              <a:rPr lang="en-US" dirty="0"/>
              <a:t>Configmap</a:t>
            </a:r>
          </a:p>
          <a:p>
            <a:r>
              <a:rPr lang="en-US" dirty="0"/>
              <a:t>Role Binding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Specs</a:t>
            </a:r>
          </a:p>
          <a:p>
            <a:pPr lvl="1"/>
            <a:r>
              <a:rPr lang="en-US" dirty="0"/>
              <a:t>state</a:t>
            </a:r>
          </a:p>
          <a:p>
            <a:r>
              <a:rPr lang="en-US" dirty="0"/>
              <a:t>Sub-project (Multi-Cluster Management)</a:t>
            </a:r>
          </a:p>
          <a:p>
            <a:r>
              <a:rPr lang="en-US" dirty="0"/>
              <a:t>Cluster API is a Kubernetes sub-project focused on providing declarative APIs and tooling to simplify provisioning, upgrading, and operating multiple Kubernetes clusters.</a:t>
            </a:r>
          </a:p>
        </p:txBody>
      </p:sp>
    </p:spTree>
    <p:extLst>
      <p:ext uri="{BB962C8B-B14F-4D97-AF65-F5344CB8AC3E}">
        <p14:creationId xmlns:p14="http://schemas.microsoft.com/office/powerpoint/2010/main" val="15875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6A95-C346-4502-B3BD-CCBCFA47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Cluster-API (Concept)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F6125BFC-B12F-40E8-BD44-579A6D2B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29038" y="2133599"/>
            <a:ext cx="5746933" cy="44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8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801E-D709-4CEA-B070-A9743C1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6700"/>
            <a:ext cx="8911687" cy="795338"/>
          </a:xfrm>
        </p:spPr>
        <p:txBody>
          <a:bodyPr>
            <a:normAutofit/>
          </a:bodyPr>
          <a:lstStyle/>
          <a:p>
            <a:r>
              <a:rPr lang="en-US" dirty="0"/>
              <a:t>Integrated OpenStack APIs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F80296-3DC4-4E25-A2EE-7E2CBEE81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635917"/>
              </p:ext>
            </p:extLst>
          </p:nvPr>
        </p:nvGraphicFramePr>
        <p:xfrm>
          <a:off x="3186112" y="971126"/>
          <a:ext cx="8967789" cy="562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339">
                  <a:extLst>
                    <a:ext uri="{9D8B030D-6E8A-4147-A177-3AD203B41FA5}">
                      <a16:colId xmlns:a16="http://schemas.microsoft.com/office/drawing/2014/main" val="21578529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3857750605"/>
                    </a:ext>
                  </a:extLst>
                </a:gridCol>
              </a:tblGrid>
              <a:tr h="403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85060"/>
                  </a:ext>
                </a:extLst>
              </a:tr>
              <a:tr h="478745">
                <a:tc>
                  <a:txBody>
                    <a:bodyPr/>
                    <a:lstStyle/>
                    <a:p>
                      <a:r>
                        <a:rPr lang="en-US" dirty="0"/>
                        <a:t>Compute Service (Nova)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91073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r>
                        <a:rPr lang="en-US" dirty="0"/>
                        <a:t>Object Storage(swift)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53707"/>
                  </a:ext>
                </a:extLst>
              </a:tr>
              <a:tr h="456109">
                <a:tc>
                  <a:txBody>
                    <a:bodyPr/>
                    <a:lstStyle/>
                    <a:p>
                      <a:r>
                        <a:rPr lang="en-US" dirty="0"/>
                        <a:t>Networking Service (neutron)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9636"/>
                  </a:ext>
                </a:extLst>
              </a:tr>
              <a:tr h="38383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Infrastructure Management service (Magnum)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43710"/>
                  </a:ext>
                </a:extLst>
              </a:tr>
              <a:tr h="401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service (zun)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94616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r>
                        <a:rPr lang="en-US" dirty="0"/>
                        <a:t> BareMetal Service (Ironic)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60807"/>
                  </a:ext>
                </a:extLst>
              </a:tr>
              <a:tr h="380839">
                <a:tc>
                  <a:txBody>
                    <a:bodyPr/>
                    <a:lstStyle/>
                    <a:p>
                      <a:r>
                        <a:rPr lang="en-US" dirty="0"/>
                        <a:t>Bare Metal Storage (Cinder)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70477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r>
                        <a:rPr lang="en-US" dirty="0"/>
                        <a:t>Identity Service (keystone)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38360"/>
                  </a:ext>
                </a:extLst>
              </a:tr>
              <a:tr h="459665">
                <a:tc>
                  <a:txBody>
                    <a:bodyPr/>
                    <a:lstStyle/>
                    <a:p>
                      <a:r>
                        <a:rPr lang="en-US" dirty="0"/>
                        <a:t>Image Service (Glance)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1020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Orchestration Service (heat)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26531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dirty="0"/>
                        <a:t>Shared File System (manila)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API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11766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dirty="0"/>
                        <a:t>All others Ussuri version (Refer)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2"/>
                        </a:rPr>
                        <a:t>https://docs.openstack.org/ussuri/api/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23439"/>
                  </a:ext>
                </a:extLst>
              </a:tr>
            </a:tbl>
          </a:graphicData>
        </a:graphic>
      </p:graphicFrame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C6248BD-20DD-47DD-8381-0773236BA4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7427" y="971126"/>
            <a:ext cx="322353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3528-74D5-4879-A66C-0FFC07F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K8s</a:t>
            </a:r>
          </a:p>
        </p:txBody>
      </p:sp>
      <p:pic>
        <p:nvPicPr>
          <p:cNvPr id="21" name="Content Placeholder 20" descr="Icon&#10;&#10;Description automatically generated">
            <a:extLst>
              <a:ext uri="{FF2B5EF4-FFF2-40B4-BE49-F238E27FC236}">
                <a16:creationId xmlns:a16="http://schemas.microsoft.com/office/drawing/2014/main" id="{BBAAA165-C911-447F-B68B-E1B2DA13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1" y="1854201"/>
            <a:ext cx="938212" cy="938212"/>
          </a:xfrm>
        </p:spPr>
      </p:pic>
      <p:pic>
        <p:nvPicPr>
          <p:cNvPr id="23" name="Picture 22" descr="A stop sign&#10;&#10;Description automatically generated">
            <a:extLst>
              <a:ext uri="{FF2B5EF4-FFF2-40B4-BE49-F238E27FC236}">
                <a16:creationId xmlns:a16="http://schemas.microsoft.com/office/drawing/2014/main" id="{6C0D6A9A-8BCF-4680-837B-333E314F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01" y="3205706"/>
            <a:ext cx="863925" cy="837486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F9494009-16F2-44F8-A06C-92A0FFB17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6" y="1862933"/>
            <a:ext cx="976312" cy="1384747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CD801186-3BB5-4D8C-A279-272A6B46F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207" y="3096073"/>
            <a:ext cx="1058994" cy="1250157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086879E-DBB6-4A35-8018-C67AD44A8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886" y="3062997"/>
            <a:ext cx="1095375" cy="1264726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E912CB56-ED2F-46BF-A890-931CE1AC7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9575" y="3610321"/>
            <a:ext cx="955263" cy="78481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F891DFD-60E7-42E2-98D8-3C554F5FF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1038" y="1921116"/>
            <a:ext cx="2143732" cy="103301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82E1525-1C21-4D9A-A316-A9DCB2BA9F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6743" y="2000264"/>
            <a:ext cx="713046" cy="939565"/>
          </a:xfrm>
          <a:prstGeom prst="rect">
            <a:avLst/>
          </a:prstGeom>
        </p:spPr>
      </p:pic>
      <p:pic>
        <p:nvPicPr>
          <p:cNvPr id="39" name="Picture 38" descr="A drawing of a face&#10;&#10;Description automatically generated">
            <a:extLst>
              <a:ext uri="{FF2B5EF4-FFF2-40B4-BE49-F238E27FC236}">
                <a16:creationId xmlns:a16="http://schemas.microsoft.com/office/drawing/2014/main" id="{DAE52DCA-3017-42FC-AABD-AEB12CBAD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0970" y="1879497"/>
            <a:ext cx="764240" cy="590549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875BEF7D-51A0-4FBC-AB2E-935E606408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0487" y="1737157"/>
            <a:ext cx="2487305" cy="732889"/>
          </a:xfrm>
          <a:prstGeom prst="rect">
            <a:avLst/>
          </a:prstGeom>
        </p:spPr>
      </p:pic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AA7CDA4E-DA43-4CFF-9295-AA3074F2D5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4060" y="2590187"/>
            <a:ext cx="4977001" cy="29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91FB-BD4F-407E-AE5F-50F12CDA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60+ official k8s Distros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A9E1-7F33-4A2B-BC83-B5A57533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277"/>
            <a:ext cx="8915400" cy="5330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https://docs.google.com/spreadsheets/d/1LxSqBzjOxfGx3cmtZ4EbB_BGCxT_wlxW_xgHVVa23es/edit#gid=0</a:t>
            </a:r>
            <a:endParaRPr lang="en-US" dirty="0"/>
          </a:p>
          <a:p>
            <a:r>
              <a:rPr lang="en-US" dirty="0"/>
              <a:t>Software certification of k8s Conformance is key</a:t>
            </a:r>
          </a:p>
          <a:p>
            <a:pPr lvl="1"/>
            <a:r>
              <a:rPr lang="en-US" dirty="0">
                <a:hlinkClick r:id="rId3"/>
              </a:rPr>
              <a:t>https://kubernetes.io/blog/2017/10/software-conformance-certification/</a:t>
            </a:r>
            <a:endParaRPr lang="en-US" dirty="0"/>
          </a:p>
          <a:p>
            <a:pPr lvl="1"/>
            <a:r>
              <a:rPr lang="en-US" dirty="0"/>
              <a:t>Sonobuoy is the current tool to manage conformance testing</a:t>
            </a:r>
          </a:p>
          <a:p>
            <a:pPr lvl="1"/>
            <a:r>
              <a:rPr lang="en-US" dirty="0">
                <a:hlinkClick r:id="rId4"/>
              </a:rPr>
              <a:t>https://github.com/cncf/k8s-conformance/blob/master/instructions.md</a:t>
            </a:r>
            <a:endParaRPr lang="en-US" dirty="0"/>
          </a:p>
          <a:p>
            <a:pPr lvl="1"/>
            <a:r>
              <a:rPr lang="en-US" dirty="0"/>
              <a:t>You can use binary release available</a:t>
            </a:r>
          </a:p>
          <a:p>
            <a:pPr lvl="1"/>
            <a:r>
              <a:rPr lang="en-US" dirty="0"/>
              <a:t>Conformance is governed by Architecture SIG</a:t>
            </a:r>
            <a:br>
              <a:rPr lang="en-US" dirty="0"/>
            </a:br>
            <a:r>
              <a:rPr lang="en-US" dirty="0">
                <a:hlinkClick r:id="rId5"/>
              </a:rPr>
              <a:t>https://github.com/kubernetes/community/tree/master/sig-architecture</a:t>
            </a:r>
            <a:endParaRPr lang="en-US" dirty="0"/>
          </a:p>
          <a:p>
            <a:pPr lvl="1"/>
            <a:r>
              <a:rPr lang="en-US" dirty="0"/>
              <a:t>Test SIG guides the testing mechanisms </a:t>
            </a:r>
            <a:r>
              <a:rPr lang="en-US" dirty="0">
                <a:hlinkClick r:id="rId6"/>
              </a:rPr>
              <a:t>https://github.com/kubernetes/community/tree/master/sig-testing</a:t>
            </a:r>
            <a:endParaRPr lang="en-US" dirty="0"/>
          </a:p>
          <a:p>
            <a:pPr lvl="1"/>
            <a:r>
              <a:rPr lang="en-US" dirty="0"/>
              <a:t>Conformance working group - develops process and policy for the certification program - </a:t>
            </a:r>
            <a:r>
              <a:rPr lang="en-US" dirty="0">
                <a:hlinkClick r:id="rId7"/>
              </a:rPr>
              <a:t>https://github.com/cncf/k8s-conformance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 your k8s to list  - </a:t>
            </a:r>
            <a:r>
              <a:rPr lang="en-US" dirty="0">
                <a:hlinkClick r:id="rId7"/>
              </a:rPr>
              <a:t>https://github.com/cncf/k8s-conformance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Kubeadmin also supports other LCM aspects like  </a:t>
            </a:r>
            <a:r>
              <a:rPr lang="en-US" dirty="0">
                <a:hlinkClick r:id="rId8"/>
              </a:rPr>
              <a:t>bootstrap tokens</a:t>
            </a:r>
            <a:r>
              <a:rPr lang="en-US" dirty="0"/>
              <a:t> and cluster upgrades</a:t>
            </a:r>
          </a:p>
        </p:txBody>
      </p:sp>
    </p:spTree>
    <p:extLst>
      <p:ext uri="{BB962C8B-B14F-4D97-AF65-F5344CB8AC3E}">
        <p14:creationId xmlns:p14="http://schemas.microsoft.com/office/powerpoint/2010/main" val="222185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60D1-817D-4B3C-82F3-69ADC6E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Kubeadm your installer and its suit 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7631-906C-4A28-A3D5-C0F67A63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Kubeadm tool is good for following purpose</a:t>
            </a:r>
          </a:p>
          <a:p>
            <a:pPr lvl="1"/>
            <a:r>
              <a:rPr lang="en-US" dirty="0"/>
              <a:t>A simple way for you to try out Kubernetes, possibly for the first time.</a:t>
            </a:r>
          </a:p>
          <a:p>
            <a:pPr lvl="1"/>
            <a:r>
              <a:rPr lang="en-US" dirty="0"/>
              <a:t>A way for existing users to automate setting up a cluster and test their application.</a:t>
            </a:r>
          </a:p>
          <a:p>
            <a:pPr lvl="1"/>
            <a:r>
              <a:rPr lang="en-US" dirty="0"/>
              <a:t>A building block in other ecosystem and/or installer tools with a larger scope.</a:t>
            </a:r>
          </a:p>
          <a:p>
            <a:r>
              <a:rPr lang="en-US" dirty="0"/>
              <a:t>You can install kubeadm on various machines:</a:t>
            </a:r>
          </a:p>
          <a:p>
            <a:pPr lvl="1"/>
            <a:r>
              <a:rPr lang="en-US" dirty="0"/>
              <a:t>your laptop, a set of cloud servers, a Raspberry Pi, and more</a:t>
            </a:r>
          </a:p>
          <a:p>
            <a:pPr lvl="1"/>
            <a:r>
              <a:rPr lang="en-US" dirty="0"/>
              <a:t>Whether you're deploying into the cloud or on-premises, you can integrate kubeadm into provisioning systems such as Ansible or Terraform</a:t>
            </a:r>
          </a:p>
          <a:p>
            <a:r>
              <a:rPr lang="en-US" dirty="0"/>
              <a:t>Kubeadm comes with other tools like k8sAPIs servers , kubelet, kubectl  &amp; kubeproxy and must verify the support rules for version skew  matches to successfully install them </a:t>
            </a:r>
            <a:r>
              <a:rPr lang="en-US" dirty="0">
                <a:hlinkClick r:id="rId2"/>
              </a:rPr>
              <a:t>https://kubernetes.io/docs/setup/release/version-skew-policy/#supported-versions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70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4D67-0E6D-4E6A-A6F9-39450B8A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665B-148F-45AA-BD7F-1736460D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0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035D-704E-4F65-8378-BAFC9D8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 &amp; Cluster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DD33-5D22-490D-A13F-0DE21AEE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6825" y="1752600"/>
            <a:ext cx="4145280" cy="796365"/>
          </a:xfrm>
        </p:spPr>
        <p:txBody>
          <a:bodyPr/>
          <a:lstStyle/>
          <a:p>
            <a:r>
              <a:rPr lang="en-US" dirty="0"/>
              <a:t>Node - VM or BM Host with Run Time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8A7B06-0C3D-40EC-B968-08995A1F7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8273" y="2549525"/>
            <a:ext cx="4145280" cy="3352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19806-5F59-43BF-825F-1F4419C6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574520"/>
            <a:ext cx="3999001" cy="576262"/>
          </a:xfrm>
        </p:spPr>
        <p:txBody>
          <a:bodyPr/>
          <a:lstStyle/>
          <a:p>
            <a:r>
              <a:rPr lang="en-US" dirty="0"/>
              <a:t>K8s Distro (K3S) View</a:t>
            </a:r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5EFA79A5-BE1F-4FEF-9F2D-D56D2CC88D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48767" y="2150782"/>
            <a:ext cx="4338637" cy="2412018"/>
          </a:xfrm>
        </p:spPr>
      </p:pic>
    </p:spTree>
    <p:extLst>
      <p:ext uri="{BB962C8B-B14F-4D97-AF65-F5344CB8AC3E}">
        <p14:creationId xmlns:p14="http://schemas.microsoft.com/office/powerpoint/2010/main" val="182819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DDFB-B71B-4351-98EC-E36801C8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0013"/>
            <a:ext cx="8911687" cy="1804987"/>
          </a:xfrm>
        </p:spPr>
        <p:txBody>
          <a:bodyPr>
            <a:normAutofit/>
          </a:bodyPr>
          <a:lstStyle/>
          <a:p>
            <a:r>
              <a:rPr lang="en-US" dirty="0"/>
              <a:t>Telco NF Virtualization Terminology (VIM/CIM-IaaS/CaaS) (VNF/CNF)+(AF)/VNFM/CNFM/NFVO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ABD445-1747-408A-8B98-D37A5626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699" y="1905000"/>
            <a:ext cx="9020175" cy="3990595"/>
          </a:xfrm>
        </p:spPr>
      </p:pic>
    </p:spTree>
    <p:extLst>
      <p:ext uri="{BB962C8B-B14F-4D97-AF65-F5344CB8AC3E}">
        <p14:creationId xmlns:p14="http://schemas.microsoft.com/office/powerpoint/2010/main" val="406942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CA0-E395-4614-BD5E-2A732F2A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3" y="624110"/>
            <a:ext cx="10082211" cy="1280890"/>
          </a:xfrm>
        </p:spPr>
        <p:txBody>
          <a:bodyPr/>
          <a:lstStyle/>
          <a:p>
            <a:r>
              <a:rPr lang="en-US" b="1" dirty="0"/>
              <a:t>What is Kubernetes? Container Orchestrator?</a:t>
            </a:r>
            <a:endParaRPr lang="en-US" dirty="0"/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A6699E-0E95-4FEA-8181-157E3A01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523" y="2346300"/>
            <a:ext cx="7151990" cy="2716765"/>
          </a:xfr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BFBF7F8-6F7B-4D2F-9935-6462646D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2646"/>
              </p:ext>
            </p:extLst>
          </p:nvPr>
        </p:nvGraphicFramePr>
        <p:xfrm>
          <a:off x="2440524" y="1300797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06866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207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699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applications on physical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 in </a:t>
                      </a:r>
                    </a:p>
                    <a:p>
                      <a:pPr algn="ctr"/>
                      <a:r>
                        <a:rPr lang="en-US" dirty="0"/>
                        <a:t>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in</a:t>
                      </a:r>
                    </a:p>
                    <a:p>
                      <a:pPr algn="ctr"/>
                      <a:r>
                        <a:rPr lang="en-US" dirty="0"/>
                        <a:t>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929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81E624-1884-4C97-82C2-2C741722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41144"/>
              </p:ext>
            </p:extLst>
          </p:nvPr>
        </p:nvGraphicFramePr>
        <p:xfrm>
          <a:off x="2440525" y="5063065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94037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2994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9404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is Manager of App Process on the Hardware –Monolithic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OpenStack is Manager  of VM, KVM+ host OS &amp; Guest OS in VM is App Manager–Virtual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 is Manager of  PoDs, Container and Apps.</a:t>
                      </a:r>
                    </a:p>
                    <a:p>
                      <a:r>
                        <a:rPr lang="en-US" dirty="0"/>
                        <a:t>Containerized-Apps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7257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57BF1B8-4B7E-4524-A647-7E34C2B9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89820"/>
              </p:ext>
            </p:extLst>
          </p:nvPr>
        </p:nvGraphicFramePr>
        <p:xfrm>
          <a:off x="2440523" y="190500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4615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4505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1607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of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Clutser of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0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9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0CBA-461F-4605-921B-90BB1609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728"/>
          </a:xfrm>
        </p:spPr>
        <p:txBody>
          <a:bodyPr>
            <a:normAutofit/>
          </a:bodyPr>
          <a:lstStyle/>
          <a:p>
            <a:r>
              <a:rPr lang="en-US" sz="3200" dirty="0"/>
              <a:t>Why do we need OpenStack/Kubernetes?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64536C-3A61-4E44-BDB6-735F77E71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25704"/>
              </p:ext>
            </p:extLst>
          </p:nvPr>
        </p:nvGraphicFramePr>
        <p:xfrm>
          <a:off x="2309813" y="1452563"/>
          <a:ext cx="9194798" cy="542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984">
                  <a:extLst>
                    <a:ext uri="{9D8B030D-6E8A-4147-A177-3AD203B41FA5}">
                      <a16:colId xmlns:a16="http://schemas.microsoft.com/office/drawing/2014/main" val="2357201663"/>
                    </a:ext>
                  </a:extLst>
                </a:gridCol>
                <a:gridCol w="2277416">
                  <a:extLst>
                    <a:ext uri="{9D8B030D-6E8A-4147-A177-3AD203B41FA5}">
                      <a16:colId xmlns:a16="http://schemas.microsoft.com/office/drawing/2014/main" val="453460884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65476883"/>
                    </a:ext>
                  </a:extLst>
                </a:gridCol>
                <a:gridCol w="2246311">
                  <a:extLst>
                    <a:ext uri="{9D8B030D-6E8A-4147-A177-3AD203B41FA5}">
                      <a16:colId xmlns:a16="http://schemas.microsoft.com/office/drawing/2014/main" val="2961648546"/>
                    </a:ext>
                  </a:extLst>
                </a:gridCol>
              </a:tblGrid>
              <a:tr h="639489"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using OS,</a:t>
                      </a:r>
                    </a:p>
                    <a:p>
                      <a:r>
                        <a:rPr lang="en-US" dirty="0"/>
                        <a:t>Phy.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using  Os8 – vanilla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using K8s vanilla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83048"/>
                  </a:ext>
                </a:extLst>
              </a:tr>
              <a:tr h="639489">
                <a:tc>
                  <a:txBody>
                    <a:bodyPr/>
                    <a:lstStyle/>
                    <a:p>
                      <a:r>
                        <a:rPr lang="en-US" dirty="0"/>
                        <a:t>Apps(monoliths, C/S, 3T C/S), CA,CAN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1-5 Apps /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 VMs / server, 1 App per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1-100 Container/ server, 1 app/Cntr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91307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Inter-app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Inter-app-risk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45599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Resource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utilized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utilized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5322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 (limited)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+Horizontal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159"/>
                  </a:ext>
                </a:extLst>
              </a:tr>
              <a:tr h="639489">
                <a:tc>
                  <a:txBody>
                    <a:bodyPr/>
                    <a:lstStyle/>
                    <a:p>
                      <a:r>
                        <a:rPr lang="en-US" dirty="0"/>
                        <a:t>Guest OS or Light weight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22326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be Yes/No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10588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BareMetal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18"/>
                  </a:ext>
                </a:extLst>
              </a:tr>
              <a:tr h="639489">
                <a:tc>
                  <a:txBody>
                    <a:bodyPr/>
                    <a:lstStyle/>
                    <a:p>
                      <a:r>
                        <a:rPr lang="en-US" dirty="0"/>
                        <a:t>Updatable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with large app disruptions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 VM app basis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better at app comp. basis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12797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Update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Live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Live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04172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r>
                        <a:rPr lang="en-US" dirty="0"/>
                        <a:t>Update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Reboots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VM Reboot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Restart Cntr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69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CDA857-C430-41F4-BF05-6968A08A2D8D}"/>
              </a:ext>
            </a:extLst>
          </p:cNvPr>
          <p:cNvSpPr txBox="1"/>
          <p:nvPr/>
        </p:nvSpPr>
        <p:spPr>
          <a:xfrm>
            <a:off x="428625" y="1809750"/>
            <a:ext cx="1595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Glossary:</a:t>
            </a:r>
          </a:p>
          <a:p>
            <a:r>
              <a:rPr lang="en-US" b="1" dirty="0"/>
              <a:t>OS – Operating System</a:t>
            </a:r>
          </a:p>
          <a:p>
            <a:r>
              <a:rPr lang="en-US" b="1" dirty="0"/>
              <a:t>Os8 – OpenStack</a:t>
            </a:r>
          </a:p>
          <a:p>
            <a:r>
              <a:rPr lang="en-US" b="1" dirty="0"/>
              <a:t>K8s - Kubernetes</a:t>
            </a:r>
          </a:p>
        </p:txBody>
      </p:sp>
    </p:spTree>
    <p:extLst>
      <p:ext uri="{BB962C8B-B14F-4D97-AF65-F5344CB8AC3E}">
        <p14:creationId xmlns:p14="http://schemas.microsoft.com/office/powerpoint/2010/main" val="5314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B9FF-71A0-4F4D-9752-C4374FB2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Container Orchestration Engine to Operating System of Cloud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5CD0B08-3E30-4472-97C7-AD9508F2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972703"/>
            <a:ext cx="4610099" cy="576262"/>
          </a:xfrm>
        </p:spPr>
        <p:txBody>
          <a:bodyPr/>
          <a:lstStyle/>
          <a:p>
            <a:r>
              <a:rPr lang="en-US" dirty="0"/>
              <a:t>K8S Integrated Cloud View</a:t>
            </a:r>
          </a:p>
        </p:txBody>
      </p: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6166D6A4-1B3D-4104-8EE9-40E67CCCE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2924" y="2686051"/>
            <a:ext cx="4343400" cy="2571749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55FE95E-74AC-437C-A26F-6165E5DC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7562" y="1662112"/>
            <a:ext cx="4442843" cy="416899"/>
          </a:xfrm>
        </p:spPr>
        <p:txBody>
          <a:bodyPr/>
          <a:lstStyle/>
          <a:p>
            <a:r>
              <a:rPr lang="en-US" sz="2000" dirty="0"/>
              <a:t>Kubernetes Component 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EE34A9-21D6-487F-9476-B6A0E97F3BB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3616635"/>
              </p:ext>
            </p:extLst>
          </p:nvPr>
        </p:nvGraphicFramePr>
        <p:xfrm>
          <a:off x="7167562" y="2135766"/>
          <a:ext cx="4529138" cy="472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69">
                  <a:extLst>
                    <a:ext uri="{9D8B030D-6E8A-4147-A177-3AD203B41FA5}">
                      <a16:colId xmlns:a16="http://schemas.microsoft.com/office/drawing/2014/main" val="2003536286"/>
                    </a:ext>
                  </a:extLst>
                </a:gridCol>
                <a:gridCol w="2264569">
                  <a:extLst>
                    <a:ext uri="{9D8B030D-6E8A-4147-A177-3AD203B41FA5}">
                      <a16:colId xmlns:a16="http://schemas.microsoft.com/office/drawing/2014/main" val="90307741"/>
                    </a:ext>
                  </a:extLst>
                </a:gridCol>
              </a:tblGrid>
              <a:tr h="375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23573"/>
                  </a:ext>
                </a:extLst>
              </a:tr>
              <a:tr h="624320">
                <a:tc>
                  <a:txBody>
                    <a:bodyPr/>
                    <a:lstStyle/>
                    <a:p>
                      <a:r>
                        <a:rPr lang="en-US" dirty="0"/>
                        <a:t>Cloud Controller Manager (Ext)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Amazon, Google, OpenStack,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44462"/>
                  </a:ext>
                </a:extLst>
              </a:tr>
              <a:tr h="648649">
                <a:tc>
                  <a:txBody>
                    <a:bodyPr/>
                    <a:lstStyle/>
                    <a:p>
                      <a:r>
                        <a:rPr lang="en-US" dirty="0"/>
                        <a:t>Kube Controller Manager (Main)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KubeVirt to manage VMs!!!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0481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Kube-API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APIs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32008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Kube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55138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etcd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Config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45831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kubelet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 for Node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0749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Kube-proxy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external access to apps on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47622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 or VM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004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134E6-70E2-41FF-B4F3-8981DBBA4CE8}"/>
              </a:ext>
            </a:extLst>
          </p:cNvPr>
          <p:cNvSpPr txBox="1"/>
          <p:nvPr/>
        </p:nvSpPr>
        <p:spPr>
          <a:xfrm>
            <a:off x="2495550" y="5380672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Orchestrator is a System that deploys and manages Application. It can deploy your application, scale it, self-heal it when things break &amp; perform rolling updates and rollbacks.</a:t>
            </a:r>
          </a:p>
        </p:txBody>
      </p:sp>
    </p:spTree>
    <p:extLst>
      <p:ext uri="{BB962C8B-B14F-4D97-AF65-F5344CB8AC3E}">
        <p14:creationId xmlns:p14="http://schemas.microsoft.com/office/powerpoint/2010/main" val="36222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2F70C-84D7-441A-BDFB-25FC78A3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 for OCR/CRI-O vs.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EEDFEB-30DA-4AE3-B0C5-72906E94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425" y="1972703"/>
            <a:ext cx="4674680" cy="576262"/>
          </a:xfrm>
        </p:spPr>
        <p:txBody>
          <a:bodyPr/>
          <a:lstStyle/>
          <a:p>
            <a:r>
              <a:rPr lang="en-US" dirty="0"/>
              <a:t>Container Runtimes Options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4AD39F-BD80-4059-A1F6-7D7E11F34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K8s POD Management</a:t>
            </a:r>
          </a:p>
        </p:txBody>
      </p:sp>
      <p:pic>
        <p:nvPicPr>
          <p:cNvPr id="13" name="Content Placeholder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6472F1-0062-45BA-A27B-2755080F9A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35739" y="2871117"/>
            <a:ext cx="4338637" cy="2627064"/>
          </a:xfrm>
        </p:spPr>
      </p:pic>
      <p:pic>
        <p:nvPicPr>
          <p:cNvPr id="11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9DC998AC-0A52-4569-B98D-7F20C3FF8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339" y="2800737"/>
            <a:ext cx="4343400" cy="2844026"/>
          </a:xfr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454AB7E-7833-4DE6-9EE1-DA301C7C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696" y="3315368"/>
            <a:ext cx="3019304" cy="1738563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28262C-B7E5-4CDE-B330-4104F5B6D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988" y="2413917"/>
            <a:ext cx="914400" cy="914400"/>
          </a:xfrm>
          <a:prstGeom prst="rect">
            <a:avLst/>
          </a:prstGeom>
        </p:spPr>
      </p:pic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FED68BD-06C7-4830-9F65-2099A70D3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792" y="4965056"/>
            <a:ext cx="2340869" cy="60350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0E5DC50-EB36-4560-9176-5D45016D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2294" y="4612496"/>
            <a:ext cx="933450" cy="1143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EE1F78-8FFB-48DF-8169-06A9BF60419F}"/>
              </a:ext>
            </a:extLst>
          </p:cNvPr>
          <p:cNvSpPr txBox="1"/>
          <p:nvPr/>
        </p:nvSpPr>
        <p:spPr>
          <a:xfrm flipH="1">
            <a:off x="1390650" y="5838825"/>
            <a:ext cx="1055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PoDs are mortal and VMs are immortal. To run VM as containers you will need KubeVirt as workload controller. https://kubevirt.io/2020/KubeVirt-Architecture-Fundamentals.html</a:t>
            </a:r>
          </a:p>
        </p:txBody>
      </p:sp>
    </p:spTree>
    <p:extLst>
      <p:ext uri="{BB962C8B-B14F-4D97-AF65-F5344CB8AC3E}">
        <p14:creationId xmlns:p14="http://schemas.microsoft.com/office/powerpoint/2010/main" val="14475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BCEB-4439-4E07-9BAB-0D660D32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EAA54-C7F4-46CB-83F3-981EC91A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59876" cy="5505450"/>
          </a:xfrm>
        </p:spPr>
        <p:txBody>
          <a:bodyPr/>
          <a:lstStyle/>
          <a:p>
            <a:r>
              <a:rPr lang="en-US" dirty="0"/>
              <a:t>Containers are only ever created within the context of a </a:t>
            </a:r>
            <a:r>
              <a:rPr lang="en-US" dirty="0">
                <a:hlinkClick r:id="rId2"/>
              </a:rPr>
              <a:t>Pod</a:t>
            </a:r>
            <a:r>
              <a:rPr lang="en-US" dirty="0"/>
              <a:t>. This is usually done using a Controller. See Controllers: </a:t>
            </a:r>
            <a:r>
              <a:rPr lang="en-US" dirty="0">
                <a:hlinkClick r:id="rId3"/>
              </a:rPr>
              <a:t>Deployment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Job</a:t>
            </a:r>
            <a:r>
              <a:rPr lang="en-US" dirty="0"/>
              <a:t>, or </a:t>
            </a:r>
            <a:r>
              <a:rPr lang="en-US" dirty="0">
                <a:hlinkClick r:id="rId5"/>
              </a:rPr>
              <a:t>StatefulSet</a:t>
            </a:r>
            <a:endParaRPr lang="en-US" dirty="0"/>
          </a:p>
          <a:p>
            <a:r>
              <a:rPr lang="en-US" dirty="0"/>
              <a:t> Appears In:</a:t>
            </a:r>
            <a:r>
              <a:rPr lang="en-US" dirty="0">
                <a:hlinkClick r:id="rId6"/>
              </a:rPr>
              <a:t>PodSpec [core/v1]</a:t>
            </a:r>
            <a:endParaRPr lang="en-US" b="1" dirty="0"/>
          </a:p>
          <a:p>
            <a:r>
              <a:rPr lang="en-US" b="1" dirty="0"/>
              <a:t>Workloads</a:t>
            </a:r>
            <a:r>
              <a:rPr lang="en-US" dirty="0"/>
              <a:t> are objects you use to manage and run your containers on the cluster</a:t>
            </a:r>
          </a:p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Discovery &amp; LB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resources are objects you use to "stitch" your workloads together into an externally accessible, load-balanced Service.</a:t>
            </a:r>
          </a:p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</a:rPr>
              <a:t>Config &amp; Storage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</a:rPr>
              <a:t> resources are objects you use to inject initialization data into your applications, and to persist data that is external to your container.</a:t>
            </a:r>
          </a:p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Cluster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resources objects define how the cluster itself is configured; these are typically used only by cluster operators.</a:t>
            </a:r>
          </a:p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Metadata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resources are objects you use to configure the behavior of other resources within the cluster, such as </a:t>
            </a:r>
            <a:r>
              <a:rPr lang="en-US" altLang="en-US" sz="1200" dirty="0">
                <a:solidFill>
                  <a:srgbClr val="802060"/>
                </a:solidFill>
                <a:latin typeface="Arial Unicode MS"/>
                <a:ea typeface="SFMono-Regular"/>
              </a:rPr>
              <a:t>HorizontalPodAutoscaler</a:t>
            </a:r>
            <a:r>
              <a:rPr lang="en-US" altLang="en-US" dirty="0">
                <a:solidFill>
                  <a:srgbClr val="212529"/>
                </a:solidFill>
                <a:ea typeface="-apple-system"/>
              </a:rPr>
              <a:t> 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for scaling workloads.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CEC5E0-0C71-4E79-B984-8E58E4870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30803"/>
              </p:ext>
            </p:extLst>
          </p:nvPr>
        </p:nvGraphicFramePr>
        <p:xfrm>
          <a:off x="2729992" y="1470660"/>
          <a:ext cx="4637595" cy="662940"/>
        </p:xfrm>
        <a:graphic>
          <a:graphicData uri="http://schemas.openxmlformats.org/drawingml/2006/table">
            <a:tbl>
              <a:tblPr/>
              <a:tblGrid>
                <a:gridCol w="1545865">
                  <a:extLst>
                    <a:ext uri="{9D8B030D-6E8A-4147-A177-3AD203B41FA5}">
                      <a16:colId xmlns:a16="http://schemas.microsoft.com/office/drawing/2014/main" val="2303048943"/>
                    </a:ext>
                  </a:extLst>
                </a:gridCol>
                <a:gridCol w="1545865">
                  <a:extLst>
                    <a:ext uri="{9D8B030D-6E8A-4147-A177-3AD203B41FA5}">
                      <a16:colId xmlns:a16="http://schemas.microsoft.com/office/drawing/2014/main" val="1153176360"/>
                    </a:ext>
                  </a:extLst>
                </a:gridCol>
                <a:gridCol w="1545865">
                  <a:extLst>
                    <a:ext uri="{9D8B030D-6E8A-4147-A177-3AD203B41FA5}">
                      <a16:colId xmlns:a16="http://schemas.microsoft.com/office/drawing/2014/main" val="109957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Group</a:t>
                      </a:r>
                    </a:p>
                    <a:p>
                      <a:pPr algn="l" fontAlgn="b"/>
                      <a:r>
                        <a:rPr lang="en-US" dirty="0">
                          <a:effectLst/>
                        </a:rPr>
                        <a:t>Core</a:t>
                      </a:r>
                    </a:p>
                  </a:txBody>
                  <a:tcPr marL="76200" marR="76200" marT="57150" marB="571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C4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Version</a:t>
                      </a:r>
                    </a:p>
                    <a:p>
                      <a:pPr algn="l" fontAlgn="b"/>
                      <a:r>
                        <a:rPr lang="en-US" dirty="0">
                          <a:effectLst/>
                        </a:rPr>
                        <a:t>V1</a:t>
                      </a:r>
                    </a:p>
                  </a:txBody>
                  <a:tcPr marL="76200" marR="76200" marT="57150" marB="571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C4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Kind</a:t>
                      </a:r>
                    </a:p>
                    <a:p>
                      <a:pPr algn="l" fontAlgn="b"/>
                      <a:r>
                        <a:rPr lang="en-US" dirty="0">
                          <a:effectLst/>
                        </a:rPr>
                        <a:t>Container</a:t>
                      </a:r>
                    </a:p>
                  </a:txBody>
                  <a:tcPr marL="76200" marR="76200" marT="57150" marB="571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C4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2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702C-B1BF-426A-8340-E78AF576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136D-FA9D-49ED-B868-52A10A8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Workloads resources are responsible for managing and running your containers on the cluster. </a:t>
            </a:r>
            <a:r>
              <a:rPr lang="en-US" dirty="0">
                <a:hlinkClick r:id="rId2"/>
              </a:rPr>
              <a:t>Containers</a:t>
            </a:r>
            <a:r>
              <a:rPr lang="en-US" dirty="0"/>
              <a:t> are created by Controllers through </a:t>
            </a:r>
            <a:r>
              <a:rPr lang="en-US" dirty="0">
                <a:hlinkClick r:id="rId3"/>
              </a:rPr>
              <a:t>Pods</a:t>
            </a:r>
            <a:r>
              <a:rPr lang="en-US" dirty="0"/>
              <a:t>. Pods run Containers and provide environmental dependencies such as shared or persistent storage </a:t>
            </a:r>
            <a:r>
              <a:rPr lang="en-US" dirty="0">
                <a:hlinkClick r:id="rId4"/>
              </a:rPr>
              <a:t>Volumes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Configuration</a:t>
            </a:r>
            <a:r>
              <a:rPr lang="en-US" dirty="0"/>
              <a:t> or </a:t>
            </a:r>
            <a:r>
              <a:rPr lang="en-US" dirty="0">
                <a:hlinkClick r:id="rId6"/>
              </a:rPr>
              <a:t>Secret</a:t>
            </a:r>
            <a:r>
              <a:rPr lang="en-US" dirty="0"/>
              <a:t> data injected into the container.</a:t>
            </a:r>
          </a:p>
          <a:p>
            <a:r>
              <a:rPr lang="en-US" dirty="0"/>
              <a:t>The most common Controllers are:</a:t>
            </a:r>
          </a:p>
          <a:p>
            <a:r>
              <a:rPr lang="en-US" dirty="0">
                <a:hlinkClick r:id="rId7"/>
              </a:rPr>
              <a:t>Deployments</a:t>
            </a:r>
            <a:r>
              <a:rPr lang="en-US" dirty="0"/>
              <a:t> for stateless persistent apps (e.g. HTTP servers).</a:t>
            </a:r>
          </a:p>
          <a:p>
            <a:r>
              <a:rPr lang="en-US" dirty="0">
                <a:hlinkClick r:id="rId8"/>
              </a:rPr>
              <a:t>StatefulSets</a:t>
            </a:r>
            <a:r>
              <a:rPr lang="en-US" dirty="0"/>
              <a:t> for stateful persistent apps (e.g. databases).</a:t>
            </a:r>
          </a:p>
          <a:p>
            <a:r>
              <a:rPr lang="en-US" dirty="0">
                <a:hlinkClick r:id="rId9"/>
              </a:rPr>
              <a:t>Jobs</a:t>
            </a:r>
            <a:r>
              <a:rPr lang="en-US" dirty="0"/>
              <a:t> for run-to-completion apps (e.g. batch Jobs).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3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9E20-E377-4B0A-9794-BC1245B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Discovery &amp; LB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/ </a:t>
            </a:r>
            <a:r>
              <a:rPr lang="en-US" altLang="en-US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Service APIs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8A0-1A52-4916-BED6-0FD3FBFA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Service API resources are responsible for stitching your workloads together into an accessible Loadbalanced Service. By default, </a:t>
            </a:r>
            <a:r>
              <a:rPr lang="en-US" altLang="en-US" dirty="0">
                <a:solidFill>
                  <a:srgbClr val="007BFF"/>
                </a:solidFill>
                <a:latin typeface="Arial" panose="020B0604020202020204" pitchFamily="34" charset="0"/>
                <a:ea typeface="-apple-system"/>
                <a:hlinkClick r:id="rId2"/>
              </a:rPr>
              <a:t>Workloads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are only accessible within the cluster, and they must be exposed externally using a either a *LoadBalancer* or *NodePort* </a:t>
            </a:r>
            <a:r>
              <a:rPr lang="en-US" altLang="en-US" dirty="0">
                <a:solidFill>
                  <a:srgbClr val="007BFF"/>
                </a:solidFill>
                <a:latin typeface="Arial" panose="020B0604020202020204" pitchFamily="34" charset="0"/>
                <a:ea typeface="-apple-system"/>
                <a:hlinkClick r:id="rId3"/>
              </a:rPr>
              <a:t>Service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. For development, internally accessible Workloads can be accessed via proxy through the api master using the </a:t>
            </a:r>
            <a:r>
              <a:rPr lang="en-US" altLang="en-US" sz="1200" dirty="0">
                <a:solidFill>
                  <a:srgbClr val="802060"/>
                </a:solidFill>
                <a:latin typeface="Arial Unicode MS"/>
                <a:ea typeface="SFMono-Regular"/>
              </a:rPr>
              <a:t>kubectl proxy</a:t>
            </a:r>
            <a:r>
              <a:rPr lang="en-US" altLang="en-US" dirty="0">
                <a:solidFill>
                  <a:srgbClr val="212529"/>
                </a:solidFill>
                <a:ea typeface="-apple-system"/>
              </a:rPr>
              <a:t> 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command.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Common resource types: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altLang="en-US" dirty="0">
                <a:solidFill>
                  <a:srgbClr val="007BFF"/>
                </a:solidFill>
                <a:latin typeface="Arial" panose="020B0604020202020204" pitchFamily="34" charset="0"/>
                <a:ea typeface="-apple-system"/>
                <a:hlinkClick r:id="rId3"/>
              </a:rPr>
              <a:t>Services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for providing a single ip endpoint loadbalanced across multiple Workload replicas</a:t>
            </a:r>
          </a:p>
          <a:p>
            <a:r>
              <a:rPr lang="en-US" altLang="en-US" dirty="0">
                <a:solidFill>
                  <a:srgbClr val="007BFF"/>
                </a:solidFill>
                <a:latin typeface="Arial" panose="020B0604020202020204" pitchFamily="34" charset="0"/>
                <a:ea typeface="-apple-system"/>
                <a:hlinkClick r:id="rId4"/>
              </a:rPr>
              <a:t>Ingress</a:t>
            </a:r>
            <a:r>
              <a:rPr lang="en-US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for providing a https(s) endpoint http(s) routed to one or more *Services*.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4998-F868-445A-9DD6-8453D990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B40F-F706-4D56-8A71-3691E1FB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resources are responsible for configuring behavior of your other Resources within the Cluster.</a:t>
            </a:r>
          </a:p>
          <a:p>
            <a:r>
              <a:rPr lang="en-US" dirty="0"/>
              <a:t>Common resource types:</a:t>
            </a:r>
          </a:p>
          <a:p>
            <a:r>
              <a:rPr lang="en-US" dirty="0">
                <a:hlinkClick r:id="rId2"/>
              </a:rPr>
              <a:t>HorizontalPodAutoscaler</a:t>
            </a:r>
            <a:r>
              <a:rPr lang="en-US" dirty="0"/>
              <a:t> (HPA) for automatically scaling the replicacount of your workloads in response to load.</a:t>
            </a:r>
          </a:p>
          <a:p>
            <a:r>
              <a:rPr lang="en-US" dirty="0">
                <a:hlinkClick r:id="rId3"/>
              </a:rPr>
              <a:t>PodDisruptionBudget</a:t>
            </a:r>
            <a:r>
              <a:rPr lang="en-US" dirty="0"/>
              <a:t> for configuring how many replicas in a given workload maybe made concurrently unavailable when performing maintenance.</a:t>
            </a:r>
          </a:p>
          <a:p>
            <a:r>
              <a:rPr lang="en-US" dirty="0">
                <a:hlinkClick r:id="rId4"/>
              </a:rPr>
              <a:t>Event</a:t>
            </a:r>
            <a:r>
              <a:rPr lang="en-US" dirty="0"/>
              <a:t> for notification of resource lifecycle events in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1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2307</TotalTime>
  <Words>973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Century Gothic</vt:lpstr>
      <vt:lpstr>Wingdings 3</vt:lpstr>
      <vt:lpstr>Wisp</vt:lpstr>
      <vt:lpstr>Kubernetes &amp; OpenStack Distributions</vt:lpstr>
      <vt:lpstr>What is Kubernetes? Container Orchestrator?</vt:lpstr>
      <vt:lpstr>Why do we need OpenStack/Kubernetes?</vt:lpstr>
      <vt:lpstr>From Container Orchestration Engine to Operating System of Cloud</vt:lpstr>
      <vt:lpstr>Kubernetes Components for OCR/CRI-O vs. Docker</vt:lpstr>
      <vt:lpstr>Kubernetes APIs</vt:lpstr>
      <vt:lpstr>Workloads</vt:lpstr>
      <vt:lpstr>Discovery &amp; LB / Service APIs</vt:lpstr>
      <vt:lpstr>Metadata</vt:lpstr>
      <vt:lpstr>Config &amp; Storage</vt:lpstr>
      <vt:lpstr>Cluster &amp; Nodes</vt:lpstr>
      <vt:lpstr>Cluster-API (Concept)</vt:lpstr>
      <vt:lpstr>Integrated OpenStack APIs</vt:lpstr>
      <vt:lpstr>Key Components of K8s</vt:lpstr>
      <vt:lpstr>60+ official k8s Distros</vt:lpstr>
      <vt:lpstr>Kubeadm your installer and its suit spots</vt:lpstr>
      <vt:lpstr>Q&amp;A</vt:lpstr>
      <vt:lpstr>Kubernetes APIs &amp; Cluster APIs</vt:lpstr>
      <vt:lpstr>Telco NF Virtualization Terminology (VIM/CIM-IaaS/CaaS) (VNF/CNF)+(AF)/VNFM/CNFM/NFVO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Distributions</dc:title>
  <dc:creator>Ramchandran, Prakash</dc:creator>
  <cp:lastModifiedBy>Ramchandran, Prakash</cp:lastModifiedBy>
  <cp:revision>41</cp:revision>
  <dcterms:created xsi:type="dcterms:W3CDTF">2020-09-15T18:34:16Z</dcterms:created>
  <dcterms:modified xsi:type="dcterms:W3CDTF">2020-10-03T05:24:35Z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Prakash_Ramchandran@Dell.com</vt:lpwstr>
  </property>
  <property fmtid="{D5CDD505-2E9C-101B-9397-08002B2CF9AE}" pid="5" name="MSIP_Label_17cb76b2-10b8-4fe1-93d4-2202842406cd_SetDate">
    <vt:lpwstr>2020-09-16T17:57:26.5354333Z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c4999d39-7a6c-4ee0-9c79-268f968a71e1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