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gif" ContentType="image/gif"/>
  <Override PartName="/ppt/media/image6.png" ContentType="image/png"/>
  <Override PartName="/ppt/media/image5.png" ContentType="image/png"/>
  <Override PartName="/ppt/media/image4.png" ContentType="image/png"/>
  <Override PartName="/ppt/media/image17.png" ContentType="image/png"/>
  <Override PartName="/ppt/media/image26.png" ContentType="image/png"/>
  <Override PartName="/ppt/media/image3.png" ContentType="image/png"/>
  <Override PartName="/ppt/media/image16.png" ContentType="image/png"/>
  <Override PartName="/ppt/media/image25.png" ContentType="image/png"/>
  <Override PartName="/ppt/media/image2.png" ContentType="image/png"/>
  <Override PartName="/ppt/media/image15.png" ContentType="image/png"/>
  <Override PartName="/ppt/media/image24.png" ContentType="image/png"/>
  <Override PartName="/ppt/media/image1.png" ContentType="image/png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1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1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gif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6" Type="http://schemas.openxmlformats.org/officeDocument/2006/relationships/image" Target="../media/image22.png"/><Relationship Id="rId17" Type="http://schemas.openxmlformats.org/officeDocument/2006/relationships/image" Target="../media/image23.png"/><Relationship Id="rId18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63440" y="749160"/>
            <a:ext cx="4940640" cy="85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3600" strike="noStrike">
                <a:solidFill>
                  <a:srgbClr val="000000"/>
                </a:solidFill>
                <a:latin typeface="Arial"/>
                <a:ea typeface="Arial"/>
              </a:rPr>
              <a:t>Tools for Finding and Analyzing M-Lab Data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231480" y="1738440"/>
            <a:ext cx="4463640" cy="5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M-Lab Data Storage Access Overview: </a:t>
            </a: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3235680" y="4015080"/>
            <a:ext cx="3945240" cy="61524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4cccc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Pipeline</a:t>
            </a:r>
            <a:endParaRPr/>
          </a:p>
        </p:txBody>
      </p:sp>
      <p:pic>
        <p:nvPicPr>
          <p:cNvPr id="75" name="Shape 110" descr=""/>
          <p:cNvPicPr/>
          <p:nvPr/>
        </p:nvPicPr>
        <p:blipFill>
          <a:blip r:embed="rId1"/>
          <a:stretch/>
        </p:blipFill>
        <p:spPr>
          <a:xfrm>
            <a:off x="4123080" y="612000"/>
            <a:ext cx="4884840" cy="2751120"/>
          </a:xfrm>
          <a:prstGeom prst="rect">
            <a:avLst/>
          </a:prstGeom>
          <a:ln>
            <a:noFill/>
          </a:ln>
        </p:spPr>
      </p:pic>
      <p:pic>
        <p:nvPicPr>
          <p:cNvPr id="76" name="Shape 111" descr=""/>
          <p:cNvPicPr/>
          <p:nvPr/>
        </p:nvPicPr>
        <p:blipFill>
          <a:blip r:embed="rId2"/>
          <a:stretch/>
        </p:blipFill>
        <p:spPr>
          <a:xfrm>
            <a:off x="4753800" y="1757520"/>
            <a:ext cx="217800" cy="284400"/>
          </a:xfrm>
          <a:prstGeom prst="rect">
            <a:avLst/>
          </a:prstGeom>
          <a:ln>
            <a:noFill/>
          </a:ln>
        </p:spPr>
      </p:pic>
      <p:pic>
        <p:nvPicPr>
          <p:cNvPr id="77" name="Shape 112" descr=""/>
          <p:cNvPicPr/>
          <p:nvPr/>
        </p:nvPicPr>
        <p:blipFill>
          <a:blip r:embed="rId3"/>
          <a:stretch/>
        </p:blipFill>
        <p:spPr>
          <a:xfrm>
            <a:off x="5571360" y="2300040"/>
            <a:ext cx="217800" cy="284400"/>
          </a:xfrm>
          <a:prstGeom prst="rect">
            <a:avLst/>
          </a:prstGeom>
          <a:ln>
            <a:noFill/>
          </a:ln>
        </p:spPr>
      </p:pic>
      <p:pic>
        <p:nvPicPr>
          <p:cNvPr id="78" name="Shape 113" descr=""/>
          <p:cNvPicPr/>
          <p:nvPr/>
        </p:nvPicPr>
        <p:blipFill>
          <a:blip r:embed="rId4"/>
          <a:stretch/>
        </p:blipFill>
        <p:spPr>
          <a:xfrm>
            <a:off x="5439960" y="1524600"/>
            <a:ext cx="217800" cy="284400"/>
          </a:xfrm>
          <a:prstGeom prst="rect">
            <a:avLst/>
          </a:prstGeom>
          <a:ln>
            <a:noFill/>
          </a:ln>
        </p:spPr>
      </p:pic>
      <p:pic>
        <p:nvPicPr>
          <p:cNvPr id="79" name="Shape 114" descr=""/>
          <p:cNvPicPr/>
          <p:nvPr/>
        </p:nvPicPr>
        <p:blipFill>
          <a:blip r:embed="rId5"/>
          <a:stretch/>
        </p:blipFill>
        <p:spPr>
          <a:xfrm>
            <a:off x="6541200" y="2384280"/>
            <a:ext cx="217800" cy="284400"/>
          </a:xfrm>
          <a:prstGeom prst="rect">
            <a:avLst/>
          </a:prstGeom>
          <a:ln>
            <a:noFill/>
          </a:ln>
        </p:spPr>
      </p:pic>
      <p:pic>
        <p:nvPicPr>
          <p:cNvPr id="80" name="Shape 115" descr=""/>
          <p:cNvPicPr/>
          <p:nvPr/>
        </p:nvPicPr>
        <p:blipFill>
          <a:blip r:embed="rId6"/>
          <a:stretch/>
        </p:blipFill>
        <p:spPr>
          <a:xfrm>
            <a:off x="6267960" y="1524600"/>
            <a:ext cx="217800" cy="284400"/>
          </a:xfrm>
          <a:prstGeom prst="rect">
            <a:avLst/>
          </a:prstGeom>
          <a:ln>
            <a:noFill/>
          </a:ln>
        </p:spPr>
      </p:pic>
      <p:pic>
        <p:nvPicPr>
          <p:cNvPr id="81" name="Shape 116" descr=""/>
          <p:cNvPicPr/>
          <p:nvPr/>
        </p:nvPicPr>
        <p:blipFill>
          <a:blip r:embed="rId7"/>
          <a:stretch/>
        </p:blipFill>
        <p:spPr>
          <a:xfrm>
            <a:off x="7750440" y="2044440"/>
            <a:ext cx="217800" cy="284400"/>
          </a:xfrm>
          <a:prstGeom prst="rect">
            <a:avLst/>
          </a:prstGeom>
          <a:ln>
            <a:noFill/>
          </a:ln>
        </p:spPr>
      </p:pic>
      <p:pic>
        <p:nvPicPr>
          <p:cNvPr id="82" name="Shape 117" descr=""/>
          <p:cNvPicPr/>
          <p:nvPr/>
        </p:nvPicPr>
        <p:blipFill>
          <a:blip r:embed="rId8"/>
          <a:stretch/>
        </p:blipFill>
        <p:spPr>
          <a:xfrm>
            <a:off x="8381880" y="2670120"/>
            <a:ext cx="217800" cy="284400"/>
          </a:xfrm>
          <a:prstGeom prst="rect">
            <a:avLst/>
          </a:prstGeom>
          <a:ln>
            <a:noFill/>
          </a:ln>
        </p:spPr>
      </p:pic>
      <p:pic>
        <p:nvPicPr>
          <p:cNvPr id="83" name="Shape 118" descr=""/>
          <p:cNvPicPr/>
          <p:nvPr/>
        </p:nvPicPr>
        <p:blipFill>
          <a:blip r:embed="rId9"/>
          <a:stretch/>
        </p:blipFill>
        <p:spPr>
          <a:xfrm>
            <a:off x="8321400" y="1672560"/>
            <a:ext cx="217800" cy="284400"/>
          </a:xfrm>
          <a:prstGeom prst="rect">
            <a:avLst/>
          </a:prstGeom>
          <a:ln>
            <a:noFill/>
          </a:ln>
        </p:spPr>
      </p:pic>
      <p:pic>
        <p:nvPicPr>
          <p:cNvPr id="84" name="Shape 119" descr=""/>
          <p:cNvPicPr/>
          <p:nvPr/>
        </p:nvPicPr>
        <p:blipFill>
          <a:blip r:embed="rId10"/>
          <a:stretch/>
        </p:blipFill>
        <p:spPr>
          <a:xfrm>
            <a:off x="6673680" y="1672560"/>
            <a:ext cx="217800" cy="284400"/>
          </a:xfrm>
          <a:prstGeom prst="rect">
            <a:avLst/>
          </a:prstGeom>
          <a:ln>
            <a:noFill/>
          </a:ln>
        </p:spPr>
      </p:pic>
      <p:pic>
        <p:nvPicPr>
          <p:cNvPr id="85" name="Shape 120" descr=""/>
          <p:cNvPicPr/>
          <p:nvPr/>
        </p:nvPicPr>
        <p:blipFill>
          <a:blip r:embed="rId11"/>
          <a:stretch/>
        </p:blipFill>
        <p:spPr>
          <a:xfrm>
            <a:off x="5220720" y="1886040"/>
            <a:ext cx="217800" cy="284400"/>
          </a:xfrm>
          <a:prstGeom prst="rect">
            <a:avLst/>
          </a:prstGeom>
          <a:ln>
            <a:noFill/>
          </a:ln>
        </p:spPr>
      </p:pic>
      <p:pic>
        <p:nvPicPr>
          <p:cNvPr id="86" name="Shape 121" descr=""/>
          <p:cNvPicPr/>
          <p:nvPr/>
        </p:nvPicPr>
        <p:blipFill>
          <a:blip r:embed="rId12"/>
          <a:stretch/>
        </p:blipFill>
        <p:spPr>
          <a:xfrm>
            <a:off x="170280" y="716400"/>
            <a:ext cx="312840" cy="522360"/>
          </a:xfrm>
          <a:prstGeom prst="rect">
            <a:avLst/>
          </a:prstGeom>
          <a:ln>
            <a:noFill/>
          </a:ln>
        </p:spPr>
      </p:pic>
      <p:sp>
        <p:nvSpPr>
          <p:cNvPr id="87" name="CustomShape 2"/>
          <p:cNvSpPr/>
          <p:nvPr/>
        </p:nvSpPr>
        <p:spPr>
          <a:xfrm>
            <a:off x="539280" y="682920"/>
            <a:ext cx="2935440" cy="28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1. Consumer starts an M-Lab test</a:t>
            </a:r>
            <a:endParaRPr/>
          </a:p>
        </p:txBody>
      </p:sp>
      <p:sp>
        <p:nvSpPr>
          <p:cNvPr id="88" name="CustomShape 3"/>
          <p:cNvSpPr/>
          <p:nvPr/>
        </p:nvSpPr>
        <p:spPr>
          <a:xfrm>
            <a:off x="7182360" y="3928680"/>
            <a:ext cx="1594800" cy="761040"/>
          </a:xfrm>
          <a:prstGeom prst="flowChartMagneticDisk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Raw Data</a:t>
            </a:r>
            <a:endParaRPr/>
          </a:p>
        </p:txBody>
      </p:sp>
      <p:sp>
        <p:nvSpPr>
          <p:cNvPr id="89" name="CustomShape 4"/>
          <p:cNvSpPr/>
          <p:nvPr/>
        </p:nvSpPr>
        <p:spPr>
          <a:xfrm>
            <a:off x="7066440" y="103680"/>
            <a:ext cx="2030040" cy="80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2. M-Lab service provides closest server to use for the test and collecting data</a:t>
            </a:r>
            <a:endParaRPr/>
          </a:p>
        </p:txBody>
      </p:sp>
      <p:pic>
        <p:nvPicPr>
          <p:cNvPr id="90" name="Shape 125" descr=""/>
          <p:cNvPicPr/>
          <p:nvPr/>
        </p:nvPicPr>
        <p:blipFill>
          <a:blip r:embed="rId13"/>
          <a:stretch/>
        </p:blipFill>
        <p:spPr>
          <a:xfrm>
            <a:off x="3598920" y="512280"/>
            <a:ext cx="522360" cy="522360"/>
          </a:xfrm>
          <a:prstGeom prst="rect">
            <a:avLst/>
          </a:prstGeom>
          <a:ln>
            <a:noFill/>
          </a:ln>
        </p:spPr>
      </p:pic>
      <p:sp>
        <p:nvSpPr>
          <p:cNvPr id="91" name="CustomShape 5"/>
          <p:cNvSpPr/>
          <p:nvPr/>
        </p:nvSpPr>
        <p:spPr>
          <a:xfrm flipH="1">
            <a:off x="4123440" y="432360"/>
            <a:ext cx="2385000" cy="341280"/>
          </a:xfrm>
          <a:prstGeom prst="curvedConnector2">
            <a:avLst/>
          </a:prstGeom>
          <a:noFill/>
          <a:ln w="38160">
            <a:solidFill>
              <a:schemeClr val="dk2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6"/>
          <p:cNvSpPr/>
          <p:nvPr/>
        </p:nvSpPr>
        <p:spPr>
          <a:xfrm rot="10800000">
            <a:off x="4750920" y="1899360"/>
            <a:ext cx="891360" cy="862560"/>
          </a:xfrm>
          <a:prstGeom prst="curvedConnector2">
            <a:avLst/>
          </a:prstGeom>
          <a:noFill/>
          <a:ln w="38160">
            <a:solidFill>
              <a:srgbClr val="674ea7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7"/>
          <p:cNvSpPr/>
          <p:nvPr/>
        </p:nvSpPr>
        <p:spPr>
          <a:xfrm>
            <a:off x="590760" y="1284120"/>
            <a:ext cx="3516480" cy="61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3. Test is run between Consumer's browser and the closest M-Lab server</a:t>
            </a:r>
            <a:endParaRPr/>
          </a:p>
        </p:txBody>
      </p:sp>
      <p:sp>
        <p:nvSpPr>
          <p:cNvPr id="94" name="CustomShape 8"/>
          <p:cNvSpPr/>
          <p:nvPr/>
        </p:nvSpPr>
        <p:spPr>
          <a:xfrm>
            <a:off x="3860280" y="1036800"/>
            <a:ext cx="1000800" cy="719640"/>
          </a:xfrm>
          <a:prstGeom prst="curvedConnector3">
            <a:avLst>
              <a:gd name="adj1" fmla="val 0"/>
            </a:avLst>
          </a:prstGeom>
          <a:noFill/>
          <a:ln w="38160">
            <a:solidFill>
              <a:srgbClr val="674ea7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9"/>
          <p:cNvSpPr/>
          <p:nvPr/>
        </p:nvSpPr>
        <p:spPr>
          <a:xfrm>
            <a:off x="1014840" y="2214000"/>
            <a:ext cx="3341160" cy="28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4. Accessible metrics shown to user, data stored on M-Lab server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1200" strike="noStrike">
                <a:solidFill>
                  <a:srgbClr val="000000"/>
                </a:solidFill>
                <a:latin typeface="Arial"/>
                <a:ea typeface="Arial"/>
              </a:rPr>
              <a:t>Upload/Download Speed, Round trip time</a:t>
            </a:r>
            <a:endParaRPr/>
          </a:p>
        </p:txBody>
      </p:sp>
      <p:sp>
        <p:nvSpPr>
          <p:cNvPr id="96" name="CustomShape 10"/>
          <p:cNvSpPr/>
          <p:nvPr/>
        </p:nvSpPr>
        <p:spPr>
          <a:xfrm rot="10800000">
            <a:off x="7977600" y="3927600"/>
            <a:ext cx="2298240" cy="1341360"/>
          </a:xfrm>
          <a:prstGeom prst="curvedConnector3">
            <a:avLst>
              <a:gd name="adj1" fmla="val 0"/>
            </a:avLst>
          </a:prstGeom>
          <a:noFill/>
          <a:ln w="38160">
            <a:solidFill>
              <a:srgbClr val="e06666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11"/>
          <p:cNvSpPr/>
          <p:nvPr/>
        </p:nvSpPr>
        <p:spPr>
          <a:xfrm rot="10800000">
            <a:off x="7978320" y="3927240"/>
            <a:ext cx="3115800" cy="1883880"/>
          </a:xfrm>
          <a:prstGeom prst="curvedConnector3">
            <a:avLst>
              <a:gd name="adj1" fmla="val 0"/>
            </a:avLst>
          </a:prstGeom>
          <a:noFill/>
          <a:ln w="38160">
            <a:solidFill>
              <a:srgbClr val="e06666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12"/>
          <p:cNvSpPr/>
          <p:nvPr/>
        </p:nvSpPr>
        <p:spPr>
          <a:xfrm>
            <a:off x="5439960" y="2028960"/>
            <a:ext cx="2539440" cy="1898640"/>
          </a:xfrm>
          <a:prstGeom prst="curvedConnector2">
            <a:avLst/>
          </a:prstGeom>
          <a:noFill/>
          <a:ln w="38160">
            <a:solidFill>
              <a:srgbClr val="e06666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13"/>
          <p:cNvSpPr/>
          <p:nvPr/>
        </p:nvSpPr>
        <p:spPr>
          <a:xfrm rot="10800000">
            <a:off x="7978320" y="3927240"/>
            <a:ext cx="2429640" cy="2116440"/>
          </a:xfrm>
          <a:prstGeom prst="curvedConnector3">
            <a:avLst>
              <a:gd name="adj1" fmla="val 0"/>
            </a:avLst>
          </a:prstGeom>
          <a:noFill/>
          <a:ln w="38160">
            <a:solidFill>
              <a:srgbClr val="e06666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14"/>
          <p:cNvSpPr/>
          <p:nvPr/>
        </p:nvSpPr>
        <p:spPr>
          <a:xfrm flipH="1" rot="5400000">
            <a:off x="6668280" y="2617920"/>
            <a:ext cx="1400040" cy="1218600"/>
          </a:xfrm>
          <a:prstGeom prst="curvedConnector2">
            <a:avLst/>
          </a:prstGeom>
          <a:noFill/>
          <a:ln w="38160">
            <a:solidFill>
              <a:srgbClr val="e06666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15"/>
          <p:cNvSpPr/>
          <p:nvPr/>
        </p:nvSpPr>
        <p:spPr>
          <a:xfrm flipH="1" rot="16200000">
            <a:off x="6118560" y="2067840"/>
            <a:ext cx="2116440" cy="1601640"/>
          </a:xfrm>
          <a:prstGeom prst="curvedConnector3">
            <a:avLst>
              <a:gd name="adj1" fmla="val 50003"/>
            </a:avLst>
          </a:prstGeom>
          <a:noFill/>
          <a:ln w="38160">
            <a:solidFill>
              <a:srgbClr val="e06666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16"/>
          <p:cNvSpPr/>
          <p:nvPr/>
        </p:nvSpPr>
        <p:spPr>
          <a:xfrm flipH="1" rot="5400000">
            <a:off x="6379920" y="2328120"/>
            <a:ext cx="2111400" cy="1086480"/>
          </a:xfrm>
          <a:prstGeom prst="curvedConnector2">
            <a:avLst/>
          </a:prstGeom>
          <a:noFill/>
          <a:ln w="38160">
            <a:solidFill>
              <a:srgbClr val="e06666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17"/>
          <p:cNvSpPr/>
          <p:nvPr/>
        </p:nvSpPr>
        <p:spPr>
          <a:xfrm flipH="1" rot="5400000">
            <a:off x="6994440" y="2943360"/>
            <a:ext cx="1739880" cy="228240"/>
          </a:xfrm>
          <a:prstGeom prst="curvedConnector4">
            <a:avLst>
              <a:gd name="adj1" fmla="val 0"/>
              <a:gd name="adj2" fmla="val 0"/>
            </a:avLst>
          </a:prstGeom>
          <a:noFill/>
          <a:ln w="38160">
            <a:solidFill>
              <a:srgbClr val="e06666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18"/>
          <p:cNvSpPr/>
          <p:nvPr/>
        </p:nvSpPr>
        <p:spPr>
          <a:xfrm rot="5400000">
            <a:off x="7622640" y="3169800"/>
            <a:ext cx="1114200" cy="399960"/>
          </a:xfrm>
          <a:prstGeom prst="curvedConnector2">
            <a:avLst/>
          </a:prstGeom>
          <a:noFill/>
          <a:ln w="38160">
            <a:solidFill>
              <a:srgbClr val="e06666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19"/>
          <p:cNvSpPr/>
          <p:nvPr/>
        </p:nvSpPr>
        <p:spPr>
          <a:xfrm rot="5400000">
            <a:off x="7221600" y="2717640"/>
            <a:ext cx="1968840" cy="449280"/>
          </a:xfrm>
          <a:prstGeom prst="curvedConnector3">
            <a:avLst>
              <a:gd name="adj1" fmla="val 50002"/>
            </a:avLst>
          </a:prstGeom>
          <a:noFill/>
          <a:ln w="38160">
            <a:solidFill>
              <a:srgbClr val="e06666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20"/>
          <p:cNvSpPr/>
          <p:nvPr/>
        </p:nvSpPr>
        <p:spPr>
          <a:xfrm>
            <a:off x="3673440" y="3196800"/>
            <a:ext cx="2998440" cy="80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5. Completed test data is packaged and sent to storage and BigQuery</a:t>
            </a:r>
            <a:endParaRPr/>
          </a:p>
        </p:txBody>
      </p:sp>
      <p:sp>
        <p:nvSpPr>
          <p:cNvPr id="107" name="CustomShape 21"/>
          <p:cNvSpPr/>
          <p:nvPr/>
        </p:nvSpPr>
        <p:spPr>
          <a:xfrm>
            <a:off x="4845600" y="3928680"/>
            <a:ext cx="990000" cy="852480"/>
          </a:xfrm>
          <a:prstGeom prst="round1Rect">
            <a:avLst>
              <a:gd name="adj" fmla="val 13782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Google Cloud Storage</a:t>
            </a:r>
            <a:endParaRPr/>
          </a:p>
        </p:txBody>
      </p:sp>
      <p:sp>
        <p:nvSpPr>
          <p:cNvPr id="108" name="CustomShape 22"/>
          <p:cNvSpPr/>
          <p:nvPr/>
        </p:nvSpPr>
        <p:spPr>
          <a:xfrm>
            <a:off x="3705480" y="3939840"/>
            <a:ext cx="990000" cy="852480"/>
          </a:xfrm>
          <a:prstGeom prst="round1Rect">
            <a:avLst>
              <a:gd name="adj" fmla="val 13782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Big Query</a:t>
            </a:r>
            <a:endParaRPr/>
          </a:p>
        </p:txBody>
      </p:sp>
      <p:pic>
        <p:nvPicPr>
          <p:cNvPr id="109" name="Shape 144" descr=""/>
          <p:cNvPicPr/>
          <p:nvPr/>
        </p:nvPicPr>
        <p:blipFill>
          <a:blip r:embed="rId14"/>
          <a:stretch/>
        </p:blipFill>
        <p:spPr>
          <a:xfrm>
            <a:off x="1384200" y="3688560"/>
            <a:ext cx="1686240" cy="696960"/>
          </a:xfrm>
          <a:prstGeom prst="rect">
            <a:avLst/>
          </a:prstGeom>
          <a:ln>
            <a:noFill/>
          </a:ln>
        </p:spPr>
      </p:pic>
      <p:pic>
        <p:nvPicPr>
          <p:cNvPr id="110" name="Shape 145" descr=""/>
          <p:cNvPicPr/>
          <p:nvPr/>
        </p:nvPicPr>
        <p:blipFill>
          <a:blip r:embed="rId15"/>
          <a:stretch/>
        </p:blipFill>
        <p:spPr>
          <a:xfrm>
            <a:off x="200880" y="3528360"/>
            <a:ext cx="1017720" cy="893880"/>
          </a:xfrm>
          <a:prstGeom prst="rect">
            <a:avLst/>
          </a:prstGeom>
          <a:ln>
            <a:noFill/>
          </a:ln>
        </p:spPr>
      </p:pic>
      <p:sp>
        <p:nvSpPr>
          <p:cNvPr id="111" name="CustomShape 23"/>
          <p:cNvSpPr/>
          <p:nvPr/>
        </p:nvSpPr>
        <p:spPr>
          <a:xfrm>
            <a:off x="213840" y="4332600"/>
            <a:ext cx="3260880" cy="80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6. Applications consume and visualize open data using queries &amp; APIs</a:t>
            </a:r>
            <a:endParaRPr/>
          </a:p>
        </p:txBody>
      </p:sp>
      <p:pic>
        <p:nvPicPr>
          <p:cNvPr id="112" name="Shape 147" descr=""/>
          <p:cNvPicPr/>
          <p:nvPr/>
        </p:nvPicPr>
        <p:blipFill>
          <a:blip r:embed="rId16"/>
          <a:stretch/>
        </p:blipFill>
        <p:spPr>
          <a:xfrm>
            <a:off x="795960" y="2097360"/>
            <a:ext cx="217800" cy="284400"/>
          </a:xfrm>
          <a:prstGeom prst="rect">
            <a:avLst/>
          </a:prstGeom>
          <a:ln>
            <a:noFill/>
          </a:ln>
        </p:spPr>
      </p:pic>
      <p:sp>
        <p:nvSpPr>
          <p:cNvPr id="113" name="CustomShape 24"/>
          <p:cNvSpPr/>
          <p:nvPr/>
        </p:nvSpPr>
        <p:spPr>
          <a:xfrm>
            <a:off x="5952240" y="145800"/>
            <a:ext cx="1112400" cy="284400"/>
          </a:xfrm>
          <a:prstGeom prst="rect">
            <a:avLst/>
          </a:prstGeom>
          <a:solidFill>
            <a:srgbClr val="b6d7a8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r>
              <a:rPr b="1" lang="en-US" sz="1600" strike="noStrike">
                <a:solidFill>
                  <a:srgbClr val="1b1b1b"/>
                </a:solidFill>
                <a:latin typeface="Arial"/>
                <a:ea typeface="Arial"/>
              </a:rPr>
              <a:t>NS</a:t>
            </a:r>
            <a:endParaRPr/>
          </a:p>
        </p:txBody>
      </p:sp>
      <p:pic>
        <p:nvPicPr>
          <p:cNvPr id="114" name="Shape 149" descr=""/>
          <p:cNvPicPr/>
          <p:nvPr/>
        </p:nvPicPr>
        <p:blipFill>
          <a:blip r:embed="rId17"/>
          <a:stretch/>
        </p:blipFill>
        <p:spPr>
          <a:xfrm>
            <a:off x="6082920" y="203400"/>
            <a:ext cx="576360" cy="169560"/>
          </a:xfrm>
          <a:prstGeom prst="rect">
            <a:avLst/>
          </a:prstGeom>
          <a:ln>
            <a:noFill/>
          </a:ln>
        </p:spPr>
      </p:pic>
      <p:sp>
        <p:nvSpPr>
          <p:cNvPr id="115" name="CustomShape 25"/>
          <p:cNvSpPr/>
          <p:nvPr/>
        </p:nvSpPr>
        <p:spPr>
          <a:xfrm>
            <a:off x="52560" y="-22680"/>
            <a:ext cx="8228160" cy="52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Arial"/>
                <a:ea typeface="Arial"/>
              </a:rPr>
              <a:t>How M-Lab Measurements Work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257040" y="-32040"/>
            <a:ext cx="8228160" cy="85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3600" strike="noStrike">
                <a:solidFill>
                  <a:srgbClr val="000000"/>
                </a:solidFill>
                <a:latin typeface="Arial"/>
                <a:ea typeface="Arial"/>
              </a:rPr>
              <a:t>Visual, Web-based Tools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334800" y="890280"/>
            <a:ext cx="8089200" cy="358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US" strike="noStrike">
                <a:solidFill>
                  <a:srgbClr val="000000"/>
                </a:solidFill>
                <a:latin typeface="Arial"/>
                <a:ea typeface="Arial"/>
              </a:rPr>
              <a:t>M-Lab data in Google’s Public Data Explorer</a:t>
            </a:r>
            <a:r>
              <a:rPr lang="en-US" strike="noStrike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
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"/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Produce graph views of all M-Lab data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"/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Select a variety of metrics and time ranges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"/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Compare data by country, ISP, region, city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"/>
            </a:pPr>
            <a:r>
              <a:rPr b="1" lang="en-US" sz="1200" strike="noStrike">
                <a:solidFill>
                  <a:srgbClr val="000000"/>
                </a:solidFill>
                <a:latin typeface="Arial"/>
                <a:ea typeface="Arial"/>
              </a:rPr>
              <a:t>Examples</a:t>
            </a: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■"/>
            </a:pPr>
            <a:endParaRPr/>
          </a:p>
          <a:p>
            <a:pPr lvl="2">
              <a:lnSpc>
                <a:spcPct val="100000"/>
              </a:lnSpc>
              <a:buFont typeface="StarSymbol"/>
              <a:buChar char="■"/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US" strike="noStrike">
                <a:solidFill>
                  <a:srgbClr val="000000"/>
                </a:solidFill>
                <a:latin typeface="Arial"/>
                <a:ea typeface="Arial"/>
              </a:rPr>
              <a:t>Internet Observatory</a:t>
            </a:r>
            <a:r>
              <a:rPr lang="en-US" strike="noStrike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
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"/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Focused on 10 major U.S. metros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"/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Provides </a:t>
            </a:r>
            <a:r>
              <a:rPr i="1" lang="en-US" sz="1200" strike="noStrike">
                <a:solidFill>
                  <a:srgbClr val="000000"/>
                </a:solidFill>
                <a:latin typeface="Arial"/>
                <a:ea typeface="Arial"/>
              </a:rPr>
              <a:t>daily or hourly median </a:t>
            </a: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download &amp; upload speeds 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"/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Performance comparison of ISP / Interconnection providers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"/>
            </a:pPr>
            <a:r>
              <a:rPr b="1" lang="en-US" sz="1200" strike="noStrike">
                <a:solidFill>
                  <a:srgbClr val="000000"/>
                </a:solidFill>
                <a:latin typeface="Arial"/>
                <a:ea typeface="Arial"/>
              </a:rPr>
              <a:t>Examples</a:t>
            </a: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■"/>
            </a:pPr>
            <a:endParaRPr/>
          </a:p>
          <a:p>
            <a:pPr lvl="2">
              <a:lnSpc>
                <a:spcPct val="100000"/>
              </a:lnSpc>
              <a:buFont typeface="StarSymbol"/>
              <a:buChar char="■"/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257040" y="-32040"/>
            <a:ext cx="8228160" cy="85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3600" strike="noStrike">
                <a:solidFill>
                  <a:srgbClr val="000000"/>
                </a:solidFill>
                <a:latin typeface="Arial"/>
                <a:ea typeface="Arial"/>
              </a:rPr>
              <a:t>Browser Based Data Collection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334800" y="890280"/>
            <a:ext cx="7504920" cy="142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US" strike="noStrike">
                <a:solidFill>
                  <a:srgbClr val="000000"/>
                </a:solidFill>
                <a:latin typeface="Arial"/>
                <a:ea typeface="Arial"/>
              </a:rPr>
              <a:t>M-Lab Measure - Chrome Extension/App</a:t>
            </a:r>
            <a:r>
              <a:rPr lang="en-US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 sz="1400" strike="noStrike" u="sng">
                <a:solidFill>
                  <a:srgbClr val="1155cc"/>
                </a:solidFill>
                <a:latin typeface="Arial"/>
                <a:ea typeface="Arial"/>
              </a:rPr>
              <a:t>https://goo.gl/kLBbmR</a:t>
            </a: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"/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Schedulable NDT tests, run in the background from Chrome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"/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Annotation feature for individually tagging test results 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"/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All raw data available to export as CSV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"/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Suitable for personal use or structured research from different locations, connections, etc.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20" name="Shape 163" descr=""/>
          <p:cNvPicPr/>
          <p:nvPr/>
        </p:nvPicPr>
        <p:blipFill>
          <a:blip r:embed="rId1"/>
          <a:stretch/>
        </p:blipFill>
        <p:spPr>
          <a:xfrm>
            <a:off x="112320" y="2251440"/>
            <a:ext cx="2776680" cy="4947120"/>
          </a:xfrm>
          <a:prstGeom prst="rect">
            <a:avLst/>
          </a:prstGeom>
          <a:ln w="28440">
            <a:solidFill>
              <a:srgbClr val="999999"/>
            </a:solidFill>
            <a:round/>
          </a:ln>
        </p:spPr>
      </p:pic>
      <p:pic>
        <p:nvPicPr>
          <p:cNvPr id="121" name="Shape 164" descr=""/>
          <p:cNvPicPr/>
          <p:nvPr/>
        </p:nvPicPr>
        <p:blipFill>
          <a:blip r:embed="rId2"/>
          <a:stretch/>
        </p:blipFill>
        <p:spPr>
          <a:xfrm>
            <a:off x="3039840" y="2251440"/>
            <a:ext cx="2886120" cy="5142240"/>
          </a:xfrm>
          <a:prstGeom prst="rect">
            <a:avLst/>
          </a:prstGeom>
          <a:ln w="28440">
            <a:solidFill>
              <a:srgbClr val="999999"/>
            </a:solidFill>
            <a:round/>
          </a:ln>
        </p:spPr>
      </p:pic>
      <p:pic>
        <p:nvPicPr>
          <p:cNvPr id="122" name="Shape 165" descr=""/>
          <p:cNvPicPr/>
          <p:nvPr/>
        </p:nvPicPr>
        <p:blipFill>
          <a:blip r:embed="rId3"/>
          <a:stretch/>
        </p:blipFill>
        <p:spPr>
          <a:xfrm>
            <a:off x="6095160" y="2251440"/>
            <a:ext cx="2886120" cy="5142240"/>
          </a:xfrm>
          <a:prstGeom prst="rect">
            <a:avLst/>
          </a:prstGeom>
          <a:ln w="28440">
            <a:solidFill>
              <a:srgbClr val="999999"/>
            </a:solidFill>
            <a:round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257040" y="-32040"/>
            <a:ext cx="8228160" cy="85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3600" strike="noStrike">
                <a:solidFill>
                  <a:srgbClr val="000000"/>
                </a:solidFill>
                <a:latin typeface="Arial"/>
                <a:ea typeface="Arial"/>
              </a:rPr>
              <a:t>API based Middleware</a:t>
            </a:r>
            <a:endParaRPr/>
          </a:p>
        </p:txBody>
      </p:sp>
      <p:sp>
        <p:nvSpPr>
          <p:cNvPr id="124" name="CustomShape 2"/>
          <p:cNvSpPr/>
          <p:nvPr/>
        </p:nvSpPr>
        <p:spPr>
          <a:xfrm>
            <a:off x="334800" y="738000"/>
            <a:ext cx="7504920" cy="358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US" strike="noStrike">
                <a:solidFill>
                  <a:srgbClr val="000000"/>
                </a:solidFill>
                <a:latin typeface="Arial"/>
                <a:ea typeface="Arial"/>
              </a:rPr>
              <a:t>Telescope</a:t>
            </a:r>
            <a:r>
              <a:rPr lang="en-US" strike="noStrike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
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"/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Python framework designed to extract raw measurements from M-Lab to allow the easy production of research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"/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Used to produce data for </a:t>
            </a:r>
            <a:r>
              <a:rPr i="1" lang="en-US" sz="1200" strike="noStrike">
                <a:solidFill>
                  <a:srgbClr val="000000"/>
                </a:solidFill>
                <a:latin typeface="Arial"/>
                <a:ea typeface="Arial"/>
              </a:rPr>
              <a:t>Internet Observatory</a:t>
            </a: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 and M-Lab’s 2014 Interconnection Report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"/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Easy to edit JSON input file used to generate CSV output files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US" strike="noStrike">
                <a:solidFill>
                  <a:srgbClr val="000000"/>
                </a:solidFill>
                <a:latin typeface="Arial"/>
                <a:ea typeface="Arial"/>
              </a:rPr>
              <a:t>Piecewise</a:t>
            </a:r>
            <a:r>
              <a:rPr lang="en-US" strike="noStrike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
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"/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A Python tool for digesting and visualizing Measurement Lab data from a selected geographic region. 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"/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Aggregates digested data by defined sub-areas, such as census blocks, counties, etc.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"/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In development as an OTI project, currently being prototyped for 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257040" y="-32040"/>
            <a:ext cx="8228160" cy="85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3600" strike="noStrike">
                <a:solidFill>
                  <a:srgbClr val="000000"/>
                </a:solidFill>
                <a:latin typeface="Arial"/>
                <a:ea typeface="Arial"/>
              </a:rPr>
              <a:t>API based Middleware - Telescope</a:t>
            </a:r>
            <a:endParaRPr/>
          </a:p>
        </p:txBody>
      </p:sp>
      <p:sp>
        <p:nvSpPr>
          <p:cNvPr id="126" name="CustomShape 2"/>
          <p:cNvSpPr/>
          <p:nvPr/>
        </p:nvSpPr>
        <p:spPr>
          <a:xfrm>
            <a:off x="334800" y="738000"/>
            <a:ext cx="7504920" cy="358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1200" strike="noStrike">
                <a:solidFill>
                  <a:srgbClr val="000000"/>
                </a:solidFill>
                <a:latin typeface="Arial"/>
                <a:ea typeface="Arial"/>
              </a:rPr>
              <a:t>JSON input file example</a:t>
            </a:r>
            <a:endParaRPr/>
          </a:p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"file_format_version": 1.1,</a:t>
            </a:r>
            <a:endParaRPr/>
          </a:p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"sites": ["lga01", "lga02"],</a:t>
            </a:r>
            <a:endParaRPr/>
          </a:p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"client_providers": ["comcast", "verizon", "cablevision"],</a:t>
            </a:r>
            <a:endParaRPr/>
          </a:p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"client_countries": ["us"],</a:t>
            </a:r>
            <a:endParaRPr/>
          </a:p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"start_times": ["2014-02-01T00:00:00Z"],</a:t>
            </a:r>
            <a:endParaRPr/>
          </a:p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"duration": "30d",</a:t>
            </a:r>
            <a:endParaRPr/>
          </a:p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"metrics": ["download_throughput", "minimum_rtt"],</a:t>
            </a:r>
            <a:endParaRPr/>
          </a:p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"ip_translation":{</a:t>
            </a:r>
            <a:endParaRPr/>
          </a:p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"strategy":"maxmind",</a:t>
            </a:r>
            <a:endParaRPr/>
          </a:p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"params":{</a:t>
            </a:r>
            <a:endParaRPr/>
          </a:p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"db_snapshots":["2014-08-04"]</a:t>
            </a:r>
            <a:endParaRPr/>
          </a:p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 strike="noStrike">
                <a:solidFill>
                  <a:srgbClr val="000000"/>
                </a:solidFill>
                <a:latin typeface="Arial"/>
                <a:ea typeface="Arial"/>
              </a:rPr>
              <a:t>Command to run Telescope: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$ python telescope/telescope.py documentation/examples/interconnection_study_example.json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257040" y="-32040"/>
            <a:ext cx="8228160" cy="85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3600" strike="noStrike">
                <a:solidFill>
                  <a:srgbClr val="000000"/>
                </a:solidFill>
                <a:latin typeface="Arial"/>
                <a:ea typeface="Arial"/>
              </a:rPr>
              <a:t>SQL-like query interfaces</a:t>
            </a:r>
            <a:endParaRPr/>
          </a:p>
        </p:txBody>
      </p:sp>
      <p:sp>
        <p:nvSpPr>
          <p:cNvPr id="128" name="CustomShape 2"/>
          <p:cNvSpPr/>
          <p:nvPr/>
        </p:nvSpPr>
        <p:spPr>
          <a:xfrm>
            <a:off x="334800" y="738000"/>
            <a:ext cx="7504920" cy="358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US" strike="noStrike">
                <a:solidFill>
                  <a:srgbClr val="000000"/>
                </a:solidFill>
                <a:latin typeface="Arial"/>
                <a:ea typeface="Arial"/>
              </a:rPr>
              <a:t>Big Query Web Interface</a:t>
            </a:r>
            <a:r>
              <a:rPr lang="en-US" strike="noStrike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
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"/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Getting Started with the Big Query Web Interface Guide (</a:t>
            </a: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) 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"/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Sample M-Lab Research Queries</a:t>
            </a: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US" strike="noStrike">
                <a:solidFill>
                  <a:srgbClr val="000000"/>
                </a:solidFill>
                <a:latin typeface="Arial"/>
                <a:ea typeface="Arial"/>
              </a:rPr>
              <a:t>Google Cloud SDK Tools</a:t>
            </a:r>
            <a:r>
              <a:rPr lang="en-US" strike="noStrike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
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"/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M-Lab dataset schemas and sample queries (</a:t>
            </a: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) 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"/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Basic Cloud SDK Queries of the M-Lab Dataset (</a:t>
            </a: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) </a:t>
            </a:r>
            <a:endParaRPr/>
          </a:p>
          <a:p>
            <a:pPr lvl="1">
              <a:lnSpc>
                <a:spcPct val="120000"/>
              </a:lnSpc>
              <a:buFont typeface="StarSymbol"/>
              <a:buChar char=""/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bq Command-Line Tool Quickstart (</a:t>
            </a: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) 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163440" y="749160"/>
            <a:ext cx="4940640" cy="85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3600" strike="noStrike">
                <a:solidFill>
                  <a:srgbClr val="000000"/>
                </a:solidFill>
                <a:latin typeface="Arial"/>
                <a:ea typeface="Arial"/>
              </a:rPr>
              <a:t>Tools for Finding and Analyzing M-Lab Data</a:t>
            </a:r>
            <a:endParaRPr/>
          </a:p>
        </p:txBody>
      </p:sp>
      <p:sp>
        <p:nvSpPr>
          <p:cNvPr id="130" name="CustomShape 2"/>
          <p:cNvSpPr/>
          <p:nvPr/>
        </p:nvSpPr>
        <p:spPr>
          <a:xfrm>
            <a:off x="231480" y="1738440"/>
            <a:ext cx="4463640" cy="5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M-Lab Data Storage Access Overview: </a:t>
            </a: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