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4" r:id="rId2"/>
    <p:sldId id="298" r:id="rId3"/>
    <p:sldId id="273" r:id="rId4"/>
    <p:sldId id="299" r:id="rId5"/>
    <p:sldId id="297" r:id="rId6"/>
    <p:sldId id="275" r:id="rId7"/>
    <p:sldId id="276" r:id="rId8"/>
    <p:sldId id="272" r:id="rId9"/>
    <p:sldId id="277" r:id="rId10"/>
    <p:sldId id="288" r:id="rId11"/>
    <p:sldId id="278" r:id="rId12"/>
    <p:sldId id="289" r:id="rId13"/>
    <p:sldId id="300" r:id="rId14"/>
    <p:sldId id="27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301" r:id="rId23"/>
    <p:sldId id="281" r:id="rId24"/>
    <p:sldId id="286" r:id="rId25"/>
    <p:sldId id="287" r:id="rId26"/>
    <p:sldId id="282" r:id="rId27"/>
    <p:sldId id="283" r:id="rId28"/>
    <p:sldId id="284" r:id="rId29"/>
    <p:sldId id="285" r:id="rId30"/>
    <p:sldId id="261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91697-6DAC-4CC7-92B8-8480FB63352B}" v="3" dt="2025-10-14T08:11:54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749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9EB2E1-2390-47F0-8E67-06201EA7548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BEE644E-1B26-4FA0-9418-27455EA9AEB0}">
      <dgm:prSet phldrT="[Text]"/>
      <dgm:spPr/>
      <dgm:t>
        <a:bodyPr/>
        <a:lstStyle/>
        <a:p>
          <a:r>
            <a:rPr lang="de-DE" b="1" dirty="0"/>
            <a:t>PR</a:t>
          </a:r>
          <a:endParaRPr lang="de-DE" dirty="0"/>
        </a:p>
      </dgm:t>
    </dgm:pt>
    <dgm:pt modelId="{49068C1C-FDFE-4469-B19D-450BFCCA3DA8}" type="parTrans" cxnId="{B9B0A1A4-2E4D-44B5-8A0D-805D0FCC9DF6}">
      <dgm:prSet/>
      <dgm:spPr/>
      <dgm:t>
        <a:bodyPr/>
        <a:lstStyle/>
        <a:p>
          <a:endParaRPr lang="de-DE"/>
        </a:p>
      </dgm:t>
    </dgm:pt>
    <dgm:pt modelId="{3210EA3E-A667-4955-9C77-ADEF85FFC78C}" type="sibTrans" cxnId="{B9B0A1A4-2E4D-44B5-8A0D-805D0FCC9DF6}">
      <dgm:prSet/>
      <dgm:spPr>
        <a:solidFill>
          <a:srgbClr val="E20074"/>
        </a:solidFill>
        <a:ln>
          <a:noFill/>
        </a:ln>
      </dgm:spPr>
      <dgm:t>
        <a:bodyPr/>
        <a:lstStyle/>
        <a:p>
          <a:endParaRPr lang="de-DE"/>
        </a:p>
      </dgm:t>
    </dgm:pt>
    <dgm:pt modelId="{88D95CBD-E828-4781-A3A4-44BD5B674547}">
      <dgm:prSet phldrT="[Text]"/>
      <dgm:spPr/>
      <dgm:t>
        <a:bodyPr/>
        <a:lstStyle/>
        <a:p>
          <a:r>
            <a:rPr lang="de-DE" b="1" dirty="0"/>
            <a:t>Plan</a:t>
          </a:r>
          <a:endParaRPr lang="de-DE" dirty="0"/>
        </a:p>
      </dgm:t>
    </dgm:pt>
    <dgm:pt modelId="{BB3C0696-8FCA-4807-8EC8-60A666F3DFF2}" type="parTrans" cxnId="{B4157A14-3DCE-4F4E-9452-CD81FD5B8D80}">
      <dgm:prSet/>
      <dgm:spPr/>
      <dgm:t>
        <a:bodyPr/>
        <a:lstStyle/>
        <a:p>
          <a:endParaRPr lang="de-DE"/>
        </a:p>
      </dgm:t>
    </dgm:pt>
    <dgm:pt modelId="{4640EFC7-5161-4C25-A850-F77AB4E12901}" type="sibTrans" cxnId="{B4157A14-3DCE-4F4E-9452-CD81FD5B8D80}">
      <dgm:prSet/>
      <dgm:spPr>
        <a:solidFill>
          <a:srgbClr val="E20074"/>
        </a:solidFill>
        <a:ln>
          <a:noFill/>
        </a:ln>
      </dgm:spPr>
      <dgm:t>
        <a:bodyPr/>
        <a:lstStyle/>
        <a:p>
          <a:endParaRPr lang="de-DE"/>
        </a:p>
      </dgm:t>
    </dgm:pt>
    <dgm:pt modelId="{E135DE00-4E52-46E1-AE39-6C978C9D01D6}">
      <dgm:prSet phldrT="[Text]"/>
      <dgm:spPr/>
      <dgm:t>
        <a:bodyPr/>
        <a:lstStyle/>
        <a:p>
          <a:r>
            <a:rPr lang="de-DE" b="1" dirty="0"/>
            <a:t>Review</a:t>
          </a:r>
        </a:p>
      </dgm:t>
    </dgm:pt>
    <dgm:pt modelId="{ED1D887E-5EFE-4437-BCFD-D7725DE1FBE3}" type="parTrans" cxnId="{3DF9A278-7B73-4BA4-8C4D-ECBD551E792B}">
      <dgm:prSet/>
      <dgm:spPr/>
      <dgm:t>
        <a:bodyPr/>
        <a:lstStyle/>
        <a:p>
          <a:endParaRPr lang="de-DE"/>
        </a:p>
      </dgm:t>
    </dgm:pt>
    <dgm:pt modelId="{06359808-0E67-4C35-9296-FEE0FA509796}" type="sibTrans" cxnId="{3DF9A278-7B73-4BA4-8C4D-ECBD551E792B}">
      <dgm:prSet/>
      <dgm:spPr>
        <a:solidFill>
          <a:srgbClr val="E20074"/>
        </a:solidFill>
        <a:ln>
          <a:noFill/>
        </a:ln>
      </dgm:spPr>
      <dgm:t>
        <a:bodyPr/>
        <a:lstStyle/>
        <a:p>
          <a:endParaRPr lang="de-DE"/>
        </a:p>
      </dgm:t>
    </dgm:pt>
    <dgm:pt modelId="{2EF5ACF2-9D77-4BD8-89BE-FDBF42DE1BB9}">
      <dgm:prSet phldrT="[Text]"/>
      <dgm:spPr/>
      <dgm:t>
        <a:bodyPr/>
        <a:lstStyle/>
        <a:p>
          <a:r>
            <a:rPr lang="de-DE" b="1" dirty="0" err="1"/>
            <a:t>Apply</a:t>
          </a:r>
          <a:endParaRPr lang="de-DE" b="1" dirty="0"/>
        </a:p>
      </dgm:t>
    </dgm:pt>
    <dgm:pt modelId="{0971CFE7-30AB-477F-A4CE-8EEDD0807087}" type="parTrans" cxnId="{18EC32E0-45F3-4F60-BC43-B3C3584D7415}">
      <dgm:prSet/>
      <dgm:spPr/>
      <dgm:t>
        <a:bodyPr/>
        <a:lstStyle/>
        <a:p>
          <a:endParaRPr lang="de-DE"/>
        </a:p>
      </dgm:t>
    </dgm:pt>
    <dgm:pt modelId="{9F81AB1A-259A-4382-94A6-DF5D4C208235}" type="sibTrans" cxnId="{18EC32E0-45F3-4F60-BC43-B3C3584D7415}">
      <dgm:prSet/>
      <dgm:spPr>
        <a:solidFill>
          <a:srgbClr val="E20074"/>
        </a:solidFill>
        <a:ln>
          <a:noFill/>
        </a:ln>
      </dgm:spPr>
      <dgm:t>
        <a:bodyPr/>
        <a:lstStyle/>
        <a:p>
          <a:endParaRPr lang="de-DE"/>
        </a:p>
      </dgm:t>
    </dgm:pt>
    <dgm:pt modelId="{154E1054-D65F-46DA-9265-F92178FAED5A}" type="pres">
      <dgm:prSet presAssocID="{B19EB2E1-2390-47F0-8E67-06201EA7548C}" presName="cycle" presStyleCnt="0">
        <dgm:presLayoutVars>
          <dgm:dir/>
          <dgm:resizeHandles val="exact"/>
        </dgm:presLayoutVars>
      </dgm:prSet>
      <dgm:spPr/>
    </dgm:pt>
    <dgm:pt modelId="{197B747C-9663-4C13-B2B6-1433E1AA1549}" type="pres">
      <dgm:prSet presAssocID="{1BEE644E-1B26-4FA0-9418-27455EA9AEB0}" presName="dummy" presStyleCnt="0"/>
      <dgm:spPr/>
    </dgm:pt>
    <dgm:pt modelId="{364AB0F9-3C42-4A26-B8AF-E6D55FB38CCE}" type="pres">
      <dgm:prSet presAssocID="{1BEE644E-1B26-4FA0-9418-27455EA9AEB0}" presName="node" presStyleLbl="revTx" presStyleIdx="0" presStyleCnt="4">
        <dgm:presLayoutVars>
          <dgm:bulletEnabled val="1"/>
        </dgm:presLayoutVars>
      </dgm:prSet>
      <dgm:spPr/>
    </dgm:pt>
    <dgm:pt modelId="{83C65EA6-D45F-4AA8-A058-9334FA40CC83}" type="pres">
      <dgm:prSet presAssocID="{3210EA3E-A667-4955-9C77-ADEF85FFC78C}" presName="sibTrans" presStyleLbl="node1" presStyleIdx="0" presStyleCnt="4"/>
      <dgm:spPr/>
    </dgm:pt>
    <dgm:pt modelId="{0FF59235-924B-4987-B394-549CE4D4A47C}" type="pres">
      <dgm:prSet presAssocID="{88D95CBD-E828-4781-A3A4-44BD5B674547}" presName="dummy" presStyleCnt="0"/>
      <dgm:spPr/>
    </dgm:pt>
    <dgm:pt modelId="{501D16EF-328C-4C01-A3F4-4E49D5B630E8}" type="pres">
      <dgm:prSet presAssocID="{88D95CBD-E828-4781-A3A4-44BD5B674547}" presName="node" presStyleLbl="revTx" presStyleIdx="1" presStyleCnt="4">
        <dgm:presLayoutVars>
          <dgm:bulletEnabled val="1"/>
        </dgm:presLayoutVars>
      </dgm:prSet>
      <dgm:spPr/>
    </dgm:pt>
    <dgm:pt modelId="{BC2ED062-F921-413C-AD0C-44EE6E5676EE}" type="pres">
      <dgm:prSet presAssocID="{4640EFC7-5161-4C25-A850-F77AB4E12901}" presName="sibTrans" presStyleLbl="node1" presStyleIdx="1" presStyleCnt="4"/>
      <dgm:spPr/>
    </dgm:pt>
    <dgm:pt modelId="{33295873-70B4-46E7-8469-890AD93CCF04}" type="pres">
      <dgm:prSet presAssocID="{E135DE00-4E52-46E1-AE39-6C978C9D01D6}" presName="dummy" presStyleCnt="0"/>
      <dgm:spPr/>
    </dgm:pt>
    <dgm:pt modelId="{16B7D400-1286-48EB-8E06-29716A1A787A}" type="pres">
      <dgm:prSet presAssocID="{E135DE00-4E52-46E1-AE39-6C978C9D01D6}" presName="node" presStyleLbl="revTx" presStyleIdx="2" presStyleCnt="4">
        <dgm:presLayoutVars>
          <dgm:bulletEnabled val="1"/>
        </dgm:presLayoutVars>
      </dgm:prSet>
      <dgm:spPr/>
    </dgm:pt>
    <dgm:pt modelId="{99B0A2A7-4C1B-4923-B9FF-7D23EF2A9B49}" type="pres">
      <dgm:prSet presAssocID="{06359808-0E67-4C35-9296-FEE0FA509796}" presName="sibTrans" presStyleLbl="node1" presStyleIdx="2" presStyleCnt="4"/>
      <dgm:spPr/>
    </dgm:pt>
    <dgm:pt modelId="{720691CE-99A9-4C2C-A327-67E19E5687B5}" type="pres">
      <dgm:prSet presAssocID="{2EF5ACF2-9D77-4BD8-89BE-FDBF42DE1BB9}" presName="dummy" presStyleCnt="0"/>
      <dgm:spPr/>
    </dgm:pt>
    <dgm:pt modelId="{E8490E2E-FEFF-4D76-B7F3-88724BE177A0}" type="pres">
      <dgm:prSet presAssocID="{2EF5ACF2-9D77-4BD8-89BE-FDBF42DE1BB9}" presName="node" presStyleLbl="revTx" presStyleIdx="3" presStyleCnt="4">
        <dgm:presLayoutVars>
          <dgm:bulletEnabled val="1"/>
        </dgm:presLayoutVars>
      </dgm:prSet>
      <dgm:spPr/>
    </dgm:pt>
    <dgm:pt modelId="{E1199CBA-9264-4F2C-8ED1-0F8E2025B30F}" type="pres">
      <dgm:prSet presAssocID="{9F81AB1A-259A-4382-94A6-DF5D4C208235}" presName="sibTrans" presStyleLbl="node1" presStyleIdx="3" presStyleCnt="4"/>
      <dgm:spPr/>
    </dgm:pt>
  </dgm:ptLst>
  <dgm:cxnLst>
    <dgm:cxn modelId="{BF8D4500-A93F-4A29-9260-9DAF0818287D}" type="presOf" srcId="{3210EA3E-A667-4955-9C77-ADEF85FFC78C}" destId="{83C65EA6-D45F-4AA8-A058-9334FA40CC83}" srcOrd="0" destOrd="0" presId="urn:microsoft.com/office/officeart/2005/8/layout/cycle1"/>
    <dgm:cxn modelId="{0619F600-2076-4AA2-97D0-E784B59B1FA2}" type="presOf" srcId="{88D95CBD-E828-4781-A3A4-44BD5B674547}" destId="{501D16EF-328C-4C01-A3F4-4E49D5B630E8}" srcOrd="0" destOrd="0" presId="urn:microsoft.com/office/officeart/2005/8/layout/cycle1"/>
    <dgm:cxn modelId="{B4157A14-3DCE-4F4E-9452-CD81FD5B8D80}" srcId="{B19EB2E1-2390-47F0-8E67-06201EA7548C}" destId="{88D95CBD-E828-4781-A3A4-44BD5B674547}" srcOrd="1" destOrd="0" parTransId="{BB3C0696-8FCA-4807-8EC8-60A666F3DFF2}" sibTransId="{4640EFC7-5161-4C25-A850-F77AB4E12901}"/>
    <dgm:cxn modelId="{44A5FC2E-F633-4A18-8CC3-BFBCFC9A758F}" type="presOf" srcId="{06359808-0E67-4C35-9296-FEE0FA509796}" destId="{99B0A2A7-4C1B-4923-B9FF-7D23EF2A9B49}" srcOrd="0" destOrd="0" presId="urn:microsoft.com/office/officeart/2005/8/layout/cycle1"/>
    <dgm:cxn modelId="{C19CA33F-A322-47F6-BD5C-AA4A183E265E}" type="presOf" srcId="{1BEE644E-1B26-4FA0-9418-27455EA9AEB0}" destId="{364AB0F9-3C42-4A26-B8AF-E6D55FB38CCE}" srcOrd="0" destOrd="0" presId="urn:microsoft.com/office/officeart/2005/8/layout/cycle1"/>
    <dgm:cxn modelId="{4B2C9574-B3F8-488B-904C-C0D96BAD087E}" type="presOf" srcId="{2EF5ACF2-9D77-4BD8-89BE-FDBF42DE1BB9}" destId="{E8490E2E-FEFF-4D76-B7F3-88724BE177A0}" srcOrd="0" destOrd="0" presId="urn:microsoft.com/office/officeart/2005/8/layout/cycle1"/>
    <dgm:cxn modelId="{3DF9A278-7B73-4BA4-8C4D-ECBD551E792B}" srcId="{B19EB2E1-2390-47F0-8E67-06201EA7548C}" destId="{E135DE00-4E52-46E1-AE39-6C978C9D01D6}" srcOrd="2" destOrd="0" parTransId="{ED1D887E-5EFE-4437-BCFD-D7725DE1FBE3}" sibTransId="{06359808-0E67-4C35-9296-FEE0FA509796}"/>
    <dgm:cxn modelId="{D66FAC99-F5C1-4CC6-941E-3CA625BB1689}" type="presOf" srcId="{E135DE00-4E52-46E1-AE39-6C978C9D01D6}" destId="{16B7D400-1286-48EB-8E06-29716A1A787A}" srcOrd="0" destOrd="0" presId="urn:microsoft.com/office/officeart/2005/8/layout/cycle1"/>
    <dgm:cxn modelId="{B9B0A1A4-2E4D-44B5-8A0D-805D0FCC9DF6}" srcId="{B19EB2E1-2390-47F0-8E67-06201EA7548C}" destId="{1BEE644E-1B26-4FA0-9418-27455EA9AEB0}" srcOrd="0" destOrd="0" parTransId="{49068C1C-FDFE-4469-B19D-450BFCCA3DA8}" sibTransId="{3210EA3E-A667-4955-9C77-ADEF85FFC78C}"/>
    <dgm:cxn modelId="{72BA5CCB-C53D-4427-BCCE-E712745C3023}" type="presOf" srcId="{4640EFC7-5161-4C25-A850-F77AB4E12901}" destId="{BC2ED062-F921-413C-AD0C-44EE6E5676EE}" srcOrd="0" destOrd="0" presId="urn:microsoft.com/office/officeart/2005/8/layout/cycle1"/>
    <dgm:cxn modelId="{5005D1CF-3DB1-4DD3-92E7-9431753B854E}" type="presOf" srcId="{B19EB2E1-2390-47F0-8E67-06201EA7548C}" destId="{154E1054-D65F-46DA-9265-F92178FAED5A}" srcOrd="0" destOrd="0" presId="urn:microsoft.com/office/officeart/2005/8/layout/cycle1"/>
    <dgm:cxn modelId="{18EC32E0-45F3-4F60-BC43-B3C3584D7415}" srcId="{B19EB2E1-2390-47F0-8E67-06201EA7548C}" destId="{2EF5ACF2-9D77-4BD8-89BE-FDBF42DE1BB9}" srcOrd="3" destOrd="0" parTransId="{0971CFE7-30AB-477F-A4CE-8EEDD0807087}" sibTransId="{9F81AB1A-259A-4382-94A6-DF5D4C208235}"/>
    <dgm:cxn modelId="{A2417EF5-1656-4F3D-93C2-C4C7340CD3E2}" type="presOf" srcId="{9F81AB1A-259A-4382-94A6-DF5D4C208235}" destId="{E1199CBA-9264-4F2C-8ED1-0F8E2025B30F}" srcOrd="0" destOrd="0" presId="urn:microsoft.com/office/officeart/2005/8/layout/cycle1"/>
    <dgm:cxn modelId="{17135F3C-E2E6-4BA2-A393-5D47AFFCEC23}" type="presParOf" srcId="{154E1054-D65F-46DA-9265-F92178FAED5A}" destId="{197B747C-9663-4C13-B2B6-1433E1AA1549}" srcOrd="0" destOrd="0" presId="urn:microsoft.com/office/officeart/2005/8/layout/cycle1"/>
    <dgm:cxn modelId="{0AEEFFE4-835B-48C8-A533-240452BC09B7}" type="presParOf" srcId="{154E1054-D65F-46DA-9265-F92178FAED5A}" destId="{364AB0F9-3C42-4A26-B8AF-E6D55FB38CCE}" srcOrd="1" destOrd="0" presId="urn:microsoft.com/office/officeart/2005/8/layout/cycle1"/>
    <dgm:cxn modelId="{630A0A59-99D4-4B6E-88A3-ADB0184E1F5B}" type="presParOf" srcId="{154E1054-D65F-46DA-9265-F92178FAED5A}" destId="{83C65EA6-D45F-4AA8-A058-9334FA40CC83}" srcOrd="2" destOrd="0" presId="urn:microsoft.com/office/officeart/2005/8/layout/cycle1"/>
    <dgm:cxn modelId="{0A5BD4F6-B1E7-4121-A429-EFB706FE3BDC}" type="presParOf" srcId="{154E1054-D65F-46DA-9265-F92178FAED5A}" destId="{0FF59235-924B-4987-B394-549CE4D4A47C}" srcOrd="3" destOrd="0" presId="urn:microsoft.com/office/officeart/2005/8/layout/cycle1"/>
    <dgm:cxn modelId="{BA4C181E-74AA-4344-A6E3-4535EE08B1D6}" type="presParOf" srcId="{154E1054-D65F-46DA-9265-F92178FAED5A}" destId="{501D16EF-328C-4C01-A3F4-4E49D5B630E8}" srcOrd="4" destOrd="0" presId="urn:microsoft.com/office/officeart/2005/8/layout/cycle1"/>
    <dgm:cxn modelId="{80818730-97B6-42E3-8672-6C9013DD7F76}" type="presParOf" srcId="{154E1054-D65F-46DA-9265-F92178FAED5A}" destId="{BC2ED062-F921-413C-AD0C-44EE6E5676EE}" srcOrd="5" destOrd="0" presId="urn:microsoft.com/office/officeart/2005/8/layout/cycle1"/>
    <dgm:cxn modelId="{25E3B30D-C1F9-407F-8D1E-D7E16EB47A81}" type="presParOf" srcId="{154E1054-D65F-46DA-9265-F92178FAED5A}" destId="{33295873-70B4-46E7-8469-890AD93CCF04}" srcOrd="6" destOrd="0" presId="urn:microsoft.com/office/officeart/2005/8/layout/cycle1"/>
    <dgm:cxn modelId="{137FB1D2-6E7C-456D-BE1F-0184BEAE25D1}" type="presParOf" srcId="{154E1054-D65F-46DA-9265-F92178FAED5A}" destId="{16B7D400-1286-48EB-8E06-29716A1A787A}" srcOrd="7" destOrd="0" presId="urn:microsoft.com/office/officeart/2005/8/layout/cycle1"/>
    <dgm:cxn modelId="{F45DD11E-F4B0-4698-A7EA-323F9C78B7A5}" type="presParOf" srcId="{154E1054-D65F-46DA-9265-F92178FAED5A}" destId="{99B0A2A7-4C1B-4923-B9FF-7D23EF2A9B49}" srcOrd="8" destOrd="0" presId="urn:microsoft.com/office/officeart/2005/8/layout/cycle1"/>
    <dgm:cxn modelId="{E3976F6A-9816-4BF0-8C17-29D3C5CD4697}" type="presParOf" srcId="{154E1054-D65F-46DA-9265-F92178FAED5A}" destId="{720691CE-99A9-4C2C-A327-67E19E5687B5}" srcOrd="9" destOrd="0" presId="urn:microsoft.com/office/officeart/2005/8/layout/cycle1"/>
    <dgm:cxn modelId="{A952E240-AA08-4D2F-8401-656E80DA36B5}" type="presParOf" srcId="{154E1054-D65F-46DA-9265-F92178FAED5A}" destId="{E8490E2E-FEFF-4D76-B7F3-88724BE177A0}" srcOrd="10" destOrd="0" presId="urn:microsoft.com/office/officeart/2005/8/layout/cycle1"/>
    <dgm:cxn modelId="{C8EFF57D-7919-4FA4-B6F6-E897633C6EDB}" type="presParOf" srcId="{154E1054-D65F-46DA-9265-F92178FAED5A}" destId="{E1199CBA-9264-4F2C-8ED1-0F8E2025B30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4AB0F9-3C42-4A26-B8AF-E6D55FB38CCE}">
      <dsp:nvSpPr>
        <dsp:cNvPr id="0" name=""/>
        <dsp:cNvSpPr/>
      </dsp:nvSpPr>
      <dsp:spPr>
        <a:xfrm>
          <a:off x="2174054" y="71708"/>
          <a:ext cx="1134035" cy="113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PR</a:t>
          </a:r>
          <a:endParaRPr lang="de-DE" sz="2500" kern="1200" dirty="0"/>
        </a:p>
      </dsp:txBody>
      <dsp:txXfrm>
        <a:off x="2174054" y="71708"/>
        <a:ext cx="1134035" cy="1134035"/>
      </dsp:txXfrm>
    </dsp:sp>
    <dsp:sp modelId="{83C65EA6-D45F-4AA8-A058-9334FA40CC83}">
      <dsp:nvSpPr>
        <dsp:cNvPr id="0" name=""/>
        <dsp:cNvSpPr/>
      </dsp:nvSpPr>
      <dsp:spPr>
        <a:xfrm>
          <a:off x="177252" y="381"/>
          <a:ext cx="3202164" cy="3202164"/>
        </a:xfrm>
        <a:prstGeom prst="circularArrow">
          <a:avLst>
            <a:gd name="adj1" fmla="val 6906"/>
            <a:gd name="adj2" fmla="val 465653"/>
            <a:gd name="adj3" fmla="val 548147"/>
            <a:gd name="adj4" fmla="val 20586200"/>
            <a:gd name="adj5" fmla="val 8057"/>
          </a:avLst>
        </a:prstGeom>
        <a:solidFill>
          <a:srgbClr val="E2007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D16EF-328C-4C01-A3F4-4E49D5B630E8}">
      <dsp:nvSpPr>
        <dsp:cNvPr id="0" name=""/>
        <dsp:cNvSpPr/>
      </dsp:nvSpPr>
      <dsp:spPr>
        <a:xfrm>
          <a:off x="2174054" y="1997184"/>
          <a:ext cx="1134035" cy="113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Plan</a:t>
          </a:r>
          <a:endParaRPr lang="de-DE" sz="2500" kern="1200" dirty="0"/>
        </a:p>
      </dsp:txBody>
      <dsp:txXfrm>
        <a:off x="2174054" y="1997184"/>
        <a:ext cx="1134035" cy="1134035"/>
      </dsp:txXfrm>
    </dsp:sp>
    <dsp:sp modelId="{BC2ED062-F921-413C-AD0C-44EE6E5676EE}">
      <dsp:nvSpPr>
        <dsp:cNvPr id="0" name=""/>
        <dsp:cNvSpPr/>
      </dsp:nvSpPr>
      <dsp:spPr>
        <a:xfrm>
          <a:off x="177252" y="381"/>
          <a:ext cx="3202164" cy="3202164"/>
        </a:xfrm>
        <a:prstGeom prst="circularArrow">
          <a:avLst>
            <a:gd name="adj1" fmla="val 6906"/>
            <a:gd name="adj2" fmla="val 465653"/>
            <a:gd name="adj3" fmla="val 5948147"/>
            <a:gd name="adj4" fmla="val 4386200"/>
            <a:gd name="adj5" fmla="val 8057"/>
          </a:avLst>
        </a:prstGeom>
        <a:solidFill>
          <a:srgbClr val="E2007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7D400-1286-48EB-8E06-29716A1A787A}">
      <dsp:nvSpPr>
        <dsp:cNvPr id="0" name=""/>
        <dsp:cNvSpPr/>
      </dsp:nvSpPr>
      <dsp:spPr>
        <a:xfrm>
          <a:off x="248578" y="1997184"/>
          <a:ext cx="1134035" cy="113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Review</a:t>
          </a:r>
        </a:p>
      </dsp:txBody>
      <dsp:txXfrm>
        <a:off x="248578" y="1997184"/>
        <a:ext cx="1134035" cy="1134035"/>
      </dsp:txXfrm>
    </dsp:sp>
    <dsp:sp modelId="{99B0A2A7-4C1B-4923-B9FF-7D23EF2A9B49}">
      <dsp:nvSpPr>
        <dsp:cNvPr id="0" name=""/>
        <dsp:cNvSpPr/>
      </dsp:nvSpPr>
      <dsp:spPr>
        <a:xfrm>
          <a:off x="177252" y="381"/>
          <a:ext cx="3202164" cy="3202164"/>
        </a:xfrm>
        <a:prstGeom prst="circularArrow">
          <a:avLst>
            <a:gd name="adj1" fmla="val 6906"/>
            <a:gd name="adj2" fmla="val 465653"/>
            <a:gd name="adj3" fmla="val 11348147"/>
            <a:gd name="adj4" fmla="val 9786200"/>
            <a:gd name="adj5" fmla="val 8057"/>
          </a:avLst>
        </a:prstGeom>
        <a:solidFill>
          <a:srgbClr val="E2007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90E2E-FEFF-4D76-B7F3-88724BE177A0}">
      <dsp:nvSpPr>
        <dsp:cNvPr id="0" name=""/>
        <dsp:cNvSpPr/>
      </dsp:nvSpPr>
      <dsp:spPr>
        <a:xfrm>
          <a:off x="248578" y="71708"/>
          <a:ext cx="1134035" cy="113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 err="1"/>
            <a:t>Apply</a:t>
          </a:r>
          <a:endParaRPr lang="de-DE" sz="2500" b="1" kern="1200" dirty="0"/>
        </a:p>
      </dsp:txBody>
      <dsp:txXfrm>
        <a:off x="248578" y="71708"/>
        <a:ext cx="1134035" cy="1134035"/>
      </dsp:txXfrm>
    </dsp:sp>
    <dsp:sp modelId="{E1199CBA-9264-4F2C-8ED1-0F8E2025B30F}">
      <dsp:nvSpPr>
        <dsp:cNvPr id="0" name=""/>
        <dsp:cNvSpPr/>
      </dsp:nvSpPr>
      <dsp:spPr>
        <a:xfrm>
          <a:off x="177252" y="381"/>
          <a:ext cx="3202164" cy="3202164"/>
        </a:xfrm>
        <a:prstGeom prst="circularArrow">
          <a:avLst>
            <a:gd name="adj1" fmla="val 6906"/>
            <a:gd name="adj2" fmla="val 465653"/>
            <a:gd name="adj3" fmla="val 16748147"/>
            <a:gd name="adj4" fmla="val 15186200"/>
            <a:gd name="adj5" fmla="val 8057"/>
          </a:avLst>
        </a:prstGeom>
        <a:solidFill>
          <a:srgbClr val="E20074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A9ECE-BF83-4CFE-88E5-075DEF8A516B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8CFFC-00BA-485F-BBAE-251FCAEBD7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79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uses </a:t>
            </a:r>
            <a:r>
              <a:rPr lang="en-US" dirty="0" err="1"/>
              <a:t>HashiCorp</a:t>
            </a:r>
            <a:r>
              <a:rPr lang="en-US" dirty="0"/>
              <a:t> Configuration Language, or HCL, which is designed to be both human-readable and machine-</a:t>
            </a:r>
            <a:r>
              <a:rPr lang="en-US" dirty="0" err="1"/>
              <a:t>parsable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HCL, we describe the desired state of our infrastructure, and Terraform figures out how to reach that state.</a:t>
            </a:r>
          </a:p>
          <a:p>
            <a:endParaRPr lang="en-US" dirty="0"/>
          </a:p>
          <a:p>
            <a:r>
              <a:rPr lang="en-US" dirty="0"/>
              <a:t>The way Terraform interacts with different platforms is through providers. Each provider knows how to talk to a specific API and manage resources there.</a:t>
            </a:r>
          </a:p>
          <a:p>
            <a:endParaRPr lang="en-US" dirty="0"/>
          </a:p>
          <a:p>
            <a:r>
              <a:rPr lang="en-US" dirty="0"/>
              <a:t>In our case, we’ll use the OpenTelekomCloud provider, which is based on OpenStack, so a lot of OpenStack concepts will be familiar if you’ve worked with it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Here’s a short example of configuring the OTC provider in Terraform.</a:t>
            </a:r>
          </a:p>
          <a:p>
            <a:endParaRPr lang="en-US" dirty="0"/>
          </a:p>
          <a:p>
            <a:r>
              <a:rPr lang="en-US" dirty="0"/>
              <a:t>We specify the region - for OTC we’ll use </a:t>
            </a:r>
            <a:r>
              <a:rPr lang="en-US" dirty="0" err="1"/>
              <a:t>eu</a:t>
            </a:r>
            <a:r>
              <a:rPr lang="en-US" dirty="0"/>
              <a:t>-de in this workshop.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auth_url</a:t>
            </a:r>
            <a:r>
              <a:rPr lang="en-US" dirty="0"/>
              <a:t> points to OTC’s IAM endpoint, the </a:t>
            </a:r>
            <a:r>
              <a:rPr lang="en-US" dirty="0" err="1"/>
              <a:t>domain_name</a:t>
            </a:r>
            <a:r>
              <a:rPr lang="en-US" dirty="0"/>
              <a:t> is your OTC domain, and we provide our credentials either directly as variables or via environment variables for security.</a:t>
            </a:r>
          </a:p>
          <a:p>
            <a:endParaRPr lang="en-US" dirty="0"/>
          </a:p>
          <a:p>
            <a:r>
              <a:rPr lang="en-US" dirty="0"/>
              <a:t>This block tells Terraform: “Use the OpenTelekomCloud API in this region with these credentials.”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491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we’ll explore how to manage multiple tenants or environments in Terraform, especially when using remote state for storing .</a:t>
            </a:r>
            <a:r>
              <a:rPr lang="en-US" dirty="0" err="1"/>
              <a:t>tfstate</a:t>
            </a:r>
            <a:r>
              <a:rPr lang="en-US" dirty="0"/>
              <a:t> files.</a:t>
            </a:r>
          </a:p>
          <a:p>
            <a:endParaRPr lang="en-US" dirty="0"/>
          </a:p>
          <a:p>
            <a:r>
              <a:rPr lang="en-US" dirty="0"/>
              <a:t>We’ll compare two main approaches: folder-based separation and workspace-based separation and examine how each handles backend configuration, state isolation, and operational complexity.</a:t>
            </a:r>
          </a:p>
          <a:p>
            <a:endParaRPr lang="en-US" dirty="0"/>
          </a:p>
          <a:p>
            <a:r>
              <a:rPr lang="en-US" dirty="0"/>
              <a:t>By the end, you’ll know which approach best fits your infrastructure and security requirements, and how to combine them with shared modules for an efficient multitenancy setup.</a:t>
            </a:r>
            <a:endParaRPr lang="es-ES" dirty="0"/>
          </a:p>
          <a:p>
            <a:endParaRPr lang="es-ES" dirty="0"/>
          </a:p>
          <a:p>
            <a:r>
              <a:rPr lang="en-US" dirty="0"/>
              <a:t>In a folder-based approach, each tenant or environment has its own directory.</a:t>
            </a:r>
          </a:p>
          <a:p>
            <a:r>
              <a:rPr lang="en-US" dirty="0"/>
              <a:t>Each directory contains its own backend.tf pointing to a unique remote state location, for example, a different key or even a different OBS bucket.</a:t>
            </a:r>
          </a:p>
          <a:p>
            <a:r>
              <a:rPr lang="en-US" dirty="0"/>
              <a:t>This gives complete isolation of state files and allows different credentials or backends per tenant.</a:t>
            </a:r>
          </a:p>
          <a:p>
            <a:endParaRPr lang="en-US" dirty="0"/>
          </a:p>
          <a:p>
            <a:r>
              <a:rPr lang="en-US" dirty="0"/>
              <a:t>Shared Terraform modules can live in a central modules/ folder, allowing you to reuse infrastructure definitions without copy-pasting code.</a:t>
            </a:r>
          </a:p>
          <a:p>
            <a:r>
              <a:rPr lang="en-US" dirty="0"/>
              <a:t>Each folder requires its own terraform </a:t>
            </a:r>
            <a:r>
              <a:rPr lang="en-US" dirty="0" err="1"/>
              <a:t>init</a:t>
            </a:r>
            <a:r>
              <a:rPr lang="en-US" dirty="0"/>
              <a:t>, plan, and apply, which ensures separation but can be more work to manage.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+/-</a:t>
            </a:r>
          </a:p>
          <a:p>
            <a:r>
              <a:rPr lang="en-US" dirty="0"/>
              <a:t>With remote state, folder-based separation allows:</a:t>
            </a:r>
          </a:p>
          <a:p>
            <a:r>
              <a:rPr lang="en-US" dirty="0"/>
              <a:t> * Different backends or credentials for each tenant.</a:t>
            </a:r>
          </a:p>
          <a:p>
            <a:r>
              <a:rPr lang="en-US" dirty="0"/>
              <a:t> * State stored in completely separate OBS buckets or keys, improving security and reducing blast radius.</a:t>
            </a:r>
          </a:p>
          <a:p>
            <a:r>
              <a:rPr lang="en-US" dirty="0"/>
              <a:t>The cost is more repetition in backend configuration, and you must run terraform </a:t>
            </a:r>
            <a:r>
              <a:rPr lang="en-US" dirty="0" err="1"/>
              <a:t>init</a:t>
            </a:r>
            <a:r>
              <a:rPr lang="en-US" dirty="0"/>
              <a:t> separately for each folder.</a:t>
            </a:r>
          </a:p>
          <a:p>
            <a:endParaRPr lang="en-US" dirty="0"/>
          </a:p>
          <a:p>
            <a:r>
              <a:rPr lang="en-US" dirty="0"/>
              <a:t>Folder-based separation gives us fully isolated backends and state files per tenant, which makes it easier to apply different provider credentials or backend settings.</a:t>
            </a:r>
          </a:p>
          <a:p>
            <a:endParaRPr lang="en-US" dirty="0"/>
          </a:p>
          <a:p>
            <a:r>
              <a:rPr lang="en-US" dirty="0"/>
              <a:t>It also provides clear separation for access control and compliance.</a:t>
            </a:r>
          </a:p>
          <a:p>
            <a:endParaRPr lang="en-US" dirty="0"/>
          </a:p>
          <a:p>
            <a:r>
              <a:rPr lang="en-US" dirty="0"/>
              <a:t>On the downside, it creates more file duplication, you often have to repeat backend and provider configuration and without modules, it’s harder to keep everything consistent.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39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commands like terraform workspace new tenant-a and terraform workspace select tenant-b to switch between them.</a:t>
            </a:r>
          </a:p>
          <a:p>
            <a:r>
              <a:rPr lang="en-US" dirty="0"/>
              <a:t>The backend configuration uses the workspace name to store separate state files, often via ${</a:t>
            </a:r>
            <a:r>
              <a:rPr lang="en-US" dirty="0" err="1"/>
              <a:t>terraform.workspace</a:t>
            </a:r>
            <a:r>
              <a:rPr lang="en-US" dirty="0"/>
              <a:t>} in the key path.</a:t>
            </a:r>
          </a:p>
          <a:p>
            <a:r>
              <a:rPr lang="en-US" dirty="0"/>
              <a:t>This is highly DRY, but it also means all workspaces share the same backend configuration and provider settings.</a:t>
            </a:r>
          </a:p>
          <a:p>
            <a:endParaRPr lang="en-US" dirty="0"/>
          </a:p>
          <a:p>
            <a:r>
              <a:rPr lang="en-US" dirty="0"/>
              <a:t>In a workspace-based approach, we use a single codebase and a single backend configuration.</a:t>
            </a:r>
          </a:p>
          <a:p>
            <a:r>
              <a:rPr lang="en-US" dirty="0"/>
              <a:t>The backend key parameter usually includes ${</a:t>
            </a:r>
            <a:r>
              <a:rPr lang="en-US" dirty="0" err="1"/>
              <a:t>terraform.workspace</a:t>
            </a:r>
            <a:r>
              <a:rPr lang="en-US" dirty="0"/>
              <a:t>} so each workspace stores its state in a different file under the same backend.</a:t>
            </a:r>
          </a:p>
          <a:p>
            <a:r>
              <a:rPr lang="en-US" dirty="0"/>
              <a:t>All workspaces must share the same backend type and authentication. This is simpler to manage, but less flexible for per-tenant isolation.</a:t>
            </a:r>
          </a:p>
          <a:p>
            <a:endParaRPr lang="en-US" dirty="0"/>
          </a:p>
          <a:p>
            <a:r>
              <a:rPr lang="en-US" dirty="0"/>
              <a:t>With remote state, workspace-based separation:</a:t>
            </a:r>
          </a:p>
          <a:p>
            <a:r>
              <a:rPr lang="en-US" dirty="0"/>
              <a:t> * Automatically isolates state files by workspace key naming.</a:t>
            </a:r>
          </a:p>
          <a:p>
            <a:r>
              <a:rPr lang="en-US" dirty="0"/>
              <a:t> * Uses one backend configuration for all tenants: easy to set up and DRY.</a:t>
            </a:r>
          </a:p>
          <a:p>
            <a:endParaRPr lang="en-US" dirty="0"/>
          </a:p>
          <a:p>
            <a:r>
              <a:rPr lang="en-US" dirty="0"/>
              <a:t>The limitation is that you cannot vary backend settings or credentials per tenant. All share the same OBS bucket and auth.</a:t>
            </a:r>
          </a:p>
          <a:p>
            <a:r>
              <a:rPr lang="en-US" dirty="0"/>
              <a:t>Workspace-based separation minimizes duplication, there’s only one set of Terraform files to maintain.</a:t>
            </a:r>
          </a:p>
          <a:p>
            <a:endParaRPr lang="en-US" dirty="0"/>
          </a:p>
          <a:p>
            <a:r>
              <a:rPr lang="en-US" dirty="0"/>
              <a:t>It’s easy to switch tenants with a single command, and all tenants automatically share module code.</a:t>
            </a:r>
          </a:p>
          <a:p>
            <a:endParaRPr lang="en-US" dirty="0"/>
          </a:p>
          <a:p>
            <a:r>
              <a:rPr lang="en-US" dirty="0"/>
              <a:t>The trade-off is that all workspaces share the same backend configuration, which may not be acceptable for strict isolation.</a:t>
            </a:r>
          </a:p>
          <a:p>
            <a:endParaRPr lang="en-US" dirty="0"/>
          </a:p>
          <a:p>
            <a:r>
              <a:rPr lang="en-US"/>
              <a:t>There’s also a risk of accidentally running commands in the wrong workspace if you forget to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741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remote state:</a:t>
            </a:r>
          </a:p>
          <a:p>
            <a:r>
              <a:rPr lang="en-US" dirty="0"/>
              <a:t> * Use folders if you need different credentials, buckets, or backend types per tenant.</a:t>
            </a:r>
          </a:p>
          <a:p>
            <a:r>
              <a:rPr lang="en-US" dirty="0"/>
              <a:t> * Use workspaces if you want simplicity, all tenants are similar, and one backend fits all.</a:t>
            </a:r>
          </a:p>
          <a:p>
            <a:r>
              <a:rPr lang="en-US" dirty="0"/>
              <a:t>You can also combine: shared modules for consistency, plus the separation method that fits your state storage and security needs.</a:t>
            </a:r>
          </a:p>
          <a:p>
            <a:endParaRPr lang="en-US" dirty="0"/>
          </a:p>
          <a:p>
            <a:r>
              <a:rPr lang="en-US" dirty="0"/>
              <a:t>Folder-based separation works best when tenants have different configurations, different credentials, or strict isolation requirements.</a:t>
            </a:r>
          </a:p>
          <a:p>
            <a:endParaRPr lang="en-US" dirty="0"/>
          </a:p>
          <a:p>
            <a:r>
              <a:rPr lang="en-US" dirty="0"/>
              <a:t>Workspace-based separation works best when all tenants are very similar, and you want maximum code reuse with minimal duplication.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165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C8DCC-A417-3F8C-96F1-3BB08307B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5A835-CD3F-C67C-FC4B-74DFD64E4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A24DF1-053A-3DBB-CC7E-295E10BC8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simple </a:t>
            </a:r>
            <a:r>
              <a:rPr lang="en-US" dirty="0" err="1"/>
              <a:t>Pulumi</a:t>
            </a:r>
            <a:r>
              <a:rPr lang="en-US" dirty="0"/>
              <a:t> example in Python for creating a VM.</a:t>
            </a:r>
          </a:p>
          <a:p>
            <a:endParaRPr lang="en-US" dirty="0"/>
          </a:p>
          <a:p>
            <a:r>
              <a:rPr lang="en-US" dirty="0"/>
              <a:t>We import </a:t>
            </a:r>
            <a:r>
              <a:rPr lang="en-US" dirty="0" err="1"/>
              <a:t>pulumi</a:t>
            </a:r>
            <a:r>
              <a:rPr lang="en-US" dirty="0"/>
              <a:t> and </a:t>
            </a:r>
            <a:r>
              <a:rPr lang="en-US" dirty="0" err="1"/>
              <a:t>pulumi_openstack</a:t>
            </a:r>
            <a:endParaRPr lang="en-US" dirty="0"/>
          </a:p>
          <a:p>
            <a:r>
              <a:rPr lang="en-US" dirty="0"/>
              <a:t>then define a new Instance resources called workshop-.</a:t>
            </a:r>
          </a:p>
          <a:p>
            <a:endParaRPr lang="en-US" dirty="0"/>
          </a:p>
          <a:p>
            <a:r>
              <a:rPr lang="en-US" dirty="0"/>
              <a:t>We specify the image, flavor, and network just like we would in Terraform, but here it’s Python code.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OpenStack (OTC) – Deploying Multiple VMs</a:t>
            </a:r>
          </a:p>
          <a:p>
            <a:endParaRPr lang="en-US" dirty="0"/>
          </a:p>
          <a:p>
            <a:r>
              <a:rPr lang="en-US" dirty="0"/>
              <a:t>Goal: Provision several identical VMs in a custom network with router + floating IPs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Key Elements in the Code</a:t>
            </a:r>
          </a:p>
          <a:p>
            <a:r>
              <a:rPr lang="en-US" dirty="0"/>
              <a:t>  •  Configurable instance count (</a:t>
            </a:r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3)</a:t>
            </a:r>
          </a:p>
          <a:p>
            <a:r>
              <a:rPr lang="en-US" dirty="0"/>
              <a:t>  •  Network setup: Private subnet, router with external gateway</a:t>
            </a:r>
          </a:p>
          <a:p>
            <a:r>
              <a:rPr lang="en-US" dirty="0"/>
              <a:t>  •  Security group: ICMP (ping) enabled</a:t>
            </a:r>
          </a:p>
          <a:p>
            <a:r>
              <a:rPr lang="en-US" dirty="0"/>
              <a:t>  •  Loop over count:</a:t>
            </a:r>
          </a:p>
          <a:p>
            <a:r>
              <a:rPr lang="en-US" dirty="0"/>
              <a:t>  •  Create port in subnet</a:t>
            </a:r>
          </a:p>
          <a:p>
            <a:r>
              <a:rPr lang="en-US" dirty="0"/>
              <a:t>  •  Create VM attached to port</a:t>
            </a:r>
          </a:p>
          <a:p>
            <a:r>
              <a:rPr lang="en-US" dirty="0"/>
              <a:t>  •  Allocate Floating IP and associate to port</a:t>
            </a:r>
          </a:p>
          <a:p>
            <a:r>
              <a:rPr lang="en-US" dirty="0"/>
              <a:t>  •  Exports: Internal IPs, floating IPs, network, subnet, router IDs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Example Workflow</a:t>
            </a:r>
          </a:p>
          <a:p>
            <a:r>
              <a:rPr lang="en-US" dirty="0"/>
              <a:t>  1.  </a:t>
            </a:r>
            <a:r>
              <a:rPr lang="en-US" dirty="0" err="1"/>
              <a:t>pulumi</a:t>
            </a:r>
            <a:r>
              <a:rPr lang="en-US" dirty="0"/>
              <a:t> up → creates 2 VMs by default</a:t>
            </a:r>
          </a:p>
          <a:p>
            <a:r>
              <a:rPr lang="en-US" dirty="0"/>
              <a:t>  2.  Adjust with config: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</a:t>
            </a:r>
          </a:p>
          <a:p>
            <a:endParaRPr lang="en-US" dirty="0"/>
          </a:p>
          <a:p>
            <a:r>
              <a:rPr lang="en-US" dirty="0"/>
              <a:t>3.  Run ping &lt;</a:t>
            </a:r>
            <a:r>
              <a:rPr lang="en-US" dirty="0" err="1"/>
              <a:t>floating_ip</a:t>
            </a:r>
            <a:r>
              <a:rPr lang="en-US" dirty="0"/>
              <a:t>&gt; to test connectivity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•  Declarative infrastructure as code in Python</a:t>
            </a:r>
          </a:p>
          <a:p>
            <a:r>
              <a:rPr lang="en-US" dirty="0"/>
              <a:t>  •  Scales easily with parameterized </a:t>
            </a:r>
            <a:r>
              <a:rPr lang="en-US" dirty="0" err="1"/>
              <a:t>instance_count</a:t>
            </a:r>
            <a:endParaRPr lang="en-US" dirty="0"/>
          </a:p>
          <a:p>
            <a:r>
              <a:rPr lang="en-US" dirty="0"/>
              <a:t>  •  Reusable pattern for multi-VM labs, demos, or clusters</a:t>
            </a:r>
          </a:p>
          <a:p>
            <a:r>
              <a:rPr lang="en-US" dirty="0"/>
              <a:t>Finally, we export the VM’s public IP as an output, so it’s displayed after the deployment.</a:t>
            </a:r>
          </a:p>
          <a:p>
            <a:endParaRPr lang="en-US" dirty="0"/>
          </a:p>
          <a:p>
            <a:r>
              <a:rPr lang="en-US" dirty="0"/>
              <a:t>This shows how similar the concepts are between </a:t>
            </a:r>
            <a:r>
              <a:rPr lang="en-US" dirty="0" err="1"/>
              <a:t>Pulumi</a:t>
            </a:r>
            <a:r>
              <a:rPr lang="en-US" dirty="0"/>
              <a:t> and Terraform, even though the syntax and execution model differ.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3193-2B0C-70E9-E0FF-9169D7577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376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Atlantis is a tool that brings automation to Terraform workflows inside Git.</a:t>
            </a:r>
          </a:p>
          <a:p>
            <a:endParaRPr lang="en-US" dirty="0"/>
          </a:p>
          <a:p>
            <a:r>
              <a:rPr lang="en-US" dirty="0"/>
              <a:t>It listens for pull requests, runs a plan automatically, and posts the results as a comment in the PR.</a:t>
            </a:r>
          </a:p>
          <a:p>
            <a:r>
              <a:rPr lang="en-US" dirty="0"/>
              <a:t>This gives reviewers immediate feedback on what changes will be made before anything is applied.</a:t>
            </a:r>
          </a:p>
          <a:p>
            <a:endParaRPr lang="en-US" dirty="0"/>
          </a:p>
          <a:p>
            <a:r>
              <a:rPr lang="en-US" dirty="0"/>
              <a:t>Once the changes are approved, an authorized reviewer can trigger apply directly from a PR comment, and Atlantis will execute it.</a:t>
            </a:r>
          </a:p>
          <a:p>
            <a:endParaRPr lang="en-US" dirty="0"/>
          </a:p>
          <a:p>
            <a:r>
              <a:rPr lang="en-US" dirty="0"/>
              <a:t>This setup ensures every infrastructure change is peer-reviewed, tested, and auditable.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47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minimal </a:t>
            </a:r>
            <a:r>
              <a:rPr lang="en-US" dirty="0" err="1"/>
              <a:t>atlantis.yaml</a:t>
            </a:r>
            <a:r>
              <a:rPr lang="en-US" dirty="0"/>
              <a:t> configuration file for a terraform-based project.</a:t>
            </a:r>
          </a:p>
          <a:p>
            <a:endParaRPr lang="en-US" dirty="0"/>
          </a:p>
          <a:p>
            <a:r>
              <a:rPr lang="en-US" dirty="0"/>
              <a:t>In this example, we have a single project called minimal pointing to the terraform-minimal directory.</a:t>
            </a:r>
          </a:p>
          <a:p>
            <a:r>
              <a:rPr lang="en-US" dirty="0"/>
              <a:t>The workflow named terraform defines two stages — plan and apply.</a:t>
            </a:r>
          </a:p>
          <a:p>
            <a:endParaRPr lang="en-US" dirty="0"/>
          </a:p>
          <a:p>
            <a:r>
              <a:rPr lang="en-US" dirty="0"/>
              <a:t>This setup can be expanded with steps like terraform </a:t>
            </a:r>
            <a:r>
              <a:rPr lang="en-US" dirty="0" err="1"/>
              <a:t>fmt</a:t>
            </a:r>
            <a:r>
              <a:rPr lang="en-US" dirty="0"/>
              <a:t>, validate, or </a:t>
            </a:r>
            <a:r>
              <a:rPr lang="en-US" dirty="0" err="1"/>
              <a:t>tfsec</a:t>
            </a:r>
            <a:r>
              <a:rPr lang="en-US" dirty="0"/>
              <a:t> to enforce quality and security checks automatically.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432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walk through the Atlantis workflow in practice:</a:t>
            </a:r>
          </a:p>
          <a:p>
            <a:r>
              <a:rPr lang="en-US" dirty="0"/>
              <a:t> - Step 1: A developer opens a pull request with Terraform changes.</a:t>
            </a:r>
          </a:p>
          <a:p>
            <a:r>
              <a:rPr lang="en-US" dirty="0"/>
              <a:t> - Step 2: Atlantis automatically detects the change and runs a plan, posting the output as a PR comment.</a:t>
            </a:r>
          </a:p>
          <a:p>
            <a:r>
              <a:rPr lang="en-US" dirty="0"/>
              <a:t> - Step 3: The reviewer reads the plan, checks for correctness, and if it’s good, approves the PR.</a:t>
            </a:r>
          </a:p>
          <a:p>
            <a:r>
              <a:rPr lang="en-US" dirty="0"/>
              <a:t> - Step 4: The reviewer comments </a:t>
            </a:r>
            <a:r>
              <a:rPr lang="en-US" dirty="0" err="1"/>
              <a:t>atlantis</a:t>
            </a:r>
            <a:r>
              <a:rPr lang="en-US" dirty="0"/>
              <a:t> apply in the PR, triggering the apply step.</a:t>
            </a:r>
          </a:p>
          <a:p>
            <a:r>
              <a:rPr lang="en-US" dirty="0"/>
              <a:t> - Step 5: Atlantis applies the changes and posts the final output as a PR comment.</a:t>
            </a:r>
          </a:p>
          <a:p>
            <a:endParaRPr lang="en-US" dirty="0"/>
          </a:p>
          <a:p>
            <a:r>
              <a:rPr lang="en-US" dirty="0"/>
              <a:t>This process keeps the entire change history in Git and ensures consistent, collaborative infrastructure management.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763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Pulumi</a:t>
            </a:r>
            <a:r>
              <a:rPr lang="en-US" dirty="0"/>
              <a:t> takes a different approach from Terraform, instead of using a domain-specific language like HCL, it allows you to write your infrastructure as code in general-purpose programming languages.</a:t>
            </a:r>
          </a:p>
          <a:p>
            <a:endParaRPr lang="en-US" dirty="0"/>
          </a:p>
          <a:p>
            <a:r>
              <a:rPr lang="en-US" dirty="0"/>
              <a:t>You can use Python, TypeScript/JavaScript, Go, or C#.</a:t>
            </a:r>
          </a:p>
          <a:p>
            <a:endParaRPr lang="en-US" dirty="0"/>
          </a:p>
          <a:p>
            <a:r>
              <a:rPr lang="en-US" dirty="0"/>
              <a:t>This opens the door to leveraging familiar language features like loops, conditionals, functions, and even unit testing in your infrastructure definitions.</a:t>
            </a:r>
          </a:p>
          <a:p>
            <a:r>
              <a:rPr lang="en-US" dirty="0"/>
              <a:t>It can be easier for development teams to adopt if they want infrastructure code to live alongside application code.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98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33152-C39E-ADB2-915A-E5F6C04D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B29EC-1A03-744B-B932-3FE8D6B31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4B47A-3BC7-2EF9-57E6-4B4F5DC87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Pulumi</a:t>
            </a:r>
            <a:r>
              <a:rPr lang="en-US" dirty="0"/>
              <a:t> interacts with cloud platforms using SDKs and APIs, just like Terraform uses providers.</a:t>
            </a:r>
          </a:p>
          <a:p>
            <a:endParaRPr lang="en-US" dirty="0"/>
          </a:p>
          <a:p>
            <a:r>
              <a:rPr lang="en-US" dirty="0"/>
              <a:t>For OpenTelekomCloud, </a:t>
            </a:r>
            <a:r>
              <a:rPr lang="en-US" dirty="0" err="1"/>
              <a:t>Pulumi</a:t>
            </a:r>
            <a:r>
              <a:rPr lang="en-US" dirty="0"/>
              <a:t> we can even use the OpenStack provider, because OTC is partially OpenStack-based.</a:t>
            </a:r>
          </a:p>
          <a:p>
            <a:endParaRPr lang="en-US" dirty="0"/>
          </a:p>
          <a:p>
            <a:r>
              <a:rPr lang="en-US" dirty="0"/>
              <a:t>The concepts are similar — you’ll define resources like instances, networks, and volumes — but you’ll use the syntax of the programming language you choose.</a:t>
            </a:r>
          </a:p>
          <a:p>
            <a:r>
              <a:rPr lang="en-US" dirty="0"/>
              <a:t>If you know how to use the provider in Terraform, mapping that knowledge to </a:t>
            </a:r>
            <a:r>
              <a:rPr lang="en-US" dirty="0" err="1"/>
              <a:t>Pulumi’s</a:t>
            </a:r>
            <a:r>
              <a:rPr lang="en-US" dirty="0"/>
              <a:t> OpenStack provider is straightforward.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3903-DCD1-9CE6-959C-040FC8F79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8031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03443-2C2E-78D6-D91F-5DBB072F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A9C26-7B46-0A23-6F52-8973378F7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C5650-555A-41FB-9E2C-535E3E33F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few commands for quick start</a:t>
            </a:r>
          </a:p>
          <a:p>
            <a:r>
              <a:rPr lang="en-US" dirty="0" err="1"/>
              <a:t>Pulumi</a:t>
            </a:r>
            <a:r>
              <a:rPr lang="en-US" dirty="0"/>
              <a:t> new – bootstraps your project with templates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stack – manages and view state of current stack</a:t>
            </a:r>
          </a:p>
          <a:p>
            <a:endParaRPr lang="en-US" dirty="0"/>
          </a:p>
          <a:p>
            <a:r>
              <a:rPr lang="en-US" dirty="0"/>
              <a:t>Set the default destination org for all stack operations</a:t>
            </a:r>
          </a:p>
          <a:p>
            <a:r>
              <a:rPr lang="en-US" dirty="0" err="1"/>
              <a:t>pulumi</a:t>
            </a:r>
            <a:r>
              <a:rPr lang="en-US" dirty="0"/>
              <a:t> org set-default NAME</a:t>
            </a:r>
          </a:p>
          <a:p>
            <a:endParaRPr lang="en-US" dirty="0"/>
          </a:p>
          <a:p>
            <a:r>
              <a:rPr lang="en-US" dirty="0"/>
              <a:t>View backend, current stack, pending operations, and versions</a:t>
            </a:r>
          </a:p>
          <a:p>
            <a:r>
              <a:rPr lang="en-US" dirty="0" err="1"/>
              <a:t>pulumi</a:t>
            </a:r>
            <a:r>
              <a:rPr lang="en-US" dirty="0"/>
              <a:t> about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E037-934C-C028-4CFE-9BAE5B478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52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let us make our configurations reusable and avoid hardcoding values.</a:t>
            </a:r>
          </a:p>
          <a:p>
            <a:endParaRPr lang="en-US" dirty="0"/>
          </a:p>
          <a:p>
            <a:r>
              <a:rPr lang="en-US" dirty="0"/>
              <a:t>For example, we can have a username variable to pass in at runtime or from a .</a:t>
            </a:r>
            <a:r>
              <a:rPr lang="en-US" dirty="0" err="1"/>
              <a:t>tfvars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Outputs let us easily retrieve important values from the deployment, like the VM’s public IP without digging through the state file.</a:t>
            </a:r>
          </a:p>
          <a:p>
            <a:endParaRPr lang="en-US" dirty="0"/>
          </a:p>
          <a:p>
            <a:r>
              <a:rPr lang="en-US" dirty="0"/>
              <a:t>Here, output "</a:t>
            </a:r>
            <a:r>
              <a:rPr lang="en-US" dirty="0" err="1"/>
              <a:t>vm_ip</a:t>
            </a:r>
            <a:r>
              <a:rPr lang="en-US" dirty="0"/>
              <a:t>" will display the VM’s IP address right after a successful terraform apply.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93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A5AE5-BA48-C32B-A974-D8E5CA2E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B7F27-663A-5BFE-3178-DCB348658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94A84-3B82-A24A-01DC-22E3F2814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simple </a:t>
            </a:r>
            <a:r>
              <a:rPr lang="en-US" dirty="0" err="1"/>
              <a:t>Pulumi</a:t>
            </a:r>
            <a:r>
              <a:rPr lang="en-US" dirty="0"/>
              <a:t> example in Python for creating a VM.</a:t>
            </a:r>
          </a:p>
          <a:p>
            <a:endParaRPr lang="en-US" dirty="0"/>
          </a:p>
          <a:p>
            <a:r>
              <a:rPr lang="en-US" dirty="0"/>
              <a:t>We import </a:t>
            </a:r>
            <a:r>
              <a:rPr lang="en-US" dirty="0" err="1"/>
              <a:t>pulumi</a:t>
            </a:r>
            <a:r>
              <a:rPr lang="en-US" dirty="0"/>
              <a:t> and </a:t>
            </a:r>
            <a:r>
              <a:rPr lang="en-US" dirty="0" err="1"/>
              <a:t>pulumi_openstack</a:t>
            </a:r>
            <a:endParaRPr lang="en-US" dirty="0"/>
          </a:p>
          <a:p>
            <a:r>
              <a:rPr lang="en-US" dirty="0"/>
              <a:t>then define a new Instance resources called workshop-.</a:t>
            </a:r>
          </a:p>
          <a:p>
            <a:endParaRPr lang="en-US" dirty="0"/>
          </a:p>
          <a:p>
            <a:r>
              <a:rPr lang="en-US" dirty="0"/>
              <a:t>We specify the image, flavor, and network just like we would in Terraform, but here it’s Python code.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OpenStack (OTC) – Deploying Multiple VMs</a:t>
            </a:r>
          </a:p>
          <a:p>
            <a:endParaRPr lang="en-US" dirty="0"/>
          </a:p>
          <a:p>
            <a:r>
              <a:rPr lang="en-US" dirty="0"/>
              <a:t>Goal: Provision several identical VMs in a custom network with router + floating IPs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Key Elements in the Code</a:t>
            </a:r>
          </a:p>
          <a:p>
            <a:r>
              <a:rPr lang="en-US" dirty="0"/>
              <a:t>  •  Configurable instance count (</a:t>
            </a:r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3)</a:t>
            </a:r>
          </a:p>
          <a:p>
            <a:r>
              <a:rPr lang="en-US" dirty="0"/>
              <a:t>  •  Network setup: Private subnet, router with external gateway</a:t>
            </a:r>
          </a:p>
          <a:p>
            <a:r>
              <a:rPr lang="en-US" dirty="0"/>
              <a:t>  •  Security group: ICMP (ping) enabled</a:t>
            </a:r>
          </a:p>
          <a:p>
            <a:r>
              <a:rPr lang="en-US" dirty="0"/>
              <a:t>  •  Loop over count:</a:t>
            </a:r>
          </a:p>
          <a:p>
            <a:r>
              <a:rPr lang="en-US" dirty="0"/>
              <a:t>  •  Create port in subnet</a:t>
            </a:r>
          </a:p>
          <a:p>
            <a:r>
              <a:rPr lang="en-US" dirty="0"/>
              <a:t>  •  Create VM attached to port</a:t>
            </a:r>
          </a:p>
          <a:p>
            <a:r>
              <a:rPr lang="en-US" dirty="0"/>
              <a:t>  •  Allocate Floating IP and associate to port</a:t>
            </a:r>
          </a:p>
          <a:p>
            <a:r>
              <a:rPr lang="en-US" dirty="0"/>
              <a:t>  •  Exports: Internal IPs, floating IPs, network, subnet, router IDs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Example Workflow</a:t>
            </a:r>
          </a:p>
          <a:p>
            <a:r>
              <a:rPr lang="en-US" dirty="0"/>
              <a:t>  1.  </a:t>
            </a:r>
            <a:r>
              <a:rPr lang="en-US" dirty="0" err="1"/>
              <a:t>pulumi</a:t>
            </a:r>
            <a:r>
              <a:rPr lang="en-US" dirty="0"/>
              <a:t> up → creates 2 VMs by default</a:t>
            </a:r>
          </a:p>
          <a:p>
            <a:r>
              <a:rPr lang="en-US" dirty="0"/>
              <a:t>  2.  Adjust with config: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</a:t>
            </a:r>
          </a:p>
          <a:p>
            <a:endParaRPr lang="en-US" dirty="0"/>
          </a:p>
          <a:p>
            <a:r>
              <a:rPr lang="en-US" dirty="0"/>
              <a:t>3.  Run ping &lt;</a:t>
            </a:r>
            <a:r>
              <a:rPr lang="en-US" dirty="0" err="1"/>
              <a:t>floating_ip</a:t>
            </a:r>
            <a:r>
              <a:rPr lang="en-US" dirty="0"/>
              <a:t>&gt; to test connectivity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•  Declarative infrastructure as code in Python</a:t>
            </a:r>
          </a:p>
          <a:p>
            <a:r>
              <a:rPr lang="en-US" dirty="0"/>
              <a:t>  •  Scales easily with parameterized </a:t>
            </a:r>
            <a:r>
              <a:rPr lang="en-US" dirty="0" err="1"/>
              <a:t>instance_count</a:t>
            </a:r>
            <a:endParaRPr lang="en-US" dirty="0"/>
          </a:p>
          <a:p>
            <a:r>
              <a:rPr lang="en-US" dirty="0"/>
              <a:t>  •  Reusable pattern for multi-VM labs, demos, or clusters</a:t>
            </a:r>
          </a:p>
          <a:p>
            <a:r>
              <a:rPr lang="en-US" dirty="0"/>
              <a:t>Finally, we export the VM’s public IP as an output, so it’s displayed after the deployment.</a:t>
            </a:r>
          </a:p>
          <a:p>
            <a:endParaRPr lang="en-US" dirty="0"/>
          </a:p>
          <a:p>
            <a:r>
              <a:rPr lang="en-US" dirty="0"/>
              <a:t>This shows how similar the concepts are between </a:t>
            </a:r>
            <a:r>
              <a:rPr lang="en-US" dirty="0" err="1"/>
              <a:t>Pulumi</a:t>
            </a:r>
            <a:r>
              <a:rPr lang="en-US" dirty="0"/>
              <a:t> and Terraform, even though the syntax and execution model differ.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694FA-82FA-5165-1F72-7B7FB0990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17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E113-A2E6-BF7A-778C-59672A44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5DDC2-ED30-63A9-1E52-B5D68B04A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F7AC8-D3DD-8AF9-B78F-C66A80F36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VM resource in OTC using the opentelekomcloud_compute_instance_v2 resource.</a:t>
            </a:r>
          </a:p>
          <a:p>
            <a:endParaRPr lang="en-US" dirty="0"/>
          </a:p>
          <a:p>
            <a:r>
              <a:rPr lang="en-US" dirty="0"/>
              <a:t>We give it a name, choose an image here Ubuntu 22.04 and a flavor like s2.small.1.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key_pair</a:t>
            </a:r>
            <a:r>
              <a:rPr lang="en-US" dirty="0"/>
              <a:t> ensures we can SSH into the VM after it’s created.</a:t>
            </a:r>
          </a:p>
          <a:p>
            <a:endParaRPr lang="en-US" dirty="0"/>
          </a:p>
          <a:p>
            <a:r>
              <a:rPr lang="en-US" dirty="0"/>
              <a:t>Finally, the network block specifies which subnet the VM should connect to, using the subnet’s network ID.</a:t>
            </a:r>
          </a:p>
          <a:p>
            <a:endParaRPr lang="en-US" dirty="0"/>
          </a:p>
          <a:p>
            <a:r>
              <a:rPr lang="en-US" dirty="0"/>
              <a:t>This is the smallest possible building block for OTC infrastructure in Terraform.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92606-ACF0-D248-31FE-B9B8CC43C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36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E16A3-0F4C-E53B-7188-182640BEE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691560-742F-729A-3159-ABA41E267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00F51-EC87-55F6-4F66-0FE4877A3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simple </a:t>
            </a:r>
            <a:r>
              <a:rPr lang="en-US" dirty="0" err="1"/>
              <a:t>Pulumi</a:t>
            </a:r>
            <a:r>
              <a:rPr lang="en-US" dirty="0"/>
              <a:t> example in Python for creating a VM.</a:t>
            </a:r>
          </a:p>
          <a:p>
            <a:endParaRPr lang="en-US" dirty="0"/>
          </a:p>
          <a:p>
            <a:r>
              <a:rPr lang="en-US" dirty="0"/>
              <a:t>We import </a:t>
            </a:r>
            <a:r>
              <a:rPr lang="en-US" dirty="0" err="1"/>
              <a:t>pulumi</a:t>
            </a:r>
            <a:r>
              <a:rPr lang="en-US" dirty="0"/>
              <a:t> and </a:t>
            </a:r>
            <a:r>
              <a:rPr lang="en-US" dirty="0" err="1"/>
              <a:t>pulumi_openstack</a:t>
            </a:r>
            <a:endParaRPr lang="en-US" dirty="0"/>
          </a:p>
          <a:p>
            <a:r>
              <a:rPr lang="en-US" dirty="0"/>
              <a:t>then define a new Instance resources called workshop-.</a:t>
            </a:r>
          </a:p>
          <a:p>
            <a:endParaRPr lang="en-US" dirty="0"/>
          </a:p>
          <a:p>
            <a:r>
              <a:rPr lang="en-US" dirty="0"/>
              <a:t>We specify the image, flavor, and network just like we would in Terraform, but here it’s Python code.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OpenStack (OTC) – Deploying Multiple VMs</a:t>
            </a:r>
          </a:p>
          <a:p>
            <a:endParaRPr lang="en-US" dirty="0"/>
          </a:p>
          <a:p>
            <a:r>
              <a:rPr lang="en-US" dirty="0"/>
              <a:t>Goal: Provision several identical VMs in a custom network with router + floating IPs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Key Elements in the Code</a:t>
            </a:r>
          </a:p>
          <a:p>
            <a:r>
              <a:rPr lang="en-US" dirty="0"/>
              <a:t>  •  Configurable instance count (</a:t>
            </a:r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3)</a:t>
            </a:r>
          </a:p>
          <a:p>
            <a:r>
              <a:rPr lang="en-US" dirty="0"/>
              <a:t>  •  Network setup: Private subnet, router with external gateway</a:t>
            </a:r>
          </a:p>
          <a:p>
            <a:r>
              <a:rPr lang="en-US" dirty="0"/>
              <a:t>  •  Security group: ICMP (ping) enabled</a:t>
            </a:r>
          </a:p>
          <a:p>
            <a:r>
              <a:rPr lang="en-US" dirty="0"/>
              <a:t>  •  Loop over count:</a:t>
            </a:r>
          </a:p>
          <a:p>
            <a:r>
              <a:rPr lang="en-US" dirty="0"/>
              <a:t>  •  Create port in subnet</a:t>
            </a:r>
          </a:p>
          <a:p>
            <a:r>
              <a:rPr lang="en-US" dirty="0"/>
              <a:t>  •  Create VM attached to port</a:t>
            </a:r>
          </a:p>
          <a:p>
            <a:r>
              <a:rPr lang="en-US" dirty="0"/>
              <a:t>  •  Allocate Floating IP and associate to port</a:t>
            </a:r>
          </a:p>
          <a:p>
            <a:r>
              <a:rPr lang="en-US" dirty="0"/>
              <a:t>  •  Exports: Internal IPs, floating IPs, network, subnet, router IDs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Example Workflow</a:t>
            </a:r>
          </a:p>
          <a:p>
            <a:r>
              <a:rPr lang="en-US" dirty="0"/>
              <a:t>  1.  </a:t>
            </a:r>
            <a:r>
              <a:rPr lang="en-US" dirty="0" err="1"/>
              <a:t>pulumi</a:t>
            </a:r>
            <a:r>
              <a:rPr lang="en-US" dirty="0"/>
              <a:t> up → creates 2 VMs by default</a:t>
            </a:r>
          </a:p>
          <a:p>
            <a:r>
              <a:rPr lang="en-US" dirty="0"/>
              <a:t>  2.  Adjust with config: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</a:t>
            </a:r>
          </a:p>
          <a:p>
            <a:endParaRPr lang="en-US" dirty="0"/>
          </a:p>
          <a:p>
            <a:r>
              <a:rPr lang="en-US" dirty="0"/>
              <a:t>3.  Run ping &lt;</a:t>
            </a:r>
            <a:r>
              <a:rPr lang="en-US" dirty="0" err="1"/>
              <a:t>floating_ip</a:t>
            </a:r>
            <a:r>
              <a:rPr lang="en-US" dirty="0"/>
              <a:t>&gt; to test connectivity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•  Declarative infrastructure as code in Python</a:t>
            </a:r>
          </a:p>
          <a:p>
            <a:r>
              <a:rPr lang="en-US" dirty="0"/>
              <a:t>  •  Scales easily with parameterized </a:t>
            </a:r>
            <a:r>
              <a:rPr lang="en-US" dirty="0" err="1"/>
              <a:t>instance_count</a:t>
            </a:r>
            <a:endParaRPr lang="en-US" dirty="0"/>
          </a:p>
          <a:p>
            <a:r>
              <a:rPr lang="en-US" dirty="0"/>
              <a:t>  •  Reusable pattern for multi-VM labs, demos, or clusters</a:t>
            </a:r>
          </a:p>
          <a:p>
            <a:r>
              <a:rPr lang="en-US" dirty="0"/>
              <a:t>Finally, we export the VM’s public IP as an output, so it’s displayed after the deployment.</a:t>
            </a:r>
          </a:p>
          <a:p>
            <a:endParaRPr lang="en-US" dirty="0"/>
          </a:p>
          <a:p>
            <a:r>
              <a:rPr lang="en-US" dirty="0"/>
              <a:t>This shows how similar the concepts are between </a:t>
            </a:r>
            <a:r>
              <a:rPr lang="en-US" dirty="0" err="1"/>
              <a:t>Pulumi</a:t>
            </a:r>
            <a:r>
              <a:rPr lang="en-US" dirty="0"/>
              <a:t> and Terraform, even though the syntax and execution model differ.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EF76A-4009-B85F-88A2-9F4DF9AD2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7231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gives us two main ways to repeat resource creation: by using </a:t>
            </a:r>
            <a:r>
              <a:rPr lang="en-US" dirty="0" err="1"/>
              <a:t>metaarguments</a:t>
            </a:r>
            <a:r>
              <a:rPr lang="en-US" dirty="0"/>
              <a:t> count and </a:t>
            </a:r>
            <a:r>
              <a:rPr lang="en-US" dirty="0" err="1"/>
              <a:t>for_each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count is great for creating multiple identical copies of a resource, such as spinning up three identical VMs.</a:t>
            </a:r>
          </a:p>
          <a:p>
            <a:endParaRPr lang="en-US" dirty="0"/>
          </a:p>
          <a:p>
            <a:r>
              <a:rPr lang="en-US" dirty="0"/>
              <a:t>variable "</a:t>
            </a:r>
            <a:r>
              <a:rPr lang="en-US" dirty="0" err="1"/>
              <a:t>web_count</a:t>
            </a:r>
            <a:r>
              <a:rPr lang="en-US" dirty="0"/>
              <a:t>"   { type = number }</a:t>
            </a:r>
          </a:p>
          <a:p>
            <a:r>
              <a:rPr lang="en-US" dirty="0"/>
              <a:t>variable "</a:t>
            </a:r>
            <a:r>
              <a:rPr lang="en-US" dirty="0" err="1"/>
              <a:t>image_id</a:t>
            </a:r>
            <a:r>
              <a:rPr lang="en-US" dirty="0"/>
              <a:t>"    { type = string }</a:t>
            </a:r>
          </a:p>
          <a:p>
            <a:r>
              <a:rPr lang="en-US" dirty="0"/>
              <a:t>variable "</a:t>
            </a:r>
            <a:r>
              <a:rPr lang="en-US" dirty="0" err="1"/>
              <a:t>flavor_id</a:t>
            </a:r>
            <a:r>
              <a:rPr lang="en-US" dirty="0"/>
              <a:t>"   { type = string }</a:t>
            </a:r>
          </a:p>
          <a:p>
            <a:r>
              <a:rPr lang="en-US" dirty="0"/>
              <a:t>variable "keypair"     { type = string }</a:t>
            </a:r>
          </a:p>
          <a:p>
            <a:r>
              <a:rPr lang="en-US" dirty="0"/>
              <a:t>variable "</a:t>
            </a:r>
            <a:r>
              <a:rPr lang="en-US" dirty="0" err="1"/>
              <a:t>network_id</a:t>
            </a:r>
            <a:r>
              <a:rPr lang="en-US" dirty="0"/>
              <a:t>"  { type = string }</a:t>
            </a:r>
          </a:p>
          <a:p>
            <a:endParaRPr lang="en-US" dirty="0"/>
          </a:p>
          <a:p>
            <a:r>
              <a:rPr lang="en-US" dirty="0"/>
              <a:t>resource "opentelekomcloud_compute_instance_v2" "web" {</a:t>
            </a:r>
          </a:p>
          <a:p>
            <a:r>
              <a:rPr lang="en-US" dirty="0"/>
              <a:t>  count     = </a:t>
            </a:r>
            <a:r>
              <a:rPr lang="en-US" dirty="0" err="1"/>
              <a:t>var.web_count</a:t>
            </a:r>
            <a:endParaRPr lang="en-US" dirty="0"/>
          </a:p>
          <a:p>
            <a:r>
              <a:rPr lang="en-US" dirty="0"/>
              <a:t>  name      = "web-${</a:t>
            </a:r>
            <a:r>
              <a:rPr lang="en-US" dirty="0" err="1"/>
              <a:t>count.index</a:t>
            </a:r>
            <a:r>
              <a:rPr lang="en-US" dirty="0"/>
              <a:t>}"</a:t>
            </a:r>
          </a:p>
          <a:p>
            <a:r>
              <a:rPr lang="en-US" dirty="0"/>
              <a:t>  </a:t>
            </a:r>
            <a:r>
              <a:rPr lang="en-US" dirty="0" err="1"/>
              <a:t>image_id</a:t>
            </a:r>
            <a:r>
              <a:rPr lang="en-US" dirty="0"/>
              <a:t>  = </a:t>
            </a:r>
            <a:r>
              <a:rPr lang="en-US" dirty="0" err="1"/>
              <a:t>var.image_id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flavor_id</a:t>
            </a:r>
            <a:r>
              <a:rPr lang="en-US" dirty="0"/>
              <a:t> = </a:t>
            </a:r>
            <a:r>
              <a:rPr lang="en-US" dirty="0" err="1"/>
              <a:t>var.flavor_id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key_pair</a:t>
            </a:r>
            <a:r>
              <a:rPr lang="en-US" dirty="0"/>
              <a:t>  = </a:t>
            </a:r>
            <a:r>
              <a:rPr lang="en-US" dirty="0" err="1"/>
              <a:t>var.keypair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network {</a:t>
            </a:r>
          </a:p>
          <a:p>
            <a:r>
              <a:rPr lang="en-US" dirty="0"/>
              <a:t>    </a:t>
            </a:r>
            <a:r>
              <a:rPr lang="en-US" dirty="0" err="1"/>
              <a:t>uuid</a:t>
            </a:r>
            <a:r>
              <a:rPr lang="en-US" dirty="0"/>
              <a:t> = </a:t>
            </a:r>
            <a:r>
              <a:rPr lang="en-US" dirty="0" err="1"/>
              <a:t>var.network_id</a:t>
            </a:r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security_groups</a:t>
            </a:r>
            <a:r>
              <a:rPr lang="en-US" dirty="0"/>
              <a:t> = ["default"]</a:t>
            </a:r>
          </a:p>
          <a:p>
            <a:endParaRPr lang="en-US" dirty="0"/>
          </a:p>
          <a:p>
            <a:r>
              <a:rPr lang="en-US" dirty="0"/>
              <a:t>  metadata = {</a:t>
            </a:r>
          </a:p>
          <a:p>
            <a:r>
              <a:rPr lang="en-US" dirty="0"/>
              <a:t>    role = "web"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output "</a:t>
            </a:r>
            <a:r>
              <a:rPr lang="en-US" dirty="0" err="1"/>
              <a:t>web_instance_names</a:t>
            </a:r>
            <a:r>
              <a:rPr lang="en-US" dirty="0"/>
              <a:t>" {</a:t>
            </a:r>
          </a:p>
          <a:p>
            <a:r>
              <a:rPr lang="en-US" dirty="0"/>
              <a:t>  value = [for </a:t>
            </a:r>
            <a:r>
              <a:rPr lang="en-US" dirty="0" err="1"/>
              <a:t>i</a:t>
            </a:r>
            <a:r>
              <a:rPr lang="en-US" dirty="0"/>
              <a:t> in opentelekomcloud_compute_instance_v2.web : i.name]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for_each</a:t>
            </a:r>
            <a:r>
              <a:rPr lang="en-US" dirty="0"/>
              <a:t> is more flexible - it lets you create resources from a list or a map, and you can use the keys or values in naming and configuration.</a:t>
            </a:r>
          </a:p>
          <a:p>
            <a:endParaRPr lang="en-US" dirty="0"/>
          </a:p>
          <a:p>
            <a:r>
              <a:rPr lang="en-US" dirty="0"/>
              <a:t>variable "servers" {</a:t>
            </a:r>
          </a:p>
          <a:p>
            <a:r>
              <a:rPr lang="en-US" dirty="0"/>
              <a:t>  description = "Map of server name =&gt; parameters"</a:t>
            </a:r>
          </a:p>
          <a:p>
            <a:r>
              <a:rPr lang="en-US" dirty="0"/>
              <a:t>  type = map(object({</a:t>
            </a:r>
          </a:p>
          <a:p>
            <a:r>
              <a:rPr lang="en-US" dirty="0"/>
              <a:t>    </a:t>
            </a:r>
            <a:r>
              <a:rPr lang="en-US" dirty="0" err="1"/>
              <a:t>image_id</a:t>
            </a:r>
            <a:r>
              <a:rPr lang="en-US" dirty="0"/>
              <a:t>   = string</a:t>
            </a:r>
          </a:p>
          <a:p>
            <a:r>
              <a:rPr lang="en-US" dirty="0"/>
              <a:t>    </a:t>
            </a:r>
            <a:r>
              <a:rPr lang="en-US" dirty="0" err="1"/>
              <a:t>flavor_id</a:t>
            </a:r>
            <a:r>
              <a:rPr lang="en-US" dirty="0"/>
              <a:t>  = string</a:t>
            </a:r>
          </a:p>
          <a:p>
            <a:r>
              <a:rPr lang="en-US" dirty="0"/>
              <a:t>    </a:t>
            </a:r>
            <a:r>
              <a:rPr lang="en-US" dirty="0" err="1"/>
              <a:t>network_id</a:t>
            </a:r>
            <a:r>
              <a:rPr lang="en-US" dirty="0"/>
              <a:t> = string</a:t>
            </a:r>
          </a:p>
          <a:p>
            <a:r>
              <a:rPr lang="en-US" dirty="0"/>
              <a:t>  }))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resource "opentelekomcloud_compute_instance_v2" "</a:t>
            </a:r>
            <a:r>
              <a:rPr lang="en-US" dirty="0" err="1"/>
              <a:t>srv</a:t>
            </a:r>
            <a:r>
              <a:rPr lang="en-US" dirty="0"/>
              <a:t>" {</a:t>
            </a:r>
          </a:p>
          <a:p>
            <a:r>
              <a:rPr lang="en-US" dirty="0"/>
              <a:t>  </a:t>
            </a:r>
            <a:r>
              <a:rPr lang="en-US" dirty="0" err="1"/>
              <a:t>for_each</a:t>
            </a:r>
            <a:r>
              <a:rPr lang="en-US" dirty="0"/>
              <a:t>  = </a:t>
            </a:r>
            <a:r>
              <a:rPr lang="en-US" dirty="0" err="1"/>
              <a:t>var.servers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# key becomes the resource name</a:t>
            </a:r>
          </a:p>
          <a:p>
            <a:r>
              <a:rPr lang="en-US" dirty="0"/>
              <a:t>  name      = </a:t>
            </a:r>
            <a:r>
              <a:rPr lang="en-US" dirty="0" err="1"/>
              <a:t>each.key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image_id</a:t>
            </a:r>
            <a:r>
              <a:rPr lang="en-US" dirty="0"/>
              <a:t>  = </a:t>
            </a:r>
            <a:r>
              <a:rPr lang="en-US" dirty="0" err="1"/>
              <a:t>each.value.image_id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flavor_id</a:t>
            </a:r>
            <a:r>
              <a:rPr lang="en-US" dirty="0"/>
              <a:t> = </a:t>
            </a:r>
            <a:r>
              <a:rPr lang="en-US" dirty="0" err="1"/>
              <a:t>each.value.flavor_id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key_pair</a:t>
            </a:r>
            <a:r>
              <a:rPr lang="en-US" dirty="0"/>
              <a:t>  = </a:t>
            </a:r>
            <a:r>
              <a:rPr lang="en-US" dirty="0" err="1"/>
              <a:t>var.keypair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network {</a:t>
            </a:r>
          </a:p>
          <a:p>
            <a:r>
              <a:rPr lang="en-US" dirty="0"/>
              <a:t>    </a:t>
            </a:r>
            <a:r>
              <a:rPr lang="en-US" dirty="0" err="1"/>
              <a:t>uuid</a:t>
            </a:r>
            <a:r>
              <a:rPr lang="en-US" dirty="0"/>
              <a:t> = </a:t>
            </a:r>
            <a:r>
              <a:rPr lang="en-US" dirty="0" err="1"/>
              <a:t>each.value.network_id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Choosing between count and </a:t>
            </a:r>
            <a:r>
              <a:rPr lang="en-US" dirty="0" err="1"/>
              <a:t>for_each</a:t>
            </a:r>
            <a:r>
              <a:rPr lang="en-US" dirty="0"/>
              <a:t> depends on whether you need positional indexing or key-based iteration.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79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Conditionals let us control resource attributes or even whether a resource is created at all.</a:t>
            </a:r>
          </a:p>
          <a:p>
            <a:endParaRPr lang="en-US" dirty="0"/>
          </a:p>
          <a:p>
            <a:r>
              <a:rPr lang="en-US" dirty="0"/>
              <a:t>The syntax is: condition ? </a:t>
            </a:r>
            <a:r>
              <a:rPr lang="en-US" dirty="0" err="1"/>
              <a:t>true_value</a:t>
            </a:r>
            <a:r>
              <a:rPr lang="en-US" dirty="0"/>
              <a:t> : </a:t>
            </a:r>
            <a:r>
              <a:rPr lang="en-US" dirty="0" err="1"/>
              <a:t>false_value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useful for things like controlling high availability.</a:t>
            </a:r>
          </a:p>
          <a:p>
            <a:endParaRPr lang="en-US" dirty="0"/>
          </a:p>
          <a:p>
            <a:r>
              <a:rPr lang="en-US" dirty="0"/>
              <a:t>For example, if </a:t>
            </a:r>
            <a:r>
              <a:rPr lang="en-US" dirty="0" err="1"/>
              <a:t>high_availability</a:t>
            </a:r>
            <a:r>
              <a:rPr lang="en-US" dirty="0"/>
              <a:t> is set to true, we can deploy one VM per availability zone, otherwise, just deploy one VM.</a:t>
            </a:r>
          </a:p>
          <a:p>
            <a:endParaRPr lang="en-US" dirty="0"/>
          </a:p>
          <a:p>
            <a:r>
              <a:rPr lang="en-US" dirty="0"/>
              <a:t>This makes configurations more adaptable without duplicating code.</a:t>
            </a:r>
          </a:p>
          <a:p>
            <a:endParaRPr lang="en-US" dirty="0"/>
          </a:p>
          <a:p>
            <a:r>
              <a:rPr lang="es-ES" dirty="0"/>
              <a:t>variable "</a:t>
            </a:r>
            <a:r>
              <a:rPr lang="es-ES" dirty="0" err="1"/>
              <a:t>high_availability</a:t>
            </a:r>
            <a:r>
              <a:rPr lang="es-ES" dirty="0"/>
              <a:t>" {</a:t>
            </a:r>
          </a:p>
          <a:p>
            <a:r>
              <a:rPr lang="es-ES" dirty="0"/>
              <a:t>  </a:t>
            </a:r>
            <a:r>
              <a:rPr lang="es-ES" dirty="0" err="1"/>
              <a:t>description</a:t>
            </a:r>
            <a:r>
              <a:rPr lang="es-ES" dirty="0"/>
              <a:t> = "</a:t>
            </a:r>
            <a:r>
              <a:rPr lang="es-ES" dirty="0" err="1"/>
              <a:t>Enable</a:t>
            </a:r>
            <a:r>
              <a:rPr lang="es-ES" dirty="0"/>
              <a:t> HA </a:t>
            </a:r>
            <a:r>
              <a:rPr lang="es-ES" dirty="0" err="1"/>
              <a:t>mode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VM per AZ"</a:t>
            </a:r>
          </a:p>
          <a:p>
            <a:r>
              <a:rPr lang="es-ES" dirty="0"/>
              <a:t>  </a:t>
            </a:r>
            <a:r>
              <a:rPr lang="es-ES" dirty="0" err="1"/>
              <a:t>type</a:t>
            </a:r>
            <a:r>
              <a:rPr lang="es-ES" dirty="0"/>
              <a:t>        = </a:t>
            </a:r>
            <a:r>
              <a:rPr lang="es-ES" dirty="0" err="1"/>
              <a:t>bool</a:t>
            </a:r>
            <a:endParaRPr lang="es-ES" dirty="0"/>
          </a:p>
          <a:p>
            <a:r>
              <a:rPr lang="es-ES" dirty="0"/>
              <a:t>  default     = false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# </a:t>
            </a:r>
            <a:r>
              <a:rPr lang="es-ES" dirty="0" err="1"/>
              <a:t>Conditional</a:t>
            </a:r>
            <a:r>
              <a:rPr lang="es-ES" dirty="0"/>
              <a:t> VM </a:t>
            </a:r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resource</a:t>
            </a:r>
            <a:r>
              <a:rPr lang="es-ES" dirty="0"/>
              <a:t> "opentelekomcloud_compute_instance_v2" "</a:t>
            </a:r>
            <a:r>
              <a:rPr lang="es-ES" dirty="0" err="1"/>
              <a:t>vm</a:t>
            </a:r>
            <a:r>
              <a:rPr lang="es-ES" dirty="0"/>
              <a:t>" {</a:t>
            </a:r>
          </a:p>
          <a:p>
            <a:r>
              <a:rPr lang="es-ES" dirty="0"/>
              <a:t>  </a:t>
            </a:r>
            <a:r>
              <a:rPr lang="es-ES" dirty="0" err="1"/>
              <a:t>count</a:t>
            </a:r>
            <a:r>
              <a:rPr lang="es-ES" dirty="0"/>
              <a:t> = </a:t>
            </a:r>
            <a:r>
              <a:rPr lang="es-ES" dirty="0" err="1"/>
              <a:t>var.high_availability</a:t>
            </a:r>
            <a:r>
              <a:rPr lang="es-ES" dirty="0"/>
              <a:t> ? </a:t>
            </a:r>
            <a:r>
              <a:rPr lang="es-ES" dirty="0" err="1"/>
              <a:t>length</a:t>
            </a:r>
            <a:r>
              <a:rPr lang="es-ES" dirty="0"/>
              <a:t>(data.opentelekomcloud_availability_zones_v3.azs.names) : 1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name</a:t>
            </a:r>
            <a:r>
              <a:rPr lang="es-ES" dirty="0"/>
              <a:t>      = </a:t>
            </a:r>
            <a:r>
              <a:rPr lang="es-ES" dirty="0" err="1"/>
              <a:t>var.high_availability</a:t>
            </a:r>
            <a:r>
              <a:rPr lang="es-ES" dirty="0"/>
              <a:t> ? "ha-</a:t>
            </a:r>
            <a:r>
              <a:rPr lang="es-ES" dirty="0" err="1"/>
              <a:t>vm</a:t>
            </a:r>
            <a:r>
              <a:rPr lang="es-ES" dirty="0"/>
              <a:t>-${</a:t>
            </a:r>
            <a:r>
              <a:rPr lang="es-ES" dirty="0" err="1"/>
              <a:t>count.index</a:t>
            </a:r>
            <a:r>
              <a:rPr lang="es-ES" dirty="0"/>
              <a:t>}" : "single-</a:t>
            </a:r>
            <a:r>
              <a:rPr lang="es-ES" dirty="0" err="1"/>
              <a:t>vm</a:t>
            </a:r>
            <a:r>
              <a:rPr lang="es-ES" dirty="0"/>
              <a:t>"</a:t>
            </a:r>
          </a:p>
          <a:p>
            <a:r>
              <a:rPr lang="es-ES" dirty="0"/>
              <a:t>  </a:t>
            </a:r>
            <a:r>
              <a:rPr lang="es-ES" dirty="0" err="1"/>
              <a:t>image_id</a:t>
            </a:r>
            <a:r>
              <a:rPr lang="es-ES" dirty="0"/>
              <a:t>  = </a:t>
            </a:r>
            <a:r>
              <a:rPr lang="es-ES" dirty="0" err="1"/>
              <a:t>var.image_id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flavor_id</a:t>
            </a:r>
            <a:r>
              <a:rPr lang="es-ES" dirty="0"/>
              <a:t> = </a:t>
            </a:r>
            <a:r>
              <a:rPr lang="es-ES" dirty="0" err="1"/>
              <a:t>var.flavor_id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key_pair</a:t>
            </a:r>
            <a:r>
              <a:rPr lang="es-ES" dirty="0"/>
              <a:t>  = </a:t>
            </a:r>
            <a:r>
              <a:rPr lang="es-ES" dirty="0" err="1"/>
              <a:t>var.keypair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network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uuid</a:t>
            </a:r>
            <a:r>
              <a:rPr lang="es-ES" dirty="0"/>
              <a:t> = </a:t>
            </a:r>
            <a:r>
              <a:rPr lang="es-ES" dirty="0" err="1"/>
              <a:t>var.network_id</a:t>
            </a:r>
            <a:endParaRPr lang="es-ES" dirty="0"/>
          </a:p>
          <a:p>
            <a:r>
              <a:rPr lang="es-ES" dirty="0"/>
              <a:t>  }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availability_zone</a:t>
            </a:r>
            <a:r>
              <a:rPr lang="es-ES" dirty="0"/>
              <a:t> = </a:t>
            </a:r>
            <a:r>
              <a:rPr lang="es-ES" dirty="0" err="1"/>
              <a:t>var.high_availability</a:t>
            </a:r>
            <a:r>
              <a:rPr lang="es-ES" dirty="0"/>
              <a:t> ? data.opentelekomcloud_availability_zones_v3.azs.names[</a:t>
            </a:r>
            <a:r>
              <a:rPr lang="es-ES" dirty="0" err="1"/>
              <a:t>count.index</a:t>
            </a:r>
            <a:r>
              <a:rPr lang="es-ES" dirty="0"/>
              <a:t>] : </a:t>
            </a:r>
            <a:r>
              <a:rPr lang="es-ES" dirty="0" err="1"/>
              <a:t>null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metadata</a:t>
            </a:r>
            <a:r>
              <a:rPr lang="es-ES" dirty="0"/>
              <a:t> = {</a:t>
            </a:r>
          </a:p>
          <a:p>
            <a:r>
              <a:rPr lang="es-ES" dirty="0"/>
              <a:t>    role = </a:t>
            </a:r>
            <a:r>
              <a:rPr lang="es-ES" dirty="0" err="1"/>
              <a:t>var.high_availability</a:t>
            </a:r>
            <a:r>
              <a:rPr lang="es-ES" dirty="0"/>
              <a:t> ? "ha-</a:t>
            </a:r>
            <a:r>
              <a:rPr lang="es-ES" dirty="0" err="1"/>
              <a:t>node</a:t>
            </a:r>
            <a:r>
              <a:rPr lang="es-ES" dirty="0"/>
              <a:t>" : "single-</a:t>
            </a:r>
            <a:r>
              <a:rPr lang="es-ES" dirty="0" err="1"/>
              <a:t>node</a:t>
            </a:r>
            <a:r>
              <a:rPr lang="es-ES" dirty="0"/>
              <a:t>"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high_availability</a:t>
            </a:r>
            <a:r>
              <a:rPr lang="es-ES" dirty="0"/>
              <a:t> = false, </a:t>
            </a:r>
            <a:r>
              <a:rPr lang="es-ES" dirty="0" err="1"/>
              <a:t>Terraform</a:t>
            </a:r>
            <a:r>
              <a:rPr lang="es-ES" dirty="0"/>
              <a:t> </a:t>
            </a:r>
            <a:r>
              <a:rPr lang="es-ES" dirty="0" err="1"/>
              <a:t>deploys</a:t>
            </a:r>
            <a:r>
              <a:rPr lang="es-ES" dirty="0"/>
              <a:t> 1 VM.</a:t>
            </a:r>
          </a:p>
          <a:p>
            <a:r>
              <a:rPr lang="es-ES" dirty="0"/>
              <a:t>  •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high_availability</a:t>
            </a:r>
            <a:r>
              <a:rPr lang="es-ES" dirty="0"/>
              <a:t> = true, </a:t>
            </a:r>
            <a:r>
              <a:rPr lang="es-ES" dirty="0" err="1"/>
              <a:t>Terraform</a:t>
            </a:r>
            <a:r>
              <a:rPr lang="es-ES" dirty="0"/>
              <a:t> </a:t>
            </a:r>
            <a:r>
              <a:rPr lang="es-ES" dirty="0" err="1"/>
              <a:t>deploys</a:t>
            </a:r>
            <a:r>
              <a:rPr lang="es-ES" dirty="0"/>
              <a:t> 1 VM per AZ.</a:t>
            </a:r>
          </a:p>
          <a:p>
            <a:r>
              <a:rPr lang="es-ES" dirty="0"/>
              <a:t>  •  Tags and </a:t>
            </a:r>
            <a:r>
              <a:rPr lang="es-ES" dirty="0" err="1"/>
              <a:t>names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adapt</a:t>
            </a:r>
            <a:r>
              <a:rPr lang="es-ES" dirty="0"/>
              <a:t> </a:t>
            </a:r>
            <a:r>
              <a:rPr lang="es-ES" dirty="0" err="1"/>
              <a:t>dynamically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? :.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06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Locals in Terraform are variables whose values are computed from other variables or expressions.</a:t>
            </a:r>
          </a:p>
          <a:p>
            <a:r>
              <a:rPr lang="en-US" dirty="0"/>
              <a:t>They help reduce repetition and make code cleaner.</a:t>
            </a:r>
          </a:p>
          <a:p>
            <a:endParaRPr lang="en-US" dirty="0"/>
          </a:p>
          <a:p>
            <a:r>
              <a:rPr lang="en-US" dirty="0"/>
              <a:t>For example, we might define a </a:t>
            </a:r>
            <a:r>
              <a:rPr lang="en-US" dirty="0" err="1"/>
              <a:t>local.common_tags</a:t>
            </a:r>
            <a:r>
              <a:rPr lang="en-US" dirty="0"/>
              <a:t> map that contains tags like Environment and Project.</a:t>
            </a:r>
          </a:p>
          <a:p>
            <a:endParaRPr lang="en-US" dirty="0"/>
          </a:p>
          <a:p>
            <a:r>
              <a:rPr lang="en-US" dirty="0"/>
              <a:t>Then, we merge these locals into the tags block of each resource.</a:t>
            </a:r>
          </a:p>
          <a:p>
            <a:r>
              <a:rPr lang="en-US" dirty="0"/>
              <a:t>This way, if we change the environment name once in locals, it updates everywhere automatically.</a:t>
            </a:r>
          </a:p>
          <a:p>
            <a:endParaRPr lang="en-US" dirty="0"/>
          </a:p>
          <a:p>
            <a:r>
              <a:rPr lang="es-ES" dirty="0"/>
              <a:t># Define </a:t>
            </a:r>
            <a:r>
              <a:rPr lang="es-ES" dirty="0" err="1"/>
              <a:t>common</a:t>
            </a:r>
            <a:r>
              <a:rPr lang="es-ES" dirty="0"/>
              <a:t> tags once</a:t>
            </a:r>
          </a:p>
          <a:p>
            <a:r>
              <a:rPr lang="es-ES" dirty="0" err="1"/>
              <a:t>locals</a:t>
            </a:r>
            <a:r>
              <a:rPr lang="es-ES" dirty="0"/>
              <a:t> {</a:t>
            </a:r>
          </a:p>
          <a:p>
            <a:r>
              <a:rPr lang="es-ES" dirty="0"/>
              <a:t>  </a:t>
            </a:r>
            <a:r>
              <a:rPr lang="es-ES" dirty="0" err="1"/>
              <a:t>common_tags</a:t>
            </a:r>
            <a:r>
              <a:rPr lang="es-ES" dirty="0"/>
              <a:t> = {</a:t>
            </a:r>
          </a:p>
          <a:p>
            <a:r>
              <a:rPr lang="es-ES" dirty="0"/>
              <a:t>    </a:t>
            </a:r>
            <a:r>
              <a:rPr lang="es-ES" dirty="0" err="1"/>
              <a:t>Environment</a:t>
            </a:r>
            <a:r>
              <a:rPr lang="es-ES" dirty="0"/>
              <a:t> = </a:t>
            </a:r>
            <a:r>
              <a:rPr lang="es-ES" dirty="0" err="1"/>
              <a:t>var.environment</a:t>
            </a:r>
            <a:endParaRPr lang="es-ES" dirty="0"/>
          </a:p>
          <a:p>
            <a:r>
              <a:rPr lang="es-ES" dirty="0"/>
              <a:t>    Project     = </a:t>
            </a:r>
            <a:r>
              <a:rPr lang="es-ES" dirty="0" err="1"/>
              <a:t>var.project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ManagedBy</a:t>
            </a:r>
            <a:r>
              <a:rPr lang="es-ES" dirty="0"/>
              <a:t>   = "</a:t>
            </a:r>
            <a:r>
              <a:rPr lang="es-ES" dirty="0" err="1"/>
              <a:t>Terraform</a:t>
            </a:r>
            <a:r>
              <a:rPr lang="es-ES" dirty="0"/>
              <a:t>"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# ECS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merged</a:t>
            </a:r>
            <a:r>
              <a:rPr lang="es-ES" dirty="0"/>
              <a:t> tags</a:t>
            </a:r>
          </a:p>
          <a:p>
            <a:r>
              <a:rPr lang="es-ES" dirty="0" err="1"/>
              <a:t>resource</a:t>
            </a:r>
            <a:r>
              <a:rPr lang="es-ES" dirty="0"/>
              <a:t> "opentelekomcloud_compute_instance_v2" "app" {</a:t>
            </a:r>
          </a:p>
          <a:p>
            <a:r>
              <a:rPr lang="es-ES" dirty="0"/>
              <a:t>  </a:t>
            </a:r>
            <a:r>
              <a:rPr lang="es-ES" dirty="0" err="1"/>
              <a:t>name</a:t>
            </a:r>
            <a:r>
              <a:rPr lang="es-ES" dirty="0"/>
              <a:t>      = "app-server"</a:t>
            </a:r>
          </a:p>
          <a:p>
            <a:r>
              <a:rPr lang="es-ES" dirty="0"/>
              <a:t>  </a:t>
            </a:r>
            <a:r>
              <a:rPr lang="es-ES" dirty="0" err="1"/>
              <a:t>image_id</a:t>
            </a:r>
            <a:r>
              <a:rPr lang="es-ES" dirty="0"/>
              <a:t>  = </a:t>
            </a:r>
            <a:r>
              <a:rPr lang="es-ES" dirty="0" err="1"/>
              <a:t>var.image_id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flavor_id</a:t>
            </a:r>
            <a:r>
              <a:rPr lang="es-ES" dirty="0"/>
              <a:t> = </a:t>
            </a:r>
            <a:r>
              <a:rPr lang="es-ES" dirty="0" err="1"/>
              <a:t>var.flavor_id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key_pair</a:t>
            </a:r>
            <a:r>
              <a:rPr lang="es-ES" dirty="0"/>
              <a:t>  = </a:t>
            </a:r>
            <a:r>
              <a:rPr lang="es-ES" dirty="0" err="1"/>
              <a:t>var.keypair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network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uuid</a:t>
            </a:r>
            <a:r>
              <a:rPr lang="es-ES" dirty="0"/>
              <a:t> = </a:t>
            </a:r>
            <a:r>
              <a:rPr lang="es-ES" dirty="0" err="1"/>
              <a:t>var.network_id</a:t>
            </a:r>
            <a:endParaRPr lang="es-ES" dirty="0"/>
          </a:p>
          <a:p>
            <a:r>
              <a:rPr lang="es-ES" dirty="0"/>
              <a:t>  }</a:t>
            </a:r>
          </a:p>
          <a:p>
            <a:endParaRPr lang="es-ES" dirty="0"/>
          </a:p>
          <a:p>
            <a:r>
              <a:rPr lang="es-ES" dirty="0"/>
              <a:t>  tags = </a:t>
            </a:r>
            <a:r>
              <a:rPr lang="es-ES" dirty="0" err="1"/>
              <a:t>merge</a:t>
            </a:r>
            <a:r>
              <a:rPr lang="es-ES" dirty="0"/>
              <a:t>(</a:t>
            </a:r>
          </a:p>
          <a:p>
            <a:r>
              <a:rPr lang="es-ES" dirty="0"/>
              <a:t>    </a:t>
            </a:r>
            <a:r>
              <a:rPr lang="es-ES" dirty="0" err="1"/>
              <a:t>local.common_tags</a:t>
            </a:r>
            <a:r>
              <a:rPr lang="es-ES" dirty="0"/>
              <a:t>,</a:t>
            </a:r>
          </a:p>
          <a:p>
            <a:r>
              <a:rPr lang="es-ES" dirty="0"/>
              <a:t>    { Role = "</a:t>
            </a:r>
            <a:r>
              <a:rPr lang="es-ES" dirty="0" err="1"/>
              <a:t>Application</a:t>
            </a:r>
            <a:r>
              <a:rPr lang="es-ES" dirty="0"/>
              <a:t>" }</a:t>
            </a:r>
          </a:p>
          <a:p>
            <a:r>
              <a:rPr lang="es-ES" dirty="0"/>
              <a:t>  )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4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stores the infrastructure state in a file, usually called </a:t>
            </a:r>
            <a:r>
              <a:rPr lang="en-US" dirty="0" err="1"/>
              <a:t>terraform.tfstate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working alone, this can be local. But in a team, you need a remote backend so everyone shares the same state.</a:t>
            </a:r>
          </a:p>
          <a:p>
            <a:r>
              <a:rPr lang="en-US" dirty="0"/>
              <a:t>On OTC, we can use OBS - Object Storage: as an S3-compatible backend for Terraform state.</a:t>
            </a:r>
          </a:p>
          <a:p>
            <a:r>
              <a:rPr lang="en-US" dirty="0"/>
              <a:t>Remote backends allow for state locking and history tracking, which prevents conflicts and keeps deployments consistent.</a:t>
            </a:r>
          </a:p>
          <a:p>
            <a:r>
              <a:rPr lang="en-US" dirty="0"/>
              <a:t>Can store also in:</a:t>
            </a:r>
          </a:p>
          <a:p>
            <a:r>
              <a:rPr lang="en-US" dirty="0"/>
              <a:t>•  Consul (KV store with locking)</a:t>
            </a:r>
          </a:p>
          <a:p>
            <a:r>
              <a:rPr lang="en-US" dirty="0"/>
              <a:t>• 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•  HTTP (custom remote state API)</a:t>
            </a:r>
          </a:p>
          <a:p>
            <a:r>
              <a:rPr lang="en-US" dirty="0"/>
              <a:t>•  Local (default, but only safe for single-user work)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81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lets you bring existing infrastructure under </a:t>
            </a:r>
            <a:r>
              <a:rPr lang="en-US" dirty="0" err="1"/>
              <a:t>Terraform’s</a:t>
            </a:r>
            <a:r>
              <a:rPr lang="en-US" dirty="0"/>
              <a:t> control without recreating it.</a:t>
            </a:r>
          </a:p>
          <a:p>
            <a:endParaRPr lang="en-US" dirty="0"/>
          </a:p>
          <a:p>
            <a:r>
              <a:rPr lang="en-US" dirty="0"/>
              <a:t>The syntax is: terraform import &lt;</a:t>
            </a:r>
            <a:r>
              <a:rPr lang="en-US" dirty="0" err="1"/>
              <a:t>resource_type</a:t>
            </a:r>
            <a:r>
              <a:rPr lang="en-US" dirty="0"/>
              <a:t>&gt;.&lt;name&gt; &lt;</a:t>
            </a:r>
            <a:r>
              <a:rPr lang="en-US" dirty="0" err="1"/>
              <a:t>cloud_id</a:t>
            </a:r>
            <a:r>
              <a:rPr lang="en-US" dirty="0"/>
              <a:t>&gt;.</a:t>
            </a:r>
          </a:p>
          <a:p>
            <a:endParaRPr lang="en-US" dirty="0"/>
          </a:p>
          <a:p>
            <a:r>
              <a:rPr lang="en-US" dirty="0"/>
              <a:t>For example, if you have an OTC VM with ID 1234-5678, you could run:</a:t>
            </a:r>
          </a:p>
          <a:p>
            <a:endParaRPr lang="en-US" dirty="0"/>
          </a:p>
          <a:p>
            <a:r>
              <a:rPr lang="en-US" dirty="0"/>
              <a:t>terraform import opentelekomcloud_compute_instance_v2.vm 1234-5678</a:t>
            </a:r>
          </a:p>
          <a:p>
            <a:endParaRPr lang="en-US" dirty="0"/>
          </a:p>
          <a:p>
            <a:r>
              <a:rPr lang="en-US" dirty="0"/>
              <a:t>This is especially useful when starting with existing resources or recovering from manual changes.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97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7B88-B0D2-DDB6-8F2D-F6F5FF126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AA71-95FA-A39F-4E7E-62C64B82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1E70-FA7F-0C4A-9D53-4B4B04F8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506B-9EA0-9971-08D3-8732EB49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71B6-48FB-47DC-7FC3-B52137A1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7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77AF-9ABA-FF79-64EB-39817EB7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D431C-5003-943F-43B2-40D6916B9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02D5-C897-AB86-60CB-D120C3D8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83F2-DBC4-EE6C-67CE-D6A964D0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A9801-5BAD-094A-6715-7D711F01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8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61051-8F20-8D3B-6765-A320A5CC7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CCEC-D6C1-8AF9-62F1-76B0CF02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1ADF-9FC4-AC29-F8D3-BEEF2705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9DDB-C257-D0EC-662F-21E70E74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FD96-4286-428B-5F10-D14424A8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57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6DD2CC0-57C8-19B1-B00B-9FCDF24036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5" r="-1877"/>
          <a:stretch/>
        </p:blipFill>
        <p:spPr>
          <a:xfrm>
            <a:off x="1426" y="-1"/>
            <a:ext cx="12190574" cy="6858001"/>
          </a:xfrm>
          <a:prstGeom prst="rect">
            <a:avLst/>
          </a:prstGeom>
        </p:spPr>
      </p:pic>
      <p:pic>
        <p:nvPicPr>
          <p:cNvPr id="8" name="Grafik 7" descr="Ein Bild, das Herz, pink, Magenta, Farbigkeit enthält.">
            <a:extLst>
              <a:ext uri="{FF2B5EF4-FFF2-40B4-BE49-F238E27FC236}">
                <a16:creationId xmlns:a16="http://schemas.microsoft.com/office/drawing/2014/main" id="{0958CC0B-D44D-46D6-F1D5-29A52A1E9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3" t="22127" r="29095" b="12610"/>
          <a:stretch/>
        </p:blipFill>
        <p:spPr>
          <a:xfrm>
            <a:off x="255248" y="-2"/>
            <a:ext cx="11936752" cy="6858001"/>
          </a:xfrm>
          <a:prstGeom prst="rect">
            <a:avLst/>
          </a:prstGeom>
        </p:spPr>
      </p:pic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A43B2C05-6529-2315-3A1D-B14FA6E8C185}"/>
              </a:ext>
            </a:extLst>
          </p:cNvPr>
          <p:cNvSpPr txBox="1">
            <a:spLocks/>
          </p:cNvSpPr>
          <p:nvPr userDrawn="1"/>
        </p:nvSpPr>
        <p:spPr>
          <a:xfrm>
            <a:off x="1589078" y="3265223"/>
            <a:ext cx="3055346" cy="793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500"/>
              </a:lnSpc>
            </a:pPr>
            <a:r>
              <a:rPr lang="de-DE" sz="5600" dirty="0"/>
              <a:t>OPEN</a:t>
            </a:r>
          </a:p>
          <a:p>
            <a:pPr algn="r">
              <a:lnSpc>
                <a:spcPts val="4500"/>
              </a:lnSpc>
            </a:pPr>
            <a:r>
              <a:rPr lang="de-DE" sz="5600" dirty="0">
                <a:solidFill>
                  <a:schemeClr val="tx1"/>
                </a:solidFill>
              </a:rPr>
              <a:t>TELEKOM</a:t>
            </a:r>
          </a:p>
          <a:p>
            <a:pPr algn="r">
              <a:lnSpc>
                <a:spcPts val="4500"/>
              </a:lnSpc>
            </a:pPr>
            <a:r>
              <a:rPr lang="de-DE" sz="5600" dirty="0"/>
              <a:t>CLOUD</a:t>
            </a:r>
            <a:endParaRPr lang="de-DE" sz="5600" i="1" dirty="0"/>
          </a:p>
        </p:txBody>
      </p:sp>
      <p:pic>
        <p:nvPicPr>
          <p:cNvPr id="13" name="Grafik 12" descr="Ein Bild, das Symbol, Logo, Schrift, Grafiken enthält.&#10;&#10;Automatisch generierte Beschreibung">
            <a:extLst>
              <a:ext uri="{FF2B5EF4-FFF2-40B4-BE49-F238E27FC236}">
                <a16:creationId xmlns:a16="http://schemas.microsoft.com/office/drawing/2014/main" id="{1F6B9073-341F-A651-86FC-33D177F348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591" y="928916"/>
            <a:ext cx="780288" cy="928914"/>
          </a:xfrm>
          <a:prstGeom prst="rect">
            <a:avLst/>
          </a:prstGeom>
        </p:spPr>
      </p:pic>
      <p:sp>
        <p:nvSpPr>
          <p:cNvPr id="5" name="Textplatzhalter 24">
            <a:extLst>
              <a:ext uri="{FF2B5EF4-FFF2-40B4-BE49-F238E27FC236}">
                <a16:creationId xmlns:a16="http://schemas.microsoft.com/office/drawing/2014/main" id="{84D97CE5-5767-629B-D69E-D1637EACCE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7541" y="3069309"/>
            <a:ext cx="6319211" cy="573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>
                <a:solidFill>
                  <a:schemeClr val="bg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C2F90F7C-30EE-6D28-E9E6-DFBC97D35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46" y="3765966"/>
            <a:ext cx="6306633" cy="16586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TeleNeo Office Medium" panose="020B0604040202090203" pitchFamily="34" charset="0"/>
              </a:defRPr>
            </a:lvl1pPr>
            <a:lvl2pPr marL="4572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2pPr>
            <a:lvl3pPr marL="9144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3pPr>
            <a:lvl4pPr marL="13716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4pPr>
            <a:lvl5pPr marL="18288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0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FD3ABD8-9079-8FBE-D03B-7CD27AA4F4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6"/>
          <a:stretch/>
        </p:blipFill>
        <p:spPr>
          <a:xfrm>
            <a:off x="-11362" y="-1"/>
            <a:ext cx="12203362" cy="685800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8DBF8CC-B205-1130-DCB2-729B2124BFFF}"/>
              </a:ext>
            </a:extLst>
          </p:cNvPr>
          <p:cNvSpPr/>
          <p:nvPr userDrawn="1"/>
        </p:nvSpPr>
        <p:spPr>
          <a:xfrm>
            <a:off x="-11362" y="5715001"/>
            <a:ext cx="12203362" cy="11430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rgbClr val="E20074"/>
              </a:solidFill>
            </a:endParaRP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94F0141-3B3F-52B6-E2C4-6D92E430BDC6}"/>
              </a:ext>
            </a:extLst>
          </p:cNvPr>
          <p:cNvSpPr txBox="1">
            <a:spLocks/>
          </p:cNvSpPr>
          <p:nvPr userDrawn="1"/>
        </p:nvSpPr>
        <p:spPr>
          <a:xfrm>
            <a:off x="2071796" y="5715001"/>
            <a:ext cx="8048408" cy="116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de-DE" sz="3200" dirty="0">
                <a:solidFill>
                  <a:schemeClr val="bg1"/>
                </a:solidFill>
              </a:rPr>
              <a:t>Open </a:t>
            </a:r>
            <a:r>
              <a:rPr lang="de-DE" sz="3200" dirty="0">
                <a:solidFill>
                  <a:schemeClr val="tx1"/>
                </a:solidFill>
              </a:rPr>
              <a:t>Telekom</a:t>
            </a:r>
            <a:r>
              <a:rPr lang="de-DE" sz="3200" dirty="0">
                <a:solidFill>
                  <a:schemeClr val="bg1"/>
                </a:solidFill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 i="1" dirty="0">
                <a:latin typeface="TeleNeo Medium" panose="020B0604040202090203" pitchFamily="34" charset="0"/>
              </a:rPr>
              <a:t>Creating a Secure Connected World</a:t>
            </a:r>
          </a:p>
          <a:p>
            <a:pPr algn="ctr">
              <a:lnSpc>
                <a:spcPts val="4500"/>
              </a:lnSpc>
            </a:pPr>
            <a:endParaRPr lang="de-DE" sz="1800" i="1" dirty="0">
              <a:solidFill>
                <a:schemeClr val="bg1"/>
              </a:solidFill>
            </a:endParaRPr>
          </a:p>
        </p:txBody>
      </p:sp>
      <p:pic>
        <p:nvPicPr>
          <p:cNvPr id="15" name="Grafik 14" descr="Ein Bild, das Herz, pink, Magenta, Farbigkeit enthält.">
            <a:extLst>
              <a:ext uri="{FF2B5EF4-FFF2-40B4-BE49-F238E27FC236}">
                <a16:creationId xmlns:a16="http://schemas.microsoft.com/office/drawing/2014/main" id="{77E41C02-9121-53B9-8FA3-39ACC192B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4" t="5416" r="51717" b="29093"/>
          <a:stretch/>
        </p:blipFill>
        <p:spPr>
          <a:xfrm>
            <a:off x="9289143" y="4223657"/>
            <a:ext cx="2924986" cy="2634343"/>
          </a:xfrm>
          <a:prstGeom prst="rect">
            <a:avLst/>
          </a:prstGeom>
        </p:spPr>
      </p:pic>
      <p:sp>
        <p:nvSpPr>
          <p:cNvPr id="20" name="Textplatzhalter 24">
            <a:extLst>
              <a:ext uri="{FF2B5EF4-FFF2-40B4-BE49-F238E27FC236}">
                <a16:creationId xmlns:a16="http://schemas.microsoft.com/office/drawing/2014/main" id="{42DD9EB7-DFA1-6135-84A9-0ACB485D5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4" y="441580"/>
            <a:ext cx="10864499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>
                <a:solidFill>
                  <a:srgbClr val="E20074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DB88B8B5-44EE-F796-A97D-8EBAE7973F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175" y="1138238"/>
            <a:ext cx="10864048" cy="668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i="0">
                <a:solidFill>
                  <a:schemeClr val="tx1"/>
                </a:solidFill>
                <a:latin typeface="TeleNeo Office Medium" panose="020B0604040202090203" pitchFamily="34" charset="0"/>
              </a:defRPr>
            </a:lvl1pPr>
            <a:lvl2pPr>
              <a:defRPr>
                <a:latin typeface="TeleNeo Office Medium" panose="020B0604040202090203" pitchFamily="34" charset="0"/>
              </a:defRPr>
            </a:lvl2pPr>
            <a:lvl3pPr>
              <a:defRPr>
                <a:latin typeface="TeleNeo Office Medium" panose="020B0604040202090203" pitchFamily="34" charset="0"/>
              </a:defRPr>
            </a:lvl3pPr>
            <a:lvl4pPr>
              <a:defRPr>
                <a:latin typeface="TeleNeo Office Medium" panose="020B0604040202090203" pitchFamily="34" charset="0"/>
              </a:defRPr>
            </a:lvl4pPr>
            <a:lvl5pPr>
              <a:defRPr>
                <a:latin typeface="TeleNeo Office Medium" panose="020B060404020209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A4B69743-8456-7C4D-FAD5-551B0698B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4" y="1991399"/>
            <a:ext cx="10869511" cy="3509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TeleNeo Office" panose="020B0504040202090203"/>
              </a:defRPr>
            </a:lvl1pPr>
            <a:lvl2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2pPr>
            <a:lvl3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3pPr>
            <a:lvl4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4pPr>
            <a:lvl5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6" name="Grafik 15" descr="Ein Bild, das Symbol, Logo, Schrift, Grafiken enthält.&#10;&#10;Automatisch generierte Beschreibung">
            <a:extLst>
              <a:ext uri="{FF2B5EF4-FFF2-40B4-BE49-F238E27FC236}">
                <a16:creationId xmlns:a16="http://schemas.microsoft.com/office/drawing/2014/main" id="{63CA3F46-72E8-F81D-ECA5-FF31A57453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37" y="5347985"/>
            <a:ext cx="616588" cy="7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4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BA946A-17DC-8748-7063-970A2EB2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/>
        </p:blipFill>
        <p:spPr>
          <a:xfrm>
            <a:off x="1426" y="-1"/>
            <a:ext cx="12190574" cy="6858001"/>
          </a:xfrm>
          <a:prstGeom prst="rect">
            <a:avLst/>
          </a:prstGeom>
        </p:spPr>
      </p:pic>
      <p:pic>
        <p:nvPicPr>
          <p:cNvPr id="16" name="Grafik 15" descr="Ein Bild, das Kreativität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AE4D5AB-BC7D-0018-3886-F8AD5613D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9" b="5059"/>
          <a:stretch/>
        </p:blipFill>
        <p:spPr>
          <a:xfrm>
            <a:off x="-25399" y="5123752"/>
            <a:ext cx="2535698" cy="1734248"/>
          </a:xfrm>
          <a:prstGeom prst="rect">
            <a:avLst/>
          </a:prstGeom>
        </p:spPr>
      </p:pic>
      <p:pic>
        <p:nvPicPr>
          <p:cNvPr id="12" name="Grafik 11" descr="Ein Bild, das pink enthält.&#10;&#10;Automatisch generierte Beschreibung">
            <a:extLst>
              <a:ext uri="{FF2B5EF4-FFF2-40B4-BE49-F238E27FC236}">
                <a16:creationId xmlns:a16="http://schemas.microsoft.com/office/drawing/2014/main" id="{6E6F270F-4549-019C-A365-E4A6F96D1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9" t="-123" r="22606" b="91856"/>
          <a:stretch/>
        </p:blipFill>
        <p:spPr>
          <a:xfrm>
            <a:off x="0" y="5007884"/>
            <a:ext cx="12192000" cy="185011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33621E8-A746-D553-058D-E63682EAD8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9" t="1" b="40121"/>
          <a:stretch/>
        </p:blipFill>
        <p:spPr>
          <a:xfrm>
            <a:off x="0" y="5537998"/>
            <a:ext cx="6194380" cy="1320001"/>
          </a:xfrm>
          <a:prstGeom prst="rect">
            <a:avLst/>
          </a:prstGeom>
        </p:spPr>
      </p:pic>
      <p:pic>
        <p:nvPicPr>
          <p:cNvPr id="14" name="Grafik 13" descr="Ein Bild, das Kreativität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AEDFB8A7-3A00-01B0-E600-F9061D984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7" b="29991"/>
          <a:stretch/>
        </p:blipFill>
        <p:spPr>
          <a:xfrm>
            <a:off x="8401051" y="5051427"/>
            <a:ext cx="3790950" cy="1806573"/>
          </a:xfrm>
          <a:prstGeom prst="rect">
            <a:avLst/>
          </a:prstGeom>
        </p:spPr>
      </p:pic>
      <p:sp>
        <p:nvSpPr>
          <p:cNvPr id="5" name="Textplatzhalter 8">
            <a:extLst>
              <a:ext uri="{FF2B5EF4-FFF2-40B4-BE49-F238E27FC236}">
                <a16:creationId xmlns:a16="http://schemas.microsoft.com/office/drawing/2014/main" id="{FB94BAC9-658C-FD0D-C6B3-37C045FED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5426076" cy="3285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TeleNeo Office" panose="020B0504040202090203"/>
              </a:defRPr>
            </a:lvl1pPr>
            <a:lvl2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2pPr>
            <a:lvl3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3pPr>
            <a:lvl4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4pPr>
            <a:lvl5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59DA384-1AF7-AD1A-AB79-2D8C69ACF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1991399"/>
            <a:ext cx="5426076" cy="3285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TeleNeo Office" panose="020B0504040202090203"/>
              </a:defRPr>
            </a:lvl1pPr>
            <a:lvl2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2pPr>
            <a:lvl3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3pPr>
            <a:lvl4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4pPr>
            <a:lvl5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8C3E78-F5ED-A285-625F-E00CF4F0FEF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4318" y="5581539"/>
            <a:ext cx="638877" cy="760569"/>
          </a:xfrm>
          <a:prstGeom prst="rect">
            <a:avLst/>
          </a:prstGeom>
        </p:spPr>
      </p:pic>
      <p:sp>
        <p:nvSpPr>
          <p:cNvPr id="3" name="Textplatzhalter 24">
            <a:extLst>
              <a:ext uri="{FF2B5EF4-FFF2-40B4-BE49-F238E27FC236}">
                <a16:creationId xmlns:a16="http://schemas.microsoft.com/office/drawing/2014/main" id="{58706AE8-B271-4F7B-1E69-F732838F3E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4" y="441580"/>
            <a:ext cx="10864499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>
                <a:solidFill>
                  <a:srgbClr val="E20074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4EBC9C6C-1910-5819-CF45-421EF5BDF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175" y="1138238"/>
            <a:ext cx="10864048" cy="668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i="0">
                <a:solidFill>
                  <a:schemeClr val="tx1"/>
                </a:solidFill>
                <a:latin typeface="TeleNeo Office Medium" panose="020B0604040202090203" pitchFamily="34" charset="0"/>
              </a:defRPr>
            </a:lvl1pPr>
            <a:lvl2pPr>
              <a:defRPr>
                <a:latin typeface="TeleNeo Office Medium" panose="020B0604040202090203" pitchFamily="34" charset="0"/>
              </a:defRPr>
            </a:lvl2pPr>
            <a:lvl3pPr>
              <a:defRPr>
                <a:latin typeface="TeleNeo Office Medium" panose="020B0604040202090203" pitchFamily="34" charset="0"/>
              </a:defRPr>
            </a:lvl3pPr>
            <a:lvl4pPr>
              <a:defRPr>
                <a:latin typeface="TeleNeo Office Medium" panose="020B0604040202090203" pitchFamily="34" charset="0"/>
              </a:defRPr>
            </a:lvl4pPr>
            <a:lvl5pPr>
              <a:defRPr>
                <a:latin typeface="TeleNeo Office Medium" panose="020B060404020209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2F3FEE03-1A0E-F40E-D687-0C8A8D1C1C8F}"/>
              </a:ext>
            </a:extLst>
          </p:cNvPr>
          <p:cNvSpPr txBox="1">
            <a:spLocks/>
          </p:cNvSpPr>
          <p:nvPr userDrawn="1"/>
        </p:nvSpPr>
        <p:spPr>
          <a:xfrm>
            <a:off x="527051" y="5715001"/>
            <a:ext cx="6275968" cy="627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</a:pPr>
            <a:r>
              <a:rPr lang="de-DE" sz="3200" dirty="0">
                <a:solidFill>
                  <a:srgbClr val="E20074"/>
                </a:solidFill>
              </a:rPr>
              <a:t>OPEN </a:t>
            </a:r>
            <a:r>
              <a:rPr lang="de-DE" sz="3200" dirty="0">
                <a:solidFill>
                  <a:schemeClr val="tx1"/>
                </a:solidFill>
              </a:rPr>
              <a:t>TELEKOM</a:t>
            </a:r>
            <a:r>
              <a:rPr lang="de-DE" sz="3200" dirty="0">
                <a:solidFill>
                  <a:srgbClr val="E20074"/>
                </a:solidFill>
              </a:rPr>
              <a:t> CLOUD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 i="1" dirty="0">
                <a:solidFill>
                  <a:schemeClr val="tx1"/>
                </a:solidFill>
                <a:latin typeface="TeleNeo Medium" panose="020B0604040202090203" pitchFamily="34" charset="0"/>
              </a:rPr>
              <a:t>Creating a Secure Connected World</a:t>
            </a:r>
          </a:p>
          <a:p>
            <a:pPr algn="l">
              <a:lnSpc>
                <a:spcPts val="4500"/>
              </a:lnSpc>
            </a:pPr>
            <a:endParaRPr lang="de-DE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28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F06070-08FC-8C18-7D61-AF0908FA06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4" r="13014"/>
          <a:stretch/>
        </p:blipFill>
        <p:spPr>
          <a:xfrm>
            <a:off x="1426" y="-1"/>
            <a:ext cx="12190574" cy="6858001"/>
          </a:xfrm>
          <a:prstGeom prst="rect">
            <a:avLst/>
          </a:prstGeom>
        </p:spPr>
      </p:pic>
      <p:sp>
        <p:nvSpPr>
          <p:cNvPr id="26" name="Bildplatzhalter 18">
            <a:extLst>
              <a:ext uri="{FF2B5EF4-FFF2-40B4-BE49-F238E27FC236}">
                <a16:creationId xmlns:a16="http://schemas.microsoft.com/office/drawing/2014/main" id="{49790BA4-0233-9CA1-1B7A-4B6894FCA0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prstGeom prst="rect">
            <a:avLst/>
          </a:prstGeom>
        </p:spPr>
        <p:txBody>
          <a:bodyPr/>
          <a:lstStyle>
            <a:lvl1pPr>
              <a:defRPr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31" name="Grafik 30" descr="Ein Bild, das Herz, pink, Magenta, Farbigkeit enthält.">
            <a:extLst>
              <a:ext uri="{FF2B5EF4-FFF2-40B4-BE49-F238E27FC236}">
                <a16:creationId xmlns:a16="http://schemas.microsoft.com/office/drawing/2014/main" id="{0B88C7E4-04F0-FE0A-3D91-C9A6A6D5E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5" t="32343" r="48561" b="-15269"/>
          <a:stretch/>
        </p:blipFill>
        <p:spPr>
          <a:xfrm>
            <a:off x="9273765" y="0"/>
            <a:ext cx="2916810" cy="2833574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8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1002A7B-76C8-8229-BFE4-62B91B0F51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7882" y="565150"/>
            <a:ext cx="481393" cy="573088"/>
          </a:xfrm>
          <a:prstGeom prst="rect">
            <a:avLst/>
          </a:prstGeom>
        </p:spPr>
      </p:pic>
      <p:sp>
        <p:nvSpPr>
          <p:cNvPr id="11" name="Textplatzhalter 24">
            <a:extLst>
              <a:ext uri="{FF2B5EF4-FFF2-40B4-BE49-F238E27FC236}">
                <a16:creationId xmlns:a16="http://schemas.microsoft.com/office/drawing/2014/main" id="{99B3DEC5-E160-B72D-8C26-CA2889F8A7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5" y="441580"/>
            <a:ext cx="8383936" cy="573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bg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05016A63-10A3-AAD8-3117-FD507D0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175" y="1138238"/>
            <a:ext cx="8383588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TeleNeo Office Medium" panose="020B0604040202090203" pitchFamily="34" charset="0"/>
              </a:defRPr>
            </a:lvl1pPr>
            <a:lvl2pPr>
              <a:defRPr>
                <a:latin typeface="TeleNeo Office Medium" panose="020B0604040202090203" pitchFamily="34" charset="0"/>
              </a:defRPr>
            </a:lvl2pPr>
            <a:lvl3pPr>
              <a:defRPr>
                <a:latin typeface="TeleNeo Office Medium" panose="020B0604040202090203" pitchFamily="34" charset="0"/>
              </a:defRPr>
            </a:lvl3pPr>
            <a:lvl4pPr>
              <a:defRPr>
                <a:latin typeface="TeleNeo Office Medium" panose="020B0604040202090203" pitchFamily="34" charset="0"/>
              </a:defRPr>
            </a:lvl4pPr>
            <a:lvl5pPr>
              <a:defRPr>
                <a:latin typeface="TeleNeo Office Medium" panose="020B060404020209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050950D3-C9CB-E3CE-ED11-3D6AE35C398E}"/>
              </a:ext>
            </a:extLst>
          </p:cNvPr>
          <p:cNvSpPr txBox="1">
            <a:spLocks/>
          </p:cNvSpPr>
          <p:nvPr userDrawn="1"/>
        </p:nvSpPr>
        <p:spPr>
          <a:xfrm>
            <a:off x="2071796" y="6224543"/>
            <a:ext cx="8048408" cy="793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de-DE" sz="3200" dirty="0">
                <a:solidFill>
                  <a:srgbClr val="E20074"/>
                </a:solidFill>
              </a:rPr>
              <a:t>Open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tx1"/>
                </a:solidFill>
              </a:rPr>
              <a:t>Telekom </a:t>
            </a:r>
            <a:r>
              <a:rPr lang="de-DE" sz="3200" dirty="0">
                <a:solidFill>
                  <a:srgbClr val="E20074"/>
                </a:solidFill>
              </a:rPr>
              <a:t>Cloud</a:t>
            </a:r>
            <a:endParaRPr lang="de-DE" sz="3200" i="1" dirty="0">
              <a:solidFill>
                <a:srgbClr val="E20074"/>
              </a:solidFill>
            </a:endParaRP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90F8340-F3BD-9A11-2411-0A026AB6DBAD}"/>
              </a:ext>
            </a:extLst>
          </p:cNvPr>
          <p:cNvSpPr txBox="1">
            <a:spLocks/>
          </p:cNvSpPr>
          <p:nvPr userDrawn="1"/>
        </p:nvSpPr>
        <p:spPr>
          <a:xfrm>
            <a:off x="9021763" y="6350247"/>
            <a:ext cx="27432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FAB17-BCED-4291-A2EE-8FE174A1701D}" type="slidenum">
              <a:rPr lang="de-DE" sz="2000" smtClean="0">
                <a:solidFill>
                  <a:srgbClr val="E20074"/>
                </a:solidFill>
                <a:latin typeface="TeleNeo ExtraBold" panose="020B0A04040202090203" pitchFamily="34" charset="0"/>
              </a:rPr>
              <a:pPr/>
              <a:t>‹#›</a:t>
            </a:fld>
            <a:endParaRPr lang="de-DE" sz="2000" dirty="0">
              <a:solidFill>
                <a:srgbClr val="E20074"/>
              </a:solidFill>
              <a:latin typeface="TeleNeo ExtraBold" panose="020B0A0404020209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9167-6079-0921-B59C-6BC30B20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21D7-9E38-7484-CD4D-D44724F5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AE4D-F727-7C01-1DD8-FEBF4762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786F-D298-CDF2-5000-6E79843F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E13B-C9D8-4601-8983-4BD46A9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13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DBC9-4A94-83A2-C20E-BE15ACD7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2353-5632-8B71-65B6-5FEB0CF9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9EEF-5F07-2BB5-1128-ACDC786E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F4A2-93FA-E7CD-D8AC-B8663A64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4A1-DED6-84CA-10F0-1026297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90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6837-69AB-612D-9018-AAE18F50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65F-BB19-AEBC-3A59-3DC13AC4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C84F-33B6-5187-97E5-3ED439F98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7F3D-7EFA-474B-46D2-B2B626E6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2D673-95F4-7E4A-F5C6-725F19B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6501-8943-0D19-CAE5-83B5DB7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3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5DB8-0419-22EE-9A2B-E07F5963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C3C67-A8FF-8E37-7D0B-7D680CBB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0202-8482-9C50-D9C7-8DC822FED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65644-9FB3-C473-DE3D-6057D68F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EF2F8-05B5-25BF-32C0-42052C1A4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82123-0E73-F48A-1311-7F7028CF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11427-9B80-4729-5C0F-DF2387DA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DAB90-CBD0-3867-4E2B-97F8D32D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BA0B-53D3-0F33-2B8E-63006DDC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F5AA1-0E3B-D379-C2A7-62BFB210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5AFD-CD56-A9F7-4C59-26DBE3A4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C2602-6FFC-D701-815A-578550AE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39B6C-E6EA-8BCC-6816-7CD3EBE8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7E87-F3E9-0871-6B94-A4CBD809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C790-17E6-C870-3067-6987FCF7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8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AAC-49C3-9E87-21AD-322A1AB0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FA62-E3EF-0484-92E3-2077D615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8BA3D-179D-B3EF-DA97-F831E6758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86D4-A441-092C-4E01-2F168526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5BFC-BD9B-1CEF-1230-F9D67C18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B1775-E5DC-8A48-6805-0E7B1BD8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29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90C3-12ED-ACAC-3906-505055BC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F8865-4506-88A8-3B78-CF6BDCB60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E8A9-BE6F-B118-39FA-E01911300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278A5-0E3C-5B67-C4AC-95B850C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A9D7-FAFF-D4E1-58EE-B709641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8C42-DF87-B55F-9AB4-800F49EF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5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8334C-2240-3DD8-917E-229E457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9C2C-9BBD-1AAA-BC6C-5ABC3D7C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80A3-B207-5C18-2EBA-0F54AAEEC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8F438-CCB8-46BD-BFE8-DDF9099AD380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AC2D-741D-21F7-814F-E6E59BAD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4612-9B47-7FC7-31C8-D5F12AFED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6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tc.t-systems.com/terraform-provider-opentelekomclou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docs.otc.t-systems.com/" TargetMode="External"/><Relationship Id="rId4" Type="http://schemas.openxmlformats.org/officeDocument/2006/relationships/hyperlink" Target="https://docs.otc.t-systems.com/terraform-provider-opentelekomcloud/data-sources/i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opentelekomcloud/opentelekomcloud/latest/docs/guides/backen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atlantis.io/" TargetMode="External"/><Relationship Id="rId3" Type="http://schemas.openxmlformats.org/officeDocument/2006/relationships/hyperlink" Target="https://developer.hashicorp.com/terraform/docs" TargetMode="External"/><Relationship Id="rId7" Type="http://schemas.openxmlformats.org/officeDocument/2006/relationships/hyperlink" Target="https://www.pulumi.com/docs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opentelekomcloud/terraform-provider-opentelekomcloud" TargetMode="External"/><Relationship Id="rId5" Type="http://schemas.openxmlformats.org/officeDocument/2006/relationships/hyperlink" Target="https://registry.terraform.io/providers/opentelekomcloud/opentelekomcloud/latest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ocs.otc.t-systems.com/developer/iac.html" TargetMode="Externa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providers/opentelekomcloud/opentelekomcloud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providers/opentelekomcloud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ADF494-5497-B2A1-2793-D1CF92040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46" y="4293143"/>
            <a:ext cx="6306633" cy="2010383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latin typeface="TeleNeo Office ExtraBold" panose="020B0A04040202090203" pitchFamily="34" charset="0"/>
              </a:rPr>
              <a:t>Open Telekom Cloud, Ecosystem Squad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dirty="0">
                <a:latin typeface="TeleNeo Office ExtraBold" panose="020B0A04040202090203" pitchFamily="34" charset="0"/>
              </a:rPr>
              <a:t>Anton Sidelnikov (Dev Lead)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dirty="0">
                <a:latin typeface="TeleNeo Office ExtraBold" panose="020B0A04040202090203" pitchFamily="34" charset="0"/>
              </a:rPr>
              <a:t>Nils Magnus (</a:t>
            </a:r>
            <a:r>
              <a:rPr lang="de-DE" dirty="0" err="1">
                <a:latin typeface="TeleNeo Office ExtraBold" panose="020B0A04040202090203" pitchFamily="34" charset="0"/>
              </a:rPr>
              <a:t>Principal</a:t>
            </a:r>
            <a:r>
              <a:rPr lang="de-DE" dirty="0">
                <a:latin typeface="TeleNeo Office ExtraBold" panose="020B0A04040202090203" pitchFamily="34" charset="0"/>
              </a:rPr>
              <a:t> Cloud Architect)</a:t>
            </a:r>
          </a:p>
          <a:p>
            <a:r>
              <a:rPr lang="de-DE" dirty="0">
                <a:latin typeface="TeleNeo Office ExtraBold" panose="020B0A04040202090203" pitchFamily="34" charset="0"/>
              </a:rPr>
              <a:t>OpenInfra Summit Europe in Paris, France</a:t>
            </a:r>
          </a:p>
          <a:p>
            <a:r>
              <a:rPr lang="de-DE" dirty="0" err="1">
                <a:latin typeface="TeleNeo Office ExtraBold" panose="020B0A04040202090203" pitchFamily="34" charset="0"/>
              </a:rPr>
              <a:t>October</a:t>
            </a:r>
            <a:r>
              <a:rPr lang="de-DE" dirty="0">
                <a:latin typeface="TeleNeo Office ExtraBold" panose="020B0A04040202090203" pitchFamily="34" charset="0"/>
              </a:rPr>
              <a:t> 15 – 17, 2025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EB9FBD-26AE-8E45-A7D8-C126D7BBC7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7541" y="2295725"/>
            <a:ext cx="6319211" cy="1828803"/>
          </a:xfrm>
        </p:spPr>
        <p:txBody>
          <a:bodyPr>
            <a:normAutofit/>
          </a:bodyPr>
          <a:lstStyle/>
          <a:p>
            <a:r>
              <a:rPr lang="en-US" dirty="0">
                <a:latin typeface="TeleNeo Office Medium" panose="020B0604040202090203" pitchFamily="34" charset="0"/>
              </a:rPr>
              <a:t>Hands-on workshop:</a:t>
            </a:r>
            <a:br>
              <a:rPr lang="en-US" dirty="0">
                <a:latin typeface="TeleNeo Office Medium" panose="020B0604040202090203" pitchFamily="34" charset="0"/>
              </a:rPr>
            </a:br>
            <a:r>
              <a:rPr lang="en-US" dirty="0"/>
              <a:t>Infrastructure Provision with Terraform or OpenTOFU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906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B8266-1D3D-47F5-4017-2621F2C5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5222B-178A-DFA4-25A6-7D6630598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5611896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HashiCorp </a:t>
            </a:r>
            <a:r>
              <a:rPr lang="de-DE" b="1" dirty="0" err="1"/>
              <a:t>Configuration</a:t>
            </a:r>
            <a:r>
              <a:rPr lang="de-DE" b="1" dirty="0"/>
              <a:t> Language (HCL):</a:t>
            </a:r>
            <a:br>
              <a:rPr lang="de-DE" b="1" dirty="0"/>
            </a:br>
            <a:r>
              <a:rPr lang="de-DE" b="1" dirty="0" err="1"/>
              <a:t>declarative</a:t>
            </a:r>
            <a:r>
              <a:rPr lang="de-DE" b="1" dirty="0"/>
              <a:t> </a:t>
            </a:r>
            <a:r>
              <a:rPr lang="de-DE" b="1" dirty="0" err="1"/>
              <a:t>syntax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desired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, Terraform </a:t>
            </a:r>
            <a:r>
              <a:rPr lang="de-DE" b="1" dirty="0" err="1"/>
              <a:t>computes</a:t>
            </a:r>
            <a:br>
              <a:rPr lang="de-DE" b="1" dirty="0"/>
            </a:br>
            <a:r>
              <a:rPr lang="de-DE" b="1" dirty="0" err="1"/>
              <a:t>required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Providers connect Terraform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target</a:t>
            </a:r>
            <a:br>
              <a:rPr lang="de-DE" b="1" dirty="0"/>
            </a:br>
            <a:r>
              <a:rPr lang="de-DE" b="1" dirty="0" err="1"/>
              <a:t>platforms</a:t>
            </a:r>
            <a:r>
              <a:rPr lang="de-DE" b="1" dirty="0"/>
              <a:t> (e.g., OpenTelekomCloud)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19FE40-9808-19C8-DB06-AE8419B0E3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Basics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36BBB9-5EF4-E115-0667-0ECF83F6FE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Providers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5CF12-6A86-971A-9CD4-8395287AA23D}"/>
              </a:ext>
            </a:extLst>
          </p:cNvPr>
          <p:cNvSpPr txBox="1"/>
          <p:nvPr/>
        </p:nvSpPr>
        <p:spPr>
          <a:xfrm>
            <a:off x="5803776" y="1991399"/>
            <a:ext cx="617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Example</a:t>
            </a:r>
            <a:r>
              <a:rPr lang="es-ES" b="1" dirty="0"/>
              <a:t> </a:t>
            </a:r>
            <a:r>
              <a:rPr lang="es-ES" b="1" dirty="0" err="1"/>
              <a:t>provider</a:t>
            </a:r>
            <a:r>
              <a:rPr lang="es-ES" b="1" dirty="0"/>
              <a:t> </a:t>
            </a:r>
            <a:r>
              <a:rPr lang="es-ES" b="1" dirty="0" err="1"/>
              <a:t>configuration</a:t>
            </a:r>
            <a:r>
              <a:rPr lang="es-ES" b="1" dirty="0"/>
              <a:t>:</a:t>
            </a:r>
          </a:p>
          <a:p>
            <a:endParaRPr lang="es-ES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7756AD-015F-FA97-E835-D476AA041DA7}"/>
              </a:ext>
            </a:extLst>
          </p:cNvPr>
          <p:cNvSpPr/>
          <p:nvPr/>
        </p:nvSpPr>
        <p:spPr>
          <a:xfrm>
            <a:off x="5913521" y="2542889"/>
            <a:ext cx="5478379" cy="167738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provider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"opentelekomcloud" {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region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 = "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eu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-de"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auth_url     = "https://iam.eu-de.otc.t-systems.com/v3"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domain_name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= "OTC-EU-DE"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=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var.username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password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=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var.password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project_name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"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eu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-de"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}</a:t>
            </a:r>
          </a:p>
          <a:p>
            <a:pPr algn="ctr"/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38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911D9-875F-5C7F-5D68-C7AF9113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EEF1AA-0F8B-EC9B-EC0C-20B5BBE62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1032122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Variables </a:t>
            </a:r>
            <a:r>
              <a:rPr lang="de-DE" b="1" dirty="0" err="1"/>
              <a:t>allow</a:t>
            </a:r>
            <a:r>
              <a:rPr lang="de-DE" b="1" dirty="0"/>
              <a:t> </a:t>
            </a:r>
            <a:r>
              <a:rPr lang="de-DE" b="1" dirty="0" err="1"/>
              <a:t>reusability</a:t>
            </a:r>
            <a:r>
              <a:rPr lang="de-DE" b="1" dirty="0"/>
              <a:t> and </a:t>
            </a:r>
            <a:r>
              <a:rPr lang="de-DE" b="1" dirty="0" err="1"/>
              <a:t>parameterization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Outputs </a:t>
            </a:r>
            <a:r>
              <a:rPr lang="de-DE" b="1" dirty="0" err="1"/>
              <a:t>provide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r>
              <a:rPr lang="de-DE" b="1" dirty="0"/>
              <a:t> </a:t>
            </a:r>
            <a:r>
              <a:rPr lang="de-DE" b="1" dirty="0" err="1"/>
              <a:t>information</a:t>
            </a:r>
            <a:r>
              <a:rPr lang="de-DE" b="1" dirty="0"/>
              <a:t> after </a:t>
            </a:r>
            <a:r>
              <a:rPr lang="de-DE" b="1" dirty="0" err="1"/>
              <a:t>deployment</a:t>
            </a:r>
            <a:r>
              <a:rPr lang="de-DE" b="1" dirty="0"/>
              <a:t> for subsequent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steps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GitOps </a:t>
            </a:r>
            <a:r>
              <a:rPr lang="de-DE" b="1" dirty="0" err="1"/>
              <a:t>process</a:t>
            </a:r>
            <a:r>
              <a:rPr lang="de-DE" b="1" dirty="0"/>
              <a:t>, for </a:t>
            </a:r>
            <a:r>
              <a:rPr lang="de-DE" b="1" dirty="0" err="1"/>
              <a:t>instance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Example</a:t>
            </a:r>
            <a:r>
              <a:rPr lang="de-DE" b="1" dirty="0"/>
              <a:t>: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F9F7C4-CE5B-03A8-63C7-6804A6D297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Basics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98545B-0E14-6445-623A-B5F5D38D7A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Variables and Outputs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E273B6-A734-B1D5-978E-A0FBB54F8ED7}"/>
              </a:ext>
            </a:extLst>
          </p:cNvPr>
          <p:cNvSpPr/>
          <p:nvPr/>
        </p:nvSpPr>
        <p:spPr>
          <a:xfrm>
            <a:off x="1034714" y="3403292"/>
            <a:ext cx="7838575" cy="4616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variable "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 {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type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string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}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output "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vm_ip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 {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value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opentelekomcloud_compute_instance_v2.vm.access_ip_v4 }</a:t>
            </a:r>
          </a:p>
        </p:txBody>
      </p:sp>
    </p:spTree>
    <p:extLst>
      <p:ext uri="{BB962C8B-B14F-4D97-AF65-F5344CB8AC3E}">
        <p14:creationId xmlns:p14="http://schemas.microsoft.com/office/powerpoint/2010/main" val="104786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8B3FA-6E1B-06F6-F8B3-FAD06146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3F4B2-3442-2C2C-F8CC-C01FBAF9D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4" y="3988467"/>
            <a:ext cx="8707293" cy="1288383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resource</a:t>
            </a:r>
            <a:r>
              <a:rPr lang="de-DE" b="1" dirty="0"/>
              <a:t> </a:t>
            </a:r>
            <a:r>
              <a:rPr lang="de-DE" b="1" dirty="0" err="1"/>
              <a:t>types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available</a:t>
            </a:r>
            <a:r>
              <a:rPr lang="de-DE" b="1" dirty="0"/>
              <a:t>? </a:t>
            </a:r>
            <a:r>
              <a:rPr lang="de-DE" b="1" dirty="0" err="1"/>
              <a:t>Where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I find a </a:t>
            </a:r>
            <a:r>
              <a:rPr lang="de-DE" b="1" dirty="0" err="1"/>
              <a:t>list</a:t>
            </a:r>
            <a:r>
              <a:rPr lang="de-DE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resource</a:t>
            </a:r>
            <a:r>
              <a:rPr lang="de-DE" b="1" dirty="0"/>
              <a:t> </a:t>
            </a:r>
            <a:r>
              <a:rPr lang="de-DE" b="1" dirty="0" err="1"/>
              <a:t>attributes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available</a:t>
            </a:r>
            <a:r>
              <a:rPr lang="de-DE" b="1" dirty="0"/>
              <a:t>? </a:t>
            </a:r>
            <a:r>
              <a:rPr lang="de-DE" b="1" dirty="0" err="1"/>
              <a:t>Where</a:t>
            </a:r>
            <a:r>
              <a:rPr lang="de-DE" b="1" dirty="0"/>
              <a:t> </a:t>
            </a:r>
            <a:r>
              <a:rPr lang="de-DE" b="1" dirty="0" err="1"/>
              <a:t>can</a:t>
            </a:r>
            <a:r>
              <a:rPr lang="de-DE" b="1" dirty="0"/>
              <a:t> I find </a:t>
            </a:r>
            <a:r>
              <a:rPr lang="de-DE" b="1" dirty="0" err="1"/>
              <a:t>them</a:t>
            </a:r>
            <a:r>
              <a:rPr lang="de-DE" b="1" dirty="0"/>
              <a:t>?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mandatory, </a:t>
            </a:r>
            <a:r>
              <a:rPr lang="de-DE" b="1" dirty="0" err="1"/>
              <a:t>which</a:t>
            </a:r>
            <a:r>
              <a:rPr lang="de-DE" b="1" dirty="0"/>
              <a:t> optional?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How</a:t>
            </a:r>
            <a:r>
              <a:rPr lang="de-DE" b="1" dirty="0"/>
              <a:t> do I </a:t>
            </a:r>
            <a:r>
              <a:rPr lang="de-DE" b="1" dirty="0" err="1"/>
              <a:t>know</a:t>
            </a:r>
            <a:r>
              <a:rPr lang="de-DE" b="1" dirty="0"/>
              <a:t> I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an </a:t>
            </a:r>
            <a:r>
              <a:rPr lang="de-DE" b="1" dirty="0" err="1"/>
              <a:t>attribute</a:t>
            </a:r>
            <a:r>
              <a:rPr lang="de-DE" b="1" dirty="0"/>
              <a:t>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value</a:t>
            </a:r>
            <a:r>
              <a:rPr lang="de-DE" b="1" dirty="0"/>
              <a:t> for </a:t>
            </a:r>
            <a:r>
              <a:rPr lang="de-DE" b="1" dirty="0" err="1"/>
              <a:t>another</a:t>
            </a:r>
            <a:r>
              <a:rPr lang="de-DE" b="1" dirty="0"/>
              <a:t> </a:t>
            </a:r>
            <a:r>
              <a:rPr lang="de-DE" b="1" dirty="0" err="1"/>
              <a:t>resource</a:t>
            </a:r>
            <a:r>
              <a:rPr lang="de-DE" b="1" dirty="0"/>
              <a:t>?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70F156-704B-3FFE-1E21-90EEFEC2D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Basics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5A66D86-EAC5-7F4E-8856-8FBB5D922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de-DE" dirty="0"/>
              <a:t>Minimal OpenStack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78662BD-D6F3-5D12-5E57-12ECC4EB6913}"/>
              </a:ext>
            </a:extLst>
          </p:cNvPr>
          <p:cNvSpPr/>
          <p:nvPr/>
        </p:nvSpPr>
        <p:spPr>
          <a:xfrm>
            <a:off x="644524" y="1991399"/>
            <a:ext cx="5931569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resource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"opentelekomcloud_compute_instance_v2" "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vm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 {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  = var.name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image_name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=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var.image_name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flavor_name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"s2.small.1"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key_pair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= var.kp.name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network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{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uuid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opentelekomcloud_vpc_subnet_v1.subnet.network_id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}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}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1896D0D-450B-EA2F-D5C9-9E9824A2A19C}"/>
              </a:ext>
            </a:extLst>
          </p:cNvPr>
          <p:cNvSpPr txBox="1">
            <a:spLocks/>
          </p:cNvSpPr>
          <p:nvPr/>
        </p:nvSpPr>
        <p:spPr>
          <a:xfrm>
            <a:off x="7323034" y="2003007"/>
            <a:ext cx="4576197" cy="2063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TeleNeo Office" panose="020B0504040202090203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b="1" dirty="0">
                <a:latin typeface="TeleNeo Office" panose="020B0504040202090203" pitchFamily="34" charset="0"/>
                <a:ea typeface="Source Code Pro Medium" panose="020B0309030403020204" pitchFamily="49" charset="0"/>
              </a:rPr>
              <a:t>Helpcenter</a:t>
            </a:r>
            <a:endParaRPr lang="es-ES" sz="1200" b="1" dirty="0">
              <a:solidFill>
                <a:srgbClr val="467886"/>
              </a:solidFill>
              <a:latin typeface="TeleNeo Office" panose="020B0504040202090203" pitchFamily="34" charset="0"/>
              <a:ea typeface="Source Code Pro Medium" panose="020B0309030403020204" pitchFamily="49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sz="1200" dirty="0">
                <a:solidFill>
                  <a:srgbClr val="467886"/>
                </a:solidFill>
                <a:latin typeface="TeleNeo Office" panose="020B0504040202090203" pitchFamily="34" charset="0"/>
                <a:ea typeface="Source Code Pro Medium" panose="020B03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https://docs.otc.t-systems.com/ </a:t>
            </a:r>
            <a:r>
              <a:rPr lang="es-ES" sz="1200" dirty="0" err="1">
                <a:solidFill>
                  <a:srgbClr val="467886"/>
                </a:solidFill>
                <a:latin typeface="TeleNeo Office" panose="020B0504040202090203" pitchFamily="34" charset="0"/>
                <a:ea typeface="Source Code Pro Medium" panose="020B03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terraform</a:t>
            </a:r>
            <a:r>
              <a:rPr lang="es-ES" sz="1200" dirty="0">
                <a:solidFill>
                  <a:srgbClr val="467886"/>
                </a:solidFill>
                <a:latin typeface="TeleNeo Office" panose="020B0504040202090203" pitchFamily="34" charset="0"/>
                <a:ea typeface="Source Code Pro Medium" panose="020B03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s-ES" sz="1200" dirty="0" err="1">
                <a:solidFill>
                  <a:srgbClr val="467886"/>
                </a:solidFill>
                <a:latin typeface="TeleNeo Office" panose="020B0504040202090203" pitchFamily="34" charset="0"/>
                <a:ea typeface="Source Code Pro Medium" panose="020B03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provider</a:t>
            </a:r>
            <a:r>
              <a:rPr lang="es-ES" sz="1200" dirty="0">
                <a:latin typeface="TeleNeo Office" panose="020B0504040202090203" pitchFamily="34" charset="0"/>
                <a:ea typeface="Source Code Pro Medium" panose="020B0309030403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-opentelekomcloud/</a:t>
            </a:r>
            <a:r>
              <a:rPr lang="es-ES" sz="1200" dirty="0">
                <a:latin typeface="TeleNeo Office" panose="020B0504040202090203" pitchFamily="34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s-ES" sz="1200" b="1" dirty="0" err="1">
                <a:latin typeface="TeleNeo Office" panose="020B0504040202090203" pitchFamily="34" charset="0"/>
                <a:ea typeface="Source Code Pro Medium" panose="020B0309030403020204" pitchFamily="49" charset="0"/>
              </a:rPr>
              <a:t>List</a:t>
            </a:r>
            <a:r>
              <a:rPr lang="es-ES" sz="1200" b="1" dirty="0">
                <a:latin typeface="TeleNeo Office" panose="020B0504040202090203" pitchFamily="34" charset="0"/>
                <a:ea typeface="Source Code Pro Medium" panose="020B0309030403020204" pitchFamily="49" charset="0"/>
              </a:rPr>
              <a:t> </a:t>
            </a:r>
            <a:r>
              <a:rPr lang="es-ES" sz="1200" b="1" dirty="0" err="1">
                <a:latin typeface="TeleNeo Office" panose="020B0504040202090203" pitchFamily="34" charset="0"/>
                <a:ea typeface="Source Code Pro Medium" panose="020B0309030403020204" pitchFamily="49" charset="0"/>
              </a:rPr>
              <a:t>of</a:t>
            </a:r>
            <a:r>
              <a:rPr lang="es-ES" sz="1200" b="1" dirty="0">
                <a:latin typeface="TeleNeo Office" panose="020B0504040202090203" pitchFamily="34" charset="0"/>
                <a:ea typeface="Source Code Pro Medium" panose="020B0309030403020204" pitchFamily="49" charset="0"/>
              </a:rPr>
              <a:t> </a:t>
            </a:r>
            <a:r>
              <a:rPr lang="es-ES" sz="1200" b="1" dirty="0" err="1">
                <a:latin typeface="TeleNeo Office" panose="020B0504040202090203" pitchFamily="34" charset="0"/>
                <a:ea typeface="Source Code Pro Medium" panose="020B0309030403020204" pitchFamily="49" charset="0"/>
              </a:rPr>
              <a:t>all</a:t>
            </a:r>
            <a:r>
              <a:rPr lang="es-ES" sz="1200" b="1" dirty="0">
                <a:latin typeface="TeleNeo Office" panose="020B0504040202090203" pitchFamily="34" charset="0"/>
                <a:ea typeface="Source Code Pro Medium" panose="020B0309030403020204" pitchFamily="49" charset="0"/>
              </a:rPr>
              <a:t> </a:t>
            </a:r>
            <a:r>
              <a:rPr lang="es-ES" sz="1200" b="1" dirty="0" err="1">
                <a:latin typeface="TeleNeo Office" panose="020B0504040202090203" pitchFamily="34" charset="0"/>
                <a:ea typeface="Source Code Pro Medium" panose="020B0309030403020204" pitchFamily="49" charset="0"/>
              </a:rPr>
              <a:t>resources</a:t>
            </a:r>
            <a:r>
              <a:rPr lang="es-ES" sz="1200" b="1" dirty="0">
                <a:latin typeface="TeleNeo Office" panose="020B0504040202090203" pitchFamily="34" charset="0"/>
                <a:ea typeface="Source Code Pro Medium" panose="020B0309030403020204" pitchFamily="49" charset="0"/>
              </a:rPr>
              <a:t>:</a:t>
            </a:r>
          </a:p>
          <a:p>
            <a:r>
              <a:rPr lang="de-DE" sz="1200" dirty="0">
                <a:solidFill>
                  <a:srgbClr val="467886"/>
                </a:solidFill>
                <a:latin typeface="TeleNeo Office" panose="020B050404020209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https://docs.otc.t-systems.com/terraform-provider-opentelekomcloud/data-sources/</a:t>
            </a:r>
            <a:r>
              <a:rPr lang="de-DE" sz="1200" dirty="0">
                <a:latin typeface="TeleNeo Office" panose="020B050404020209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endParaRPr lang="de-DE" sz="1200" dirty="0">
              <a:latin typeface="TeleNeo Office" panose="020B0504040202090203" pitchFamily="34" charset="0"/>
            </a:endParaRPr>
          </a:p>
          <a:p>
            <a:r>
              <a:rPr lang="de-DE" sz="1200" b="1" dirty="0" err="1">
                <a:latin typeface="TeleNeo Office" panose="020B0504040202090203" pitchFamily="34" charset="0"/>
              </a:rPr>
              <a:t>How</a:t>
            </a:r>
            <a:r>
              <a:rPr lang="de-DE" sz="1200" b="1" dirty="0">
                <a:latin typeface="TeleNeo Office" panose="020B0504040202090203" pitchFamily="34" charset="0"/>
              </a:rPr>
              <a:t> </a:t>
            </a:r>
            <a:r>
              <a:rPr lang="de-DE" sz="1200" b="1" dirty="0" err="1">
                <a:latin typeface="TeleNeo Office" panose="020B0504040202090203" pitchFamily="34" charset="0"/>
              </a:rPr>
              <a:t>does</a:t>
            </a:r>
            <a:r>
              <a:rPr lang="de-DE" sz="1200" b="1" dirty="0">
                <a:latin typeface="TeleNeo Office" panose="020B0504040202090203" pitchFamily="34" charset="0"/>
              </a:rPr>
              <a:t> a </a:t>
            </a:r>
            <a:r>
              <a:rPr lang="de-DE" sz="1200" b="1" dirty="0" err="1">
                <a:latin typeface="TeleNeo Office" panose="020B0504040202090203" pitchFamily="34" charset="0"/>
              </a:rPr>
              <a:t>service</a:t>
            </a:r>
            <a:r>
              <a:rPr lang="de-DE" sz="1200" b="1" dirty="0">
                <a:latin typeface="TeleNeo Office" panose="020B0504040202090203" pitchFamily="34" charset="0"/>
              </a:rPr>
              <a:t> </a:t>
            </a:r>
            <a:r>
              <a:rPr lang="de-DE" sz="1200" b="1" dirty="0" err="1">
                <a:latin typeface="TeleNeo Office" panose="020B0504040202090203" pitchFamily="34" charset="0"/>
              </a:rPr>
              <a:t>work</a:t>
            </a:r>
            <a:r>
              <a:rPr lang="de-DE" sz="1200" b="1" dirty="0">
                <a:latin typeface="TeleNeo Office" panose="020B0504040202090203" pitchFamily="34" charset="0"/>
              </a:rPr>
              <a:t>?</a:t>
            </a:r>
          </a:p>
          <a:p>
            <a:r>
              <a:rPr lang="de-DE" sz="1200" dirty="0">
                <a:solidFill>
                  <a:srgbClr val="467886"/>
                </a:solidFill>
                <a:latin typeface="TeleNeo Office" panose="020B050404020209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https://docs.otc.t-systems.com</a:t>
            </a:r>
            <a:r>
              <a:rPr lang="de-DE" sz="1200" dirty="0">
                <a:latin typeface="TeleNeo Office" panose="020B050404020209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br>
              <a:rPr lang="de-DE" sz="1200" dirty="0">
                <a:latin typeface="TeleNeo Office" panose="020B0504040202090203" pitchFamily="34" charset="0"/>
              </a:rPr>
            </a:br>
            <a:r>
              <a:rPr lang="de-DE" sz="1200" dirty="0">
                <a:latin typeface="TeleNeo Office" panose="020B0504040202090203" pitchFamily="34" charset="0"/>
                <a:sym typeface="Wingdings" panose="05000000000000000000" pitchFamily="2" charset="2"/>
              </a:rPr>
              <a:t> </a:t>
            </a:r>
            <a:r>
              <a:rPr lang="de-DE" sz="1200" dirty="0" err="1">
                <a:latin typeface="TeleNeo Office" panose="020B0504040202090203" pitchFamily="34" charset="0"/>
                <a:sym typeface="Wingdings" panose="05000000000000000000" pitchFamily="2" charset="2"/>
              </a:rPr>
              <a:t>go</a:t>
            </a:r>
            <a:r>
              <a:rPr lang="de-DE" sz="1200" dirty="0">
                <a:latin typeface="TeleNeo Office" panose="020B0504040202090203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TeleNeo Office" panose="020B0504040202090203" pitchFamily="34" charset="0"/>
                <a:sym typeface="Wingdings" panose="05000000000000000000" pitchFamily="2" charset="2"/>
              </a:rPr>
              <a:t>to</a:t>
            </a:r>
            <a:r>
              <a:rPr lang="de-DE" sz="1200" dirty="0">
                <a:latin typeface="TeleNeo Office" panose="020B0504040202090203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TeleNeo Office" panose="020B0504040202090203" pitchFamily="34" charset="0"/>
                <a:sym typeface="Wingdings" panose="05000000000000000000" pitchFamily="2" charset="2"/>
              </a:rPr>
              <a:t>page</a:t>
            </a:r>
            <a:r>
              <a:rPr lang="de-DE" sz="1200" dirty="0">
                <a:latin typeface="TeleNeo Office" panose="020B0504040202090203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TeleNeo Office" panose="020B0504040202090203" pitchFamily="34" charset="0"/>
                <a:sym typeface="Wingdings" panose="05000000000000000000" pitchFamily="2" charset="2"/>
              </a:rPr>
              <a:t>with</a:t>
            </a:r>
            <a:r>
              <a:rPr lang="de-DE" sz="1200" dirty="0">
                <a:latin typeface="TeleNeo Office" panose="020B0504040202090203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TeleNeo Office" panose="020B0504040202090203" pitchFamily="34" charset="0"/>
                <a:sym typeface="Wingdings" panose="05000000000000000000" pitchFamily="2" charset="2"/>
              </a:rPr>
              <a:t>service</a:t>
            </a:r>
            <a:r>
              <a:rPr lang="de-DE" sz="1200" dirty="0">
                <a:latin typeface="TeleNeo Office" panose="020B0504040202090203" pitchFamily="34" charset="0"/>
                <a:sym typeface="Wingdings" panose="05000000000000000000" pitchFamily="2" charset="2"/>
              </a:rPr>
              <a:t> </a:t>
            </a:r>
            <a:r>
              <a:rPr lang="de-DE" sz="1200" dirty="0" err="1">
                <a:latin typeface="TeleNeo Office" panose="020B0504040202090203" pitchFamily="34" charset="0"/>
                <a:sym typeface="Wingdings" panose="05000000000000000000" pitchFamily="2" charset="2"/>
              </a:rPr>
              <a:t>description</a:t>
            </a:r>
            <a:r>
              <a:rPr lang="de-DE" sz="1200" dirty="0">
                <a:latin typeface="TeleNeo Office" panose="020B0504040202090203" pitchFamily="34" charset="0"/>
                <a:sym typeface="Wingdings" panose="05000000000000000000" pitchFamily="2" charset="2"/>
              </a:rPr>
              <a:t> and API-</a:t>
            </a:r>
            <a:r>
              <a:rPr lang="de-DE" sz="1200" dirty="0" err="1">
                <a:latin typeface="TeleNeo Office" panose="020B0504040202090203" pitchFamily="34" charset="0"/>
                <a:sym typeface="Wingdings" panose="05000000000000000000" pitchFamily="2" charset="2"/>
              </a:rPr>
              <a:t>reference</a:t>
            </a:r>
            <a:endParaRPr lang="de-DE" sz="1200" dirty="0">
              <a:latin typeface="TeleNeo Office" panose="020B050404020209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36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66BAD-C5B4-4FC2-A60C-84772CB34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95A566C-C9AD-3D99-D301-5C44BDE53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712" y="2000730"/>
            <a:ext cx="7504123" cy="350951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Task: </a:t>
            </a:r>
            <a:r>
              <a:rPr lang="en-US" dirty="0"/>
              <a:t>Create a VM in a custom VPC/subnet, attach a Floating IP, install NGINX via Ansible, and expose it over SSH/HTTP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Key Elements in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Key pair: Generated in Terraform and saved locally as </a:t>
            </a:r>
            <a:r>
              <a:rPr lang="en-US" sz="1700" dirty="0" err="1"/>
              <a:t>pk.pem</a:t>
            </a:r>
            <a:r>
              <a:rPr lang="en-US" sz="1700" dirty="0"/>
              <a:t> (0600).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Network: VPC + subnet (custom CIDRs, DNS, AZ).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Security group: Allow SSH (22) and HTTP (80) from anywhere.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Port: Created in the subnet and attached to the SG.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Boot volume: 50 GB SSD from the selected image; flavor chosen by name.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Compute instance: Attached to the port and boot volume.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Public access: Floating IP allocated and associated to the port.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Readiness/provisioning: Wait for SSH/cloud-</a:t>
            </a:r>
            <a:r>
              <a:rPr lang="en-US" sz="1700" dirty="0" err="1"/>
              <a:t>init</a:t>
            </a:r>
            <a:r>
              <a:rPr lang="en-US" sz="1700" dirty="0"/>
              <a:t>, then run Ansible to install NGINX.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Outputs: Ready-made SSH command and HTTP URL.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4ED802-0BBA-4BDC-EF98-A55E3C1DD3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Interactive Scenario #1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DB4F24-AE66-2086-DE4D-8FB6620B9C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Provision compute instance with NGINX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76C7D-5FA5-21DB-ADB1-470B2E54D919}"/>
              </a:ext>
            </a:extLst>
          </p:cNvPr>
          <p:cNvSpPr txBox="1"/>
          <p:nvPr/>
        </p:nvSpPr>
        <p:spPr>
          <a:xfrm>
            <a:off x="8027504" y="1915474"/>
            <a:ext cx="401872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latin typeface="TeleNeo Office" panose="020B0504040202090203"/>
              </a:rPr>
              <a:t>Benefits</a:t>
            </a:r>
          </a:p>
          <a:p>
            <a:endParaRPr lang="en-US" sz="1700" b="1" dirty="0">
              <a:latin typeface="TeleNeo Office" panose="020B050404020209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Declarative </a:t>
            </a:r>
            <a:r>
              <a:rPr lang="en-US" sz="1600" dirty="0" err="1"/>
              <a:t>IaC</a:t>
            </a:r>
            <a:r>
              <a:rPr lang="en-US" sz="1600" dirty="0"/>
              <a:t> with Terraform (+ Ansible for config).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Reproducible VM + networking with public reachability.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Safer defaults: key stays local; SG limited to SSH/HTTP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Delivers a working web server immediately after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extend (e.g., add count later for multiple VMs).</a:t>
            </a:r>
          </a:p>
        </p:txBody>
      </p:sp>
    </p:spTree>
    <p:extLst>
      <p:ext uri="{BB962C8B-B14F-4D97-AF65-F5344CB8AC3E}">
        <p14:creationId xmlns:p14="http://schemas.microsoft.com/office/powerpoint/2010/main" val="135572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1B7F-00CB-0823-2326-79592FC44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3A008-BA78-D28E-EB21-83784221E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count</a:t>
            </a:r>
            <a:r>
              <a:rPr lang="en-US" b="1" dirty="0"/>
              <a:t> – deploy multiple identical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for_each</a:t>
            </a:r>
            <a:r>
              <a:rPr lang="en-US" sz="1400" b="1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b="1" dirty="0"/>
              <a:t>– deploy one resource per item in a list/map</a:t>
            </a:r>
          </a:p>
          <a:p>
            <a:pPr marL="971550" lvl="1" indent="-285750"/>
            <a:r>
              <a:rPr lang="en-US" b="1" dirty="0"/>
              <a:t>Use </a:t>
            </a:r>
            <a:r>
              <a:rPr lang="en-US" b="1" dirty="0" err="1"/>
              <a:t>for_each</a:t>
            </a:r>
            <a:r>
              <a:rPr lang="en-US" b="1" dirty="0"/>
              <a:t> with maps to name resources based on keys</a:t>
            </a:r>
          </a:p>
          <a:p>
            <a:r>
              <a:rPr lang="en-US" b="1" dirty="0"/>
              <a:t>Example: create multiple VMs or subnets dynamically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382BB9-0A59-49E0-C831-E9712D8E9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A6FC4F-3DFC-1518-6DF1-518CC5497B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Loops: </a:t>
            </a:r>
            <a:r>
              <a:rPr lang="de-DE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count</a:t>
            </a:r>
            <a:r>
              <a:rPr lang="de-DE" dirty="0"/>
              <a:t> and </a:t>
            </a:r>
            <a:r>
              <a:rPr lang="de-DE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for_each</a:t>
            </a:r>
            <a:endParaRPr lang="de-DE" dirty="0"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3864E85-2E2A-5277-941A-883B83BE841E}"/>
              </a:ext>
            </a:extLst>
          </p:cNvPr>
          <p:cNvSpPr/>
          <p:nvPr/>
        </p:nvSpPr>
        <p:spPr>
          <a:xfrm>
            <a:off x="638174" y="3366946"/>
            <a:ext cx="5478379" cy="224676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variable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dns_zones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type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list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["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eu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-de",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eu-nl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resource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"opentelekomcloud_dns_zone_v2"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pub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count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length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var.dns_zones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name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= "${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var.dns_zones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count.index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]}.example.com."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email       = "${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var.dns_zones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count.index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]}@example.com"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description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"Public DNS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zone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${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var.dns_zones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count.index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]}"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ttl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= 3000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type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public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4" name="Rechteck 1">
            <a:extLst>
              <a:ext uri="{FF2B5EF4-FFF2-40B4-BE49-F238E27FC236}">
                <a16:creationId xmlns:a16="http://schemas.microsoft.com/office/drawing/2014/main" id="{187CF2DA-2F2F-852A-C73A-E5E63EB152F0}"/>
              </a:ext>
            </a:extLst>
          </p:cNvPr>
          <p:cNvSpPr/>
          <p:nvPr/>
        </p:nvSpPr>
        <p:spPr>
          <a:xfrm>
            <a:off x="6245958" y="3366946"/>
            <a:ext cx="5478379" cy="193899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resource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"opentelekomcloud_dns_zone_v2"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pub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for_each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a_group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first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domain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b_group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second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domain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}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name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= "${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each.key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}.example.com."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email       = "${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each.key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}@example.com"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description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"Public DNS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zone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${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each.value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ttl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= 3000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type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public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82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A4C8-D4C2-2E36-A6D0-1A779AA7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40C2A9-0696-F52C-C311-8679DF242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5451475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Conditional expressions: </a:t>
            </a:r>
            <a:r>
              <a:rPr lang="en-US" b="1" i="1" dirty="0"/>
              <a:t>condition</a:t>
            </a:r>
            <a:r>
              <a:rPr lang="en-US" b="1" dirty="0"/>
              <a:t> ? </a:t>
            </a:r>
            <a:r>
              <a:rPr lang="en-US" b="1" i="1" dirty="0" err="1"/>
              <a:t>true_value</a:t>
            </a:r>
            <a:r>
              <a:rPr lang="en-US" b="1" i="1" dirty="0"/>
              <a:t> </a:t>
            </a:r>
            <a:r>
              <a:rPr lang="en-US" b="1" dirty="0"/>
              <a:t>: </a:t>
            </a:r>
            <a:r>
              <a:rPr lang="en-US" b="1" i="1" dirty="0" err="1"/>
              <a:t>false_value</a:t>
            </a: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Control number of resources or parameter values dynamically</a:t>
            </a:r>
          </a:p>
          <a:p>
            <a:endParaRPr lang="en-US" b="1" dirty="0"/>
          </a:p>
          <a:p>
            <a:r>
              <a:rPr lang="en-US" b="1" dirty="0"/>
              <a:t>Example: Deploy HA VMs only if </a:t>
            </a:r>
            <a:r>
              <a:rPr lang="en-US" b="1" dirty="0" err="1"/>
              <a:t>high_availability</a:t>
            </a:r>
            <a:r>
              <a:rPr lang="en-US" b="1" dirty="0"/>
              <a:t> = true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2CE6E9-146A-188A-38B0-5734C94806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38A821-2E3A-C15B-0BED-F17E0EB4C9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Conditionals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AA08749-6201-3FEB-8C81-6F524089AD7B}"/>
              </a:ext>
            </a:extLst>
          </p:cNvPr>
          <p:cNvSpPr/>
          <p:nvPr/>
        </p:nvSpPr>
        <p:spPr>
          <a:xfrm>
            <a:off x="6213081" y="1991399"/>
            <a:ext cx="5478379" cy="31700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variable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high_availability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type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bool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false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resource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"opentelekomcloud_compute_instance_v2"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#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HA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true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→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create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2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instances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else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only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1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count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var.high_availability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? 2 : 1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name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example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-${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count.index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flavor_id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= "s2.medium.1"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image_id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your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-image-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key_pair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your-keypair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security_groups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= ["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"]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availability_zone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"eu-de-01"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network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uuid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your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-network-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}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89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69461-BD4D-2277-D77A-BBD84E5E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623872-E779-F5B0-DD2A-49CC1165A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5560332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Locals</a:t>
            </a:r>
            <a:r>
              <a:rPr lang="de-DE" b="1" dirty="0"/>
              <a:t> </a:t>
            </a:r>
            <a:r>
              <a:rPr lang="de-DE" b="1" dirty="0" err="1"/>
              <a:t>store</a:t>
            </a:r>
            <a:r>
              <a:rPr lang="de-DE" b="1" dirty="0"/>
              <a:t> </a:t>
            </a:r>
            <a:r>
              <a:rPr lang="de-DE" b="1" dirty="0" err="1"/>
              <a:t>computed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avoid</a:t>
            </a:r>
            <a:r>
              <a:rPr lang="de-DE" b="1" dirty="0"/>
              <a:t> </a:t>
            </a:r>
            <a:r>
              <a:rPr lang="de-DE" b="1" dirty="0" err="1"/>
              <a:t>repetition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Example</a:t>
            </a:r>
            <a:r>
              <a:rPr lang="de-DE" b="1" dirty="0"/>
              <a:t>: </a:t>
            </a:r>
            <a:r>
              <a:rPr lang="de-DE" b="1" dirty="0" err="1"/>
              <a:t>common_tags</a:t>
            </a:r>
            <a:r>
              <a:rPr lang="de-DE" b="1" dirty="0"/>
              <a:t> = { Environment = </a:t>
            </a:r>
            <a:r>
              <a:rPr lang="de-DE" b="1" dirty="0" err="1"/>
              <a:t>var.env</a:t>
            </a:r>
            <a:r>
              <a:rPr lang="de-DE" b="1" dirty="0"/>
              <a:t>, Project = </a:t>
            </a:r>
            <a:r>
              <a:rPr lang="de-DE" b="1" dirty="0" err="1"/>
              <a:t>var.project</a:t>
            </a:r>
            <a:r>
              <a:rPr lang="de-DE" b="1" dirty="0"/>
              <a:t>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Merge</a:t>
            </a:r>
            <a:r>
              <a:rPr lang="de-DE" b="1" dirty="0"/>
              <a:t> </a:t>
            </a:r>
            <a:r>
              <a:rPr lang="de-DE" b="1" dirty="0" err="1"/>
              <a:t>locals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specific</a:t>
            </a:r>
            <a:r>
              <a:rPr lang="de-DE" b="1" dirty="0"/>
              <a:t> tags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resources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BF5729-D410-EB13-3EAE-82178D41B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27A3AD-F46D-9636-2DB7-05EFDD668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Values</a:t>
            </a:r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535E287-1FC8-531E-219D-35B60FBBCF02}"/>
              </a:ext>
            </a:extLst>
          </p:cNvPr>
          <p:cNvSpPr/>
          <p:nvPr/>
        </p:nvSpPr>
        <p:spPr>
          <a:xfrm>
            <a:off x="6299021" y="2015215"/>
            <a:ext cx="5478379" cy="440120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variable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secgroup_rules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description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Map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of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security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group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rules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type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list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object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direction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= optional(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ingress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")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ethertype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= optional(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"IPv4")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protocol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= optional(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tcp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")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port_range_min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number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port_range_max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number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remote_ip_prefix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optional(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string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"0.0.0.0/0")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}))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[]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locals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sg_rules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[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 in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var.secgroup_rules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: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merge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({}, r)]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resource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"opentelekomcloud_networking_secgroup_rule_v2"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rules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for_each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= {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idx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r in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local.sg_rules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: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idx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=&gt; r }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direction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each.value.direction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ethertype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each.value.ethertype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protocol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each.value.protocol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port_range_min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each.value.port_range_min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port_range_max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each.value.port_range_max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remote_ip_prefix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each.value.remote_ip_prefix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security_group_id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opentelekomcloud_networking_secgroup_v2.apigw.id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478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FFCB-3666-37B4-0935-CDE9A6305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4C59C8-BDFA-3333-BA96-1EB1377B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5756275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stores the current infrastructure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backends allow team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OTC OBS (Object Storage) can act as S3-compatible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Enables state locking and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 careful with configuration drift!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0F8F12-6187-9508-10C6-B691F3FBB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516F036-AA69-C85D-5E20-C9B44313F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State Management and Remote </a:t>
            </a:r>
            <a:r>
              <a:rPr lang="de-DE" dirty="0" err="1"/>
              <a:t>Backends</a:t>
            </a:r>
            <a:endParaRPr lang="de-DE" dirty="0"/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659C2-2A79-31ED-D281-A3515A261D21}"/>
              </a:ext>
            </a:extLst>
          </p:cNvPr>
          <p:cNvSpPr txBox="1"/>
          <p:nvPr/>
        </p:nvSpPr>
        <p:spPr>
          <a:xfrm>
            <a:off x="168810" y="4300154"/>
            <a:ext cx="6111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https://registry.terraform.io/providers/opentelekomcloud/opentelekomcloud/latest/docs/guides/backends</a:t>
            </a:r>
            <a:endParaRPr lang="es-ES" dirty="0"/>
          </a:p>
        </p:txBody>
      </p:sp>
      <p:sp>
        <p:nvSpPr>
          <p:cNvPr id="10" name="Rechteck 1">
            <a:extLst>
              <a:ext uri="{FF2B5EF4-FFF2-40B4-BE49-F238E27FC236}">
                <a16:creationId xmlns:a16="http://schemas.microsoft.com/office/drawing/2014/main" id="{1B154AD0-6014-FB8A-0DF8-824CBD463DBF}"/>
              </a:ext>
            </a:extLst>
          </p:cNvPr>
          <p:cNvSpPr/>
          <p:nvPr/>
        </p:nvSpPr>
        <p:spPr>
          <a:xfrm>
            <a:off x="6400800" y="1617700"/>
            <a:ext cx="5478379" cy="39395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terraform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required_version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"&gt;= 1.6.3"</a:t>
            </a:r>
          </a:p>
          <a:p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required_providers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opentelekomcloud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source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opentelekomcloud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opentelekomcloud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version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"&gt;= 1.36.0"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}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}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backend "s3"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endpoints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{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s3 = "https://obs.eu-de.otc.t-systems.com/"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}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key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terraform_state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test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bucket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tf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-test-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bucket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region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eu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-de"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skip_credentials_validation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true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skip_region_validation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true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skip_requesting_account_id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true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skip_metadata_api_check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true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skip_s3_checksum                     =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true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secret_key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secret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access_key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                        = "</a:t>
            </a:r>
            <a:r>
              <a:rPr lang="de-DE" sz="10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access</a:t>
            </a:r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}</a:t>
            </a:r>
          </a:p>
          <a:p>
            <a:r>
              <a:rPr lang="de-DE" sz="1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63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369C8-9BA2-0983-B619-486B3E69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ED05D0-A5CC-5AE5-20EC-744B0B5D4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Import </a:t>
            </a:r>
            <a:r>
              <a:rPr lang="de-DE" b="1" dirty="0" err="1"/>
              <a:t>allows</a:t>
            </a:r>
            <a:r>
              <a:rPr lang="de-DE" b="1" dirty="0"/>
              <a:t> </a:t>
            </a:r>
            <a:r>
              <a:rPr lang="de-DE" b="1" dirty="0" err="1"/>
              <a:t>bringing</a:t>
            </a:r>
            <a:r>
              <a:rPr lang="de-DE" b="1" dirty="0"/>
              <a:t> </a:t>
            </a:r>
            <a:r>
              <a:rPr lang="de-DE" b="1" dirty="0" err="1"/>
              <a:t>manually</a:t>
            </a:r>
            <a:r>
              <a:rPr lang="de-DE" b="1" dirty="0"/>
              <a:t> </a:t>
            </a:r>
            <a:r>
              <a:rPr lang="de-DE" b="1" dirty="0" err="1"/>
              <a:t>created</a:t>
            </a:r>
            <a:r>
              <a:rPr lang="de-DE" b="1" dirty="0"/>
              <a:t> </a:t>
            </a:r>
            <a:r>
              <a:rPr lang="de-DE" b="1" dirty="0" err="1"/>
              <a:t>resources</a:t>
            </a:r>
            <a:r>
              <a:rPr lang="de-DE" b="1" dirty="0"/>
              <a:t> </a:t>
            </a:r>
            <a:r>
              <a:rPr lang="de-DE" b="1" dirty="0" err="1"/>
              <a:t>under</a:t>
            </a:r>
            <a:r>
              <a:rPr lang="de-DE" b="1" dirty="0"/>
              <a:t> Terraform </a:t>
            </a:r>
            <a:r>
              <a:rPr lang="de-DE" b="1" dirty="0" err="1"/>
              <a:t>control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Syntax:</a:t>
            </a:r>
          </a:p>
          <a:p>
            <a:pPr lvl="1" indent="0">
              <a:buNone/>
            </a:pP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Example</a:t>
            </a:r>
            <a:r>
              <a:rPr lang="de-DE" b="1" dirty="0"/>
              <a:t>:</a:t>
            </a:r>
          </a:p>
          <a:p>
            <a:pPr lvl="1" indent="0">
              <a:buNone/>
            </a:pP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D8FE5B3-CC2A-7576-7CDB-D52037A1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F941083-663F-3C84-95C9-D6D2EDCDAB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Resources</a:t>
            </a:r>
          </a:p>
          <a:p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BB8359-B29A-A939-C174-A4CABACC1796}"/>
              </a:ext>
            </a:extLst>
          </p:cNvPr>
          <p:cNvSpPr/>
          <p:nvPr/>
        </p:nvSpPr>
        <p:spPr>
          <a:xfrm>
            <a:off x="1271336" y="3429000"/>
            <a:ext cx="6160170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terraform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import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opentelekomcloud_compute_instance_v2.vm </a:t>
            </a:r>
            <a:r>
              <a:rPr lang="es-ES" sz="1200" i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uuid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6DD1C5D-BBCF-536F-CDC7-F0ACA1716117}"/>
              </a:ext>
            </a:extLst>
          </p:cNvPr>
          <p:cNvSpPr/>
          <p:nvPr/>
        </p:nvSpPr>
        <p:spPr>
          <a:xfrm>
            <a:off x="1271336" y="2747805"/>
            <a:ext cx="6160170" cy="27699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terraform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import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resource_type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.</a:t>
            </a:r>
            <a:r>
              <a:rPr lang="es-ES" sz="1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2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id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6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7287-4F2D-04B9-80C4-BFCAF3B5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AB6F53-74DF-EA63-7E2C-705FF95EE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Each tenant/environment has its own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Separate </a:t>
            </a:r>
            <a:r>
              <a:rPr lang="en-US" sz="1400" b="1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backend.tf </a:t>
            </a:r>
            <a:r>
              <a:rPr lang="en-US" b="1" dirty="0"/>
              <a:t>with unique OBS bucket/key per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use different credentials or backend types per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Shared modules for consistent infrastructure code</a:t>
            </a:r>
            <a:endParaRPr lang="de-DE" b="1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B637D25-ECF1-A05E-0CF0-6C9D37424F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Pros &amp; Cons:</a:t>
            </a:r>
            <a:endParaRPr lang="ru-RU" b="1" dirty="0"/>
          </a:p>
          <a:p>
            <a:r>
              <a:rPr lang="de-DE" b="1" dirty="0"/>
              <a:t>✅ </a:t>
            </a:r>
            <a:r>
              <a:rPr lang="de-DE" b="1" dirty="0" err="1"/>
              <a:t>Full</a:t>
            </a:r>
            <a:r>
              <a:rPr lang="de-DE" b="1" dirty="0"/>
              <a:t> </a:t>
            </a:r>
            <a:r>
              <a:rPr lang="de-DE" b="1" dirty="0" err="1"/>
              <a:t>isolation</a:t>
            </a:r>
            <a:r>
              <a:rPr lang="de-DE" b="1" dirty="0"/>
              <a:t>: separate OBS </a:t>
            </a:r>
            <a:r>
              <a:rPr lang="de-DE" b="1" dirty="0" err="1"/>
              <a:t>buckets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</a:t>
            </a:r>
            <a:r>
              <a:rPr lang="de-DE" b="1" dirty="0" err="1"/>
              <a:t>keys</a:t>
            </a:r>
            <a:endParaRPr lang="de-DE" b="1" dirty="0"/>
          </a:p>
          <a:p>
            <a:r>
              <a:rPr lang="de-DE" b="1" dirty="0"/>
              <a:t>✅ Different </a:t>
            </a:r>
            <a:r>
              <a:rPr lang="de-DE" b="1" dirty="0" err="1"/>
              <a:t>credentials</a:t>
            </a:r>
            <a:r>
              <a:rPr lang="de-DE" b="1" dirty="0"/>
              <a:t> per </a:t>
            </a:r>
            <a:r>
              <a:rPr lang="de-DE" b="1" dirty="0" err="1"/>
              <a:t>tenant</a:t>
            </a:r>
            <a:r>
              <a:rPr lang="de-DE" b="1" dirty="0"/>
              <a:t> possible</a:t>
            </a:r>
          </a:p>
          <a:p>
            <a:r>
              <a:rPr lang="de-DE" b="1" dirty="0"/>
              <a:t>✅ Flexible backend </a:t>
            </a:r>
            <a:r>
              <a:rPr lang="de-DE" b="1" dirty="0" err="1"/>
              <a:t>configuration</a:t>
            </a:r>
            <a:endParaRPr lang="de-DE" b="1" dirty="0"/>
          </a:p>
          <a:p>
            <a:r>
              <a:rPr lang="de-DE" b="1" dirty="0"/>
              <a:t>❌ More backend.tf </a:t>
            </a:r>
            <a:r>
              <a:rPr lang="de-DE" b="1" dirty="0" err="1"/>
              <a:t>files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maintain</a:t>
            </a:r>
            <a:endParaRPr lang="de-DE" b="1" dirty="0"/>
          </a:p>
          <a:p>
            <a:r>
              <a:rPr lang="de-DE" b="1" dirty="0"/>
              <a:t>❌ Need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init</a:t>
            </a:r>
            <a:r>
              <a:rPr lang="de-DE" b="1" dirty="0"/>
              <a:t> </a:t>
            </a:r>
            <a:r>
              <a:rPr lang="de-DE" b="1" dirty="0" err="1"/>
              <a:t>each</a:t>
            </a:r>
            <a:r>
              <a:rPr lang="de-DE" b="1" dirty="0"/>
              <a:t> </a:t>
            </a:r>
            <a:r>
              <a:rPr lang="de-DE" b="1" dirty="0" err="1"/>
              <a:t>folder</a:t>
            </a:r>
            <a:r>
              <a:rPr lang="de-DE" b="1" dirty="0"/>
              <a:t> </a:t>
            </a:r>
            <a:r>
              <a:rPr lang="de-DE" b="1" dirty="0" err="1"/>
              <a:t>separately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49C102D-6DD4-0711-7BB4-362BF42E9B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Multitenancy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AB47716-B1C7-56A5-A8F4-762B8648EF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Folder-</a:t>
            </a:r>
            <a:r>
              <a:rPr lang="de-DE" dirty="0" err="1"/>
              <a:t>based</a:t>
            </a:r>
            <a:r>
              <a:rPr lang="de-DE" dirty="0"/>
              <a:t> Separation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178FF-808D-A88A-DE7E-380DA3BC4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DF70DC-EC78-D363-E82F-C2ACB250E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Who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41C54B-1A41-EDB3-DD0E-B395E7BA86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Ecosystem Squad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Open Telekom Cloud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C018F9-AEF7-3972-F3EA-EBF3FDD626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8"/>
            <a:ext cx="2838022" cy="3728363"/>
          </a:xfrm>
        </p:spPr>
        <p:txBody>
          <a:bodyPr>
            <a:normAutofit/>
          </a:bodyPr>
          <a:lstStyle/>
          <a:p>
            <a:r>
              <a:rPr lang="de-DE" b="1" dirty="0"/>
              <a:t>Nils Magnus</a:t>
            </a:r>
          </a:p>
          <a:p>
            <a:r>
              <a:rPr lang="en-US" sz="1600" dirty="0"/>
              <a:t>DevRel and Community Outreach Manager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Berlin, Germany</a:t>
            </a:r>
            <a:br>
              <a:rPr lang="en-US" sz="1600" dirty="0"/>
            </a:br>
            <a:r>
              <a:rPr lang="en-US" sz="1600" dirty="0"/>
              <a:t>GitHub: @Nils-Magnus</a:t>
            </a:r>
            <a:endParaRPr lang="de-DE" sz="1600" dirty="0"/>
          </a:p>
          <a:p>
            <a:endParaRPr lang="de-DE" dirty="0"/>
          </a:p>
        </p:txBody>
      </p:sp>
      <p:sp>
        <p:nvSpPr>
          <p:cNvPr id="8" name="Textplatzhalter 1">
            <a:extLst>
              <a:ext uri="{FF2B5EF4-FFF2-40B4-BE49-F238E27FC236}">
                <a16:creationId xmlns:a16="http://schemas.microsoft.com/office/drawing/2014/main" id="{BB2C269D-6054-0E2A-82D6-2520F887EA08}"/>
              </a:ext>
            </a:extLst>
          </p:cNvPr>
          <p:cNvSpPr txBox="1">
            <a:spLocks/>
          </p:cNvSpPr>
          <p:nvPr/>
        </p:nvSpPr>
        <p:spPr>
          <a:xfrm>
            <a:off x="4415395" y="1991399"/>
            <a:ext cx="2838022" cy="3728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TeleNeo Office" panose="020B0504040202090203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TeleNeo Office" panose="020B0504040202090203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Anton Sidelnikov</a:t>
            </a:r>
          </a:p>
          <a:p>
            <a:r>
              <a:rPr lang="de-DE" dirty="0"/>
              <a:t>Lead Developer Golang and Terraform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Granada, Spain</a:t>
            </a:r>
            <a:br>
              <a:rPr lang="de-DE" dirty="0"/>
            </a:br>
            <a:r>
              <a:rPr lang="de-DE" dirty="0"/>
              <a:t>GitHub: @anton-sidelnikov</a:t>
            </a:r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E8F6CFD-2A9C-E7A1-2264-D112242F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71106" y="2916465"/>
            <a:ext cx="1508016" cy="1933834"/>
          </a:xfrm>
          <a:prstGeom prst="rect">
            <a:avLst/>
          </a:prstGeom>
        </p:spPr>
      </p:pic>
      <p:pic>
        <p:nvPicPr>
          <p:cNvPr id="6" name="Picture 5" descr="A person sitting on grass with a dog&#10;&#10;AI-generated content may be incorrect.">
            <a:extLst>
              <a:ext uri="{FF2B5EF4-FFF2-40B4-BE49-F238E27FC236}">
                <a16:creationId xmlns:a16="http://schemas.microsoft.com/office/drawing/2014/main" id="{236B9C03-1A00-9F21-20BD-905C508DD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049" y="2916465"/>
            <a:ext cx="1334592" cy="20031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7EAB90-F961-00E8-31C1-277DB21C6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4308">
            <a:off x="8221000" y="2166544"/>
            <a:ext cx="3034760" cy="22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53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D534-9940-8D42-6532-3A307EC9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58315E-795F-E43F-BE3F-13A95775A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codebase for all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backend configuration shared by all workspaces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Backend key includes ${</a:t>
            </a:r>
            <a:r>
              <a:rPr lang="en-US" b="1" dirty="0" err="1"/>
              <a:t>terraform.workspace</a:t>
            </a:r>
            <a:r>
              <a:rPr lang="en-US" b="1" dirty="0"/>
              <a:t>} to separate state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Same OBS bucket and credentials for all tenants</a:t>
            </a:r>
            <a:endParaRPr lang="de-DE" b="1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8305FB5-7EA1-E95F-52B6-B3CB46661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b="1" dirty="0"/>
              <a:t>Pros &amp; </a:t>
            </a:r>
            <a:r>
              <a:rPr lang="de-DE" b="1" dirty="0" err="1"/>
              <a:t>Cons</a:t>
            </a:r>
            <a:r>
              <a:rPr lang="de-DE" b="1" dirty="0"/>
              <a:t>:</a:t>
            </a:r>
          </a:p>
          <a:p>
            <a:r>
              <a:rPr lang="en-US" b="1" dirty="0"/>
              <a:t>✅ Minimal duplication of backend config</a:t>
            </a:r>
          </a:p>
          <a:p>
            <a:r>
              <a:rPr lang="en-US" b="1" dirty="0"/>
              <a:t>✅ Easy to switch tenants with workspace commands</a:t>
            </a:r>
          </a:p>
          <a:p>
            <a:r>
              <a:rPr lang="en-US" b="1" dirty="0"/>
              <a:t>✅ State isolation via workspace naming in key</a:t>
            </a:r>
          </a:p>
          <a:p>
            <a:r>
              <a:rPr lang="en-US" b="1" dirty="0"/>
              <a:t>❌ Same OBS bucket and credentials for all tenants</a:t>
            </a:r>
          </a:p>
          <a:p>
            <a:r>
              <a:rPr lang="en-US" b="1" dirty="0"/>
              <a:t>❌ No per-tenant backend customization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8325909-0832-8096-DA5E-B74F373B6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Multitenancy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9C61AEC-3E5D-A826-D6F2-B54EDCBA18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Workspace-</a:t>
            </a:r>
            <a:r>
              <a:rPr lang="de-DE" dirty="0" err="1"/>
              <a:t>based</a:t>
            </a:r>
            <a:r>
              <a:rPr lang="de-DE" dirty="0"/>
              <a:t> Separation</a:t>
            </a:r>
          </a:p>
        </p:txBody>
      </p:sp>
    </p:spTree>
    <p:extLst>
      <p:ext uri="{BB962C8B-B14F-4D97-AF65-F5344CB8AC3E}">
        <p14:creationId xmlns:p14="http://schemas.microsoft.com/office/powerpoint/2010/main" val="763824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1A76F-7449-9DBC-8239-A15FFDFD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7777A5B-FA7A-7B53-6F7D-C549C0536E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Multitenancy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BADF2C6-68F9-D407-F850-9774B1C99E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B9C9-FFEC-2EB6-5923-5FD16F0C7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r>
              <a:rPr lang="en-US" b="1" dirty="0"/>
              <a:t>Folders: choose for strong isolation or varying backend settings</a:t>
            </a:r>
          </a:p>
          <a:p>
            <a:r>
              <a:rPr lang="en-US" b="1" dirty="0"/>
              <a:t>Workspaces: choose for simplicity and similar tenant requirements</a:t>
            </a:r>
          </a:p>
          <a:p>
            <a:r>
              <a:rPr lang="en-US" b="1" dirty="0"/>
              <a:t>Hybrid: shared modules + separation method that fits security/state needs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4983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860B1-5C90-EBBD-8982-1B501CE3E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8DB3161-02B4-DC80-53A1-6101B9CC0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712" y="2000730"/>
            <a:ext cx="7504123" cy="350951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/>
              <a:t>Task: </a:t>
            </a:r>
            <a:r>
              <a:rPr lang="en-US" dirty="0"/>
              <a:t>Package a Python function, deploy it to </a:t>
            </a:r>
            <a:r>
              <a:rPr lang="en-US" dirty="0" err="1"/>
              <a:t>FunctionGraph</a:t>
            </a:r>
            <a:r>
              <a:rPr lang="en-US" dirty="0"/>
              <a:t>, expose it via API Gateway over HTTPS at /hello/{username}, and use a managed Redis cache - all inside a custom VPC/subnet with controlled security.</a:t>
            </a:r>
          </a:p>
          <a:p>
            <a:pPr algn="l"/>
            <a:r>
              <a:rPr lang="en-US" b="1" dirty="0"/>
              <a:t>Key Elements in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Networking (module): VPC + subnet and a security group allowing HTTP (80) and HTTPS (443).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Packager (module): Builds and uploads the function artifact from </a:t>
            </a:r>
            <a:r>
              <a:rPr lang="en-US" sz="1700" b="1" dirty="0"/>
              <a:t>function</a:t>
            </a:r>
            <a:r>
              <a:rPr lang="en-US" sz="1700" dirty="0"/>
              <a:t> to OBS (workshop-bucket), producing an object URL used by the function.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Redis (module): Managed Redis (workshop-</a:t>
            </a:r>
            <a:r>
              <a:rPr lang="en-US" sz="1700" dirty="0" err="1"/>
              <a:t>redis</a:t>
            </a:r>
            <a:r>
              <a:rPr lang="en-US" sz="1700" dirty="0"/>
              <a:t>) v6.0, tiny HA flavor, in the same VPC/subnet; password passed via variable; maintenance window 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Function (module):</a:t>
            </a:r>
          </a:p>
          <a:p>
            <a:pPr marL="971550" lvl="1" indent="-285750" algn="l"/>
            <a:r>
              <a:rPr lang="en-US" sz="1700" dirty="0"/>
              <a:t>Name birthday-</a:t>
            </a:r>
            <a:r>
              <a:rPr lang="en-US" sz="1700" dirty="0" err="1"/>
              <a:t>api</a:t>
            </a:r>
            <a:r>
              <a:rPr lang="en-US" sz="1700" dirty="0"/>
              <a:t>, runtime Python 3.9, handler </a:t>
            </a:r>
            <a:r>
              <a:rPr lang="en-US" sz="1700" dirty="0" err="1"/>
              <a:t>handler.func_handler</a:t>
            </a:r>
            <a:r>
              <a:rPr lang="en-US" sz="1700" dirty="0"/>
              <a:t>, 256 MB, 10 s timeout.</a:t>
            </a:r>
          </a:p>
          <a:p>
            <a:pPr marL="971550" lvl="1" indent="-285750" algn="l"/>
            <a:r>
              <a:rPr lang="en-US" sz="1700" dirty="0"/>
              <a:t>Code from OBS via </a:t>
            </a:r>
            <a:r>
              <a:rPr lang="en-US" sz="1700" dirty="0" err="1"/>
              <a:t>code_url</a:t>
            </a:r>
            <a:r>
              <a:rPr lang="en-US" sz="1700" dirty="0"/>
              <a:t>; agency (</a:t>
            </a:r>
            <a:r>
              <a:rPr lang="en-US" sz="1700" dirty="0" err="1"/>
              <a:t>fg_agency</a:t>
            </a:r>
            <a:r>
              <a:rPr lang="en-US" sz="1700" dirty="0"/>
              <a:t>) for access.</a:t>
            </a:r>
          </a:p>
          <a:p>
            <a:pPr marL="971550" lvl="1" indent="-285750" algn="l"/>
            <a:r>
              <a:rPr lang="en-US" sz="1700" dirty="0"/>
              <a:t>Attached to the VPC/subnet; gets Redis host/port/password; logging group/stream configured.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API Gateway (module):</a:t>
            </a:r>
          </a:p>
          <a:p>
            <a:pPr marL="971550" lvl="1" indent="-285750" algn="l"/>
            <a:r>
              <a:rPr lang="en-US" sz="1700" dirty="0"/>
              <a:t>Dedicated gateway workshop-</a:t>
            </a:r>
            <a:r>
              <a:rPr lang="en-US" sz="1700" dirty="0" err="1"/>
              <a:t>gw</a:t>
            </a:r>
            <a:r>
              <a:rPr lang="en-US" sz="1700" dirty="0"/>
              <a:t> (BASIC spec) in the same VPC/subnet/SG.</a:t>
            </a:r>
          </a:p>
          <a:p>
            <a:pPr marL="971550" lvl="1" indent="-285750" algn="l"/>
            <a:r>
              <a:rPr lang="en-US" sz="1700" dirty="0"/>
              <a:t>API birthday-</a:t>
            </a:r>
            <a:r>
              <a:rPr lang="en-US" sz="1700" dirty="0" err="1"/>
              <a:t>api</a:t>
            </a:r>
            <a:r>
              <a:rPr lang="en-US" sz="1700" dirty="0"/>
              <a:t> served over HTTPS, method ANY, path /hello/{username} with a mapped path parameter.</a:t>
            </a:r>
          </a:p>
          <a:p>
            <a:pPr marL="971550" lvl="1" indent="-285750" algn="l"/>
            <a:r>
              <a:rPr lang="en-US" sz="1700" dirty="0"/>
              <a:t>Integrated with the </a:t>
            </a:r>
            <a:r>
              <a:rPr lang="en-US" sz="1700" dirty="0" err="1"/>
              <a:t>FunctionGraph</a:t>
            </a:r>
            <a:r>
              <a:rPr lang="en-US" sz="1700" dirty="0"/>
              <a:t> URN, sync invocation, 5 s backend timeout.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164BC1-D21D-9234-70D4-5EB9F173B5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Interactive Scenario #2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0A5F9C-9E80-2592-6E2E-BDF63C0284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Serverless API with </a:t>
            </a:r>
            <a:r>
              <a:rPr lang="en-US" dirty="0" err="1"/>
              <a:t>FunctionGraph</a:t>
            </a:r>
            <a:r>
              <a:rPr lang="en-US" dirty="0"/>
              <a:t>, API Gateway &amp; Redis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38A03-6EA5-200E-2D28-858BAC194F01}"/>
              </a:ext>
            </a:extLst>
          </p:cNvPr>
          <p:cNvSpPr txBox="1"/>
          <p:nvPr/>
        </p:nvSpPr>
        <p:spPr>
          <a:xfrm>
            <a:off x="8027504" y="1915474"/>
            <a:ext cx="401872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latin typeface="TeleNeo Office" panose="020B0504040202090203"/>
              </a:rPr>
              <a:t>Benefits</a:t>
            </a:r>
          </a:p>
          <a:p>
            <a:endParaRPr lang="en-US" sz="1700" b="1" dirty="0">
              <a:latin typeface="TeleNeo Office" panose="020B050404020209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End-to-end automation: From packaging to a live HTTPS endpoint in one terraform apply.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Modular &amp; reusable: Networking, packaging, Redis, function, and gateway are cleanly separated modules.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Secure by design: Private function + Redis in VPC; only the gateway is exposed; SG limited to 80/443.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Configurable &amp; portable: Environment and secrets via variables;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Serverless scale: API scales with demand; no servers to manage.</a:t>
            </a:r>
          </a:p>
        </p:txBody>
      </p:sp>
    </p:spTree>
    <p:extLst>
      <p:ext uri="{BB962C8B-B14F-4D97-AF65-F5344CB8AC3E}">
        <p14:creationId xmlns:p14="http://schemas.microsoft.com/office/powerpoint/2010/main" val="350146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E27D-AA65-43BC-0E0D-0ECC0B55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7475AB-D50F-FB2C-90FF-9B578F71D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Atlantis integrates Terraform with Git-based workflows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Listens for pull requests and comments with plan output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Authorized reviewers can trigger apply directly from PR comments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Open Source under the </a:t>
            </a:r>
            <a:r>
              <a:rPr lang="de-DE" b="1" dirty="0"/>
              <a:t>Apache License 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b="1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24017-D57C-1D13-9007-5359A55DEF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GitOps</a:t>
            </a:r>
            <a:r>
              <a:rPr lang="de-DE" dirty="0"/>
              <a:t> - Atlantis?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C069DD-30E2-FF5A-2AB2-D05E33E36F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774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76D83-1DA9-1D20-01B2-051F45C78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09A557-0A6D-C15D-0474-80FDC9A2AF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GitOps - Atlantis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6EF07B-6031-6B23-A6CB-5ABF19A9CD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A69C43-A9D7-BB8D-7D21-DD3D5B55228A}"/>
              </a:ext>
            </a:extLst>
          </p:cNvPr>
          <p:cNvSpPr/>
          <p:nvPr/>
        </p:nvSpPr>
        <p:spPr>
          <a:xfrm>
            <a:off x="388988" y="1991241"/>
            <a:ext cx="5478379" cy="28623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version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3</a:t>
            </a:r>
          </a:p>
          <a:p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automerge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true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projects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-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name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minimal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dir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terraform-minimal</a:t>
            </a:r>
            <a:endParaRPr lang="es-E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workspace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default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autoplan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enabled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true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when_modified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  - "**/*.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tf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  - ".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terraform.lock.hcl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terraform_version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v1.7.5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apply_requirements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: ["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approved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", "</a:t>
            </a:r>
            <a:r>
              <a:rPr lang="es-E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mergeable</a:t>
            </a:r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"]</a:t>
            </a:r>
          </a:p>
          <a:p>
            <a:r>
              <a:rPr lang="es-E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D926B8-D56B-251C-4EAC-20A3F597353E}"/>
              </a:ext>
            </a:extLst>
          </p:cNvPr>
          <p:cNvSpPr/>
          <p:nvPr/>
        </p:nvSpPr>
        <p:spPr>
          <a:xfrm>
            <a:off x="6188565" y="1991241"/>
            <a:ext cx="5478379" cy="17543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workflows: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default: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plan: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steps: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  - </a:t>
            </a:r>
            <a:r>
              <a:rPr lang="en-US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init</a:t>
            </a:r>
            <a:endParaRPr lang="en-US" sz="12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  - plan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apply: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steps: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    - apply</a:t>
            </a:r>
          </a:p>
        </p:txBody>
      </p:sp>
    </p:spTree>
    <p:extLst>
      <p:ext uri="{BB962C8B-B14F-4D97-AF65-F5344CB8AC3E}">
        <p14:creationId xmlns:p14="http://schemas.microsoft.com/office/powerpoint/2010/main" val="1563762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0D57-BD70-55E2-63FA-3BEE05E2B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A514BE-F8E8-3D2B-86DC-F9A00D230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6380915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/>
              <a:t>GitOps – manage </a:t>
            </a:r>
            <a:r>
              <a:rPr lang="de-DE" b="1" dirty="0" err="1"/>
              <a:t>infrastructure</a:t>
            </a:r>
            <a:r>
              <a:rPr lang="de-DE" b="1" dirty="0"/>
              <a:t> via Git pull </a:t>
            </a:r>
            <a:r>
              <a:rPr lang="de-DE" b="1" dirty="0" err="1"/>
              <a:t>requests</a:t>
            </a:r>
            <a:endParaRPr lang="de-DE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/>
              <a:t>Atlantis – </a:t>
            </a:r>
            <a:r>
              <a:rPr lang="de-DE" b="1" dirty="0" err="1"/>
              <a:t>automation</a:t>
            </a:r>
            <a:r>
              <a:rPr lang="de-DE" b="1" dirty="0"/>
              <a:t> </a:t>
            </a:r>
            <a:r>
              <a:rPr lang="de-DE" b="1" dirty="0" err="1"/>
              <a:t>tool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Terraform/</a:t>
            </a:r>
            <a:r>
              <a:rPr lang="de-DE" b="1" dirty="0" err="1"/>
              <a:t>Terragrunt</a:t>
            </a:r>
            <a:r>
              <a:rPr lang="de-DE" b="1" dirty="0"/>
              <a:t> in </a:t>
            </a:r>
            <a:r>
              <a:rPr lang="de-DE" b="1" dirty="0" err="1"/>
              <a:t>GitOps</a:t>
            </a:r>
            <a:endParaRPr lang="de-DE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/>
              <a:t>Enables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r>
              <a:rPr lang="de-DE" b="1" dirty="0"/>
              <a:t> </a:t>
            </a:r>
            <a:r>
              <a:rPr lang="de-DE" b="1" dirty="0" err="1"/>
              <a:t>control</a:t>
            </a:r>
            <a:r>
              <a:rPr lang="de-DE" b="1" dirty="0"/>
              <a:t>, </a:t>
            </a:r>
            <a:r>
              <a:rPr lang="de-DE" b="1" dirty="0" err="1"/>
              <a:t>team</a:t>
            </a:r>
            <a:r>
              <a:rPr lang="de-DE" b="1" dirty="0"/>
              <a:t> </a:t>
            </a:r>
            <a:r>
              <a:rPr lang="de-DE" b="1" dirty="0" err="1"/>
              <a:t>collaboration</a:t>
            </a:r>
            <a:r>
              <a:rPr lang="de-DE" b="1" dirty="0"/>
              <a:t>, </a:t>
            </a:r>
            <a:r>
              <a:rPr lang="de-DE" b="1" dirty="0" err="1"/>
              <a:t>audit</a:t>
            </a:r>
            <a:r>
              <a:rPr lang="de-DE" b="1" dirty="0"/>
              <a:t> </a:t>
            </a:r>
            <a:r>
              <a:rPr lang="de-DE" b="1" dirty="0" err="1"/>
              <a:t>trail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DCBC12-5AB9-5CF6-0FA1-BF4712985B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GitOps - Atlantis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1F901-176C-BD8F-0341-66CEB76ECE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Flow</a:t>
            </a: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011AFA68-AC0B-4DF7-95A4-F8A50B87A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293569"/>
              </p:ext>
            </p:extLst>
          </p:nvPr>
        </p:nvGraphicFramePr>
        <p:xfrm>
          <a:off x="7193547" y="2000730"/>
          <a:ext cx="3556669" cy="320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29A6DA-E3B2-B410-ACD3-4DA3FE1BB9DC}"/>
              </a:ext>
            </a:extLst>
          </p:cNvPr>
          <p:cNvSpPr/>
          <p:nvPr/>
        </p:nvSpPr>
        <p:spPr>
          <a:xfrm rot="4457149">
            <a:off x="9521860" y="1504269"/>
            <a:ext cx="801618" cy="506498"/>
          </a:xfrm>
          <a:prstGeom prst="rightArrow">
            <a:avLst/>
          </a:prstGeom>
          <a:solidFill>
            <a:srgbClr val="E2007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de-DE">
              <a:latin typeface="TeleNeo Office" panose="020B0504040202090203" pitchFamily="34" charset="0"/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5CC5CC3-8079-DE42-FD19-7BD93A50D1F8}"/>
              </a:ext>
            </a:extLst>
          </p:cNvPr>
          <p:cNvGrpSpPr/>
          <p:nvPr/>
        </p:nvGrpSpPr>
        <p:grpSpPr>
          <a:xfrm>
            <a:off x="5528982" y="360900"/>
            <a:ext cx="4806145" cy="3635117"/>
            <a:chOff x="248578" y="-2429374"/>
            <a:chExt cx="4806145" cy="3635117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48850C2-0E81-F9F3-3665-BA508267FE40}"/>
                </a:ext>
              </a:extLst>
            </p:cNvPr>
            <p:cNvSpPr/>
            <p:nvPr/>
          </p:nvSpPr>
          <p:spPr>
            <a:xfrm>
              <a:off x="248578" y="71708"/>
              <a:ext cx="1134035" cy="11340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CCF479F8-BB89-C443-0D21-A1AA59230272}"/>
                </a:ext>
              </a:extLst>
            </p:cNvPr>
            <p:cNvSpPr txBox="1"/>
            <p:nvPr/>
          </p:nvSpPr>
          <p:spPr>
            <a:xfrm>
              <a:off x="3743752" y="-2429374"/>
              <a:ext cx="1310971" cy="1134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500" b="1" kern="1200" dirty="0"/>
                <a:t>Change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7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51E4A-F3C5-5451-BE49-92B00F3C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3210DF-13F5-9A73-6233-8C7064B3F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/>
              <a:t>Pulumi</a:t>
            </a:r>
            <a:r>
              <a:rPr lang="de-DE" b="1" dirty="0"/>
              <a:t> </a:t>
            </a:r>
            <a:r>
              <a:rPr lang="de-DE" b="1" dirty="0" err="1"/>
              <a:t>implements</a:t>
            </a:r>
            <a:r>
              <a:rPr lang="de-DE" b="1" dirty="0"/>
              <a:t> IaC </a:t>
            </a:r>
            <a:r>
              <a:rPr lang="de-DE" b="1" dirty="0" err="1"/>
              <a:t>using</a:t>
            </a:r>
            <a:r>
              <a:rPr lang="de-DE" b="1" dirty="0"/>
              <a:t> general-</a:t>
            </a:r>
            <a:r>
              <a:rPr lang="de-DE" b="1" dirty="0" err="1"/>
              <a:t>purpose</a:t>
            </a:r>
            <a:r>
              <a:rPr lang="de-DE" b="1" dirty="0"/>
              <a:t> </a:t>
            </a:r>
            <a:r>
              <a:rPr lang="de-DE" b="1" dirty="0" err="1"/>
              <a:t>languages</a:t>
            </a:r>
            <a:endParaRPr lang="de-DE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/>
              <a:t>Supports Python, </a:t>
            </a:r>
            <a:r>
              <a:rPr lang="de-DE" b="1" dirty="0" err="1"/>
              <a:t>TypeScript</a:t>
            </a:r>
            <a:r>
              <a:rPr lang="de-DE" b="1" dirty="0"/>
              <a:t>/JavaScript, Go, C#, 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/>
              <a:t>Enables</a:t>
            </a:r>
            <a:r>
              <a:rPr lang="de-DE" b="1" dirty="0"/>
              <a:t> </a:t>
            </a:r>
            <a:r>
              <a:rPr lang="de-DE" b="1" dirty="0" err="1"/>
              <a:t>leveraging</a:t>
            </a:r>
            <a:r>
              <a:rPr lang="de-DE" b="1" dirty="0"/>
              <a:t> </a:t>
            </a:r>
            <a:r>
              <a:rPr lang="de-DE" b="1" dirty="0" err="1"/>
              <a:t>programming</a:t>
            </a:r>
            <a:r>
              <a:rPr lang="de-DE" b="1" dirty="0"/>
              <a:t>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features</a:t>
            </a:r>
            <a:r>
              <a:rPr lang="de-DE" b="1" dirty="0"/>
              <a:t> (</a:t>
            </a:r>
            <a:r>
              <a:rPr lang="de-DE" b="1" dirty="0" err="1"/>
              <a:t>loops</a:t>
            </a:r>
            <a:r>
              <a:rPr lang="de-DE" b="1" dirty="0"/>
              <a:t>, </a:t>
            </a:r>
            <a:r>
              <a:rPr lang="de-DE" b="1" dirty="0" err="1"/>
              <a:t>tests</a:t>
            </a:r>
            <a:r>
              <a:rPr lang="de-DE" b="1" dirty="0"/>
              <a:t>, </a:t>
            </a:r>
            <a:r>
              <a:rPr lang="de-DE" b="1" dirty="0" err="1"/>
              <a:t>packages</a:t>
            </a:r>
            <a:r>
              <a:rPr lang="de-DE" b="1" dirty="0"/>
              <a:t>)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94221-6925-4876-AC48-ADC1705D95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Pulumi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88A6F-8884-6583-5A7E-AF369D841B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Language-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IaC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63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933B6-A450-A5A7-0E2C-4A719423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8A20EE-47A0-572D-45F3-9FF6417D6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Pulumi</a:t>
            </a:r>
            <a:r>
              <a:rPr lang="en-US" b="1" dirty="0"/>
              <a:t> uses cloud provider SDKs and APIs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For the Open Telekom Cloud, we use the OpenStack provider with matching resource definitions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Concepts similar to </a:t>
            </a:r>
            <a:r>
              <a:rPr lang="en-US" b="1" dirty="0" err="1"/>
              <a:t>Terraform's</a:t>
            </a:r>
            <a:r>
              <a:rPr lang="en-US" b="1" dirty="0"/>
              <a:t> provider, but with code syntax</a:t>
            </a:r>
          </a:p>
          <a:p>
            <a:pPr algn="l"/>
            <a:endParaRPr lang="de-DE" b="1" dirty="0">
              <a:highlight>
                <a:srgbClr val="FFFF00"/>
              </a:highlight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BA898-40FE-7D04-9DDB-670E44E935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Pulumi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3500C5-1934-F632-A929-ADF0978BB9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Mapping </a:t>
            </a:r>
            <a:r>
              <a:rPr lang="de-DE" dirty="0" err="1"/>
              <a:t>to</a:t>
            </a:r>
            <a:r>
              <a:rPr lang="de-DE" dirty="0"/>
              <a:t> opentelekomcloud/OpenStack Provider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2DC844-9A4A-4E40-4119-3BADE70475E6}"/>
              </a:ext>
            </a:extLst>
          </p:cNvPr>
          <p:cNvSpPr/>
          <p:nvPr/>
        </p:nvSpPr>
        <p:spPr>
          <a:xfrm>
            <a:off x="1048209" y="3109589"/>
            <a:ext cx="6705530" cy="240065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import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pulumi</a:t>
            </a:r>
            <a:endParaRPr lang="es-ES" sz="10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from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pulumi_openstack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import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images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,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networking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, compute</a:t>
            </a:r>
          </a:p>
          <a:p>
            <a:endParaRPr lang="es-ES" sz="10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cfg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pulumi.Config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()</a:t>
            </a:r>
          </a:p>
          <a:p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instance_count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cfg.get_int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("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instance_count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")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or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2</a:t>
            </a:r>
          </a:p>
          <a:p>
            <a:endParaRPr lang="es-ES" sz="10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#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External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network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lookup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(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router:external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true)</a:t>
            </a:r>
          </a:p>
          <a:p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ext_net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networking.get_network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(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external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=True)</a:t>
            </a:r>
          </a:p>
          <a:p>
            <a:endParaRPr lang="es-ES" sz="10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#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Router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with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external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gateway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+ interface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to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our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subnet</a:t>
            </a:r>
            <a:endParaRPr lang="es-ES" sz="10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router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=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networking.Router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(</a:t>
            </a:r>
          </a:p>
          <a:p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"workshop-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router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",</a:t>
            </a:r>
          </a:p>
          <a:p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admin_state_up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=True,</a:t>
            </a:r>
          </a:p>
          <a:p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  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external_gateway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=</a:t>
            </a:r>
            <a:r>
              <a:rPr lang="es-E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ext_net.id</a:t>
            </a:r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,</a:t>
            </a:r>
          </a:p>
          <a:p>
            <a:r>
              <a:rPr lang="es-E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)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88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C0CB-A1DE-22D1-9360-F777579F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BDEF4DB-4CE1-58C1-7854-86F91A1E7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new project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new – bootstrap your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Manage and view state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stack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the default destination org for all stack operations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org set-default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View backend, current stack, pending operations, and versions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about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4A38D-10A0-F6E2-2F37-465B28735B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Pulumi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A2A68-1674-A44E-6406-412B94D320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Quick Start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5745D0B-4F9C-31A7-CB5D-6A25AC861F42}"/>
              </a:ext>
            </a:extLst>
          </p:cNvPr>
          <p:cNvSpPr/>
          <p:nvPr/>
        </p:nvSpPr>
        <p:spPr>
          <a:xfrm>
            <a:off x="3882188" y="4379409"/>
            <a:ext cx="5478379" cy="14773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CLI          </a:t>
            </a:r>
          </a:p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Version      3.193.0</a:t>
            </a:r>
          </a:p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Go Version   go1.25.1</a:t>
            </a:r>
          </a:p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Go Compiler  </a:t>
            </a:r>
            <a:r>
              <a:rPr lang="en-U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gc</a:t>
            </a:r>
            <a:endParaRPr lang="en-US" sz="10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endParaRPr lang="en-US" sz="1000" dirty="0">
              <a:solidFill>
                <a:schemeClr val="accent6">
                  <a:lumMod val="20000"/>
                  <a:lumOff val="80000"/>
                </a:schemeClr>
              </a:solidFill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Plugins</a:t>
            </a:r>
          </a:p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KIND      NAME       VERSION</a:t>
            </a:r>
          </a:p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resource  </a:t>
            </a:r>
            <a:r>
              <a:rPr lang="en-US" sz="1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openstack</a:t>
            </a:r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 3.15.2</a:t>
            </a:r>
          </a:p>
          <a:p>
            <a:r>
              <a:rPr lang="en-US" sz="1000" dirty="0">
                <a:solidFill>
                  <a:schemeClr val="accent6">
                    <a:lumMod val="20000"/>
                    <a:lumOff val="80000"/>
                  </a:schemeClr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language  python     3.193.0</a:t>
            </a:r>
            <a:endParaRPr lang="de-DE" sz="1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E1BEA0-DFCB-B6CA-957D-137726C45C04}"/>
              </a:ext>
            </a:extLst>
          </p:cNvPr>
          <p:cNvSpPr/>
          <p:nvPr/>
        </p:nvSpPr>
        <p:spPr>
          <a:xfrm>
            <a:off x="3882188" y="2690336"/>
            <a:ext cx="5478379" cy="7386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Current stack is dev:</a:t>
            </a:r>
          </a:p>
          <a:p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Owner: </a:t>
            </a:r>
            <a:r>
              <a:rPr lang="en-US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anton</a:t>
            </a:r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  <a:r>
              <a:rPr lang="en-US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sidelnikov</a:t>
            </a:r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-org</a:t>
            </a:r>
          </a:p>
          <a:p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Last updated: 3 weeks ago (2025-09-09 19:58:01.275854 +0200 CEST)</a:t>
            </a:r>
          </a:p>
          <a:p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sz="7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Pulumi</a:t>
            </a:r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version used: v3.193.0</a:t>
            </a:r>
          </a:p>
          <a:p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Current stack resources (0):</a:t>
            </a:r>
          </a:p>
          <a:p>
            <a:r>
              <a:rPr lang="en-US" sz="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No resources currently in this stack</a:t>
            </a:r>
            <a:endParaRPr lang="de-DE" sz="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4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0B9E-9B13-07EB-0294-1BD17B6D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8A0EE0-B24A-1E15-8BFE-CE5DAD101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712" y="2000730"/>
            <a:ext cx="7504123" cy="35095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Task: Provision three identical VMs in a custom network with router and floating 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Key Elements in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Configurable instance count (</a:t>
            </a:r>
            <a:r>
              <a:rPr lang="en-US" sz="1700" dirty="0" err="1"/>
              <a:t>pulumi</a:t>
            </a:r>
            <a:r>
              <a:rPr lang="en-US" sz="1700" dirty="0"/>
              <a:t> config set </a:t>
            </a:r>
            <a:r>
              <a:rPr lang="en-US" sz="1700" dirty="0" err="1"/>
              <a:t>example:instance_count</a:t>
            </a:r>
            <a:r>
              <a:rPr lang="en-US" sz="1700" dirty="0"/>
              <a:t> 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Network setup: Private subnet, router with external gateway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Security group: ICMP (ping) enabled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Loop over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Create port in subnet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Create VM attached to 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Allocate Floating IP and associate to 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700" dirty="0"/>
              <a:t>Exports: Internal IPs, floating IPs, network, subnet, router IDs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3E9E1-B190-FEE3-47EE-BF959F6A9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Interactive Scenario #3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8077C-C883-86B7-204B-6109E92570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Provision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instances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86F8D-CF58-37C4-ED1B-EDC7107B7DF7}"/>
              </a:ext>
            </a:extLst>
          </p:cNvPr>
          <p:cNvSpPr txBox="1"/>
          <p:nvPr/>
        </p:nvSpPr>
        <p:spPr>
          <a:xfrm>
            <a:off x="8027504" y="1915474"/>
            <a:ext cx="401872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latin typeface="TeleNeo Office" panose="020B0504040202090203"/>
              </a:rPr>
              <a:t>Benefits</a:t>
            </a:r>
          </a:p>
          <a:p>
            <a:endParaRPr lang="en-US" sz="1700" b="1" dirty="0">
              <a:latin typeface="TeleNeo Office" panose="020B050404020209020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Declarative infrastructure as code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Scales easily with parameterized parameters like </a:t>
            </a:r>
            <a:r>
              <a:rPr lang="en-US" sz="1600" dirty="0" err="1"/>
              <a:t>instance_count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Reusable pattern for multi-VM labs, demos, or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Finally, we export the VM’s public IP as an output, so it’s displayed after the deployment.</a:t>
            </a:r>
          </a:p>
        </p:txBody>
      </p:sp>
    </p:spTree>
    <p:extLst>
      <p:ext uri="{BB962C8B-B14F-4D97-AF65-F5344CB8AC3E}">
        <p14:creationId xmlns:p14="http://schemas.microsoft.com/office/powerpoint/2010/main" val="63698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422500-A1E5-AF1F-7C62-71A111637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Why Terraform?</a:t>
            </a:r>
          </a:p>
          <a:p>
            <a:pPr marL="971550" lvl="1" indent="-285750" algn="l"/>
            <a:r>
              <a:rPr lang="en-US" dirty="0"/>
              <a:t>have something better than </a:t>
            </a:r>
            <a:r>
              <a:rPr lang="en-US" b="1" dirty="0"/>
              <a:t>Heat</a:t>
            </a:r>
            <a:r>
              <a:rPr lang="en-US" dirty="0"/>
              <a:t>,</a:t>
            </a:r>
          </a:p>
          <a:p>
            <a:pPr marL="971550" lvl="1" indent="-285750" algn="l"/>
            <a:r>
              <a:rPr lang="en-US" dirty="0"/>
              <a:t>platform </a:t>
            </a:r>
            <a:r>
              <a:rPr lang="en-US" b="1" dirty="0"/>
              <a:t>independent</a:t>
            </a:r>
            <a:r>
              <a:rPr lang="en-US" dirty="0"/>
              <a:t>,</a:t>
            </a:r>
          </a:p>
          <a:p>
            <a:pPr marL="971550" lvl="1" indent="-285750" algn="l"/>
            <a:r>
              <a:rPr lang="en-US" dirty="0"/>
              <a:t>could be used for </a:t>
            </a:r>
            <a:r>
              <a:rPr lang="en-US" b="1" dirty="0"/>
              <a:t>multi-platforms</a:t>
            </a:r>
            <a:r>
              <a:rPr lang="en-US" dirty="0"/>
              <a:t> (Multicloud).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Skill </a:t>
            </a:r>
            <a:r>
              <a:rPr lang="en-US" b="1" dirty="0"/>
              <a:t>prerequisites</a:t>
            </a:r>
            <a:r>
              <a:rPr lang="en-US" dirty="0"/>
              <a:t>? Basic </a:t>
            </a:r>
            <a:r>
              <a:rPr lang="en-US" b="1" dirty="0"/>
              <a:t>Linux</a:t>
            </a:r>
            <a:r>
              <a:rPr lang="en-US" dirty="0"/>
              <a:t> administration, familiar with </a:t>
            </a:r>
            <a:r>
              <a:rPr lang="en-US" b="1" dirty="0"/>
              <a:t>OpenStack</a:t>
            </a:r>
            <a:r>
              <a:rPr lang="en-US" dirty="0"/>
              <a:t> resources, an idea of </a:t>
            </a:r>
            <a:r>
              <a:rPr lang="en-US" b="1" dirty="0"/>
              <a:t>Infrastructure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look up </a:t>
            </a:r>
            <a:r>
              <a:rPr lang="en-US" b="1" dirty="0"/>
              <a:t>documentation</a:t>
            </a:r>
            <a:r>
              <a:rPr lang="en-US" dirty="0"/>
              <a:t>, basic </a:t>
            </a:r>
            <a:r>
              <a:rPr lang="en-US" b="1" dirty="0"/>
              <a:t>Git.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What will you </a:t>
            </a:r>
            <a:r>
              <a:rPr lang="en-US" b="1" dirty="0"/>
              <a:t>learn</a:t>
            </a:r>
            <a:r>
              <a:rPr lang="en-US" dirty="0"/>
              <a:t> today? How to use the </a:t>
            </a:r>
            <a:r>
              <a:rPr lang="en-US" b="1" dirty="0"/>
              <a:t>Open Telekom Cloud provider </a:t>
            </a:r>
            <a:r>
              <a:rPr lang="en-US" dirty="0"/>
              <a:t>to provision arbitrary resources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Is this session </a:t>
            </a:r>
            <a:r>
              <a:rPr lang="en-US" b="1" dirty="0"/>
              <a:t>specific</a:t>
            </a:r>
            <a:r>
              <a:rPr lang="en-US" dirty="0"/>
              <a:t> for the Open Telekom Cloud? For OpenStack?</a:t>
            </a:r>
            <a:br>
              <a:rPr lang="en-US" dirty="0"/>
            </a:br>
            <a:r>
              <a:rPr lang="en-US" dirty="0"/>
              <a:t>It can be applied to any Terraform environment.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Ease of use of </a:t>
            </a:r>
            <a:r>
              <a:rPr lang="en-US" b="1" dirty="0"/>
              <a:t>a language (DSL): HCL </a:t>
            </a:r>
            <a:r>
              <a:rPr lang="en-US" dirty="0"/>
              <a:t>is a de facto equivalent with Json or YAML, but more readable.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C4271-25A2-1060-7486-F94C6345A2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Today‘s Workshop: System Provisioning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1B0BE5-3D0D-EF8D-A417-BA82E334A9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100% automation for all </a:t>
            </a:r>
            <a:r>
              <a:rPr lang="en-US" dirty="0" err="1"/>
              <a:t>devops</a:t>
            </a:r>
            <a:r>
              <a:rPr lang="en-US" dirty="0"/>
              <a:t> tasks</a:t>
            </a:r>
          </a:p>
        </p:txBody>
      </p:sp>
    </p:spTree>
    <p:extLst>
      <p:ext uri="{BB962C8B-B14F-4D97-AF65-F5344CB8AC3E}">
        <p14:creationId xmlns:p14="http://schemas.microsoft.com/office/powerpoint/2010/main" val="3783329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D62A5336-DDEA-07AE-E7B1-07CED57D24B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2" b="788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B6782B1-7E44-3F41-E648-BA7E378ED074}"/>
              </a:ext>
            </a:extLst>
          </p:cNvPr>
          <p:cNvSpPr/>
          <p:nvPr/>
        </p:nvSpPr>
        <p:spPr>
          <a:xfrm>
            <a:off x="314561" y="-77995"/>
            <a:ext cx="12192000" cy="3584990"/>
          </a:xfrm>
          <a:prstGeom prst="rect">
            <a:avLst/>
          </a:prstGeom>
          <a:gradFill>
            <a:gsLst>
              <a:gs pos="37000">
                <a:schemeClr val="bg1">
                  <a:alpha val="76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E085A972-D963-21DB-C47B-6FFAB3D2B8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4" y="441580"/>
            <a:ext cx="9482029" cy="5730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de-DE" dirty="0">
                <a:solidFill>
                  <a:schemeClr val="tx1"/>
                </a:solidFill>
              </a:rPr>
              <a:t>Links &amp; Resources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2E3820DB-D4DF-DD21-999A-3A142BEF93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0954" y="1633705"/>
            <a:ext cx="7648867" cy="2631576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</p:spPr>
        <p:txBody>
          <a:bodyPr>
            <a:normAutofit fontScale="47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Terraform documentation: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  <a:hlinkClick r:id="rId3"/>
              </a:rPr>
              <a:t>https://developer.hashicorp.com/terraform/docs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Infrastructure as Code in the Open Telekom Cloud Helpcenter: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  <a:hlinkClick r:id="rId4"/>
              </a:rPr>
              <a:t>https://docs.otc.t-systems.com/developer/iac.html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Open Telekom Cloud Terraform provider: </a:t>
            </a:r>
            <a:r>
              <a:rPr lang="pt-BR" dirty="0">
                <a:solidFill>
                  <a:schemeClr val="tx1"/>
                </a:solidFill>
                <a:hlinkClick r:id="rId5"/>
              </a:rPr>
              <a:t>https://registry.terraform.io/providers/opentelekomcloud/opentelekomcloud/latest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Source Code and Issues: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  <a:hlinkClick r:id="rId6"/>
              </a:rPr>
              <a:t>https://github.com/opentelekomcloud/terraform-provider-opentelekomcloud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Pulumi: </a:t>
            </a:r>
            <a:r>
              <a:rPr lang="pt-BR" dirty="0">
                <a:solidFill>
                  <a:schemeClr val="tx1"/>
                </a:solidFill>
                <a:hlinkClick r:id="rId7"/>
              </a:rPr>
              <a:t>https://www.pulumi.com/docs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Atlantis: </a:t>
            </a:r>
            <a:r>
              <a:rPr lang="pt-BR" dirty="0">
                <a:solidFill>
                  <a:schemeClr val="tx1"/>
                </a:solidFill>
                <a:hlinkClick r:id="rId8"/>
              </a:rPr>
              <a:t>https://www.runatlantis.io</a:t>
            </a:r>
            <a:endParaRPr lang="pt-BR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8" name="Grafik 7" descr="Ein Bild, das Herz, pink, Magenta, Farbigkeit enthält.">
            <a:extLst>
              <a:ext uri="{FF2B5EF4-FFF2-40B4-BE49-F238E27FC236}">
                <a16:creationId xmlns:a16="http://schemas.microsoft.com/office/drawing/2014/main" id="{43EB2B27-0921-41C1-80E2-DF2B36AE73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5" t="32343" r="48561" b="-15269"/>
          <a:stretch/>
        </p:blipFill>
        <p:spPr>
          <a:xfrm>
            <a:off x="9273765" y="0"/>
            <a:ext cx="2916810" cy="2833574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8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80BD75-584A-4893-8C80-79BF30F5BD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8425" y="569404"/>
            <a:ext cx="609172" cy="725204"/>
          </a:xfrm>
          <a:prstGeom prst="rect">
            <a:avLst/>
          </a:prstGeom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2E12BF5-0D47-0FED-9EFF-47A0B1AEAC1F}"/>
              </a:ext>
            </a:extLst>
          </p:cNvPr>
          <p:cNvSpPr txBox="1">
            <a:spLocks/>
          </p:cNvSpPr>
          <p:nvPr/>
        </p:nvSpPr>
        <p:spPr>
          <a:xfrm>
            <a:off x="8935451" y="6108167"/>
            <a:ext cx="27432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FAB17-BCED-4291-A2EE-8FE174A1701D}" type="slidenum">
              <a:rPr lang="de-DE" sz="2000" smtClean="0">
                <a:solidFill>
                  <a:srgbClr val="E20074"/>
                </a:solidFill>
                <a:latin typeface="TeleNeo ExtraBold" panose="020B0A04040202090203" pitchFamily="34" charset="0"/>
              </a:rPr>
              <a:pPr/>
              <a:t>30</a:t>
            </a:fld>
            <a:endParaRPr lang="de-DE" sz="2000" dirty="0">
              <a:solidFill>
                <a:srgbClr val="E20074"/>
              </a:solidFill>
              <a:latin typeface="TeleNeo ExtraBold" panose="020B0A04040202090203" pitchFamily="34" charset="0"/>
            </a:endParaRP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2D93637F-8A9F-956A-644E-1A17ACD70CC9}"/>
              </a:ext>
            </a:extLst>
          </p:cNvPr>
          <p:cNvSpPr txBox="1">
            <a:spLocks/>
          </p:cNvSpPr>
          <p:nvPr/>
        </p:nvSpPr>
        <p:spPr>
          <a:xfrm>
            <a:off x="2071796" y="5879853"/>
            <a:ext cx="8048408" cy="793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de-DE" sz="3200" b="1" dirty="0">
                <a:solidFill>
                  <a:srgbClr val="E20074"/>
                </a:solidFill>
                <a:latin typeface="TeleNeo Office ExtraBold" panose="020B0A04040202090203" pitchFamily="34" charset="0"/>
              </a:rPr>
              <a:t>Open</a:t>
            </a:r>
            <a:r>
              <a:rPr lang="de-DE" sz="3200" b="1" dirty="0">
                <a:latin typeface="TeleNeo Office ExtraBold" panose="020B0A04040202090203" pitchFamily="34" charset="0"/>
              </a:rPr>
              <a:t> </a:t>
            </a:r>
            <a:r>
              <a:rPr lang="de-DE" sz="3200" b="1" dirty="0">
                <a:solidFill>
                  <a:schemeClr val="tx1"/>
                </a:solidFill>
                <a:latin typeface="TeleNeo Office ExtraBold" panose="020B0A04040202090203" pitchFamily="34" charset="0"/>
              </a:rPr>
              <a:t>Telekom </a:t>
            </a:r>
            <a:r>
              <a:rPr lang="de-DE" sz="3200" b="1" dirty="0">
                <a:solidFill>
                  <a:srgbClr val="E20074"/>
                </a:solidFill>
                <a:latin typeface="TeleNeo Office ExtraBold" panose="020B0A04040202090203" pitchFamily="34" charset="0"/>
              </a:rPr>
              <a:t>Cloud</a:t>
            </a:r>
            <a:endParaRPr lang="de-DE" sz="3200" b="1" i="1" dirty="0">
              <a:solidFill>
                <a:srgbClr val="E20074"/>
              </a:solidFill>
              <a:latin typeface="TeleNeo Office ExtraBold" panose="020B0A04040202090203" pitchFamily="34" charset="0"/>
            </a:endParaRPr>
          </a:p>
        </p:txBody>
      </p:sp>
      <p:pic>
        <p:nvPicPr>
          <p:cNvPr id="17" name="Grafik 16" descr="Ein Bild, das Herz, pink, Magenta, Farbigkeit enthält.">
            <a:extLst>
              <a:ext uri="{FF2B5EF4-FFF2-40B4-BE49-F238E27FC236}">
                <a16:creationId xmlns:a16="http://schemas.microsoft.com/office/drawing/2014/main" id="{71A60A32-E4E3-DE20-1466-A51E5395E43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92" r="36758" b="18502"/>
          <a:stretch/>
        </p:blipFill>
        <p:spPr>
          <a:xfrm flipH="1">
            <a:off x="0" y="3429000"/>
            <a:ext cx="3947886" cy="3429000"/>
          </a:xfrm>
          <a:prstGeom prst="rect">
            <a:avLst/>
          </a:prstGeom>
          <a:effectLst>
            <a:outerShdw blurRad="254000" dist="38100" dir="5400000" sx="97000" sy="97000" algn="t" rotWithShape="0">
              <a:prstClr val="black">
                <a:alpha val="28000"/>
              </a:prstClr>
            </a:outerShdw>
          </a:effectLst>
        </p:spPr>
      </p:pic>
      <p:sp>
        <p:nvSpPr>
          <p:cNvPr id="2" name="Textplatzhalter 10">
            <a:extLst>
              <a:ext uri="{FF2B5EF4-FFF2-40B4-BE49-F238E27FC236}">
                <a16:creationId xmlns:a16="http://schemas.microsoft.com/office/drawing/2014/main" id="{2D853112-83C3-55C3-02BB-C2099E533883}"/>
              </a:ext>
            </a:extLst>
          </p:cNvPr>
          <p:cNvSpPr txBox="1">
            <a:spLocks/>
          </p:cNvSpPr>
          <p:nvPr/>
        </p:nvSpPr>
        <p:spPr>
          <a:xfrm>
            <a:off x="5379188" y="4523095"/>
            <a:ext cx="4879599" cy="1235210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TeleNeo Office Medium" panose="020B06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leNeo Office Medium" panose="020B060404020209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leNeo Office Medium" panose="020B060404020209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leNeo Office Medium" panose="020B060404020209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leNeo Office Medium" panose="020B060404020209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chemeClr val="tx1"/>
                </a:solidFill>
              </a:rPr>
              <a:t>Contact, we accept PRs and Issues in GitHub</a:t>
            </a:r>
          </a:p>
          <a:p>
            <a:r>
              <a:rPr lang="pt-BR" sz="1600" dirty="0">
                <a:solidFill>
                  <a:schemeClr val="tx1"/>
                </a:solidFill>
              </a:rPr>
              <a:t>    Ecosystem Squad of the Open Telekom Cloud</a:t>
            </a:r>
            <a:br>
              <a:rPr lang="pt-BR" sz="1600" dirty="0">
                <a:solidFill>
                  <a:schemeClr val="tx1"/>
                </a:solidFill>
              </a:rPr>
            </a:br>
            <a:r>
              <a:rPr lang="pt-BR" sz="1600" dirty="0">
                <a:solidFill>
                  <a:schemeClr val="tx1"/>
                </a:solidFill>
              </a:rPr>
              <a:t>    Powered by T-Systems International GmbH</a:t>
            </a:r>
          </a:p>
          <a:p>
            <a:r>
              <a:rPr lang="pt-BR" sz="1600" dirty="0">
                <a:solidFill>
                  <a:schemeClr val="tx1"/>
                </a:solidFill>
              </a:rPr>
              <a:t>{nils.magnus,a.sidelnikow,artem.lifshits}@t-systems.com</a:t>
            </a:r>
          </a:p>
        </p:txBody>
      </p:sp>
    </p:spTree>
    <p:extLst>
      <p:ext uri="{BB962C8B-B14F-4D97-AF65-F5344CB8AC3E}">
        <p14:creationId xmlns:p14="http://schemas.microsoft.com/office/powerpoint/2010/main" val="13210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EDD1-9B20-3271-E130-9F0F777D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21AC0F-809D-5092-44DF-B1AE50CBE2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Agenda for today‘s workshop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B2DA7A3-5A4D-FA93-6EBC-9838B9BB2F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Three interactive examples plus some background on slides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048F10-C67F-93B1-C30A-E85C01D5884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00182" y="2055824"/>
            <a:ext cx="112020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Infrastructure as Code (IaC)</a:t>
            </a:r>
            <a:r>
              <a:rPr kumimoji="0" lang="en-U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– Introduction and concepts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Neo Office" panose="020B0504040202090203" pitchFamily="34" charset="0"/>
            </a:endParaRPr>
          </a:p>
          <a:p>
            <a:pPr marL="285750" lvl="0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Background</a:t>
            </a:r>
            <a:r>
              <a:rPr lang="en-US" altLang="es-ES" b="1" dirty="0">
                <a:latin typeface="TeleNeo Office" panose="020B0504040202090203" pitchFamily="34" charset="0"/>
              </a:rPr>
              <a:t> and Terraform Basics</a:t>
            </a: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Neo Office" panose="020B050404020209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Practical Scenario #1</a:t>
            </a:r>
            <a:r>
              <a:rPr kumimoji="0" lang="en-U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– Provision compute instances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Neo Office" panose="020B050404020209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Terraform Advanced Concepts:</a:t>
            </a:r>
            <a:r>
              <a:rPr kumimoji="0" lang="en-U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Complex structures and patterns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Practical Scenario #2</a:t>
            </a:r>
            <a:r>
              <a:rPr kumimoji="0" lang="en-U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– Deploy a full serverless application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Neo Office" panose="020B050404020209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Integrate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Terraform</a:t>
            </a:r>
            <a:r>
              <a:rPr kumimoji="0" lang="en-U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into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GitOps</a:t>
            </a:r>
            <a:r>
              <a:rPr kumimoji="0" lang="en-U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with 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Atlantis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leNeo Office" panose="020B050404020209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Pulumi</a:t>
            </a: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</a:t>
            </a:r>
            <a:r>
              <a:rPr kumimoji="0" lang="en-U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– IaC with general-purpose programming languages (Python, C#, Go, etc.)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Practical Scenario #3</a:t>
            </a:r>
            <a:r>
              <a:rPr kumimoji="0" lang="en-U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leNeo Office" panose="020B0504040202090203" pitchFamily="34" charset="0"/>
              </a:rPr>
              <a:t> – Provisioning compute instances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1BB2F8A-7F41-D3BF-7F53-D34C2C8D47D7}"/>
              </a:ext>
            </a:extLst>
          </p:cNvPr>
          <p:cNvSpPr/>
          <p:nvPr/>
        </p:nvSpPr>
        <p:spPr>
          <a:xfrm rot="831026">
            <a:off x="5402178" y="2408051"/>
            <a:ext cx="1546058" cy="8482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#1:</a:t>
            </a:r>
            <a:br>
              <a:rPr lang="en-US" sz="1400" dirty="0"/>
            </a:br>
            <a:r>
              <a:rPr lang="en-US" sz="1400" dirty="0"/>
              <a:t>compute instance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C1774D8-BAAE-69F2-3109-C36DE42E1064}"/>
              </a:ext>
            </a:extLst>
          </p:cNvPr>
          <p:cNvSpPr/>
          <p:nvPr/>
        </p:nvSpPr>
        <p:spPr>
          <a:xfrm rot="831026">
            <a:off x="6560984" y="3601723"/>
            <a:ext cx="1546058" cy="8482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#2:</a:t>
            </a:r>
            <a:br>
              <a:rPr lang="en-US" sz="1400" dirty="0"/>
            </a:br>
            <a:r>
              <a:rPr lang="en-US" sz="1400" dirty="0"/>
              <a:t>complex real world setup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66DE989-C034-BF71-B8AF-0B70D5B2BED7}"/>
              </a:ext>
            </a:extLst>
          </p:cNvPr>
          <p:cNvSpPr/>
          <p:nvPr/>
        </p:nvSpPr>
        <p:spPr>
          <a:xfrm rot="831026">
            <a:off x="7959144" y="5048030"/>
            <a:ext cx="1546058" cy="84822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#3:</a:t>
            </a:r>
            <a:br>
              <a:rPr lang="en-US" sz="1400" dirty="0"/>
            </a:br>
            <a:r>
              <a:rPr lang="en-US" sz="1400" dirty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15827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E7DC7-EC35-FBCB-108B-B6BCB3E5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EE4CA06-0DFC-4B73-2E38-C8C2D6F7D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 prepared OTC accounts with IAM user credentials for SSH-login (sign password from list</a:t>
            </a:r>
          </a:p>
          <a:p>
            <a:pPr marL="971550" lvl="1" indent="-285750" algn="l"/>
            <a:r>
              <a:rPr lang="en-US" dirty="0"/>
              <a:t>Prepared Accounts oise-01 .. oise-20</a:t>
            </a:r>
          </a:p>
          <a:p>
            <a:pPr marL="971550" lvl="1" indent="-285750" algn="l"/>
            <a:r>
              <a:rPr lang="en-US" dirty="0"/>
              <a:t>Domain OTC0000001000000000447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 domain responsibly; all data is going to be deleted by October 31, 2025 without further notice.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Preferred code editor or use Visual Studio Code with </a:t>
            </a:r>
            <a:r>
              <a:rPr lang="en-US" dirty="0" err="1"/>
              <a:t>devcontainer</a:t>
            </a:r>
            <a:r>
              <a:rPr lang="en-US" dirty="0"/>
              <a:t> inside /.</a:t>
            </a:r>
            <a:r>
              <a:rPr lang="en-US" b="1" dirty="0" err="1"/>
              <a:t>devcontainer</a:t>
            </a:r>
            <a:r>
              <a:rPr lang="en-US" dirty="0"/>
              <a:t>/ folder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Terraform and Ansible are installed:</a:t>
            </a:r>
          </a:p>
          <a:p>
            <a:pPr marL="971550" lvl="1" indent="-285750" algn="l"/>
            <a:r>
              <a:rPr lang="en-US" dirty="0"/>
              <a:t>For Terraform just copy the latest binary from the website into executable path: https://developer.hashicorp.com/terraform/install</a:t>
            </a:r>
          </a:p>
          <a:p>
            <a:pPr marL="971550" lvl="1" indent="-285750" algn="l"/>
            <a:r>
              <a:rPr lang="en-US" dirty="0"/>
              <a:t>Terraform provider: </a:t>
            </a:r>
            <a:r>
              <a:rPr lang="en-US" dirty="0">
                <a:hlinkClick r:id="rId2"/>
              </a:rPr>
              <a:t>https://registry.terraform.io/providers/opentelekomcloud/</a:t>
            </a:r>
            <a:r>
              <a:rPr lang="en-US" b="1" dirty="0">
                <a:hlinkClick r:id="rId2"/>
              </a:rPr>
              <a:t>opentelekomcloud</a:t>
            </a: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We prepared a GitHub repo for all the examples of this workshop:</a:t>
            </a:r>
            <a:br>
              <a:rPr lang="en-US" b="1" dirty="0"/>
            </a:br>
            <a:r>
              <a:rPr lang="en-US" b="1" dirty="0"/>
              <a:t>https://github.com/opentelekomcloud-community/terraform-workshop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2F483D-2167-D469-C0C4-3D3BE04091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Prerequisites</a:t>
            </a:r>
            <a:r>
              <a:rPr lang="de-DE" dirty="0"/>
              <a:t> and Installation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841F3F-EECA-FD5B-F6D1-EDAE2F8DD3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Workshop </a:t>
            </a:r>
            <a:r>
              <a:rPr lang="de-DE" dirty="0" err="1"/>
              <a:t>accounts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Open Telekom Cloud</a:t>
            </a:r>
          </a:p>
        </p:txBody>
      </p:sp>
    </p:spTree>
    <p:extLst>
      <p:ext uri="{BB962C8B-B14F-4D97-AF65-F5344CB8AC3E}">
        <p14:creationId xmlns:p14="http://schemas.microsoft.com/office/powerpoint/2010/main" val="204738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E9B0-895D-3924-B584-9942B34A9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E9398E-D7BC-A6C3-8D77-F2077D3BB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Overarching goal: Managing infrastructure with tools that use configuration files (typically declarative) to consistently provision hardware into a defined state with each execution.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Idempotence is a fundamental principle of Infrastructure as Code (</a:t>
            </a:r>
            <a:r>
              <a:rPr lang="en-US" dirty="0" err="1"/>
              <a:t>IaC</a:t>
            </a:r>
            <a:r>
              <a:rPr lang="en-US" dirty="0"/>
              <a:t>). </a:t>
            </a:r>
          </a:p>
          <a:p>
            <a:pPr marL="971550" lvl="1" indent="-285750" algn="l"/>
            <a:r>
              <a:rPr lang="en-US" dirty="0"/>
              <a:t>Each deployment execution consistently enforces the same desired state. </a:t>
            </a:r>
          </a:p>
          <a:p>
            <a:pPr marL="971550" lvl="1" indent="-285750" algn="l"/>
            <a:r>
              <a:rPr lang="en-US" dirty="0"/>
              <a:t>For example, if a server is already configured with the correct user accounts and packages, reapplying the configuration does not duplicate users or reinstall packages unnecessarily.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Integration in a GitOps infrastructure (powered by a CI-Server like Zuul) is easy.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24ED1-977D-D088-E59A-59C01067D0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Infrastructure As Code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BCC5E1-2557-C24A-080E-E5F5C693B8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13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FF79F-B0BA-4F31-15B7-C97BE2F6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B46BCF-72A1-C102-EFDB-1442AAD43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Reproducible infrastructure</a:t>
            </a:r>
          </a:p>
          <a:p>
            <a:pPr marL="971550" lvl="1" indent="-285750" algn="l"/>
            <a:r>
              <a:rPr lang="en-US" dirty="0"/>
              <a:t> → Infrastructure can be reliably recreated in the same way every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Easily </a:t>
            </a:r>
            <a:r>
              <a:rPr lang="en-US" dirty="0" err="1"/>
              <a:t>redeployable</a:t>
            </a:r>
            <a:endParaRPr lang="en-US" dirty="0"/>
          </a:p>
          <a:p>
            <a:pPr marL="971550" lvl="1" indent="-285750" algn="l"/>
            <a:r>
              <a:rPr lang="en-US" dirty="0"/>
              <a:t> → Environments can be quickly redeployed with minimal effort.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Solution to infrastructure drift</a:t>
            </a:r>
          </a:p>
          <a:p>
            <a:pPr marL="971550" lvl="1" indent="-285750" algn="l"/>
            <a:r>
              <a:rPr lang="en-US" dirty="0"/>
              <a:t> → Ensures consistency by preventing or correcting infrastructure drift.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be stored in VCS</a:t>
            </a:r>
          </a:p>
          <a:p>
            <a:pPr marL="971550" lvl="1" indent="-285750" algn="l"/>
            <a:r>
              <a:rPr lang="en-US" dirty="0"/>
              <a:t> → Configurations can be version-controlled in source repositories.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Easily automated</a:t>
            </a:r>
          </a:p>
          <a:p>
            <a:pPr marL="971550" lvl="1" indent="-285750" algn="l"/>
            <a:r>
              <a:rPr lang="en-US" dirty="0"/>
              <a:t> → Infrastructure management can be fully automated.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BE960-F73B-B34F-CFA0-D213DE9F7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IaC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A5755B-CF54-C3A4-4211-56048C9302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spend</a:t>
            </a:r>
            <a:r>
              <a:rPr lang="de-DE" dirty="0"/>
              <a:t> time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346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EB7B7-66AA-C9BC-FAD6-950D541A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825" y="1930145"/>
            <a:ext cx="1092739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Management Tools: manage </a:t>
            </a:r>
            <a:r>
              <a:rPr lang="de-DE" dirty="0" err="1"/>
              <a:t>resources</a:t>
            </a:r>
            <a:r>
              <a:rPr lang="de-DE" dirty="0"/>
              <a:t> after </a:t>
            </a:r>
            <a:r>
              <a:rPr lang="de-DE" dirty="0" err="1"/>
              <a:t>provisioning</a:t>
            </a:r>
            <a:endParaRPr lang="de-DE" dirty="0"/>
          </a:p>
          <a:p>
            <a:pPr marL="971550" lvl="1" indent="-285750"/>
            <a:r>
              <a:rPr lang="de-DE" dirty="0" err="1"/>
              <a:t>Provisioning</a:t>
            </a:r>
            <a:r>
              <a:rPr lang="de-DE" dirty="0"/>
              <a:t>: </a:t>
            </a:r>
            <a:r>
              <a:rPr lang="de-DE" dirty="0" err="1"/>
              <a:t>hardware</a:t>
            </a:r>
            <a:r>
              <a:rPr lang="de-DE" dirty="0"/>
              <a:t> / OS (e.g., Terraform, </a:t>
            </a:r>
            <a:r>
              <a:rPr lang="de-DE" dirty="0" err="1"/>
              <a:t>CloudFormation</a:t>
            </a:r>
            <a:r>
              <a:rPr lang="de-DE" dirty="0"/>
              <a:t>)</a:t>
            </a:r>
          </a:p>
          <a:p>
            <a:pPr marL="971550" lvl="1" indent="-285750"/>
            <a:r>
              <a:rPr lang="de-DE" dirty="0" err="1"/>
              <a:t>Configuration</a:t>
            </a:r>
            <a:r>
              <a:rPr lang="de-DE" dirty="0"/>
              <a:t>: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(e.g., </a:t>
            </a:r>
            <a:r>
              <a:rPr lang="de-DE" dirty="0" err="1"/>
              <a:t>Ansible</a:t>
            </a:r>
            <a:r>
              <a:rPr lang="de-DE" dirty="0"/>
              <a:t>, Puppet, Chef)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 </a:t>
            </a:r>
            <a:r>
              <a:rPr lang="de-DE" dirty="0" err="1"/>
              <a:t>IaC</a:t>
            </a:r>
            <a:r>
              <a:rPr lang="de-DE" dirty="0"/>
              <a:t> + </a:t>
            </a:r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marL="971550" lvl="1" indent="-285750"/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combined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/>
              <a:t>Example</a:t>
            </a:r>
            <a:r>
              <a:rPr lang="de-DE" dirty="0"/>
              <a:t>: Use </a:t>
            </a:r>
            <a:r>
              <a:rPr lang="de-DE" b="1" dirty="0"/>
              <a:t>Terraform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create </a:t>
            </a:r>
            <a:r>
              <a:rPr lang="de-DE" dirty="0" err="1"/>
              <a:t>servers</a:t>
            </a:r>
            <a:r>
              <a:rPr lang="de-DE" dirty="0"/>
              <a:t> and </a:t>
            </a:r>
            <a:r>
              <a:rPr lang="de-DE" dirty="0" err="1"/>
              <a:t>infratsructure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b="1" dirty="0"/>
              <a:t>Ansible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and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Theoretically</a:t>
            </a:r>
            <a:r>
              <a:rPr lang="de-DE" dirty="0"/>
              <a:t>,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(Ansible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provision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 and Terraform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confiure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), 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practices</a:t>
            </a:r>
            <a:r>
              <a:rPr lang="de-DE" dirty="0"/>
              <a:t> …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AF135D-A074-778C-D726-6D30C150EB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Ansible, Chef, Puppet, …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CBDD5C-118B-7A99-912F-0DE3B91F53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5235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B278D-0CCA-5488-C465-E4DDACE7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3BF119-3788-1748-E086-03BAA843A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57698" cy="3285452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Terraform </a:t>
            </a:r>
            <a:r>
              <a:rPr lang="de-DE" dirty="0" err="1"/>
              <a:t>is</a:t>
            </a:r>
            <a:r>
              <a:rPr lang="de-DE" dirty="0"/>
              <a:t> an IaC-tool </a:t>
            </a:r>
            <a:r>
              <a:rPr lang="de-DE" dirty="0" err="1"/>
              <a:t>by</a:t>
            </a:r>
            <a:r>
              <a:rPr lang="de-DE" dirty="0"/>
              <a:t> Hashicorp (</a:t>
            </a:r>
            <a:r>
              <a:rPr lang="de-DE" dirty="0" err="1"/>
              <a:t>bought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IBM)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 </a:t>
            </a:r>
            <a:r>
              <a:rPr lang="de-DE" dirty="0" err="1"/>
              <a:t>modes</a:t>
            </a:r>
            <a:r>
              <a:rPr lang="de-DE" dirty="0"/>
              <a:t>:</a:t>
            </a:r>
          </a:p>
          <a:p>
            <a:pPr marL="971550" lvl="1" indent="-285750"/>
            <a:r>
              <a:rPr lang="de-DE" dirty="0"/>
              <a:t>Terraform CLI –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in  </a:t>
            </a:r>
            <a:r>
              <a:rPr lang="de-DE" dirty="0" err="1"/>
              <a:t>your</a:t>
            </a:r>
            <a:r>
              <a:rPr lang="de-DE" dirty="0"/>
              <a:t> own CI/CD</a:t>
            </a:r>
          </a:p>
          <a:p>
            <a:pPr marL="971550" lvl="1" indent="-285750"/>
            <a:r>
              <a:rPr lang="de-DE" dirty="0"/>
              <a:t>Terraform Cloud </a:t>
            </a:r>
            <a:r>
              <a:rPr lang="de-DE" dirty="0" err="1"/>
              <a:t>for</a:t>
            </a:r>
            <a:r>
              <a:rPr lang="de-DE" dirty="0"/>
              <a:t> Enterprise</a:t>
            </a:r>
          </a:p>
          <a:p>
            <a:pPr marL="1428750" lvl="2" indent="-285750"/>
            <a:r>
              <a:rPr lang="de-DE" dirty="0"/>
              <a:t>Cloud – Remote State Management </a:t>
            </a:r>
            <a:r>
              <a:rPr lang="de-DE" dirty="0" err="1"/>
              <a:t>with</a:t>
            </a:r>
            <a:r>
              <a:rPr lang="de-DE" dirty="0"/>
              <a:t> CI/CD </a:t>
            </a:r>
            <a:r>
              <a:rPr lang="de-DE" dirty="0" err="1"/>
              <a:t>integrations</a:t>
            </a:r>
            <a:r>
              <a:rPr lang="de-DE" dirty="0"/>
              <a:t>.</a:t>
            </a:r>
          </a:p>
          <a:p>
            <a:pPr marL="1428750" lvl="2" indent="-285750"/>
            <a:r>
              <a:rPr lang="de-DE" dirty="0"/>
              <a:t>Enterprise – Self-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Terraform Cloud</a:t>
            </a:r>
          </a:p>
          <a:p>
            <a:pPr marL="971550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, but </a:t>
            </a:r>
            <a:r>
              <a:rPr lang="de-DE" dirty="0" err="1"/>
              <a:t>since</a:t>
            </a:r>
            <a:r>
              <a:rPr lang="de-DE" dirty="0"/>
              <a:t> 08/2023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switched</a:t>
            </a:r>
            <a:r>
              <a:rPr lang="de-DE" dirty="0"/>
              <a:t> from MPL 2.0 </a:t>
            </a:r>
            <a:r>
              <a:rPr lang="de-DE" dirty="0" err="1"/>
              <a:t>to</a:t>
            </a:r>
            <a:r>
              <a:rPr lang="de-DE" dirty="0"/>
              <a:t> BSL 1.1: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usable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costs</a:t>
            </a:r>
            <a:r>
              <a:rPr lang="de-DE" dirty="0"/>
              <a:t>, but not </a:t>
            </a:r>
            <a:r>
              <a:rPr lang="de-DE" dirty="0" err="1"/>
              <a:t>free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Terraform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for </a:t>
            </a:r>
            <a:r>
              <a:rPr lang="de-DE" dirty="0" err="1"/>
              <a:t>provisioning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Registry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and </a:t>
            </a:r>
            <a:r>
              <a:rPr lang="de-DE" dirty="0" err="1"/>
              <a:t>modules</a:t>
            </a:r>
            <a:r>
              <a:rPr lang="de-DE" dirty="0"/>
              <a:t>: </a:t>
            </a:r>
            <a:r>
              <a:rPr lang="de-DE" dirty="0">
                <a:hlinkClick r:id="rId2"/>
              </a:rPr>
              <a:t>https://registry.terraform.io/providers/opentelekomcloud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also for </a:t>
            </a:r>
            <a:r>
              <a:rPr lang="de-DE" dirty="0" err="1"/>
              <a:t>OpenTofu</a:t>
            </a:r>
            <a:r>
              <a:rPr lang="de-DE" dirty="0"/>
              <a:t> (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29D0D3-1527-7562-F4C6-9050BF8E0F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Terraform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215708-A0D4-3DF0-E766-348E3CEF33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The defacto </a:t>
            </a:r>
            <a:r>
              <a:rPr lang="de-DE" dirty="0" err="1"/>
              <a:t>standard</a:t>
            </a:r>
            <a:r>
              <a:rPr lang="de-DE" dirty="0"/>
              <a:t> in </a:t>
            </a:r>
            <a:r>
              <a:rPr lang="de-DE" dirty="0" err="1"/>
              <a:t>vendor-agnostic</a:t>
            </a:r>
            <a:r>
              <a:rPr lang="de-DE" dirty="0"/>
              <a:t> </a:t>
            </a:r>
            <a:r>
              <a:rPr lang="de-DE" dirty="0" err="1"/>
              <a:t>provisioning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67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7091</Words>
  <Application>Microsoft Office PowerPoint</Application>
  <PresentationFormat>Widescreen</PresentationFormat>
  <Paragraphs>896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Aptos</vt:lpstr>
      <vt:lpstr>Aptos Display</vt:lpstr>
      <vt:lpstr>Arial</vt:lpstr>
      <vt:lpstr>Source Code Pro Medium</vt:lpstr>
      <vt:lpstr>TeleNeo ExtraBold</vt:lpstr>
      <vt:lpstr>TeleNeo Medium</vt:lpstr>
      <vt:lpstr>TeleNeo Office</vt:lpstr>
      <vt:lpstr>TeleNeo Office ExtraBold</vt:lpstr>
      <vt:lpstr>TeleNeo Office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Sidelnikov, Anton</dc:creator>
  <cp:lastModifiedBy>Sidelnikov, Anton</cp:lastModifiedBy>
  <cp:revision>5</cp:revision>
  <dcterms:created xsi:type="dcterms:W3CDTF">2025-09-01T11:43:08Z</dcterms:created>
  <dcterms:modified xsi:type="dcterms:W3CDTF">2025-10-14T08:13:24Z</dcterms:modified>
</cp:coreProperties>
</file>