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785" r:id="rId2"/>
  </p:sldMasterIdLst>
  <p:notesMasterIdLst>
    <p:notesMasterId r:id="rId31"/>
  </p:notesMasterIdLst>
  <p:handoutMasterIdLst>
    <p:handoutMasterId r:id="rId32"/>
  </p:handoutMasterIdLst>
  <p:sldIdLst>
    <p:sldId id="258" r:id="rId3"/>
    <p:sldId id="373" r:id="rId4"/>
    <p:sldId id="400" r:id="rId5"/>
    <p:sldId id="386" r:id="rId6"/>
    <p:sldId id="387" r:id="rId7"/>
    <p:sldId id="388" r:id="rId8"/>
    <p:sldId id="401" r:id="rId9"/>
    <p:sldId id="393" r:id="rId10"/>
    <p:sldId id="395" r:id="rId11"/>
    <p:sldId id="402" r:id="rId12"/>
    <p:sldId id="390" r:id="rId13"/>
    <p:sldId id="391" r:id="rId14"/>
    <p:sldId id="392" r:id="rId15"/>
    <p:sldId id="394" r:id="rId16"/>
    <p:sldId id="403" r:id="rId17"/>
    <p:sldId id="341" r:id="rId18"/>
    <p:sldId id="397" r:id="rId19"/>
    <p:sldId id="376" r:id="rId20"/>
    <p:sldId id="381" r:id="rId21"/>
    <p:sldId id="377" r:id="rId22"/>
    <p:sldId id="378" r:id="rId23"/>
    <p:sldId id="379" r:id="rId24"/>
    <p:sldId id="380" r:id="rId25"/>
    <p:sldId id="398" r:id="rId26"/>
    <p:sldId id="399" r:id="rId27"/>
    <p:sldId id="404" r:id="rId28"/>
    <p:sldId id="407" r:id="rId29"/>
    <p:sldId id="37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  <a:srgbClr val="FFF1C5"/>
    <a:srgbClr val="EBF6DE"/>
    <a:srgbClr val="CAD680"/>
    <a:srgbClr val="CCFF66"/>
    <a:srgbClr val="CCFF33"/>
    <a:srgbClr val="C4E59F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 snapToGrid="0">
      <p:cViewPr varScale="1">
        <p:scale>
          <a:sx n="103" d="100"/>
          <a:sy n="103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1712" y="48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IBM Analytics © 2016 IBM Corporation</a:t>
            </a:r>
            <a:endParaRPr lang="en-US" sz="1200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0FBC6C30-D0FC-4F23-8609-A2AC3877E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IBM Analytics © 2016 IBM Corporation</a:t>
            </a: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877E5A26-2CCC-4FDA-BA3F-71A41E989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86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9196926-F3DC-4A97-83DC-E30F133C73FD}" type="slidenum">
              <a:rPr lang="en-US" altLang="en-US" smtClean="0"/>
              <a:pPr eaLnBrk="1" hangingPunct="1"/>
              <a:t>1</a:t>
            </a:fld>
            <a:endParaRPr lang="en-US" altLang="en-US" dirty="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7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59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eaLnBrk="0" hangingPunct="0">
              <a:spcBef>
                <a:spcPct val="30000"/>
              </a:spcBef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12788" algn="l"/>
                <a:tab pos="1427163" algn="l"/>
                <a:tab pos="2141538" algn="l"/>
                <a:tab pos="2855913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AB6405-B536-479B-9048-3DCA9368AD72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xfrm>
            <a:off x="380827" y="4343713"/>
            <a:ext cx="6096348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/>
          <a:lstStyle/>
          <a:p>
            <a:pPr marL="114254" indent="-114254" defTabSz="888986"/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 anchor="b"/>
          <a:lstStyle>
            <a:lvl1pPr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1363" indent="-284163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76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76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04DCD828-E09F-4123-806E-712F2FC07889}" type="slidenum">
              <a:rPr lang="en-US" altLang="en-US">
                <a:latin typeface="Times" pitchFamily="18" charset="0"/>
              </a:rPr>
              <a:pPr algn="r">
                <a:spcBef>
                  <a:spcPct val="0"/>
                </a:spcBef>
              </a:pPr>
              <a:t>16</a:t>
            </a:fld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6D593-F5B9-47C9-A2FD-CC243B578635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494" y="4342939"/>
            <a:ext cx="5487013" cy="419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090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69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6D593-F5B9-47C9-A2FD-CC243B578635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494" y="4342939"/>
            <a:ext cx="5487013" cy="419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355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61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EB77920-B40D-4232-BDBB-AAA7A0C1B8D2}" type="slidenum">
              <a:rPr lang="en-US" altLang="en-US" smtClean="0"/>
              <a:pPr eaLnBrk="1" hangingPunct="1"/>
              <a:t>28</a:t>
            </a:fld>
            <a:endParaRPr lang="en-US" altLang="en-US" dirty="0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6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1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051" y="8685862"/>
            <a:ext cx="2971382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 anchor="b"/>
          <a:lstStyle>
            <a:lvl1pPr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271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E3B606-7BB7-413E-BFFE-832F0197EF70}" type="slidenum">
              <a:rPr lang="en-US" altLang="en-US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034" y="4343713"/>
            <a:ext cx="624993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1" rIns="91405" bIns="45701"/>
          <a:lstStyle/>
          <a:p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2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*Luis*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SQL – Interactive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Query your structured data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sets with SQL or other dataframe APIs.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Use BI tools to connect and query via JDBC or ODBC.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Interactive querying of very large data sets </a:t>
            </a:r>
            <a:r>
              <a:rPr lang="en-US" altLang="en-US" dirty="0" smtClean="0">
                <a:latin typeface="Helvetica" panose="020B0604020202020204" pitchFamily="34" charset="0"/>
              </a:rPr>
              <a:t>is a no-brainer, it’s one of the most important value adds enabled by Spark, versus Hadoop. The more interactive or the more iterative it is, the greater the performance improvement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Spark Streaming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 live streams of data (IoT, Twitter, Kafka, etc.) with the Spark engine to drive some action or be outputted in batches to various data stores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Implementing near-realtime stream event processing (e.g. fraud / security detection)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Mllib – Machine Learning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Processing machine learning algorithms in areas such as clustering, classification, etc. Applicability in sentiment analysis, predictive intelligence, segmentation, modeling, etc.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Building and deploying rich analytics models (e.g. risk metrics)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GraphX (graph)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>
                <a:solidFill>
                  <a:srgbClr val="4B4B4B"/>
                </a:solidFill>
                <a:latin typeface="Helvetica" panose="020B0604020202020204" pitchFamily="34" charset="0"/>
              </a:rPr>
              <a:t>Represent and analyze systems </a:t>
            </a:r>
            <a:r>
              <a:rPr lang="en-US" altLang="en-US" dirty="0">
                <a:solidFill>
                  <a:srgbClr val="4B4B4B"/>
                </a:solidFill>
                <a:latin typeface="Helvetica" panose="020B0604020202020204" pitchFamily="34" charset="0"/>
              </a:rPr>
              <a:t>represented by nodes and interconnections between them – transportation, person relationships, etc.</a:t>
            </a:r>
            <a:endParaRPr lang="en-US" altLang="en-US" b="1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Allows you to perform operations on the graph to determine relationships e.g. behavior propensity, churn and fraud detection as examples </a:t>
            </a:r>
          </a:p>
          <a:p>
            <a:endParaRPr lang="en-US" altLang="en-US" dirty="0">
              <a:solidFill>
                <a:srgbClr val="4B4B4B"/>
              </a:solidFill>
              <a:latin typeface="Helvetica" panose="020B0604020202020204" pitchFamily="34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Data Processing and Integration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Existing data processing workloads done much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Coding that is simplified e.g. 3 lines of code instead of 6 pages in traditional programming</a:t>
            </a:r>
          </a:p>
          <a:p>
            <a:pPr>
              <a:lnSpc>
                <a:spcPct val="90000"/>
              </a:lnSpc>
              <a:spcAft>
                <a:spcPts val="335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Segoe UI Light" panose="020B0502040204020203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712195" algn="l"/>
                <a:tab pos="1425855" algn="l"/>
                <a:tab pos="2139515" algn="l"/>
                <a:tab pos="2853176" algn="l"/>
              </a:tabLst>
              <a:defRPr sz="15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F6572-8E33-4484-BD10-960FFF0D1E4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4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bm_sp_lockup_western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511175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5946775" y="6481763"/>
            <a:ext cx="3054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>
              <a:defRPr/>
            </a:pPr>
            <a:r>
              <a:rPr lang="en-US" sz="900" dirty="0">
                <a:ea typeface="ＭＳ Ｐゴシック" pitchFamily="34" charset="-128"/>
              </a:rPr>
              <a:t>© 2015 IBM Corporation</a:t>
            </a: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Analytics-pos-inline.pn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0642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3" y="2343150"/>
            <a:ext cx="8181975" cy="1077913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8" y="917575"/>
            <a:ext cx="4805362" cy="4921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837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593725"/>
            <a:ext cx="2135187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13" y="593725"/>
            <a:ext cx="6257925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382000" cy="561974"/>
          </a:xfr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1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Headline (24 pt, Arial, Bold) </a:t>
            </a:r>
            <a:br>
              <a:rPr lang="en-US" dirty="0" smtClean="0"/>
            </a:br>
            <a:r>
              <a:rPr lang="en-US" dirty="0" smtClean="0"/>
              <a:t>headline can wrap if necessary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4343400"/>
          </a:xfrm>
        </p:spPr>
        <p:txBody>
          <a:bodyPr>
            <a:normAutofit/>
          </a:bodyPr>
          <a:lstStyle>
            <a:lvl1pPr marL="0" indent="0">
              <a:buNone/>
              <a:defRPr sz="1600" b="1" baseline="0"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98920"/>
            <a:ext cx="609600" cy="182880"/>
          </a:xfrm>
          <a:prstGeom prst="rect">
            <a:avLst/>
          </a:prstGeom>
        </p:spPr>
        <p:txBody>
          <a:bodyPr anchor="t" anchorCtr="0"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ACD57DD-E820-4B11-80C4-823179BCC2F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836612"/>
            <a:ext cx="86868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057400" y="6451684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aseline="0" dirty="0">
              <a:solidFill>
                <a:srgbClr val="58595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6553200"/>
            <a:ext cx="86868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nwFR_4c_R_OYSflush.jpg"/>
          <p:cNvPicPr>
            <a:picLocks noChangeAspect="1"/>
          </p:cNvPicPr>
          <p:nvPr userDrawn="1"/>
        </p:nvPicPr>
        <p:blipFill>
          <a:blip r:embed="rId2" cstate="print"/>
          <a:srcRect r="4198" b="18965"/>
          <a:stretch>
            <a:fillRect/>
          </a:stretch>
        </p:blipFill>
        <p:spPr>
          <a:xfrm>
            <a:off x="243810" y="6614040"/>
            <a:ext cx="152400" cy="171422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724400" y="1066800"/>
            <a:ext cx="4191000" cy="4343400"/>
          </a:xfrm>
        </p:spPr>
        <p:txBody>
          <a:bodyPr>
            <a:normAutofit/>
          </a:bodyPr>
          <a:lstStyle>
            <a:lvl1pPr marL="0" indent="0">
              <a:buNone/>
              <a:defRPr sz="1600" b="1" baseline="0"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SmartRideLockup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r="3124" b="80926"/>
          <a:stretch/>
        </p:blipFill>
        <p:spPr>
          <a:xfrm>
            <a:off x="457200" y="6629400"/>
            <a:ext cx="914400" cy="117921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3852335" y="6598920"/>
            <a:ext cx="1447800" cy="182880"/>
          </a:xfrm>
          <a:prstGeom prst="rect">
            <a:avLst/>
          </a:prstGeom>
        </p:spPr>
        <p:txBody>
          <a:bodyPr rIns="0" anchor="t" anchorCtr="0"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Confidential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8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7848600" cy="4419600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latin typeface="Helvetica Light"/>
                <a:cs typeface="Helvetica Light"/>
              </a:defRPr>
            </a:lvl2pPr>
            <a:lvl3pPr>
              <a:defRPr sz="1800" b="0" i="0">
                <a:latin typeface="Helvetica Light"/>
                <a:cs typeface="Helvetica Light"/>
              </a:defRPr>
            </a:lvl3pPr>
            <a:lvl4pPr>
              <a:defRPr sz="16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8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7848600" cy="4419600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latin typeface="Helvetica Light"/>
                <a:cs typeface="Helvetica Light"/>
              </a:defRPr>
            </a:lvl2pPr>
            <a:lvl3pPr>
              <a:defRPr sz="1800" b="0" i="0">
                <a:latin typeface="Helvetica Light"/>
                <a:cs typeface="Helvetica Light"/>
              </a:defRPr>
            </a:lvl3pPr>
            <a:lvl4pPr>
              <a:defRPr sz="16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93900" y="746125"/>
            <a:ext cx="6765925" cy="3524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95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47801"/>
            <a:ext cx="7848600" cy="4419600"/>
          </a:xfrm>
          <a:prstGeom prst="rect">
            <a:avLst/>
          </a:prstGeom>
        </p:spPr>
        <p:txBody>
          <a:bodyPr numCol="1"/>
          <a:lstStyle>
            <a:lvl1pPr marL="0" indent="0">
              <a:buClr>
                <a:srgbClr val="003D80"/>
              </a:buClr>
              <a:buSzPct val="100000"/>
              <a:buFont typeface="Courier New"/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15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Content_3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quare Dark 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1197">
            <a:off x="6367097" y="1602453"/>
            <a:ext cx="2159915" cy="2139246"/>
          </a:xfrm>
          <a:prstGeom prst="rect">
            <a:avLst/>
          </a:prstGeom>
        </p:spPr>
      </p:pic>
      <p:pic>
        <p:nvPicPr>
          <p:cNvPr id="13" name="Picture 12" descr="Square Dark 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641">
            <a:off x="3497075" y="1668207"/>
            <a:ext cx="2159915" cy="2139246"/>
          </a:xfrm>
          <a:prstGeom prst="rect">
            <a:avLst/>
          </a:prstGeom>
        </p:spPr>
      </p:pic>
      <p:pic>
        <p:nvPicPr>
          <p:cNvPr id="2" name="Picture 1" descr="Square Dark 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7753">
            <a:off x="538645" y="1672205"/>
            <a:ext cx="2159915" cy="213924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78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3500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 rot="21211876">
            <a:off x="715435" y="1839392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9"/>
          </p:nvPr>
        </p:nvSpPr>
        <p:spPr>
          <a:xfrm rot="252197">
            <a:off x="3674533" y="1839392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20"/>
          </p:nvPr>
        </p:nvSpPr>
        <p:spPr>
          <a:xfrm rot="20686094">
            <a:off x="6551086" y="1765311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13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Content_3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048000" y="1333500"/>
            <a:ext cx="3048000" cy="3048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08700" y="1333500"/>
            <a:ext cx="3048000" cy="3048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78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3500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171450" indent="-171450" algn="l">
              <a:buFont typeface="Arial"/>
              <a:buChar char="•"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0" y="1333500"/>
            <a:ext cx="3048000" cy="3048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3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Content_3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0" indent="0" algn="l">
              <a:buFont typeface="Wingdings" charset="2"/>
              <a:buNone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782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0" indent="0" algn="l">
              <a:buFont typeface="Wingdings" charset="2"/>
              <a:buNone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350000" y="4610098"/>
            <a:ext cx="2438400" cy="1295401"/>
          </a:xfrm>
          <a:prstGeom prst="rect">
            <a:avLst/>
          </a:prstGeom>
        </p:spPr>
        <p:txBody>
          <a:bodyPr numCol="1"/>
          <a:lstStyle>
            <a:lvl1pPr marL="0" indent="0" algn="l">
              <a:buFont typeface="Wingdings" charset="2"/>
              <a:buNone/>
              <a:defRPr sz="12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8" name="Picture 7" descr="fzm-Polaroid.Frame-1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1876">
            <a:off x="488949" y="1580923"/>
            <a:ext cx="2273502" cy="2652419"/>
          </a:xfrm>
          <a:prstGeom prst="rect">
            <a:avLst/>
          </a:prstGeom>
        </p:spPr>
      </p:pic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 rot="21211876">
            <a:off x="715435" y="1839392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10" name="Picture 9" descr="fzm-Polaroid.Frame-1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197">
            <a:off x="3426881" y="1580923"/>
            <a:ext cx="2273502" cy="2652419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9"/>
          </p:nvPr>
        </p:nvSpPr>
        <p:spPr>
          <a:xfrm rot="252197">
            <a:off x="3674533" y="1839392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18" name="Picture 17" descr="fzm-Polaroid.Frame-1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6094">
            <a:off x="6356349" y="1506842"/>
            <a:ext cx="2273502" cy="2652419"/>
          </a:xfrm>
          <a:prstGeom prst="rect">
            <a:avLst/>
          </a:prstGeom>
        </p:spPr>
      </p:pic>
      <p:sp>
        <p:nvSpPr>
          <p:cNvPr id="19" name="Picture Placeholder 10"/>
          <p:cNvSpPr>
            <a:spLocks noGrp="1"/>
          </p:cNvSpPr>
          <p:nvPr>
            <p:ph type="pic" sz="quarter" idx="20"/>
          </p:nvPr>
        </p:nvSpPr>
        <p:spPr>
          <a:xfrm rot="20686094">
            <a:off x="6551086" y="1765311"/>
            <a:ext cx="1793841" cy="182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7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Content_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uare Dark 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341">
            <a:off x="747091" y="1999595"/>
            <a:ext cx="3278080" cy="3246711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6"/>
          </p:nvPr>
        </p:nvSpPr>
        <p:spPr>
          <a:xfrm rot="21061289">
            <a:off x="1020759" y="2208420"/>
            <a:ext cx="2739513" cy="27799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6710" y="1603830"/>
            <a:ext cx="3900089" cy="4263570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latin typeface="Helvetica Light"/>
                <a:cs typeface="Helvetica Light"/>
              </a:defRPr>
            </a:lvl2pPr>
            <a:lvl3pPr>
              <a:defRPr sz="1800" b="0" i="0">
                <a:latin typeface="Helvetica Light"/>
                <a:cs typeface="Helvetica Light"/>
              </a:defRPr>
            </a:lvl3pPr>
            <a:lvl4pPr>
              <a:defRPr sz="16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7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2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Content_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zm-Polaroid.Frame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1289">
            <a:off x="710707" y="1805721"/>
            <a:ext cx="3472041" cy="4050715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6"/>
          </p:nvPr>
        </p:nvSpPr>
        <p:spPr>
          <a:xfrm rot="21061289">
            <a:off x="1020759" y="2208420"/>
            <a:ext cx="2739513" cy="27799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6710" y="1603830"/>
            <a:ext cx="3900089" cy="4263570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latin typeface="Helvetica Light"/>
                <a:cs typeface="Helvetica Light"/>
              </a:defRPr>
            </a:lvl2pPr>
            <a:lvl3pPr>
              <a:defRPr sz="1800" b="0" i="0">
                <a:latin typeface="Helvetica Light"/>
                <a:cs typeface="Helvetica Light"/>
              </a:defRPr>
            </a:lvl3pPr>
            <a:lvl4pPr>
              <a:defRPr sz="1600" b="0" i="0">
                <a:latin typeface="Helvetica Light"/>
                <a:cs typeface="Helvetica Light"/>
              </a:defRPr>
            </a:lvl4pPr>
            <a:lvl5pPr>
              <a:defRPr sz="1400" b="0" i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14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62200"/>
            <a:ext cx="2667000" cy="346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numCol="1"/>
          <a:lstStyle>
            <a:lvl1pPr marL="285750" indent="-285750" algn="l">
              <a:buFont typeface="Arial"/>
              <a:buChar char="•"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38500" y="2362200"/>
            <a:ext cx="2667000" cy="346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numCol="1"/>
          <a:lstStyle>
            <a:lvl1pPr marL="285750" indent="-285750" algn="l">
              <a:buFont typeface="Arial"/>
              <a:buChar char="•"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9800" y="2362200"/>
            <a:ext cx="2654300" cy="346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numCol="1"/>
          <a:lstStyle>
            <a:lvl1pPr marL="285750" indent="-285750" algn="l">
              <a:buFont typeface="Arial"/>
              <a:buChar char="•"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57200" y="1612901"/>
            <a:ext cx="2667000" cy="673100"/>
          </a:xfrm>
          <a:prstGeom prst="rect">
            <a:avLst/>
          </a:prstGeom>
          <a:solidFill>
            <a:schemeClr val="tx2"/>
          </a:solidFill>
        </p:spPr>
        <p:txBody>
          <a:bodyPr numCol="1" anchor="ctr"/>
          <a:lstStyle>
            <a:lvl1pPr marL="0" indent="0" algn="ctr">
              <a:spcBef>
                <a:spcPts val="0"/>
              </a:spcBef>
              <a:buFont typeface="Wingdings" charset="2"/>
              <a:buNone/>
              <a:defRPr sz="1600" b="1" i="0">
                <a:solidFill>
                  <a:srgbClr val="FFFFFE"/>
                </a:solidFill>
                <a:latin typeface="Rockwell"/>
                <a:cs typeface="Rockwell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Rockwell body font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3238500" y="1612901"/>
            <a:ext cx="2667000" cy="673100"/>
          </a:xfrm>
          <a:prstGeom prst="rect">
            <a:avLst/>
          </a:prstGeom>
          <a:solidFill>
            <a:schemeClr val="tx2"/>
          </a:solidFill>
        </p:spPr>
        <p:txBody>
          <a:bodyPr numCol="1" anchor="ctr"/>
          <a:lstStyle>
            <a:lvl1pPr marL="0" indent="0" algn="ctr">
              <a:spcBef>
                <a:spcPts val="0"/>
              </a:spcBef>
              <a:buFont typeface="Wingdings" charset="2"/>
              <a:buNone/>
              <a:defRPr sz="1600" b="1" i="0">
                <a:solidFill>
                  <a:srgbClr val="FFFFFE"/>
                </a:solidFill>
                <a:latin typeface="Rockwell"/>
                <a:cs typeface="Rockwell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Rockwell body font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1"/>
          </p:nvPr>
        </p:nvSpPr>
        <p:spPr>
          <a:xfrm>
            <a:off x="6007100" y="1612901"/>
            <a:ext cx="2667000" cy="673100"/>
          </a:xfrm>
          <a:prstGeom prst="rect">
            <a:avLst/>
          </a:prstGeom>
          <a:solidFill>
            <a:schemeClr val="tx2"/>
          </a:solidFill>
        </p:spPr>
        <p:txBody>
          <a:bodyPr numCol="1" anchor="ctr"/>
          <a:lstStyle>
            <a:lvl1pPr marL="0" indent="0" algn="ctr">
              <a:spcBef>
                <a:spcPts val="0"/>
              </a:spcBef>
              <a:buFont typeface="Wingdings" charset="2"/>
              <a:buNone/>
              <a:defRPr sz="1600" b="1" i="0" baseline="0">
                <a:solidFill>
                  <a:srgbClr val="FFFFFE"/>
                </a:solidFill>
                <a:latin typeface="Rockwell"/>
                <a:cs typeface="Rockwell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0"/>
            <a:r>
              <a:rPr lang="en-US" dirty="0" smtClean="0"/>
              <a:t>Rockwell body font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3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5500" y="1524000"/>
            <a:ext cx="3390900" cy="43434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marL="0" indent="0" algn="l">
              <a:buFont typeface="+mj-lt"/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914900" y="1524000"/>
            <a:ext cx="3390900" cy="43434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marL="0" indent="0" algn="l">
              <a:buFont typeface="+mj-lt"/>
              <a:buNone/>
              <a:defRPr sz="1400" b="0" i="0" baseline="0">
                <a:solidFill>
                  <a:schemeClr val="tx1">
                    <a:lumMod val="90000"/>
                    <a:lumOff val="10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buFont typeface="Wingdings" charset="2"/>
              <a:buChar char="§"/>
              <a:defRPr sz="1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2pPr>
            <a:lvl3pPr marL="1143000" indent="-228600">
              <a:buFont typeface="Wingdings" charset="2"/>
              <a:buChar char="§"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3pPr>
            <a:lvl4pPr marL="16002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4pPr>
            <a:lvl5pPr marL="2057400" indent="-228600">
              <a:buFont typeface="Wingdings" charset="2"/>
              <a:buChar char="§"/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badi MT Condensed Light"/>
              </a:defRPr>
            </a:lvl5pPr>
          </a:lstStyle>
          <a:p>
            <a:pPr lvl="0"/>
            <a:r>
              <a:rPr lang="en-US" dirty="0" smtClean="0"/>
              <a:t>Click to edit Master text styles – Helvetica </a:t>
            </a:r>
            <a:r>
              <a:rPr lang="en-US" dirty="0" err="1" smtClean="0"/>
              <a:t>Neue</a:t>
            </a:r>
            <a:r>
              <a:rPr lang="en-US" dirty="0" smtClean="0"/>
              <a:t> Light Body Font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3150" y="267931"/>
            <a:ext cx="6765925" cy="477837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400" b="1" i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731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382000" cy="561974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algn="l">
              <a:lnSpc>
                <a:spcPts val="2680"/>
              </a:lnSpc>
              <a:defRPr sz="2400" b="1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Headline (24 pt, Arial, Bold) </a:t>
            </a:r>
            <a:br>
              <a:rPr lang="en-US" dirty="0" smtClean="0"/>
            </a:br>
            <a:r>
              <a:rPr lang="en-US" dirty="0" smtClean="0"/>
              <a:t>headline can wrap if necessary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baseline="0"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836612"/>
            <a:ext cx="86868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057400" y="6451684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900" dirty="0">
              <a:solidFill>
                <a:srgbClr val="58595B"/>
              </a:solidFill>
              <a:latin typeface="Times New Roman" pitchFamily="18" charset="0"/>
              <a:ea typeface="ＭＳ Ｐゴシック" pitchFamily="79" charset="-128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6553200"/>
            <a:ext cx="86868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724400" y="1066800"/>
            <a:ext cx="41910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baseline="0">
                <a:latin typeface="Arial" pitchFamily="34" charset="0"/>
                <a:cs typeface="Arial" pitchFamily="34" charset="0"/>
              </a:defRPr>
            </a:lvl1pPr>
            <a:lvl2pPr>
              <a:defRPr sz="1600" baseline="0">
                <a:latin typeface="Arial" pitchFamily="34" charset="0"/>
                <a:cs typeface="Arial" pitchFamily="34" charset="0"/>
              </a:defRPr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>
              <a:defRPr sz="1600" baseline="0">
                <a:latin typeface="Arial" pitchFamily="34" charset="0"/>
                <a:cs typeface="Arial" pitchFamily="34" charset="0"/>
              </a:defRPr>
            </a:lvl4pPr>
            <a:lvl5pPr>
              <a:defRPr sz="160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3852335" y="6598920"/>
            <a:ext cx="1447800" cy="182880"/>
          </a:xfrm>
          <a:prstGeom prst="rect">
            <a:avLst/>
          </a:prstGeom>
        </p:spPr>
        <p:txBody>
          <a:bodyPr rIns="0" anchor="t" anchorCtr="0"/>
          <a:lstStyle>
            <a:lvl1pPr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/>
            <a:r>
              <a:rPr lang="en-US" dirty="0" smtClean="0">
                <a:solidFill>
                  <a:srgbClr val="FF0000"/>
                </a:solidFill>
                <a:ea typeface="ＭＳ Ｐゴシック" pitchFamily="79" charset="-128"/>
              </a:rPr>
              <a:t>Confidential</a:t>
            </a:r>
            <a:endParaRPr lang="en-US" dirty="0">
              <a:solidFill>
                <a:srgbClr val="FF0000"/>
              </a:solidFill>
              <a:ea typeface="ＭＳ Ｐゴシック" pitchFamily="7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92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593725"/>
            <a:ext cx="8545512" cy="1004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73250"/>
            <a:ext cx="8542338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4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873250"/>
            <a:ext cx="41941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873250"/>
            <a:ext cx="419576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22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873250"/>
            <a:ext cx="85423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5876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>
              <a:defRPr/>
            </a:pPr>
            <a:r>
              <a:rPr lang="en-US" sz="900" dirty="0">
                <a:ea typeface="ＭＳ Ｐゴシック" pitchFamily="34" charset="-128"/>
              </a:rPr>
              <a:t>© 2015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fld id="{57059741-C914-49EE-A540-1EBF0EFE0800}" type="slidenum">
              <a:rPr lang="en-US" sz="1000"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sz="1000" dirty="0">
              <a:ea typeface="ＭＳ Ｐゴシック" pitchFamily="34" charset="-128"/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Analytics-pos-inline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57175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MS PGothic" pitchFamily="34" charset="-128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ounce_Blue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84" y="6400800"/>
            <a:ext cx="876674" cy="331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000" y="6505259"/>
            <a:ext cx="228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1000" dirty="0" smtClean="0">
                <a:solidFill>
                  <a:srgbClr val="313231">
                    <a:lumMod val="25000"/>
                    <a:lumOff val="75000"/>
                  </a:srgbClr>
                </a:solidFill>
                <a:latin typeface="Helvetica Neue Light"/>
                <a:ea typeface="ＭＳ Ｐゴシック" pitchFamily="79" charset="-128"/>
                <a:cs typeface="Helvetica Neue Light"/>
              </a:rPr>
              <a:t>PETSMART CONFIDENTIAL</a:t>
            </a:r>
            <a:endParaRPr lang="en-US" sz="1000" dirty="0">
              <a:solidFill>
                <a:srgbClr val="313231">
                  <a:lumMod val="25000"/>
                  <a:lumOff val="75000"/>
                </a:srgbClr>
              </a:solidFill>
              <a:latin typeface="Helvetica Neue Light"/>
              <a:ea typeface="ＭＳ Ｐゴシック" pitchFamily="79" charset="-128"/>
              <a:cs typeface="Helvetica Neue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7073" y="6507321"/>
            <a:ext cx="335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fld id="{270C63D8-EA92-0246-A7F9-3D25073A1218}" type="slidenum">
              <a:rPr lang="en-US" sz="1000" smtClean="0">
                <a:solidFill>
                  <a:srgbClr val="313231">
                    <a:lumMod val="50000"/>
                    <a:lumOff val="50000"/>
                  </a:srgbClr>
                </a:solidFill>
                <a:latin typeface="Rockwell"/>
                <a:ea typeface="ＭＳ Ｐゴシック" pitchFamily="79" charset="-128"/>
              </a:rPr>
              <a:pPr algn="r" defTabSz="457200"/>
              <a:t>‹#›</a:t>
            </a:fld>
            <a:endParaRPr lang="en-US" sz="1000" dirty="0">
              <a:solidFill>
                <a:srgbClr val="313231">
                  <a:lumMod val="50000"/>
                  <a:lumOff val="50000"/>
                </a:srgbClr>
              </a:solidFill>
              <a:latin typeface="Rockwell"/>
              <a:ea typeface="ＭＳ Ｐゴシック" pitchFamily="79" charset="-128"/>
            </a:endParaRPr>
          </a:p>
        </p:txBody>
      </p:sp>
      <p:pic>
        <p:nvPicPr>
          <p:cNvPr id="7" name="Picture 6" descr="PetSmart_Sketch_Line_1_LtBlue_CMYK.ai.ps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6" y="715442"/>
            <a:ext cx="8332216" cy="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79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79" charset="0"/>
          <a:ea typeface="ＭＳ Ｐゴシック" pitchFamily="7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79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79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79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79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79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apache/incubator-zeppelin/pull/208" TargetMode="Externa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2DB6B3"/>
              </a:buClr>
              <a:buFont typeface="Wingdings" pitchFamily="2" charset="2"/>
              <a:buNone/>
            </a:pPr>
            <a:r>
              <a:rPr lang="en-US" altLang="en-US" dirty="0" smtClean="0">
                <a:sym typeface="Arial" pitchFamily="34" charset="0"/>
              </a:rPr>
              <a:t>June 2016</a:t>
            </a:r>
            <a:endParaRPr lang="en-US" altLang="en-US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1620" y="1450535"/>
            <a:ext cx="8669337" cy="1077913"/>
          </a:xfrm>
        </p:spPr>
        <p:txBody>
          <a:bodyPr/>
          <a:lstStyle/>
          <a:p>
            <a:pPr algn="ctr"/>
            <a:r>
              <a:rPr lang="en-US" sz="3200" b="1" dirty="0"/>
              <a:t>Modeling </a:t>
            </a:r>
            <a:r>
              <a:rPr lang="en-US" sz="3200" b="1" dirty="0" smtClean="0"/>
              <a:t>Water</a:t>
            </a:r>
            <a:r>
              <a:rPr lang="en-US" sz="3200" b="1" dirty="0" smtClean="0"/>
              <a:t> </a:t>
            </a:r>
            <a:r>
              <a:rPr lang="en-US" sz="3200" b="1" dirty="0"/>
              <a:t>Problems using Zeppelin, Spark, R and System ML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121" y="3104584"/>
            <a:ext cx="8542337" cy="11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/>
              <a:t>P.S. “Arvind” </a:t>
            </a:r>
            <a:r>
              <a:rPr lang="en-US" altLang="en-US" dirty="0" err="1" smtClean="0"/>
              <a:t>Aravind</a:t>
            </a:r>
            <a:endParaRPr lang="en-US" altLang="en-US" dirty="0" smtClean="0"/>
          </a:p>
          <a:p>
            <a:pPr algn="ctr">
              <a:buClrTx/>
              <a:buFontTx/>
              <a:buNone/>
            </a:pPr>
            <a:r>
              <a:rPr lang="en-US" altLang="en-US" dirty="0" smtClean="0"/>
              <a:t>(</a:t>
            </a:r>
            <a:r>
              <a:rPr lang="en-US" dirty="0" smtClean="0"/>
              <a:t>psaravind@us.ibm.com</a:t>
            </a:r>
            <a:r>
              <a:rPr lang="en-US" dirty="0" smtClean="0"/>
              <a:t>)</a:t>
            </a:r>
            <a:endParaRPr lang="en-US" altLang="en-US" dirty="0"/>
          </a:p>
          <a:p>
            <a:pPr algn="ctr">
              <a:buClrTx/>
            </a:pPr>
            <a:r>
              <a:rPr lang="en-US" altLang="en-US" b="0" dirty="0" smtClean="0"/>
              <a:t>IBM Analytics</a:t>
            </a:r>
          </a:p>
          <a:p>
            <a:pPr algn="ctr">
              <a:buClrTx/>
            </a:pPr>
            <a:r>
              <a:rPr lang="en-US" altLang="en-US" b="0" dirty="0" smtClean="0"/>
              <a:t>(http://www-01.ibm.com/software/data/services/stampede.html)</a:t>
            </a:r>
          </a:p>
          <a:p>
            <a:pPr algn="ctr">
              <a:buClrTx/>
              <a:buFontTx/>
              <a:buNone/>
            </a:pPr>
            <a:endParaRPr lang="en-US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832" y="2324946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585321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Modeling Water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1322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Data Source 1 : Complaint  Data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265137" y="2508516"/>
            <a:ext cx="365323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Water </a:t>
            </a:r>
            <a:r>
              <a:rPr lang="en-US" altLang="en-US" dirty="0" smtClean="0"/>
              <a:t>Complaints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Lat/Long, Address and Zip Code of complaint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Every Incident is Recorded with date and time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 smtClean="0"/>
          </a:p>
        </p:txBody>
      </p:sp>
      <p:pic>
        <p:nvPicPr>
          <p:cNvPr id="6146" name="Picture 2" descr="backgroun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7" y="2064832"/>
            <a:ext cx="4855812" cy="32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Data Source 2 : Building Characteristics Data (Pluto Data)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8" y="1449986"/>
            <a:ext cx="42989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9986"/>
            <a:ext cx="4318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8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Data Source 3 : American Community Survey Data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50171"/>
            <a:ext cx="8241476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3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Approach For Modeling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12290" name="Picture 2" descr="http://www.ibmbigdatahub.com/sites/default/files/datamag/2015/02/turning-up-the-heat-on-open-data-figure-2-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7" y="1349807"/>
            <a:ext cx="71437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42793" y="2519266"/>
            <a:ext cx="2127378" cy="62515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Step 4a:</a:t>
            </a:r>
          </a:p>
          <a:p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Model complaint counts of NYC 311 to find possible relationships with water characteristics such building location, zip code </a:t>
            </a:r>
            <a:r>
              <a:rPr lang="en-US" sz="800" dirty="0" err="1" smtClean="0">
                <a:solidFill>
                  <a:schemeClr val="accent5">
                    <a:lumMod val="50000"/>
                  </a:schemeClr>
                </a:solidFill>
              </a:rPr>
              <a:t>etc</a:t>
            </a: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4147" y="4985658"/>
            <a:ext cx="1382511" cy="46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Predict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Water complaint risk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for zip codes</a:t>
            </a:r>
          </a:p>
        </p:txBody>
      </p:sp>
    </p:spTree>
    <p:extLst>
      <p:ext uri="{BB962C8B-B14F-4D97-AF65-F5344CB8AC3E}">
        <p14:creationId xmlns:p14="http://schemas.microsoft.com/office/powerpoint/2010/main" val="22338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679" y="2904368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585321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1802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33057" y="547178"/>
            <a:ext cx="9027815" cy="85407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2226DE"/>
                </a:solidFill>
              </a:rPr>
              <a:t>Fast Data Analytics Stack for </a:t>
            </a:r>
            <a:r>
              <a:rPr lang="en-US" altLang="en-US" b="1" dirty="0">
                <a:solidFill>
                  <a:srgbClr val="2226DE"/>
                </a:solidFill>
              </a:rPr>
              <a:t>developing </a:t>
            </a:r>
            <a:r>
              <a:rPr lang="en-US" altLang="en-US" b="1" dirty="0" smtClean="0">
                <a:solidFill>
                  <a:srgbClr val="2226DE"/>
                </a:solidFill>
              </a:rPr>
              <a:t>Analytics in </a:t>
            </a:r>
            <a:r>
              <a:rPr lang="en-US" altLang="en-US" b="1" dirty="0">
                <a:solidFill>
                  <a:srgbClr val="2226DE"/>
                </a:solidFill>
              </a:rPr>
              <a:t>an </a:t>
            </a:r>
            <a:r>
              <a:rPr lang="en-US" altLang="en-US" b="1" dirty="0" smtClean="0">
                <a:solidFill>
                  <a:srgbClr val="2226DE"/>
                </a:solidFill>
              </a:rPr>
              <a:t>Agile </a:t>
            </a:r>
            <a:r>
              <a:rPr lang="en-US" altLang="en-US" b="1" dirty="0">
                <a:solidFill>
                  <a:srgbClr val="2226DE"/>
                </a:solidFill>
              </a:rPr>
              <a:t>and iterative way</a:t>
            </a:r>
            <a:r>
              <a:rPr lang="en-US" altLang="en-US" sz="2000" b="1" dirty="0">
                <a:solidFill>
                  <a:srgbClr val="2226DE"/>
                </a:solidFill>
              </a:rPr>
              <a:t/>
            </a:r>
            <a:br>
              <a:rPr lang="en-US" altLang="en-US" sz="2000" b="1" dirty="0">
                <a:solidFill>
                  <a:srgbClr val="2226DE"/>
                </a:solidFill>
              </a:rPr>
            </a:br>
            <a:r>
              <a:rPr lang="en-US" altLang="en-US" sz="1300" b="1" dirty="0">
                <a:solidFill>
                  <a:srgbClr val="2226DE"/>
                </a:solidFill>
              </a:rPr>
              <a:t/>
            </a:r>
            <a:br>
              <a:rPr lang="en-US" altLang="en-US" sz="1300" b="1" dirty="0">
                <a:solidFill>
                  <a:srgbClr val="2226DE"/>
                </a:solidFill>
              </a:rPr>
            </a:br>
            <a:endParaRPr lang="en-US" altLang="en-US" sz="1600" b="1" i="1" dirty="0" smtClean="0">
              <a:solidFill>
                <a:srgbClr val="2226D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60945" y="1965847"/>
            <a:ext cx="8531779" cy="4483904"/>
          </a:xfrm>
          <a:prstGeom prst="rect">
            <a:avLst/>
          </a:prstGeom>
          <a:gradFill rotWithShape="1">
            <a:gsLst>
              <a:gs pos="0">
                <a:srgbClr val="79ADD1">
                  <a:tint val="50000"/>
                  <a:satMod val="300000"/>
                </a:srgbClr>
              </a:gs>
              <a:gs pos="35000">
                <a:srgbClr val="79ADD1">
                  <a:tint val="37000"/>
                  <a:satMod val="300000"/>
                </a:srgbClr>
              </a:gs>
              <a:gs pos="100000">
                <a:srgbClr val="79ADD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9ADD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9" name="TextBox 41"/>
          <p:cNvSpPr txBox="1"/>
          <p:nvPr/>
        </p:nvSpPr>
        <p:spPr>
          <a:xfrm>
            <a:off x="451447" y="2738011"/>
            <a:ext cx="8220701" cy="1190924"/>
          </a:xfrm>
          <a:prstGeom prst="rect">
            <a:avLst/>
          </a:prstGeom>
          <a:solidFill>
            <a:srgbClr val="C0D326"/>
          </a:solidFill>
          <a:ln w="25400" cap="flat" cmpd="sng" algn="ctr">
            <a:solidFill>
              <a:srgbClr val="C0D326">
                <a:shade val="50000"/>
              </a:srgbClr>
            </a:solidFill>
            <a:prstDash val="solid"/>
          </a:ln>
          <a:effectLst/>
        </p:spPr>
        <p:txBody>
          <a:bodyPr rtlCol="0" anchor="b" anchorCtr="1"/>
          <a:lstStyle>
            <a:defPPr>
              <a:defRPr lang="en-US"/>
            </a:defPPr>
            <a:lvl1pPr algn="ctr"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Application Component Frameworks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10" name="TextBox 41"/>
          <p:cNvSpPr txBox="1"/>
          <p:nvPr/>
        </p:nvSpPr>
        <p:spPr>
          <a:xfrm>
            <a:off x="451447" y="3986444"/>
            <a:ext cx="8220702" cy="570842"/>
          </a:xfrm>
          <a:prstGeom prst="rect">
            <a:avLst/>
          </a:prstGeom>
          <a:solidFill>
            <a:srgbClr val="C0D326"/>
          </a:solidFill>
          <a:ln w="25400" cap="flat" cmpd="sng" algn="ctr">
            <a:solidFill>
              <a:srgbClr val="C0D326">
                <a:shade val="50000"/>
              </a:srgbClr>
            </a:solidFill>
            <a:prstDash val="solid"/>
          </a:ln>
          <a:effectLst/>
        </p:spPr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Processing Frameworks</a:t>
            </a:r>
          </a:p>
        </p:txBody>
      </p:sp>
      <p:sp>
        <p:nvSpPr>
          <p:cNvPr id="111" name="TextBox 41"/>
          <p:cNvSpPr txBox="1"/>
          <p:nvPr/>
        </p:nvSpPr>
        <p:spPr>
          <a:xfrm>
            <a:off x="451448" y="5240617"/>
            <a:ext cx="8244764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Persistence Storage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14" name="TextBox 57"/>
          <p:cNvSpPr txBox="1"/>
          <p:nvPr/>
        </p:nvSpPr>
        <p:spPr>
          <a:xfrm>
            <a:off x="679064" y="4054617"/>
            <a:ext cx="7873555" cy="266634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Spark Core </a:t>
            </a:r>
          </a:p>
        </p:txBody>
      </p:sp>
      <p:sp>
        <p:nvSpPr>
          <p:cNvPr id="115" name="TextBox 57"/>
          <p:cNvSpPr txBox="1"/>
          <p:nvPr/>
        </p:nvSpPr>
        <p:spPr>
          <a:xfrm>
            <a:off x="680228" y="2853748"/>
            <a:ext cx="1971992" cy="864851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SQL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16" name="TextBox 57"/>
          <p:cNvSpPr txBox="1"/>
          <p:nvPr/>
        </p:nvSpPr>
        <p:spPr>
          <a:xfrm>
            <a:off x="4451946" y="2843985"/>
            <a:ext cx="1657350" cy="874615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Streaming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17" name="TextBox 57"/>
          <p:cNvSpPr txBox="1"/>
          <p:nvPr/>
        </p:nvSpPr>
        <p:spPr>
          <a:xfrm>
            <a:off x="6214069" y="2851896"/>
            <a:ext cx="2338549" cy="866704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Modeling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18" name="TextBox 57"/>
          <p:cNvSpPr txBox="1"/>
          <p:nvPr/>
        </p:nvSpPr>
        <p:spPr>
          <a:xfrm>
            <a:off x="7419083" y="2905324"/>
            <a:ext cx="963672" cy="22214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System ML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19" name="TextBox 57"/>
          <p:cNvSpPr txBox="1"/>
          <p:nvPr/>
        </p:nvSpPr>
        <p:spPr>
          <a:xfrm>
            <a:off x="6372721" y="3220754"/>
            <a:ext cx="849652" cy="267027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Spark R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20" name="TextBox 57"/>
          <p:cNvSpPr txBox="1"/>
          <p:nvPr/>
        </p:nvSpPr>
        <p:spPr>
          <a:xfrm>
            <a:off x="4615841" y="2957943"/>
            <a:ext cx="1310024" cy="18237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Spark Streaming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21" name="TextBox 57"/>
          <p:cNvSpPr txBox="1"/>
          <p:nvPr/>
        </p:nvSpPr>
        <p:spPr>
          <a:xfrm>
            <a:off x="959471" y="2957943"/>
            <a:ext cx="1294829" cy="18237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Spark SQL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22" name="TextBox 41"/>
          <p:cNvSpPr txBox="1"/>
          <p:nvPr/>
        </p:nvSpPr>
        <p:spPr>
          <a:xfrm>
            <a:off x="451447" y="2054146"/>
            <a:ext cx="8233029" cy="5999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b" anchorCtr="1" compatLnSpc="1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chemeClr val="lt1"/>
                </a:solidFill>
                <a:uFillTx/>
              </a:defRPr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313231"/>
                </a:solidFill>
                <a:latin typeface="Euphemia"/>
                <a:ea typeface="ＭＳ Ｐゴシック" pitchFamily="79" charset="-128"/>
              </a:rPr>
              <a:t>APIs</a:t>
            </a:r>
            <a:endParaRPr lang="en-US" sz="1000" dirty="0">
              <a:solidFill>
                <a:srgbClr val="313231"/>
              </a:solidFill>
              <a:latin typeface="Euphemia"/>
              <a:ea typeface="ＭＳ Ｐゴシック" pitchFamily="79" charset="-128"/>
            </a:endParaRPr>
          </a:p>
        </p:txBody>
      </p:sp>
      <p:sp>
        <p:nvSpPr>
          <p:cNvPr id="123" name="TextBox 57"/>
          <p:cNvSpPr txBox="1"/>
          <p:nvPr/>
        </p:nvSpPr>
        <p:spPr>
          <a:xfrm>
            <a:off x="2871827" y="2201282"/>
            <a:ext cx="88959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Java</a:t>
            </a:r>
          </a:p>
        </p:txBody>
      </p:sp>
      <p:sp>
        <p:nvSpPr>
          <p:cNvPr id="124" name="TextBox 57"/>
          <p:cNvSpPr txBox="1"/>
          <p:nvPr/>
        </p:nvSpPr>
        <p:spPr>
          <a:xfrm>
            <a:off x="1504381" y="2201280"/>
            <a:ext cx="887126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SQL</a:t>
            </a:r>
          </a:p>
        </p:txBody>
      </p:sp>
      <p:sp>
        <p:nvSpPr>
          <p:cNvPr id="127" name="TextBox 57"/>
          <p:cNvSpPr txBox="1"/>
          <p:nvPr/>
        </p:nvSpPr>
        <p:spPr>
          <a:xfrm>
            <a:off x="6372721" y="2899521"/>
            <a:ext cx="849652" cy="227944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Spark MLLib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31" name="TextBox 57"/>
          <p:cNvSpPr txBox="1"/>
          <p:nvPr/>
        </p:nvSpPr>
        <p:spPr>
          <a:xfrm>
            <a:off x="2807325" y="2857496"/>
            <a:ext cx="1491106" cy="861104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Graph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32" name="TextBox 57"/>
          <p:cNvSpPr txBox="1"/>
          <p:nvPr/>
        </p:nvSpPr>
        <p:spPr>
          <a:xfrm>
            <a:off x="2943461" y="2947455"/>
            <a:ext cx="1243527" cy="192861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Spark GraphX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133" name="TextBox 57"/>
          <p:cNvSpPr txBox="1"/>
          <p:nvPr/>
        </p:nvSpPr>
        <p:spPr>
          <a:xfrm>
            <a:off x="1476811" y="5559008"/>
            <a:ext cx="959183" cy="233894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HDFS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31065" y="5547970"/>
            <a:ext cx="756077" cy="22853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SAN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40" name="TextBox 57"/>
          <p:cNvSpPr txBox="1"/>
          <p:nvPr/>
        </p:nvSpPr>
        <p:spPr>
          <a:xfrm>
            <a:off x="4087825" y="2202541"/>
            <a:ext cx="88959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Scala</a:t>
            </a:r>
          </a:p>
        </p:txBody>
      </p:sp>
      <p:sp>
        <p:nvSpPr>
          <p:cNvPr id="142" name="TextBox 57"/>
          <p:cNvSpPr txBox="1"/>
          <p:nvPr/>
        </p:nvSpPr>
        <p:spPr>
          <a:xfrm>
            <a:off x="451447" y="4633485"/>
            <a:ext cx="8233030" cy="5143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Resource Management</a:t>
            </a:r>
          </a:p>
        </p:txBody>
      </p:sp>
      <p:sp>
        <p:nvSpPr>
          <p:cNvPr id="143" name="TextBox 57"/>
          <p:cNvSpPr txBox="1"/>
          <p:nvPr/>
        </p:nvSpPr>
        <p:spPr>
          <a:xfrm>
            <a:off x="736674" y="4699097"/>
            <a:ext cx="1530826" cy="229791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ea typeface="ＭＳ Ｐゴシック" pitchFamily="79" charset="-128"/>
              </a:rPr>
              <a:t>Mesos</a:t>
            </a:r>
            <a:endParaRPr lang="en-US" dirty="0">
              <a:ea typeface="ＭＳ Ｐゴシック" pitchFamily="79" charset="-128"/>
            </a:endParaRPr>
          </a:p>
        </p:txBody>
      </p:sp>
      <p:sp>
        <p:nvSpPr>
          <p:cNvPr id="144" name="TextBox 57"/>
          <p:cNvSpPr txBox="1"/>
          <p:nvPr/>
        </p:nvSpPr>
        <p:spPr>
          <a:xfrm>
            <a:off x="6895391" y="4704393"/>
            <a:ext cx="1539058" cy="23122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ea typeface="ＭＳ Ｐゴシック" pitchFamily="79" charset="-128"/>
              </a:rPr>
              <a:t>Yarn</a:t>
            </a:r>
            <a:endParaRPr lang="en-US" sz="800" dirty="0">
              <a:ea typeface="ＭＳ Ｐゴシック" pitchFamily="79" charset="-128"/>
            </a:endParaRPr>
          </a:p>
        </p:txBody>
      </p:sp>
      <p:sp>
        <p:nvSpPr>
          <p:cNvPr id="156" name="TextBox 57"/>
          <p:cNvSpPr txBox="1"/>
          <p:nvPr/>
        </p:nvSpPr>
        <p:spPr>
          <a:xfrm>
            <a:off x="2078462" y="6167485"/>
            <a:ext cx="5279119" cy="256037"/>
          </a:xfrm>
          <a:prstGeom prst="rect">
            <a:avLst/>
          </a:prstGeom>
          <a:noFill/>
          <a:ln w="25402"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1600" b="1" kern="0" dirty="0" smtClean="0">
                <a:ea typeface="ＭＳ Ｐゴシック" pitchFamily="79" charset="-128"/>
              </a:rPr>
              <a:t>Fast Data Analytics Stack</a:t>
            </a:r>
            <a:endParaRPr lang="en-US" sz="1600" b="1" kern="0" dirty="0">
              <a:ea typeface="ＭＳ Ｐゴシック" pitchFamily="79" charset="-128"/>
            </a:endParaRPr>
          </a:p>
        </p:txBody>
      </p:sp>
      <p:sp>
        <p:nvSpPr>
          <p:cNvPr id="157" name="TextBox 57"/>
          <p:cNvSpPr txBox="1"/>
          <p:nvPr/>
        </p:nvSpPr>
        <p:spPr>
          <a:xfrm>
            <a:off x="2943461" y="5564241"/>
            <a:ext cx="928639" cy="233894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S3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58" name="TextBox 57"/>
          <p:cNvSpPr txBox="1"/>
          <p:nvPr/>
        </p:nvSpPr>
        <p:spPr>
          <a:xfrm>
            <a:off x="6889115" y="5547970"/>
            <a:ext cx="641192" cy="22853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Others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60" name="TextBox 57"/>
          <p:cNvSpPr txBox="1"/>
          <p:nvPr/>
        </p:nvSpPr>
        <p:spPr>
          <a:xfrm>
            <a:off x="7431139" y="3208616"/>
            <a:ext cx="951616" cy="273245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Spark ML Pipeline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65" name="TextBox 57"/>
          <p:cNvSpPr txBox="1"/>
          <p:nvPr/>
        </p:nvSpPr>
        <p:spPr>
          <a:xfrm>
            <a:off x="3761423" y="4698803"/>
            <a:ext cx="1530826" cy="229791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ea typeface="ＭＳ Ｐゴシック" pitchFamily="79" charset="-128"/>
              </a:rPr>
              <a:t>Standalone</a:t>
            </a:r>
            <a:endParaRPr lang="en-US" dirty="0">
              <a:ea typeface="ＭＳ Ｐゴシック" pitchFamily="79" charset="-12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88808" y="5547970"/>
            <a:ext cx="756077" cy="22853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Swift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168" name="TextBox 57"/>
          <p:cNvSpPr txBox="1"/>
          <p:nvPr/>
        </p:nvSpPr>
        <p:spPr>
          <a:xfrm>
            <a:off x="6627587" y="2214439"/>
            <a:ext cx="69155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169" name="TextBox 57"/>
          <p:cNvSpPr txBox="1"/>
          <p:nvPr/>
        </p:nvSpPr>
        <p:spPr>
          <a:xfrm>
            <a:off x="5422657" y="2202541"/>
            <a:ext cx="72310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Python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0943" y="1484594"/>
            <a:ext cx="2175051" cy="409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Notebook/Workbench</a:t>
            </a:r>
            <a:endParaRPr lang="en-US" sz="1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2586145" y="1484594"/>
            <a:ext cx="2202419" cy="409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Batch Processes/ Workflows</a:t>
            </a:r>
            <a:endParaRPr lang="en-US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913659" y="1484594"/>
            <a:ext cx="2059706" cy="409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7056781" y="1484594"/>
            <a:ext cx="1735943" cy="409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Online Applications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9194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511198"/>
            <a:ext cx="9060873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Technology Stack Used for This Demonstration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0945" y="1734905"/>
            <a:ext cx="8531779" cy="4483904"/>
          </a:xfrm>
          <a:prstGeom prst="rect">
            <a:avLst/>
          </a:prstGeom>
          <a:gradFill rotWithShape="1">
            <a:gsLst>
              <a:gs pos="0">
                <a:srgbClr val="79ADD1">
                  <a:tint val="50000"/>
                  <a:satMod val="300000"/>
                </a:srgbClr>
              </a:gs>
              <a:gs pos="35000">
                <a:srgbClr val="79ADD1">
                  <a:tint val="37000"/>
                  <a:satMod val="300000"/>
                </a:srgbClr>
              </a:gs>
              <a:gs pos="100000">
                <a:srgbClr val="79ADD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9ADD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451447" y="2507069"/>
            <a:ext cx="8220701" cy="1190924"/>
          </a:xfrm>
          <a:prstGeom prst="rect">
            <a:avLst/>
          </a:prstGeom>
          <a:solidFill>
            <a:srgbClr val="C0D326"/>
          </a:solidFill>
          <a:ln w="25400" cap="flat" cmpd="sng" algn="ctr">
            <a:solidFill>
              <a:srgbClr val="C0D326">
                <a:shade val="50000"/>
              </a:srgbClr>
            </a:solidFill>
            <a:prstDash val="solid"/>
          </a:ln>
          <a:effectLst/>
        </p:spPr>
        <p:txBody>
          <a:bodyPr rtlCol="0" anchor="b" anchorCtr="1"/>
          <a:lstStyle>
            <a:defPPr>
              <a:defRPr lang="en-US"/>
            </a:defPPr>
            <a:lvl1pPr algn="ctr"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Application Component Frameworks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451447" y="3755502"/>
            <a:ext cx="8220702" cy="570842"/>
          </a:xfrm>
          <a:prstGeom prst="rect">
            <a:avLst/>
          </a:prstGeom>
          <a:solidFill>
            <a:srgbClr val="C0D326"/>
          </a:solidFill>
          <a:ln w="25400" cap="flat" cmpd="sng" algn="ctr">
            <a:solidFill>
              <a:srgbClr val="C0D326">
                <a:shade val="50000"/>
              </a:srgbClr>
            </a:solidFill>
            <a:prstDash val="solid"/>
          </a:ln>
          <a:effectLst/>
        </p:spPr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Processing Frameworks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451448" y="5009675"/>
            <a:ext cx="8244764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Persistence Storage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6" name="TextBox 57"/>
          <p:cNvSpPr txBox="1"/>
          <p:nvPr/>
        </p:nvSpPr>
        <p:spPr>
          <a:xfrm>
            <a:off x="679064" y="3823675"/>
            <a:ext cx="7873555" cy="266634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Spark Core </a:t>
            </a:r>
          </a:p>
        </p:txBody>
      </p:sp>
      <p:sp>
        <p:nvSpPr>
          <p:cNvPr id="37" name="TextBox 57"/>
          <p:cNvSpPr txBox="1"/>
          <p:nvPr/>
        </p:nvSpPr>
        <p:spPr>
          <a:xfrm>
            <a:off x="680228" y="2622806"/>
            <a:ext cx="1971992" cy="864851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SQL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38" name="TextBox 57"/>
          <p:cNvSpPr txBox="1"/>
          <p:nvPr/>
        </p:nvSpPr>
        <p:spPr>
          <a:xfrm>
            <a:off x="4451946" y="2613043"/>
            <a:ext cx="1657350" cy="87461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Streaming Components</a:t>
            </a:r>
            <a:endParaRPr lang="en-US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39" name="TextBox 57"/>
          <p:cNvSpPr txBox="1"/>
          <p:nvPr/>
        </p:nvSpPr>
        <p:spPr>
          <a:xfrm>
            <a:off x="6214069" y="2620954"/>
            <a:ext cx="2338549" cy="866704"/>
          </a:xfrm>
          <a:prstGeom prst="rect">
            <a:avLst/>
          </a:prstGeom>
          <a:solidFill>
            <a:srgbClr val="FFFF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Modeling Components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40" name="TextBox 57"/>
          <p:cNvSpPr txBox="1"/>
          <p:nvPr/>
        </p:nvSpPr>
        <p:spPr>
          <a:xfrm>
            <a:off x="7419083" y="2674382"/>
            <a:ext cx="963672" cy="22214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System ML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6372721" y="2989812"/>
            <a:ext cx="849652" cy="267027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Spark R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42" name="TextBox 57"/>
          <p:cNvSpPr txBox="1"/>
          <p:nvPr/>
        </p:nvSpPr>
        <p:spPr>
          <a:xfrm>
            <a:off x="4615841" y="2727001"/>
            <a:ext cx="1310024" cy="182373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Spark Streaming</a:t>
            </a:r>
            <a:endParaRPr lang="en-US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43" name="TextBox 57"/>
          <p:cNvSpPr txBox="1"/>
          <p:nvPr/>
        </p:nvSpPr>
        <p:spPr>
          <a:xfrm>
            <a:off x="959471" y="2727001"/>
            <a:ext cx="1294829" cy="18237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ea typeface="ＭＳ Ｐゴシック" pitchFamily="79" charset="-128"/>
              </a:rPr>
              <a:t>Spark SQL</a:t>
            </a:r>
            <a:endParaRPr lang="en-US" kern="0" dirty="0">
              <a:ea typeface="ＭＳ Ｐゴシック" pitchFamily="79" charset="-128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451447" y="1823204"/>
            <a:ext cx="8233029" cy="5999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b" anchorCtr="1" compatLnSpc="1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chemeClr val="lt1"/>
                </a:solidFill>
                <a:uFillTx/>
              </a:defRPr>
            </a:lvl1pPr>
          </a:lstStyle>
          <a:p>
            <a:pPr>
              <a:defRPr/>
            </a:pPr>
            <a:r>
              <a:rPr lang="en-US" sz="1000" dirty="0" smtClean="0">
                <a:solidFill>
                  <a:srgbClr val="313231"/>
                </a:solidFill>
                <a:latin typeface="Euphemia"/>
                <a:ea typeface="ＭＳ Ｐゴシック" pitchFamily="79" charset="-128"/>
              </a:rPr>
              <a:t>APIs</a:t>
            </a:r>
            <a:endParaRPr lang="en-US" sz="1000" dirty="0">
              <a:solidFill>
                <a:srgbClr val="313231"/>
              </a:solidFill>
              <a:latin typeface="Euphemia"/>
              <a:ea typeface="ＭＳ Ｐゴシック" pitchFamily="79" charset="-128"/>
            </a:endParaRPr>
          </a:p>
        </p:txBody>
      </p:sp>
      <p:sp>
        <p:nvSpPr>
          <p:cNvPr id="45" name="TextBox 57"/>
          <p:cNvSpPr txBox="1"/>
          <p:nvPr/>
        </p:nvSpPr>
        <p:spPr>
          <a:xfrm>
            <a:off x="2871827" y="1970340"/>
            <a:ext cx="889595" cy="208003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46" name="TextBox 57"/>
          <p:cNvSpPr txBox="1"/>
          <p:nvPr/>
        </p:nvSpPr>
        <p:spPr>
          <a:xfrm>
            <a:off x="1504381" y="1970338"/>
            <a:ext cx="887126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SQL</a:t>
            </a:r>
          </a:p>
        </p:txBody>
      </p:sp>
      <p:sp>
        <p:nvSpPr>
          <p:cNvPr id="47" name="TextBox 57"/>
          <p:cNvSpPr txBox="1"/>
          <p:nvPr/>
        </p:nvSpPr>
        <p:spPr>
          <a:xfrm>
            <a:off x="6372721" y="2668579"/>
            <a:ext cx="849652" cy="227944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Spark MLLib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2807325" y="2626554"/>
            <a:ext cx="1491106" cy="86110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b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Graph Components</a:t>
            </a:r>
            <a:endParaRPr lang="en-US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49" name="TextBox 57"/>
          <p:cNvSpPr txBox="1"/>
          <p:nvPr/>
        </p:nvSpPr>
        <p:spPr>
          <a:xfrm>
            <a:off x="2943461" y="2716513"/>
            <a:ext cx="1243527" cy="1928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Spark GraphX</a:t>
            </a:r>
            <a:endParaRPr lang="en-US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50" name="TextBox 57"/>
          <p:cNvSpPr txBox="1"/>
          <p:nvPr/>
        </p:nvSpPr>
        <p:spPr>
          <a:xfrm>
            <a:off x="1476811" y="5328066"/>
            <a:ext cx="959183" cy="233894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ea typeface="ＭＳ Ｐゴシック" pitchFamily="79" charset="-128"/>
              </a:rPr>
              <a:t>HDFS</a:t>
            </a:r>
            <a:endParaRPr lang="en-US" sz="900" kern="0" dirty="0">
              <a:ea typeface="ＭＳ Ｐゴシック" pitchFamily="79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1065" y="5317028"/>
            <a:ext cx="756077" cy="22853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SAN</a:t>
            </a:r>
            <a:endParaRPr lang="en-US" sz="900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52" name="TextBox 57"/>
          <p:cNvSpPr txBox="1"/>
          <p:nvPr/>
        </p:nvSpPr>
        <p:spPr>
          <a:xfrm>
            <a:off x="4087825" y="1971599"/>
            <a:ext cx="88959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Scala</a:t>
            </a:r>
          </a:p>
        </p:txBody>
      </p:sp>
      <p:sp>
        <p:nvSpPr>
          <p:cNvPr id="53" name="TextBox 57"/>
          <p:cNvSpPr txBox="1"/>
          <p:nvPr/>
        </p:nvSpPr>
        <p:spPr>
          <a:xfrm>
            <a:off x="451447" y="4402543"/>
            <a:ext cx="8233030" cy="5143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313231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Resource Management</a:t>
            </a:r>
          </a:p>
        </p:txBody>
      </p:sp>
      <p:sp>
        <p:nvSpPr>
          <p:cNvPr id="54" name="TextBox 57"/>
          <p:cNvSpPr txBox="1"/>
          <p:nvPr/>
        </p:nvSpPr>
        <p:spPr>
          <a:xfrm>
            <a:off x="736674" y="4468155"/>
            <a:ext cx="1530826" cy="22979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Mesos</a:t>
            </a:r>
            <a:endParaRPr lang="en-US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55" name="TextBox 57"/>
          <p:cNvSpPr txBox="1"/>
          <p:nvPr/>
        </p:nvSpPr>
        <p:spPr>
          <a:xfrm>
            <a:off x="6895391" y="4473451"/>
            <a:ext cx="1539058" cy="231220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ea typeface="ＭＳ Ｐゴシック" pitchFamily="79" charset="-128"/>
              </a:rPr>
              <a:t>Yarn</a:t>
            </a:r>
            <a:endParaRPr lang="en-US" sz="800" dirty="0">
              <a:ea typeface="ＭＳ Ｐゴシック" pitchFamily="79" charset="-128"/>
            </a:endParaRPr>
          </a:p>
        </p:txBody>
      </p:sp>
      <p:sp>
        <p:nvSpPr>
          <p:cNvPr id="56" name="TextBox 57"/>
          <p:cNvSpPr txBox="1"/>
          <p:nvPr/>
        </p:nvSpPr>
        <p:spPr>
          <a:xfrm>
            <a:off x="2078462" y="5936543"/>
            <a:ext cx="5279119" cy="256037"/>
          </a:xfrm>
          <a:prstGeom prst="rect">
            <a:avLst/>
          </a:prstGeom>
          <a:noFill/>
          <a:ln w="25402"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1600" b="1" kern="0" dirty="0" smtClean="0">
                <a:ea typeface="ＭＳ Ｐゴシック" pitchFamily="79" charset="-128"/>
              </a:rPr>
              <a:t>Fast data Analytics Stack</a:t>
            </a:r>
            <a:endParaRPr lang="en-US" sz="1600" b="1" kern="0" dirty="0">
              <a:ea typeface="ＭＳ Ｐゴシック" pitchFamily="79" charset="-128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2943461" y="5333299"/>
            <a:ext cx="928639" cy="2338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S3</a:t>
            </a:r>
            <a:endParaRPr lang="en-US" sz="900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89115" y="5317028"/>
            <a:ext cx="641192" cy="22853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Others</a:t>
            </a:r>
            <a:endParaRPr lang="en-US" sz="900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59" name="TextBox 57"/>
          <p:cNvSpPr txBox="1"/>
          <p:nvPr/>
        </p:nvSpPr>
        <p:spPr>
          <a:xfrm>
            <a:off x="7431139" y="2977674"/>
            <a:ext cx="951616" cy="27324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Spark ML Pipeline</a:t>
            </a:r>
            <a:endParaRPr lang="en-US" sz="900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60" name="TextBox 57"/>
          <p:cNvSpPr txBox="1"/>
          <p:nvPr/>
        </p:nvSpPr>
        <p:spPr>
          <a:xfrm>
            <a:off x="3761423" y="4467861"/>
            <a:ext cx="1530826" cy="22979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Standalone</a:t>
            </a:r>
            <a:endParaRPr lang="en-US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88808" y="5317028"/>
            <a:ext cx="756077" cy="22853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bg1">
                    <a:lumMod val="50000"/>
                  </a:schemeClr>
                </a:solidFill>
                <a:ea typeface="ＭＳ Ｐゴシック" pitchFamily="79" charset="-128"/>
              </a:rPr>
              <a:t>Swift</a:t>
            </a:r>
            <a:endParaRPr lang="en-US" sz="900" kern="0" dirty="0">
              <a:solidFill>
                <a:schemeClr val="bg1">
                  <a:lumMod val="50000"/>
                </a:schemeClr>
              </a:solidFill>
              <a:ea typeface="ＭＳ Ｐゴシック" pitchFamily="79" charset="-128"/>
            </a:endParaRPr>
          </a:p>
        </p:txBody>
      </p:sp>
      <p:sp>
        <p:nvSpPr>
          <p:cNvPr id="62" name="TextBox 57"/>
          <p:cNvSpPr txBox="1"/>
          <p:nvPr/>
        </p:nvSpPr>
        <p:spPr>
          <a:xfrm>
            <a:off x="6627587" y="1983497"/>
            <a:ext cx="691555" cy="208003"/>
          </a:xfrm>
          <a:prstGeom prst="rect">
            <a:avLst/>
          </a:prstGeom>
          <a:solidFill>
            <a:srgbClr val="FFFFFF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63" name="TextBox 57"/>
          <p:cNvSpPr txBox="1"/>
          <p:nvPr/>
        </p:nvSpPr>
        <p:spPr>
          <a:xfrm>
            <a:off x="5422657" y="1971599"/>
            <a:ext cx="723105" cy="208003"/>
          </a:xfrm>
          <a:prstGeom prst="rect">
            <a:avLst/>
          </a:prstGeom>
          <a:solidFill>
            <a:schemeClr val="bg1">
              <a:lumMod val="50000"/>
            </a:schemeClr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60943" y="1253652"/>
            <a:ext cx="2175051" cy="409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Zeppelin Notebook</a:t>
            </a:r>
            <a:endParaRPr lang="en-US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586145" y="1253652"/>
            <a:ext cx="2202419" cy="4090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Batch Processes/ Workflows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13659" y="1253652"/>
            <a:ext cx="2059706" cy="4090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Reports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56781" y="1253652"/>
            <a:ext cx="1735943" cy="4090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Online Applications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511198"/>
            <a:ext cx="9060873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Apache Spark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2049" y="4430880"/>
            <a:ext cx="1845825" cy="465487"/>
          </a:xfrm>
          <a:prstGeom prst="rect">
            <a:avLst/>
          </a:prstGeom>
          <a:noFill/>
        </p:spPr>
        <p:txBody>
          <a:bodyPr lIns="142305" tIns="113843" rIns="142305" bIns="113843">
            <a:spAutoFit/>
          </a:bodyPr>
          <a:lstStyle/>
          <a:p>
            <a:pPr algn="r" defTabSz="864017" eaLnBrk="1" hangingPunct="1">
              <a:lnSpc>
                <a:spcPct val="90000"/>
              </a:lnSpc>
              <a:spcAft>
                <a:spcPts val="467"/>
              </a:spcAft>
              <a:defRPr/>
            </a:pPr>
            <a:r>
              <a:rPr lang="en-US" sz="1701" dirty="0">
                <a:solidFill>
                  <a:srgbClr val="FFFFFF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Log processing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3827" y="4440961"/>
            <a:ext cx="2284880" cy="465487"/>
          </a:xfrm>
          <a:prstGeom prst="rect">
            <a:avLst/>
          </a:prstGeom>
          <a:noFill/>
        </p:spPr>
        <p:txBody>
          <a:bodyPr lIns="142305" tIns="113843" rIns="142305" bIns="113843">
            <a:spAutoFit/>
          </a:bodyPr>
          <a:lstStyle/>
          <a:p>
            <a:pPr algn="r" defTabSz="864017" eaLnBrk="1" hangingPunct="1">
              <a:lnSpc>
                <a:spcPct val="90000"/>
              </a:lnSpc>
              <a:spcAft>
                <a:spcPts val="467"/>
              </a:spcAft>
              <a:defRPr/>
            </a:pPr>
            <a:r>
              <a:rPr lang="en-US" sz="1701" dirty="0">
                <a:solidFill>
                  <a:srgbClr val="FFFFFF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TBD</a:t>
            </a:r>
          </a:p>
        </p:txBody>
      </p:sp>
      <p:grpSp>
        <p:nvGrpSpPr>
          <p:cNvPr id="75781" name="Group 18"/>
          <p:cNvGrpSpPr>
            <a:grpSpLocks/>
          </p:cNvGrpSpPr>
          <p:nvPr/>
        </p:nvGrpSpPr>
        <p:grpSpPr bwMode="auto">
          <a:xfrm>
            <a:off x="2347602" y="1013641"/>
            <a:ext cx="2596997" cy="4646225"/>
            <a:chOff x="2070341" y="1268470"/>
            <a:chExt cx="2920235" cy="4646286"/>
          </a:xfrm>
        </p:grpSpPr>
        <p:grpSp>
          <p:nvGrpSpPr>
            <p:cNvPr id="75792" name="Group 14"/>
            <p:cNvGrpSpPr>
              <a:grpSpLocks/>
            </p:cNvGrpSpPr>
            <p:nvPr/>
          </p:nvGrpSpPr>
          <p:grpSpPr bwMode="auto">
            <a:xfrm>
              <a:off x="2154304" y="4812564"/>
              <a:ext cx="2752309" cy="1102192"/>
              <a:chOff x="1218477" y="4812564"/>
              <a:chExt cx="2752309" cy="1102192"/>
            </a:xfrm>
          </p:grpSpPr>
          <p:sp>
            <p:nvSpPr>
              <p:cNvPr id="7" name="Text Placeholder 1"/>
              <p:cNvSpPr txBox="1">
                <a:spLocks/>
              </p:cNvSpPr>
              <p:nvPr/>
            </p:nvSpPr>
            <p:spPr bwMode="auto">
              <a:xfrm>
                <a:off x="1218477" y="4812564"/>
                <a:ext cx="2752309" cy="98724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2050" tIns="102050" rIns="10205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864017" eaLnBrk="1" hangingPunct="1">
                  <a:defRPr/>
                </a:pPr>
                <a:r>
                  <a:rPr lang="en-US" sz="1701" dirty="0">
                    <a:solidFill>
                      <a:srgbClr val="FFFFFF"/>
                    </a:solidFill>
                  </a:rPr>
                  <a:t>Graph Analytics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39653" y="5213683"/>
                <a:ext cx="2470194" cy="701073"/>
              </a:xfrm>
              <a:prstGeom prst="rect">
                <a:avLst/>
              </a:prstGeom>
              <a:noFill/>
            </p:spPr>
            <p:txBody>
              <a:bodyPr lIns="142305" tIns="113843" rIns="142305" bIns="113843">
                <a:spAutoFit/>
              </a:bodyPr>
              <a:lstStyle/>
              <a:p>
                <a:pPr algn="r" defTabSz="864017" eaLnBrk="1" hangingPunct="1">
                  <a:lnSpc>
                    <a:spcPct val="90000"/>
                  </a:lnSpc>
                  <a:spcAft>
                    <a:spcPts val="467"/>
                  </a:spcAft>
                  <a:defRPr/>
                </a:pPr>
                <a:r>
                  <a:rPr lang="en-US" sz="1701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Fast and integrated graph computation</a:t>
                </a:r>
              </a:p>
            </p:txBody>
          </p:sp>
        </p:grpSp>
        <p:grpSp>
          <p:nvGrpSpPr>
            <p:cNvPr id="75793" name="Group 2"/>
            <p:cNvGrpSpPr>
              <a:grpSpLocks/>
            </p:cNvGrpSpPr>
            <p:nvPr/>
          </p:nvGrpSpPr>
          <p:grpSpPr bwMode="auto">
            <a:xfrm>
              <a:off x="2154304" y="1268470"/>
              <a:ext cx="2752310" cy="1210299"/>
              <a:chOff x="1218477" y="1268470"/>
              <a:chExt cx="2752310" cy="1210299"/>
            </a:xfrm>
          </p:grpSpPr>
          <p:sp>
            <p:nvSpPr>
              <p:cNvPr id="4" name="Text Placeholder 1"/>
              <p:cNvSpPr txBox="1">
                <a:spLocks/>
              </p:cNvSpPr>
              <p:nvPr/>
            </p:nvSpPr>
            <p:spPr>
              <a:xfrm>
                <a:off x="1218477" y="1268470"/>
                <a:ext cx="2752310" cy="1076433"/>
              </a:xfrm>
              <a:prstGeom prst="rect">
                <a:avLst/>
              </a:prstGeom>
              <a:solidFill>
                <a:srgbClr val="003F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2050" tIns="102050" rIns="10205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864017" eaLnBrk="1" hangingPunct="1">
                  <a:defRPr/>
                </a:pPr>
                <a:r>
                  <a:rPr lang="en-US" sz="1701" dirty="0">
                    <a:solidFill>
                      <a:srgbClr val="FFFFFF"/>
                    </a:solidFill>
                  </a:rPr>
                  <a:t>Stream Processing		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8477" y="1542116"/>
                <a:ext cx="2670026" cy="936653"/>
              </a:xfrm>
              <a:prstGeom prst="rect">
                <a:avLst/>
              </a:prstGeom>
              <a:noFill/>
            </p:spPr>
            <p:txBody>
              <a:bodyPr lIns="142305" tIns="113843" rIns="142305" bIns="113843">
                <a:spAutoFit/>
              </a:bodyPr>
              <a:lstStyle/>
              <a:p>
                <a:pPr algn="r" defTabSz="864017" eaLnBrk="1" hangingPunct="1">
                  <a:lnSpc>
                    <a:spcPct val="90000"/>
                  </a:lnSpc>
                  <a:spcAft>
                    <a:spcPts val="467"/>
                  </a:spcAft>
                  <a:defRPr/>
                </a:pPr>
                <a:r>
                  <a:rPr lang="en-US" sz="1701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Near real-time data processing &amp; analytics</a:t>
                </a:r>
              </a:p>
            </p:txBody>
          </p:sp>
        </p:grpSp>
        <p:grpSp>
          <p:nvGrpSpPr>
            <p:cNvPr id="75794" name="Group 9"/>
            <p:cNvGrpSpPr>
              <a:grpSpLocks/>
            </p:cNvGrpSpPr>
            <p:nvPr/>
          </p:nvGrpSpPr>
          <p:grpSpPr bwMode="auto">
            <a:xfrm>
              <a:off x="2070341" y="2478770"/>
              <a:ext cx="2920235" cy="1110583"/>
              <a:chOff x="1134514" y="2478770"/>
              <a:chExt cx="2920235" cy="1110583"/>
            </a:xfrm>
          </p:grpSpPr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1218477" y="2478770"/>
                <a:ext cx="2752309" cy="1056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2050" tIns="102050" rIns="10205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864017" eaLnBrk="1" hangingPunct="1">
                  <a:defRPr/>
                </a:pPr>
                <a:r>
                  <a:rPr lang="en-US" sz="1701" dirty="0">
                    <a:solidFill>
                      <a:srgbClr val="FFFFFF"/>
                    </a:solidFill>
                  </a:rPr>
                  <a:t>Machine Learning	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34514" y="2888280"/>
                <a:ext cx="2920235" cy="701073"/>
              </a:xfrm>
              <a:prstGeom prst="rect">
                <a:avLst/>
              </a:prstGeom>
              <a:noFill/>
            </p:spPr>
            <p:txBody>
              <a:bodyPr lIns="142305" tIns="113843" rIns="142305" bIns="113843">
                <a:spAutoFit/>
              </a:bodyPr>
              <a:lstStyle/>
              <a:p>
                <a:pPr algn="r" defTabSz="864017" eaLnBrk="1" hangingPunct="1">
                  <a:lnSpc>
                    <a:spcPct val="90000"/>
                  </a:lnSpc>
                  <a:spcAft>
                    <a:spcPts val="467"/>
                  </a:spcAft>
                  <a:defRPr/>
                </a:pPr>
                <a:r>
                  <a:rPr lang="en-US" sz="1701" dirty="0" smtClean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Fast and </a:t>
                </a:r>
                <a:r>
                  <a:rPr lang="en-US" sz="1701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easy to deploy algorithms</a:t>
                </a:r>
              </a:p>
            </p:txBody>
          </p:sp>
        </p:grpSp>
        <p:grpSp>
          <p:nvGrpSpPr>
            <p:cNvPr id="75795" name="Group 12"/>
            <p:cNvGrpSpPr>
              <a:grpSpLocks/>
            </p:cNvGrpSpPr>
            <p:nvPr/>
          </p:nvGrpSpPr>
          <p:grpSpPr bwMode="auto">
            <a:xfrm>
              <a:off x="2154303" y="3678490"/>
              <a:ext cx="2836273" cy="1031276"/>
              <a:chOff x="1218476" y="3678490"/>
              <a:chExt cx="2836273" cy="1031276"/>
            </a:xfrm>
          </p:grpSpPr>
          <p:sp>
            <p:nvSpPr>
              <p:cNvPr id="6" name="Text Placeholder 3"/>
              <p:cNvSpPr txBox="1">
                <a:spLocks/>
              </p:cNvSpPr>
              <p:nvPr/>
            </p:nvSpPr>
            <p:spPr>
              <a:xfrm>
                <a:off x="1218476" y="3678490"/>
                <a:ext cx="2752310" cy="1007262"/>
              </a:xfrm>
              <a:prstGeom prst="rect">
                <a:avLst/>
              </a:prstGeom>
              <a:solidFill>
                <a:srgbClr val="00B2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2050" tIns="102050" rIns="10205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864017" eaLnBrk="1" hangingPunct="1">
                  <a:defRPr/>
                </a:pPr>
                <a:r>
                  <a:rPr lang="en-US" sz="1701" dirty="0">
                    <a:solidFill>
                      <a:srgbClr val="FFFFFF"/>
                    </a:solidFill>
                  </a:rPr>
                  <a:t>Unified Data Access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3665" y="4008693"/>
                <a:ext cx="2811084" cy="701073"/>
              </a:xfrm>
              <a:prstGeom prst="rect">
                <a:avLst/>
              </a:prstGeom>
              <a:noFill/>
            </p:spPr>
            <p:txBody>
              <a:bodyPr lIns="142305" tIns="113843" rIns="142305" bIns="113843">
                <a:spAutoFit/>
              </a:bodyPr>
              <a:lstStyle/>
              <a:p>
                <a:pPr algn="r" defTabSz="864017" eaLnBrk="1" hangingPunct="1">
                  <a:lnSpc>
                    <a:spcPct val="90000"/>
                  </a:lnSpc>
                  <a:spcAft>
                    <a:spcPts val="467"/>
                  </a:spcAft>
                  <a:defRPr/>
                </a:pPr>
                <a:r>
                  <a:rPr lang="en-US" sz="1701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Fast, familiar query language for all data</a:t>
                </a: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908757" y="1098521"/>
            <a:ext cx="4235243" cy="9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Micro-batch event processing for near real-time analytics 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Helvetica" pitchFamily="34" charset="0"/>
                <a:ea typeface="+mn-ea"/>
                <a:cs typeface="Arial" charset="0"/>
              </a:rPr>
              <a:t>Process live streams of data (IoT, Twitter, Kafka)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Helvetica" pitchFamily="34" charset="0"/>
                <a:ea typeface="+mn-ea"/>
                <a:cs typeface="Arial" charset="0"/>
              </a:rPr>
              <a:t>No multi-threading or parallel processing required</a:t>
            </a:r>
            <a:endParaRPr lang="en-US" sz="1323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7852" y="2233370"/>
            <a:ext cx="4256148" cy="9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Predictive and prescriptive analytics, and smart application design, from statistical and algorithmic models 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Algorithms are pre-built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2199" y="3473924"/>
            <a:ext cx="4138674" cy="9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Query your structured data sets with SQL or other dataframe APIs 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Data mining, BI, and insight discovery 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Get results faster due to performance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4598" y="4557688"/>
            <a:ext cx="4116275" cy="9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Represent data in a graph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Represent/analyze systems represented by nodes and interconnections between them</a:t>
            </a:r>
          </a:p>
          <a:p>
            <a:pPr defTabSz="864017" eaLnBrk="1" hangingPunct="1">
              <a:defRPr/>
            </a:pPr>
            <a:endParaRPr lang="en-US" sz="1323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75786" name="Group 7"/>
          <p:cNvGrpSpPr>
            <a:grpSpLocks/>
          </p:cNvGrpSpPr>
          <p:nvPr/>
        </p:nvGrpSpPr>
        <p:grpSpPr bwMode="auto">
          <a:xfrm>
            <a:off x="888563" y="1013641"/>
            <a:ext cx="1436637" cy="5749358"/>
            <a:chOff x="9517970" y="1431735"/>
            <a:chExt cx="1616851" cy="4448119"/>
          </a:xfrm>
        </p:grpSpPr>
        <p:sp>
          <p:nvSpPr>
            <p:cNvPr id="21" name="Rectangle 20"/>
            <p:cNvSpPr/>
            <p:nvPr/>
          </p:nvSpPr>
          <p:spPr>
            <a:xfrm>
              <a:off x="9517970" y="1431735"/>
              <a:ext cx="356252" cy="4448119"/>
            </a:xfrm>
            <a:prstGeom prst="rect">
              <a:avLst/>
            </a:prstGeom>
            <a:solidFill>
              <a:srgbClr val="00B2E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86402" rIns="86402" anchor="ctr"/>
            <a:lstStyle/>
            <a:p>
              <a:pPr algn="ctr" defTabSz="864017" eaLnBrk="1" hangingPunct="1">
                <a:defRPr/>
              </a:pPr>
              <a:r>
                <a:rPr lang="en-US" sz="1512" b="1" dirty="0">
                  <a:solidFill>
                    <a:srgbClr val="FFFFFF"/>
                  </a:solidFill>
                </a:rPr>
                <a:t>Spark Core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9991933" y="3289780"/>
              <a:ext cx="1142888" cy="78577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864017"/>
              <a:r>
                <a:rPr lang="en-US" sz="1512" dirty="0">
                  <a:solidFill>
                    <a:srgbClr val="FFFFFF"/>
                  </a:solidFill>
                </a:rPr>
                <a:t>Spark SQL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9978487" y="1431736"/>
              <a:ext cx="1142888" cy="8327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864017" eaLnBrk="1" hangingPunct="1">
                <a:defRPr/>
              </a:pPr>
              <a:r>
                <a:rPr lang="en-US" sz="1512" dirty="0">
                  <a:solidFill>
                    <a:srgbClr val="FFFFFF"/>
                  </a:solidFill>
                </a:rPr>
                <a:t>Spark Streaming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978487" y="2347841"/>
              <a:ext cx="1142888" cy="8375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864017"/>
              <a:r>
                <a:rPr lang="en-US" sz="1512" dirty="0">
                  <a:solidFill>
                    <a:srgbClr val="FFFFFF"/>
                  </a:solidFill>
                </a:rPr>
                <a:t>MLlib (machine learning)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9978487" y="4173668"/>
              <a:ext cx="1142888" cy="7637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864017"/>
              <a:r>
                <a:rPr lang="en-US" sz="1512" dirty="0">
                  <a:solidFill>
                    <a:srgbClr val="FFFFFF"/>
                  </a:solidFill>
                </a:rPr>
                <a:t>GraphX</a:t>
              </a:r>
            </a:p>
          </p:txBody>
        </p:sp>
      </p:grpSp>
      <p:sp>
        <p:nvSpPr>
          <p:cNvPr id="28" name="Rectangle 27"/>
          <p:cNvSpPr>
            <a:spLocks/>
          </p:cNvSpPr>
          <p:nvPr/>
        </p:nvSpPr>
        <p:spPr bwMode="auto">
          <a:xfrm>
            <a:off x="1309700" y="5659866"/>
            <a:ext cx="1015502" cy="11031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864017"/>
            <a:r>
              <a:rPr lang="en-US" sz="1512" dirty="0">
                <a:solidFill>
                  <a:srgbClr val="FFFFFF"/>
                </a:solidFill>
              </a:rPr>
              <a:t>SparkR</a:t>
            </a:r>
          </a:p>
        </p:txBody>
      </p:sp>
      <p:sp>
        <p:nvSpPr>
          <p:cNvPr id="29" name="Text Placeholder 1"/>
          <p:cNvSpPr txBox="1">
            <a:spLocks/>
          </p:cNvSpPr>
          <p:nvPr/>
        </p:nvSpPr>
        <p:spPr bwMode="auto">
          <a:xfrm>
            <a:off x="2440193" y="5659866"/>
            <a:ext cx="2447659" cy="110313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50" tIns="102050" rIns="102050"/>
          <a:lstStyle>
            <a:defPPr>
              <a:defRPr lang="en-US"/>
            </a:defPPr>
            <a:lvl1pPr>
              <a:defRPr sz="22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864017" eaLnBrk="1" hangingPunct="1">
              <a:defRPr/>
            </a:pPr>
            <a:r>
              <a:rPr lang="en-US" sz="1701" dirty="0" smtClean="0">
                <a:solidFill>
                  <a:srgbClr val="FFFFFF"/>
                </a:solidFill>
              </a:rPr>
              <a:t>Support for R</a:t>
            </a:r>
            <a:endParaRPr lang="en-US" sz="170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13253" y="5936825"/>
            <a:ext cx="2629853" cy="936641"/>
          </a:xfrm>
          <a:prstGeom prst="rect">
            <a:avLst/>
          </a:prstGeom>
          <a:noFill/>
        </p:spPr>
        <p:txBody>
          <a:bodyPr wrap="square" lIns="142305" tIns="113843" rIns="142305" bIns="113843">
            <a:spAutoFit/>
          </a:bodyPr>
          <a:lstStyle/>
          <a:p>
            <a:pPr algn="r" defTabSz="864017" eaLnBrk="1" hangingPunct="1">
              <a:lnSpc>
                <a:spcPct val="90000"/>
              </a:lnSpc>
              <a:spcAft>
                <a:spcPts val="467"/>
              </a:spcAft>
              <a:defRPr/>
            </a:pPr>
            <a:r>
              <a:rPr lang="en-US" sz="1701" dirty="0" smtClean="0">
                <a:solidFill>
                  <a:srgbClr val="FFFFFF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Data Processing &amp; Machine Learning using R syntax</a:t>
            </a:r>
            <a:endParaRPr lang="en-US" sz="1701" dirty="0">
              <a:solidFill>
                <a:srgbClr val="FFFFFF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7725" y="5758103"/>
            <a:ext cx="4116275" cy="9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Explore and Analyze Data using R syntax</a:t>
            </a:r>
            <a:endParaRPr lang="en-US" sz="1323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SQL like syntax using R</a:t>
            </a:r>
          </a:p>
          <a:p>
            <a:pPr marL="270005" indent="-270005" defTabSz="864017" eaLnBrk="1" hangingPunct="1">
              <a:buFont typeface="Arial"/>
              <a:buChar char="•"/>
              <a:defRPr/>
            </a:pPr>
            <a:r>
              <a:rPr lang="en-US" sz="1323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Machine Learning (using MlLib)</a:t>
            </a:r>
            <a:endParaRPr lang="en-US" sz="1323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defTabSz="864017" eaLnBrk="1" hangingPunct="1">
              <a:defRPr/>
            </a:pPr>
            <a:endParaRPr lang="en-US" sz="1323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58" y="236586"/>
            <a:ext cx="255365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65101" y="533400"/>
            <a:ext cx="8686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smtClean="0">
                <a:solidFill>
                  <a:srgbClr val="0000FF"/>
                </a:solidFill>
              </a:rPr>
              <a:t>R</a:t>
            </a:r>
            <a:endParaRPr lang="en-US" altLang="en-US" sz="2400" b="0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65100" y="1236663"/>
            <a:ext cx="8100126" cy="5167312"/>
          </a:xfrm>
          <a:prstGeom prst="rect">
            <a:avLst/>
          </a:prstGeom>
          <a:ln/>
        </p:spPr>
        <p:txBody>
          <a:bodyPr/>
          <a:lstStyle>
            <a:lvl1pPr marL="358775" indent="-358775" algn="l" defTabSz="457200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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457200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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89025" indent="-363538" algn="l" defTabSz="457200" rtl="0" fontAlgn="base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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39863" indent="-358775" algn="l" defTabSz="457200" rtl="0" fontAlgn="base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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081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653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225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797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369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interpreted language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Open-source implementation of the S language (1976)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Best suited for statistical analysis and modeling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exploration and manipulation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Descriptive statistics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Predictive analytics and machine learning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Visualization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+++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Can produce “publication quality graphics”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State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of the art algorithms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Statistical researchers often provide their methods as R packages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New techniques available without delay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Commercial packages usually behind the curve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4700+ packages as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today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Active and vibrant user community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Image result for R program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23" y="2737819"/>
            <a:ext cx="2457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27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94869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 Problems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 Problems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(10 Mins)</a:t>
            </a:r>
          </a:p>
          <a:p>
            <a:pPr marL="0" indent="0" eaLnBrk="1" hangingPunct="1">
              <a:spcAft>
                <a:spcPct val="15000"/>
              </a:spcAft>
              <a:buClr>
                <a:srgbClr val="0033CC"/>
              </a:buClr>
              <a:buNone/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r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08998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Apache Zeppelin</a:t>
            </a:r>
            <a:r>
              <a:rPr lang="en-US" sz="2400" b="1" dirty="0">
                <a:solidFill>
                  <a:srgbClr val="2226DE"/>
                </a:solidFill>
                <a:sym typeface="Helvetica"/>
              </a:rPr>
              <a:t/>
            </a:r>
            <a:br>
              <a:rPr lang="en-US" sz="2400" b="1" dirty="0">
                <a:solidFill>
                  <a:srgbClr val="2226DE"/>
                </a:solidFill>
                <a:sym typeface="Helvetica"/>
              </a:rPr>
            </a:b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2" y="1002517"/>
            <a:ext cx="6851065" cy="292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04116" y="4027823"/>
            <a:ext cx="904899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A web based Notebook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Supports multiple programming paradigms within a single Notebook instance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Dynamic Form generation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Supports other technologies apart from Spark – Flink, Hive, etc.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dirty="0" smtClean="0"/>
              <a:t>We’ll use PR 208 of Zeppelin for </a:t>
            </a:r>
            <a:r>
              <a:rPr lang="en-US" altLang="en-US" dirty="0"/>
              <a:t>R Interpreter </a:t>
            </a:r>
            <a:r>
              <a:rPr lang="en-US" altLang="en-US" dirty="0" smtClean="0"/>
              <a:t>(https</a:t>
            </a:r>
            <a:r>
              <a:rPr lang="en-US" altLang="en-US" dirty="0"/>
              <a:t>://</a:t>
            </a:r>
            <a:r>
              <a:rPr lang="en-US" altLang="en-US" dirty="0" smtClean="0"/>
              <a:t>github.com/apache/incubator-zeppelin/pull/208)</a:t>
            </a:r>
          </a:p>
        </p:txBody>
      </p:sp>
    </p:spTree>
    <p:extLst>
      <p:ext uri="{BB962C8B-B14F-4D97-AF65-F5344CB8AC3E}">
        <p14:creationId xmlns:p14="http://schemas.microsoft.com/office/powerpoint/2010/main" val="7455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Apache SystemML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51242" y="1842243"/>
            <a:ext cx="490764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A Distributed machine Learning Platform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Supports multiple run time – Spark, Hadoop MR, Single Node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Users can create Custom Algorithms using  R like syntax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Optimize Performance of Algorithms automatically depending on the choice of Platform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</p:txBody>
      </p:sp>
      <p:pic>
        <p:nvPicPr>
          <p:cNvPr id="1026" name="Picture 2" descr="http://systemml.apache.org/assets/themes/apache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89" y="1282535"/>
            <a:ext cx="1513155" cy="15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88" y="3637199"/>
            <a:ext cx="3870325" cy="1817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IOP – IBM Open Platform with Apache Hadoop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53123" y="2146669"/>
            <a:ext cx="632081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Fully Open Source Distribution of Big Data Platform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Packages different types of Big data Technologies within single Distribution – Hadoop, Spark, Kafka, Solr,  etc.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Compliant to industry standard for Big Data Platform -  ODPi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: The Open Ecosystem of Big Data (https</a:t>
            </a:r>
            <a:r>
              <a:rPr lang="en-US" altLang="en-US" sz="1800" dirty="0"/>
              <a:t>://www.odpi.org</a:t>
            </a:r>
            <a:r>
              <a:rPr lang="en-US" altLang="en-US" sz="1800" dirty="0" smtClean="0"/>
              <a:t>/)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</p:txBody>
      </p:sp>
      <p:pic>
        <p:nvPicPr>
          <p:cNvPr id="2050" name="Picture 2" descr="No-charge download available. IBM Open Platform with Apache Hado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1" y="4894138"/>
            <a:ext cx="5905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BigInsights for Apache Hadoop in IBM Bluemix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15617" y="1467010"/>
            <a:ext cx="50264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sz="1800" dirty="0" smtClean="0"/>
              <a:t>Managed cloud service with 100</a:t>
            </a:r>
            <a:r>
              <a:rPr lang="en-US" sz="1800" dirty="0"/>
              <a:t>% open source Apache Hadoop through the IBM Open Platform. </a:t>
            </a:r>
            <a:endParaRPr 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sz="1800" dirty="0" smtClean="0"/>
              <a:t>Includes </a:t>
            </a:r>
            <a:r>
              <a:rPr lang="en-US" sz="1800" dirty="0"/>
              <a:t>Ambari, YARN, Spark, Knox, HBase, Hive, </a:t>
            </a:r>
            <a:r>
              <a:rPr lang="en-US" sz="1800" dirty="0" smtClean="0"/>
              <a:t>Solr, and </a:t>
            </a:r>
            <a:r>
              <a:rPr lang="en-US" sz="1800" dirty="0"/>
              <a:t>an encrypted </a:t>
            </a:r>
            <a:r>
              <a:rPr lang="en-US" sz="1800" dirty="0" smtClean="0"/>
              <a:t>HDFS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sz="1800" dirty="0"/>
              <a:t>High value Hadoop analytics features such as Big SQL, BigSheets, Text Analytics, Big R, and Machine Learning to gain insight faster</a:t>
            </a:r>
            <a:r>
              <a:rPr lang="en-US" sz="1800" dirty="0" smtClean="0"/>
              <a:t>.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sz="1800" dirty="0"/>
              <a:t>Key components of the platform, including the infrastructure, are proactively monitored by a 24x7 cloud operations team. </a:t>
            </a:r>
            <a:endParaRPr 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sz="1800" dirty="0" smtClean="0"/>
              <a:t>Free Trial available for 30 days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17" y="2435636"/>
            <a:ext cx="3883230" cy="257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6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65101" y="533400"/>
            <a:ext cx="8686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smtClean="0">
                <a:solidFill>
                  <a:srgbClr val="0000FF"/>
                </a:solidFill>
              </a:rPr>
              <a:t>Technology Specific Details</a:t>
            </a:r>
            <a:endParaRPr lang="en-US" altLang="en-US" sz="2400" b="0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5575" y="1077414"/>
            <a:ext cx="6292726" cy="5773264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>
            <a:lvl1pPr marL="358775" indent="-358775" algn="l" defTabSz="457200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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457200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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89025" indent="-363538" algn="l" defTabSz="457200" rtl="0" fontAlgn="base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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39863" indent="-358775" algn="l" defTabSz="457200" rtl="0" fontAlgn="base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charset="2"/>
              <a:buChar char="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081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653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225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797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36963" indent="-365125" algn="l" defTabSz="457200" rtl="0" fontAlgn="base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Spark –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Spark 1.5.2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Spark Core, Spark MlLib, SparkSQL, SparkR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Apache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SystemML 0.9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Running on Spark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Zeppelin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Zeppelin 0.5.5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/>
              <a:t>We’ll use PR 208 of Zeppelin for R Interpreter (</a:t>
            </a:r>
            <a:r>
              <a:rPr lang="en-US" altLang="en-US" sz="1200" dirty="0">
                <a:hlinkClick r:id="rId3"/>
              </a:rPr>
              <a:t>https://github.com/apache/incubator-zeppelin/pull/208</a:t>
            </a:r>
            <a:r>
              <a:rPr lang="en-US" altLang="en-US" sz="1200" dirty="0" smtClean="0"/>
              <a:t>)</a:t>
            </a:r>
          </a:p>
          <a:p>
            <a:pPr marL="360363" lvl="1" indent="0">
              <a:lnSpc>
                <a:spcPct val="90000"/>
              </a:lnSpc>
              <a:buNone/>
            </a:pP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IBM Open Data Platform for Apache Hadoop (IOP)</a:t>
            </a: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IOP 4.1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HDFS, Yarn, Hive Metastore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and Spark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IBM Bluemix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BigInsights for Apache Hadoop in IBM </a:t>
            </a: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Bluemix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A cluster with 3 Data Nodes and 4 Management Nodes</a:t>
            </a:r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Image result for R program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1" y="892515"/>
            <a:ext cx="255365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2" y="3004220"/>
            <a:ext cx="2553658" cy="12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systemml.apache.org/assets/themes/apache/img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65" y="1911929"/>
            <a:ext cx="985652" cy="9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o-charge download available. IBM Open Platform with Apache Hadoop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3" y="4494186"/>
            <a:ext cx="2553658" cy="7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3" y="5491552"/>
            <a:ext cx="2553658" cy="128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93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0" y="546962"/>
            <a:ext cx="8758707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The Overall Deployment Architecture with Key Components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230" y="1943123"/>
            <a:ext cx="8673220" cy="4710457"/>
          </a:xfrm>
          <a:prstGeom prst="rect">
            <a:avLst/>
          </a:prstGeom>
          <a:gradFill rotWithShape="1">
            <a:gsLst>
              <a:gs pos="0">
                <a:srgbClr val="79ADD1">
                  <a:tint val="50000"/>
                  <a:satMod val="300000"/>
                </a:srgbClr>
              </a:gs>
              <a:gs pos="35000">
                <a:srgbClr val="79ADD1">
                  <a:tint val="37000"/>
                  <a:satMod val="300000"/>
                </a:srgbClr>
              </a:gs>
              <a:gs pos="100000">
                <a:srgbClr val="79ADD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9ADD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1150786" y="5087491"/>
            <a:ext cx="6896823" cy="10775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Slave Nodes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5" name="TextBox 57"/>
          <p:cNvSpPr txBox="1"/>
          <p:nvPr/>
        </p:nvSpPr>
        <p:spPr>
          <a:xfrm>
            <a:off x="1149789" y="3838659"/>
            <a:ext cx="6887007" cy="10139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Management Nodes</a:t>
            </a:r>
          </a:p>
        </p:txBody>
      </p:sp>
      <p:sp>
        <p:nvSpPr>
          <p:cNvPr id="28" name="TextBox 57"/>
          <p:cNvSpPr txBox="1"/>
          <p:nvPr/>
        </p:nvSpPr>
        <p:spPr>
          <a:xfrm>
            <a:off x="2104224" y="6397543"/>
            <a:ext cx="5279119" cy="256037"/>
          </a:xfrm>
          <a:prstGeom prst="rect">
            <a:avLst/>
          </a:prstGeom>
          <a:noFill/>
          <a:ln w="25402"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1600" b="1" kern="0" dirty="0" smtClean="0">
                <a:ea typeface="ＭＳ Ｐゴシック" pitchFamily="79" charset="-128"/>
              </a:rPr>
              <a:t>IBM Bluemix</a:t>
            </a:r>
            <a:endParaRPr lang="en-US" sz="1600" b="1" kern="0" dirty="0">
              <a:ea typeface="ＭＳ Ｐゴシック" pitchFamily="79" charset="-128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1421586" y="5273498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Spark Slave Process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HDFS Data Node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Yarn </a:t>
            </a:r>
            <a:endParaRPr lang="en-US" sz="900" kern="0" dirty="0">
              <a:solidFill>
                <a:schemeClr val="tx1"/>
              </a:solidFill>
              <a:ea typeface="ＭＳ Ｐゴシック" pitchFamily="79" charset="-128"/>
            </a:endParaRPr>
          </a:p>
        </p:txBody>
      </p:sp>
      <p:sp>
        <p:nvSpPr>
          <p:cNvPr id="36" name="TextBox 57"/>
          <p:cNvSpPr txBox="1"/>
          <p:nvPr/>
        </p:nvSpPr>
        <p:spPr>
          <a:xfrm>
            <a:off x="3839752" y="5273497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Spark Slave Process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HDFS Data Node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Yarn </a:t>
            </a:r>
            <a:endParaRPr lang="en-US" sz="900" kern="0" dirty="0">
              <a:solidFill>
                <a:schemeClr val="tx1"/>
              </a:solidFill>
              <a:ea typeface="ＭＳ Ｐゴシック" pitchFamily="79" charset="-128"/>
            </a:endParaRPr>
          </a:p>
        </p:txBody>
      </p:sp>
      <p:sp>
        <p:nvSpPr>
          <p:cNvPr id="37" name="TextBox 57"/>
          <p:cNvSpPr txBox="1"/>
          <p:nvPr/>
        </p:nvSpPr>
        <p:spPr>
          <a:xfrm>
            <a:off x="6280494" y="5240161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Spark Slave Process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HDFS Data Node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Yarn </a:t>
            </a:r>
            <a:endParaRPr lang="en-US" sz="900" kern="0" dirty="0">
              <a:solidFill>
                <a:schemeClr val="tx1"/>
              </a:solidFill>
              <a:ea typeface="ＭＳ Ｐゴシック" pitchFamily="79" charset="-128"/>
            </a:endParaRPr>
          </a:p>
        </p:txBody>
      </p:sp>
      <p:sp>
        <p:nvSpPr>
          <p:cNvPr id="38" name="TextBox 57"/>
          <p:cNvSpPr txBox="1"/>
          <p:nvPr/>
        </p:nvSpPr>
        <p:spPr>
          <a:xfrm>
            <a:off x="1486088" y="3977339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Yarn Master</a:t>
            </a:r>
          </a:p>
        </p:txBody>
      </p:sp>
      <p:sp>
        <p:nvSpPr>
          <p:cNvPr id="39" name="TextBox 57"/>
          <p:cNvSpPr txBox="1"/>
          <p:nvPr/>
        </p:nvSpPr>
        <p:spPr>
          <a:xfrm>
            <a:off x="3904254" y="3977338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HDFS Name Node</a:t>
            </a:r>
          </a:p>
        </p:txBody>
      </p:sp>
      <p:sp>
        <p:nvSpPr>
          <p:cNvPr id="40" name="TextBox 57"/>
          <p:cNvSpPr txBox="1"/>
          <p:nvPr/>
        </p:nvSpPr>
        <p:spPr>
          <a:xfrm>
            <a:off x="6344996" y="3944002"/>
            <a:ext cx="1385739" cy="57091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Hive Server 2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Hive Meta Store</a:t>
            </a:r>
            <a:endParaRPr lang="en-US" sz="900" kern="0" dirty="0">
              <a:solidFill>
                <a:schemeClr val="tx1"/>
              </a:solidFill>
              <a:ea typeface="ＭＳ Ｐゴシック" pitchFamily="79" charset="-128"/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1161524" y="2335788"/>
            <a:ext cx="6887007" cy="12218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phemi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Edge Management </a:t>
            </a:r>
            <a:r>
              <a:rPr lang="en-US" dirty="0"/>
              <a:t>Nodes</a:t>
            </a:r>
          </a:p>
        </p:txBody>
      </p:sp>
      <p:sp>
        <p:nvSpPr>
          <p:cNvPr id="43" name="TextBox 57"/>
          <p:cNvSpPr txBox="1"/>
          <p:nvPr/>
        </p:nvSpPr>
        <p:spPr>
          <a:xfrm>
            <a:off x="2571184" y="2489697"/>
            <a:ext cx="3773812" cy="763589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Zeppelin Process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Spark Driver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R</a:t>
            </a:r>
          </a:p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System ML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8186" y="2199981"/>
            <a:ext cx="7414788" cy="414521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lgDash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46" name="TextBox 57"/>
          <p:cNvSpPr txBox="1"/>
          <p:nvPr/>
        </p:nvSpPr>
        <p:spPr>
          <a:xfrm>
            <a:off x="259951" y="6254668"/>
            <a:ext cx="817424" cy="256037"/>
          </a:xfrm>
          <a:prstGeom prst="rect">
            <a:avLst/>
          </a:prstGeom>
          <a:solidFill>
            <a:schemeClr val="bg1"/>
          </a:solidFill>
          <a:ln w="25402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ＭＳ Ｐゴシック" pitchFamily="79" charset="-128"/>
              </a:defRPr>
            </a:lvl1pPr>
          </a:lstStyle>
          <a:p>
            <a:r>
              <a:rPr lang="en-US" dirty="0"/>
              <a:t>IOP</a:t>
            </a:r>
          </a:p>
        </p:txBody>
      </p:sp>
      <p:sp>
        <p:nvSpPr>
          <p:cNvPr id="47" name="TextBox 57"/>
          <p:cNvSpPr txBox="1"/>
          <p:nvPr/>
        </p:nvSpPr>
        <p:spPr>
          <a:xfrm>
            <a:off x="2807325" y="1214523"/>
            <a:ext cx="3339978" cy="433198"/>
          </a:xfrm>
          <a:prstGeom prst="rect">
            <a:avLst/>
          </a:prstGeom>
          <a:solidFill>
            <a:schemeClr val="bg1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r>
              <a:rPr lang="en-US" sz="900" kern="0" dirty="0" smtClean="0">
                <a:solidFill>
                  <a:schemeClr val="tx1"/>
                </a:solidFill>
                <a:ea typeface="ＭＳ Ｐゴシック" pitchFamily="79" charset="-128"/>
              </a:rPr>
              <a:t>User Browser</a:t>
            </a:r>
          </a:p>
        </p:txBody>
      </p:sp>
      <p:cxnSp>
        <p:nvCxnSpPr>
          <p:cNvPr id="51" name="Straight Arrow Connector 50"/>
          <p:cNvCxnSpPr>
            <a:stCxn id="47" idx="2"/>
            <a:endCxn id="43" idx="0"/>
          </p:cNvCxnSpPr>
          <p:nvPr/>
        </p:nvCxnSpPr>
        <p:spPr>
          <a:xfrm flipH="1">
            <a:off x="4458090" y="1647721"/>
            <a:ext cx="19224" cy="8419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831" y="3529057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585321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Problems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1802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6" y="4136471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585321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marL="0" indent="0" eaLnBrk="1" hangingPunct="1">
              <a:spcAft>
                <a:spcPct val="15000"/>
              </a:spcAft>
              <a:buClr>
                <a:srgbClr val="0033CC"/>
              </a:buClr>
              <a:buNone/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31581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350" y="2476500"/>
            <a:ext cx="8877300" cy="1077913"/>
          </a:xfrm>
        </p:spPr>
        <p:txBody>
          <a:bodyPr/>
          <a:lstStyle/>
          <a:p>
            <a:pPr algn="ctr" eaLnBrk="1" hangingPunct="1"/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2800" b="1" dirty="0" smtClean="0"/>
              <a:t>Thank You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806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985" y="1120835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94869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marL="0" indent="0" eaLnBrk="1" hangingPunct="1">
              <a:spcAft>
                <a:spcPct val="15000"/>
              </a:spcAft>
              <a:buClr>
                <a:srgbClr val="0033CC"/>
              </a:buClr>
              <a:buNone/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8338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5" y="546962"/>
            <a:ext cx="8545512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Water efficiency enhances People’s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Life</a:t>
            </a:r>
            <a:br>
              <a:rPr lang="en-US" sz="2400" b="1" dirty="0" smtClean="0">
                <a:solidFill>
                  <a:srgbClr val="2226DE"/>
                </a:solidFill>
                <a:sym typeface="Helvetica"/>
              </a:rPr>
            </a:b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31245" y="5686624"/>
            <a:ext cx="88940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en-US" sz="1400" b="1" dirty="0" smtClean="0"/>
              <a:t>Water efficiency analytics enhances performance of city water systems, improving the longevity of infrastructure while saving energy and reducing water loss.</a:t>
            </a:r>
            <a:endParaRPr lang="en-US" altLang="en-US" sz="1400" b="1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en-US" sz="1400" b="1" dirty="0" smtClean="0"/>
              <a:t> </a:t>
            </a:r>
          </a:p>
        </p:txBody>
      </p:sp>
      <p:pic>
        <p:nvPicPr>
          <p:cNvPr id="1026" name="Picture 2" descr="http://smartcitiescouncil.com/sites/default/files/images/IBM%20big%20data%20infographic%20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82" y="2388706"/>
            <a:ext cx="4276564" cy="299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aterworld.com/content/dam/ww/print-articles/2013/12/z1312wwwum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7" y="1247099"/>
            <a:ext cx="3200810" cy="32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7975" y="1011219"/>
            <a:ext cx="603542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No Water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Water Quality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Hardness (measure of dissolved calcium and magnesium)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Dirty, Cloudy </a:t>
            </a:r>
            <a:r>
              <a:rPr lang="en-US" altLang="en-US" sz="1800" dirty="0"/>
              <a:t>or Milky, Rusty Brown </a:t>
            </a:r>
            <a:r>
              <a:rPr lang="en-US" altLang="en-US" sz="1800" dirty="0" smtClean="0"/>
              <a:t>Color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Contains particles, insects or worms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Contains grease, oil, or gasoline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Bad smell or taste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Chlorine odors</a:t>
            </a:r>
          </a:p>
          <a:p>
            <a:pPr marL="742950" lvl="1" indent="-285750" eaLnBrk="1" hangingPunct="1"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Fluoride levels</a:t>
            </a:r>
          </a:p>
          <a:p>
            <a:pPr lvl="1" eaLnBrk="1" hangingPunct="1">
              <a:buClrTx/>
              <a:buNone/>
            </a:pP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Water Pressure High/Low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Illness caused by drinking water</a:t>
            </a: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Building/Neighborhood</a:t>
            </a: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3" y="517241"/>
            <a:ext cx="8930805" cy="4939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What are the Typical Reasons for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Water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related problems ?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3" name="AutoShape 2" descr="Image result for Reasons for No Hot 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Reasons for No Hot Wa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6" descr="Image result for Reasons for No Hot Wa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60" y="2481652"/>
            <a:ext cx="1900203" cy="20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4" y="546962"/>
            <a:ext cx="8930805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How Analytics can help in addressing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Water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Problems ?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64994" y="1617131"/>
            <a:ext cx="847024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Correlating disparate Data Sources easily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/>
              <a:t>Help in Potential Cause Analysis based on area, timing, building types etc.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Prediction of Areas/Timing with potential of more </a:t>
            </a:r>
            <a:r>
              <a:rPr lang="en-US" altLang="en-US" sz="1800" dirty="0" smtClean="0"/>
              <a:t>Water</a:t>
            </a:r>
            <a:r>
              <a:rPr lang="en-US" altLang="en-US" sz="1800" dirty="0" smtClean="0"/>
              <a:t> problems</a:t>
            </a: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Prediction of sudden Spikes ahead of time using near real time data</a:t>
            </a: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 smtClean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Influencing </a:t>
            </a:r>
            <a:r>
              <a:rPr lang="en-US" altLang="en-US" sz="1800" dirty="0"/>
              <a:t>e</a:t>
            </a:r>
            <a:r>
              <a:rPr lang="en-US" altLang="en-US" sz="1800" dirty="0" smtClean="0"/>
              <a:t>fficient use </a:t>
            </a:r>
            <a:r>
              <a:rPr lang="en-US" altLang="en-US" sz="1800" dirty="0" smtClean="0"/>
              <a:t>of </a:t>
            </a:r>
            <a:r>
              <a:rPr lang="en-US" altLang="en-US" sz="1800" dirty="0" smtClean="0"/>
              <a:t>Water Management</a:t>
            </a:r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Better Service and Improved People’s Lifestyle</a:t>
            </a:r>
            <a:endParaRPr lang="en-US" altLang="en-US" sz="1800" dirty="0"/>
          </a:p>
          <a:p>
            <a:pPr marL="285750" indent="-2857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en-US" altLang="en-US" sz="1800" dirty="0" smtClean="0"/>
          </a:p>
        </p:txBody>
      </p:sp>
      <p:sp>
        <p:nvSpPr>
          <p:cNvPr id="3" name="AutoShape 2" descr="https://cdn.datafloq.com/cms/2015/08/07/city-next-whitepaper.jpg"/>
          <p:cNvSpPr>
            <a:spLocks noChangeAspect="1" noChangeArrowheads="1"/>
          </p:cNvSpPr>
          <p:nvPr/>
        </p:nvSpPr>
        <p:spPr bwMode="auto">
          <a:xfrm>
            <a:off x="155575" y="-1812925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27" y="4288600"/>
            <a:ext cx="3151347" cy="179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832" y="1700257"/>
            <a:ext cx="8805871" cy="379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black">
          <a:xfrm>
            <a:off x="34925" y="6640513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166" y="1165225"/>
            <a:ext cx="8585321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Big Cities– Implications and Causes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in New York City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Data Sources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Fast Data Analytics Technologies For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(10 Mins)</a:t>
            </a:r>
          </a:p>
          <a:p>
            <a:pPr marL="0" indent="0" eaLnBrk="1" hangingPunct="1">
              <a:spcAft>
                <a:spcPct val="15000"/>
              </a:spcAft>
              <a:buClr>
                <a:srgbClr val="0033CC"/>
              </a:buClr>
              <a:buNone/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Demonstration of Modeling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Water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Problems using New York City Data Sources (60 Mins)</a:t>
            </a: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endParaRPr lang="en-US" altLang="en-US" sz="1200" b="1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Aft>
                <a:spcPct val="15000"/>
              </a:spcAft>
              <a:buClr>
                <a:srgbClr val="0033CC"/>
              </a:buClr>
            </a:pPr>
            <a:r>
              <a:rPr lang="en-US" altLang="en-US" sz="1200" b="1" dirty="0" smtClean="0">
                <a:ea typeface="Arial Unicode MS" pitchFamily="34" charset="-128"/>
                <a:cs typeface="Arial Unicode MS" pitchFamily="34" charset="-128"/>
              </a:rPr>
              <a:t>Q &amp; A (15 Mins)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555923"/>
            <a:ext cx="8839200" cy="461665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2226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6812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0" y="546962"/>
            <a:ext cx="9004150" cy="539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Water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Complaints in New York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City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" y="1315997"/>
            <a:ext cx="8767483" cy="5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94" y="546962"/>
            <a:ext cx="8930805" cy="1004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Weekly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Water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 </a:t>
            </a:r>
            <a:r>
              <a:rPr lang="en-US" sz="2400" b="1" dirty="0" smtClean="0">
                <a:solidFill>
                  <a:srgbClr val="2226DE"/>
                </a:solidFill>
                <a:sym typeface="Helvetica"/>
              </a:rPr>
              <a:t>Complaints in Manhattan for a Year</a:t>
            </a:r>
            <a:endParaRPr lang="en-US" sz="2400" b="1" dirty="0">
              <a:solidFill>
                <a:srgbClr val="2226DE"/>
              </a:solidFill>
              <a:sym typeface="Helvetica"/>
            </a:endParaRPr>
          </a:p>
        </p:txBody>
      </p:sp>
      <p:pic>
        <p:nvPicPr>
          <p:cNvPr id="13314" name="Picture 2" descr="http://www.ibmbigdatahub.com/sites/default/files/datamag/2015/02/turning-up-the-heat-on-open-data-figure-1-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52625"/>
            <a:ext cx="8905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Analytics_wht_template">
  <a:themeElements>
    <a:clrScheme name="Big_Data_&amp;_Analytics_Brand_wh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Big_Data_&amp;_Analytics_Brand_wh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ontent Slide">
  <a:themeElements>
    <a:clrScheme name="PetSmart Theme 2">
      <a:dk1>
        <a:srgbClr val="313231"/>
      </a:dk1>
      <a:lt1>
        <a:srgbClr val="FFFFFE"/>
      </a:lt1>
      <a:dk2>
        <a:srgbClr val="003E82"/>
      </a:dk2>
      <a:lt2>
        <a:srgbClr val="FFFFFE"/>
      </a:lt2>
      <a:accent1>
        <a:srgbClr val="79ADD1"/>
      </a:accent1>
      <a:accent2>
        <a:srgbClr val="C4022F"/>
      </a:accent2>
      <a:accent3>
        <a:srgbClr val="FFFFFE"/>
      </a:accent3>
      <a:accent4>
        <a:srgbClr val="C0D326"/>
      </a:accent4>
      <a:accent5>
        <a:srgbClr val="CD0051"/>
      </a:accent5>
      <a:accent6>
        <a:srgbClr val="400225"/>
      </a:accent6>
      <a:hlink>
        <a:srgbClr val="092956"/>
      </a:hlink>
      <a:folHlink>
        <a:srgbClr val="FFFFFF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27126</TotalTime>
  <Words>4364</Words>
  <Application>Microsoft Office PowerPoint</Application>
  <PresentationFormat>On-screen Show (4:3)</PresentationFormat>
  <Paragraphs>640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 Unicode MS</vt:lpstr>
      <vt:lpstr>ＭＳ Ｐゴシック</vt:lpstr>
      <vt:lpstr>ＭＳ Ｐゴシック</vt:lpstr>
      <vt:lpstr>Abadi MT Condensed Light</vt:lpstr>
      <vt:lpstr>Arial</vt:lpstr>
      <vt:lpstr>Calibri</vt:lpstr>
      <vt:lpstr>Courier New</vt:lpstr>
      <vt:lpstr>Euphemia</vt:lpstr>
      <vt:lpstr>Helvetica</vt:lpstr>
      <vt:lpstr>Helvetica Light</vt:lpstr>
      <vt:lpstr>Helvetica Neue Light</vt:lpstr>
      <vt:lpstr>Rockwell</vt:lpstr>
      <vt:lpstr>Segoe UI Light</vt:lpstr>
      <vt:lpstr>Symbol</vt:lpstr>
      <vt:lpstr>Times</vt:lpstr>
      <vt:lpstr>Times New Roman</vt:lpstr>
      <vt:lpstr>Wingdings</vt:lpstr>
      <vt:lpstr>IBM Analytics_wht_template</vt:lpstr>
      <vt:lpstr>3_Content Slide</vt:lpstr>
      <vt:lpstr>Modeling Water Problems using Zeppelin, Spark, R and System ML</vt:lpstr>
      <vt:lpstr>Agenda</vt:lpstr>
      <vt:lpstr>Agenda</vt:lpstr>
      <vt:lpstr>Water efficiency enhances People’s Life </vt:lpstr>
      <vt:lpstr>What are the Typical Reasons for Water related problems ?</vt:lpstr>
      <vt:lpstr>How Analytics can help in addressing Water Problems ?</vt:lpstr>
      <vt:lpstr>Agenda</vt:lpstr>
      <vt:lpstr>Water Complaints in New York City</vt:lpstr>
      <vt:lpstr>Weekly Water Complaints in Manhattan for a Year</vt:lpstr>
      <vt:lpstr>Agenda</vt:lpstr>
      <vt:lpstr>Data Source 1 : Complaint  Data</vt:lpstr>
      <vt:lpstr>Data Source 2 : Building Characteristics Data (Pluto Data)</vt:lpstr>
      <vt:lpstr>Data Source 3 : American Community Survey Data</vt:lpstr>
      <vt:lpstr>Approach For Modeling</vt:lpstr>
      <vt:lpstr>Agenda</vt:lpstr>
      <vt:lpstr>Fast Data Analytics Stack for developing Analytics in an Agile and iterative way  </vt:lpstr>
      <vt:lpstr>Technology Stack Used for This Demonstration</vt:lpstr>
      <vt:lpstr>Apache Spark</vt:lpstr>
      <vt:lpstr>PowerPoint Presentation</vt:lpstr>
      <vt:lpstr>Apache Zeppelin </vt:lpstr>
      <vt:lpstr>Apache SystemML</vt:lpstr>
      <vt:lpstr>IOP – IBM Open Platform with Apache Hadoop</vt:lpstr>
      <vt:lpstr>BigInsights for Apache Hadoop in IBM Bluemix</vt:lpstr>
      <vt:lpstr>PowerPoint Presentation</vt:lpstr>
      <vt:lpstr>The Overall Deployment Architecture with Key Components</vt:lpstr>
      <vt:lpstr>Agenda</vt:lpstr>
      <vt:lpstr>Agenda</vt:lpstr>
      <vt:lpstr>       Thank You </vt:lpstr>
    </vt:vector>
  </TitlesOfParts>
  <Company>VSA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ADMINIBM</cp:lastModifiedBy>
  <cp:revision>209</cp:revision>
  <dcterms:created xsi:type="dcterms:W3CDTF">2012-06-13T19:43:57Z</dcterms:created>
  <dcterms:modified xsi:type="dcterms:W3CDTF">2016-06-12T19:20:36Z</dcterms:modified>
</cp:coreProperties>
</file>