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42B873D-C574-40EC-971A-0330020C1D5D}" type="datetimeFigureOut">
              <a:rPr lang="zh-CN" altLang="en-US" smtClean="0"/>
              <a:pPr/>
              <a:t>2016/9/27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592650-1077-49BE-A5D1-6D4CA9311AE1}"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42B873D-C574-40EC-971A-0330020C1D5D}" type="datetimeFigureOut">
              <a:rPr lang="zh-CN" altLang="en-US" smtClean="0"/>
              <a:pPr/>
              <a:t>2016/9/27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592650-1077-49BE-A5D1-6D4CA9311AE1}"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42B873D-C574-40EC-971A-0330020C1D5D}" type="datetimeFigureOut">
              <a:rPr lang="zh-CN" altLang="en-US" smtClean="0"/>
              <a:pPr/>
              <a:t>2016/9/27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592650-1077-49BE-A5D1-6D4CA9311AE1}"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42B873D-C574-40EC-971A-0330020C1D5D}" type="datetimeFigureOut">
              <a:rPr lang="zh-CN" altLang="en-US" smtClean="0"/>
              <a:pPr/>
              <a:t>2016/9/27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592650-1077-49BE-A5D1-6D4CA9311AE1}"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42B873D-C574-40EC-971A-0330020C1D5D}" type="datetimeFigureOut">
              <a:rPr lang="zh-CN" altLang="en-US" smtClean="0"/>
              <a:pPr/>
              <a:t>2016/9/27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592650-1077-49BE-A5D1-6D4CA9311AE1}"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42B873D-C574-40EC-971A-0330020C1D5D}" type="datetimeFigureOut">
              <a:rPr lang="zh-CN" altLang="en-US" smtClean="0"/>
              <a:pPr/>
              <a:t>2016/9/27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592650-1077-49BE-A5D1-6D4CA9311AE1}"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42B873D-C574-40EC-971A-0330020C1D5D}" type="datetimeFigureOut">
              <a:rPr lang="zh-CN" altLang="en-US" smtClean="0"/>
              <a:pPr/>
              <a:t>2016/9/27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A592650-1077-49BE-A5D1-6D4CA9311AE1}"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42B873D-C574-40EC-971A-0330020C1D5D}" type="datetimeFigureOut">
              <a:rPr lang="zh-CN" altLang="en-US" smtClean="0"/>
              <a:pPr/>
              <a:t>2016/9/27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A592650-1077-49BE-A5D1-6D4CA9311AE1}"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42B873D-C574-40EC-971A-0330020C1D5D}" type="datetimeFigureOut">
              <a:rPr lang="zh-CN" altLang="en-US" smtClean="0"/>
              <a:pPr/>
              <a:t>2016/9/27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A592650-1077-49BE-A5D1-6D4CA9311AE1}"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42B873D-C574-40EC-971A-0330020C1D5D}" type="datetimeFigureOut">
              <a:rPr lang="zh-CN" altLang="en-US" smtClean="0"/>
              <a:pPr/>
              <a:t>2016/9/27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592650-1077-49BE-A5D1-6D4CA9311AE1}"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42B873D-C574-40EC-971A-0330020C1D5D}" type="datetimeFigureOut">
              <a:rPr lang="zh-CN" altLang="en-US" smtClean="0"/>
              <a:pPr/>
              <a:t>2016/9/27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592650-1077-49BE-A5D1-6D4CA9311AE1}"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2B873D-C574-40EC-971A-0330020C1D5D}" type="datetimeFigureOut">
              <a:rPr lang="zh-CN" altLang="en-US" smtClean="0"/>
              <a:pPr/>
              <a:t>2016/9/27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592650-1077-49BE-A5D1-6D4CA9311AE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2348880"/>
            <a:ext cx="7772400" cy="1470025"/>
          </a:xfrm>
        </p:spPr>
        <p:txBody>
          <a:bodyPr>
            <a:normAutofit/>
          </a:bodyPr>
          <a:lstStyle/>
          <a:p>
            <a:r>
              <a:rPr lang="zh-CN" altLang="en-US" sz="3600" b="1" dirty="0" smtClean="0"/>
              <a:t>基于智能手机的用户行为识别技术</a:t>
            </a:r>
            <a:r>
              <a:rPr lang="en-US" altLang="zh-CN" sz="3600" b="1" dirty="0" smtClean="0"/>
              <a:t/>
            </a:r>
            <a:br>
              <a:rPr lang="en-US" altLang="zh-CN" sz="3600" b="1" dirty="0" smtClean="0"/>
            </a:br>
            <a:r>
              <a:rPr lang="zh-CN" altLang="en-US" sz="3600" b="1" dirty="0" smtClean="0"/>
              <a:t>研究与应用</a:t>
            </a:r>
            <a:endParaRPr lang="zh-CN" altLang="en-US" sz="3600" b="1" dirty="0"/>
          </a:p>
        </p:txBody>
      </p:sp>
      <p:sp>
        <p:nvSpPr>
          <p:cNvPr id="4" name="TextBox 3"/>
          <p:cNvSpPr txBox="1"/>
          <p:nvPr/>
        </p:nvSpPr>
        <p:spPr>
          <a:xfrm>
            <a:off x="899592" y="1196752"/>
            <a:ext cx="2664296" cy="584775"/>
          </a:xfrm>
          <a:prstGeom prst="rect">
            <a:avLst/>
          </a:prstGeom>
          <a:noFill/>
        </p:spPr>
        <p:txBody>
          <a:bodyPr wrap="square" rtlCol="0">
            <a:spAutoFit/>
          </a:bodyPr>
          <a:lstStyle/>
          <a:p>
            <a:r>
              <a:rPr lang="en-US" altLang="zh-CN" sz="3200" dirty="0" smtClean="0"/>
              <a:t>PAPER 1</a:t>
            </a:r>
            <a:endParaRPr lang="zh-CN" alt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zh-CN" sz="2400" b="1" dirty="0"/>
              <a:t>基于</a:t>
            </a:r>
            <a:r>
              <a:rPr lang="en-US" altLang="zh-CN" sz="2400" b="1" dirty="0"/>
              <a:t> </a:t>
            </a:r>
            <a:r>
              <a:rPr lang="en-US" altLang="zh-CN" sz="2400" b="1" dirty="0" err="1"/>
              <a:t>SQLite</a:t>
            </a:r>
            <a:r>
              <a:rPr lang="en-US" altLang="zh-CN" sz="2400" b="1" dirty="0"/>
              <a:t> </a:t>
            </a:r>
            <a:r>
              <a:rPr lang="zh-CN" altLang="zh-CN" sz="2400" b="1" dirty="0"/>
              <a:t>的</a:t>
            </a:r>
            <a:r>
              <a:rPr lang="en-US" altLang="zh-CN" sz="2400" b="1" dirty="0"/>
              <a:t> Android </a:t>
            </a:r>
            <a:r>
              <a:rPr lang="zh-CN" altLang="zh-CN" sz="2400" b="1" dirty="0"/>
              <a:t>用户行为重构技术研究</a:t>
            </a:r>
            <a:endParaRPr lang="zh-CN" altLang="en-US" sz="2400" dirty="0"/>
          </a:p>
        </p:txBody>
      </p:sp>
      <p:sp>
        <p:nvSpPr>
          <p:cNvPr id="3" name="内容占位符 2"/>
          <p:cNvSpPr>
            <a:spLocks noGrp="1"/>
          </p:cNvSpPr>
          <p:nvPr>
            <p:ph idx="1"/>
          </p:nvPr>
        </p:nvSpPr>
        <p:spPr>
          <a:xfrm>
            <a:off x="457200" y="1412776"/>
            <a:ext cx="8229600" cy="4713387"/>
          </a:xfrm>
        </p:spPr>
        <p:txBody>
          <a:bodyPr>
            <a:normAutofit fontScale="85000" lnSpcReduction="10000"/>
          </a:bodyPr>
          <a:lstStyle/>
          <a:p>
            <a:pPr>
              <a:buNone/>
            </a:pPr>
            <a:r>
              <a:rPr lang="en-US" altLang="zh-CN" sz="2000" dirty="0" smtClean="0"/>
              <a:t>	</a:t>
            </a:r>
            <a:r>
              <a:rPr lang="zh-CN" altLang="zh-CN" sz="2000" dirty="0" smtClean="0"/>
              <a:t>不</a:t>
            </a:r>
            <a:r>
              <a:rPr lang="zh-CN" altLang="zh-CN" sz="2000" dirty="0"/>
              <a:t>依赖文件系统的用户行为重构方法，有效恢复出</a:t>
            </a:r>
            <a:r>
              <a:rPr lang="en-US" altLang="zh-CN" sz="2000" dirty="0"/>
              <a:t>NAND </a:t>
            </a:r>
            <a:r>
              <a:rPr lang="zh-CN" altLang="zh-CN" sz="2000" dirty="0"/>
              <a:t>闪存中</a:t>
            </a:r>
            <a:r>
              <a:rPr lang="zh-CN" altLang="zh-CN" sz="2000" dirty="0" smtClean="0"/>
              <a:t>包含用户</a:t>
            </a:r>
            <a:r>
              <a:rPr lang="zh-CN" altLang="zh-CN" sz="2000" dirty="0"/>
              <a:t>行为的</a:t>
            </a:r>
            <a:r>
              <a:rPr lang="en-US" altLang="zh-CN" sz="2000" dirty="0"/>
              <a:t> </a:t>
            </a:r>
            <a:endParaRPr lang="en-US" altLang="zh-CN" sz="2000" dirty="0" smtClean="0"/>
          </a:p>
          <a:p>
            <a:pPr>
              <a:buNone/>
            </a:pPr>
            <a:r>
              <a:rPr lang="en-US" altLang="zh-CN" sz="2000" dirty="0" err="1" smtClean="0"/>
              <a:t>SQLite</a:t>
            </a:r>
            <a:r>
              <a:rPr lang="en-US" altLang="zh-CN" sz="2000" dirty="0" smtClean="0"/>
              <a:t> </a:t>
            </a:r>
            <a:r>
              <a:rPr lang="zh-CN" altLang="zh-CN" sz="2000" dirty="0"/>
              <a:t>数据库表中的</a:t>
            </a:r>
            <a:r>
              <a:rPr lang="en-US" altLang="zh-CN" sz="2000" dirty="0"/>
              <a:t> </a:t>
            </a:r>
            <a:r>
              <a:rPr lang="en-US" altLang="zh-CN" sz="2000" dirty="0" err="1"/>
              <a:t>SQLite</a:t>
            </a:r>
            <a:r>
              <a:rPr lang="en-US" altLang="zh-CN" sz="2000" dirty="0"/>
              <a:t> </a:t>
            </a:r>
            <a:r>
              <a:rPr lang="zh-CN" altLang="zh-CN" sz="2000" dirty="0"/>
              <a:t>记录，然后使用</a:t>
            </a:r>
            <a:r>
              <a:rPr lang="en-US" altLang="zh-CN" sz="2000" dirty="0"/>
              <a:t> SQL</a:t>
            </a:r>
            <a:r>
              <a:rPr lang="zh-CN" altLang="zh-CN" sz="2000" dirty="0"/>
              <a:t>事件</a:t>
            </a:r>
            <a:r>
              <a:rPr lang="en-US" altLang="zh-CN" sz="2000" dirty="0"/>
              <a:t>-</a:t>
            </a:r>
            <a:r>
              <a:rPr lang="zh-CN" altLang="zh-CN" sz="2000" dirty="0"/>
              <a:t>用户</a:t>
            </a:r>
            <a:r>
              <a:rPr lang="zh-CN" altLang="zh-CN" sz="2000" dirty="0" smtClean="0"/>
              <a:t>行为识别</a:t>
            </a:r>
            <a:r>
              <a:rPr lang="zh-CN" altLang="zh-CN" sz="2000" dirty="0"/>
              <a:t>技术来完成用户</a:t>
            </a:r>
            <a:r>
              <a:rPr lang="zh-CN" altLang="zh-CN" sz="2000" dirty="0" smtClean="0"/>
              <a:t>行</a:t>
            </a:r>
            <a:endParaRPr lang="en-US" altLang="zh-CN" sz="2000" dirty="0" smtClean="0"/>
          </a:p>
          <a:p>
            <a:pPr>
              <a:buNone/>
            </a:pPr>
            <a:r>
              <a:rPr lang="zh-CN" altLang="zh-CN" sz="2000" dirty="0" smtClean="0"/>
              <a:t>为</a:t>
            </a:r>
            <a:r>
              <a:rPr lang="zh-CN" altLang="zh-CN" sz="2000" dirty="0"/>
              <a:t>的</a:t>
            </a:r>
            <a:r>
              <a:rPr lang="zh-CN" altLang="zh-CN" sz="2000" dirty="0" smtClean="0"/>
              <a:t>重构</a:t>
            </a:r>
            <a:endParaRPr lang="en-US" altLang="zh-CN" sz="2000" dirty="0"/>
          </a:p>
          <a:p>
            <a:pPr>
              <a:buNone/>
            </a:pPr>
            <a:endParaRPr lang="zh-CN" altLang="zh-CN" sz="2000" dirty="0"/>
          </a:p>
          <a:p>
            <a:pPr>
              <a:buNone/>
            </a:pPr>
            <a:r>
              <a:rPr lang="zh-CN" altLang="zh-CN" sz="2000" dirty="0"/>
              <a:t>（</a:t>
            </a:r>
            <a:r>
              <a:rPr lang="en-US" altLang="zh-CN" sz="2000" dirty="0"/>
              <a:t>1</a:t>
            </a:r>
            <a:r>
              <a:rPr lang="zh-CN" altLang="zh-CN" sz="2000" dirty="0"/>
              <a:t>）获取镜像</a:t>
            </a:r>
          </a:p>
          <a:p>
            <a:pPr>
              <a:buNone/>
            </a:pPr>
            <a:r>
              <a:rPr lang="en-US" altLang="zh-CN" sz="2000" dirty="0"/>
              <a:t>	</a:t>
            </a:r>
            <a:r>
              <a:rPr lang="zh-CN" altLang="zh-CN" sz="2000" dirty="0"/>
              <a:t>通过对已经获取</a:t>
            </a:r>
            <a:r>
              <a:rPr lang="en-US" altLang="zh-CN" sz="2000" dirty="0"/>
              <a:t> root </a:t>
            </a:r>
            <a:r>
              <a:rPr lang="zh-CN" altLang="zh-CN" sz="2000" dirty="0"/>
              <a:t>权限的手机执行 “</a:t>
            </a:r>
            <a:r>
              <a:rPr lang="en-US" altLang="zh-CN" sz="2000" dirty="0" err="1"/>
              <a:t>dd</a:t>
            </a:r>
            <a:r>
              <a:rPr lang="zh-CN" altLang="zh-CN" sz="2000" dirty="0"/>
              <a:t>”指令得到</a:t>
            </a:r>
            <a:r>
              <a:rPr lang="en-US" altLang="zh-CN" sz="2000" dirty="0"/>
              <a:t> Android </a:t>
            </a:r>
            <a:r>
              <a:rPr lang="zh-CN" altLang="zh-CN" sz="2000" dirty="0"/>
              <a:t>智能手机用户分区下的镜像</a:t>
            </a:r>
          </a:p>
          <a:p>
            <a:pPr>
              <a:buNone/>
            </a:pPr>
            <a:r>
              <a:rPr lang="zh-CN" altLang="zh-CN" sz="2000" dirty="0"/>
              <a:t>（</a:t>
            </a:r>
            <a:r>
              <a:rPr lang="en-US" altLang="zh-CN" sz="2000" dirty="0"/>
              <a:t>2</a:t>
            </a:r>
            <a:r>
              <a:rPr lang="zh-CN" altLang="zh-CN" sz="2000" dirty="0"/>
              <a:t>）预处理</a:t>
            </a:r>
          </a:p>
          <a:p>
            <a:pPr>
              <a:buNone/>
            </a:pPr>
            <a:r>
              <a:rPr lang="en-US" altLang="zh-CN" sz="2000" dirty="0"/>
              <a:t>	</a:t>
            </a:r>
            <a:r>
              <a:rPr lang="zh-CN" altLang="zh-CN" sz="2000" dirty="0"/>
              <a:t>顺序扫描整个闪存镜像，根据</a:t>
            </a:r>
            <a:r>
              <a:rPr lang="en-US" altLang="zh-CN" sz="2000" dirty="0"/>
              <a:t> B+</a:t>
            </a:r>
            <a:r>
              <a:rPr lang="zh-CN" altLang="zh-CN" sz="2000" dirty="0"/>
              <a:t>树叶子页面的一些固定结构匹配出闪存镜像中包含的所有</a:t>
            </a:r>
            <a:r>
              <a:rPr lang="en-US" altLang="zh-CN" sz="2000" dirty="0"/>
              <a:t> B+</a:t>
            </a:r>
            <a:r>
              <a:rPr lang="zh-CN" altLang="zh-CN" sz="2000" dirty="0"/>
              <a:t>树叶子页，并获取到各个页的物理位置。</a:t>
            </a:r>
          </a:p>
          <a:p>
            <a:pPr>
              <a:buNone/>
            </a:pPr>
            <a:r>
              <a:rPr lang="zh-CN" altLang="zh-CN" sz="2000" dirty="0"/>
              <a:t>（</a:t>
            </a:r>
            <a:r>
              <a:rPr lang="en-US" altLang="zh-CN" sz="2000" dirty="0"/>
              <a:t>3</a:t>
            </a:r>
            <a:r>
              <a:rPr lang="zh-CN" altLang="zh-CN" sz="2000" dirty="0"/>
              <a:t>）</a:t>
            </a:r>
            <a:r>
              <a:rPr lang="en-US" altLang="zh-CN" sz="2000" dirty="0"/>
              <a:t>SQL </a:t>
            </a:r>
            <a:r>
              <a:rPr lang="zh-CN" altLang="zh-CN" sz="2000" dirty="0"/>
              <a:t>事件的获取</a:t>
            </a:r>
          </a:p>
          <a:p>
            <a:pPr>
              <a:buNone/>
            </a:pPr>
            <a:r>
              <a:rPr lang="en-US" altLang="zh-CN" sz="2000" dirty="0"/>
              <a:t>	</a:t>
            </a:r>
            <a:r>
              <a:rPr lang="zh-CN" altLang="zh-CN" sz="2000" dirty="0"/>
              <a:t>第一次扫描获取到系统表</a:t>
            </a:r>
            <a:r>
              <a:rPr lang="en-US" altLang="zh-CN" sz="2000" dirty="0"/>
              <a:t> </a:t>
            </a:r>
            <a:r>
              <a:rPr lang="en-US" altLang="zh-CN" sz="2000" dirty="0" err="1"/>
              <a:t>sqlite_master</a:t>
            </a:r>
            <a:r>
              <a:rPr lang="zh-CN" altLang="zh-CN" sz="2000" dirty="0"/>
              <a:t>中指定表建表的</a:t>
            </a:r>
            <a:r>
              <a:rPr lang="en-US" altLang="zh-CN" sz="2000" dirty="0"/>
              <a:t> SQL </a:t>
            </a:r>
            <a:r>
              <a:rPr lang="zh-CN" altLang="zh-CN" sz="2000" dirty="0"/>
              <a:t>语句，通过解析该</a:t>
            </a:r>
            <a:r>
              <a:rPr lang="en-US" altLang="zh-CN" sz="2000" dirty="0"/>
              <a:t> SQL </a:t>
            </a:r>
            <a:r>
              <a:rPr lang="zh-CN" altLang="zh-CN" sz="2000" dirty="0"/>
              <a:t>语句，该表的字段个数和各个字段的类型都能被获取到。第二次扫描，根据之前获取到的字段类型和字段个数匹配出该表的所有</a:t>
            </a:r>
            <a:r>
              <a:rPr lang="en-US" altLang="zh-CN" sz="2000" dirty="0"/>
              <a:t> </a:t>
            </a:r>
            <a:r>
              <a:rPr lang="en-US" altLang="zh-CN" sz="2000" dirty="0" err="1"/>
              <a:t>SQLite</a:t>
            </a:r>
            <a:r>
              <a:rPr lang="en-US" altLang="zh-CN" sz="2000" dirty="0"/>
              <a:t> </a:t>
            </a:r>
            <a:r>
              <a:rPr lang="zh-CN" altLang="zh-CN" sz="2000" dirty="0"/>
              <a:t>记录。</a:t>
            </a:r>
          </a:p>
          <a:p>
            <a:pPr>
              <a:buNone/>
            </a:pPr>
            <a:r>
              <a:rPr lang="zh-CN" altLang="zh-CN" sz="2000" dirty="0"/>
              <a:t>（</a:t>
            </a:r>
            <a:r>
              <a:rPr lang="en-US" altLang="zh-CN" sz="2000" dirty="0"/>
              <a:t>4</a:t>
            </a:r>
            <a:r>
              <a:rPr lang="zh-CN" altLang="zh-CN" sz="2000" dirty="0"/>
              <a:t>）用户行为的重构与分析</a:t>
            </a:r>
          </a:p>
          <a:p>
            <a:pPr>
              <a:buNone/>
            </a:pPr>
            <a:r>
              <a:rPr lang="en-US" altLang="zh-CN" sz="2000" dirty="0"/>
              <a:t>	</a:t>
            </a:r>
            <a:r>
              <a:rPr lang="zh-CN" altLang="zh-CN" sz="2000" dirty="0"/>
              <a:t>通过分析</a:t>
            </a:r>
            <a:r>
              <a:rPr lang="en-US" altLang="zh-CN" sz="2000" dirty="0"/>
              <a:t> </a:t>
            </a:r>
            <a:r>
              <a:rPr lang="en-US" altLang="zh-CN" sz="2000" dirty="0" err="1"/>
              <a:t>SQLite</a:t>
            </a:r>
            <a:r>
              <a:rPr lang="en-US" altLang="zh-CN" sz="2000" dirty="0"/>
              <a:t> </a:t>
            </a:r>
            <a:r>
              <a:rPr lang="zh-CN" altLang="zh-CN" sz="2000" dirty="0"/>
              <a:t>数据库表来确定其用户行为类型，根据</a:t>
            </a:r>
            <a:r>
              <a:rPr lang="en-US" altLang="zh-CN" sz="2000" dirty="0"/>
              <a:t>SQL </a:t>
            </a:r>
            <a:r>
              <a:rPr lang="zh-CN" altLang="zh-CN" sz="2000" dirty="0"/>
              <a:t>事件</a:t>
            </a:r>
            <a:r>
              <a:rPr lang="en-US" altLang="zh-CN" sz="2000" dirty="0"/>
              <a:t>-</a:t>
            </a:r>
            <a:r>
              <a:rPr lang="zh-CN" altLang="zh-CN" sz="2000" dirty="0"/>
              <a:t>用户行为的识别技术来重构出用户行为</a:t>
            </a:r>
          </a:p>
          <a:p>
            <a:pPr>
              <a:buNone/>
            </a:pPr>
            <a:endParaRPr lang="zh-CN" alt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dirty="0"/>
              <a:t>ATCL </a:t>
            </a:r>
            <a:r>
              <a:rPr lang="zh-CN" altLang="zh-CN" sz="2800" b="1" dirty="0"/>
              <a:t>取证系统设计与</a:t>
            </a:r>
            <a:r>
              <a:rPr lang="zh-CN" altLang="zh-CN" sz="2800" b="1" dirty="0" smtClean="0"/>
              <a:t>实现</a:t>
            </a:r>
            <a:endParaRPr lang="zh-CN" altLang="en-US" sz="2800" dirty="0"/>
          </a:p>
        </p:txBody>
      </p:sp>
      <p:sp>
        <p:nvSpPr>
          <p:cNvPr id="3" name="内容占位符 2"/>
          <p:cNvSpPr>
            <a:spLocks noGrp="1"/>
          </p:cNvSpPr>
          <p:nvPr>
            <p:ph idx="1"/>
          </p:nvPr>
        </p:nvSpPr>
        <p:spPr/>
        <p:txBody>
          <a:bodyPr>
            <a:noAutofit/>
          </a:bodyPr>
          <a:lstStyle/>
          <a:p>
            <a:pPr>
              <a:spcAft>
                <a:spcPts val="900"/>
              </a:spcAft>
              <a:buNone/>
            </a:pPr>
            <a:r>
              <a:rPr lang="en-US" altLang="zh-CN" sz="2000" dirty="0" smtClean="0"/>
              <a:t>	ATCL </a:t>
            </a:r>
            <a:r>
              <a:rPr lang="zh-CN" altLang="zh-CN" sz="2000" dirty="0"/>
              <a:t>取证系统应用两种用户行为重构方法，更好的</a:t>
            </a:r>
            <a:r>
              <a:rPr lang="zh-CN" altLang="zh-CN" sz="2000" dirty="0" smtClean="0"/>
              <a:t>满足</a:t>
            </a:r>
            <a:r>
              <a:rPr lang="zh-CN" altLang="zh-CN" sz="2000" dirty="0"/>
              <a:t>针对</a:t>
            </a:r>
            <a:r>
              <a:rPr lang="zh-CN" altLang="zh-CN" sz="2000" u="sng" dirty="0"/>
              <a:t>多个版本</a:t>
            </a:r>
            <a:r>
              <a:rPr lang="en-US" altLang="zh-CN" sz="2000" u="sng" dirty="0"/>
              <a:t> </a:t>
            </a:r>
            <a:endParaRPr lang="en-US" altLang="zh-CN" sz="2000" u="sng" dirty="0" smtClean="0"/>
          </a:p>
          <a:p>
            <a:pPr>
              <a:spcAft>
                <a:spcPts val="900"/>
              </a:spcAft>
              <a:buNone/>
            </a:pPr>
            <a:r>
              <a:rPr lang="en-US" altLang="zh-CN" sz="2000" dirty="0" smtClean="0"/>
              <a:t>Android</a:t>
            </a:r>
            <a:r>
              <a:rPr lang="zh-CN" altLang="zh-CN" sz="2000" dirty="0"/>
              <a:t>手机取证的需求。</a:t>
            </a:r>
          </a:p>
          <a:p>
            <a:pPr>
              <a:spcAft>
                <a:spcPts val="900"/>
              </a:spcAft>
              <a:buNone/>
            </a:pPr>
            <a:r>
              <a:rPr lang="zh-CN" altLang="zh-CN" sz="2000" dirty="0"/>
              <a:t>（</a:t>
            </a:r>
            <a:r>
              <a:rPr lang="en-US" altLang="zh-CN" sz="2000" dirty="0"/>
              <a:t>1</a:t>
            </a:r>
            <a:r>
              <a:rPr lang="zh-CN" altLang="zh-CN" sz="2000" dirty="0"/>
              <a:t>）手机镜像获取</a:t>
            </a:r>
          </a:p>
          <a:p>
            <a:pPr>
              <a:spcAft>
                <a:spcPts val="900"/>
              </a:spcAft>
              <a:buNone/>
            </a:pPr>
            <a:r>
              <a:rPr lang="en-US" altLang="zh-CN" sz="2000" dirty="0"/>
              <a:t>	</a:t>
            </a:r>
            <a:r>
              <a:rPr lang="zh-CN" altLang="zh-CN" sz="2000" dirty="0"/>
              <a:t>将当前手机用户分区下的镜像获取到，并保留作为取证的证据源</a:t>
            </a:r>
          </a:p>
          <a:p>
            <a:pPr>
              <a:spcAft>
                <a:spcPts val="900"/>
              </a:spcAft>
              <a:buNone/>
            </a:pPr>
            <a:r>
              <a:rPr lang="zh-CN" altLang="zh-CN" sz="2000" dirty="0"/>
              <a:t>（</a:t>
            </a:r>
            <a:r>
              <a:rPr lang="en-US" altLang="zh-CN" sz="2000" dirty="0"/>
              <a:t>2</a:t>
            </a:r>
            <a:r>
              <a:rPr lang="zh-CN" altLang="zh-CN" sz="2000" dirty="0"/>
              <a:t>）手机镜像解析</a:t>
            </a:r>
          </a:p>
          <a:p>
            <a:pPr>
              <a:spcAft>
                <a:spcPts val="900"/>
              </a:spcAft>
              <a:buNone/>
            </a:pPr>
            <a:r>
              <a:rPr lang="en-US" altLang="zh-CN" sz="2000" dirty="0"/>
              <a:t>	</a:t>
            </a:r>
            <a:r>
              <a:rPr lang="zh-CN" altLang="zh-CN" sz="2000" dirty="0"/>
              <a:t>使用基于</a:t>
            </a:r>
            <a:r>
              <a:rPr lang="en-US" altLang="zh-CN" sz="2000" dirty="0"/>
              <a:t> YAFFS2 </a:t>
            </a:r>
            <a:r>
              <a:rPr lang="zh-CN" altLang="zh-CN" sz="2000" dirty="0"/>
              <a:t>的</a:t>
            </a:r>
            <a:r>
              <a:rPr lang="en-US" altLang="zh-CN" sz="2000" dirty="0"/>
              <a:t> Android </a:t>
            </a:r>
            <a:r>
              <a:rPr lang="zh-CN" altLang="zh-CN" sz="2000" dirty="0"/>
              <a:t>用户行为重构技术和基于</a:t>
            </a:r>
            <a:r>
              <a:rPr lang="en-US" altLang="zh-CN" sz="2000" dirty="0"/>
              <a:t> </a:t>
            </a:r>
            <a:r>
              <a:rPr lang="en-US" altLang="zh-CN" sz="2000" dirty="0" err="1"/>
              <a:t>SQLite</a:t>
            </a:r>
            <a:r>
              <a:rPr lang="en-US" altLang="zh-CN" sz="2000" dirty="0"/>
              <a:t> </a:t>
            </a:r>
            <a:r>
              <a:rPr lang="zh-CN" altLang="zh-CN" sz="2000" dirty="0" smtClean="0"/>
              <a:t>的</a:t>
            </a:r>
            <a:r>
              <a:rPr lang="en-US" altLang="zh-CN" sz="2000" dirty="0" smtClean="0"/>
              <a:t> Android </a:t>
            </a:r>
            <a:r>
              <a:rPr lang="zh-CN" altLang="zh-CN" sz="2000" dirty="0"/>
              <a:t>用户行为重构技术来重构出镜像中保存的用户行为作为证据</a:t>
            </a:r>
          </a:p>
          <a:p>
            <a:pPr>
              <a:spcAft>
                <a:spcPts val="900"/>
              </a:spcAft>
              <a:buNone/>
            </a:pPr>
            <a:r>
              <a:rPr lang="zh-CN" altLang="zh-CN" sz="2000" dirty="0"/>
              <a:t>（</a:t>
            </a:r>
            <a:r>
              <a:rPr lang="en-US" altLang="zh-CN" sz="2000" dirty="0"/>
              <a:t>3</a:t>
            </a:r>
            <a:r>
              <a:rPr lang="zh-CN" altLang="zh-CN" sz="2000" dirty="0"/>
              <a:t>）用户行为展示</a:t>
            </a:r>
          </a:p>
          <a:p>
            <a:pPr>
              <a:spcAft>
                <a:spcPts val="900"/>
              </a:spcAft>
              <a:buNone/>
            </a:pPr>
            <a:r>
              <a:rPr lang="en-US" altLang="zh-CN" sz="2000" dirty="0"/>
              <a:t>	</a:t>
            </a:r>
            <a:r>
              <a:rPr lang="zh-CN" altLang="zh-CN" sz="2000" dirty="0"/>
              <a:t>通过一个友好界面展示重构后的手机用户行为</a:t>
            </a:r>
          </a:p>
          <a:p>
            <a:pPr>
              <a:spcAft>
                <a:spcPts val="900"/>
              </a:spcAft>
              <a:buNone/>
            </a:pPr>
            <a:endParaRPr lang="zh-CN" alt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2400" b="1" dirty="0"/>
              <a:t>这篇论文能给我提供哪些帮助</a:t>
            </a:r>
            <a:endParaRPr lang="zh-CN" altLang="en-US" sz="2400" dirty="0"/>
          </a:p>
        </p:txBody>
      </p:sp>
      <p:sp>
        <p:nvSpPr>
          <p:cNvPr id="3" name="内容占位符 2"/>
          <p:cNvSpPr>
            <a:spLocks noGrp="1"/>
          </p:cNvSpPr>
          <p:nvPr>
            <p:ph idx="1"/>
          </p:nvPr>
        </p:nvSpPr>
        <p:spPr/>
        <p:txBody>
          <a:bodyPr>
            <a:normAutofit/>
          </a:bodyPr>
          <a:lstStyle/>
          <a:p>
            <a:pPr>
              <a:lnSpc>
                <a:spcPct val="150000"/>
              </a:lnSpc>
            </a:pPr>
            <a:r>
              <a:rPr lang="zh-CN" altLang="zh-CN" sz="2000" dirty="0" smtClean="0"/>
              <a:t>需要</a:t>
            </a:r>
            <a:r>
              <a:rPr lang="zh-CN" altLang="zh-CN" sz="2000" dirty="0"/>
              <a:t>对现有安卓操作系统做基本的了解</a:t>
            </a:r>
          </a:p>
          <a:p>
            <a:pPr>
              <a:lnSpc>
                <a:spcPct val="150000"/>
              </a:lnSpc>
            </a:pPr>
            <a:r>
              <a:rPr lang="zh-CN" altLang="zh-CN" sz="2000" dirty="0" smtClean="0"/>
              <a:t>找到</a:t>
            </a:r>
            <a:r>
              <a:rPr lang="zh-CN" altLang="zh-CN" sz="2000" dirty="0"/>
              <a:t>用户行为数据</a:t>
            </a:r>
            <a:r>
              <a:rPr lang="zh-CN" altLang="zh-CN" sz="2000" dirty="0" smtClean="0"/>
              <a:t>的</a:t>
            </a:r>
            <a:r>
              <a:rPr lang="zh-CN" altLang="en-US" sz="2000" dirty="0" smtClean="0"/>
              <a:t>存储方式</a:t>
            </a:r>
            <a:endParaRPr lang="en-US" altLang="zh-CN" sz="2000" dirty="0" smtClean="0"/>
          </a:p>
          <a:p>
            <a:pPr>
              <a:lnSpc>
                <a:spcPct val="150000"/>
              </a:lnSpc>
            </a:pPr>
            <a:r>
              <a:rPr lang="zh-CN" altLang="en-US" sz="2000" dirty="0" smtClean="0"/>
              <a:t>基于</a:t>
            </a:r>
            <a:r>
              <a:rPr lang="zh-CN" altLang="en-US" sz="2000" dirty="0" smtClean="0"/>
              <a:t>安卓操作系统是否要对用户行为进行重构</a:t>
            </a:r>
            <a:endParaRPr lang="zh-CN" altLang="zh-C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708920"/>
            <a:ext cx="8229600" cy="1143000"/>
          </a:xfrm>
        </p:spPr>
        <p:txBody>
          <a:bodyPr>
            <a:normAutofit/>
          </a:bodyPr>
          <a:lstStyle/>
          <a:p>
            <a:r>
              <a:rPr lang="zh-CN" altLang="zh-CN" sz="3600" b="1" dirty="0"/>
              <a:t>基于微博的青少年心理压力趋势预测</a:t>
            </a:r>
            <a:endParaRPr lang="zh-CN" altLang="en-US" sz="3600" dirty="0"/>
          </a:p>
        </p:txBody>
      </p:sp>
      <p:sp>
        <p:nvSpPr>
          <p:cNvPr id="4" name="TextBox 3"/>
          <p:cNvSpPr txBox="1"/>
          <p:nvPr/>
        </p:nvSpPr>
        <p:spPr>
          <a:xfrm>
            <a:off x="899592" y="1196752"/>
            <a:ext cx="2664296" cy="584775"/>
          </a:xfrm>
          <a:prstGeom prst="rect">
            <a:avLst/>
          </a:prstGeom>
          <a:noFill/>
        </p:spPr>
        <p:txBody>
          <a:bodyPr wrap="square" rtlCol="0">
            <a:spAutoFit/>
          </a:bodyPr>
          <a:lstStyle/>
          <a:p>
            <a:r>
              <a:rPr lang="en-US" altLang="zh-CN" sz="3200" dirty="0" smtClean="0"/>
              <a:t>PAPER 3</a:t>
            </a:r>
            <a:endParaRPr lang="zh-CN" altLang="en-US"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t>研究背景与意义</a:t>
            </a:r>
            <a:endParaRPr lang="zh-CN" altLang="en-US" sz="3200" b="1" dirty="0"/>
          </a:p>
        </p:txBody>
      </p:sp>
      <p:sp>
        <p:nvSpPr>
          <p:cNvPr id="3" name="内容占位符 2"/>
          <p:cNvSpPr>
            <a:spLocks noGrp="1"/>
          </p:cNvSpPr>
          <p:nvPr>
            <p:ph idx="1"/>
          </p:nvPr>
        </p:nvSpPr>
        <p:spPr/>
        <p:txBody>
          <a:bodyPr>
            <a:normAutofit/>
          </a:bodyPr>
          <a:lstStyle/>
          <a:p>
            <a:pPr>
              <a:spcAft>
                <a:spcPts val="900"/>
              </a:spcAft>
            </a:pPr>
            <a:r>
              <a:rPr lang="zh-CN" altLang="zh-CN" sz="2000" dirty="0"/>
              <a:t>各国的青少年均遭受严重的压力困扰</a:t>
            </a:r>
            <a:r>
              <a:rPr lang="zh-CN" altLang="zh-CN" sz="2000" dirty="0" smtClean="0"/>
              <a:t>。</a:t>
            </a:r>
            <a:endParaRPr lang="en-US" altLang="zh-CN" sz="2000" dirty="0" smtClean="0"/>
          </a:p>
          <a:p>
            <a:pPr>
              <a:spcAft>
                <a:spcPts val="900"/>
              </a:spcAft>
            </a:pPr>
            <a:r>
              <a:rPr lang="zh-CN" altLang="zh-CN" sz="2000" dirty="0" smtClean="0"/>
              <a:t>及时</a:t>
            </a:r>
            <a:r>
              <a:rPr lang="zh-CN" altLang="zh-CN" sz="2000" dirty="0"/>
              <a:t>了解青少年的压力状况， 预测其可能的心理压力趋势，成为一个重要的研究问题。</a:t>
            </a:r>
          </a:p>
          <a:p>
            <a:pPr>
              <a:spcAft>
                <a:spcPts val="900"/>
              </a:spcAft>
            </a:pPr>
            <a:r>
              <a:rPr lang="zh-CN" altLang="zh-CN" sz="2000" dirty="0" smtClean="0"/>
              <a:t>随着</a:t>
            </a:r>
            <a:r>
              <a:rPr lang="zh-CN" altLang="zh-CN" sz="2000" dirty="0"/>
              <a:t>社交网络的快速发展，越来越多的青少年青睐于</a:t>
            </a:r>
            <a:r>
              <a:rPr lang="zh-CN" altLang="zh-CN" sz="2000" dirty="0" smtClean="0"/>
              <a:t>使用</a:t>
            </a:r>
            <a:r>
              <a:rPr lang="zh-CN" altLang="en-US" sz="2000" dirty="0" smtClean="0"/>
              <a:t>微博</a:t>
            </a:r>
            <a:r>
              <a:rPr lang="zh-CN" altLang="zh-CN" sz="2000" dirty="0" smtClean="0"/>
              <a:t>这种</a:t>
            </a:r>
            <a:r>
              <a:rPr lang="zh-CN" altLang="zh-CN" sz="2000" dirty="0"/>
              <a:t>生动的富媒体交互方式来获取信息及自我</a:t>
            </a:r>
            <a:r>
              <a:rPr lang="zh-CN" altLang="zh-CN" sz="2000" dirty="0" smtClean="0"/>
              <a:t>表达</a:t>
            </a:r>
            <a:endParaRPr lang="en-US" altLang="zh-CN" sz="2000" dirty="0" smtClean="0"/>
          </a:p>
          <a:p>
            <a:pPr>
              <a:spcAft>
                <a:spcPts val="900"/>
              </a:spcAft>
            </a:pPr>
            <a:r>
              <a:rPr lang="zh-CN" altLang="zh-CN" sz="2000" dirty="0" smtClean="0"/>
              <a:t>相比</a:t>
            </a:r>
            <a:r>
              <a:rPr lang="zh-CN" altLang="zh-CN" sz="2000" dirty="0"/>
              <a:t>于传感器或可移动设备等心理压力检测手段，微博提供了一种对用户无干扰的、低成本的途径去了解青少年的心理压力。</a:t>
            </a:r>
          </a:p>
          <a:p>
            <a:pPr>
              <a:spcAft>
                <a:spcPts val="900"/>
              </a:spcAft>
            </a:pPr>
            <a:endParaRPr lang="zh-CN" alt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2800" b="1" dirty="0"/>
              <a:t>相关研究</a:t>
            </a:r>
            <a:endParaRPr lang="zh-CN" altLang="en-US" sz="2800" dirty="0"/>
          </a:p>
        </p:txBody>
      </p:sp>
      <p:sp>
        <p:nvSpPr>
          <p:cNvPr id="3" name="内容占位符 2"/>
          <p:cNvSpPr>
            <a:spLocks noGrp="1"/>
          </p:cNvSpPr>
          <p:nvPr>
            <p:ph idx="1"/>
          </p:nvPr>
        </p:nvSpPr>
        <p:spPr/>
        <p:txBody>
          <a:bodyPr>
            <a:normAutofit fontScale="55000" lnSpcReduction="20000"/>
          </a:bodyPr>
          <a:lstStyle/>
          <a:p>
            <a:pPr>
              <a:lnSpc>
                <a:spcPct val="120000"/>
              </a:lnSpc>
            </a:pPr>
            <a:r>
              <a:rPr lang="zh-CN" altLang="zh-CN" b="1" dirty="0"/>
              <a:t>基于压力量表的心理压力检测与</a:t>
            </a:r>
            <a:r>
              <a:rPr lang="zh-CN" altLang="zh-CN" b="1" dirty="0" smtClean="0"/>
              <a:t>预测</a:t>
            </a:r>
            <a:endParaRPr lang="en-US" altLang="zh-CN" b="1" dirty="0" smtClean="0"/>
          </a:p>
          <a:p>
            <a:pPr lvl="1">
              <a:lnSpc>
                <a:spcPct val="120000"/>
              </a:lnSpc>
            </a:pPr>
            <a:r>
              <a:rPr lang="zh-CN" altLang="zh-CN" dirty="0" smtClean="0"/>
              <a:t>主观的问卷</a:t>
            </a:r>
            <a:r>
              <a:rPr lang="zh-CN" altLang="en-US" dirty="0" smtClean="0"/>
              <a:t>、</a:t>
            </a:r>
            <a:r>
              <a:rPr lang="zh-CN" altLang="zh-CN" dirty="0" smtClean="0"/>
              <a:t>会谈</a:t>
            </a:r>
            <a:endParaRPr lang="en-US" altLang="zh-CN" dirty="0" smtClean="0"/>
          </a:p>
          <a:p>
            <a:pPr lvl="1">
              <a:lnSpc>
                <a:spcPct val="120000"/>
              </a:lnSpc>
            </a:pPr>
            <a:r>
              <a:rPr lang="zh-CN" altLang="zh-CN" dirty="0" smtClean="0"/>
              <a:t>预测</a:t>
            </a:r>
            <a:r>
              <a:rPr lang="zh-CN" altLang="zh-CN" dirty="0"/>
              <a:t>准确性低</a:t>
            </a:r>
          </a:p>
          <a:p>
            <a:pPr>
              <a:lnSpc>
                <a:spcPct val="120000"/>
              </a:lnSpc>
            </a:pPr>
            <a:r>
              <a:rPr lang="zh-CN" altLang="zh-CN" b="1" dirty="0"/>
              <a:t>基于压力生理信号的心理压力检测与预测</a:t>
            </a:r>
            <a:endParaRPr lang="en-US" altLang="zh-CN" b="1" dirty="0"/>
          </a:p>
          <a:p>
            <a:pPr lvl="1">
              <a:lnSpc>
                <a:spcPct val="120000"/>
              </a:lnSpc>
            </a:pPr>
            <a:r>
              <a:rPr lang="zh-CN" altLang="en-US" dirty="0" smtClean="0"/>
              <a:t>通过</a:t>
            </a:r>
            <a:r>
              <a:rPr lang="zh-CN" altLang="zh-CN" dirty="0" smtClean="0"/>
              <a:t>传感器</a:t>
            </a:r>
            <a:r>
              <a:rPr lang="zh-CN" altLang="zh-CN" dirty="0"/>
              <a:t>来感应人的生理和心理信号的</a:t>
            </a:r>
            <a:r>
              <a:rPr lang="zh-CN" altLang="zh-CN" dirty="0" smtClean="0"/>
              <a:t>变化</a:t>
            </a:r>
            <a:endParaRPr lang="en-US" altLang="zh-CN" dirty="0" smtClean="0"/>
          </a:p>
          <a:p>
            <a:pPr lvl="1">
              <a:lnSpc>
                <a:spcPct val="120000"/>
              </a:lnSpc>
            </a:pPr>
            <a:r>
              <a:rPr lang="zh-CN" altLang="zh-CN" dirty="0" smtClean="0"/>
              <a:t>预测</a:t>
            </a:r>
            <a:r>
              <a:rPr lang="zh-CN" altLang="zh-CN" dirty="0"/>
              <a:t>准确性低</a:t>
            </a:r>
          </a:p>
          <a:p>
            <a:pPr>
              <a:lnSpc>
                <a:spcPct val="120000"/>
              </a:lnSpc>
            </a:pPr>
            <a:r>
              <a:rPr lang="zh-CN" altLang="zh-CN" b="1" dirty="0"/>
              <a:t>基于压力物理和外在身体信号的心理压力检测与</a:t>
            </a:r>
            <a:r>
              <a:rPr lang="zh-CN" altLang="zh-CN" b="1" dirty="0" smtClean="0"/>
              <a:t>预测</a:t>
            </a:r>
            <a:endParaRPr lang="en-US" altLang="zh-CN" b="1" dirty="0" smtClean="0"/>
          </a:p>
          <a:p>
            <a:pPr lvl="1">
              <a:lnSpc>
                <a:spcPct val="120000"/>
              </a:lnSpc>
            </a:pPr>
            <a:r>
              <a:rPr lang="zh-CN" altLang="zh-CN" dirty="0" smtClean="0"/>
              <a:t>通过</a:t>
            </a:r>
            <a:r>
              <a:rPr lang="zh-CN" altLang="zh-CN" dirty="0"/>
              <a:t>身体</a:t>
            </a:r>
            <a:r>
              <a:rPr lang="zh-CN" altLang="zh-CN" dirty="0" smtClean="0"/>
              <a:t>的物理信号</a:t>
            </a:r>
            <a:r>
              <a:rPr lang="zh-CN" altLang="zh-CN" dirty="0"/>
              <a:t>分析分析用户的压力</a:t>
            </a:r>
            <a:r>
              <a:rPr lang="zh-CN" altLang="zh-CN" dirty="0" smtClean="0"/>
              <a:t>行为</a:t>
            </a:r>
            <a:endParaRPr lang="en-US" altLang="zh-CN" dirty="0"/>
          </a:p>
          <a:p>
            <a:pPr lvl="1">
              <a:lnSpc>
                <a:spcPct val="120000"/>
              </a:lnSpc>
            </a:pPr>
            <a:r>
              <a:rPr lang="zh-CN" altLang="zh-CN" dirty="0" smtClean="0"/>
              <a:t>预测</a:t>
            </a:r>
            <a:r>
              <a:rPr lang="zh-CN" altLang="zh-CN" dirty="0"/>
              <a:t>准确性低</a:t>
            </a:r>
          </a:p>
          <a:p>
            <a:pPr>
              <a:lnSpc>
                <a:spcPct val="120000"/>
              </a:lnSpc>
            </a:pPr>
            <a:r>
              <a:rPr lang="zh-CN" altLang="zh-CN" b="1" dirty="0"/>
              <a:t>多种压力度量手段的</a:t>
            </a:r>
            <a:r>
              <a:rPr lang="zh-CN" altLang="zh-CN" b="1" dirty="0" smtClean="0"/>
              <a:t>结合</a:t>
            </a:r>
            <a:endParaRPr lang="en-US" altLang="zh-CN" b="1" dirty="0" smtClean="0"/>
          </a:p>
          <a:p>
            <a:pPr lvl="1">
              <a:lnSpc>
                <a:spcPct val="120000"/>
              </a:lnSpc>
            </a:pPr>
            <a:r>
              <a:rPr lang="zh-CN" altLang="zh-CN" dirty="0" smtClean="0"/>
              <a:t>通过</a:t>
            </a:r>
            <a:r>
              <a:rPr lang="zh-CN" altLang="zh-CN" dirty="0"/>
              <a:t>结合多种不同的生理、物理信号来提高压力检测</a:t>
            </a:r>
            <a:r>
              <a:rPr lang="zh-CN" altLang="zh-CN" dirty="0" smtClean="0"/>
              <a:t>效果</a:t>
            </a:r>
            <a:endParaRPr lang="en-US" altLang="zh-CN" dirty="0" smtClean="0"/>
          </a:p>
          <a:p>
            <a:pPr lvl="1">
              <a:lnSpc>
                <a:spcPct val="120000"/>
              </a:lnSpc>
            </a:pPr>
            <a:r>
              <a:rPr lang="zh-CN" altLang="zh-CN" dirty="0" smtClean="0"/>
              <a:t>冗余</a:t>
            </a:r>
            <a:r>
              <a:rPr lang="zh-CN" altLang="zh-CN" dirty="0"/>
              <a:t>甚至噪音等干扰，反而影响压力模型的效果</a:t>
            </a:r>
          </a:p>
          <a:p>
            <a:pPr>
              <a:lnSpc>
                <a:spcPct val="120000"/>
              </a:lnSpc>
            </a:pPr>
            <a:r>
              <a:rPr lang="zh-CN" altLang="zh-CN" b="1" dirty="0"/>
              <a:t>基于微博的心理压力</a:t>
            </a:r>
            <a:r>
              <a:rPr lang="zh-CN" altLang="zh-CN" b="1" dirty="0" smtClean="0"/>
              <a:t>检测</a:t>
            </a:r>
            <a:endParaRPr lang="en-US" altLang="zh-CN" dirty="0" smtClean="0"/>
          </a:p>
          <a:p>
            <a:pPr lvl="1">
              <a:lnSpc>
                <a:spcPct val="120000"/>
              </a:lnSpc>
            </a:pPr>
            <a:r>
              <a:rPr lang="zh-CN" altLang="zh-CN" dirty="0" smtClean="0"/>
              <a:t>新兴</a:t>
            </a:r>
            <a:r>
              <a:rPr lang="zh-CN" altLang="zh-CN" dirty="0"/>
              <a:t>的而且低成本的途径去了解人们的行为和心理活动并据此捕捉到和分析出人们的一些压力信号</a:t>
            </a:r>
          </a:p>
          <a:p>
            <a:pPr>
              <a:lnSpc>
                <a:spcPct val="120000"/>
              </a:lnSpc>
              <a:buNone/>
            </a:pP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2800" b="1" dirty="0"/>
              <a:t>青少年的压力值预测</a:t>
            </a:r>
            <a:r>
              <a:rPr lang="zh-CN" altLang="zh-CN" sz="2800" b="1" dirty="0" smtClean="0"/>
              <a:t>问题</a:t>
            </a:r>
            <a:endParaRPr lang="zh-CN" altLang="en-US" sz="2800" dirty="0"/>
          </a:p>
        </p:txBody>
      </p:sp>
      <p:sp>
        <p:nvSpPr>
          <p:cNvPr id="3" name="内容占位符 2"/>
          <p:cNvSpPr>
            <a:spLocks noGrp="1"/>
          </p:cNvSpPr>
          <p:nvPr>
            <p:ph idx="1"/>
          </p:nvPr>
        </p:nvSpPr>
        <p:spPr/>
        <p:txBody>
          <a:bodyPr>
            <a:noAutofit/>
          </a:bodyPr>
          <a:lstStyle/>
          <a:p>
            <a:pPr>
              <a:spcAft>
                <a:spcPts val="900"/>
              </a:spcAft>
            </a:pPr>
            <a:r>
              <a:rPr lang="zh-CN" altLang="zh-CN" sz="2000" dirty="0" smtClean="0"/>
              <a:t>根据</a:t>
            </a:r>
            <a:r>
              <a:rPr lang="zh-CN" altLang="zh-CN" sz="2000" dirty="0"/>
              <a:t>预测的时间粒度和预测指标（一个月，一周或一天中平均，最小和最大压力值），把用户历史压力随时间变化的时间序列用三个聚集函数（</a:t>
            </a:r>
            <a:r>
              <a:rPr lang="en-US" altLang="zh-CN" sz="2000" i="1" dirty="0" err="1"/>
              <a:t>Avg</a:t>
            </a:r>
            <a:r>
              <a:rPr lang="en-US" altLang="zh-CN" sz="2000" dirty="0"/>
              <a:t>, </a:t>
            </a:r>
            <a:r>
              <a:rPr lang="en-US" altLang="zh-CN" sz="2000" i="1" dirty="0"/>
              <a:t>Min</a:t>
            </a:r>
            <a:r>
              <a:rPr lang="zh-CN" altLang="zh-CN" sz="2000" dirty="0"/>
              <a:t>以及</a:t>
            </a:r>
            <a:r>
              <a:rPr lang="en-US" altLang="zh-CN" sz="2000" i="1" dirty="0"/>
              <a:t>Max</a:t>
            </a:r>
            <a:r>
              <a:rPr lang="zh-CN" altLang="zh-CN" sz="2000" dirty="0"/>
              <a:t>）聚集起来，得到随时间而变化的压力值序列</a:t>
            </a:r>
          </a:p>
          <a:p>
            <a:pPr>
              <a:spcAft>
                <a:spcPts val="900"/>
              </a:spcAft>
            </a:pPr>
            <a:r>
              <a:rPr lang="zh-CN" altLang="zh-CN" sz="2000" dirty="0" smtClean="0"/>
              <a:t>在</a:t>
            </a:r>
            <a:r>
              <a:rPr lang="zh-CN" altLang="zh-CN" sz="2000" dirty="0"/>
              <a:t>时间区间</a:t>
            </a:r>
            <a:r>
              <a:rPr lang="en-US" altLang="zh-CN" sz="2000" i="1" dirty="0"/>
              <a:t>I</a:t>
            </a:r>
            <a:r>
              <a:rPr lang="zh-CN" altLang="zh-CN" sz="2000" dirty="0"/>
              <a:t>上用函数</a:t>
            </a:r>
            <a:r>
              <a:rPr lang="en-US" altLang="zh-CN" sz="2000" dirty="0" err="1"/>
              <a:t>Sum,Scount</a:t>
            </a:r>
            <a:r>
              <a:rPr lang="zh-CN" altLang="zh-CN" sz="2000" dirty="0"/>
              <a:t>以及</a:t>
            </a:r>
            <a:r>
              <a:rPr lang="en-US" altLang="zh-CN" sz="2000" dirty="0"/>
              <a:t>Ratio</a:t>
            </a:r>
            <a:r>
              <a:rPr lang="zh-CN" altLang="zh-CN" sz="2000" dirty="0"/>
              <a:t>分别聚集了用户压力的累计和，所发的微博总数，压力微博的数目以及压力微博占总微博数的比例</a:t>
            </a:r>
          </a:p>
          <a:p>
            <a:pPr>
              <a:spcAft>
                <a:spcPts val="900"/>
              </a:spcAft>
            </a:pPr>
            <a:r>
              <a:rPr lang="zh-CN" altLang="zh-CN" sz="2000" dirty="0" smtClean="0"/>
              <a:t>采取</a:t>
            </a:r>
            <a:r>
              <a:rPr lang="zh-CN" altLang="zh-CN" sz="2000" dirty="0"/>
              <a:t>了临近点均值法、线性插值法、指数平滑法、高斯过程回归、支持向量回归来填补缺失值。</a:t>
            </a:r>
          </a:p>
          <a:p>
            <a:pPr>
              <a:spcAft>
                <a:spcPts val="900"/>
              </a:spcAft>
            </a:pPr>
            <a:r>
              <a:rPr lang="zh-CN" altLang="zh-CN" sz="2000" dirty="0" smtClean="0"/>
              <a:t>选择</a:t>
            </a:r>
            <a:r>
              <a:rPr lang="zh-CN" altLang="zh-CN" sz="2000" dirty="0"/>
              <a:t>了季节性的向量自回归滑动平均模型</a:t>
            </a:r>
            <a:r>
              <a:rPr lang="en-US" altLang="zh-CN" sz="2000" dirty="0"/>
              <a:t>SVARIMA</a:t>
            </a:r>
            <a:r>
              <a:rPr lang="zh-CN" altLang="zh-CN" sz="2000" dirty="0"/>
              <a:t>模型进行建模</a:t>
            </a:r>
          </a:p>
          <a:p>
            <a:pPr>
              <a:spcAft>
                <a:spcPts val="900"/>
              </a:spcAft>
            </a:pPr>
            <a:r>
              <a:rPr lang="zh-CN" altLang="zh-CN" sz="2000" dirty="0" smtClean="0"/>
              <a:t>对</a:t>
            </a:r>
            <a:r>
              <a:rPr lang="zh-CN" altLang="zh-CN" sz="2000" dirty="0"/>
              <a:t>事件对压力影响模式的挖掘，对时间模型的预测效果进行修正</a:t>
            </a:r>
            <a:r>
              <a:rPr lang="en-US" altLang="zh-CN" sz="2000" dirty="0"/>
              <a:t>	</a:t>
            </a:r>
            <a:endParaRPr lang="zh-CN" altLang="zh-CN" sz="2000" dirty="0"/>
          </a:p>
          <a:p>
            <a:pPr>
              <a:spcAft>
                <a:spcPts val="900"/>
              </a:spcAft>
            </a:pPr>
            <a:endParaRPr lang="zh-CN" alt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2800" b="1" dirty="0"/>
              <a:t>青少年的压力变化趋势预测问题</a:t>
            </a:r>
            <a:endParaRPr lang="zh-CN" altLang="en-US" sz="2800" dirty="0"/>
          </a:p>
        </p:txBody>
      </p:sp>
      <p:sp>
        <p:nvSpPr>
          <p:cNvPr id="3" name="内容占位符 2"/>
          <p:cNvSpPr>
            <a:spLocks noGrp="1"/>
          </p:cNvSpPr>
          <p:nvPr>
            <p:ph idx="1"/>
          </p:nvPr>
        </p:nvSpPr>
        <p:spPr/>
        <p:txBody>
          <a:bodyPr>
            <a:noAutofit/>
          </a:bodyPr>
          <a:lstStyle/>
          <a:p>
            <a:pPr>
              <a:spcAft>
                <a:spcPts val="900"/>
              </a:spcAft>
            </a:pPr>
            <a:r>
              <a:rPr lang="zh-CN" altLang="zh-CN" sz="2000" dirty="0" smtClean="0"/>
              <a:t>提取</a:t>
            </a:r>
            <a:r>
              <a:rPr lang="zh-CN" altLang="zh-CN" sz="2000" dirty="0"/>
              <a:t>五种属性包括形状属性、实体长度、轮廓属性、上影线长度，下影线长度、压力变化率来形式化地描述压力</a:t>
            </a:r>
            <a:r>
              <a:rPr lang="en-US" altLang="zh-CN" sz="2000" dirty="0"/>
              <a:t>K</a:t>
            </a:r>
            <a:r>
              <a:rPr lang="zh-CN" altLang="zh-CN" sz="2000" dirty="0" smtClean="0"/>
              <a:t>线并</a:t>
            </a:r>
            <a:r>
              <a:rPr lang="zh-CN" altLang="zh-CN" sz="2000" dirty="0"/>
              <a:t>定义两根压力</a:t>
            </a:r>
            <a:r>
              <a:rPr lang="en-US" altLang="zh-CN" sz="2000" dirty="0"/>
              <a:t>K</a:t>
            </a:r>
            <a:r>
              <a:rPr lang="zh-CN" altLang="zh-CN" sz="2000" dirty="0"/>
              <a:t>线之间的距离，以判断压力</a:t>
            </a:r>
            <a:r>
              <a:rPr lang="en-US" altLang="zh-CN" sz="2000" dirty="0"/>
              <a:t>K</a:t>
            </a:r>
            <a:r>
              <a:rPr lang="zh-CN" altLang="zh-CN" sz="2000" dirty="0"/>
              <a:t>线的相似性</a:t>
            </a:r>
          </a:p>
          <a:p>
            <a:pPr>
              <a:spcAft>
                <a:spcPts val="900"/>
              </a:spcAft>
            </a:pPr>
            <a:r>
              <a:rPr lang="en-US" altLang="zh-CN" sz="2000" dirty="0" smtClean="0"/>
              <a:t>K</a:t>
            </a:r>
            <a:r>
              <a:rPr lang="zh-CN" altLang="zh-CN" sz="2000" dirty="0"/>
              <a:t>线中的趋势反转信号。压力上升过程中出现的下降信号：压力阴线、长上影线</a:t>
            </a:r>
            <a:r>
              <a:rPr lang="en-US" altLang="zh-CN" sz="2000" dirty="0"/>
              <a:t>K</a:t>
            </a:r>
            <a:r>
              <a:rPr lang="zh-CN" altLang="zh-CN" sz="2000" dirty="0"/>
              <a:t>线、特殊</a:t>
            </a:r>
            <a:r>
              <a:rPr lang="en-US" altLang="zh-CN" sz="2000" dirty="0"/>
              <a:t>K</a:t>
            </a:r>
            <a:r>
              <a:rPr lang="zh-CN" altLang="zh-CN" sz="2000" dirty="0"/>
              <a:t>线形态；压力下降过程中出现的上升信号：压力阳线， 长的下影线， 及特殊形态</a:t>
            </a:r>
            <a:r>
              <a:rPr lang="en-US" altLang="zh-CN" sz="2000" dirty="0"/>
              <a:t>K</a:t>
            </a:r>
            <a:r>
              <a:rPr lang="zh-CN" altLang="zh-CN" sz="2000" dirty="0"/>
              <a:t>线</a:t>
            </a:r>
          </a:p>
          <a:p>
            <a:pPr>
              <a:spcAft>
                <a:spcPts val="900"/>
              </a:spcAft>
            </a:pPr>
            <a:r>
              <a:rPr lang="zh-CN" altLang="zh-CN" sz="2000" dirty="0" smtClean="0"/>
              <a:t>将</a:t>
            </a:r>
            <a:r>
              <a:rPr lang="zh-CN" altLang="zh-CN" sz="2000" dirty="0"/>
              <a:t>历史时间区间按照上升通道和下降通道分成不同的部分，得到相应的压力模式</a:t>
            </a:r>
          </a:p>
          <a:p>
            <a:pPr>
              <a:spcAft>
                <a:spcPts val="900"/>
              </a:spcAft>
            </a:pPr>
            <a:r>
              <a:rPr lang="zh-CN" altLang="zh-CN" sz="2000" dirty="0" smtClean="0"/>
              <a:t>通过</a:t>
            </a:r>
            <a:r>
              <a:rPr lang="zh-CN" altLang="zh-CN" sz="2000" dirty="0"/>
              <a:t>基于</a:t>
            </a:r>
            <a:r>
              <a:rPr lang="en-US" altLang="zh-CN" sz="2000" dirty="0"/>
              <a:t>K</a:t>
            </a:r>
            <a:r>
              <a:rPr lang="zh-CN" altLang="zh-CN" sz="2000" dirty="0"/>
              <a:t>线的压力模式匹配，从反转点开始逆向匹配的方式</a:t>
            </a:r>
          </a:p>
          <a:p>
            <a:pPr>
              <a:spcAft>
                <a:spcPts val="900"/>
              </a:spcAft>
            </a:pPr>
            <a:endParaRPr lang="zh-CN" alt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2400" b="1" dirty="0"/>
              <a:t>青少年的压力峰值</a:t>
            </a:r>
            <a:r>
              <a:rPr lang="en-US" altLang="zh-CN" sz="2400" b="1" dirty="0"/>
              <a:t>/</a:t>
            </a:r>
            <a:r>
              <a:rPr lang="zh-CN" altLang="zh-CN" sz="2400" b="1" dirty="0"/>
              <a:t>低谷的预测问题</a:t>
            </a:r>
            <a:endParaRPr lang="zh-CN" altLang="en-US" sz="2400" dirty="0"/>
          </a:p>
        </p:txBody>
      </p:sp>
      <p:sp>
        <p:nvSpPr>
          <p:cNvPr id="3" name="内容占位符 2"/>
          <p:cNvSpPr>
            <a:spLocks noGrp="1"/>
          </p:cNvSpPr>
          <p:nvPr>
            <p:ph idx="1"/>
          </p:nvPr>
        </p:nvSpPr>
        <p:spPr/>
        <p:txBody>
          <a:bodyPr>
            <a:noAutofit/>
          </a:bodyPr>
          <a:lstStyle/>
          <a:p>
            <a:pPr>
              <a:spcAft>
                <a:spcPts val="900"/>
              </a:spcAft>
            </a:pPr>
            <a:r>
              <a:rPr lang="zh-CN" altLang="zh-CN" sz="2000" dirty="0"/>
              <a:t>给出了青少年心理压力值预测中微博序列、微博压力值序列、压力</a:t>
            </a:r>
            <a:r>
              <a:rPr lang="en-US" altLang="zh-CN" sz="2000" dirty="0"/>
              <a:t>K</a:t>
            </a:r>
            <a:r>
              <a:rPr lang="zh-CN" altLang="zh-CN" sz="2000" dirty="0"/>
              <a:t>线、压力时间序列、压力反转点、压力预测问题的形式化描述</a:t>
            </a:r>
            <a:r>
              <a:rPr lang="zh-CN" altLang="zh-CN" sz="2000" dirty="0" smtClean="0"/>
              <a:t>。</a:t>
            </a:r>
            <a:endParaRPr lang="zh-CN" altLang="zh-CN" sz="2000" dirty="0"/>
          </a:p>
          <a:p>
            <a:pPr>
              <a:spcAft>
                <a:spcPts val="900"/>
              </a:spcAft>
            </a:pPr>
            <a:r>
              <a:rPr lang="zh-CN" altLang="zh-CN" sz="2000" dirty="0" smtClean="0"/>
              <a:t>不确定</a:t>
            </a:r>
            <a:r>
              <a:rPr lang="zh-CN" altLang="zh-CN" sz="2000" dirty="0"/>
              <a:t>的数据表示。采用了模糊理论来描述压力</a:t>
            </a:r>
            <a:r>
              <a:rPr lang="en-US" altLang="zh-CN" sz="2000" dirty="0"/>
              <a:t>K</a:t>
            </a:r>
            <a:r>
              <a:rPr lang="zh-CN" altLang="zh-CN" sz="2000" dirty="0"/>
              <a:t>线的特征及相邻压力</a:t>
            </a:r>
            <a:r>
              <a:rPr lang="en-US" altLang="zh-CN" sz="2000" dirty="0"/>
              <a:t>K</a:t>
            </a:r>
            <a:r>
              <a:rPr lang="zh-CN" altLang="zh-CN" sz="2000" dirty="0"/>
              <a:t>线之间的关系</a:t>
            </a:r>
            <a:r>
              <a:rPr lang="zh-CN" altLang="zh-CN" sz="2000" dirty="0" smtClean="0"/>
              <a:t>。</a:t>
            </a:r>
            <a:endParaRPr lang="zh-CN" altLang="zh-CN" sz="2000" dirty="0"/>
          </a:p>
          <a:p>
            <a:pPr>
              <a:spcAft>
                <a:spcPts val="900"/>
              </a:spcAft>
            </a:pPr>
            <a:r>
              <a:rPr lang="zh-CN" altLang="zh-CN" sz="2000" dirty="0" smtClean="0"/>
              <a:t>模糊</a:t>
            </a:r>
            <a:r>
              <a:rPr lang="zh-CN" altLang="zh-CN" sz="2000" dirty="0"/>
              <a:t>集隶属函数的确定。为了确定合理的隶属度函数，我们基于数据的分布情况， 采用了基于统计和模糊聚类的两种隶属度函数的确定方法来表示模糊集，并比较了它们的预测效果</a:t>
            </a:r>
            <a:r>
              <a:rPr lang="zh-CN" altLang="zh-CN" sz="2000" dirty="0" smtClean="0"/>
              <a:t>。</a:t>
            </a:r>
            <a:endParaRPr lang="zh-CN" altLang="zh-CN" sz="2000" dirty="0"/>
          </a:p>
          <a:p>
            <a:pPr>
              <a:spcAft>
                <a:spcPts val="900"/>
              </a:spcAft>
            </a:pPr>
            <a:r>
              <a:rPr lang="zh-CN" altLang="zh-CN" sz="2000" dirty="0" smtClean="0"/>
              <a:t>模糊决策</a:t>
            </a:r>
            <a:r>
              <a:rPr lang="zh-CN" altLang="zh-CN" sz="2000" dirty="0"/>
              <a:t>树预测。为了发现压力模式中的变化规律， 我们采用了模糊决策树的方法，针对不确定的数据表示发现模糊规则，并通过模糊匹配来预测压力峰值</a:t>
            </a:r>
            <a:r>
              <a:rPr lang="en-US" altLang="zh-CN" sz="2000" dirty="0"/>
              <a:t>/</a:t>
            </a:r>
            <a:r>
              <a:rPr lang="zh-CN" altLang="zh-CN" sz="2000" dirty="0"/>
              <a:t>低谷。</a:t>
            </a:r>
          </a:p>
          <a:p>
            <a:endParaRPr lang="zh-CN" alt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2400" b="1" dirty="0"/>
              <a:t>这篇论文能给我提供哪些帮助</a:t>
            </a:r>
            <a:endParaRPr lang="zh-CN" altLang="zh-CN" sz="2400" dirty="0"/>
          </a:p>
        </p:txBody>
      </p:sp>
      <p:sp>
        <p:nvSpPr>
          <p:cNvPr id="3" name="内容占位符 2"/>
          <p:cNvSpPr>
            <a:spLocks noGrp="1"/>
          </p:cNvSpPr>
          <p:nvPr>
            <p:ph idx="1"/>
          </p:nvPr>
        </p:nvSpPr>
        <p:spPr/>
        <p:txBody>
          <a:bodyPr>
            <a:normAutofit/>
          </a:bodyPr>
          <a:lstStyle/>
          <a:p>
            <a:r>
              <a:rPr lang="zh-CN" altLang="zh-CN" sz="2000" dirty="0" smtClean="0"/>
              <a:t>预测</a:t>
            </a:r>
            <a:r>
              <a:rPr lang="zh-CN" altLang="zh-CN" sz="2000" dirty="0"/>
              <a:t>分类算法需要进一步了解</a:t>
            </a:r>
          </a:p>
          <a:p>
            <a:r>
              <a:rPr lang="zh-CN" altLang="zh-CN" sz="2000" dirty="0" smtClean="0"/>
              <a:t>对</a:t>
            </a:r>
            <a:r>
              <a:rPr lang="zh-CN" altLang="zh-CN" sz="2000" dirty="0"/>
              <a:t>问题进行形式化定义，有助于问题的分析和</a:t>
            </a:r>
            <a:r>
              <a:rPr lang="zh-CN" altLang="zh-CN" sz="2000" dirty="0" smtClean="0"/>
              <a:t>解决</a:t>
            </a:r>
            <a:endParaRPr lang="en-US" altLang="zh-CN" sz="2000" dirty="0" smtClean="0"/>
          </a:p>
          <a:p>
            <a:r>
              <a:rPr lang="zh-CN" altLang="en-US" sz="2000" dirty="0" smtClean="0"/>
              <a:t>需要对模糊理论进行</a:t>
            </a:r>
            <a:r>
              <a:rPr lang="zh-CN" altLang="en-US" sz="2000" dirty="0" smtClean="0"/>
              <a:t>学习</a:t>
            </a:r>
            <a:endParaRPr lang="en-US" altLang="zh-CN" sz="2000" dirty="0" smtClean="0"/>
          </a:p>
          <a:p>
            <a:r>
              <a:rPr lang="zh-CN" altLang="zh-CN" sz="2000" dirty="0" smtClean="0"/>
              <a:t>用户行为数据分析和微博压力分析都需要在一段时间的基础上进行分析，该论文的建模方式可以学习</a:t>
            </a:r>
            <a:endParaRPr lang="zh-CN" altLang="zh-C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692696"/>
            <a:ext cx="8229600" cy="1143000"/>
          </a:xfrm>
        </p:spPr>
        <p:txBody>
          <a:bodyPr>
            <a:normAutofit/>
          </a:bodyPr>
          <a:lstStyle/>
          <a:p>
            <a:r>
              <a:rPr lang="zh-CN" altLang="zh-CN" sz="2800" b="1" dirty="0"/>
              <a:t>证明基于智能手机传感器的用户行为识别是可行的</a:t>
            </a:r>
            <a:endParaRPr lang="zh-CN" altLang="en-US" sz="2800" dirty="0"/>
          </a:p>
        </p:txBody>
      </p:sp>
      <p:sp>
        <p:nvSpPr>
          <p:cNvPr id="3" name="内容占位符 2"/>
          <p:cNvSpPr>
            <a:spLocks noGrp="1"/>
          </p:cNvSpPr>
          <p:nvPr>
            <p:ph idx="1"/>
          </p:nvPr>
        </p:nvSpPr>
        <p:spPr>
          <a:xfrm>
            <a:off x="457200" y="2348880"/>
            <a:ext cx="8229600" cy="3484984"/>
          </a:xfrm>
        </p:spPr>
        <p:txBody>
          <a:bodyPr>
            <a:normAutofit/>
          </a:bodyPr>
          <a:lstStyle/>
          <a:p>
            <a:pPr>
              <a:lnSpc>
                <a:spcPct val="150000"/>
              </a:lnSpc>
              <a:buNone/>
            </a:pPr>
            <a:r>
              <a:rPr lang="zh-CN" altLang="zh-CN" sz="1600" b="1" dirty="0"/>
              <a:t>问题：</a:t>
            </a:r>
            <a:r>
              <a:rPr lang="zh-CN" altLang="zh-CN" sz="1600" dirty="0"/>
              <a:t>传统的行为识别研究采用专门定制的穿戴式传感器或者外接式传感器，有造价太高，不利于市场推广的缺点</a:t>
            </a:r>
          </a:p>
          <a:p>
            <a:pPr>
              <a:lnSpc>
                <a:spcPct val="150000"/>
              </a:lnSpc>
              <a:buNone/>
            </a:pPr>
            <a:r>
              <a:rPr lang="zh-CN" altLang="zh-CN" sz="1600" b="1" dirty="0"/>
              <a:t>方法：</a:t>
            </a:r>
            <a:r>
              <a:rPr lang="zh-CN" altLang="zh-CN" sz="1600" dirty="0"/>
              <a:t>利用智能手机的传感器进行用户行为识别</a:t>
            </a:r>
          </a:p>
          <a:p>
            <a:pPr>
              <a:lnSpc>
                <a:spcPct val="150000"/>
              </a:lnSpc>
              <a:buNone/>
            </a:pPr>
            <a:r>
              <a:rPr lang="zh-CN" altLang="en-US" sz="1600" b="1" dirty="0"/>
              <a:t>原因：</a:t>
            </a:r>
            <a:endParaRPr lang="en-US" altLang="zh-CN" sz="1600" b="1" dirty="0"/>
          </a:p>
          <a:p>
            <a:pPr>
              <a:lnSpc>
                <a:spcPct val="150000"/>
              </a:lnSpc>
              <a:buNone/>
            </a:pPr>
            <a:r>
              <a:rPr lang="zh-CN" altLang="zh-CN" sz="1600" dirty="0" smtClean="0"/>
              <a:t>（</a:t>
            </a:r>
            <a:r>
              <a:rPr lang="en-US" altLang="zh-CN" sz="1600" dirty="0"/>
              <a:t>1</a:t>
            </a:r>
            <a:r>
              <a:rPr lang="zh-CN" altLang="zh-CN" sz="1600" dirty="0"/>
              <a:t>）智能手机的普遍性、易用性以及实用性等特点，可以得到广泛的推广</a:t>
            </a:r>
          </a:p>
          <a:p>
            <a:pPr>
              <a:lnSpc>
                <a:spcPct val="150000"/>
              </a:lnSpc>
              <a:buNone/>
            </a:pPr>
            <a:r>
              <a:rPr lang="zh-CN" altLang="zh-CN" sz="1600" dirty="0"/>
              <a:t>（</a:t>
            </a:r>
            <a:r>
              <a:rPr lang="en-US" altLang="zh-CN" sz="1600" dirty="0"/>
              <a:t>2</a:t>
            </a:r>
            <a:r>
              <a:rPr lang="zh-CN" altLang="zh-CN" sz="1600" dirty="0"/>
              <a:t>）智能手机传感器类型丰富，这些传感器可以及时准确地获取用户各种有价值的信息</a:t>
            </a:r>
          </a:p>
          <a:p>
            <a:pPr>
              <a:lnSpc>
                <a:spcPct val="150000"/>
              </a:lnSpc>
              <a:buNone/>
            </a:pPr>
            <a:r>
              <a:rPr lang="zh-CN" altLang="zh-CN" sz="1600" dirty="0"/>
              <a:t>（</a:t>
            </a:r>
            <a:r>
              <a:rPr lang="en-US" altLang="zh-CN" sz="1600" dirty="0"/>
              <a:t>3</a:t>
            </a:r>
            <a:r>
              <a:rPr lang="zh-CN" altLang="zh-CN" sz="1600" dirty="0"/>
              <a:t>）传感器全部集成在智能手机内部，传感器的种类和数量是固定的</a:t>
            </a:r>
            <a:r>
              <a:rPr lang="en-US" altLang="zh-CN" sz="1600" dirty="0"/>
              <a:t>——</a:t>
            </a:r>
            <a:r>
              <a:rPr lang="zh-CN" altLang="zh-CN" sz="1600" dirty="0"/>
              <a:t>不会给用户带来额外的经济负担和舒适度压力</a:t>
            </a:r>
          </a:p>
          <a:p>
            <a:pPr>
              <a:buNone/>
            </a:pPr>
            <a:endParaRPr lang="en-US" altLang="zh-CN" sz="1600" dirty="0"/>
          </a:p>
          <a:p>
            <a:pPr>
              <a:buNone/>
            </a:pPr>
            <a:endParaRPr lang="en-US" altLang="zh-CN" sz="1600" dirty="0" smtClean="0"/>
          </a:p>
          <a:p>
            <a:pPr>
              <a:buNone/>
            </a:pPr>
            <a:endParaRPr lang="en-US" altLang="zh-CN" sz="16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b="1" dirty="0" smtClean="0"/>
              <a:t>思考</a:t>
            </a:r>
            <a:endParaRPr lang="zh-CN" altLang="en-US" sz="2800" b="1" dirty="0"/>
          </a:p>
        </p:txBody>
      </p:sp>
      <p:sp>
        <p:nvSpPr>
          <p:cNvPr id="3" name="内容占位符 2"/>
          <p:cNvSpPr>
            <a:spLocks noGrp="1"/>
          </p:cNvSpPr>
          <p:nvPr>
            <p:ph idx="1"/>
          </p:nvPr>
        </p:nvSpPr>
        <p:spPr/>
        <p:txBody>
          <a:bodyPr>
            <a:normAutofit/>
          </a:bodyPr>
          <a:lstStyle/>
          <a:p>
            <a:pPr>
              <a:spcAft>
                <a:spcPts val="900"/>
              </a:spcAft>
            </a:pPr>
            <a:r>
              <a:rPr lang="zh-CN" altLang="zh-CN" sz="2000" dirty="0" smtClean="0"/>
              <a:t>大体</a:t>
            </a:r>
            <a:r>
              <a:rPr lang="zh-CN" altLang="zh-CN" sz="2000" dirty="0" smtClean="0"/>
              <a:t>理解</a:t>
            </a:r>
            <a:r>
              <a:rPr lang="zh-CN" altLang="zh-CN" sz="2000" dirty="0" smtClean="0"/>
              <a:t>了研究</a:t>
            </a:r>
            <a:r>
              <a:rPr lang="zh-CN" altLang="zh-CN" sz="2000" dirty="0" smtClean="0"/>
              <a:t>的思路</a:t>
            </a:r>
            <a:r>
              <a:rPr lang="zh-CN" altLang="zh-CN" sz="2000" dirty="0" smtClean="0"/>
              <a:t>和</a:t>
            </a:r>
            <a:r>
              <a:rPr lang="zh-CN" altLang="zh-CN" sz="2000" dirty="0" smtClean="0"/>
              <a:t>方法</a:t>
            </a:r>
            <a:r>
              <a:rPr lang="zh-CN" altLang="en-US" sz="2000" dirty="0" smtClean="0"/>
              <a:t>，但是在具体算法和建模的实现上不是很清楚</a:t>
            </a:r>
            <a:endParaRPr lang="zh-CN" altLang="zh-CN" sz="2000" dirty="0" smtClean="0"/>
          </a:p>
          <a:p>
            <a:pPr>
              <a:spcAft>
                <a:spcPts val="900"/>
              </a:spcAft>
            </a:pPr>
            <a:r>
              <a:rPr lang="zh-CN" altLang="zh-CN" sz="2000" dirty="0" smtClean="0"/>
              <a:t>《基于智能手机的用户行为识别技术研究与应用》</a:t>
            </a:r>
            <a:endParaRPr lang="en-US" altLang="zh-CN" sz="2000" dirty="0" smtClean="0"/>
          </a:p>
          <a:p>
            <a:pPr lvl="1">
              <a:spcAft>
                <a:spcPts val="900"/>
              </a:spcAft>
            </a:pPr>
            <a:r>
              <a:rPr lang="zh-CN" altLang="zh-CN" sz="1600" dirty="0" smtClean="0"/>
              <a:t>我</a:t>
            </a:r>
            <a:r>
              <a:rPr lang="zh-CN" altLang="zh-CN" sz="1600" dirty="0" smtClean="0"/>
              <a:t>认为可以借鉴该论文所用的用户行为识别方案作为我的研究方法。</a:t>
            </a:r>
          </a:p>
          <a:p>
            <a:pPr>
              <a:spcAft>
                <a:spcPts val="900"/>
              </a:spcAft>
            </a:pPr>
            <a:r>
              <a:rPr lang="zh-CN" altLang="zh-CN" sz="2000" dirty="0" smtClean="0"/>
              <a:t>《</a:t>
            </a:r>
            <a:r>
              <a:rPr lang="en-US" altLang="zh-CN" sz="2000" dirty="0" smtClean="0"/>
              <a:t>Android</a:t>
            </a:r>
            <a:r>
              <a:rPr lang="zh-CN" altLang="zh-CN" sz="2000" dirty="0" smtClean="0"/>
              <a:t>用户行为重构与分析技术研究</a:t>
            </a:r>
            <a:r>
              <a:rPr lang="zh-CN" altLang="zh-CN" sz="2000" dirty="0" smtClean="0"/>
              <a:t>》</a:t>
            </a:r>
            <a:endParaRPr lang="en-US" altLang="zh-CN" sz="2000" dirty="0" smtClean="0"/>
          </a:p>
          <a:p>
            <a:pPr lvl="1">
              <a:spcAft>
                <a:spcPts val="900"/>
              </a:spcAft>
            </a:pPr>
            <a:r>
              <a:rPr lang="zh-CN" altLang="zh-CN" sz="1600" dirty="0" smtClean="0"/>
              <a:t>我</a:t>
            </a:r>
            <a:r>
              <a:rPr lang="zh-CN" altLang="zh-CN" sz="1600" dirty="0" smtClean="0"/>
              <a:t>发现掌握安卓系统用户行为记录存储方式对我的研究非常重要，必须先找到用户行为记录的数据。</a:t>
            </a:r>
          </a:p>
          <a:p>
            <a:pPr>
              <a:spcAft>
                <a:spcPts val="900"/>
              </a:spcAft>
            </a:pPr>
            <a:r>
              <a:rPr lang="zh-CN" altLang="zh-CN" sz="2000" dirty="0" smtClean="0"/>
              <a:t>《基于微博的青少年心理压力趋势预测》</a:t>
            </a:r>
            <a:endParaRPr lang="en-US" altLang="zh-CN" sz="2000" dirty="0" smtClean="0"/>
          </a:p>
          <a:p>
            <a:pPr lvl="1">
              <a:spcAft>
                <a:spcPts val="900"/>
              </a:spcAft>
            </a:pPr>
            <a:r>
              <a:rPr lang="zh-CN" altLang="zh-CN" sz="1600" dirty="0" smtClean="0"/>
              <a:t>我</a:t>
            </a:r>
            <a:r>
              <a:rPr lang="zh-CN" altLang="zh-CN" sz="1600" dirty="0" smtClean="0"/>
              <a:t>认为用户行为数据分析和微博压力分析都需要在一段时间的基础上进行分析，该论文的建模方式可以学习，但是这篇论文建模的地方还不是很理解，需要进一步学习。</a:t>
            </a:r>
            <a:endParaRPr lang="zh-CN" altLang="zh-C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zh-CN" sz="2800" b="1" dirty="0"/>
              <a:t>用户行为识别研究</a:t>
            </a:r>
            <a:endParaRPr lang="zh-CN" altLang="en-US" sz="2800" dirty="0"/>
          </a:p>
        </p:txBody>
      </p:sp>
      <p:sp>
        <p:nvSpPr>
          <p:cNvPr id="3" name="内容占位符 2"/>
          <p:cNvSpPr>
            <a:spLocks noGrp="1"/>
          </p:cNvSpPr>
          <p:nvPr>
            <p:ph idx="1"/>
          </p:nvPr>
        </p:nvSpPr>
        <p:spPr>
          <a:xfrm>
            <a:off x="457200" y="1351309"/>
            <a:ext cx="8229600" cy="4525963"/>
          </a:xfrm>
        </p:spPr>
        <p:txBody>
          <a:bodyPr>
            <a:noAutofit/>
          </a:bodyPr>
          <a:lstStyle/>
          <a:p>
            <a:pPr>
              <a:lnSpc>
                <a:spcPct val="150000"/>
              </a:lnSpc>
              <a:buNone/>
            </a:pPr>
            <a:r>
              <a:rPr lang="zh-CN" altLang="zh-CN" sz="1600" b="1" dirty="0"/>
              <a:t>问题：</a:t>
            </a:r>
            <a:r>
              <a:rPr lang="zh-CN" altLang="zh-CN" sz="1600" dirty="0"/>
              <a:t>采用影像技术识别用户行为</a:t>
            </a:r>
            <a:r>
              <a:rPr lang="en-US" altLang="zh-CN" sz="1600" dirty="0"/>
              <a:t>——</a:t>
            </a:r>
            <a:r>
              <a:rPr lang="zh-CN" altLang="zh-CN" sz="1600" dirty="0"/>
              <a:t>影像采集设备体积大，价格高，不具便携性 </a:t>
            </a:r>
          </a:p>
          <a:p>
            <a:pPr>
              <a:lnSpc>
                <a:spcPct val="150000"/>
              </a:lnSpc>
              <a:buNone/>
            </a:pPr>
            <a:r>
              <a:rPr lang="zh-CN" altLang="zh-CN" sz="1600" b="1" dirty="0"/>
              <a:t>方法</a:t>
            </a:r>
            <a:r>
              <a:rPr lang="zh-CN" altLang="zh-CN" sz="1600" b="1" dirty="0" smtClean="0"/>
              <a:t>：</a:t>
            </a:r>
            <a:r>
              <a:rPr lang="zh-CN" altLang="zh-CN" sz="1600" dirty="0" smtClean="0"/>
              <a:t>采用</a:t>
            </a:r>
            <a:r>
              <a:rPr lang="zh-CN" altLang="zh-CN" sz="1600" dirty="0"/>
              <a:t>加速度传感器来识别用户</a:t>
            </a:r>
            <a:r>
              <a:rPr lang="zh-CN" altLang="zh-CN" sz="1600" dirty="0" smtClean="0"/>
              <a:t>行为</a:t>
            </a:r>
            <a:r>
              <a:rPr lang="en-US" altLang="zh-CN" sz="1600" dirty="0" smtClean="0"/>
              <a:t>——</a:t>
            </a:r>
            <a:r>
              <a:rPr lang="zh-CN" altLang="zh-CN" sz="1600" dirty="0" smtClean="0"/>
              <a:t>系统</a:t>
            </a:r>
            <a:r>
              <a:rPr lang="zh-CN" altLang="zh-CN" sz="1600" dirty="0"/>
              <a:t>成本低，设计难度小，易于</a:t>
            </a:r>
            <a:r>
              <a:rPr lang="zh-CN" altLang="zh-CN" sz="1600" dirty="0" smtClean="0"/>
              <a:t>集成</a:t>
            </a:r>
            <a:endParaRPr lang="zh-CN" altLang="zh-CN" sz="1600" dirty="0"/>
          </a:p>
          <a:p>
            <a:pPr>
              <a:lnSpc>
                <a:spcPct val="150000"/>
              </a:lnSpc>
              <a:buNone/>
            </a:pPr>
            <a:r>
              <a:rPr lang="zh-CN" altLang="zh-CN" sz="1600" b="1" dirty="0"/>
              <a:t>关键难点：</a:t>
            </a:r>
            <a:r>
              <a:rPr lang="zh-CN" altLang="zh-CN" sz="1600" dirty="0"/>
              <a:t>如何去除传感器信号中存在的噪声，如何提取有效的用户行为特征以及如何针对不同的用户行为设计出更高效的分类算法</a:t>
            </a:r>
          </a:p>
          <a:p>
            <a:pPr>
              <a:buNone/>
            </a:pPr>
            <a:endParaRPr lang="zh-CN" altLang="en-US" sz="1600" dirty="0"/>
          </a:p>
        </p:txBody>
      </p:sp>
      <p:pic>
        <p:nvPicPr>
          <p:cNvPr id="4" name="图片 3" descr="C:\Users\dl\AppData\Roaming\Tencent\Users\1875587143\QQ\WinTemp\RichOle\YEG9JPPF@V@{TU)J]Z`@0GU.png"/>
          <p:cNvPicPr/>
          <p:nvPr/>
        </p:nvPicPr>
        <p:blipFill>
          <a:blip r:embed="rId2" cstate="print"/>
          <a:srcRect/>
          <a:stretch>
            <a:fillRect/>
          </a:stretch>
        </p:blipFill>
        <p:spPr bwMode="auto">
          <a:xfrm>
            <a:off x="2555776" y="3068960"/>
            <a:ext cx="3816424" cy="3096344"/>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zh-CN" sz="3200" b="1" dirty="0"/>
              <a:t>基于智能手机传感器的用户行为识别方案</a:t>
            </a:r>
            <a:endParaRPr lang="zh-CN" altLang="en-US" sz="3200" dirty="0"/>
          </a:p>
        </p:txBody>
      </p:sp>
      <p:sp>
        <p:nvSpPr>
          <p:cNvPr id="3" name="内容占位符 2"/>
          <p:cNvSpPr>
            <a:spLocks noGrp="1"/>
          </p:cNvSpPr>
          <p:nvPr>
            <p:ph idx="1"/>
          </p:nvPr>
        </p:nvSpPr>
        <p:spPr/>
        <p:txBody>
          <a:bodyPr>
            <a:normAutofit fontScale="92500" lnSpcReduction="20000"/>
          </a:bodyPr>
          <a:lstStyle/>
          <a:p>
            <a:pPr>
              <a:lnSpc>
                <a:spcPct val="120000"/>
              </a:lnSpc>
            </a:pPr>
            <a:r>
              <a:rPr lang="zh-CN" altLang="zh-CN" sz="2000" b="1" dirty="0"/>
              <a:t>选定识别</a:t>
            </a:r>
            <a:r>
              <a:rPr lang="zh-CN" altLang="zh-CN" sz="2000" b="1" dirty="0" smtClean="0"/>
              <a:t>动作</a:t>
            </a:r>
            <a:endParaRPr lang="en-US" altLang="zh-CN" sz="2000" b="1" dirty="0"/>
          </a:p>
          <a:p>
            <a:pPr lvl="1">
              <a:lnSpc>
                <a:spcPct val="120000"/>
              </a:lnSpc>
            </a:pPr>
            <a:r>
              <a:rPr lang="zh-CN" altLang="zh-CN" sz="1600" dirty="0" smtClean="0"/>
              <a:t>选择站立、行走、跑步、上楼和下楼作为</a:t>
            </a:r>
            <a:r>
              <a:rPr lang="zh-CN" altLang="zh-CN" sz="1600" dirty="0"/>
              <a:t>要识别的</a:t>
            </a:r>
            <a:r>
              <a:rPr lang="zh-CN" altLang="zh-CN" sz="1600" dirty="0" smtClean="0"/>
              <a:t>动作</a:t>
            </a:r>
            <a:endParaRPr lang="zh-CN" altLang="zh-CN" sz="1600" dirty="0"/>
          </a:p>
          <a:p>
            <a:pPr>
              <a:lnSpc>
                <a:spcPct val="120000"/>
              </a:lnSpc>
            </a:pPr>
            <a:r>
              <a:rPr lang="zh-CN" altLang="zh-CN" sz="2000" b="1" dirty="0"/>
              <a:t>程序采集</a:t>
            </a:r>
            <a:r>
              <a:rPr lang="zh-CN" altLang="zh-CN" sz="2000" b="1" dirty="0" smtClean="0"/>
              <a:t>数据</a:t>
            </a:r>
            <a:endParaRPr lang="en-US" altLang="zh-CN" sz="2000" b="1" dirty="0" smtClean="0"/>
          </a:p>
          <a:p>
            <a:pPr lvl="1">
              <a:lnSpc>
                <a:spcPct val="120000"/>
              </a:lnSpc>
            </a:pPr>
            <a:r>
              <a:rPr lang="zh-CN" altLang="zh-CN" sz="1600" dirty="0" smtClean="0"/>
              <a:t>记录</a:t>
            </a:r>
            <a:r>
              <a:rPr lang="zh-CN" altLang="zh-CN" sz="1600" dirty="0"/>
              <a:t>加速度传感器的</a:t>
            </a:r>
            <a:r>
              <a:rPr lang="en-US" altLang="zh-CN" sz="1600" dirty="0"/>
              <a:t> X</a:t>
            </a:r>
            <a:r>
              <a:rPr lang="zh-CN" altLang="zh-CN" sz="1600" dirty="0"/>
              <a:t>轴、</a:t>
            </a:r>
            <a:r>
              <a:rPr lang="en-US" altLang="zh-CN" sz="1600" dirty="0"/>
              <a:t>Y </a:t>
            </a:r>
            <a:r>
              <a:rPr lang="zh-CN" altLang="zh-CN" sz="1600" dirty="0"/>
              <a:t>轴和</a:t>
            </a:r>
            <a:r>
              <a:rPr lang="en-US" altLang="zh-CN" sz="1600" dirty="0"/>
              <a:t> Z </a:t>
            </a:r>
            <a:r>
              <a:rPr lang="zh-CN" altLang="zh-CN" sz="1600" dirty="0"/>
              <a:t>轴三个方向上的加速度分量，并记录数据采集的时间和运动</a:t>
            </a:r>
            <a:r>
              <a:rPr lang="zh-CN" altLang="zh-CN" sz="1600" dirty="0" smtClean="0"/>
              <a:t>类型</a:t>
            </a:r>
            <a:endParaRPr lang="en-US" altLang="zh-CN" sz="1600" dirty="0" smtClean="0"/>
          </a:p>
          <a:p>
            <a:pPr>
              <a:lnSpc>
                <a:spcPct val="120000"/>
              </a:lnSpc>
            </a:pPr>
            <a:r>
              <a:rPr lang="zh-CN" altLang="zh-CN" sz="2000" b="1" dirty="0" smtClean="0"/>
              <a:t>数据预处理</a:t>
            </a:r>
            <a:endParaRPr lang="en-US" altLang="zh-CN" sz="2000" b="1" dirty="0" smtClean="0"/>
          </a:p>
          <a:p>
            <a:pPr lvl="1">
              <a:lnSpc>
                <a:spcPct val="120000"/>
              </a:lnSpc>
            </a:pPr>
            <a:r>
              <a:rPr lang="zh-CN" altLang="en-US" sz="1600" dirty="0" smtClean="0"/>
              <a:t>去噪：</a:t>
            </a:r>
            <a:r>
              <a:rPr lang="zh-CN" altLang="zh-CN" sz="1600" dirty="0" smtClean="0"/>
              <a:t>选择</a:t>
            </a:r>
            <a:r>
              <a:rPr lang="zh-CN" altLang="zh-CN" sz="1600" dirty="0"/>
              <a:t>切比雪夫</a:t>
            </a:r>
            <a:r>
              <a:rPr lang="en-US" altLang="zh-CN" sz="1600" dirty="0"/>
              <a:t> I </a:t>
            </a:r>
            <a:r>
              <a:rPr lang="zh-CN" altLang="zh-CN" sz="1600" dirty="0"/>
              <a:t>型数字低通滤波器对原始加速度传感器信号进行了滤波处理</a:t>
            </a:r>
          </a:p>
          <a:p>
            <a:pPr lvl="1">
              <a:lnSpc>
                <a:spcPct val="120000"/>
              </a:lnSpc>
            </a:pPr>
            <a:r>
              <a:rPr lang="zh-CN" altLang="en-US" sz="1600" dirty="0" smtClean="0"/>
              <a:t>加窗：</a:t>
            </a:r>
            <a:r>
              <a:rPr lang="zh-CN" altLang="zh-CN" sz="1600" dirty="0" smtClean="0"/>
              <a:t>使用</a:t>
            </a:r>
            <a:r>
              <a:rPr lang="zh-CN" altLang="zh-CN" sz="1600" dirty="0"/>
              <a:t>“加窗”的方法来分割经过滤波器处理后的加速度</a:t>
            </a:r>
            <a:r>
              <a:rPr lang="zh-CN" altLang="zh-CN" sz="1600" dirty="0" smtClean="0"/>
              <a:t>信号</a:t>
            </a:r>
            <a:endParaRPr lang="en-US" altLang="zh-CN" sz="1600" b="1" dirty="0" smtClean="0"/>
          </a:p>
          <a:p>
            <a:pPr>
              <a:lnSpc>
                <a:spcPct val="120000"/>
              </a:lnSpc>
            </a:pPr>
            <a:r>
              <a:rPr lang="zh-CN" altLang="zh-CN" sz="2000" b="1" dirty="0"/>
              <a:t>特征提取与</a:t>
            </a:r>
            <a:r>
              <a:rPr lang="zh-CN" altLang="zh-CN" sz="2000" b="1" dirty="0" smtClean="0"/>
              <a:t>特征选择</a:t>
            </a:r>
            <a:endParaRPr lang="en-US" altLang="zh-CN" sz="2000" b="1" dirty="0" smtClean="0"/>
          </a:p>
          <a:p>
            <a:pPr lvl="1">
              <a:lnSpc>
                <a:spcPct val="120000"/>
              </a:lnSpc>
            </a:pPr>
            <a:r>
              <a:rPr lang="zh-CN" altLang="zh-CN" sz="1500" b="1" dirty="0" smtClean="0"/>
              <a:t>均值</a:t>
            </a:r>
            <a:r>
              <a:rPr lang="zh-CN" altLang="en-US" sz="1500" b="1" dirty="0" smtClean="0"/>
              <a:t>：</a:t>
            </a:r>
            <a:r>
              <a:rPr lang="zh-CN" altLang="zh-CN" sz="1500" dirty="0" smtClean="0"/>
              <a:t>加速度</a:t>
            </a:r>
            <a:r>
              <a:rPr lang="zh-CN" altLang="zh-CN" sz="1500" dirty="0"/>
              <a:t>信号在某个方向上加速度分量的平均值</a:t>
            </a:r>
          </a:p>
          <a:p>
            <a:pPr lvl="1">
              <a:lnSpc>
                <a:spcPct val="120000"/>
              </a:lnSpc>
            </a:pPr>
            <a:r>
              <a:rPr lang="zh-CN" altLang="zh-CN" sz="1500" b="1" dirty="0" smtClean="0"/>
              <a:t>标准差</a:t>
            </a:r>
            <a:r>
              <a:rPr lang="zh-CN" altLang="en-US" sz="1500" b="1" dirty="0" smtClean="0"/>
              <a:t>：</a:t>
            </a:r>
            <a:r>
              <a:rPr lang="zh-CN" altLang="zh-CN" sz="1500" dirty="0" smtClean="0"/>
              <a:t>加速度</a:t>
            </a:r>
            <a:r>
              <a:rPr lang="zh-CN" altLang="zh-CN" sz="1500" dirty="0"/>
              <a:t>信号的离散程度</a:t>
            </a:r>
          </a:p>
          <a:p>
            <a:pPr lvl="1">
              <a:lnSpc>
                <a:spcPct val="120000"/>
              </a:lnSpc>
            </a:pPr>
            <a:r>
              <a:rPr lang="zh-CN" altLang="zh-CN" sz="1500" b="1" dirty="0"/>
              <a:t>两个轴向上的加速度之间的</a:t>
            </a:r>
            <a:r>
              <a:rPr lang="zh-CN" altLang="zh-CN" sz="1500" b="1" dirty="0" smtClean="0"/>
              <a:t>相关系数</a:t>
            </a:r>
            <a:r>
              <a:rPr lang="zh-CN" altLang="en-US" sz="1500" b="1" dirty="0" smtClean="0"/>
              <a:t>：</a:t>
            </a:r>
            <a:r>
              <a:rPr lang="zh-CN" altLang="zh-CN" sz="1500" dirty="0" smtClean="0"/>
              <a:t>区分</a:t>
            </a:r>
            <a:r>
              <a:rPr lang="zh-CN" altLang="zh-CN" sz="1500" dirty="0"/>
              <a:t>不同的运动</a:t>
            </a:r>
          </a:p>
          <a:p>
            <a:pPr lvl="1">
              <a:lnSpc>
                <a:spcPct val="120000"/>
              </a:lnSpc>
            </a:pPr>
            <a:r>
              <a:rPr lang="zh-CN" altLang="zh-CN" sz="1500" b="1" dirty="0" smtClean="0"/>
              <a:t>峰度</a:t>
            </a:r>
            <a:r>
              <a:rPr lang="zh-CN" altLang="en-US" sz="1500" b="1" dirty="0" smtClean="0"/>
              <a:t>：</a:t>
            </a:r>
            <a:r>
              <a:rPr lang="zh-CN" altLang="zh-CN" sz="1500" dirty="0" smtClean="0"/>
              <a:t>加速度传感器</a:t>
            </a:r>
            <a:r>
              <a:rPr lang="zh-CN" altLang="zh-CN" sz="1500" dirty="0"/>
              <a:t>信号在信号曲线波峰处的陡峭</a:t>
            </a:r>
            <a:r>
              <a:rPr lang="zh-CN" altLang="zh-CN" sz="1500" dirty="0" smtClean="0"/>
              <a:t>程度</a:t>
            </a:r>
            <a:endParaRPr lang="en-US" altLang="zh-CN" sz="1600" b="1" dirty="0"/>
          </a:p>
          <a:p>
            <a:pPr>
              <a:lnSpc>
                <a:spcPct val="120000"/>
              </a:lnSpc>
            </a:pPr>
            <a:r>
              <a:rPr lang="zh-CN" altLang="zh-CN" sz="2000" b="1" dirty="0"/>
              <a:t>用户行为分类</a:t>
            </a:r>
            <a:r>
              <a:rPr lang="zh-CN" altLang="zh-CN" sz="2000" b="1" dirty="0" smtClean="0"/>
              <a:t>识别</a:t>
            </a:r>
            <a:endParaRPr lang="en-US" altLang="zh-CN" sz="2000" b="1" dirty="0" smtClean="0"/>
          </a:p>
          <a:p>
            <a:pPr lvl="1">
              <a:lnSpc>
                <a:spcPct val="120000"/>
              </a:lnSpc>
            </a:pPr>
            <a:r>
              <a:rPr lang="zh-CN" altLang="zh-CN" sz="1600" dirty="0"/>
              <a:t>选择支持向量机作为课题的分类算法来构造分类器</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2800" b="1" dirty="0"/>
              <a:t>这篇论文能给我提供哪些帮助</a:t>
            </a:r>
            <a:endParaRPr lang="zh-CN" altLang="en-US" sz="2800" dirty="0"/>
          </a:p>
        </p:txBody>
      </p:sp>
      <p:sp>
        <p:nvSpPr>
          <p:cNvPr id="3" name="内容占位符 2"/>
          <p:cNvSpPr>
            <a:spLocks noGrp="1"/>
          </p:cNvSpPr>
          <p:nvPr>
            <p:ph idx="1"/>
          </p:nvPr>
        </p:nvSpPr>
        <p:spPr/>
        <p:txBody>
          <a:bodyPr>
            <a:normAutofit/>
          </a:bodyPr>
          <a:lstStyle/>
          <a:p>
            <a:pPr>
              <a:lnSpc>
                <a:spcPct val="150000"/>
              </a:lnSpc>
            </a:pPr>
            <a:r>
              <a:rPr lang="zh-CN" altLang="zh-CN" sz="1800" dirty="0" smtClean="0"/>
              <a:t>用户</a:t>
            </a:r>
            <a:r>
              <a:rPr lang="zh-CN" altLang="zh-CN" sz="1800" dirty="0"/>
              <a:t>行为识别方案</a:t>
            </a:r>
            <a:r>
              <a:rPr lang="zh-CN" altLang="zh-CN" sz="1800" dirty="0" smtClean="0"/>
              <a:t>适用于</a:t>
            </a:r>
            <a:r>
              <a:rPr lang="zh-CN" altLang="en-US" sz="1800" dirty="0" smtClean="0"/>
              <a:t>我的研究内容</a:t>
            </a:r>
            <a:r>
              <a:rPr lang="zh-CN" altLang="zh-CN" sz="1800" dirty="0" smtClean="0"/>
              <a:t>，</a:t>
            </a:r>
            <a:r>
              <a:rPr lang="zh-CN" altLang="zh-CN" sz="1800" dirty="0"/>
              <a:t>可以</a:t>
            </a:r>
            <a:r>
              <a:rPr lang="zh-CN" altLang="zh-CN" sz="1800" dirty="0" smtClean="0"/>
              <a:t>通</a:t>
            </a:r>
            <a:r>
              <a:rPr lang="zh-CN" altLang="en-US" sz="1800" dirty="0" smtClean="0"/>
              <a:t>过</a:t>
            </a:r>
            <a:r>
              <a:rPr lang="zh-CN" altLang="zh-CN" sz="1800" dirty="0" smtClean="0"/>
              <a:t>采用</a:t>
            </a:r>
            <a:r>
              <a:rPr lang="zh-CN" altLang="zh-CN" sz="1800" dirty="0"/>
              <a:t>选定识别动作、程序采集数据、数据预处理、特征提取和特征选择、用户行为分类识别的步骤进行研究。</a:t>
            </a:r>
          </a:p>
          <a:p>
            <a:pPr>
              <a:lnSpc>
                <a:spcPct val="150000"/>
              </a:lnSpc>
            </a:pPr>
            <a:r>
              <a:rPr lang="zh-CN" altLang="zh-CN" sz="1800" dirty="0" smtClean="0"/>
              <a:t>本</a:t>
            </a:r>
            <a:r>
              <a:rPr lang="zh-CN" altLang="zh-CN" sz="1800" dirty="0"/>
              <a:t>论文明确了需要识别的动作，针对这些动作进行数据的采集</a:t>
            </a:r>
            <a:r>
              <a:rPr lang="zh-CN" altLang="zh-CN" sz="1800" dirty="0" smtClean="0"/>
              <a:t>，</a:t>
            </a:r>
            <a:r>
              <a:rPr lang="zh-CN" altLang="en-US" sz="1800" dirty="0" smtClean="0"/>
              <a:t>接下来的研究中需要</a:t>
            </a:r>
            <a:r>
              <a:rPr lang="zh-CN" altLang="zh-CN" sz="1800" dirty="0" smtClean="0"/>
              <a:t>大体</a:t>
            </a:r>
            <a:r>
              <a:rPr lang="zh-CN" altLang="zh-CN" sz="1800" dirty="0" smtClean="0"/>
              <a:t>确定人机交互行为中哪种行为的分析，找一个相对明确的方向</a:t>
            </a:r>
          </a:p>
          <a:p>
            <a:pPr>
              <a:lnSpc>
                <a:spcPct val="150000"/>
              </a:lnSpc>
            </a:pPr>
            <a:endParaRPr lang="zh-CN" altLang="zh-CN" sz="1800" dirty="0"/>
          </a:p>
          <a:p>
            <a:pPr>
              <a:lnSpc>
                <a:spcPct val="150000"/>
              </a:lnSpc>
            </a:pPr>
            <a:endParaRPr lang="zh-CN" alt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2564904"/>
            <a:ext cx="8229600" cy="1008112"/>
          </a:xfrm>
        </p:spPr>
        <p:txBody>
          <a:bodyPr>
            <a:normAutofit/>
          </a:bodyPr>
          <a:lstStyle/>
          <a:p>
            <a:pPr algn="ctr">
              <a:buNone/>
            </a:pPr>
            <a:r>
              <a:rPr lang="en-US" altLang="zh-CN" sz="3600" b="1" dirty="0"/>
              <a:t>Android</a:t>
            </a:r>
            <a:r>
              <a:rPr lang="zh-CN" altLang="zh-CN" sz="3600" b="1" dirty="0"/>
              <a:t>用户行为重构与分析技术研究</a:t>
            </a:r>
            <a:endParaRPr lang="zh-CN" altLang="en-US" sz="3600" b="1" dirty="0"/>
          </a:p>
        </p:txBody>
      </p:sp>
      <p:sp>
        <p:nvSpPr>
          <p:cNvPr id="4" name="TextBox 3"/>
          <p:cNvSpPr txBox="1"/>
          <p:nvPr/>
        </p:nvSpPr>
        <p:spPr>
          <a:xfrm>
            <a:off x="899592" y="1196752"/>
            <a:ext cx="2664296" cy="584775"/>
          </a:xfrm>
          <a:prstGeom prst="rect">
            <a:avLst/>
          </a:prstGeom>
          <a:noFill/>
        </p:spPr>
        <p:txBody>
          <a:bodyPr wrap="square" rtlCol="0">
            <a:spAutoFit/>
          </a:bodyPr>
          <a:lstStyle/>
          <a:p>
            <a:r>
              <a:rPr lang="en-US" altLang="zh-CN" sz="3200" dirty="0" smtClean="0"/>
              <a:t>PAPER 2</a:t>
            </a:r>
            <a:endParaRPr lang="zh-CN" alt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200" b="1" dirty="0"/>
              <a:t>研究</a:t>
            </a:r>
            <a:r>
              <a:rPr lang="zh-CN" altLang="zh-CN" sz="3200" b="1" dirty="0" smtClean="0"/>
              <a:t>背景</a:t>
            </a:r>
            <a:endParaRPr lang="zh-CN" altLang="en-US" sz="3200" dirty="0"/>
          </a:p>
        </p:txBody>
      </p:sp>
      <p:sp>
        <p:nvSpPr>
          <p:cNvPr id="3" name="内容占位符 2"/>
          <p:cNvSpPr>
            <a:spLocks noGrp="1"/>
          </p:cNvSpPr>
          <p:nvPr>
            <p:ph idx="1"/>
          </p:nvPr>
        </p:nvSpPr>
        <p:spPr/>
        <p:txBody>
          <a:bodyPr>
            <a:normAutofit/>
          </a:bodyPr>
          <a:lstStyle/>
          <a:p>
            <a:pPr>
              <a:spcAft>
                <a:spcPts val="900"/>
              </a:spcAft>
            </a:pPr>
            <a:r>
              <a:rPr lang="zh-CN" altLang="zh-CN" sz="2000" dirty="0"/>
              <a:t>通过符合规范的取证方法，从手机中提取出有效数据作为案件证据和线索，是数字取证一个重要的</a:t>
            </a:r>
            <a:r>
              <a:rPr lang="zh-CN" altLang="zh-CN" sz="2000" dirty="0" smtClean="0"/>
              <a:t>手段</a:t>
            </a:r>
            <a:endParaRPr lang="en-US" altLang="zh-CN" sz="2000" dirty="0"/>
          </a:p>
          <a:p>
            <a:pPr>
              <a:spcAft>
                <a:spcPts val="900"/>
              </a:spcAft>
            </a:pPr>
            <a:r>
              <a:rPr lang="en-US" altLang="zh-CN" sz="2000" dirty="0" smtClean="0"/>
              <a:t>Android </a:t>
            </a:r>
            <a:r>
              <a:rPr lang="zh-CN" altLang="zh-CN" sz="2000" dirty="0"/>
              <a:t>智能手机是市场占有率最高的智能</a:t>
            </a:r>
            <a:r>
              <a:rPr lang="zh-CN" altLang="zh-CN" sz="2000" dirty="0" smtClean="0"/>
              <a:t>手机</a:t>
            </a:r>
            <a:endParaRPr lang="en-US" altLang="zh-CN" sz="2000" dirty="0" smtClean="0"/>
          </a:p>
          <a:p>
            <a:pPr>
              <a:spcAft>
                <a:spcPts val="900"/>
              </a:spcAft>
            </a:pPr>
            <a:r>
              <a:rPr lang="zh-CN" altLang="zh-CN" sz="2000" dirty="0" smtClean="0"/>
              <a:t>虽然目前针对</a:t>
            </a:r>
            <a:r>
              <a:rPr lang="en-US" altLang="zh-CN" sz="2000" dirty="0" smtClean="0"/>
              <a:t> Android </a:t>
            </a:r>
            <a:r>
              <a:rPr lang="zh-CN" altLang="zh-CN" sz="2000" dirty="0" smtClean="0"/>
              <a:t>智能手机取证的研究很多且涉及面很广数据</a:t>
            </a:r>
            <a:r>
              <a:rPr lang="zh-CN" altLang="zh-CN" sz="2000" dirty="0"/>
              <a:t>恢复和针对恢复出的数据进行系统分析的研究</a:t>
            </a:r>
            <a:r>
              <a:rPr lang="zh-CN" altLang="zh-CN" sz="2000" dirty="0" smtClean="0"/>
              <a:t>较少</a:t>
            </a:r>
            <a:endParaRPr lang="zh-CN" altLang="zh-CN" sz="2000" dirty="0"/>
          </a:p>
          <a:p>
            <a:pPr>
              <a:spcAft>
                <a:spcPts val="900"/>
              </a:spcAft>
            </a:pPr>
            <a:r>
              <a:rPr lang="zh-CN" altLang="zh-CN" sz="2000" dirty="0" smtClean="0"/>
              <a:t>本</a:t>
            </a:r>
            <a:r>
              <a:rPr lang="zh-CN" altLang="zh-CN" sz="2000" dirty="0"/>
              <a:t>论文的核心是将</a:t>
            </a:r>
            <a:r>
              <a:rPr lang="en-US" altLang="zh-CN" sz="2000" dirty="0"/>
              <a:t> Android </a:t>
            </a:r>
            <a:r>
              <a:rPr lang="zh-CN" altLang="zh-CN" sz="2000" dirty="0"/>
              <a:t>智能手机中与用户行为相关的数据有效恢复，包括对已删除数据的恢复，并根据这些恢复出来的数据重构出相应的用户行为</a:t>
            </a:r>
          </a:p>
          <a:p>
            <a:pPr>
              <a:spcAft>
                <a:spcPts val="900"/>
              </a:spcAft>
              <a:buNone/>
            </a:pPr>
            <a:endParaRPr lang="zh-CN" alt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200" b="1" dirty="0"/>
              <a:t>用户行为</a:t>
            </a:r>
            <a:endParaRPr lang="zh-CN" altLang="en-US" sz="3200" dirty="0"/>
          </a:p>
        </p:txBody>
      </p:sp>
      <p:sp>
        <p:nvSpPr>
          <p:cNvPr id="3" name="内容占位符 2"/>
          <p:cNvSpPr>
            <a:spLocks noGrp="1"/>
          </p:cNvSpPr>
          <p:nvPr>
            <p:ph idx="1"/>
          </p:nvPr>
        </p:nvSpPr>
        <p:spPr/>
        <p:txBody>
          <a:bodyPr/>
          <a:lstStyle/>
          <a:p>
            <a:pPr>
              <a:spcAft>
                <a:spcPts val="900"/>
              </a:spcAft>
            </a:pPr>
            <a:r>
              <a:rPr lang="zh-CN" altLang="zh-CN" sz="2000" dirty="0"/>
              <a:t>用户</a:t>
            </a:r>
            <a:r>
              <a:rPr lang="zh-CN" altLang="zh-CN" sz="2000" dirty="0" smtClean="0"/>
              <a:t>行为</a:t>
            </a:r>
            <a:r>
              <a:rPr lang="zh-CN" altLang="en-US" sz="2000" dirty="0" smtClean="0"/>
              <a:t>：</a:t>
            </a:r>
            <a:r>
              <a:rPr lang="zh-CN" altLang="zh-CN" sz="2000" dirty="0" smtClean="0"/>
              <a:t>用户</a:t>
            </a:r>
            <a:r>
              <a:rPr lang="zh-CN" altLang="zh-CN" sz="2000" dirty="0"/>
              <a:t>所执行过的一系列</a:t>
            </a:r>
            <a:r>
              <a:rPr lang="zh-CN" altLang="zh-CN" sz="2000" dirty="0" smtClean="0"/>
              <a:t>操作</a:t>
            </a:r>
            <a:endParaRPr lang="en-US" altLang="zh-CN" sz="2000" dirty="0" smtClean="0"/>
          </a:p>
          <a:p>
            <a:pPr>
              <a:spcAft>
                <a:spcPts val="900"/>
              </a:spcAft>
            </a:pPr>
            <a:r>
              <a:rPr lang="zh-CN" altLang="zh-CN" sz="2000" dirty="0" smtClean="0"/>
              <a:t>通过</a:t>
            </a:r>
            <a:r>
              <a:rPr lang="zh-CN" altLang="zh-CN" sz="2000" dirty="0"/>
              <a:t>对用户行为的分析</a:t>
            </a:r>
            <a:r>
              <a:rPr lang="zh-CN" altLang="zh-CN" sz="2000" dirty="0" smtClean="0"/>
              <a:t>，我们</a:t>
            </a:r>
            <a:r>
              <a:rPr lang="zh-CN" altLang="zh-CN" sz="2000" dirty="0"/>
              <a:t>可以对有关数据进行统计和分析，并从中发现特定时间用户所执行操作和</a:t>
            </a:r>
            <a:r>
              <a:rPr lang="zh-CN" altLang="zh-CN" sz="2000" dirty="0" smtClean="0"/>
              <a:t>用户</a:t>
            </a:r>
            <a:r>
              <a:rPr lang="zh-CN" altLang="zh-CN" sz="2000" dirty="0"/>
              <a:t>操作的规律</a:t>
            </a:r>
            <a:r>
              <a:rPr lang="zh-CN" altLang="zh-CN" sz="2000" dirty="0" smtClean="0"/>
              <a:t>。</a:t>
            </a:r>
            <a:endParaRPr lang="en-US" altLang="zh-CN" sz="2000" dirty="0" smtClean="0"/>
          </a:p>
          <a:p>
            <a:pPr>
              <a:spcAft>
                <a:spcPts val="900"/>
              </a:spcAft>
            </a:pPr>
            <a:r>
              <a:rPr lang="zh-CN" altLang="en-US" sz="2000" dirty="0" smtClean="0"/>
              <a:t>从而</a:t>
            </a:r>
            <a:r>
              <a:rPr lang="zh-CN" altLang="zh-CN" sz="2000" dirty="0" smtClean="0"/>
              <a:t>发现</a:t>
            </a:r>
            <a:r>
              <a:rPr lang="zh-CN" altLang="zh-CN" sz="2000" dirty="0"/>
              <a:t>这些行为中可能存在的问题，并为进一步分析用户</a:t>
            </a:r>
            <a:r>
              <a:rPr lang="zh-CN" altLang="zh-CN" sz="2000" dirty="0" smtClean="0"/>
              <a:t>提供依据</a:t>
            </a:r>
            <a:r>
              <a:rPr lang="zh-CN" altLang="zh-CN" sz="2000" dirty="0"/>
              <a:t>。</a:t>
            </a: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zh-CN" sz="2400" b="1" dirty="0"/>
              <a:t>基于</a:t>
            </a:r>
            <a:r>
              <a:rPr lang="en-US" altLang="zh-CN" sz="2400" b="1" dirty="0"/>
              <a:t> YAFFS2 </a:t>
            </a:r>
            <a:r>
              <a:rPr lang="zh-CN" altLang="zh-CN" sz="2400" b="1" dirty="0"/>
              <a:t>的</a:t>
            </a:r>
            <a:r>
              <a:rPr lang="en-US" altLang="zh-CN" sz="2400" b="1" dirty="0"/>
              <a:t> Android </a:t>
            </a:r>
            <a:r>
              <a:rPr lang="zh-CN" altLang="zh-CN" sz="2400" b="1" dirty="0"/>
              <a:t>用户行为重构技术研究</a:t>
            </a:r>
            <a:endParaRPr lang="zh-CN" altLang="en-US" sz="2400" dirty="0"/>
          </a:p>
        </p:txBody>
      </p:sp>
      <p:sp>
        <p:nvSpPr>
          <p:cNvPr id="3" name="内容占位符 2"/>
          <p:cNvSpPr>
            <a:spLocks noGrp="1"/>
          </p:cNvSpPr>
          <p:nvPr>
            <p:ph idx="1"/>
          </p:nvPr>
        </p:nvSpPr>
        <p:spPr/>
        <p:txBody>
          <a:bodyPr>
            <a:normAutofit fontScale="92500" lnSpcReduction="20000"/>
          </a:bodyPr>
          <a:lstStyle/>
          <a:p>
            <a:pPr>
              <a:buNone/>
            </a:pPr>
            <a:r>
              <a:rPr lang="en-US" altLang="zh-CN" sz="1800" dirty="0" smtClean="0"/>
              <a:t>	</a:t>
            </a:r>
            <a:r>
              <a:rPr lang="zh-CN" altLang="en-US" sz="1800" dirty="0" smtClean="0"/>
              <a:t>根据</a:t>
            </a:r>
            <a:r>
              <a:rPr lang="en-US" altLang="zh-CN" sz="1800" dirty="0" smtClean="0"/>
              <a:t>YAFFS2</a:t>
            </a:r>
            <a:r>
              <a:rPr lang="zh-CN" altLang="zh-CN" sz="1800" dirty="0"/>
              <a:t>文件系统的数据存储与更新</a:t>
            </a:r>
            <a:r>
              <a:rPr lang="zh-CN" altLang="zh-CN" sz="1800" dirty="0" smtClean="0"/>
              <a:t>机制</a:t>
            </a:r>
            <a:r>
              <a:rPr lang="zh-CN" altLang="en-US" sz="1400" dirty="0"/>
              <a:t>，</a:t>
            </a:r>
            <a:r>
              <a:rPr lang="zh-CN" altLang="zh-CN" sz="1800" dirty="0" smtClean="0"/>
              <a:t>利用</a:t>
            </a:r>
            <a:r>
              <a:rPr lang="en-US" altLang="zh-CN" sz="1800" dirty="0" smtClean="0"/>
              <a:t> </a:t>
            </a:r>
            <a:r>
              <a:rPr lang="en-US" altLang="zh-CN" sz="1800" dirty="0"/>
              <a:t>YAFFS2 </a:t>
            </a:r>
            <a:r>
              <a:rPr lang="zh-CN" altLang="zh-CN" sz="1800" dirty="0"/>
              <a:t>文件系统存储在每个</a:t>
            </a:r>
            <a:r>
              <a:rPr lang="zh-CN" altLang="zh-CN" sz="1800" dirty="0" smtClean="0"/>
              <a:t>对</a:t>
            </a:r>
            <a:endParaRPr lang="en-US" altLang="zh-CN" sz="1800" dirty="0" smtClean="0"/>
          </a:p>
          <a:p>
            <a:pPr>
              <a:buNone/>
            </a:pPr>
            <a:r>
              <a:rPr lang="zh-CN" altLang="zh-CN" sz="1800" dirty="0" smtClean="0"/>
              <a:t>象头页面和</a:t>
            </a:r>
            <a:r>
              <a:rPr lang="zh-CN" altLang="zh-CN" sz="1800" dirty="0"/>
              <a:t>数据页面空闲区域中的元信息，以及</a:t>
            </a:r>
            <a:r>
              <a:rPr lang="en-US" altLang="zh-CN" sz="1800" dirty="0"/>
              <a:t> </a:t>
            </a:r>
            <a:r>
              <a:rPr lang="en-US" altLang="zh-CN" sz="1800" dirty="0" err="1"/>
              <a:t>SQLite</a:t>
            </a:r>
            <a:r>
              <a:rPr lang="en-US" altLang="zh-CN" sz="1800" dirty="0"/>
              <a:t> </a:t>
            </a:r>
            <a:r>
              <a:rPr lang="zh-CN" altLang="zh-CN" sz="1800" dirty="0"/>
              <a:t>数据库文件的结构特征，</a:t>
            </a:r>
            <a:r>
              <a:rPr lang="zh-CN" altLang="zh-CN" sz="1800" dirty="0" smtClean="0"/>
              <a:t>对</a:t>
            </a:r>
            <a:endParaRPr lang="en-US" altLang="zh-CN" sz="1800" dirty="0" smtClean="0"/>
          </a:p>
          <a:p>
            <a:pPr>
              <a:buNone/>
            </a:pPr>
            <a:r>
              <a:rPr lang="en-US" altLang="zh-CN" sz="1800" dirty="0" smtClean="0"/>
              <a:t>YAFFS2 </a:t>
            </a:r>
            <a:r>
              <a:rPr lang="zh-CN" altLang="zh-CN" sz="1800" dirty="0" smtClean="0"/>
              <a:t>文件系统</a:t>
            </a:r>
            <a:r>
              <a:rPr lang="zh-CN" altLang="zh-CN" sz="1800" dirty="0"/>
              <a:t>中逻辑上已经被删除但事实上仍保留在</a:t>
            </a:r>
            <a:r>
              <a:rPr lang="en-US" altLang="zh-CN" sz="1800" dirty="0"/>
              <a:t> NAND </a:t>
            </a:r>
            <a:r>
              <a:rPr lang="zh-CN" altLang="zh-CN" sz="1800" dirty="0"/>
              <a:t>闪存中的</a:t>
            </a:r>
            <a:r>
              <a:rPr lang="en-US" altLang="zh-CN" sz="1800" dirty="0" err="1"/>
              <a:t>SQLite</a:t>
            </a:r>
            <a:r>
              <a:rPr lang="en-US" altLang="zh-CN" sz="1800" dirty="0"/>
              <a:t> </a:t>
            </a:r>
            <a:r>
              <a:rPr lang="zh-CN" altLang="zh-CN" sz="1800" dirty="0"/>
              <a:t>记录</a:t>
            </a:r>
            <a:r>
              <a:rPr lang="zh-CN" altLang="zh-CN" sz="1800" dirty="0" smtClean="0"/>
              <a:t>进</a:t>
            </a:r>
            <a:endParaRPr lang="en-US" altLang="zh-CN" sz="1800" dirty="0" smtClean="0"/>
          </a:p>
          <a:p>
            <a:pPr>
              <a:buNone/>
            </a:pPr>
            <a:r>
              <a:rPr lang="zh-CN" altLang="zh-CN" sz="1800" dirty="0" smtClean="0"/>
              <a:t>行</a:t>
            </a:r>
            <a:r>
              <a:rPr lang="zh-CN" altLang="zh-CN" sz="1800" dirty="0"/>
              <a:t>恢复</a:t>
            </a:r>
            <a:r>
              <a:rPr lang="zh-CN" altLang="zh-CN" sz="1800" dirty="0" smtClean="0"/>
              <a:t>，并且</a:t>
            </a:r>
            <a:r>
              <a:rPr lang="zh-CN" altLang="zh-CN" sz="1800" dirty="0"/>
              <a:t>根据所恢复出来的</a:t>
            </a:r>
            <a:r>
              <a:rPr lang="en-US" altLang="zh-CN" sz="1800" dirty="0"/>
              <a:t> </a:t>
            </a:r>
            <a:r>
              <a:rPr lang="en-US" altLang="zh-CN" sz="1800" dirty="0" err="1"/>
              <a:t>SQLite</a:t>
            </a:r>
            <a:r>
              <a:rPr lang="en-US" altLang="zh-CN" sz="1800" dirty="0"/>
              <a:t> </a:t>
            </a:r>
            <a:r>
              <a:rPr lang="zh-CN" altLang="zh-CN" sz="1800" dirty="0"/>
              <a:t>记录重构出用户行为</a:t>
            </a:r>
            <a:r>
              <a:rPr lang="zh-CN" altLang="zh-CN" sz="1800" dirty="0" smtClean="0"/>
              <a:t>。</a:t>
            </a:r>
            <a:endParaRPr lang="en-US" altLang="zh-CN" sz="1800" dirty="0" smtClean="0"/>
          </a:p>
          <a:p>
            <a:pPr>
              <a:buNone/>
            </a:pPr>
            <a:endParaRPr lang="en-US" altLang="zh-CN" sz="1800" dirty="0" smtClean="0"/>
          </a:p>
          <a:p>
            <a:pPr>
              <a:buNone/>
            </a:pPr>
            <a:r>
              <a:rPr lang="zh-CN" altLang="zh-CN" sz="1800" dirty="0" smtClean="0"/>
              <a:t>（</a:t>
            </a:r>
            <a:r>
              <a:rPr lang="en-US" altLang="zh-CN" sz="1800" dirty="0"/>
              <a:t>1</a:t>
            </a:r>
            <a:r>
              <a:rPr lang="zh-CN" altLang="zh-CN" sz="1800" dirty="0"/>
              <a:t>）获取镜像</a:t>
            </a:r>
          </a:p>
          <a:p>
            <a:pPr>
              <a:buNone/>
            </a:pPr>
            <a:r>
              <a:rPr lang="en-US" altLang="zh-CN" sz="1800" dirty="0"/>
              <a:t>	</a:t>
            </a:r>
            <a:r>
              <a:rPr lang="zh-CN" altLang="zh-CN" sz="1800" dirty="0"/>
              <a:t>通过对已经获取</a:t>
            </a:r>
            <a:r>
              <a:rPr lang="en-US" altLang="zh-CN" sz="1800" dirty="0"/>
              <a:t> root </a:t>
            </a:r>
            <a:r>
              <a:rPr lang="zh-CN" altLang="zh-CN" sz="1800" dirty="0"/>
              <a:t>权限的手机执行 “</a:t>
            </a:r>
            <a:r>
              <a:rPr lang="en-US" altLang="zh-CN" sz="1800" dirty="0" err="1"/>
              <a:t>nanddump</a:t>
            </a:r>
            <a:r>
              <a:rPr lang="zh-CN" altLang="zh-CN" sz="1800" dirty="0"/>
              <a:t>”指令得到</a:t>
            </a:r>
            <a:r>
              <a:rPr lang="en-US" altLang="zh-CN" sz="1800" dirty="0"/>
              <a:t> Android </a:t>
            </a:r>
            <a:r>
              <a:rPr lang="zh-CN" altLang="zh-CN" sz="1800" dirty="0"/>
              <a:t>智能手机用户分区下的镜像</a:t>
            </a:r>
          </a:p>
          <a:p>
            <a:pPr>
              <a:buNone/>
            </a:pPr>
            <a:r>
              <a:rPr lang="zh-CN" altLang="zh-CN" sz="1800" dirty="0" smtClean="0"/>
              <a:t>（</a:t>
            </a:r>
            <a:r>
              <a:rPr lang="en-US" altLang="zh-CN" sz="1800" dirty="0"/>
              <a:t>2</a:t>
            </a:r>
            <a:r>
              <a:rPr lang="zh-CN" altLang="zh-CN" sz="1800" dirty="0"/>
              <a:t>）预处理</a:t>
            </a:r>
          </a:p>
          <a:p>
            <a:pPr>
              <a:buNone/>
            </a:pPr>
            <a:r>
              <a:rPr lang="en-US" altLang="zh-CN" sz="1800" dirty="0"/>
              <a:t>	</a:t>
            </a:r>
            <a:r>
              <a:rPr lang="zh-CN" altLang="zh-CN" sz="1800" dirty="0"/>
              <a:t>根据每个闪存块的块序号从大到小和块内从最后到最前的次序依次获取每个闪存页空闲区域中包含的文件系统元信息</a:t>
            </a:r>
          </a:p>
          <a:p>
            <a:pPr>
              <a:buNone/>
            </a:pPr>
            <a:r>
              <a:rPr lang="zh-CN" altLang="zh-CN" sz="1800" dirty="0" smtClean="0"/>
              <a:t>（</a:t>
            </a:r>
            <a:r>
              <a:rPr lang="en-US" altLang="zh-CN" sz="1800" dirty="0"/>
              <a:t>3</a:t>
            </a:r>
            <a:r>
              <a:rPr lang="zh-CN" altLang="zh-CN" sz="1800" dirty="0"/>
              <a:t>）</a:t>
            </a:r>
            <a:r>
              <a:rPr lang="en-US" altLang="zh-CN" sz="1800" dirty="0"/>
              <a:t>SQL </a:t>
            </a:r>
            <a:r>
              <a:rPr lang="zh-CN" altLang="zh-CN" sz="1800" dirty="0"/>
              <a:t>事件的获取</a:t>
            </a:r>
          </a:p>
          <a:p>
            <a:pPr>
              <a:buNone/>
            </a:pPr>
            <a:r>
              <a:rPr lang="en-US" altLang="zh-CN" sz="1800" dirty="0"/>
              <a:t>	</a:t>
            </a:r>
            <a:r>
              <a:rPr lang="zh-CN" altLang="zh-CN" sz="1800" dirty="0"/>
              <a:t>基于</a:t>
            </a:r>
            <a:r>
              <a:rPr lang="en-US" altLang="zh-CN" sz="1800" dirty="0"/>
              <a:t> YAFFS2 </a:t>
            </a:r>
            <a:r>
              <a:rPr lang="zh-CN" altLang="zh-CN" sz="1800" dirty="0"/>
              <a:t>文件系统的</a:t>
            </a:r>
            <a:r>
              <a:rPr lang="en-US" altLang="zh-CN" sz="1800" dirty="0"/>
              <a:t> NAND </a:t>
            </a:r>
            <a:r>
              <a:rPr lang="zh-CN" altLang="zh-CN" sz="1800" dirty="0"/>
              <a:t>闪存上</a:t>
            </a:r>
            <a:r>
              <a:rPr lang="en-US" altLang="zh-CN" sz="1800" dirty="0"/>
              <a:t> </a:t>
            </a:r>
            <a:r>
              <a:rPr lang="en-US" altLang="zh-CN" sz="1800" dirty="0" err="1"/>
              <a:t>SQLite</a:t>
            </a:r>
            <a:r>
              <a:rPr lang="en-US" altLang="zh-CN" sz="1800" dirty="0"/>
              <a:t> </a:t>
            </a:r>
            <a:r>
              <a:rPr lang="zh-CN" altLang="zh-CN" sz="1800" dirty="0"/>
              <a:t>数据库文件中</a:t>
            </a:r>
            <a:r>
              <a:rPr lang="en-US" altLang="zh-CN" sz="1800" dirty="0"/>
              <a:t> SQL</a:t>
            </a:r>
            <a:r>
              <a:rPr lang="zh-CN" altLang="zh-CN" sz="1800" dirty="0"/>
              <a:t>记录的恢复和</a:t>
            </a:r>
            <a:r>
              <a:rPr lang="en-US" altLang="zh-CN" sz="1800" dirty="0"/>
              <a:t> SQL </a:t>
            </a:r>
            <a:r>
              <a:rPr lang="zh-CN" altLang="zh-CN" sz="1800" dirty="0"/>
              <a:t>事件获取的方法</a:t>
            </a:r>
          </a:p>
          <a:p>
            <a:pPr>
              <a:buNone/>
            </a:pPr>
            <a:r>
              <a:rPr lang="zh-CN" altLang="zh-CN" sz="1800" dirty="0" smtClean="0"/>
              <a:t>（</a:t>
            </a:r>
            <a:r>
              <a:rPr lang="en-US" altLang="zh-CN" sz="1800" dirty="0"/>
              <a:t>4</a:t>
            </a:r>
            <a:r>
              <a:rPr lang="zh-CN" altLang="zh-CN" sz="1800" dirty="0"/>
              <a:t>）用户行为的重构与分析</a:t>
            </a:r>
          </a:p>
          <a:p>
            <a:pPr>
              <a:buNone/>
            </a:pPr>
            <a:r>
              <a:rPr lang="en-US" altLang="zh-CN" sz="1800" dirty="0"/>
              <a:t>	</a:t>
            </a:r>
            <a:r>
              <a:rPr lang="zh-CN" altLang="zh-CN" sz="1800" dirty="0"/>
              <a:t>通过分析</a:t>
            </a:r>
            <a:r>
              <a:rPr lang="en-US" altLang="zh-CN" sz="1800" dirty="0"/>
              <a:t> </a:t>
            </a:r>
            <a:r>
              <a:rPr lang="en-US" altLang="zh-CN" sz="1800" dirty="0" err="1"/>
              <a:t>SQLite</a:t>
            </a:r>
            <a:r>
              <a:rPr lang="en-US" altLang="zh-CN" sz="1800" dirty="0"/>
              <a:t> </a:t>
            </a:r>
            <a:r>
              <a:rPr lang="zh-CN" altLang="zh-CN" sz="1800" dirty="0"/>
              <a:t>数据库表来确定其用户行为类型，根据</a:t>
            </a:r>
            <a:r>
              <a:rPr lang="en-US" altLang="zh-CN" sz="1800" dirty="0"/>
              <a:t>SQL </a:t>
            </a:r>
            <a:r>
              <a:rPr lang="zh-CN" altLang="zh-CN" sz="1800" dirty="0"/>
              <a:t>事件</a:t>
            </a:r>
            <a:r>
              <a:rPr lang="en-US" altLang="zh-CN" sz="1800" dirty="0"/>
              <a:t>-</a:t>
            </a:r>
            <a:r>
              <a:rPr lang="zh-CN" altLang="zh-CN" sz="1800" dirty="0"/>
              <a:t>用户行为的识别技术来重构出用户行为</a:t>
            </a:r>
          </a:p>
          <a:p>
            <a:endParaRPr lang="zh-CN" altLang="zh-CN" sz="1800" dirty="0"/>
          </a:p>
          <a:p>
            <a:endParaRPr lang="zh-CN" altLang="en-US" sz="18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1207</TotalTime>
  <Words>1586</Words>
  <Application>Microsoft Office PowerPoint</Application>
  <PresentationFormat>全屏显示(4:3)</PresentationFormat>
  <Paragraphs>134</Paragraphs>
  <Slides>20</Slides>
  <Notes>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基于智能手机的用户行为识别技术 研究与应用</vt:lpstr>
      <vt:lpstr>证明基于智能手机传感器的用户行为识别是可行的</vt:lpstr>
      <vt:lpstr>用户行为识别研究</vt:lpstr>
      <vt:lpstr>基于智能手机传感器的用户行为识别方案</vt:lpstr>
      <vt:lpstr>这篇论文能给我提供哪些帮助</vt:lpstr>
      <vt:lpstr>幻灯片 6</vt:lpstr>
      <vt:lpstr>研究背景</vt:lpstr>
      <vt:lpstr>用户行为</vt:lpstr>
      <vt:lpstr>基于 YAFFS2 的 Android 用户行为重构技术研究</vt:lpstr>
      <vt:lpstr>基于 SQLite 的 Android 用户行为重构技术研究</vt:lpstr>
      <vt:lpstr>ATCL 取证系统设计与实现</vt:lpstr>
      <vt:lpstr>这篇论文能给我提供哪些帮助</vt:lpstr>
      <vt:lpstr>基于微博的青少年心理压力趋势预测</vt:lpstr>
      <vt:lpstr>研究背景与意义</vt:lpstr>
      <vt:lpstr>相关研究</vt:lpstr>
      <vt:lpstr>青少年的压力值预测问题</vt:lpstr>
      <vt:lpstr>青少年的压力变化趋势预测问题</vt:lpstr>
      <vt:lpstr>青少年的压力峰值/低谷的预测问题</vt:lpstr>
      <vt:lpstr>这篇论文能给我提供哪些帮助</vt:lpstr>
      <vt:lpstr>思考</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基于智能手机的用户行为识别技术 研究与应用</dc:title>
  <dc:creator>dl</dc:creator>
  <cp:lastModifiedBy>dl</cp:lastModifiedBy>
  <cp:revision>172</cp:revision>
  <dcterms:created xsi:type="dcterms:W3CDTF">2016-09-26T09:54:03Z</dcterms:created>
  <dcterms:modified xsi:type="dcterms:W3CDTF">2016-09-27T06:30:19Z</dcterms:modified>
</cp:coreProperties>
</file>