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2" r:id="rId7"/>
    <p:sldId id="258" r:id="rId8"/>
    <p:sldId id="259" r:id="rId9"/>
    <p:sldId id="271" r:id="rId10"/>
    <p:sldId id="273" r:id="rId11"/>
    <p:sldId id="272" r:id="rId12"/>
    <p:sldId id="270" r:id="rId13"/>
    <p:sldId id="264" r:id="rId14"/>
    <p:sldId id="266" r:id="rId15"/>
    <p:sldId id="267" r:id="rId16"/>
    <p:sldId id="268" r:id="rId17"/>
    <p:sldId id="283" r:id="rId18"/>
    <p:sldId id="269" r:id="rId19"/>
    <p:sldId id="282" r:id="rId20"/>
    <p:sldId id="28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4. (1) sparse</a:t>
            </a:r>
            <a:endParaRPr lang="x-none" altLang="en-US"/>
          </a:p>
          <a:p>
            <a:r>
              <a:rPr lang="x-none" altLang="en-US"/>
              <a:t>   (2) how to deal with short test, is classfying algorithm better?</a:t>
            </a:r>
            <a:endParaRPr lang="x-none" altLang="en-US"/>
          </a:p>
          <a:p>
            <a:r>
              <a:rPr lang="x-none" altLang="en-US"/>
              <a:t>5. is PCA practical here?</a:t>
            </a:r>
            <a:endParaRPr lang="x-none" altLang="en-US"/>
          </a:p>
          <a:p>
            <a:r>
              <a:rPr lang="x-none" altLang="en-US"/>
              <a:t>6. if very short, distance tend to be great.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naive bayes</a:t>
            </a:r>
            <a:endParaRPr lang="x-none" altLang="en-US"/>
          </a:p>
          <a:p>
            <a:r>
              <a:rPr lang="x-none" altLang="en-US"/>
              <a:t>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no low frequency, no high frequency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why cosine similarity? </a:t>
            </a:r>
            <a:endParaRPr lang="x-none" altLang="en-US"/>
          </a:p>
          <a:p>
            <a:r>
              <a:rPr lang="x-none" altLang="en-US">
                <a:sym typeface="+mn-ea"/>
              </a:rPr>
              <a:t>1. e.g. (1) rate (3, 3), (5, 5)   (2) user value (3, 3) (50, 50)</a:t>
            </a:r>
            <a:endParaRPr lang="x-none" altLang="en-US"/>
          </a:p>
          <a:p>
            <a:r>
              <a:rPr lang="x-none" altLang="en-US">
                <a:sym typeface="+mn-ea"/>
              </a:rPr>
              <a:t>2. sparse?</a:t>
            </a:r>
            <a:endParaRPr lang="x-none" altLang="en-US"/>
          </a:p>
          <a:p>
            <a:r>
              <a:rPr lang="x-none" altLang="en-US">
                <a:sym typeface="+mn-ea"/>
              </a:rPr>
              <a:t>3. projecting the data onto the surface of the unit sphere</a:t>
            </a:r>
            <a:endParaRPr lang="x-none" altLang="en-US"/>
          </a:p>
          <a:p>
            <a:r>
              <a:rPr lang="x-none" altLang="en-US"/>
              <a:t>4. efficent, especially for sparse vectors, as only the non-zero dimensions need to be considered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libsvm</a:t>
            </a:r>
            <a:endParaRPr lang="x-none" altLang="en-US"/>
          </a:p>
          <a:p>
            <a:r>
              <a:rPr lang="x-none" altLang="en-US"/>
              <a:t>libnear 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1. (1) how to choose N?</a:t>
            </a:r>
            <a:endParaRPr lang="x-none" altLang="en-US"/>
          </a:p>
          <a:p>
            <a:r>
              <a:rPr lang="x-none" altLang="en-US"/>
              <a:t>   (2) key words from some set, cluster training dataset from the same set?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1FDA-9200-4EE0-B720-9992E95661D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5D79-D985-42CF-B790-DECC43893A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(http://www.cnblogs.com/phinecos/archive/2008/09/06/1285646.html)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datatang.com/data/44317/" TargetMode="External"/><Relationship Id="rId2" Type="http://schemas.openxmlformats.org/officeDocument/2006/relationships/hyperlink" Target="/home/gzs/Downloads/emotion%20data%20set/ntusd/ntusd-negative.txt" TargetMode="External"/><Relationship Id="rId1" Type="http://schemas.openxmlformats.org/officeDocument/2006/relationships/hyperlink" Target="/home/gzs/Downloads/emotion%20data%20set/ntusd/ntusd-positive.tx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ictclas.nlpir.org/newsdownloads?DocId=389" TargetMode="External"/><Relationship Id="rId3" Type="http://schemas.openxmlformats.org/officeDocument/2006/relationships/hyperlink" Target="http://blog.csdn.net/orthocenterchocolate/article/details/38665937" TargetMode="External"/><Relationship Id="rId2" Type="http://schemas.openxmlformats.org/officeDocument/2006/relationships/hyperlink" Target="https://github.com/iovisor/bcc/blob/master/INSTALL.md" TargetMode="External"/><Relationship Id="rId1" Type="http://schemas.openxmlformats.org/officeDocument/2006/relationships/hyperlink" Target="http://adbdriver.com/downloa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/home/gzs/cProgram/divide/Chinese/sample/my/test2_result.txt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x-none" altLang="en-US" dirty="0">
                <a:latin typeface="MathJax_Math" charset="0"/>
              </a:rPr>
              <a:t>Discussion:</a:t>
            </a:r>
            <a:br>
              <a:rPr lang="x-none" altLang="en-US" dirty="0">
                <a:latin typeface="MathJax_Math" charset="0"/>
              </a:rPr>
            </a:br>
            <a:br>
              <a:rPr lang="x-none" altLang="en-US" dirty="0">
                <a:latin typeface="MathJax_Math" charset="0"/>
              </a:rPr>
            </a:br>
            <a:r>
              <a:rPr lang="x-none" altLang="en-US" dirty="0">
                <a:latin typeface="MathJax_Math" charset="0"/>
              </a:rPr>
              <a:t>             Text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endParaRPr lang="x-none" altLang="en-US" dirty="0">
              <a:latin typeface="MathJax_Math" charset="0"/>
            </a:endParaRPr>
          </a:p>
          <a:p>
            <a:endParaRPr lang="x-none" altLang="en-US" dirty="0">
              <a:latin typeface="MathJax_Math" charset="0"/>
            </a:endParaRPr>
          </a:p>
          <a:p>
            <a:r>
              <a:rPr lang="x-none" altLang="en-US" dirty="0">
                <a:latin typeface="MathJax_Math" charset="0"/>
              </a:rPr>
              <a:t>                                                               Zhishuai Kuo</a:t>
            </a:r>
            <a:endParaRPr lang="x-none" altLang="en-US" dirty="0">
              <a:latin typeface="MathJax_Math" charset="0"/>
            </a:endParaRPr>
          </a:p>
          <a:p>
            <a:r>
              <a:rPr lang="x-none" altLang="en-US" dirty="0">
                <a:latin typeface="MathJax_Math" charset="0"/>
              </a:rPr>
              <a:t>                                                                    Lab of Granular Computing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MathJax_Math" charset="0"/>
                <a:sym typeface="+mn-ea"/>
              </a:rPr>
              <a:t>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x-none" altLang="en-US" dirty="0" smtClean="0">
                    <a:latin typeface="MathJax_Math" charset="0"/>
                  </a:rPr>
                  <a:t>TD-IDF(Term Frequency-Inverse Document Frequency)</a:t>
                </a:r>
              </a:p>
              <a:p>
                <a:pPr marL="0" indent="0">
                  <a:buNone/>
                </a:pP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𝑆𝑜𝑚𝑒𝑊𝑜𝑟𝑑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altLang="en-US" dirty="0" smtClean="0">
                  <a:latin typeface="MathJax_Math" charset="0"/>
                </a:endParaRPr>
              </a:p>
              <a:p>
                <a:pPr marL="0" indent="0">
                  <a:buNone/>
                </a:pPr>
                <a:endParaRPr lang="en-US" altLang="en-US" dirty="0" smtClean="0">
                  <a:latin typeface="MathJax_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𝑇𝑒𝑠𝑡𝑊𝑖𝑡h𝑇h𝑖𝑠𝑊𝑜𝑟𝑑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 smtClean="0">
                  <a:latin typeface="MathJax_Math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MathJax_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x-none" altLang="en-US" dirty="0">
                  <a:latin typeface="MathJax_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235" y="1825625"/>
                <a:ext cx="10515600" cy="4351338"/>
              </a:xfrm>
              <a:blipFill rotWithShape="0">
                <a:blip r:embed="rId1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MathJax_Math" charset="0"/>
              </a:rPr>
              <a:t>Measurement of similarity: cosine </a:t>
            </a:r>
            <a:r>
              <a:rPr lang="en-US" altLang="zh-CN" dirty="0" err="1">
                <a:latin typeface="MathJax_Math" charset="0"/>
              </a:rPr>
              <a:t>similartity</a:t>
            </a:r>
            <a:endParaRPr lang="zh-CN" altLang="en-US" dirty="0">
              <a:latin typeface="MathJax_Math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2241512"/>
            <a:ext cx="4296508" cy="3065138"/>
          </a:xfrm>
          <a:prstGeom prst="rect">
            <a:avLst/>
          </a:prstGeom>
        </p:spPr>
      </p:pic>
      <p:pic>
        <p:nvPicPr>
          <p:cNvPr id="2050" name="Picture 2" descr="http://image.beekka.com/blog/201303/bg2013032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4052"/>
            <a:ext cx="56959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1003"/>
            <a:ext cx="10515600" cy="3148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MathJax_Math" charset="0"/>
              </a:rPr>
              <a:t>Example</a:t>
            </a:r>
            <a:endParaRPr lang="en-US" altLang="zh-CN" dirty="0" smtClean="0">
              <a:latin typeface="MathJax_Math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65" y="760845"/>
            <a:ext cx="11353800" cy="5884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Sentence A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zh-CN" altLang="en-US" dirty="0"/>
              <a:t>我喜欢看电视，不喜欢看电影。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Sentence B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zh-CN" altLang="en-US" dirty="0"/>
              <a:t>我不喜欢看电视，也不喜欢看电影。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Step1: </a:t>
            </a:r>
            <a:r>
              <a:rPr lang="x-none" altLang="en-US" dirty="0" smtClean="0">
                <a:latin typeface="MathJax_Math" charset="0"/>
              </a:rPr>
              <a:t>T</a:t>
            </a:r>
            <a:r>
              <a:rPr lang="x-none" altLang="en-US" dirty="0">
                <a:latin typeface="MathJax_Math" charset="0"/>
                <a:sym typeface="+mn-ea"/>
              </a:rPr>
              <a:t>okenization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zh-CN" altLang="en-US" dirty="0">
                <a:latin typeface="MathJax_Math" charset="0"/>
              </a:rPr>
              <a:t> </a:t>
            </a:r>
            <a:r>
              <a:rPr lang="zh-CN" altLang="en-US" dirty="0" smtClean="0">
                <a:latin typeface="MathJax_Math" charset="0"/>
              </a:rPr>
              <a:t>            </a:t>
            </a:r>
            <a:r>
              <a:rPr lang="en-US" altLang="zh-CN" dirty="0" smtClean="0">
                <a:latin typeface="MathJax_Math" charset="0"/>
              </a:rPr>
              <a:t>Sentence A:</a:t>
            </a:r>
            <a:r>
              <a:rPr lang="en-US" altLang="zh-CN" dirty="0" smtClean="0"/>
              <a:t> </a:t>
            </a:r>
            <a:r>
              <a:rPr lang="zh-CN" altLang="en-US" dirty="0" smtClean="0"/>
              <a:t>我</a:t>
            </a:r>
            <a:r>
              <a:rPr lang="en-US" altLang="zh-CN" dirty="0"/>
              <a:t>/</a:t>
            </a:r>
            <a:r>
              <a:rPr lang="zh-CN" altLang="en-US" dirty="0"/>
              <a:t>喜欢</a:t>
            </a:r>
            <a:r>
              <a:rPr lang="en-US" altLang="zh-CN" dirty="0"/>
              <a:t>/</a:t>
            </a:r>
            <a:r>
              <a:rPr lang="zh-CN" altLang="en-US" dirty="0"/>
              <a:t>看</a:t>
            </a:r>
            <a:r>
              <a:rPr lang="en-US" altLang="zh-CN" dirty="0"/>
              <a:t>/</a:t>
            </a:r>
            <a:r>
              <a:rPr lang="zh-CN" altLang="en-US" dirty="0"/>
              <a:t>电视，不</a:t>
            </a:r>
            <a:r>
              <a:rPr lang="en-US" altLang="zh-CN" dirty="0"/>
              <a:t>/</a:t>
            </a:r>
            <a:r>
              <a:rPr lang="zh-CN" altLang="en-US" dirty="0"/>
              <a:t>喜欢</a:t>
            </a:r>
            <a:r>
              <a:rPr lang="en-US" altLang="zh-CN" dirty="0"/>
              <a:t>/</a:t>
            </a:r>
            <a:r>
              <a:rPr lang="zh-CN" altLang="en-US" dirty="0"/>
              <a:t>看</a:t>
            </a:r>
            <a:r>
              <a:rPr lang="en-US" altLang="zh-CN" dirty="0"/>
              <a:t>/</a:t>
            </a:r>
            <a:r>
              <a:rPr lang="zh-CN" altLang="en-US" dirty="0"/>
              <a:t>电影。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/>
              <a:t>　　</a:t>
            </a:r>
            <a:r>
              <a:rPr lang="en-US" altLang="zh-CN" dirty="0"/>
              <a:t> </a:t>
            </a:r>
            <a:r>
              <a:rPr lang="en-US" altLang="zh-CN" dirty="0">
                <a:latin typeface="MathJax_Math" charset="0"/>
              </a:rPr>
              <a:t>Sentence </a:t>
            </a:r>
            <a:r>
              <a:rPr lang="en-US" altLang="zh-CN" dirty="0" smtClean="0">
                <a:latin typeface="MathJax_Math" charset="0"/>
              </a:rPr>
              <a:t>B:</a:t>
            </a:r>
            <a:r>
              <a:rPr lang="en-US" altLang="zh-CN" dirty="0" smtClean="0"/>
              <a:t> </a:t>
            </a:r>
            <a:r>
              <a:rPr lang="zh-CN" altLang="en-US" dirty="0" smtClean="0"/>
              <a:t>我</a:t>
            </a:r>
            <a:r>
              <a:rPr lang="en-US" altLang="zh-CN" dirty="0"/>
              <a:t>/</a:t>
            </a:r>
            <a:r>
              <a:rPr lang="zh-CN" altLang="en-US" dirty="0"/>
              <a:t>不</a:t>
            </a:r>
            <a:r>
              <a:rPr lang="en-US" altLang="zh-CN" dirty="0"/>
              <a:t>/</a:t>
            </a:r>
            <a:r>
              <a:rPr lang="zh-CN" altLang="en-US" dirty="0"/>
              <a:t>喜欢</a:t>
            </a:r>
            <a:r>
              <a:rPr lang="en-US" altLang="zh-CN" dirty="0"/>
              <a:t>/</a:t>
            </a:r>
            <a:r>
              <a:rPr lang="zh-CN" altLang="en-US" dirty="0"/>
              <a:t>看</a:t>
            </a:r>
            <a:r>
              <a:rPr lang="en-US" altLang="zh-CN" dirty="0"/>
              <a:t>/</a:t>
            </a:r>
            <a:r>
              <a:rPr lang="zh-CN" altLang="en-US" dirty="0"/>
              <a:t>电视，也</a:t>
            </a:r>
            <a:r>
              <a:rPr lang="en-US" altLang="zh-CN" dirty="0"/>
              <a:t>/</a:t>
            </a:r>
            <a:r>
              <a:rPr lang="zh-CN" altLang="en-US" dirty="0"/>
              <a:t>不</a:t>
            </a:r>
            <a:r>
              <a:rPr lang="en-US" altLang="zh-CN" dirty="0"/>
              <a:t>/</a:t>
            </a:r>
            <a:r>
              <a:rPr lang="zh-CN" altLang="en-US" dirty="0"/>
              <a:t>喜欢</a:t>
            </a:r>
            <a:r>
              <a:rPr lang="en-US" altLang="zh-CN" dirty="0"/>
              <a:t>/</a:t>
            </a:r>
            <a:r>
              <a:rPr lang="zh-CN" altLang="en-US" dirty="0"/>
              <a:t>看</a:t>
            </a:r>
            <a:r>
              <a:rPr lang="en-US" altLang="zh-CN" dirty="0"/>
              <a:t>/</a:t>
            </a:r>
            <a:r>
              <a:rPr lang="zh-CN" altLang="en-US" dirty="0"/>
              <a:t>电影。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Step2: List all the words involved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zh-CN" altLang="en-US" dirty="0" smtClean="0"/>
              <a:t>            我</a:t>
            </a:r>
            <a:r>
              <a:rPr lang="zh-CN" altLang="en-US" dirty="0"/>
              <a:t>，喜欢，看，电视，电影，不，也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Step3: Calculate the frequency of every word in each sentence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athJax_Math" charset="0"/>
              </a:rPr>
              <a:t>             </a:t>
            </a:r>
            <a:r>
              <a:rPr lang="en-US" altLang="zh-CN" dirty="0" smtClean="0">
                <a:latin typeface="MathJax_Math" charset="0"/>
              </a:rPr>
              <a:t>Sentence A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zh-CN" altLang="en-US" dirty="0"/>
              <a:t>我 </a:t>
            </a:r>
            <a:r>
              <a:rPr lang="en-US" altLang="zh-CN" dirty="0"/>
              <a:t>1</a:t>
            </a:r>
            <a:r>
              <a:rPr lang="zh-CN" altLang="en-US" dirty="0"/>
              <a:t>，喜欢 </a:t>
            </a:r>
            <a:r>
              <a:rPr lang="en-US" altLang="zh-CN" dirty="0"/>
              <a:t>2</a:t>
            </a:r>
            <a:r>
              <a:rPr lang="zh-CN" altLang="en-US" dirty="0"/>
              <a:t>，看 </a:t>
            </a:r>
            <a:r>
              <a:rPr lang="en-US" altLang="zh-CN" dirty="0"/>
              <a:t>2</a:t>
            </a:r>
            <a:r>
              <a:rPr lang="zh-CN" altLang="en-US" dirty="0"/>
              <a:t>，电视 </a:t>
            </a:r>
            <a:r>
              <a:rPr lang="en-US" altLang="zh-CN" dirty="0"/>
              <a:t>1</a:t>
            </a:r>
            <a:r>
              <a:rPr lang="zh-CN" altLang="en-US" dirty="0"/>
              <a:t>，电影 </a:t>
            </a:r>
            <a:r>
              <a:rPr lang="en-US" altLang="zh-CN" dirty="0"/>
              <a:t>1</a:t>
            </a:r>
            <a:r>
              <a:rPr lang="zh-CN" altLang="en-US" dirty="0"/>
              <a:t>，不 </a:t>
            </a:r>
            <a:r>
              <a:rPr lang="en-US" altLang="zh-CN" dirty="0"/>
              <a:t>1</a:t>
            </a:r>
            <a:r>
              <a:rPr lang="zh-CN" altLang="en-US" dirty="0"/>
              <a:t>，也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  </a:t>
            </a:r>
            <a:r>
              <a:rPr lang="en-US" altLang="zh-CN" dirty="0">
                <a:latin typeface="MathJax_Math" charset="0"/>
              </a:rPr>
              <a:t>Sentence </a:t>
            </a:r>
            <a:r>
              <a:rPr lang="en-US" altLang="zh-CN" dirty="0" smtClean="0">
                <a:latin typeface="MathJax_Math" charset="0"/>
              </a:rPr>
              <a:t>B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zh-CN" altLang="en-US" dirty="0"/>
              <a:t>我 </a:t>
            </a:r>
            <a:r>
              <a:rPr lang="en-US" altLang="zh-CN" dirty="0"/>
              <a:t>1</a:t>
            </a:r>
            <a:r>
              <a:rPr lang="zh-CN" altLang="en-US" dirty="0"/>
              <a:t>，喜欢 </a:t>
            </a:r>
            <a:r>
              <a:rPr lang="en-US" altLang="zh-CN" dirty="0"/>
              <a:t>2</a:t>
            </a:r>
            <a:r>
              <a:rPr lang="zh-CN" altLang="en-US" dirty="0"/>
              <a:t>，看 </a:t>
            </a:r>
            <a:r>
              <a:rPr lang="en-US" altLang="zh-CN" dirty="0"/>
              <a:t>2</a:t>
            </a:r>
            <a:r>
              <a:rPr lang="zh-CN" altLang="en-US" dirty="0"/>
              <a:t>，电视 </a:t>
            </a:r>
            <a:r>
              <a:rPr lang="en-US" altLang="zh-CN" dirty="0"/>
              <a:t>1</a:t>
            </a:r>
            <a:r>
              <a:rPr lang="zh-CN" altLang="en-US" dirty="0"/>
              <a:t>，电影 </a:t>
            </a:r>
            <a:r>
              <a:rPr lang="en-US" altLang="zh-CN" dirty="0"/>
              <a:t>1</a:t>
            </a:r>
            <a:r>
              <a:rPr lang="zh-CN" altLang="en-US" dirty="0"/>
              <a:t>，不 </a:t>
            </a:r>
            <a:r>
              <a:rPr lang="en-US" altLang="zh-CN" dirty="0"/>
              <a:t>2</a:t>
            </a:r>
            <a:r>
              <a:rPr lang="zh-CN" altLang="en-US" dirty="0"/>
              <a:t>，也 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Step4: The feature vector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            Sentence A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en-US" altLang="zh-CN" dirty="0"/>
              <a:t>[1, 2, 2, 1, 1, 1, 0]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            Sentence B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en-US" altLang="zh-CN" dirty="0"/>
              <a:t>[1, 2, 2, 1, 1, 2, 1]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212"/>
          </a:xfrm>
        </p:spPr>
        <p:txBody>
          <a:bodyPr/>
          <a:lstStyle/>
          <a:p>
            <a:r>
              <a:rPr lang="en-US" altLang="zh-CN" dirty="0">
                <a:latin typeface="MathJax_Math" charset="0"/>
              </a:rPr>
              <a:t>Example</a:t>
            </a:r>
            <a:endParaRPr lang="en-US" altLang="zh-CN" dirty="0">
              <a:latin typeface="MathJax_Math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72338"/>
            <a:ext cx="10533185" cy="5004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athJax_Math" charset="0"/>
              </a:rPr>
              <a:t>Step5: Calculate the cosine similarity</a:t>
            </a:r>
            <a:endParaRPr lang="zh-CN" altLang="en-US" dirty="0">
              <a:latin typeface="MathJax_Math" charset="0"/>
            </a:endParaRPr>
          </a:p>
        </p:txBody>
      </p:sp>
      <p:pic>
        <p:nvPicPr>
          <p:cNvPr id="1026" name="Picture 2" descr="http://image.beekka.com/blog/201303/bg201303200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10" y="2144818"/>
            <a:ext cx="34480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972619"/>
            <a:ext cx="4573741" cy="1927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35" y="4900015"/>
            <a:ext cx="5900949" cy="17815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198" y="2144818"/>
            <a:ext cx="4323851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thJax_Math" charset="0"/>
              </a:rPr>
              <a:t>Sentence A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en-US" altLang="zh-CN" dirty="0">
                <a:latin typeface="MathJax_Math" charset="0"/>
              </a:rPr>
              <a:t>[1, 2, 2, 1, 1, 1, </a:t>
            </a:r>
            <a:r>
              <a:rPr lang="en-US" altLang="zh-CN" dirty="0" smtClean="0">
                <a:latin typeface="MathJax_Math" charset="0"/>
              </a:rPr>
              <a:t>0]</a:t>
            </a:r>
            <a:endParaRPr lang="en-US" altLang="zh-CN" dirty="0" smtClean="0">
              <a:latin typeface="MathJax_Math" charset="0"/>
            </a:endParaRPr>
          </a:p>
          <a:p>
            <a:r>
              <a:rPr lang="en-US" altLang="zh-CN" dirty="0" smtClean="0">
                <a:latin typeface="MathJax_Math" charset="0"/>
              </a:rPr>
              <a:t>Sentence </a:t>
            </a:r>
            <a:r>
              <a:rPr lang="en-US" altLang="zh-CN" dirty="0">
                <a:latin typeface="MathJax_Math" charset="0"/>
              </a:rPr>
              <a:t>B</a:t>
            </a:r>
            <a:r>
              <a:rPr lang="zh-CN" altLang="en-US" dirty="0">
                <a:latin typeface="MathJax_Math" charset="0"/>
              </a:rPr>
              <a:t>：</a:t>
            </a:r>
            <a:r>
              <a:rPr lang="en-US" altLang="zh-CN" dirty="0">
                <a:latin typeface="MathJax_Math" charset="0"/>
              </a:rPr>
              <a:t>[1, 2, 2, 1, 1, 2, 1]</a:t>
            </a:r>
            <a:endParaRPr lang="en-US" altLang="zh-CN" dirty="0">
              <a:latin typeface="MathJax_Mat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athJax_Math" charset="0"/>
              </a:rPr>
              <a:t>General procedures</a:t>
            </a:r>
            <a:endParaRPr lang="x-none" altLang="en-US">
              <a:latin typeface="MathJax_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35" y="1826895"/>
            <a:ext cx="10287000" cy="4351655"/>
          </a:xfrm>
        </p:spPr>
        <p:txBody>
          <a:bodyPr/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1. Tokenization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2. Stemming and lemmatization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     (e.g. tokenization and tokenizing)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3. Removing stop words and punctuation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4. Computing term frequencies or TF-IDF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5. Clustering</a:t>
            </a:r>
            <a:endParaRPr lang="x-none" altLang="en-US">
              <a:latin typeface="MathJax_Math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>
                <a:latin typeface="MathJax_Math" charset="0"/>
              </a:rPr>
              <a:t>Disccusion</a:t>
            </a:r>
            <a:endParaRPr lang="en-US" altLang="zh-CN" dirty="0" smtClean="0">
              <a:latin typeface="MathJax_Math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1. Plan</a:t>
            </a: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(1) Select first N key words with TF-IDF from some corpus</a:t>
            </a: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(2) Map every text into a feature vector</a:t>
            </a: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(3) Cluster with K-means</a:t>
            </a: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An example of C++ c</a:t>
            </a:r>
            <a:r>
              <a:rPr lang="en-US" altLang="zh-CN" dirty="0" smtClean="0">
                <a:latin typeface="MathJax_Math" charset="0"/>
              </a:rPr>
              <a:t>ode</a:t>
            </a:r>
            <a:r>
              <a:rPr lang="x-none" altLang="en-US" dirty="0" smtClean="0">
                <a:latin typeface="MathJax_Math" charset="0"/>
              </a:rPr>
              <a:t>:</a:t>
            </a:r>
            <a:r>
              <a:rPr lang="zh-CN" altLang="en-US" dirty="0" smtClean="0">
                <a:latin typeface="MathJax_Math" charset="0"/>
              </a:rPr>
              <a:t> 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athJax_Math" charset="0"/>
                <a:hlinkClick r:id="rId1" action="ppaction://hlinkfile"/>
              </a:rPr>
              <a:t>(http://www.cnblogs.com/phinecos/archive/2008/09/06/1285646.html)</a:t>
            </a:r>
            <a:endParaRPr lang="en-US" altLang="zh-CN" dirty="0" smtClean="0">
              <a:latin typeface="MathJax_Math" charset="0"/>
            </a:endParaRPr>
          </a:p>
          <a:p>
            <a:pPr marL="0" indent="0">
              <a:buNone/>
            </a:pPr>
            <a:endParaRPr lang="en-US" altLang="zh-CN" dirty="0">
              <a:latin typeface="MathJax_Math" charset="0"/>
            </a:endParaRPr>
          </a:p>
          <a:p>
            <a:pPr marL="0" indent="0">
              <a:buNone/>
            </a:pPr>
            <a:endParaRPr lang="zh-CN" altLang="en-US" dirty="0">
              <a:latin typeface="MathJax_Mat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athJax_Math" charset="0"/>
              </a:rPr>
              <a:t>Discussion</a:t>
            </a:r>
            <a:endParaRPr lang="x-none" altLang="en-US">
              <a:latin typeface="MathJax_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2. Supervised or unsupervised (Clustering or classifying)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3. Why cosine similarity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4. Analysis of current </a:t>
            </a:r>
            <a:r>
              <a:rPr lang="en-US" altLang="en-US" dirty="0" smtClean="0">
                <a:latin typeface="MathJax_Math" charset="0"/>
                <a:sym typeface="+mn-ea"/>
              </a:rPr>
              <a:t>psychological state </a:t>
            </a:r>
            <a:r>
              <a:rPr lang="x-none" altLang="en-US" dirty="0" smtClean="0">
                <a:latin typeface="MathJax_Math" charset="0"/>
                <a:sym typeface="+mn-ea"/>
              </a:rPr>
              <a:t>of users</a:t>
            </a: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  <a:sym typeface="+mn-ea"/>
              </a:rPr>
              <a:t>Dataset of Chinese emotional words(</a:t>
            </a:r>
            <a:r>
              <a:rPr lang="x-none" altLang="en-US" dirty="0" smtClean="0">
                <a:latin typeface="MathJax_Math" charset="0"/>
                <a:sym typeface="+mn-ea"/>
                <a:hlinkClick r:id="rId1" action="ppaction://hlinkfile"/>
              </a:rPr>
              <a:t>possitive </a:t>
            </a:r>
            <a:r>
              <a:rPr lang="x-none" altLang="en-US" dirty="0" smtClean="0">
                <a:latin typeface="MathJax_Math" charset="0"/>
                <a:sym typeface="+mn-ea"/>
              </a:rPr>
              <a:t>and </a:t>
            </a:r>
            <a:r>
              <a:rPr lang="x-none" altLang="en-US" dirty="0" smtClean="0">
                <a:latin typeface="MathJax_Math" charset="0"/>
                <a:sym typeface="+mn-ea"/>
                <a:hlinkClick r:id="rId2" action="ppaction://hlinkfile"/>
              </a:rPr>
              <a:t>negative</a:t>
            </a:r>
            <a:r>
              <a:rPr lang="x-none" altLang="en-US" dirty="0" smtClean="0">
                <a:latin typeface="MathJax_Math" charset="0"/>
                <a:sym typeface="+mn-ea"/>
              </a:rPr>
              <a:t>)</a:t>
            </a: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  <a:sym typeface="+mn-ea"/>
              </a:rPr>
              <a:t>(</a:t>
            </a:r>
            <a:r>
              <a:rPr lang="x-none" altLang="en-US" dirty="0" smtClean="0">
                <a:latin typeface="MathJax_Math" charset="0"/>
                <a:sym typeface="+mn-ea"/>
                <a:hlinkClick r:id="rId3"/>
              </a:rPr>
              <a:t>http://www.datatang.com/data/44317/</a:t>
            </a:r>
            <a:r>
              <a:rPr lang="x-none" altLang="en-US" dirty="0" smtClean="0">
                <a:latin typeface="MathJax_Math" charset="0"/>
                <a:sym typeface="+mn-ea"/>
              </a:rPr>
              <a:t>)</a:t>
            </a: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endParaRPr lang="x-none" altLang="en-US" dirty="0" smtClean="0">
              <a:latin typeface="MathJax_Math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athJax_Math" charset="0"/>
                <a:sym typeface="+mn-ea"/>
              </a:rPr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5. Very high dimensional representation, sparse underlying data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6. The number of concepts(or principal components) in the 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     data is much smaller than the feature space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7. The number of words in the different documents may vary  </a:t>
            </a:r>
            <a:endParaRPr lang="x-none" altLang="en-US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>
                <a:latin typeface="MathJax_Math" charset="0"/>
              </a:rPr>
              <a:t>     widely</a:t>
            </a:r>
            <a:endParaRPr lang="x-none" altLang="en-US">
              <a:latin typeface="MathJax_Math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555" y="2898775"/>
            <a:ext cx="2955290" cy="1175385"/>
          </a:xfrm>
        </p:spPr>
        <p:txBody>
          <a:bodyPr/>
          <a:p>
            <a:r>
              <a:rPr lang="x-none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x-none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latin typeface="MathJax_Math" charset="0"/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1. Decision tree (Done)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     (Human activity recognition with smartphones)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2. K-means (Done)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     (Iris data, Human activity recognition with smartphones)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3. Text clustering based on K-means (To be done)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MathJax_Math" charset="0"/>
              </a:rPr>
              <a:t>Possible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260"/>
            <a:ext cx="11252200" cy="4605020"/>
          </a:xfrm>
        </p:spPr>
        <p:txBody>
          <a:bodyPr/>
          <a:lstStyle/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Automatic document organization, topic extraction, fast information retrieval or filtering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A</a:t>
            </a:r>
            <a:r>
              <a:rPr lang="en-US" altLang="en-US" dirty="0" smtClean="0">
                <a:latin typeface="MathJax_Math" charset="0"/>
              </a:rPr>
              <a:t>nalyses </a:t>
            </a:r>
            <a:r>
              <a:rPr lang="x-none" altLang="en-US" dirty="0" smtClean="0">
                <a:latin typeface="MathJax_Math" charset="0"/>
              </a:rPr>
              <a:t>user</a:t>
            </a:r>
            <a:r>
              <a:rPr lang="en-US" altLang="en-US" dirty="0" smtClean="0">
                <a:latin typeface="MathJax_Math" charset="0"/>
              </a:rPr>
              <a:t>s’</a:t>
            </a:r>
            <a:r>
              <a:rPr lang="x-none" altLang="en-US" dirty="0" smtClean="0">
                <a:latin typeface="MathJax_Math" charset="0"/>
              </a:rPr>
              <a:t> behavior</a:t>
            </a:r>
            <a:r>
              <a:rPr lang="en-US" altLang="en-US" dirty="0" smtClean="0">
                <a:latin typeface="MathJax_Math" charset="0"/>
              </a:rPr>
              <a:t>, interest and current psychological state</a:t>
            </a:r>
            <a:endParaRPr lang="x-none" altLang="en-US" dirty="0">
              <a:latin typeface="MathJax_Math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470" y="3982879"/>
            <a:ext cx="70485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7022"/>
            <a:ext cx="1928813" cy="342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63" y="3061615"/>
            <a:ext cx="1836493" cy="3264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55" y="3047022"/>
            <a:ext cx="1910260" cy="33960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49" y="3040173"/>
            <a:ext cx="1833196" cy="325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latin typeface="MathJax_Math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1. Cluster texts according to their topic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2. Analyse user behavior and </a:t>
            </a:r>
            <a:r>
              <a:rPr lang="en-US" altLang="en-US" dirty="0" smtClean="0">
                <a:latin typeface="MathJax_Math" charset="0"/>
                <a:sym typeface="+mn-ea"/>
              </a:rPr>
              <a:t>psychological state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5" y="294786"/>
            <a:ext cx="10515600" cy="1325563"/>
          </a:xfrm>
        </p:spPr>
        <p:txBody>
          <a:bodyPr/>
          <a:lstStyle/>
          <a:p>
            <a:r>
              <a:rPr lang="x-none" altLang="en-US" dirty="0">
                <a:latin typeface="MathJax_Math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1826260"/>
            <a:ext cx="11676185" cy="5031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1. Get http packets in adroid and linux operating system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    </a:t>
            </a:r>
            <a:r>
              <a:rPr lang="x-none" altLang="en-US" dirty="0" smtClean="0">
                <a:latin typeface="MathJax_Math" charset="0"/>
              </a:rPr>
              <a:t>(</a:t>
            </a:r>
            <a:r>
              <a:rPr lang="x-none" altLang="en-US" dirty="0">
                <a:latin typeface="MathJax_Math" charset="0"/>
              </a:rPr>
              <a:t>1) Adroid os: adb (</a:t>
            </a:r>
            <a:r>
              <a:rPr lang="x-none" altLang="en-US" dirty="0">
                <a:latin typeface="MathJax_Math" charset="0"/>
                <a:hlinkClick r:id="rId1"/>
              </a:rPr>
              <a:t>http://adbdriver.com/downloads</a:t>
            </a:r>
            <a:r>
              <a:rPr lang="x-none" altLang="en-US" dirty="0" smtClean="0">
                <a:latin typeface="MathJax_Math" charset="0"/>
                <a:hlinkClick r:id="rId1"/>
              </a:rPr>
              <a:t>/</a:t>
            </a:r>
            <a:r>
              <a:rPr lang="x-none" altLang="en-US" dirty="0" smtClean="0">
                <a:latin typeface="MathJax_Math" charset="0"/>
              </a:rPr>
              <a:t>)</a:t>
            </a:r>
            <a:endParaRPr lang="en-US" altLang="en-US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</a:rPr>
              <a:t>    (</a:t>
            </a:r>
            <a:r>
              <a:rPr lang="x-none" altLang="en-US" dirty="0">
                <a:latin typeface="MathJax_Math" charset="0"/>
              </a:rPr>
              <a:t>2) Linux os: BPF     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    </a:t>
            </a:r>
            <a:r>
              <a:rPr lang="x-none" altLang="en-US" dirty="0" smtClean="0">
                <a:latin typeface="MathJax_Math" charset="0"/>
              </a:rPr>
              <a:t>(</a:t>
            </a:r>
            <a:r>
              <a:rPr lang="x-none" altLang="en-US" dirty="0">
                <a:latin typeface="MathJax_Math" charset="0"/>
                <a:hlinkClick r:id="rId2"/>
              </a:rPr>
              <a:t>https://github.com/iovisor/bcc/blob/master/INSTALL.md</a:t>
            </a:r>
            <a:r>
              <a:rPr lang="x-none" altLang="en-US" dirty="0" smtClean="0">
                <a:latin typeface="MathJax_Math" charset="0"/>
              </a:rPr>
              <a:t>)</a:t>
            </a:r>
            <a:endParaRPr lang="en-US" altLang="en-US" dirty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MathJax_Math" charset="0"/>
                <a:sym typeface="+mn-ea"/>
              </a:rPr>
              <a:t>2</a:t>
            </a:r>
            <a:r>
              <a:rPr lang="en-US" altLang="en-US" dirty="0" smtClean="0">
                <a:latin typeface="MathJax_Math" charset="0"/>
                <a:sym typeface="+mn-ea"/>
              </a:rPr>
              <a:t>. Get the te</a:t>
            </a:r>
            <a:r>
              <a:rPr lang="x-none" altLang="en-US" dirty="0" smtClean="0">
                <a:latin typeface="MathJax_Math" charset="0"/>
                <a:sym typeface="+mn-ea"/>
              </a:rPr>
              <a:t>x</a:t>
            </a:r>
            <a:r>
              <a:rPr lang="en-US" altLang="en-US" dirty="0" smtClean="0">
                <a:latin typeface="MathJax_Math" charset="0"/>
                <a:sym typeface="+mn-ea"/>
              </a:rPr>
              <a:t>t content of a webpage</a:t>
            </a:r>
            <a:endParaRPr lang="en-US" altLang="en-US" dirty="0" smtClean="0">
              <a:latin typeface="MathJax_Math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MathJax_Math" charset="0"/>
                <a:sym typeface="+mn-ea"/>
              </a:rPr>
              <a:t>    (</a:t>
            </a:r>
            <a:r>
              <a:rPr lang="en-US" altLang="en-US" dirty="0">
                <a:latin typeface="MathJax_Math" charset="0"/>
                <a:sym typeface="+mn-ea"/>
                <a:hlinkClick r:id="rId3"/>
              </a:rPr>
              <a:t>http://blog.csdn.net/orthocenterchocolate/article/details/38665937</a:t>
            </a:r>
            <a:r>
              <a:rPr lang="en-US" altLang="en-US" dirty="0" smtClean="0">
                <a:latin typeface="MathJax_Math" charset="0"/>
                <a:sym typeface="+mn-ea"/>
              </a:rPr>
              <a:t>)</a:t>
            </a:r>
            <a:endParaRPr lang="x-none" altLang="en-US" dirty="0" smtClean="0">
              <a:latin typeface="MathJax_Math" charset="0"/>
              <a:sym typeface="+mn-ea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3. Chinese tokenization: NLPIR</a:t>
            </a:r>
            <a:endParaRPr lang="x-none" altLang="en-US" dirty="0">
              <a:latin typeface="MathJax_Math" charset="0"/>
            </a:endParaRPr>
          </a:p>
          <a:p>
            <a:pPr marL="0" indent="0">
              <a:buNone/>
            </a:pPr>
            <a:r>
              <a:rPr lang="x-none" altLang="en-US" dirty="0">
                <a:latin typeface="MathJax_Math" charset="0"/>
              </a:rPr>
              <a:t>    </a:t>
            </a:r>
            <a:r>
              <a:rPr lang="x-none" altLang="en-US" dirty="0" smtClean="0">
                <a:latin typeface="MathJax_Math" charset="0"/>
              </a:rPr>
              <a:t>(</a:t>
            </a:r>
            <a:r>
              <a:rPr lang="x-none" altLang="en-US" dirty="0">
                <a:latin typeface="MathJax_Math" charset="0"/>
                <a:hlinkClick r:id="rId4"/>
              </a:rPr>
              <a:t>http://ictclas.nlpir.org/newsdownloads?DocId=389</a:t>
            </a:r>
            <a:r>
              <a:rPr lang="x-none" altLang="en-US" dirty="0" smtClean="0">
                <a:latin typeface="MathJax_Math" charset="0"/>
              </a:rPr>
              <a:t>)</a:t>
            </a:r>
            <a:endParaRPr lang="en-US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en-US" altLang="en-US" dirty="0">
              <a:latin typeface="MathJax_Math" charset="0"/>
            </a:endParaRPr>
          </a:p>
          <a:p>
            <a:pPr marL="0" indent="0">
              <a:buNone/>
            </a:pPr>
            <a:endParaRPr lang="en-US" altLang="en-US" dirty="0" smtClean="0">
              <a:latin typeface="MathJax_Math" charset="0"/>
            </a:endParaRPr>
          </a:p>
          <a:p>
            <a:pPr marL="0" indent="0">
              <a:buNone/>
            </a:pPr>
            <a:endParaRPr lang="x-none" altLang="en-US" dirty="0">
              <a:latin typeface="MathJax_Mat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athJax_Math" charset="0"/>
              </a:rPr>
              <a:t>Preparation</a:t>
            </a:r>
            <a:endParaRPr lang="en-US" altLang="zh-CN" dirty="0" smtClean="0">
              <a:latin typeface="MathJax_Math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3023984"/>
            <a:ext cx="3536706" cy="961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4683220"/>
            <a:ext cx="10780651" cy="1158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athJax_Math" charset="0"/>
              </a:rPr>
              <a:t>Preparation</a:t>
            </a:r>
            <a:endParaRPr lang="en-US" altLang="zh-CN" dirty="0">
              <a:latin typeface="MathJax_Math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dirty="0" smtClean="0"/>
              <a:t>2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870" y="2011680"/>
            <a:ext cx="6971665" cy="417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athJax_Math" charset="0"/>
              </a:rPr>
              <a:t>Preparation</a:t>
            </a:r>
            <a:endParaRPr lang="en-US" altLang="zh-CN" dirty="0" smtClean="0">
              <a:latin typeface="MathJax_Math" charset="0"/>
            </a:endParaRPr>
          </a:p>
        </p:txBody>
      </p:sp>
      <p:pic>
        <p:nvPicPr>
          <p:cNvPr id="4" name="内容占位符 3">
            <a:hlinkClick r:id="rId1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968" y="2150120"/>
            <a:ext cx="5731117" cy="44085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0688"/>
            <a:ext cx="756138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dirty="0" smtClean="0"/>
              <a:t>3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894715"/>
            <a:ext cx="5466715" cy="1232535"/>
          </a:xfrm>
          <a:prstGeom prst="rect">
            <a:avLst/>
          </a:prstGeom>
        </p:spPr>
      </p:pic>
      <p:pic>
        <p:nvPicPr>
          <p:cNvPr id="3074" name="Picture 2" descr="http://img.huafans.cn/data/attachment/forum/201611/03/193251u47ukybdwap6wzr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387475"/>
            <a:ext cx="3048000" cy="50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MathJax_Math" charset="0"/>
                <a:ea typeface="Cambria Math" panose="02040503050406030204" pitchFamily="18" charset="0"/>
              </a:rPr>
              <a:t>Review the k-means algorithm</a:t>
            </a:r>
            <a:endParaRPr lang="zh-CN" altLang="en-US" sz="3600" dirty="0">
              <a:latin typeface="MathJax_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 function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</m:t>
                                  </m:r>
                                </m:e>
                              </m:nary>
                            </m:e>
                          </m:nary>
                        </m:e>
                      </m:sPre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an initial set of      means ,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Assignment step: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1≤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Update step: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620" y="1847850"/>
                <a:ext cx="10515600" cy="4351338"/>
              </a:xfrm>
              <a:blipFill rotWithShape="0">
                <a:blip r:embed="rId1"/>
                <a:stretch>
                  <a:fillRect l="-522" t="-1401" b="-7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420094" y="3307272"/>
            <a:ext cx="56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sz="2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95799" y="3315382"/>
                <a:ext cx="1600201" cy="44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9" y="3315382"/>
                <a:ext cx="1600201" cy="445443"/>
              </a:xfrm>
              <a:prstGeom prst="rect">
                <a:avLst/>
              </a:prstGeom>
              <a:blipFill rotWithShape="0"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22985" y="2209240"/>
                <a:ext cx="1699846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35" y="2160345"/>
                <a:ext cx="1699846" cy="459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2761</Words>
  <Application>Kingsoft Office WPP</Application>
  <PresentationFormat>宽屏</PresentationFormat>
  <Paragraphs>147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Theme</vt:lpstr>
      <vt:lpstr>Office 主题</vt:lpstr>
      <vt:lpstr>Discussion:               Text Clustering</vt:lpstr>
      <vt:lpstr>Experiments</vt:lpstr>
      <vt:lpstr>Possible application</vt:lpstr>
      <vt:lpstr>Objectives</vt:lpstr>
      <vt:lpstr>Preparation</vt:lpstr>
      <vt:lpstr>Preparation</vt:lpstr>
      <vt:lpstr>Preparation</vt:lpstr>
      <vt:lpstr>Preparation</vt:lpstr>
      <vt:lpstr>Review the k-means algorithm</vt:lpstr>
      <vt:lpstr>Feature selection</vt:lpstr>
      <vt:lpstr>Measurement of similarity: cosine similartity</vt:lpstr>
      <vt:lpstr>Example</vt:lpstr>
      <vt:lpstr>Example</vt:lpstr>
      <vt:lpstr>General procedures</vt:lpstr>
      <vt:lpstr>Disccusion</vt:lpstr>
      <vt:lpstr>Discussion</vt:lpstr>
      <vt:lpstr>Discussion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gzs</dc:creator>
  <cp:lastModifiedBy>gzs</cp:lastModifiedBy>
  <cp:revision>46</cp:revision>
  <dcterms:created xsi:type="dcterms:W3CDTF">2016-11-19T10:16:47Z</dcterms:created>
  <dcterms:modified xsi:type="dcterms:W3CDTF">2016-11-19T10:16:47Z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