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FA247-F66C-46CC-AF2C-A21CA59A1ADE}" type="datetimeFigureOut">
              <a:rPr lang="zh-CN" altLang="en-US" smtClean="0"/>
              <a:t>2016/9/13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D3212-5739-4C48-8F94-9FB7532FA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126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D3212-5739-4C48-8F94-9FB7532FA3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7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8A11-0D0A-4AEC-8205-9D355C6F7F6D}" type="datetimeFigureOut">
              <a:rPr lang="zh-CN" altLang="en-US" smtClean="0"/>
              <a:t>2016/9/13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3344-1F40-4004-B0AE-3F3CDB11C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64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8A11-0D0A-4AEC-8205-9D355C6F7F6D}" type="datetimeFigureOut">
              <a:rPr lang="zh-CN" altLang="en-US" smtClean="0"/>
              <a:t>2016/9/13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3344-1F40-4004-B0AE-3F3CDB11C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68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8A11-0D0A-4AEC-8205-9D355C6F7F6D}" type="datetimeFigureOut">
              <a:rPr lang="zh-CN" altLang="en-US" smtClean="0"/>
              <a:t>2016/9/13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3344-1F40-4004-B0AE-3F3CDB11C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53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8A11-0D0A-4AEC-8205-9D355C6F7F6D}" type="datetimeFigureOut">
              <a:rPr lang="zh-CN" altLang="en-US" smtClean="0"/>
              <a:t>2016/9/13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3344-1F40-4004-B0AE-3F3CDB11C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2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8A11-0D0A-4AEC-8205-9D355C6F7F6D}" type="datetimeFigureOut">
              <a:rPr lang="zh-CN" altLang="en-US" smtClean="0"/>
              <a:t>2016/9/13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3344-1F40-4004-B0AE-3F3CDB11C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45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8A11-0D0A-4AEC-8205-9D355C6F7F6D}" type="datetimeFigureOut">
              <a:rPr lang="zh-CN" altLang="en-US" smtClean="0"/>
              <a:t>2016/9/13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3344-1F40-4004-B0AE-3F3CDB11C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5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8A11-0D0A-4AEC-8205-9D355C6F7F6D}" type="datetimeFigureOut">
              <a:rPr lang="zh-CN" altLang="en-US" smtClean="0"/>
              <a:t>2016/9/13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3344-1F40-4004-B0AE-3F3CDB11C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12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8A11-0D0A-4AEC-8205-9D355C6F7F6D}" type="datetimeFigureOut">
              <a:rPr lang="zh-CN" altLang="en-US" smtClean="0"/>
              <a:t>2016/9/13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3344-1F40-4004-B0AE-3F3CDB11C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26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8A11-0D0A-4AEC-8205-9D355C6F7F6D}" type="datetimeFigureOut">
              <a:rPr lang="zh-CN" altLang="en-US" smtClean="0"/>
              <a:t>2016/9/13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3344-1F40-4004-B0AE-3F3CDB11C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45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8A11-0D0A-4AEC-8205-9D355C6F7F6D}" type="datetimeFigureOut">
              <a:rPr lang="zh-CN" altLang="en-US" smtClean="0"/>
              <a:t>2016/9/13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3344-1F40-4004-B0AE-3F3CDB11C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67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8A11-0D0A-4AEC-8205-9D355C6F7F6D}" type="datetimeFigureOut">
              <a:rPr lang="zh-CN" altLang="en-US" smtClean="0"/>
              <a:t>2016/9/13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3344-1F40-4004-B0AE-3F3CDB11C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1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B8A11-0D0A-4AEC-8205-9D355C6F7F6D}" type="datetimeFigureOut">
              <a:rPr lang="zh-CN" altLang="en-US" smtClean="0"/>
              <a:t>2016/9/13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43344-1F40-4004-B0AE-3F3CDB11C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24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3783" y="2170631"/>
            <a:ext cx="10904433" cy="135642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800" dirty="0"/>
              <a:t>Characterizing and </a:t>
            </a:r>
            <a:r>
              <a:rPr lang="en-US" altLang="zh-CN" sz="4800" dirty="0" smtClean="0"/>
              <a:t>Detecting Performance Bugs</a:t>
            </a:r>
            <a:br>
              <a:rPr lang="en-US" altLang="zh-CN" sz="4800" dirty="0" smtClean="0"/>
            </a:br>
            <a:r>
              <a:rPr lang="en-US" altLang="zh-CN" sz="4800" dirty="0" smtClean="0"/>
              <a:t>for </a:t>
            </a:r>
            <a:r>
              <a:rPr lang="en-US" altLang="zh-CN" sz="4800" dirty="0"/>
              <a:t>Smartphone Applications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论文讲析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40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Wasted computation for invisible 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2742" y="1825624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8350385" cy="424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6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Wasted computation for invisible GUI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630398" cy="49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4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 invoked heavy-weight callbacks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983800" cy="397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3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 invoked heavy-weight callbacks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513" y="1690688"/>
            <a:ext cx="5818974" cy="479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23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Detecting Performance Bugs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Performance Bug Checking Algorithms</a:t>
            </a:r>
          </a:p>
          <a:p>
            <a:pPr lvl="1"/>
            <a:r>
              <a:rPr lang="en-US" altLang="zh-CN" dirty="0" smtClean="0"/>
              <a:t>Detecting lengthy operations in main threads</a:t>
            </a:r>
          </a:p>
          <a:p>
            <a:pPr lvl="1"/>
            <a:r>
              <a:rPr lang="en-US" altLang="zh-CN" dirty="0" smtClean="0"/>
              <a:t>Detecting violation of the view holder pattern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Study Results and Developer’s Feedback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13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文章结构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引言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提出文章线索</a:t>
            </a:r>
            <a:endParaRPr lang="en-US" altLang="zh-CN" dirty="0" smtClean="0"/>
          </a:p>
          <a:p>
            <a:r>
              <a:rPr lang="zh-CN" altLang="en-US" dirty="0" smtClean="0"/>
              <a:t>背景介绍</a:t>
            </a:r>
            <a:endParaRPr lang="en-US" altLang="zh-CN" dirty="0" smtClean="0"/>
          </a:p>
          <a:p>
            <a:r>
              <a:rPr lang="zh-CN" altLang="en-US" dirty="0" smtClean="0"/>
              <a:t>经验学习（</a:t>
            </a:r>
            <a:r>
              <a:rPr lang="en-US" altLang="zh-CN" dirty="0" smtClean="0"/>
              <a:t>EMPIRICAL STUDY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</a:t>
            </a:r>
            <a:r>
              <a:rPr lang="en-US" altLang="zh-CN" dirty="0" smtClean="0"/>
              <a:t>RQ1-4</a:t>
            </a:r>
          </a:p>
          <a:p>
            <a:r>
              <a:rPr lang="zh-CN" altLang="en-US" dirty="0" smtClean="0"/>
              <a:t>性能问题检测（</a:t>
            </a:r>
            <a:r>
              <a:rPr lang="en-US" altLang="zh-CN" dirty="0" smtClean="0"/>
              <a:t>DETECTING </a:t>
            </a:r>
            <a:r>
              <a:rPr lang="en-US" altLang="zh-CN" dirty="0"/>
              <a:t>PERFORMANCE </a:t>
            </a:r>
            <a:r>
              <a:rPr lang="en-US" altLang="zh-CN" dirty="0" smtClean="0"/>
              <a:t>BUGS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 smtClean="0"/>
              <a:t>RQ5</a:t>
            </a:r>
          </a:p>
          <a:p>
            <a:r>
              <a:rPr lang="zh-CN" altLang="en-US" dirty="0"/>
              <a:t>相关</a:t>
            </a:r>
            <a:r>
              <a:rPr lang="zh-CN" altLang="en-US" dirty="0" smtClean="0"/>
              <a:t>工作介绍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683238" y="1825625"/>
            <a:ext cx="278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RQ1 Bug types and impacts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683238" y="2200328"/>
            <a:ext cx="363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RQ3 Debugging and bug-fixing effort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83237" y="2534165"/>
            <a:ext cx="363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RQ5 Performance Bug Checking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204105" y="2200328"/>
            <a:ext cx="278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RQ4 Common bug patterns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204105" y="1820254"/>
            <a:ext cx="278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RQ2 Bug manifestation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80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文章线索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针对性能错误（</a:t>
            </a:r>
            <a:r>
              <a:rPr lang="en-US" altLang="zh-CN" dirty="0" smtClean="0"/>
              <a:t>performance Bug</a:t>
            </a:r>
            <a:r>
              <a:rPr lang="zh-CN" altLang="en-US" dirty="0" smtClean="0"/>
              <a:t>）提出了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个问题</a:t>
            </a:r>
            <a:endParaRPr lang="en-US" altLang="zh-CN" dirty="0" smtClean="0"/>
          </a:p>
          <a:p>
            <a:r>
              <a:rPr lang="en-US" altLang="zh-CN" dirty="0" smtClean="0"/>
              <a:t>RQ1</a:t>
            </a:r>
            <a:endParaRPr lang="en-US" altLang="zh-CN" dirty="0"/>
          </a:p>
          <a:p>
            <a:pPr lvl="1"/>
            <a:r>
              <a:rPr lang="en-US" altLang="zh-CN" dirty="0" smtClean="0"/>
              <a:t>What are common types of performance bugs in Android applications? </a:t>
            </a:r>
          </a:p>
          <a:p>
            <a:pPr lvl="1"/>
            <a:r>
              <a:rPr lang="en-US" altLang="zh-CN" dirty="0" smtClean="0"/>
              <a:t>What impacts do they have on user experience?</a:t>
            </a:r>
          </a:p>
          <a:p>
            <a:r>
              <a:rPr lang="en-US" altLang="zh-CN" dirty="0" smtClean="0"/>
              <a:t>RQ2</a:t>
            </a:r>
            <a:endParaRPr lang="en-US" altLang="zh-CN" dirty="0"/>
          </a:p>
          <a:p>
            <a:pPr lvl="1"/>
            <a:r>
              <a:rPr lang="en-US" altLang="zh-CN" dirty="0" smtClean="0"/>
              <a:t>How do performance bugs manifest themselves? </a:t>
            </a:r>
          </a:p>
          <a:p>
            <a:pPr lvl="1"/>
            <a:r>
              <a:rPr lang="en-US" altLang="zh-CN" dirty="0" smtClean="0"/>
              <a:t>Does their manifestation need special inputs?</a:t>
            </a:r>
          </a:p>
          <a:p>
            <a:r>
              <a:rPr lang="en-US" altLang="zh-CN" dirty="0" smtClean="0"/>
              <a:t>RQ3</a:t>
            </a:r>
            <a:endParaRPr lang="en-US" altLang="zh-CN" dirty="0"/>
          </a:p>
          <a:p>
            <a:pPr lvl="1"/>
            <a:r>
              <a:rPr lang="en-US" altLang="zh-CN" dirty="0" smtClean="0"/>
              <a:t>Are performance bugs more difficult to debug and fix than non-performance bugs? </a:t>
            </a:r>
          </a:p>
          <a:p>
            <a:pPr lvl="1"/>
            <a:r>
              <a:rPr lang="en-US" altLang="zh-CN" dirty="0" smtClean="0"/>
              <a:t>What information or tools can help with this?</a:t>
            </a:r>
          </a:p>
          <a:p>
            <a:r>
              <a:rPr lang="en-US" altLang="zh-CN" dirty="0" smtClean="0"/>
              <a:t>RQ4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Are there common causes of performance bugs? </a:t>
            </a:r>
          </a:p>
          <a:p>
            <a:pPr lvl="1"/>
            <a:r>
              <a:rPr lang="en-US" altLang="zh-CN" dirty="0" smtClean="0"/>
              <a:t>Can we distill common bug patterns to facilitate performance analysis and bug detection?</a:t>
            </a:r>
          </a:p>
          <a:p>
            <a:r>
              <a:rPr lang="en-US" altLang="zh-CN" dirty="0" smtClean="0"/>
              <a:t>RQ5</a:t>
            </a:r>
            <a:endParaRPr lang="en-US" altLang="zh-CN" dirty="0"/>
          </a:p>
          <a:p>
            <a:pPr lvl="1"/>
            <a:r>
              <a:rPr lang="en-US" altLang="zh-CN" dirty="0" smtClean="0"/>
              <a:t>Can we leverage our empirical findings, to help developers identify performance optimization opportunities in real-world Android applications?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43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RQ1:</a:t>
            </a:r>
            <a:r>
              <a:rPr lang="en-US" altLang="zh-CN" dirty="0" smtClean="0"/>
              <a:t>Bug types and impacts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What are common types of performance bugs in Android applications?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GUI lagging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Energy Leak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Memory bloat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What impacts do they have on user experience? 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GUI lagging may cause ANR(Application Not Responding).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Memory bloat may cause OOR(Out of memory).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Energy Leak may cause great inconvenience to users.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33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RQ2:Bug Manifestation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How do performance bugs manifest themselves?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Automated performance oracle needed.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Performance bugs can be platform-dependent.</a:t>
            </a:r>
          </a:p>
          <a:p>
            <a:pPr marL="685800" lvl="2">
              <a:spcBef>
                <a:spcPts val="1000"/>
              </a:spcBef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Does their manifestation need special inputs? 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Small-scale inputs suffice to manifest performance bugs </a:t>
            </a:r>
            <a:r>
              <a:rPr lang="en-US" altLang="zh-CN" dirty="0" smtClean="0"/>
              <a:t>in </a:t>
            </a:r>
            <a:r>
              <a:rPr lang="en-US" altLang="zh-CN" dirty="0" smtClean="0"/>
              <a:t>smart phone.</a:t>
            </a:r>
          </a:p>
          <a:p>
            <a:pPr lvl="1"/>
            <a:r>
              <a:rPr lang="en-US" altLang="zh-CN" sz="2000" dirty="0" smtClean="0"/>
              <a:t>More than one third (25 out of 70) of performance </a:t>
            </a:r>
            <a:r>
              <a:rPr lang="en-US" altLang="zh-CN" sz="2000" dirty="0" err="1" smtClean="0"/>
              <a:t>bugsrequire</a:t>
            </a:r>
            <a:r>
              <a:rPr lang="en-US" altLang="zh-CN" sz="2000" dirty="0" smtClean="0"/>
              <a:t> special user interactions to manifest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5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RQ3:</a:t>
            </a:r>
            <a:r>
              <a:rPr lang="en-US" altLang="zh-CN" dirty="0" smtClean="0"/>
              <a:t> Debugging and bug-fixing effort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Are performance bugs more difficult to debug and fix than non-performance bugs?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40" y="2267594"/>
            <a:ext cx="9929720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9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RQ3: Debugging and bug-fixing effort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information or tools can help with this?</a:t>
            </a:r>
          </a:p>
          <a:p>
            <a:pPr lvl="1"/>
            <a:r>
              <a:rPr lang="en-US" altLang="zh-CN" dirty="0" smtClean="0"/>
              <a:t>Profiling tools</a:t>
            </a:r>
          </a:p>
          <a:p>
            <a:pPr lvl="2"/>
            <a:r>
              <a:rPr lang="en-US" altLang="zh-CN" dirty="0" smtClean="0"/>
              <a:t>which runtime information can actually help performance debugging is still an open question.</a:t>
            </a:r>
          </a:p>
          <a:p>
            <a:pPr lvl="2"/>
            <a:r>
              <a:rPr lang="en-US" altLang="zh-CN" dirty="0" smtClean="0"/>
              <a:t>General tools is needed.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Performance measurement tools</a:t>
            </a:r>
          </a:p>
          <a:p>
            <a:pPr lvl="2"/>
            <a:r>
              <a:rPr lang="en-US" altLang="zh-CN" dirty="0"/>
              <a:t>algorithmic </a:t>
            </a:r>
            <a:r>
              <a:rPr lang="en-US" altLang="zh-CN" dirty="0" smtClean="0"/>
              <a:t>changes</a:t>
            </a:r>
          </a:p>
          <a:p>
            <a:pPr lvl="2"/>
            <a:r>
              <a:rPr lang="en-US" altLang="zh-CN" dirty="0"/>
              <a:t>design pattern </a:t>
            </a:r>
            <a:r>
              <a:rPr lang="en-US" altLang="zh-CN" dirty="0" smtClean="0"/>
              <a:t>reimplementation</a:t>
            </a:r>
          </a:p>
          <a:p>
            <a:pPr lvl="2"/>
            <a:r>
              <a:rPr lang="en-US" altLang="zh-CN" dirty="0"/>
              <a:t>data structure or caching scheme redesign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2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RQ4: Common bug 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Are there common causes of performance bugs? 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Lengthy operations in main threads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Wasted computation for invisible GUI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Frequently invoked heavy-weight callbacks</a:t>
            </a:r>
          </a:p>
        </p:txBody>
      </p:sp>
    </p:spTree>
    <p:extLst>
      <p:ext uri="{BB962C8B-B14F-4D97-AF65-F5344CB8AC3E}">
        <p14:creationId xmlns:p14="http://schemas.microsoft.com/office/powerpoint/2010/main" val="322635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Lengthy operations in main threads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57958"/>
            <a:ext cx="7946877" cy="446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3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435</Words>
  <Application>Microsoft Office PowerPoint</Application>
  <PresentationFormat>宽屏</PresentationFormat>
  <Paragraphs>79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Characterizing and Detecting Performance Bugs for Smartphone Applications</vt:lpstr>
      <vt:lpstr>文章结构</vt:lpstr>
      <vt:lpstr>引言——文章线索</vt:lpstr>
      <vt:lpstr>RQ1:Bug types and impacts</vt:lpstr>
      <vt:lpstr>RQ2:Bug Manifestation</vt:lpstr>
      <vt:lpstr>RQ3: Debugging and bug-fixing effort</vt:lpstr>
      <vt:lpstr>RQ3: Debugging and bug-fixing effort</vt:lpstr>
      <vt:lpstr>RQ4: Common bug patterns</vt:lpstr>
      <vt:lpstr>Lengthy operations in main threads</vt:lpstr>
      <vt:lpstr>Wasted computation for invisible GUI</vt:lpstr>
      <vt:lpstr>Wasted computation for invisible GUI</vt:lpstr>
      <vt:lpstr>Frequently invoked heavy-weight callbacks</vt:lpstr>
      <vt:lpstr>Frequently invoked heavy-weight callbacks</vt:lpstr>
      <vt:lpstr>Detecting Performance Bugs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Characterizing and Detecting Performance Bugs for Smartphone Applications</dc:title>
  <dc:creator>罗浩</dc:creator>
  <cp:lastModifiedBy>罗浩</cp:lastModifiedBy>
  <cp:revision>12</cp:revision>
  <dcterms:created xsi:type="dcterms:W3CDTF">2016-09-13T02:15:28Z</dcterms:created>
  <dcterms:modified xsi:type="dcterms:W3CDTF">2016-09-13T13:18:39Z</dcterms:modified>
</cp:coreProperties>
</file>