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D4CC-D1FF-4E50-8DB2-F8793B894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Tesseract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02029-9764-40D8-B37F-31D49BF3D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Generation Platform for Business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9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7AC0-ADE8-4EB3-8FB0-B5FBF4FE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D38-9013-413D-A142-C61A76E9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9" y="1965043"/>
            <a:ext cx="6050302" cy="2927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55B1F-D0F8-4027-8B85-CE5D9BFDF56D}"/>
              </a:ext>
            </a:extLst>
          </p:cNvPr>
          <p:cNvSpPr txBox="1"/>
          <p:nvPr/>
        </p:nvSpPr>
        <p:spPr>
          <a:xfrm>
            <a:off x="6778918" y="2413337"/>
            <a:ext cx="5034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In-memory object store with persistence to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type definition and script evaluation – using off the shelf .NET technology (Roslyn)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generated user and integration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development and deployment tools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5AF56-F757-4002-A083-35591713166A}"/>
              </a:ext>
            </a:extLst>
          </p:cNvPr>
          <p:cNvSpPr txBox="1"/>
          <p:nvPr/>
        </p:nvSpPr>
        <p:spPr>
          <a:xfrm>
            <a:off x="438239" y="5142043"/>
            <a:ext cx="1117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Analysts can quickly build solutions for bespoke customers without compromises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control for Business Objects – point if time view for data and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94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9A7B-35A7-489A-A459-DAB39FF7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980D0-3205-4A74-93FB-9ED254BE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82" y="3625286"/>
            <a:ext cx="8413156" cy="3033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8087A-E91C-4435-AAEA-947FBF313750}"/>
              </a:ext>
            </a:extLst>
          </p:cNvPr>
          <p:cNvSpPr txBox="1"/>
          <p:nvPr/>
        </p:nvSpPr>
        <p:spPr>
          <a:xfrm>
            <a:off x="438239" y="2113618"/>
            <a:ext cx="1117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instances coordinate through cache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Cache manages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memory transactions with optimistic locking at object level mean a responsive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9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0F8F-F42E-4260-9B19-8B72A381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49CE3-2C41-4B48-AD9C-6E202FB1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808" y="1894114"/>
            <a:ext cx="3692207" cy="167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FA42D-6C56-4A8D-8445-ABD33BB4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990" y="3932853"/>
            <a:ext cx="2086818" cy="281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A866E-8029-4C68-8966-00F90455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64" y="5008443"/>
            <a:ext cx="7392326" cy="1569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C0540-FDE9-46B9-A93B-0B0D34234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378" y="3070473"/>
            <a:ext cx="3695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A721-3BCC-4C67-8D8D-0BEA9B2C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Management and Scripting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67986-FCD9-493A-830B-6273CA92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964" y="1921368"/>
            <a:ext cx="3671082" cy="15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19BC-4AFB-4908-818F-18B431C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F66CE-948B-4BB5-B30F-C89CF668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5" y="1896389"/>
            <a:ext cx="3528930" cy="15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19BC-4AFB-4908-818F-18B431C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Anglo INTEGRATION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F66CE-948B-4BB5-B30F-C89CF668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28" y="4807225"/>
            <a:ext cx="3528930" cy="15573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5C473B-1044-4C81-89A9-C873DCAC1F75}"/>
              </a:ext>
            </a:extLst>
          </p:cNvPr>
          <p:cNvSpPr/>
          <p:nvPr/>
        </p:nvSpPr>
        <p:spPr>
          <a:xfrm>
            <a:off x="869778" y="4121425"/>
            <a:ext cx="4784035" cy="2464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Azure App on Anglo Azure instance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F3F9B-AC42-466C-8FFE-06CBE1BD9D33}"/>
              </a:ext>
            </a:extLst>
          </p:cNvPr>
          <p:cNvSpPr/>
          <p:nvPr/>
        </p:nvSpPr>
        <p:spPr>
          <a:xfrm>
            <a:off x="6826773" y="4121425"/>
            <a:ext cx="4784035" cy="2464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CORE 2 on Azure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DBAD8-3B8D-4103-8A26-704318C8900B}"/>
              </a:ext>
            </a:extLst>
          </p:cNvPr>
          <p:cNvCxnSpPr/>
          <p:nvPr/>
        </p:nvCxnSpPr>
        <p:spPr>
          <a:xfrm flipH="1">
            <a:off x="5653813" y="4807225"/>
            <a:ext cx="117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BAB761-C35B-4F4D-8162-2B19B5AD3F0F}"/>
              </a:ext>
            </a:extLst>
          </p:cNvPr>
          <p:cNvCxnSpPr>
            <a:cxnSpLocks/>
          </p:cNvCxnSpPr>
          <p:nvPr/>
        </p:nvCxnSpPr>
        <p:spPr>
          <a:xfrm>
            <a:off x="5653814" y="5857461"/>
            <a:ext cx="117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1039CB-23ED-4B0C-BED0-FBE2F51D7C92}"/>
              </a:ext>
            </a:extLst>
          </p:cNvPr>
          <p:cNvSpPr txBox="1"/>
          <p:nvPr/>
        </p:nvSpPr>
        <p:spPr>
          <a:xfrm>
            <a:off x="5740288" y="4220312"/>
            <a:ext cx="11729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Market data, scenarios, deal feeds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9DC27-764A-48FB-A539-EB688635CDED}"/>
              </a:ext>
            </a:extLst>
          </p:cNvPr>
          <p:cNvSpPr txBox="1"/>
          <p:nvPr/>
        </p:nvSpPr>
        <p:spPr>
          <a:xfrm>
            <a:off x="5728268" y="5375470"/>
            <a:ext cx="1098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Reporting results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23A21-306A-4139-A401-97BB07787332}"/>
              </a:ext>
            </a:extLst>
          </p:cNvPr>
          <p:cNvSpPr txBox="1"/>
          <p:nvPr/>
        </p:nvSpPr>
        <p:spPr>
          <a:xfrm>
            <a:off x="5740288" y="5870711"/>
            <a:ext cx="1098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Calc’d</a:t>
            </a:r>
            <a:r>
              <a:rPr lang="en-US" sz="1100" dirty="0"/>
              <a:t> market data</a:t>
            </a:r>
            <a:endParaRPr lang="en-GB" dirty="0"/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6CC1B995-21CF-417D-92B7-583E02611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5018" y="2108200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691828-365F-4E2D-80F4-ED936CF49381}"/>
              </a:ext>
            </a:extLst>
          </p:cNvPr>
          <p:cNvCxnSpPr>
            <a:cxnSpLocks/>
          </p:cNvCxnSpPr>
          <p:nvPr/>
        </p:nvCxnSpPr>
        <p:spPr>
          <a:xfrm>
            <a:off x="7421217" y="3167270"/>
            <a:ext cx="0" cy="7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A1D8B6E-0B96-4EDA-92E5-98CBECE0F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32313" y="2912339"/>
            <a:ext cx="3644348" cy="1010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803685-D01D-42CF-B3DE-FB15F8EBDF84}"/>
              </a:ext>
            </a:extLst>
          </p:cNvPr>
          <p:cNvSpPr txBox="1"/>
          <p:nvPr/>
        </p:nvSpPr>
        <p:spPr>
          <a:xfrm>
            <a:off x="7535429" y="3167270"/>
            <a:ext cx="1098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Tesseract UI via CORE 2 links/embedding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23E8A2-9B4C-47E6-AD2A-8D3BD8F6CE6F}"/>
              </a:ext>
            </a:extLst>
          </p:cNvPr>
          <p:cNvSpPr txBox="1"/>
          <p:nvPr/>
        </p:nvSpPr>
        <p:spPr>
          <a:xfrm>
            <a:off x="3928878" y="2867873"/>
            <a:ext cx="1098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Tesseract CSS aligned with CORE2 CSS for Anglo 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5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19BC-4AFB-4908-818F-18B431C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1FCC-9D27-4645-A4D2-0ED420CC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Anglo install Tesseract instance in their Azure infrastructure (Azure Apps and SQL resource)</a:t>
            </a:r>
          </a:p>
          <a:p>
            <a:r>
              <a:rPr lang="en-US" dirty="0"/>
              <a:t>DMR works ½ time on Risk/Optimization projects to build functionality in Tesseract</a:t>
            </a:r>
          </a:p>
          <a:p>
            <a:r>
              <a:rPr lang="en-US" dirty="0"/>
              <a:t>Anglo provides full time developer for Tesseract features – primarily the UI development</a:t>
            </a:r>
          </a:p>
          <a:p>
            <a:r>
              <a:rPr lang="en-US" dirty="0"/>
              <a:t>IP for Tesseract remains with DMR for: Platform &amp; foundational starter kit modules</a:t>
            </a:r>
          </a:p>
          <a:p>
            <a:pPr lvl="1"/>
            <a:r>
              <a:rPr lang="en-US" dirty="0"/>
              <a:t>Foundational starter kit is: RBAC module; market data module; basic pricing &amp; valuation</a:t>
            </a:r>
          </a:p>
          <a:p>
            <a:r>
              <a:rPr lang="en-US" dirty="0"/>
              <a:t>Anglo has access to full source code of Tesseract and can modify there own branch but mustn’t sell technology commercially</a:t>
            </a:r>
          </a:p>
          <a:p>
            <a:r>
              <a:rPr lang="en-US" dirty="0"/>
              <a:t>Anglo provides resource for managing Azure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250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1504</TotalTime>
  <Words>244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Tesseract</vt:lpstr>
      <vt:lpstr>Architecture</vt:lpstr>
      <vt:lpstr>Scalable</vt:lpstr>
      <vt:lpstr>Object STORE</vt:lpstr>
      <vt:lpstr>Type Management and Scripting</vt:lpstr>
      <vt:lpstr>Interface</vt:lpstr>
      <vt:lpstr>Anglo INTEGRATION</vt:lpstr>
      <vt:lpstr>The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Tesseract</dc:title>
  <dc:creator>Regan, David</dc:creator>
  <cp:lastModifiedBy>Regan, David</cp:lastModifiedBy>
  <cp:revision>11</cp:revision>
  <dcterms:created xsi:type="dcterms:W3CDTF">2019-03-12T10:32:51Z</dcterms:created>
  <dcterms:modified xsi:type="dcterms:W3CDTF">2019-04-03T16:30:22Z</dcterms:modified>
</cp:coreProperties>
</file>