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Lst>
  <p:sldSz cy="5143500" cx="9144000"/>
  <p:notesSz cx="6858000" cy="9144000"/>
  <p:embeddedFontLst>
    <p:embeddedFont>
      <p:font typeface="PT Sans Narrow"/>
      <p:regular r:id="rId72"/>
      <p:bold r:id="rId73"/>
    </p:embeddedFont>
    <p:embeddedFont>
      <p:font typeface="Montserrat"/>
      <p:regular r:id="rId74"/>
      <p:bold r:id="rId75"/>
      <p:italic r:id="rId76"/>
      <p:boldItalic r:id="rId77"/>
    </p:embeddedFont>
    <p:embeddedFont>
      <p:font typeface="Bree Serif"/>
      <p:regular r:id="rId78"/>
    </p:embeddedFont>
    <p:embeddedFont>
      <p:font typeface="Open Sans"/>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OpenSans-bold.fntdata"/><Relationship Id="rId82" Type="http://schemas.openxmlformats.org/officeDocument/2006/relationships/font" Target="fonts/OpenSans-boldItalic.fntdata"/><Relationship Id="rId81"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PTSansNarrow-bold.fntdata"/><Relationship Id="rId72" Type="http://schemas.openxmlformats.org/officeDocument/2006/relationships/font" Target="fonts/PTSansNarrow-regular.fntdata"/><Relationship Id="rId31" Type="http://schemas.openxmlformats.org/officeDocument/2006/relationships/slide" Target="slides/slide27.xml"/><Relationship Id="rId75" Type="http://schemas.openxmlformats.org/officeDocument/2006/relationships/font" Target="fonts/Montserrat-bold.fntdata"/><Relationship Id="rId30" Type="http://schemas.openxmlformats.org/officeDocument/2006/relationships/slide" Target="slides/slide26.xml"/><Relationship Id="rId74" Type="http://schemas.openxmlformats.org/officeDocument/2006/relationships/font" Target="fonts/Montserrat-regular.fntdata"/><Relationship Id="rId33" Type="http://schemas.openxmlformats.org/officeDocument/2006/relationships/slide" Target="slides/slide29.xml"/><Relationship Id="rId77" Type="http://schemas.openxmlformats.org/officeDocument/2006/relationships/font" Target="fonts/Montserrat-boldItalic.fntdata"/><Relationship Id="rId32" Type="http://schemas.openxmlformats.org/officeDocument/2006/relationships/slide" Target="slides/slide28.xml"/><Relationship Id="rId76" Type="http://schemas.openxmlformats.org/officeDocument/2006/relationships/font" Target="fonts/Montserrat-italic.fntdata"/><Relationship Id="rId35" Type="http://schemas.openxmlformats.org/officeDocument/2006/relationships/slide" Target="slides/slide31.xml"/><Relationship Id="rId79" Type="http://schemas.openxmlformats.org/officeDocument/2006/relationships/font" Target="fonts/OpenSans-regular.fntdata"/><Relationship Id="rId34" Type="http://schemas.openxmlformats.org/officeDocument/2006/relationships/slide" Target="slides/slide30.xml"/><Relationship Id="rId78" Type="http://schemas.openxmlformats.org/officeDocument/2006/relationships/font" Target="fonts/BreeSerif-regular.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python.org/fr/3/reference/expressions.html"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python.org/fr/3/reference/executionmodel.html#naming"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621860d5b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21860d5b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630e1923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30e1923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630e1923f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30e1923f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630e1923f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30e1923f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630e1923f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30e1923f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630e1924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30e1924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630e19242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30e19242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630e19242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30e19242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630e19242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30e19242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630e19242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30e19242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621860d5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21860d5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630e19242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30e19242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630e19242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30e19242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63e720fd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3e720fd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630e19242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30e19242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630e19242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30e19242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Définir par exemple les </a:t>
            </a:r>
            <a:r>
              <a:rPr lang="fr"/>
              <a:t>classes</a:t>
            </a:r>
            <a:r>
              <a:rPr lang="fr"/>
              <a:t> ou les </a:t>
            </a:r>
            <a:r>
              <a:rPr lang="fr"/>
              <a:t>structures</a:t>
            </a:r>
            <a:endParaRPr/>
          </a:p>
          <a:p>
            <a:pPr indent="0" lvl="0" marL="0" rtl="0" algn="l">
              <a:spcBef>
                <a:spcPts val="0"/>
              </a:spcBef>
              <a:spcAft>
                <a:spcPts val="0"/>
              </a:spcAft>
              <a:buNone/>
            </a:pPr>
            <a:r>
              <a:rPr lang="fr"/>
              <a:t>déclarer la donnée</a:t>
            </a:r>
            <a:endParaRPr/>
          </a:p>
          <a:p>
            <a:pPr indent="0" lvl="0" marL="0" rtl="0" algn="l">
              <a:spcBef>
                <a:spcPts val="0"/>
              </a:spcBef>
              <a:spcAft>
                <a:spcPts val="0"/>
              </a:spcAft>
              <a:buNone/>
            </a:pPr>
            <a:r>
              <a:rPr lang="fr"/>
              <a:t>instruction ou expressions</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6231ad23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231ad23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en svoir plus sur les exepressions : </a:t>
            </a:r>
            <a:r>
              <a:rPr lang="fr" u="sng">
                <a:solidFill>
                  <a:schemeClr val="hlink"/>
                </a:solidFill>
                <a:hlinkClick r:id="rId2"/>
              </a:rPr>
              <a:t>https://docs.python.org/fr/3/reference/expressions.html</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705250b8a4_0_1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05250b8a4_0_1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05250b8a4_0_1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05250b8a4_0_1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u="sng">
                <a:solidFill>
                  <a:schemeClr val="hlink"/>
                </a:solidFill>
                <a:hlinkClick r:id="rId2"/>
              </a:rPr>
              <a:t>https://docs.python.org/fr/3/reference/executionmodel.html#naming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643d0df3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43d0df3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705250b8a4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05250b8a4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2fe7f2a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2fe7f2a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705250b8a4_0_1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05250b8a4_0_1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05250b8a4_0_1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05250b8a4_0_1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6231ad237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231ad237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642959ac5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642959ac5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6231ad237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6231ad237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63e9095c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63e9095c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6231ad237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6231ad237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6231ad237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6231ad237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6231ad237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6231ad237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6231ad237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6231ad237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621860d5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21860d5b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6231ad237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6231ad237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6231ad237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6231ad237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6231ad237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6231ad237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6231ad237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6231ad237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Montrer au auditeurs une session Python … montrer la différence avec le processus codage -&gt; compiler -&gt; </a:t>
            </a:r>
            <a:r>
              <a:rPr lang="fr"/>
              <a:t>exécuter</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63d10bde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63d10bde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63d10bdec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63d10bdec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63d10bdec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63d10bdec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63e720fd6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63e720fd6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63e720fd6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63e720fd6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63e720fd6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63e720fd6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621860d5b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21860d5b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63e720fd6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63e720fd6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63e720fd6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63e720fd6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63e720fd6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63e720fd6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63e720fd6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63e720fd6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705250b8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705250b8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705250b8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705250b8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705250b8a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705250b8a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05250b8a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05250b8a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705250b8a4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705250b8a4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705250b8a4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705250b8a4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621860d5b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21860d5b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705250b8a4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705250b8a4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705250b8a4_0_1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705250b8a4_0_1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705250b8a4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705250b8a4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63d10bdec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63d10bdec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63e720fd6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63e720fd6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70703f89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70703f89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707fb93d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707fb93d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640964381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640964381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621860d5b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21860d5b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621860d5b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21860d5b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621860d5b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21860d5b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nam Liban (présentations)"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rgbClr val="AA9F97"/>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rgbClr val="AA9F97"/>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rgbClr val="857761"/>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rgbClr val="857761"/>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rgbClr val="857761"/>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rgbClr val="857761"/>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C1002A"/>
              </a:buClr>
              <a:buSzPts val="5400"/>
              <a:buNone/>
              <a:defRPr sz="5400">
                <a:solidFill>
                  <a:srgbClr val="C1002A"/>
                </a:solidFill>
              </a:defRPr>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CFC8C0"/>
        </a:solidFill>
      </p:bgPr>
    </p:bg>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40775" y="78125"/>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0"/>
              <a:buNone/>
              <a:defRPr sz="13000"/>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153650" y="16485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CFC8C0"/>
        </a:solidFill>
      </p:bgPr>
    </p:bg>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rgbClr val="CFC8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rgbClr val="8577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120200" y="920400"/>
            <a:ext cx="8901000" cy="413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rgbClr val="CFC8C0"/>
        </a:solidFill>
      </p:bgPr>
    </p:bg>
    <p:spTree>
      <p:nvGrpSpPr>
        <p:cNvPr id="30" name="Shape 30"/>
        <p:cNvGrpSpPr/>
        <p:nvPr/>
      </p:nvGrpSpPr>
      <p:grpSpPr>
        <a:xfrm>
          <a:off x="0" y="0"/>
          <a:ext cx="0" cy="0"/>
          <a:chOff x="0" y="0"/>
          <a:chExt cx="0" cy="0"/>
        </a:xfrm>
      </p:grpSpPr>
      <p:sp>
        <p:nvSpPr>
          <p:cNvPr id="31" name="Google Shape;31;p5"/>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rgbClr val="CFC8C0"/>
        </a:solidFill>
      </p:bgPr>
    </p:bg>
    <p:spTree>
      <p:nvGrpSpPr>
        <p:cNvPr id="35" name="Shape 35"/>
        <p:cNvGrpSpPr/>
        <p:nvPr/>
      </p:nvGrpSpPr>
      <p:grpSpPr>
        <a:xfrm>
          <a:off x="0" y="0"/>
          <a:ext cx="0" cy="0"/>
          <a:chOff x="0" y="0"/>
          <a:chExt cx="0" cy="0"/>
        </a:xfrm>
      </p:grpSpPr>
      <p:sp>
        <p:nvSpPr>
          <p:cNvPr id="36" name="Google Shape;36;p6"/>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rgbClr val="CFC8C0"/>
        </a:solidFill>
      </p:bgPr>
    </p:bg>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CFC8C0"/>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rgbClr val="C1002A"/>
              </a:buClr>
              <a:buSzPts val="5400"/>
              <a:buNone/>
              <a:defRPr b="0" sz="5400">
                <a:solidFill>
                  <a:srgbClr val="C1002A"/>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rgbClr val="AA9F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rgbClr val="CFC8C0"/>
              </a:buClr>
              <a:buSzPts val="1800"/>
              <a:buChar char="●"/>
              <a:defRPr>
                <a:solidFill>
                  <a:srgbClr val="CFC8C0"/>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rgbClr val="CFC8C0"/>
        </a:solidFill>
      </p:bgPr>
    </p:bg>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rgbClr val="CFC8C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4100" y="0"/>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C1002A"/>
              </a:buClr>
              <a:buSzPts val="3600"/>
              <a:buFont typeface="PT Sans Narrow"/>
              <a:buNone/>
              <a:defRPr b="1" sz="3600">
                <a:solidFill>
                  <a:srgbClr val="C1002A"/>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120200" y="920400"/>
            <a:ext cx="8901000" cy="413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857761"/>
              </a:buClr>
              <a:buSzPts val="1800"/>
              <a:buFont typeface="Open Sans"/>
              <a:buChar char="●"/>
              <a:defRPr sz="1800">
                <a:solidFill>
                  <a:srgbClr val="857761"/>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creativecommons.org/licenses/by/4.0/"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issae.github.io/UTC503/" TargetMode="External"/><Relationship Id="rId4" Type="http://schemas.openxmlformats.org/officeDocument/2006/relationships/hyperlink" Target="https://github.com/ISSAE/UTC503/blob/master/Exemples/Python/premierDegre.p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code.visualstudio.com/download" TargetMode="External"/><Relationship Id="rId4" Type="http://schemas.openxmlformats.org/officeDocument/2006/relationships/hyperlink" Target="https://www.python.org/download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github.com/git-for-windows/git/releases/download/v2.23.0.windows.1/Git-2.23.0-64-bit.exe" TargetMode="External"/><Relationship Id="rId4" Type="http://schemas.openxmlformats.org/officeDocument/2006/relationships/hyperlink" Target="https://classroom.google.com/u/1/c/NDMyNTQ2MjYyNDJa/a/NDMzNjAwODIzMjZa/detail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2.png"/><Relationship Id="rId4"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utc503.page.link/variable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3.png"/><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6.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docs.python.org/fr/3.8/tutorial/datastructures.html" TargetMode="External"/><Relationship Id="rId4" Type="http://schemas.openxmlformats.org/officeDocument/2006/relationships/image" Target="../media/image19.png"/><Relationship Id="rId5"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5.png"/><Relationship Id="rId4" Type="http://schemas.openxmlformats.org/officeDocument/2006/relationships/image" Target="../media/image2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hyperlink" Target="https://github.com/ISSAE/UTC503/blob/master/Exemples/Python/Fonctions/trouver.py" TargetMode="External"/><Relationship Id="rId4" Type="http://schemas.openxmlformats.org/officeDocument/2006/relationships/image" Target="../media/image2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Programmation</a:t>
            </a:r>
            <a:r>
              <a:rPr lang="fr"/>
              <a:t> impérative : introduction à Python</a:t>
            </a:r>
            <a:endParaRPr/>
          </a:p>
          <a:p>
            <a:pPr indent="0" lvl="0" marL="0" rtl="0" algn="ctr">
              <a:spcBef>
                <a:spcPts val="0"/>
              </a:spcBef>
              <a:spcAft>
                <a:spcPts val="0"/>
              </a:spcAft>
              <a:buNone/>
            </a:pPr>
            <a:r>
              <a:rPr lang="fr"/>
              <a:t>Séances 02 à 05</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Pascal Fares © Cnam Liban</a:t>
            </a:r>
            <a:endParaRPr/>
          </a:p>
        </p:txBody>
      </p:sp>
      <p:pic>
        <p:nvPicPr>
          <p:cNvPr id="68" name="Google Shape;68;p13">
            <a:hlinkClick r:id="rId3"/>
          </p:cNvPr>
          <p:cNvPicPr preferRelativeResize="0"/>
          <p:nvPr/>
        </p:nvPicPr>
        <p:blipFill>
          <a:blip r:embed="rId4">
            <a:alphaModFix/>
          </a:blip>
          <a:stretch>
            <a:fillRect/>
          </a:stretch>
        </p:blipFill>
        <p:spPr>
          <a:xfrm>
            <a:off x="8340000" y="4717300"/>
            <a:ext cx="645100" cy="227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Comprendre le problème</a:t>
            </a:r>
            <a:endParaRPr/>
          </a:p>
        </p:txBody>
      </p:sp>
      <p:sp>
        <p:nvSpPr>
          <p:cNvPr id="122" name="Google Shape;122;p22"/>
          <p:cNvSpPr txBox="1"/>
          <p:nvPr>
            <p:ph idx="1" type="body"/>
          </p:nvPr>
        </p:nvSpPr>
        <p:spPr>
          <a:xfrm>
            <a:off x="83400" y="715700"/>
            <a:ext cx="8793600" cy="408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avoir une chance de </a:t>
            </a:r>
            <a:r>
              <a:rPr lang="fr"/>
              <a:t>trouver</a:t>
            </a:r>
            <a:r>
              <a:rPr lang="fr"/>
              <a:t> la solution (un </a:t>
            </a:r>
            <a:r>
              <a:rPr lang="fr"/>
              <a:t>programme</a:t>
            </a:r>
            <a:r>
              <a:rPr lang="fr"/>
              <a:t> qui répond à la demande), il faut </a:t>
            </a:r>
            <a:r>
              <a:rPr lang="fr"/>
              <a:t>bien comprendre le problème posé (la demande) </a:t>
            </a:r>
            <a:endParaRPr/>
          </a:p>
          <a:p>
            <a:pPr indent="0" lvl="0" marL="0" rtl="0" algn="l">
              <a:spcBef>
                <a:spcPts val="1600"/>
              </a:spcBef>
              <a:spcAft>
                <a:spcPts val="0"/>
              </a:spcAft>
              <a:buNone/>
            </a:pPr>
            <a:r>
              <a:rPr lang="fr"/>
              <a:t>Moyens : </a:t>
            </a:r>
            <a:endParaRPr/>
          </a:p>
          <a:p>
            <a:pPr indent="-342900" lvl="0" marL="457200" rtl="0" algn="l">
              <a:spcBef>
                <a:spcPts val="1600"/>
              </a:spcBef>
              <a:spcAft>
                <a:spcPts val="0"/>
              </a:spcAft>
              <a:buSzPts val="1800"/>
              <a:buChar char="●"/>
            </a:pPr>
            <a:r>
              <a:rPr lang="fr"/>
              <a:t>Reformuler le problème en rédigeant la demande. </a:t>
            </a:r>
            <a:endParaRPr/>
          </a:p>
          <a:p>
            <a:pPr indent="-342900" lvl="0" marL="457200" rtl="0" algn="l">
              <a:spcBef>
                <a:spcPts val="0"/>
              </a:spcBef>
              <a:spcAft>
                <a:spcPts val="0"/>
              </a:spcAft>
              <a:buSzPts val="1800"/>
              <a:buChar char="●"/>
            </a:pPr>
            <a:r>
              <a:rPr lang="fr"/>
              <a:t>Lister des « exemples ou cas d’utilisation » du programme. Il s’agit de préciser : </a:t>
            </a:r>
            <a:endParaRPr/>
          </a:p>
          <a:p>
            <a:pPr indent="-317500" lvl="1" marL="914400" rtl="0" algn="l">
              <a:spcBef>
                <a:spcPts val="0"/>
              </a:spcBef>
              <a:spcAft>
                <a:spcPts val="0"/>
              </a:spcAft>
              <a:buSzPts val="1400"/>
              <a:buChar char="○"/>
            </a:pPr>
            <a:r>
              <a:rPr lang="fr"/>
              <a:t>les données en entrées ;  </a:t>
            </a:r>
            <a:endParaRPr/>
          </a:p>
          <a:p>
            <a:pPr indent="-317500" lvl="1" marL="914400" rtl="0" algn="l">
              <a:spcBef>
                <a:spcPts val="0"/>
              </a:spcBef>
              <a:spcAft>
                <a:spcPts val="0"/>
              </a:spcAft>
              <a:buSzPts val="1400"/>
              <a:buChar char="○"/>
            </a:pPr>
            <a:r>
              <a:rPr lang="fr"/>
              <a:t>et les résultats attendus. </a:t>
            </a:r>
            <a:endParaRPr/>
          </a:p>
          <a:p>
            <a:pPr indent="0" lvl="0" marL="0" rtl="0" algn="l">
              <a:spcBef>
                <a:spcPts val="1600"/>
              </a:spcBef>
              <a:spcAft>
                <a:spcPts val="1600"/>
              </a:spcAft>
              <a:buNone/>
            </a:pPr>
            <a:r>
              <a:rPr lang="fr"/>
              <a:t>Remarque : Les exemples d’utilisation donneront les jeux de test fonctionnels qui permettront de tester le programme. Le </a:t>
            </a:r>
            <a:r>
              <a:rPr lang="fr"/>
              <a:t>développement</a:t>
            </a:r>
            <a:r>
              <a:rPr lang="fr"/>
              <a:t> dirigé par les tests (TDD) préconise </a:t>
            </a:r>
            <a:r>
              <a:rPr lang="fr"/>
              <a:t>d'écrire</a:t>
            </a:r>
            <a:r>
              <a:rPr lang="fr"/>
              <a:t> les tests avant le programme lui même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 exemple équation du premier degré</a:t>
            </a:r>
            <a:endParaRPr/>
          </a:p>
        </p:txBody>
      </p:sp>
      <p:sp>
        <p:nvSpPr>
          <p:cNvPr id="128" name="Google Shape;128;p23"/>
          <p:cNvSpPr txBox="1"/>
          <p:nvPr>
            <p:ph idx="1" type="body"/>
          </p:nvPr>
        </p:nvSpPr>
        <p:spPr>
          <a:xfrm>
            <a:off x="183775" y="783650"/>
            <a:ext cx="8720100" cy="41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Problème : résoudre l’équation du premier degré (demande du client)</a:t>
            </a:r>
            <a:endParaRPr/>
          </a:p>
          <a:p>
            <a:pPr indent="0" lvl="0" marL="0" rtl="0" algn="l">
              <a:spcBef>
                <a:spcPts val="1600"/>
              </a:spcBef>
              <a:spcAft>
                <a:spcPts val="0"/>
              </a:spcAft>
              <a:buNone/>
            </a:pPr>
            <a:r>
              <a:rPr lang="fr"/>
              <a:t>Premier raffinage : mieux comprendre le problème en posant des questions aux spécialiste du domaine.</a:t>
            </a:r>
            <a:endParaRPr/>
          </a:p>
          <a:p>
            <a:pPr indent="0" lvl="0" marL="0" rtl="0" algn="l">
              <a:spcBef>
                <a:spcPts val="1600"/>
              </a:spcBef>
              <a:spcAft>
                <a:spcPts val="0"/>
              </a:spcAft>
              <a:buNone/>
            </a:pPr>
            <a:r>
              <a:rPr b="1" lang="fr"/>
              <a:t>R0 : </a:t>
            </a:r>
            <a:r>
              <a:rPr b="1" lang="fr"/>
              <a:t>résoudre l’équation du premier degré sous la forme ax+b=0</a:t>
            </a:r>
            <a:endParaRPr b="1"/>
          </a:p>
          <a:p>
            <a:pPr indent="0" lvl="0" marL="0" rtl="0" algn="l">
              <a:spcBef>
                <a:spcPts val="1600"/>
              </a:spcBef>
              <a:spcAft>
                <a:spcPts val="0"/>
              </a:spcAft>
              <a:buNone/>
            </a:pPr>
            <a:r>
              <a:rPr lang="fr"/>
              <a:t>donner quelques exemples: cas d’utilisation ou exemple d’utilisation : jeux de test</a:t>
            </a:r>
            <a:endParaRPr/>
          </a:p>
          <a:p>
            <a:pPr indent="-342900" lvl="0" marL="914400" rtl="0" algn="l">
              <a:spcBef>
                <a:spcPts val="1600"/>
              </a:spcBef>
              <a:spcAft>
                <a:spcPts val="0"/>
              </a:spcAft>
              <a:buSzPts val="1800"/>
              <a:buChar char="➢"/>
            </a:pPr>
            <a:r>
              <a:rPr lang="fr"/>
              <a:t>a=1,b=0 =&gt; réponse 0</a:t>
            </a:r>
            <a:endParaRPr/>
          </a:p>
          <a:p>
            <a:pPr indent="-342900" lvl="0" marL="914400" rtl="0" algn="l">
              <a:spcBef>
                <a:spcPts val="0"/>
              </a:spcBef>
              <a:spcAft>
                <a:spcPts val="0"/>
              </a:spcAft>
              <a:buSzPts val="1800"/>
              <a:buChar char="➢"/>
            </a:pPr>
            <a:r>
              <a:rPr lang="fr"/>
              <a:t>a=1,b=1 =&gt; réponse -1</a:t>
            </a:r>
            <a:endParaRPr/>
          </a:p>
          <a:p>
            <a:pPr indent="-342900" lvl="0" marL="914400" rtl="0" algn="l">
              <a:spcBef>
                <a:spcPts val="0"/>
              </a:spcBef>
              <a:spcAft>
                <a:spcPts val="0"/>
              </a:spcAft>
              <a:buSzPts val="1800"/>
              <a:buChar char="➢"/>
            </a:pPr>
            <a:r>
              <a:rPr lang="fr"/>
              <a:t>a=0,b!=0 =&gt; erreur pas de solution</a:t>
            </a:r>
            <a:endParaRPr/>
          </a:p>
          <a:p>
            <a:pPr indent="-342900" lvl="0" marL="914400" rtl="0" algn="l">
              <a:spcBef>
                <a:spcPts val="0"/>
              </a:spcBef>
              <a:spcAft>
                <a:spcPts val="0"/>
              </a:spcAft>
              <a:buSzPts val="1800"/>
              <a:buChar char="➢"/>
            </a:pPr>
            <a:r>
              <a:rPr lang="fr"/>
              <a:t>a=0,b=0 =&gt; infinité de solution</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Identifier une solution informelle</a:t>
            </a:r>
            <a:endParaRPr/>
          </a:p>
        </p:txBody>
      </p:sp>
      <p:sp>
        <p:nvSpPr>
          <p:cNvPr id="134" name="Google Shape;134;p24"/>
          <p:cNvSpPr txBox="1"/>
          <p:nvPr>
            <p:ph idx="1" type="body"/>
          </p:nvPr>
        </p:nvSpPr>
        <p:spPr>
          <a:xfrm>
            <a:off x="257975" y="8500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Identifier une manière de résoudre le problème. </a:t>
            </a:r>
            <a:endParaRPr/>
          </a:p>
          <a:p>
            <a:pPr indent="-342900" lvl="0" marL="457200" rtl="0" algn="l">
              <a:spcBef>
                <a:spcPts val="0"/>
              </a:spcBef>
              <a:spcAft>
                <a:spcPts val="0"/>
              </a:spcAft>
              <a:buSzPts val="1800"/>
              <a:buChar char="●"/>
            </a:pPr>
            <a:r>
              <a:rPr lang="fr"/>
              <a:t>Il s’agit d’avoir l’idée, l’intuition de comment traiter le problème. </a:t>
            </a:r>
            <a:endParaRPr/>
          </a:p>
          <a:p>
            <a:pPr indent="-342900" lvl="0" marL="457200" rtl="0" algn="l">
              <a:spcBef>
                <a:spcPts val="0"/>
              </a:spcBef>
              <a:spcAft>
                <a:spcPts val="0"/>
              </a:spcAft>
              <a:buSzPts val="1800"/>
              <a:buChar char="●"/>
            </a:pPr>
            <a:r>
              <a:rPr lang="fr"/>
              <a:t>Comment trouver l’idée ?</a:t>
            </a:r>
            <a:r>
              <a:rPr b="1" lang="fr"/>
              <a:t> C’est le point difficile ! </a:t>
            </a:r>
            <a:endParaRPr b="1"/>
          </a:p>
          <a:p>
            <a:pPr indent="0" lvl="0" marL="0" rtl="0" algn="l">
              <a:spcBef>
                <a:spcPts val="1600"/>
              </a:spcBef>
              <a:spcAft>
                <a:spcPts val="0"/>
              </a:spcAft>
              <a:buNone/>
            </a:pPr>
            <a:r>
              <a:rPr lang="fr"/>
              <a:t>Exemple : Pour calculer la solution du premier degré , ici la solution est triviale à condition de penser à tous les cas particuliers et comment les traiter et à quel moment</a:t>
            </a:r>
            <a:endParaRPr/>
          </a:p>
          <a:p>
            <a:pPr indent="0" lvl="0" marL="0" rtl="0" algn="l">
              <a:spcBef>
                <a:spcPts val="1600"/>
              </a:spcBef>
              <a:spcAft>
                <a:spcPts val="1600"/>
              </a:spcAft>
              <a:buNone/>
            </a:pPr>
            <a:r>
              <a:rPr lang="fr"/>
              <a:t>Remarque : On peut vérifier son idée sur les exemples d’utilisation identifiés.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Continuer a raffiner</a:t>
            </a:r>
            <a:endParaRPr/>
          </a:p>
        </p:txBody>
      </p:sp>
      <p:sp>
        <p:nvSpPr>
          <p:cNvPr id="140" name="Google Shape;140;p25"/>
          <p:cNvSpPr txBox="1"/>
          <p:nvPr>
            <p:ph idx="1" type="body"/>
          </p:nvPr>
        </p:nvSpPr>
        <p:spPr>
          <a:xfrm>
            <a:off x="405700" y="743550"/>
            <a:ext cx="8619000" cy="3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R0 : résoudre l’équation du premier degré sous la forme ax+b=0</a:t>
            </a:r>
            <a:endParaRPr/>
          </a:p>
          <a:p>
            <a:pPr indent="-342900" lvl="0" marL="914400" rtl="0" algn="l">
              <a:spcBef>
                <a:spcPts val="1600"/>
              </a:spcBef>
              <a:spcAft>
                <a:spcPts val="0"/>
              </a:spcAft>
              <a:buSzPts val="1800"/>
              <a:buAutoNum type="arabicPeriod"/>
            </a:pPr>
            <a:r>
              <a:rPr lang="fr"/>
              <a:t>Lire les données a,b</a:t>
            </a:r>
            <a:endParaRPr/>
          </a:p>
          <a:p>
            <a:pPr indent="-342900" lvl="0" marL="914400" rtl="0" algn="l">
              <a:spcBef>
                <a:spcPts val="0"/>
              </a:spcBef>
              <a:spcAft>
                <a:spcPts val="0"/>
              </a:spcAft>
              <a:buSzPts val="1800"/>
              <a:buAutoNum type="arabicPeriod"/>
            </a:pPr>
            <a:r>
              <a:rPr lang="fr"/>
              <a:t>calculer -b/a en respectant les contrainte</a:t>
            </a:r>
            <a:endParaRPr/>
          </a:p>
          <a:p>
            <a:pPr indent="-342900" lvl="0" marL="914400" rtl="0" algn="l">
              <a:spcBef>
                <a:spcPts val="0"/>
              </a:spcBef>
              <a:spcAft>
                <a:spcPts val="0"/>
              </a:spcAft>
              <a:buSzPts val="1800"/>
              <a:buAutoNum type="arabicPeriod"/>
            </a:pPr>
            <a:r>
              <a:rPr lang="fr"/>
              <a:t>afficher le résultat</a:t>
            </a:r>
            <a:endParaRPr/>
          </a:p>
          <a:p>
            <a:pPr indent="0" lvl="0" marL="0" rtl="0" algn="l">
              <a:spcBef>
                <a:spcPts val="1600"/>
              </a:spcBef>
              <a:spcAft>
                <a:spcPts val="0"/>
              </a:spcAft>
              <a:buNone/>
            </a:pPr>
            <a:r>
              <a:t/>
            </a:r>
            <a:endParaRPr/>
          </a:p>
          <a:p>
            <a:pPr indent="0" lvl="0" marL="0" rtl="0" algn="l">
              <a:spcBef>
                <a:spcPts val="1600"/>
              </a:spcBef>
              <a:spcAft>
                <a:spcPts val="0"/>
              </a:spcAft>
              <a:buNone/>
            </a:pPr>
            <a:r>
              <a:rPr b="1" lang="fr"/>
              <a:t>R02 : calculer -b/a en respectant les contraintes  : choisir la solution en fonctions des valeur en entrée a et b</a:t>
            </a:r>
            <a:endParaRPr/>
          </a:p>
          <a:p>
            <a:pPr indent="-342900" lvl="0" marL="457200" rtl="0" algn="l">
              <a:spcBef>
                <a:spcPts val="1600"/>
              </a:spcBef>
              <a:spcAft>
                <a:spcPts val="0"/>
              </a:spcAft>
              <a:buSzPts val="1800"/>
              <a:buAutoNum type="arabicPeriod"/>
            </a:pPr>
            <a:r>
              <a:rPr lang="fr"/>
              <a:t>Si a!=0 solution est -b/a</a:t>
            </a:r>
            <a:endParaRPr/>
          </a:p>
          <a:p>
            <a:pPr indent="-342900" lvl="0" marL="457200" rtl="0" algn="l">
              <a:spcBef>
                <a:spcPts val="0"/>
              </a:spcBef>
              <a:spcAft>
                <a:spcPts val="0"/>
              </a:spcAft>
              <a:buSzPts val="1800"/>
              <a:buAutoNum type="arabicPeriod"/>
            </a:pPr>
            <a:r>
              <a:rPr lang="fr"/>
              <a:t>si a et b = 0 une infinité de solution</a:t>
            </a:r>
            <a:endParaRPr/>
          </a:p>
          <a:p>
            <a:pPr indent="-342900" lvl="0" marL="457200" rtl="0" algn="l">
              <a:spcBef>
                <a:spcPts val="0"/>
              </a:spcBef>
              <a:spcAft>
                <a:spcPts val="0"/>
              </a:spcAft>
              <a:buSzPts val="1800"/>
              <a:buAutoNum type="arabicPeriod"/>
            </a:pPr>
            <a:r>
              <a:rPr lang="fr"/>
              <a:t>si a=0 et b!=0 pas de solution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Une solution =&gt; </a:t>
            </a:r>
            <a:endParaRPr/>
          </a:p>
        </p:txBody>
      </p:sp>
      <p:sp>
        <p:nvSpPr>
          <p:cNvPr id="146" name="Google Shape;146;p26"/>
          <p:cNvSpPr txBox="1"/>
          <p:nvPr>
            <p:ph idx="1" type="body"/>
          </p:nvPr>
        </p:nvSpPr>
        <p:spPr>
          <a:xfrm>
            <a:off x="244550" y="92040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Tous les exemples de ce cours et certains compléments ici </a:t>
            </a:r>
            <a:r>
              <a:rPr lang="fr" u="sng">
                <a:solidFill>
                  <a:schemeClr val="hlink"/>
                </a:solidFill>
                <a:hlinkClick r:id="rId3"/>
              </a:rPr>
              <a:t>https://issae.github.io/UTC503/</a:t>
            </a:r>
            <a:endParaRPr/>
          </a:p>
          <a:p>
            <a:pPr indent="0" lvl="0" marL="0" rtl="0" algn="l">
              <a:spcBef>
                <a:spcPts val="1600"/>
              </a:spcBef>
              <a:spcAft>
                <a:spcPts val="1600"/>
              </a:spcAft>
              <a:buNone/>
            </a:pPr>
            <a:r>
              <a:rPr lang="fr"/>
              <a:t>Pour premier degre code Python : </a:t>
            </a:r>
            <a:r>
              <a:rPr lang="fr" u="sng">
                <a:solidFill>
                  <a:schemeClr val="hlink"/>
                </a:solidFill>
                <a:hlinkClick r:id="rId4"/>
              </a:rPr>
              <a:t>https://github.com/ISSAE/UTC503/blob/master/Exemples/Python/premierDegre.py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116625"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Trouver une solution =&gt; en </a:t>
            </a:r>
            <a:r>
              <a:rPr lang="fr"/>
              <a:t>raffinant</a:t>
            </a:r>
            <a:endParaRPr/>
          </a:p>
        </p:txBody>
      </p:sp>
      <p:sp>
        <p:nvSpPr>
          <p:cNvPr id="152" name="Google Shape;152;p27"/>
          <p:cNvSpPr txBox="1"/>
          <p:nvPr>
            <p:ph idx="1" type="body"/>
          </p:nvPr>
        </p:nvSpPr>
        <p:spPr>
          <a:xfrm>
            <a:off x="183775" y="692100"/>
            <a:ext cx="8733300" cy="4365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Un raffinage doit être bien présenté (indentation). Python vous y forcera!</a:t>
            </a:r>
            <a:endParaRPr/>
          </a:p>
          <a:p>
            <a:pPr indent="-342900" lvl="0" marL="457200" rtl="0" algn="l">
              <a:spcBef>
                <a:spcPts val="0"/>
              </a:spcBef>
              <a:spcAft>
                <a:spcPts val="0"/>
              </a:spcAft>
              <a:buSzPts val="1800"/>
              <a:buChar char="●"/>
            </a:pPr>
            <a:r>
              <a:rPr lang="fr"/>
              <a:t>Le vocabulaire utilisé doit être précis et clair. </a:t>
            </a:r>
            <a:endParaRPr/>
          </a:p>
          <a:p>
            <a:pPr indent="-342900" lvl="0" marL="457200" rtl="0" algn="l">
              <a:spcBef>
                <a:spcPts val="0"/>
              </a:spcBef>
              <a:spcAft>
                <a:spcPts val="0"/>
              </a:spcAft>
              <a:buSzPts val="1800"/>
              <a:buChar char="●"/>
            </a:pPr>
            <a:r>
              <a:rPr lang="fr"/>
              <a:t>Chaque niveau de raffinage doit apporter suffisamment d’information (mais pas trop). Il faut trouver le bon équilibre ! </a:t>
            </a:r>
            <a:endParaRPr/>
          </a:p>
          <a:p>
            <a:pPr indent="-342900" lvl="0" marL="457200" rtl="0" algn="l">
              <a:spcBef>
                <a:spcPts val="0"/>
              </a:spcBef>
              <a:spcAft>
                <a:spcPts val="0"/>
              </a:spcAft>
              <a:buSzPts val="1800"/>
              <a:buChar char="●"/>
            </a:pPr>
            <a:r>
              <a:rPr lang="fr"/>
              <a:t>Le raffinage d’une étape (l’ensemble des sous-étapes) doit décrire complètement cette étape. Le raffinage d’une étape ne doit décrire que cette étape. </a:t>
            </a:r>
            <a:endParaRPr/>
          </a:p>
          <a:p>
            <a:pPr indent="-342900" lvl="0" marL="457200" rtl="0" algn="l">
              <a:spcBef>
                <a:spcPts val="0"/>
              </a:spcBef>
              <a:spcAft>
                <a:spcPts val="0"/>
              </a:spcAft>
              <a:buSzPts val="1800"/>
              <a:buChar char="●"/>
            </a:pPr>
            <a:r>
              <a:rPr lang="fr"/>
              <a:t>Les étapes introduites doivent avoir un niveau d’abstraction homogène. </a:t>
            </a:r>
            <a:endParaRPr/>
          </a:p>
          <a:p>
            <a:pPr indent="-342900" lvl="0" marL="457200" rtl="0" algn="l">
              <a:spcBef>
                <a:spcPts val="0"/>
              </a:spcBef>
              <a:spcAft>
                <a:spcPts val="0"/>
              </a:spcAft>
              <a:buSzPts val="1800"/>
              <a:buChar char="●"/>
            </a:pPr>
            <a:r>
              <a:rPr lang="fr"/>
              <a:t>La séquence des étapes doit pouvoir s’exécuter logiquement. </a:t>
            </a:r>
            <a:endParaRPr/>
          </a:p>
          <a:p>
            <a:pPr indent="-342900" lvl="0" marL="457200" rtl="0" algn="l">
              <a:spcBef>
                <a:spcPts val="0"/>
              </a:spcBef>
              <a:spcAft>
                <a:spcPts val="0"/>
              </a:spcAft>
              <a:buSzPts val="1800"/>
              <a:buChar char="●"/>
            </a:pPr>
            <a:r>
              <a:rPr lang="fr"/>
              <a:t>Ne pas employer de structures de contrôle déguisées (si, jusqu’à) mais on peut (doit) utiliser des structures de contrôle (Si, TantQue, Répéter...) ! </a:t>
            </a:r>
            <a:endParaRPr/>
          </a:p>
          <a:p>
            <a:pPr indent="-342900" lvl="0" marL="457200" rtl="0" algn="l">
              <a:spcBef>
                <a:spcPts val="0"/>
              </a:spcBef>
              <a:spcAft>
                <a:spcPts val="0"/>
              </a:spcAft>
              <a:buSzPts val="1800"/>
              <a:buChar char="●"/>
            </a:pPr>
            <a:r>
              <a:rPr lang="fr"/>
              <a:t>N’utiliser qu’une seule structure de contrôle par raffinage. </a:t>
            </a:r>
            <a:endParaRPr/>
          </a:p>
          <a:p>
            <a:pPr indent="-317500" lvl="0" marL="457200" rtl="0" algn="l">
              <a:spcBef>
                <a:spcPts val="0"/>
              </a:spcBef>
              <a:spcAft>
                <a:spcPts val="0"/>
              </a:spcAft>
              <a:buSzPts val="1400"/>
              <a:buChar char="●"/>
            </a:pPr>
            <a:r>
              <a:rPr lang="fr" sz="1400"/>
              <a:t>Remarque : Certaines de ces règles sont subjectives ! L’important est que vous puissiez expliquer et justifier les choix faits.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raffinage obtenue est t’il de qualité? </a:t>
            </a:r>
            <a:endParaRPr/>
          </a:p>
        </p:txBody>
      </p:sp>
      <p:sp>
        <p:nvSpPr>
          <p:cNvPr id="158" name="Google Shape;158;p28"/>
          <p:cNvSpPr txBox="1"/>
          <p:nvPr>
            <p:ph idx="1" type="body"/>
          </p:nvPr>
        </p:nvSpPr>
        <p:spPr>
          <a:xfrm>
            <a:off x="183775" y="1011175"/>
            <a:ext cx="8612400" cy="383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A-t-on utilisé des verbes à l’infinitif pour les étapes ? </a:t>
            </a:r>
            <a:endParaRPr/>
          </a:p>
          <a:p>
            <a:pPr indent="-342900" lvl="0" marL="457200" rtl="0" algn="l">
              <a:spcBef>
                <a:spcPts val="0"/>
              </a:spcBef>
              <a:spcAft>
                <a:spcPts val="0"/>
              </a:spcAft>
              <a:buSzPts val="1800"/>
              <a:buChar char="●"/>
            </a:pPr>
            <a:r>
              <a:rPr lang="fr"/>
              <a:t>Pour être correct, un raffinage doit répondre à la question COMMENT ! </a:t>
            </a:r>
            <a:endParaRPr/>
          </a:p>
          <a:p>
            <a:pPr indent="-342900" lvl="0" marL="457200" rtl="0" algn="l">
              <a:spcBef>
                <a:spcPts val="0"/>
              </a:spcBef>
              <a:spcAft>
                <a:spcPts val="0"/>
              </a:spcAft>
              <a:buSzPts val="1800"/>
              <a:buChar char="●"/>
            </a:pPr>
            <a:r>
              <a:rPr lang="fr"/>
              <a:t>Pour vérifier l’appartenance d’une étape e au raffinage d’une étape s, se demander POURQUOI on fait cette étape e. =⇒ Ceci permet d’identifier : </a:t>
            </a:r>
            <a:endParaRPr/>
          </a:p>
          <a:p>
            <a:pPr indent="-317500" lvl="1" marL="914400" rtl="0" algn="l">
              <a:spcBef>
                <a:spcPts val="0"/>
              </a:spcBef>
              <a:spcAft>
                <a:spcPts val="0"/>
              </a:spcAft>
              <a:buSzPts val="1400"/>
              <a:buChar char="○"/>
            </a:pPr>
            <a:r>
              <a:rPr lang="fr"/>
              <a:t>soit une étape intermédiaire entre e et s ; </a:t>
            </a:r>
            <a:endParaRPr/>
          </a:p>
          <a:p>
            <a:pPr indent="-317500" lvl="1" marL="914400" rtl="0" algn="l">
              <a:spcBef>
                <a:spcPts val="0"/>
              </a:spcBef>
              <a:spcAft>
                <a:spcPts val="0"/>
              </a:spcAft>
              <a:buSzPts val="1400"/>
              <a:buChar char="○"/>
            </a:pPr>
            <a:r>
              <a:rPr lang="fr"/>
              <a:t>soit que e n’est pas une sous-étape de s (donc pas à sa place). </a:t>
            </a:r>
            <a:endParaRPr/>
          </a:p>
          <a:p>
            <a:pPr indent="0" lvl="0" marL="0" rtl="0" algn="l">
              <a:lnSpc>
                <a:spcPct val="100000"/>
              </a:lnSpc>
              <a:spcBef>
                <a:spcPts val="1600"/>
              </a:spcBef>
              <a:spcAft>
                <a:spcPts val="0"/>
              </a:spcAft>
              <a:buNone/>
            </a:pPr>
            <a:r>
              <a:rPr lang="fr"/>
              <a:t>Utiliser les flots de données : </a:t>
            </a:r>
            <a:endParaRPr/>
          </a:p>
          <a:p>
            <a:pPr indent="-342900" lvl="0" marL="457200" rtl="0" algn="l">
              <a:lnSpc>
                <a:spcPct val="100000"/>
              </a:lnSpc>
              <a:spcBef>
                <a:spcPts val="0"/>
              </a:spcBef>
              <a:spcAft>
                <a:spcPts val="0"/>
              </a:spcAft>
              <a:buSzPts val="1800"/>
              <a:buChar char="●"/>
            </a:pPr>
            <a:r>
              <a:rPr lang="fr"/>
              <a:t>pour vérifier les communications entre niveaux : </a:t>
            </a:r>
            <a:endParaRPr/>
          </a:p>
          <a:p>
            <a:pPr indent="-317500" lvl="1" marL="914400" rtl="0" algn="l">
              <a:lnSpc>
                <a:spcPct val="100000"/>
              </a:lnSpc>
              <a:spcBef>
                <a:spcPts val="0"/>
              </a:spcBef>
              <a:spcAft>
                <a:spcPts val="0"/>
              </a:spcAft>
              <a:buSzPts val="1400"/>
              <a:buChar char="○"/>
            </a:pPr>
            <a:r>
              <a:rPr lang="fr"/>
              <a:t>les sous-étapes doivent produire les résultats de l’étape ; </a:t>
            </a:r>
            <a:endParaRPr/>
          </a:p>
          <a:p>
            <a:pPr indent="-317500" lvl="1" marL="914400" rtl="0" algn="l">
              <a:lnSpc>
                <a:spcPct val="100000"/>
              </a:lnSpc>
              <a:spcBef>
                <a:spcPts val="0"/>
              </a:spcBef>
              <a:spcAft>
                <a:spcPts val="0"/>
              </a:spcAft>
              <a:buSzPts val="1400"/>
              <a:buChar char="○"/>
            </a:pPr>
            <a:r>
              <a:rPr lang="fr"/>
              <a:t>les sous-étapes peuvent (doivent) utiliser les entrées de l’étape. </a:t>
            </a:r>
            <a:endParaRPr/>
          </a:p>
          <a:p>
            <a:pPr indent="-342900" lvl="0" marL="457200" rtl="0" algn="l">
              <a:lnSpc>
                <a:spcPct val="100000"/>
              </a:lnSpc>
              <a:spcBef>
                <a:spcPts val="0"/>
              </a:spcBef>
              <a:spcAft>
                <a:spcPts val="0"/>
              </a:spcAft>
              <a:buSzPts val="1800"/>
              <a:buChar char="●"/>
            </a:pPr>
            <a:r>
              <a:rPr lang="fr"/>
              <a:t>au sein d’un niveau : enchaînement des entrée et sorties. On ne peut utiliser une donnée que si elle a été produite avant.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Produire </a:t>
            </a:r>
            <a:endParaRPr/>
          </a:p>
        </p:txBody>
      </p:sp>
      <p:sp>
        <p:nvSpPr>
          <p:cNvPr id="164" name="Google Shape;164;p29"/>
          <p:cNvSpPr txBox="1"/>
          <p:nvPr>
            <p:ph idx="1" type="body"/>
          </p:nvPr>
        </p:nvSpPr>
        <p:spPr>
          <a:xfrm>
            <a:off x="183775" y="7291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fr"/>
              <a:t>Le </a:t>
            </a:r>
            <a:r>
              <a:rPr b="1" lang="fr"/>
              <a:t>dictionnaire</a:t>
            </a:r>
            <a:r>
              <a:rPr b="1" lang="fr"/>
              <a:t> de données </a:t>
            </a:r>
            <a:r>
              <a:rPr lang="fr"/>
              <a:t>: les variables utilisé et leur signification</a:t>
            </a:r>
            <a:endParaRPr/>
          </a:p>
          <a:p>
            <a:pPr indent="0" lvl="0" marL="0" rtl="0" algn="l">
              <a:lnSpc>
                <a:spcPct val="100000"/>
              </a:lnSpc>
              <a:spcBef>
                <a:spcPts val="1600"/>
              </a:spcBef>
              <a:spcAft>
                <a:spcPts val="0"/>
              </a:spcAft>
              <a:buNone/>
            </a:pPr>
            <a:r>
              <a:rPr b="1" lang="fr"/>
              <a:t>Algorithme : </a:t>
            </a:r>
            <a:r>
              <a:rPr lang="fr"/>
              <a:t>Un algorithme est la mise à plat du raffinage : le niveau </a:t>
            </a:r>
            <a:r>
              <a:rPr lang="fr"/>
              <a:t>supérieur</a:t>
            </a:r>
            <a:r>
              <a:rPr lang="fr"/>
              <a:t> devient le commentaire général de l’algorithme. les étapes élémentaires sont les instructions; les étapes intermédiaires deviennent des des commentaires </a:t>
            </a:r>
            <a:endParaRPr/>
          </a:p>
          <a:p>
            <a:pPr indent="0" lvl="0" marL="0" rtl="0" algn="l">
              <a:lnSpc>
                <a:spcPct val="100000"/>
              </a:lnSpc>
              <a:spcBef>
                <a:spcPts val="1600"/>
              </a:spcBef>
              <a:spcAft>
                <a:spcPts val="0"/>
              </a:spcAft>
              <a:buNone/>
            </a:pPr>
            <a:r>
              <a:rPr b="1" lang="fr"/>
              <a:t>Le programme: </a:t>
            </a:r>
            <a:r>
              <a:rPr lang="fr"/>
              <a:t>C’est la traduction de l’algorithme dans un langage de programmation. </a:t>
            </a:r>
            <a:endParaRPr/>
          </a:p>
          <a:p>
            <a:pPr indent="-342900" lvl="0" marL="457200" rtl="0" algn="l">
              <a:lnSpc>
                <a:spcPct val="100000"/>
              </a:lnSpc>
              <a:spcBef>
                <a:spcPts val="1600"/>
              </a:spcBef>
              <a:spcAft>
                <a:spcPts val="0"/>
              </a:spcAft>
              <a:buSzPts val="1800"/>
              <a:buChar char="●"/>
            </a:pPr>
            <a:r>
              <a:rPr lang="fr"/>
              <a:t>Le niveaux supérieur : </a:t>
            </a:r>
            <a:r>
              <a:rPr lang="fr"/>
              <a:t>procédure</a:t>
            </a:r>
            <a:r>
              <a:rPr lang="fr"/>
              <a:t> ou fonction principale de départ. </a:t>
            </a:r>
            <a:endParaRPr/>
          </a:p>
          <a:p>
            <a:pPr indent="-342900" lvl="0" marL="457200" rtl="0" algn="l">
              <a:lnSpc>
                <a:spcPct val="100000"/>
              </a:lnSpc>
              <a:spcBef>
                <a:spcPts val="0"/>
              </a:spcBef>
              <a:spcAft>
                <a:spcPts val="0"/>
              </a:spcAft>
              <a:buSzPts val="1800"/>
              <a:buChar char="●"/>
            </a:pPr>
            <a:r>
              <a:rPr lang="fr"/>
              <a:t>Les étapes élémentaires : soit des instructions du </a:t>
            </a:r>
            <a:r>
              <a:rPr lang="fr"/>
              <a:t>langage</a:t>
            </a:r>
            <a:r>
              <a:rPr lang="fr"/>
              <a:t> soit des fonctions </a:t>
            </a:r>
            <a:r>
              <a:rPr lang="fr"/>
              <a:t>existante</a:t>
            </a:r>
            <a:r>
              <a:rPr lang="fr"/>
              <a:t> (librairie ou autre). </a:t>
            </a:r>
            <a:endParaRPr/>
          </a:p>
          <a:p>
            <a:pPr indent="-342900" lvl="0" marL="457200" rtl="0" algn="l">
              <a:lnSpc>
                <a:spcPct val="100000"/>
              </a:lnSpc>
              <a:spcBef>
                <a:spcPts val="0"/>
              </a:spcBef>
              <a:spcAft>
                <a:spcPts val="0"/>
              </a:spcAft>
              <a:buSzPts val="1800"/>
              <a:buChar char="●"/>
            </a:pPr>
            <a:r>
              <a:rPr lang="fr"/>
              <a:t>Les étapes </a:t>
            </a:r>
            <a:r>
              <a:rPr lang="fr"/>
              <a:t>intermédiaire</a:t>
            </a:r>
            <a:r>
              <a:rPr lang="fr"/>
              <a:t> : D</a:t>
            </a:r>
            <a:r>
              <a:rPr lang="fr"/>
              <a:t>es appel de procédures  (ou fonctions) à réaliser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L’essentiel dans le paradigme impératif</a:t>
            </a:r>
            <a:endParaRPr/>
          </a:p>
        </p:txBody>
      </p:sp>
      <p:sp>
        <p:nvSpPr>
          <p:cNvPr id="170" name="Google Shape;170;p30"/>
          <p:cNvSpPr txBox="1"/>
          <p:nvPr>
            <p:ph idx="1" type="body"/>
          </p:nvPr>
        </p:nvSpPr>
        <p:spPr>
          <a:xfrm>
            <a:off x="311700" y="1266325"/>
            <a:ext cx="8520600" cy="156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séquence d’étapes qui modifie </a:t>
            </a:r>
            <a:r>
              <a:rPr lang="fr"/>
              <a:t>l'état</a:t>
            </a:r>
            <a:r>
              <a:rPr lang="fr"/>
              <a:t> (les </a:t>
            </a:r>
            <a:r>
              <a:rPr lang="fr"/>
              <a:t>variables</a:t>
            </a:r>
            <a:r>
              <a:rPr lang="fr"/>
              <a:t> qui nous </a:t>
            </a:r>
            <a:r>
              <a:rPr lang="fr"/>
              <a:t>intéressent</a:t>
            </a:r>
            <a:r>
              <a:rPr lang="fr"/>
              <a:t>)</a:t>
            </a:r>
            <a:endParaRPr/>
          </a:p>
          <a:p>
            <a:pPr indent="-317500" lvl="1" marL="914400" rtl="0" algn="l">
              <a:spcBef>
                <a:spcPts val="0"/>
              </a:spcBef>
              <a:spcAft>
                <a:spcPts val="0"/>
              </a:spcAft>
              <a:buSzPts val="1400"/>
              <a:buChar char="○"/>
            </a:pPr>
            <a:r>
              <a:rPr lang="fr"/>
              <a:t>Les structure de </a:t>
            </a:r>
            <a:r>
              <a:rPr lang="fr"/>
              <a:t>contrôle</a:t>
            </a:r>
            <a:r>
              <a:rPr lang="fr"/>
              <a:t> : bloc, condition et répétition, appel de sous programme, etc.. pour guider la séquence</a:t>
            </a:r>
            <a:endParaRPr/>
          </a:p>
          <a:p>
            <a:pPr indent="-317500" lvl="1" marL="914400" rtl="0" algn="l">
              <a:spcBef>
                <a:spcPts val="0"/>
              </a:spcBef>
              <a:spcAft>
                <a:spcPts val="0"/>
              </a:spcAft>
              <a:buSzPts val="1400"/>
              <a:buChar char="○"/>
            </a:pPr>
            <a:r>
              <a:rPr lang="fr"/>
              <a:t>Les données (variable) et leurs structuration : le changement d’état s’applique à eux.</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 programme doit être testé</a:t>
            </a:r>
            <a:endParaRPr/>
          </a:p>
        </p:txBody>
      </p:sp>
      <p:sp>
        <p:nvSpPr>
          <p:cNvPr id="176" name="Google Shape;176;p31"/>
          <p:cNvSpPr txBox="1"/>
          <p:nvPr>
            <p:ph idx="1" type="body"/>
          </p:nvPr>
        </p:nvSpPr>
        <p:spPr>
          <a:xfrm>
            <a:off x="183775" y="68150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Tester : </a:t>
            </a:r>
            <a:r>
              <a:rPr lang="fr"/>
              <a:t>processus d’exécution d’un programme avec l’intention de découvrir des erreurs ! Deux grands types de tests : </a:t>
            </a:r>
            <a:endParaRPr/>
          </a:p>
          <a:p>
            <a:pPr indent="-342900" lvl="0" marL="457200" rtl="0" algn="l">
              <a:spcBef>
                <a:spcPts val="1600"/>
              </a:spcBef>
              <a:spcAft>
                <a:spcPts val="0"/>
              </a:spcAft>
              <a:buSzPts val="1800"/>
              <a:buChar char="●"/>
            </a:pPr>
            <a:r>
              <a:rPr lang="fr"/>
              <a:t>tests fonctionnels : le programme fait-il ce qu’on veut qu’il fasse ? (programme vu comme une « boîte noire ») </a:t>
            </a:r>
            <a:endParaRPr/>
          </a:p>
          <a:p>
            <a:pPr indent="-342900" lvl="0" marL="457200" rtl="0" algn="l">
              <a:spcBef>
                <a:spcPts val="0"/>
              </a:spcBef>
              <a:spcAft>
                <a:spcPts val="0"/>
              </a:spcAft>
              <a:buSzPts val="1800"/>
              <a:buChar char="●"/>
            </a:pPr>
            <a:r>
              <a:rPr lang="fr"/>
              <a:t>tests structurels : toutes les parties du code ont-elles été </a:t>
            </a:r>
            <a:r>
              <a:rPr lang="fr"/>
              <a:t>exécutés</a:t>
            </a:r>
            <a:r>
              <a:rPr lang="fr"/>
              <a:t> ? (programme vu comme une « boîte blanche ») </a:t>
            </a:r>
            <a:endParaRPr/>
          </a:p>
          <a:p>
            <a:pPr indent="0" lvl="0" marL="0" rtl="0" algn="l">
              <a:spcBef>
                <a:spcPts val="1600"/>
              </a:spcBef>
              <a:spcAft>
                <a:spcPts val="1600"/>
              </a:spcAft>
              <a:buNone/>
            </a:pPr>
            <a:r>
              <a:rPr b="1" lang="fr"/>
              <a:t>Principe </a:t>
            </a:r>
            <a:r>
              <a:rPr lang="fr"/>
              <a:t>: Échantillonnage qui repose sur l’hypothèse implicite que si le programme testé fournit des résultats corrects pour l’échantillon choisi, il fournira aussi des résultats corrects pour toutes les autres données.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Objectifs</a:t>
            </a:r>
            <a:endParaRPr/>
          </a:p>
        </p:txBody>
      </p:sp>
      <p:sp>
        <p:nvSpPr>
          <p:cNvPr id="74" name="Google Shape;74;p14"/>
          <p:cNvSpPr txBox="1"/>
          <p:nvPr>
            <p:ph idx="1" type="body"/>
          </p:nvPr>
        </p:nvSpPr>
        <p:spPr>
          <a:xfrm>
            <a:off x="311700" y="1051450"/>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Comprendre les principes de la programmation impérative </a:t>
            </a:r>
            <a:endParaRPr/>
          </a:p>
          <a:p>
            <a:pPr indent="-342900" lvl="0" marL="457200" rtl="0" algn="l">
              <a:spcBef>
                <a:spcPts val="0"/>
              </a:spcBef>
              <a:spcAft>
                <a:spcPts val="0"/>
              </a:spcAft>
              <a:buSzPts val="1800"/>
              <a:buChar char="●"/>
            </a:pPr>
            <a:r>
              <a:rPr lang="fr"/>
              <a:t>Algorithmique : types primitifs, instructions, structures de contrôle </a:t>
            </a:r>
            <a:endParaRPr/>
          </a:p>
          <a:p>
            <a:pPr indent="-342900" lvl="0" marL="457200" rtl="0" algn="l">
              <a:spcBef>
                <a:spcPts val="0"/>
              </a:spcBef>
              <a:spcAft>
                <a:spcPts val="0"/>
              </a:spcAft>
              <a:buSzPts val="1800"/>
              <a:buChar char="●"/>
            </a:pPr>
            <a:r>
              <a:rPr lang="fr"/>
              <a:t>Méthode des raffinages. </a:t>
            </a:r>
            <a:endParaRPr/>
          </a:p>
          <a:p>
            <a:pPr indent="-342900" lvl="0" marL="457200" rtl="0" algn="l">
              <a:spcBef>
                <a:spcPts val="0"/>
              </a:spcBef>
              <a:spcAft>
                <a:spcPts val="0"/>
              </a:spcAft>
              <a:buSzPts val="1800"/>
              <a:buChar char="●"/>
            </a:pPr>
            <a:r>
              <a:rPr lang="fr"/>
              <a:t>Structuration des données : tableaux, enregistrements, types énumérés </a:t>
            </a:r>
            <a:endParaRPr/>
          </a:p>
          <a:p>
            <a:pPr indent="-342900" lvl="0" marL="457200" rtl="0" algn="l">
              <a:spcBef>
                <a:spcPts val="0"/>
              </a:spcBef>
              <a:spcAft>
                <a:spcPts val="0"/>
              </a:spcAft>
              <a:buSzPts val="1800"/>
              <a:buChar char="●"/>
            </a:pPr>
            <a:r>
              <a:rPr lang="fr"/>
              <a:t>Structuration des instructions : sous-programmes et modules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Problème des tests par </a:t>
            </a:r>
            <a:r>
              <a:rPr lang="fr"/>
              <a:t>échantillonnage</a:t>
            </a:r>
            <a:endParaRPr/>
          </a:p>
        </p:txBody>
      </p:sp>
      <p:sp>
        <p:nvSpPr>
          <p:cNvPr id="182" name="Google Shape;182;p32"/>
          <p:cNvSpPr txBox="1"/>
          <p:nvPr>
            <p:ph idx="1" type="body"/>
          </p:nvPr>
        </p:nvSpPr>
        <p:spPr>
          <a:xfrm>
            <a:off x="131125" y="705525"/>
            <a:ext cx="8625900" cy="39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Comment choisir l’échantillon ? </a:t>
            </a:r>
            <a:endParaRPr/>
          </a:p>
          <a:p>
            <a:pPr indent="-342900" lvl="0" marL="457200" rtl="0" algn="l">
              <a:spcBef>
                <a:spcPts val="1600"/>
              </a:spcBef>
              <a:spcAft>
                <a:spcPts val="0"/>
              </a:spcAft>
              <a:buSzPts val="1800"/>
              <a:buChar char="●"/>
            </a:pPr>
            <a:r>
              <a:rPr lang="fr"/>
              <a:t>Dans le cas de tests fonctionnels, on peut établir une matrice pour vérifier que chaque exigence a été testée. </a:t>
            </a:r>
            <a:endParaRPr/>
          </a:p>
          <a:p>
            <a:pPr indent="-342900" lvl="0" marL="457200" rtl="0" algn="l">
              <a:spcBef>
                <a:spcPts val="0"/>
              </a:spcBef>
              <a:spcAft>
                <a:spcPts val="0"/>
              </a:spcAft>
              <a:buSzPts val="1800"/>
              <a:buChar char="●"/>
            </a:pPr>
            <a:r>
              <a:rPr lang="fr"/>
              <a:t>Dans le cas de tests structurels, on peut s’appuyer sur la notion de taux de couverture. Par exemple, a-t-on exécuté au moins une fois toutes les instructions ? Est-on passé au moins une fois par tous les enchaînements. </a:t>
            </a:r>
            <a:endParaRPr/>
          </a:p>
          <a:p>
            <a:pPr indent="0" lvl="0" marL="0" rtl="0" algn="l">
              <a:spcBef>
                <a:spcPts val="1600"/>
              </a:spcBef>
              <a:spcAft>
                <a:spcPts val="0"/>
              </a:spcAft>
              <a:buNone/>
            </a:pPr>
            <a:r>
              <a:rPr b="1" lang="fr"/>
              <a:t>Pb !:</a:t>
            </a:r>
            <a:r>
              <a:rPr lang="fr"/>
              <a:t> Comment savoir que le résultat du programme est correct ? </a:t>
            </a:r>
            <a:endParaRPr/>
          </a:p>
          <a:p>
            <a:pPr indent="0" lvl="0" marL="0" rtl="0" algn="l">
              <a:spcBef>
                <a:spcPts val="1600"/>
              </a:spcBef>
              <a:spcAft>
                <a:spcPts val="0"/>
              </a:spcAft>
              <a:buNone/>
            </a:pPr>
            <a:r>
              <a:rPr lang="fr"/>
              <a:t>Remarque : On peut commencer à tester dès l’écriture d’un raffinage. On peut même écrire les programme de test avant de programmer</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L’algorithmique</a:t>
            </a:r>
            <a:endParaRPr/>
          </a:p>
        </p:txBody>
      </p:sp>
      <p:sp>
        <p:nvSpPr>
          <p:cNvPr id="188" name="Google Shape;188;p33"/>
          <p:cNvSpPr txBox="1"/>
          <p:nvPr>
            <p:ph idx="1" type="body"/>
          </p:nvPr>
        </p:nvSpPr>
        <p:spPr>
          <a:xfrm>
            <a:off x="120200" y="920400"/>
            <a:ext cx="8901000" cy="41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Comment construire un </a:t>
            </a:r>
            <a:r>
              <a:rPr lang="fr"/>
              <a:t>algorithme</a:t>
            </a:r>
            <a:r>
              <a:rPr lang="fr"/>
              <a:t>? Dans une </a:t>
            </a:r>
            <a:r>
              <a:rPr lang="fr"/>
              <a:t>approche</a:t>
            </a:r>
            <a:r>
              <a:rPr lang="fr"/>
              <a:t> impérative</a:t>
            </a:r>
            <a:endParaRPr/>
          </a:p>
          <a:p>
            <a:pPr indent="0" lvl="0" marL="0" rtl="0" algn="l">
              <a:spcBef>
                <a:spcPts val="1600"/>
              </a:spcBef>
              <a:spcAft>
                <a:spcPts val="0"/>
              </a:spcAft>
              <a:buNone/>
            </a:pPr>
            <a:r>
              <a:rPr lang="fr"/>
              <a:t>élement d’un algorithme (la syntaxe) , il en existe plusieurs </a:t>
            </a:r>
            <a:r>
              <a:rPr lang="fr"/>
              <a:t>indépendante</a:t>
            </a:r>
            <a:r>
              <a:rPr lang="fr"/>
              <a:t> des </a:t>
            </a:r>
            <a:r>
              <a:rPr lang="fr"/>
              <a:t>langages</a:t>
            </a:r>
            <a:r>
              <a:rPr lang="fr"/>
              <a:t> de </a:t>
            </a:r>
            <a:r>
              <a:rPr lang="fr"/>
              <a:t>programmation</a:t>
            </a:r>
            <a:r>
              <a:rPr lang="fr"/>
              <a:t>. Mais  je choisirais de décrire les </a:t>
            </a:r>
            <a:r>
              <a:rPr lang="fr"/>
              <a:t>éléments d’un algorithme </a:t>
            </a:r>
            <a:r>
              <a:rPr lang="fr"/>
              <a:t>directement avec une syntaxe Python ou presque.</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Pourquoi Python</a:t>
            </a:r>
            <a:endParaRPr/>
          </a:p>
        </p:txBody>
      </p:sp>
      <p:sp>
        <p:nvSpPr>
          <p:cNvPr id="194" name="Google Shape;194;p34"/>
          <p:cNvSpPr txBox="1"/>
          <p:nvPr>
            <p:ph idx="1" type="body"/>
          </p:nvPr>
        </p:nvSpPr>
        <p:spPr>
          <a:xfrm>
            <a:off x="241425" y="920400"/>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Open Source</a:t>
            </a:r>
            <a:endParaRPr/>
          </a:p>
          <a:p>
            <a:pPr indent="-342900" lvl="0" marL="457200" rtl="0" algn="l">
              <a:spcBef>
                <a:spcPts val="0"/>
              </a:spcBef>
              <a:spcAft>
                <a:spcPts val="0"/>
              </a:spcAft>
              <a:buSzPts val="1800"/>
              <a:buChar char="●"/>
            </a:pPr>
            <a:r>
              <a:rPr lang="fr"/>
              <a:t>multiplateforme</a:t>
            </a:r>
            <a:endParaRPr/>
          </a:p>
          <a:p>
            <a:pPr indent="-342900" lvl="0" marL="457200" rtl="0" algn="l">
              <a:spcBef>
                <a:spcPts val="0"/>
              </a:spcBef>
              <a:spcAft>
                <a:spcPts val="0"/>
              </a:spcAft>
              <a:buSzPts val="1800"/>
              <a:buChar char="●"/>
            </a:pPr>
            <a:r>
              <a:rPr lang="fr"/>
              <a:t>bibliothèque très riche</a:t>
            </a:r>
            <a:endParaRPr/>
          </a:p>
          <a:p>
            <a:pPr indent="-342900" lvl="0" marL="457200" rtl="0" algn="l">
              <a:spcBef>
                <a:spcPts val="0"/>
              </a:spcBef>
              <a:spcAft>
                <a:spcPts val="0"/>
              </a:spcAft>
              <a:buSzPts val="1800"/>
              <a:buChar char="●"/>
            </a:pPr>
            <a:r>
              <a:rPr lang="fr"/>
              <a:t>importante</a:t>
            </a:r>
            <a:r>
              <a:rPr lang="fr"/>
              <a:t> documentation </a:t>
            </a:r>
            <a:endParaRPr/>
          </a:p>
          <a:p>
            <a:pPr indent="-317500" lvl="1" marL="914400" rtl="0" algn="l">
              <a:spcBef>
                <a:spcPts val="0"/>
              </a:spcBef>
              <a:spcAft>
                <a:spcPts val="0"/>
              </a:spcAft>
              <a:buSzPts val="1400"/>
              <a:buChar char="○"/>
            </a:pPr>
            <a:r>
              <a:rPr lang="fr"/>
              <a:t>python.org</a:t>
            </a:r>
            <a:endParaRPr/>
          </a:p>
          <a:p>
            <a:pPr indent="-317500" lvl="1" marL="914400" rtl="0" algn="l">
              <a:spcBef>
                <a:spcPts val="0"/>
              </a:spcBef>
              <a:spcAft>
                <a:spcPts val="0"/>
              </a:spcAft>
              <a:buSzPts val="1400"/>
              <a:buChar char="○"/>
            </a:pPr>
            <a:r>
              <a:rPr lang="fr"/>
              <a:t>stackoverflow</a:t>
            </a:r>
            <a:endParaRPr/>
          </a:p>
          <a:p>
            <a:pPr indent="-342900" lvl="0" marL="457200" rtl="0" algn="l">
              <a:spcBef>
                <a:spcPts val="0"/>
              </a:spcBef>
              <a:spcAft>
                <a:spcPts val="0"/>
              </a:spcAft>
              <a:buSzPts val="1800"/>
              <a:buChar char="●"/>
            </a:pPr>
            <a:r>
              <a:rPr lang="fr"/>
              <a:t>Outils de </a:t>
            </a:r>
            <a:r>
              <a:rPr lang="fr"/>
              <a:t>développement</a:t>
            </a:r>
            <a:endParaRPr/>
          </a:p>
          <a:p>
            <a:pPr indent="-317500" lvl="1" marL="914400" rtl="0" algn="l">
              <a:spcBef>
                <a:spcPts val="0"/>
              </a:spcBef>
              <a:spcAft>
                <a:spcPts val="0"/>
              </a:spcAft>
              <a:buSzPts val="1400"/>
              <a:buChar char="○"/>
            </a:pPr>
            <a:r>
              <a:rPr lang="fr"/>
              <a:t>Vscode, PyCharm. Idle. edupython,...</a:t>
            </a:r>
            <a:endParaRPr/>
          </a:p>
          <a:p>
            <a:pPr indent="-342900" lvl="0" marL="457200" rtl="0" algn="l">
              <a:spcBef>
                <a:spcPts val="0"/>
              </a:spcBef>
              <a:spcAft>
                <a:spcPts val="0"/>
              </a:spcAft>
              <a:buSzPts val="1800"/>
              <a:buChar char="●"/>
            </a:pPr>
            <a:r>
              <a:rPr lang="fr"/>
              <a:t>Des success stories</a:t>
            </a:r>
            <a:endParaRPr/>
          </a:p>
          <a:p>
            <a:pPr indent="-317500" lvl="1" marL="914400" rtl="0" algn="l">
              <a:spcBef>
                <a:spcPts val="0"/>
              </a:spcBef>
              <a:spcAft>
                <a:spcPts val="0"/>
              </a:spcAft>
              <a:buSzPts val="1400"/>
              <a:buChar char="○"/>
            </a:pPr>
            <a:r>
              <a:rPr lang="fr"/>
              <a:t>Google, Youtube, DropBox, instagram</a:t>
            </a:r>
            <a:endParaRPr/>
          </a:p>
          <a:p>
            <a:pPr indent="-317500" lvl="1" marL="914400" rtl="0" algn="l">
              <a:spcBef>
                <a:spcPts val="0"/>
              </a:spcBef>
              <a:spcAft>
                <a:spcPts val="0"/>
              </a:spcAft>
              <a:buSzPts val="1400"/>
              <a:buChar char="○"/>
            </a:pPr>
            <a:r>
              <a:rPr lang="fr"/>
              <a:t>spotify, Mercurial, OpenStack, Miro, Reddit, Ubuntu, ...</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commentaires</a:t>
            </a:r>
            <a:endParaRPr/>
          </a:p>
        </p:txBody>
      </p:sp>
      <p:sp>
        <p:nvSpPr>
          <p:cNvPr id="200" name="Google Shape;200;p35"/>
          <p:cNvSpPr txBox="1"/>
          <p:nvPr>
            <p:ph idx="1" type="body"/>
          </p:nvPr>
        </p:nvSpPr>
        <p:spPr>
          <a:xfrm>
            <a:off x="183775" y="101117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commentaires introduits par # qui se terminent avec la ligne : </a:t>
            </a:r>
            <a:endParaRPr/>
          </a:p>
          <a:p>
            <a:pPr indent="-342900" lvl="0" marL="457200" rtl="0" algn="l">
              <a:spcBef>
                <a:spcPts val="1600"/>
              </a:spcBef>
              <a:spcAft>
                <a:spcPts val="0"/>
              </a:spcAft>
              <a:buSzPts val="1800"/>
              <a:buChar char="●"/>
            </a:pPr>
            <a:r>
              <a:rPr lang="fr"/>
              <a:t>pour rappeler les étapes non élémentaires identifiées lors du raffinage ; </a:t>
            </a:r>
            <a:endParaRPr/>
          </a:p>
          <a:p>
            <a:pPr indent="-342900" lvl="0" marL="457200" rtl="0" algn="l">
              <a:spcBef>
                <a:spcPts val="0"/>
              </a:spcBef>
              <a:spcAft>
                <a:spcPts val="0"/>
              </a:spcAft>
              <a:buSzPts val="1800"/>
              <a:buChar char="●"/>
            </a:pPr>
            <a:r>
              <a:rPr lang="fr"/>
              <a:t>pour expliciter le rôle d’une variable : après la déclaration ; </a:t>
            </a:r>
            <a:endParaRPr/>
          </a:p>
          <a:p>
            <a:pPr indent="-342900" lvl="0" marL="457200" rtl="0" algn="l">
              <a:spcBef>
                <a:spcPts val="0"/>
              </a:spcBef>
              <a:spcAft>
                <a:spcPts val="0"/>
              </a:spcAft>
              <a:buSzPts val="1800"/>
              <a:buChar char="●"/>
            </a:pPr>
            <a:r>
              <a:rPr lang="fr"/>
              <a:t>pour expliquer une instruction : mis à la fin de la ligne </a:t>
            </a:r>
            <a:endParaRPr/>
          </a:p>
          <a:p>
            <a:pPr indent="0" lvl="0" marL="0" rtl="0" algn="l">
              <a:spcBef>
                <a:spcPts val="1600"/>
              </a:spcBef>
              <a:spcAft>
                <a:spcPts val="0"/>
              </a:spcAft>
              <a:buNone/>
            </a:pPr>
            <a:r>
              <a:rPr lang="fr"/>
              <a:t>Les commentaires entre “”” (triple “) pouvant être sur </a:t>
            </a:r>
            <a:r>
              <a:rPr lang="fr"/>
              <a:t>plusieurs</a:t>
            </a:r>
            <a:r>
              <a:rPr lang="fr"/>
              <a:t> lignes : </a:t>
            </a:r>
            <a:endParaRPr/>
          </a:p>
          <a:p>
            <a:pPr indent="-342900" lvl="0" marL="457200" rtl="0" algn="l">
              <a:spcBef>
                <a:spcPts val="1600"/>
              </a:spcBef>
              <a:spcAft>
                <a:spcPts val="0"/>
              </a:spcAft>
              <a:buSzPts val="1800"/>
              <a:buChar char="●"/>
            </a:pPr>
            <a:r>
              <a:rPr lang="fr"/>
              <a:t>pour exprimer une propriété qui doit être vérifiée à l’exécution du programme. </a:t>
            </a:r>
            <a:endParaRPr/>
          </a:p>
          <a:p>
            <a:pPr indent="-342900" lvl="0" marL="457200" rtl="0" algn="l">
              <a:spcBef>
                <a:spcPts val="0"/>
              </a:spcBef>
              <a:spcAft>
                <a:spcPts val="0"/>
              </a:spcAft>
              <a:buSzPts val="1800"/>
              <a:buChar char="●"/>
            </a:pPr>
            <a:r>
              <a:rPr lang="fr"/>
              <a:t>Voir aussi structures de contrôle.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 algorithme est composé de trois catégories principales d’éléments </a:t>
            </a:r>
            <a:endParaRPr/>
          </a:p>
        </p:txBody>
      </p:sp>
      <p:sp>
        <p:nvSpPr>
          <p:cNvPr id="206" name="Google Shape;206;p36"/>
          <p:cNvSpPr txBox="1"/>
          <p:nvPr>
            <p:ph idx="1" type="body"/>
          </p:nvPr>
        </p:nvSpPr>
        <p:spPr>
          <a:xfrm>
            <a:off x="183775" y="130985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 </a:t>
            </a:r>
            <a:r>
              <a:rPr b="1" lang="fr"/>
              <a:t>une définition</a:t>
            </a:r>
            <a:r>
              <a:rPr lang="fr"/>
              <a:t> permet de définir les « entités » qui pourront être manipulées dans l’algorithme. En particulier, on définit des constantes, des types et des sous-programmes (fonctions). </a:t>
            </a:r>
            <a:endParaRPr/>
          </a:p>
          <a:p>
            <a:pPr indent="0" lvl="0" marL="0" rtl="0" algn="l">
              <a:spcBef>
                <a:spcPts val="1600"/>
              </a:spcBef>
              <a:spcAft>
                <a:spcPts val="0"/>
              </a:spcAft>
              <a:buNone/>
            </a:pPr>
            <a:r>
              <a:rPr lang="fr"/>
              <a:t>2. </a:t>
            </a:r>
            <a:r>
              <a:rPr b="1" lang="fr"/>
              <a:t>une déclaration</a:t>
            </a:r>
            <a:r>
              <a:rPr lang="fr"/>
              <a:t> permet de déclarer les données qui sont utilisées par le programme. Les données sont stockées par des variables. EN PYTHON LES </a:t>
            </a:r>
            <a:r>
              <a:rPr lang="fr"/>
              <a:t>DÉCLARATION</a:t>
            </a:r>
            <a:r>
              <a:rPr lang="fr"/>
              <a:t> NE SONT PAS OBLIGATOIRE, donc à la première utilisation ou en début de bloc on décrira les variable dans des commentaires</a:t>
            </a:r>
            <a:endParaRPr/>
          </a:p>
          <a:p>
            <a:pPr indent="0" lvl="0" marL="0" rtl="0" algn="l">
              <a:spcBef>
                <a:spcPts val="1600"/>
              </a:spcBef>
              <a:spcAft>
                <a:spcPts val="1600"/>
              </a:spcAft>
              <a:buNone/>
            </a:pPr>
            <a:r>
              <a:rPr lang="fr"/>
              <a:t>3 </a:t>
            </a:r>
            <a:r>
              <a:rPr b="1" lang="fr"/>
              <a:t>Les instructions</a:t>
            </a:r>
            <a:r>
              <a:rPr lang="fr"/>
              <a:t> constituent le programme principal. Elles sont exécutées par l’ordinateur pour transformer les données.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Instruction, expression, Flot d’instructions</a:t>
            </a:r>
            <a:endParaRPr/>
          </a:p>
        </p:txBody>
      </p:sp>
      <p:sp>
        <p:nvSpPr>
          <p:cNvPr id="212" name="Google Shape;212;p37"/>
          <p:cNvSpPr txBox="1"/>
          <p:nvPr>
            <p:ph idx="1" type="body"/>
          </p:nvPr>
        </p:nvSpPr>
        <p:spPr>
          <a:xfrm>
            <a:off x="799025" y="783650"/>
            <a:ext cx="8115600" cy="42198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0000"/>
                </a:solidFill>
              </a:rPr>
              <a:t>Instruction</a:t>
            </a:r>
            <a:r>
              <a:rPr lang="fr"/>
              <a:t> =&gt; modifie l’état</a:t>
            </a:r>
            <a:endParaRPr/>
          </a:p>
          <a:p>
            <a:pPr indent="0" lvl="0" marL="0" rtl="0" algn="l">
              <a:spcBef>
                <a:spcPts val="1600"/>
              </a:spcBef>
              <a:spcAft>
                <a:spcPts val="0"/>
              </a:spcAft>
              <a:buNone/>
            </a:pPr>
            <a:r>
              <a:rPr lang="fr">
                <a:solidFill>
                  <a:srgbClr val="38761D"/>
                </a:solidFill>
              </a:rPr>
              <a:t>expression</a:t>
            </a:r>
            <a:r>
              <a:rPr lang="fr"/>
              <a:t> =&gt; produit un résultat</a:t>
            </a:r>
            <a:endParaRPr/>
          </a:p>
          <a:p>
            <a:pPr indent="0" lvl="0" marL="0" rtl="0" algn="l">
              <a:spcBef>
                <a:spcPts val="1600"/>
              </a:spcBef>
              <a:spcAft>
                <a:spcPts val="0"/>
              </a:spcAft>
              <a:buNone/>
            </a:pPr>
            <a:r>
              <a:rPr b="1" lang="fr"/>
              <a:t>x = (-b/a)</a:t>
            </a:r>
            <a:endParaRPr b="1"/>
          </a:p>
          <a:p>
            <a:pPr indent="0" lvl="0" marL="457200" rtl="0" algn="l">
              <a:spcBef>
                <a:spcPts val="1600"/>
              </a:spcBef>
              <a:spcAft>
                <a:spcPts val="0"/>
              </a:spcAft>
              <a:buNone/>
            </a:pPr>
            <a:r>
              <a:t/>
            </a:r>
            <a:endParaRPr b="1"/>
          </a:p>
          <a:p>
            <a:pPr indent="0" lvl="0" marL="457200" rtl="0" algn="l">
              <a:spcBef>
                <a:spcPts val="1600"/>
              </a:spcBef>
              <a:spcAft>
                <a:spcPts val="0"/>
              </a:spcAft>
              <a:buNone/>
            </a:pPr>
            <a:r>
              <a:rPr b="1" lang="fr"/>
              <a:t>Flot d’instructions : </a:t>
            </a:r>
            <a:endParaRPr b="1"/>
          </a:p>
          <a:p>
            <a:pPr indent="-317500" lvl="1" marL="914400" rtl="0" algn="l">
              <a:spcBef>
                <a:spcPts val="1600"/>
              </a:spcBef>
              <a:spcAft>
                <a:spcPts val="0"/>
              </a:spcAft>
              <a:buSzPts val="1400"/>
              <a:buChar char="○"/>
            </a:pPr>
            <a:r>
              <a:rPr b="1" lang="fr"/>
              <a:t>Séquence =&gt; bloc d’instruction </a:t>
            </a:r>
            <a:endParaRPr b="1"/>
          </a:p>
          <a:p>
            <a:pPr indent="-317500" lvl="1" marL="914400" rtl="0" algn="l">
              <a:spcBef>
                <a:spcPts val="0"/>
              </a:spcBef>
              <a:spcAft>
                <a:spcPts val="0"/>
              </a:spcAft>
              <a:buSzPts val="1400"/>
              <a:buChar char="○"/>
            </a:pPr>
            <a:r>
              <a:rPr b="1" lang="fr"/>
              <a:t>conditions =&gt; if else</a:t>
            </a:r>
            <a:endParaRPr b="1"/>
          </a:p>
          <a:p>
            <a:pPr indent="-317500" lvl="1" marL="914400" rtl="0" algn="l">
              <a:spcBef>
                <a:spcPts val="0"/>
              </a:spcBef>
              <a:spcAft>
                <a:spcPts val="0"/>
              </a:spcAft>
              <a:buSzPts val="1400"/>
              <a:buChar char="○"/>
            </a:pPr>
            <a:r>
              <a:rPr b="1" lang="fr"/>
              <a:t>répétition =&gt; while</a:t>
            </a:r>
            <a:endParaRPr b="1"/>
          </a:p>
          <a:p>
            <a:pPr indent="-317500" lvl="1" marL="914400" rtl="0" algn="l">
              <a:spcBef>
                <a:spcPts val="0"/>
              </a:spcBef>
              <a:spcAft>
                <a:spcPts val="0"/>
              </a:spcAft>
              <a:buSzPts val="1400"/>
              <a:buChar char="○"/>
            </a:pPr>
            <a:r>
              <a:rPr b="1" lang="fr"/>
              <a:t>appel de </a:t>
            </a:r>
            <a:r>
              <a:rPr b="1" lang="fr"/>
              <a:t>procédures</a:t>
            </a:r>
            <a:r>
              <a:rPr b="1" lang="fr"/>
              <a:t> (instruction) =&gt; Fonctions (expression)</a:t>
            </a:r>
            <a:endParaRPr b="1"/>
          </a:p>
        </p:txBody>
      </p:sp>
      <p:sp>
        <p:nvSpPr>
          <p:cNvPr id="213" name="Google Shape;213;p37"/>
          <p:cNvSpPr/>
          <p:nvPr/>
        </p:nvSpPr>
        <p:spPr>
          <a:xfrm>
            <a:off x="1221225" y="1893550"/>
            <a:ext cx="748500" cy="351900"/>
          </a:xfrm>
          <a:prstGeom prst="rect">
            <a:avLst/>
          </a:prstGeom>
          <a:no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7"/>
          <p:cNvSpPr/>
          <p:nvPr/>
        </p:nvSpPr>
        <p:spPr>
          <a:xfrm>
            <a:off x="799025" y="1847800"/>
            <a:ext cx="1396200" cy="443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L’unique </a:t>
            </a:r>
            <a:r>
              <a:rPr lang="fr"/>
              <a:t>instruction</a:t>
            </a:r>
            <a:r>
              <a:rPr lang="fr"/>
              <a:t> : affectation</a:t>
            </a:r>
            <a:endParaRPr/>
          </a:p>
        </p:txBody>
      </p:sp>
      <p:sp>
        <p:nvSpPr>
          <p:cNvPr id="220" name="Google Shape;220;p38"/>
          <p:cNvSpPr txBox="1"/>
          <p:nvPr>
            <p:ph idx="1" type="body"/>
          </p:nvPr>
        </p:nvSpPr>
        <p:spPr>
          <a:xfrm>
            <a:off x="311700" y="783650"/>
            <a:ext cx="8672700" cy="407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L’affectation permet de </a:t>
            </a:r>
            <a:r>
              <a:rPr lang="fr"/>
              <a:t>modifier</a:t>
            </a:r>
            <a:r>
              <a:rPr lang="fr"/>
              <a:t> la valeur d’une variable. C’est donc la seule </a:t>
            </a:r>
            <a:r>
              <a:rPr lang="fr"/>
              <a:t>instruction</a:t>
            </a:r>
            <a:r>
              <a:rPr lang="fr"/>
              <a:t> : elle modifie l’état. </a:t>
            </a:r>
            <a:endParaRPr/>
          </a:p>
          <a:p>
            <a:pPr indent="0" lvl="0" marL="0" rtl="0" algn="l">
              <a:spcBef>
                <a:spcPts val="1600"/>
              </a:spcBef>
              <a:spcAft>
                <a:spcPts val="0"/>
              </a:spcAft>
              <a:buNone/>
            </a:pPr>
            <a:r>
              <a:rPr lang="fr"/>
              <a:t>Remarque</a:t>
            </a:r>
            <a:r>
              <a:rPr lang="fr"/>
              <a:t> : </a:t>
            </a:r>
            <a:r>
              <a:rPr lang="fr"/>
              <a:t>L'affectation</a:t>
            </a:r>
            <a:r>
              <a:rPr lang="fr"/>
              <a:t> est parfois caché (effet de bord) par des traitements lors de l’appel d’une </a:t>
            </a:r>
            <a:r>
              <a:rPr lang="fr"/>
              <a:t>procédure</a:t>
            </a:r>
            <a:endParaRPr/>
          </a:p>
          <a:p>
            <a:pPr indent="-342900" lvl="0" marL="457200" rtl="0" algn="l">
              <a:spcBef>
                <a:spcPts val="1600"/>
              </a:spcBef>
              <a:spcAft>
                <a:spcPts val="0"/>
              </a:spcAft>
              <a:buSzPts val="1800"/>
              <a:buChar char="●"/>
            </a:pPr>
            <a:r>
              <a:rPr lang="fr"/>
              <a:t>Une donnée se trouve en mémoire: elle à une référence (son adresse) </a:t>
            </a:r>
            <a:endParaRPr/>
          </a:p>
          <a:p>
            <a:pPr indent="-342900" lvl="0" marL="457200" rtl="0" algn="l">
              <a:spcBef>
                <a:spcPts val="0"/>
              </a:spcBef>
              <a:spcAft>
                <a:spcPts val="0"/>
              </a:spcAft>
              <a:buSzPts val="1800"/>
              <a:buChar char="●"/>
            </a:pPr>
            <a:r>
              <a:rPr lang="fr"/>
              <a:t>En fonction de son type : elle prend un certain espace (une taille) en mémoire. Le type permet de connaître la taille.</a:t>
            </a:r>
            <a:endParaRPr/>
          </a:p>
          <a:p>
            <a:pPr indent="0" lvl="0" marL="0" rtl="0" algn="l">
              <a:spcBef>
                <a:spcPts val="1600"/>
              </a:spcBef>
              <a:spcAft>
                <a:spcPts val="1600"/>
              </a:spcAft>
              <a:buNone/>
            </a:pPr>
            <a:r>
              <a:rPr lang="fr"/>
              <a:t>Comment manipuler les données? Soit on connaît leurs références, soit on les étiquette (on les nomme)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variables en Python sont des “nom”</a:t>
            </a:r>
            <a:endParaRPr/>
          </a:p>
        </p:txBody>
      </p:sp>
      <p:sp>
        <p:nvSpPr>
          <p:cNvPr id="226" name="Google Shape;226;p39"/>
          <p:cNvSpPr txBox="1"/>
          <p:nvPr>
            <p:ph idx="1" type="body"/>
          </p:nvPr>
        </p:nvSpPr>
        <p:spPr>
          <a:xfrm>
            <a:off x="252500" y="881500"/>
            <a:ext cx="8520600" cy="236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En Python les variables (sont nommé  “nom d’une donnée”) représente en fait la référence vers les données.</a:t>
            </a:r>
            <a:endParaRPr/>
          </a:p>
          <a:p>
            <a:pPr indent="0" lvl="0" marL="0" rtl="0" algn="l">
              <a:spcBef>
                <a:spcPts val="1600"/>
              </a:spcBef>
              <a:spcAft>
                <a:spcPts val="0"/>
              </a:spcAft>
              <a:buNone/>
            </a:pPr>
            <a:r>
              <a:rPr lang="fr"/>
              <a:t>x=2</a:t>
            </a:r>
            <a:endParaRPr/>
          </a:p>
          <a:p>
            <a:pPr indent="0" lvl="0" marL="0" rtl="0" algn="l">
              <a:spcBef>
                <a:spcPts val="1600"/>
              </a:spcBef>
              <a:spcAft>
                <a:spcPts val="0"/>
              </a:spcAft>
              <a:buNone/>
            </a:pPr>
            <a:r>
              <a:rPr lang="fr"/>
              <a:t>ou </a:t>
            </a:r>
            <a:endParaRPr/>
          </a:p>
          <a:p>
            <a:pPr indent="0" lvl="0" marL="0" rtl="0" algn="l">
              <a:spcBef>
                <a:spcPts val="1600"/>
              </a:spcBef>
              <a:spcAft>
                <a:spcPts val="0"/>
              </a:spcAft>
              <a:buNone/>
            </a:pPr>
            <a:r>
              <a:rPr lang="fr"/>
              <a:t>y=[1, 2]</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fr"/>
              <a:t>Car en fait tout est objet (tout est référence)</a:t>
            </a:r>
            <a:endParaRPr/>
          </a:p>
          <a:p>
            <a:pPr indent="0" lvl="0" marL="0" rtl="0" algn="l">
              <a:spcBef>
                <a:spcPts val="1600"/>
              </a:spcBef>
              <a:spcAft>
                <a:spcPts val="1600"/>
              </a:spcAft>
              <a:buNone/>
            </a:pPr>
            <a:r>
              <a:t/>
            </a:r>
            <a:endParaRPr/>
          </a:p>
        </p:txBody>
      </p:sp>
      <p:sp>
        <p:nvSpPr>
          <p:cNvPr id="227" name="Google Shape;227;p39"/>
          <p:cNvSpPr/>
          <p:nvPr/>
        </p:nvSpPr>
        <p:spPr>
          <a:xfrm>
            <a:off x="5113900" y="3352525"/>
            <a:ext cx="1398600" cy="162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8" name="Google Shape;228;p39"/>
          <p:cNvCxnSpPr/>
          <p:nvPr/>
        </p:nvCxnSpPr>
        <p:spPr>
          <a:xfrm flipH="1" rot="10800000">
            <a:off x="5136100" y="3648450"/>
            <a:ext cx="1391400" cy="7500"/>
          </a:xfrm>
          <a:prstGeom prst="straightConnector1">
            <a:avLst/>
          </a:prstGeom>
          <a:noFill/>
          <a:ln cap="flat" cmpd="sng" w="9525">
            <a:solidFill>
              <a:schemeClr val="dk2"/>
            </a:solidFill>
            <a:prstDash val="solid"/>
            <a:round/>
            <a:headEnd len="med" w="med" type="none"/>
            <a:tailEnd len="med" w="med" type="none"/>
          </a:ln>
        </p:spPr>
      </p:cxnSp>
      <p:cxnSp>
        <p:nvCxnSpPr>
          <p:cNvPr id="229" name="Google Shape;229;p39"/>
          <p:cNvCxnSpPr/>
          <p:nvPr/>
        </p:nvCxnSpPr>
        <p:spPr>
          <a:xfrm flipH="1" rot="10800000">
            <a:off x="5136100" y="3919250"/>
            <a:ext cx="1391400" cy="7500"/>
          </a:xfrm>
          <a:prstGeom prst="straightConnector1">
            <a:avLst/>
          </a:prstGeom>
          <a:noFill/>
          <a:ln cap="flat" cmpd="sng" w="9525">
            <a:solidFill>
              <a:schemeClr val="dk2"/>
            </a:solidFill>
            <a:prstDash val="solid"/>
            <a:round/>
            <a:headEnd len="med" w="med" type="none"/>
            <a:tailEnd len="med" w="med" type="none"/>
          </a:ln>
        </p:spPr>
      </p:cxnSp>
      <p:cxnSp>
        <p:nvCxnSpPr>
          <p:cNvPr id="230" name="Google Shape;230;p39"/>
          <p:cNvCxnSpPr/>
          <p:nvPr/>
        </p:nvCxnSpPr>
        <p:spPr>
          <a:xfrm flipH="1" rot="10800000">
            <a:off x="5136100" y="4722925"/>
            <a:ext cx="1391400" cy="7500"/>
          </a:xfrm>
          <a:prstGeom prst="straightConnector1">
            <a:avLst/>
          </a:prstGeom>
          <a:noFill/>
          <a:ln cap="flat" cmpd="sng" w="9525">
            <a:solidFill>
              <a:schemeClr val="dk2"/>
            </a:solidFill>
            <a:prstDash val="solid"/>
            <a:round/>
            <a:headEnd len="med" w="med" type="none"/>
            <a:tailEnd len="med" w="med" type="none"/>
          </a:ln>
        </p:spPr>
      </p:cxnSp>
      <p:sp>
        <p:nvSpPr>
          <p:cNvPr id="231" name="Google Shape;231;p39"/>
          <p:cNvSpPr txBox="1"/>
          <p:nvPr/>
        </p:nvSpPr>
        <p:spPr>
          <a:xfrm>
            <a:off x="5602350" y="3339450"/>
            <a:ext cx="3255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Open Sans"/>
                <a:ea typeface="Open Sans"/>
                <a:cs typeface="Open Sans"/>
                <a:sym typeface="Open Sans"/>
              </a:rPr>
              <a:t>2</a:t>
            </a:r>
            <a:endParaRPr>
              <a:latin typeface="Open Sans"/>
              <a:ea typeface="Open Sans"/>
              <a:cs typeface="Open Sans"/>
              <a:sym typeface="Open Sans"/>
            </a:endParaRPr>
          </a:p>
        </p:txBody>
      </p:sp>
      <p:sp>
        <p:nvSpPr>
          <p:cNvPr id="232" name="Google Shape;232;p39"/>
          <p:cNvSpPr/>
          <p:nvPr/>
        </p:nvSpPr>
        <p:spPr>
          <a:xfrm>
            <a:off x="5143500" y="4743850"/>
            <a:ext cx="251700" cy="21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t>x</a:t>
            </a:r>
            <a:endParaRPr/>
          </a:p>
        </p:txBody>
      </p:sp>
      <p:sp>
        <p:nvSpPr>
          <p:cNvPr id="233" name="Google Shape;233;p39"/>
          <p:cNvSpPr/>
          <p:nvPr/>
        </p:nvSpPr>
        <p:spPr>
          <a:xfrm>
            <a:off x="6520025" y="3537550"/>
            <a:ext cx="651279" cy="1309925"/>
          </a:xfrm>
          <a:custGeom>
            <a:rect b="b" l="l" r="r" t="t"/>
            <a:pathLst>
              <a:path extrusionOk="0" h="52397" w="43835">
                <a:moveTo>
                  <a:pt x="0" y="52397"/>
                </a:moveTo>
                <a:cubicBezTo>
                  <a:pt x="7302" y="48795"/>
                  <a:pt x="43468" y="39520"/>
                  <a:pt x="43813" y="30787"/>
                </a:cubicBezTo>
                <a:cubicBezTo>
                  <a:pt x="44159" y="22054"/>
                  <a:pt x="9030" y="5131"/>
                  <a:pt x="2073" y="0"/>
                </a:cubicBezTo>
              </a:path>
            </a:pathLst>
          </a:custGeom>
          <a:noFill/>
          <a:ln cap="flat" cmpd="sng" w="9525">
            <a:solidFill>
              <a:schemeClr val="dk2"/>
            </a:solidFill>
            <a:prstDash val="solid"/>
            <a:round/>
            <a:headEnd len="med" w="med" type="none"/>
            <a:tailEnd len="med" w="med" type="none"/>
          </a:ln>
        </p:spPr>
      </p:sp>
      <p:sp>
        <p:nvSpPr>
          <p:cNvPr id="234" name="Google Shape;234;p39"/>
          <p:cNvSpPr txBox="1"/>
          <p:nvPr/>
        </p:nvSpPr>
        <p:spPr>
          <a:xfrm>
            <a:off x="5454350" y="4692050"/>
            <a:ext cx="2101800" cy="2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latin typeface="Open Sans"/>
                <a:ea typeface="Open Sans"/>
                <a:cs typeface="Open Sans"/>
                <a:sym typeface="Open Sans"/>
              </a:rPr>
              <a:t>val=Ref de la case contenant 2</a:t>
            </a:r>
            <a:endParaRPr sz="1000">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type et id</a:t>
            </a:r>
            <a:endParaRPr/>
          </a:p>
        </p:txBody>
      </p:sp>
      <p:sp>
        <p:nvSpPr>
          <p:cNvPr id="240" name="Google Shape;240;p40"/>
          <p:cNvSpPr txBox="1"/>
          <p:nvPr>
            <p:ph idx="1" type="body"/>
          </p:nvPr>
        </p:nvSpPr>
        <p:spPr>
          <a:xfrm>
            <a:off x="120200" y="920400"/>
            <a:ext cx="8901000" cy="413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1" name="Google Shape;241;p40"/>
          <p:cNvPicPr preferRelativeResize="0"/>
          <p:nvPr/>
        </p:nvPicPr>
        <p:blipFill>
          <a:blip r:embed="rId3">
            <a:alphaModFix/>
          </a:blip>
          <a:stretch>
            <a:fillRect/>
          </a:stretch>
        </p:blipFill>
        <p:spPr>
          <a:xfrm>
            <a:off x="371775" y="891275"/>
            <a:ext cx="2457450" cy="27432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C’est pour ceci qu’en Python il est possible de:</a:t>
            </a:r>
            <a:endParaRPr/>
          </a:p>
        </p:txBody>
      </p:sp>
      <p:sp>
        <p:nvSpPr>
          <p:cNvPr id="247" name="Google Shape;247;p41"/>
          <p:cNvSpPr txBox="1"/>
          <p:nvPr>
            <p:ph idx="1" type="body"/>
          </p:nvPr>
        </p:nvSpPr>
        <p:spPr>
          <a:xfrm>
            <a:off x="183775" y="86670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x=2</a:t>
            </a:r>
            <a:endParaRPr/>
          </a:p>
          <a:p>
            <a:pPr indent="0" lvl="0" marL="0" rtl="0" algn="l">
              <a:spcBef>
                <a:spcPts val="1600"/>
              </a:spcBef>
              <a:spcAft>
                <a:spcPts val="0"/>
              </a:spcAft>
              <a:buNone/>
            </a:pPr>
            <a:r>
              <a:rPr lang="fr"/>
              <a:t>x=”toto”</a:t>
            </a:r>
            <a:endParaRPr/>
          </a:p>
          <a:p>
            <a:pPr indent="0" lvl="0" marL="0" rtl="0" algn="l">
              <a:spcBef>
                <a:spcPts val="1600"/>
              </a:spcBef>
              <a:spcAft>
                <a:spcPts val="1600"/>
              </a:spcAft>
              <a:buNone/>
            </a:pPr>
            <a:r>
              <a:rPr lang="fr"/>
              <a:t>x=[1, 3, -10]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0" y="76250"/>
            <a:ext cx="8979000" cy="64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Variables, expressions, instructions et état</a:t>
            </a:r>
            <a:endParaRPr sz="1000">
              <a:solidFill>
                <a:srgbClr val="FFFFFF"/>
              </a:solidFill>
              <a:highlight>
                <a:srgbClr val="FFFFFF"/>
              </a:highlight>
              <a:latin typeface="Verdana"/>
              <a:ea typeface="Verdana"/>
              <a:cs typeface="Verdana"/>
              <a:sym typeface="Verdana"/>
            </a:endParaRPr>
          </a:p>
          <a:p>
            <a:pPr indent="0" lvl="0" marL="0" rtl="0" algn="l">
              <a:lnSpc>
                <a:spcPct val="115000"/>
              </a:lnSpc>
              <a:spcBef>
                <a:spcPts val="0"/>
              </a:spcBef>
              <a:spcAft>
                <a:spcPts val="0"/>
              </a:spcAft>
              <a:buNone/>
            </a:pPr>
            <a:r>
              <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80" name="Google Shape;80;p15"/>
          <p:cNvSpPr txBox="1"/>
          <p:nvPr>
            <p:ph idx="1" type="body"/>
          </p:nvPr>
        </p:nvSpPr>
        <p:spPr>
          <a:xfrm>
            <a:off x="577425" y="898225"/>
            <a:ext cx="8216400" cy="373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Une des fonctionnalités essentielle d'un langage de programmation impératif est la manipulation des variables et les faire </a:t>
            </a:r>
            <a:r>
              <a:rPr lang="fr"/>
              <a:t>évoluer</a:t>
            </a:r>
            <a:r>
              <a:rPr lang="fr"/>
              <a:t> </a:t>
            </a:r>
            <a:r>
              <a:rPr lang="fr"/>
              <a:t>jusqu'à</a:t>
            </a:r>
            <a:r>
              <a:rPr lang="fr"/>
              <a:t> obtenir le résultat souhaité à partir d’une situation </a:t>
            </a:r>
            <a:r>
              <a:rPr lang="fr"/>
              <a:t>initiale</a:t>
            </a:r>
            <a:r>
              <a:rPr lang="fr"/>
              <a:t>. </a:t>
            </a:r>
            <a:endParaRPr/>
          </a:p>
          <a:p>
            <a:pPr indent="0" lvl="0" marL="0" rtl="0" algn="l">
              <a:lnSpc>
                <a:spcPct val="100000"/>
              </a:lnSpc>
              <a:spcBef>
                <a:spcPts val="1600"/>
              </a:spcBef>
              <a:spcAft>
                <a:spcPts val="0"/>
              </a:spcAft>
              <a:buNone/>
            </a:pPr>
            <a:r>
              <a:rPr lang="fr"/>
              <a:t>Une variable est un nom qui fait référence à une valeur. je </a:t>
            </a:r>
            <a:r>
              <a:rPr lang="fr"/>
              <a:t>schématise souvent </a:t>
            </a:r>
            <a:r>
              <a:rPr lang="fr"/>
              <a:t>par {</a:t>
            </a:r>
            <a:r>
              <a:rPr b="1" lang="fr"/>
              <a:t>nom</a:t>
            </a:r>
            <a:r>
              <a:rPr lang="fr"/>
              <a:t>: valeur}</a:t>
            </a:r>
            <a:endParaRPr/>
          </a:p>
          <a:p>
            <a:pPr indent="0" lvl="0" marL="0" rtl="0" algn="l">
              <a:lnSpc>
                <a:spcPct val="100000"/>
              </a:lnSpc>
              <a:spcBef>
                <a:spcPts val="1600"/>
              </a:spcBef>
              <a:spcAft>
                <a:spcPts val="0"/>
              </a:spcAft>
              <a:buNone/>
            </a:pPr>
            <a:r>
              <a:rPr lang="fr"/>
              <a:t>pour donner une valeur à une variable =&gt; l’affectation (change l’état, car change la valeur)</a:t>
            </a:r>
            <a:endParaRPr/>
          </a:p>
          <a:p>
            <a:pPr indent="0" lvl="0" marL="0" rtl="0" algn="l">
              <a:lnSpc>
                <a:spcPct val="100000"/>
              </a:lnSpc>
              <a:spcBef>
                <a:spcPts val="1600"/>
              </a:spcBef>
              <a:spcAft>
                <a:spcPts val="0"/>
              </a:spcAft>
              <a:buNone/>
            </a:pPr>
            <a:r>
              <a:rPr lang="fr"/>
              <a:t>Exemple</a:t>
            </a:r>
            <a:endParaRPr/>
          </a:p>
          <a:p>
            <a:pPr indent="0" lvl="0" marL="0" rtl="0" algn="l">
              <a:lnSpc>
                <a:spcPct val="100000"/>
              </a:lnSpc>
              <a:spcBef>
                <a:spcPts val="1600"/>
              </a:spcBef>
              <a:spcAft>
                <a:spcPts val="0"/>
              </a:spcAft>
              <a:buNone/>
            </a:pPr>
            <a:r>
              <a:rPr lang="fr"/>
              <a:t>x = 3 </a:t>
            </a:r>
            <a:endParaRPr/>
          </a:p>
          <a:p>
            <a:pPr indent="0" lvl="0" marL="0" rtl="0" algn="l">
              <a:lnSpc>
                <a:spcPct val="100000"/>
              </a:lnSpc>
              <a:spcBef>
                <a:spcPts val="1600"/>
              </a:spcBef>
              <a:spcAft>
                <a:spcPts val="1600"/>
              </a:spcAft>
              <a:buNone/>
            </a:pPr>
            <a:r>
              <a:rPr lang="fr"/>
              <a:t>message = “Un long message texte”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2"/>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Données mutable et immutable</a:t>
            </a:r>
            <a:endParaRPr/>
          </a:p>
        </p:txBody>
      </p:sp>
      <p:sp>
        <p:nvSpPr>
          <p:cNvPr id="253" name="Google Shape;253;p42"/>
          <p:cNvSpPr txBox="1"/>
          <p:nvPr>
            <p:ph idx="1" type="body"/>
          </p:nvPr>
        </p:nvSpPr>
        <p:spPr>
          <a:xfrm>
            <a:off x="183775" y="84447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050">
                <a:solidFill>
                  <a:srgbClr val="5A5A5A"/>
                </a:solidFill>
                <a:latin typeface="Arial"/>
                <a:ea typeface="Arial"/>
                <a:cs typeface="Arial"/>
                <a:sym typeface="Arial"/>
              </a:rPr>
              <a:t>L’assignation par référence n’a vraiment d’importance que dans le cas où un objet est mutable. En Python, il existe en effet deux types d’objets: les mutables (listes, dictionnaires, sets, objets custo, etc) et les non mutables (strings, int, floats, tuples, etc).</a:t>
            </a:r>
            <a:endParaRPr sz="1050">
              <a:solidFill>
                <a:srgbClr val="5A5A5A"/>
              </a:solidFill>
              <a:latin typeface="Arial"/>
              <a:ea typeface="Arial"/>
              <a:cs typeface="Arial"/>
              <a:sym typeface="Arial"/>
            </a:endParaRPr>
          </a:p>
          <a:p>
            <a:pPr indent="0" lvl="0" marL="0" rtl="0" algn="l">
              <a:spcBef>
                <a:spcPts val="800"/>
              </a:spcBef>
              <a:spcAft>
                <a:spcPts val="0"/>
              </a:spcAft>
              <a:buNone/>
            </a:pPr>
            <a:r>
              <a:rPr lang="fr" sz="1050">
                <a:solidFill>
                  <a:srgbClr val="5A5A5A"/>
                </a:solidFill>
                <a:latin typeface="Arial"/>
                <a:ea typeface="Arial"/>
                <a:cs typeface="Arial"/>
                <a:sym typeface="Arial"/>
              </a:rPr>
              <a:t>Les mutables sont ceux qu’on peut modifier après leur création. Les non mutables sont ceux qu’on ne peut pas modifier après création.</a:t>
            </a:r>
            <a:endParaRPr sz="1050">
              <a:solidFill>
                <a:srgbClr val="5A5A5A"/>
              </a:solidFill>
              <a:latin typeface="Arial"/>
              <a:ea typeface="Arial"/>
              <a:cs typeface="Arial"/>
              <a:sym typeface="Arial"/>
            </a:endParaRPr>
          </a:p>
          <a:p>
            <a:pPr indent="0" lvl="0" marL="0" rtl="0" algn="l">
              <a:spcBef>
                <a:spcPts val="800"/>
              </a:spcBef>
              <a:spcAft>
                <a:spcPts val="0"/>
              </a:spcAft>
              <a:buNone/>
            </a:pPr>
            <a:r>
              <a:rPr lang="fr" sz="1050">
                <a:solidFill>
                  <a:srgbClr val="5A5A5A"/>
                </a:solidFill>
                <a:latin typeface="Arial"/>
                <a:ea typeface="Arial"/>
                <a:cs typeface="Arial"/>
                <a:sym typeface="Arial"/>
              </a:rPr>
              <a:t>On ne peut pas modifier </a:t>
            </a:r>
            <a:r>
              <a:rPr lang="fr" sz="900">
                <a:solidFill>
                  <a:srgbClr val="DD1144"/>
                </a:solidFill>
                <a:latin typeface="Courier New"/>
                <a:ea typeface="Courier New"/>
                <a:cs typeface="Courier New"/>
                <a:sym typeface="Courier New"/>
              </a:rPr>
              <a:t>152</a:t>
            </a:r>
            <a:r>
              <a:rPr lang="fr" sz="1050">
                <a:solidFill>
                  <a:srgbClr val="5A5A5A"/>
                </a:solidFill>
                <a:latin typeface="Arial"/>
                <a:ea typeface="Arial"/>
                <a:cs typeface="Arial"/>
                <a:sym typeface="Arial"/>
              </a:rPr>
              <a:t> une fois que l’objet int est créé. Mais on peut rajouter des éléments à une liste après qu’elle soit créée. Les ints sont non mutables. Les listes sont mutables.</a:t>
            </a:r>
            <a:endParaRPr sz="1050">
              <a:solidFill>
                <a:srgbClr val="5A5A5A"/>
              </a:solidFill>
              <a:latin typeface="Arial"/>
              <a:ea typeface="Arial"/>
              <a:cs typeface="Arial"/>
              <a:sym typeface="Arial"/>
            </a:endParaRPr>
          </a:p>
          <a:p>
            <a:pPr indent="0" lvl="0" marL="0" rtl="0" algn="l">
              <a:spcBef>
                <a:spcPts val="800"/>
              </a:spcBef>
              <a:spcAft>
                <a:spcPts val="0"/>
              </a:spcAft>
              <a:buNone/>
            </a:pPr>
            <a:r>
              <a:rPr lang="fr" sz="1050">
                <a:solidFill>
                  <a:srgbClr val="5A5A5A"/>
                </a:solidFill>
                <a:latin typeface="Arial"/>
                <a:ea typeface="Arial"/>
                <a:cs typeface="Arial"/>
                <a:sym typeface="Arial"/>
              </a:rPr>
              <a:t>Cela peut surprendre, mais les strings sont non mutables. Même quand vous faites:</a:t>
            </a:r>
            <a:endParaRPr sz="1050">
              <a:solidFill>
                <a:srgbClr val="5A5A5A"/>
              </a:solidFill>
              <a:latin typeface="Arial"/>
              <a:ea typeface="Arial"/>
              <a:cs typeface="Arial"/>
              <a:sym typeface="Arial"/>
            </a:endParaRPr>
          </a:p>
          <a:p>
            <a:pPr indent="0" lvl="0" marL="0" rtl="0" algn="l">
              <a:lnSpc>
                <a:spcPct val="100000"/>
              </a:lnSpc>
              <a:spcBef>
                <a:spcPts val="800"/>
              </a:spcBef>
              <a:spcAft>
                <a:spcPts val="0"/>
              </a:spcAft>
              <a:buNone/>
            </a:pPr>
            <a:r>
              <a:rPr lang="fr" sz="1050">
                <a:solidFill>
                  <a:srgbClr val="66CC66"/>
                </a:solidFill>
                <a:latin typeface="Arial"/>
                <a:ea typeface="Arial"/>
                <a:cs typeface="Arial"/>
                <a:sym typeface="Arial"/>
              </a:rPr>
              <a:t>&gt;&gt;&gt;</a:t>
            </a:r>
            <a:r>
              <a:rPr lang="fr" sz="1050">
                <a:solidFill>
                  <a:srgbClr val="333333"/>
                </a:solidFill>
                <a:latin typeface="Arial"/>
                <a:ea typeface="Arial"/>
                <a:cs typeface="Arial"/>
                <a:sym typeface="Arial"/>
              </a:rPr>
              <a:t> pa </a:t>
            </a:r>
            <a:r>
              <a:rPr lang="fr" sz="1050">
                <a:solidFill>
                  <a:srgbClr val="66CC66"/>
                </a:solidFill>
                <a:latin typeface="Arial"/>
                <a:ea typeface="Arial"/>
                <a:cs typeface="Arial"/>
                <a:sym typeface="Arial"/>
              </a:rPr>
              <a:t>=</a:t>
            </a:r>
            <a:r>
              <a:rPr lang="fr" sz="1050">
                <a:solidFill>
                  <a:srgbClr val="333333"/>
                </a:solidFill>
                <a:latin typeface="Arial"/>
                <a:ea typeface="Arial"/>
                <a:cs typeface="Arial"/>
                <a:sym typeface="Arial"/>
              </a:rPr>
              <a:t> </a:t>
            </a:r>
            <a:r>
              <a:rPr lang="fr" sz="1050">
                <a:solidFill>
                  <a:srgbClr val="483D8B"/>
                </a:solidFill>
                <a:latin typeface="Arial"/>
                <a:ea typeface="Arial"/>
                <a:cs typeface="Arial"/>
                <a:sym typeface="Arial"/>
              </a:rPr>
              <a:t>"papa"</a:t>
            </a:r>
            <a:endParaRPr sz="1050">
              <a:solidFill>
                <a:srgbClr val="333333"/>
              </a:solidFill>
              <a:latin typeface="Arial"/>
              <a:ea typeface="Arial"/>
              <a:cs typeface="Arial"/>
              <a:sym typeface="Arial"/>
            </a:endParaRPr>
          </a:p>
          <a:p>
            <a:pPr indent="0" lvl="0" marL="0" rtl="0" algn="l">
              <a:lnSpc>
                <a:spcPct val="100000"/>
              </a:lnSpc>
              <a:spcBef>
                <a:spcPts val="800"/>
              </a:spcBef>
              <a:spcAft>
                <a:spcPts val="0"/>
              </a:spcAft>
              <a:buNone/>
            </a:pPr>
            <a:r>
              <a:rPr lang="fr" sz="1050">
                <a:solidFill>
                  <a:srgbClr val="66CC66"/>
                </a:solidFill>
                <a:latin typeface="Arial"/>
                <a:ea typeface="Arial"/>
                <a:cs typeface="Arial"/>
                <a:sym typeface="Arial"/>
              </a:rPr>
              <a:t>&gt;&gt;&gt;</a:t>
            </a:r>
            <a:r>
              <a:rPr lang="fr" sz="1050">
                <a:solidFill>
                  <a:srgbClr val="333333"/>
                </a:solidFill>
                <a:latin typeface="Arial"/>
                <a:ea typeface="Arial"/>
                <a:cs typeface="Arial"/>
                <a:sym typeface="Arial"/>
              </a:rPr>
              <a:t> pi </a:t>
            </a:r>
            <a:r>
              <a:rPr lang="fr" sz="1050">
                <a:solidFill>
                  <a:srgbClr val="66CC66"/>
                </a:solidFill>
                <a:latin typeface="Arial"/>
                <a:ea typeface="Arial"/>
                <a:cs typeface="Arial"/>
                <a:sym typeface="Arial"/>
              </a:rPr>
              <a:t>=</a:t>
            </a:r>
            <a:r>
              <a:rPr lang="fr" sz="1050">
                <a:solidFill>
                  <a:srgbClr val="333333"/>
                </a:solidFill>
                <a:latin typeface="Arial"/>
                <a:ea typeface="Arial"/>
                <a:cs typeface="Arial"/>
                <a:sym typeface="Arial"/>
              </a:rPr>
              <a:t> pa.</a:t>
            </a:r>
            <a:r>
              <a:rPr lang="fr" sz="1050">
                <a:solidFill>
                  <a:srgbClr val="000000"/>
                </a:solidFill>
                <a:latin typeface="Arial"/>
                <a:ea typeface="Arial"/>
                <a:cs typeface="Arial"/>
                <a:sym typeface="Arial"/>
              </a:rPr>
              <a:t>replace(</a:t>
            </a:r>
            <a:r>
              <a:rPr lang="fr" sz="1050">
                <a:solidFill>
                  <a:srgbClr val="483D8B"/>
                </a:solidFill>
                <a:latin typeface="Arial"/>
                <a:ea typeface="Arial"/>
                <a:cs typeface="Arial"/>
                <a:sym typeface="Arial"/>
              </a:rPr>
              <a:t>"a"</a:t>
            </a:r>
            <a:r>
              <a:rPr lang="fr" sz="1050">
                <a:solidFill>
                  <a:srgbClr val="66CC66"/>
                </a:solidFill>
                <a:latin typeface="Arial"/>
                <a:ea typeface="Arial"/>
                <a:cs typeface="Arial"/>
                <a:sym typeface="Arial"/>
              </a:rPr>
              <a:t>,</a:t>
            </a:r>
            <a:r>
              <a:rPr lang="fr" sz="1050">
                <a:solidFill>
                  <a:srgbClr val="333333"/>
                </a:solidFill>
                <a:latin typeface="Arial"/>
                <a:ea typeface="Arial"/>
                <a:cs typeface="Arial"/>
                <a:sym typeface="Arial"/>
              </a:rPr>
              <a:t> </a:t>
            </a:r>
            <a:r>
              <a:rPr lang="fr" sz="1050">
                <a:solidFill>
                  <a:srgbClr val="483D8B"/>
                </a:solidFill>
                <a:latin typeface="Arial"/>
                <a:ea typeface="Arial"/>
                <a:cs typeface="Arial"/>
                <a:sym typeface="Arial"/>
              </a:rPr>
              <a:t>"i"</a:t>
            </a:r>
            <a:r>
              <a:rPr lang="fr" sz="1050">
                <a:solidFill>
                  <a:srgbClr val="000000"/>
                </a:solidFill>
                <a:latin typeface="Arial"/>
                <a:ea typeface="Arial"/>
                <a:cs typeface="Arial"/>
                <a:sym typeface="Arial"/>
              </a:rPr>
              <a:t>)</a:t>
            </a:r>
            <a:endParaRPr sz="1050">
              <a:solidFill>
                <a:srgbClr val="333333"/>
              </a:solidFill>
              <a:latin typeface="Arial"/>
              <a:ea typeface="Arial"/>
              <a:cs typeface="Arial"/>
              <a:sym typeface="Arial"/>
            </a:endParaRPr>
          </a:p>
          <a:p>
            <a:pPr indent="0" lvl="0" marL="0" rtl="0" algn="l">
              <a:lnSpc>
                <a:spcPct val="100000"/>
              </a:lnSpc>
              <a:spcBef>
                <a:spcPts val="800"/>
              </a:spcBef>
              <a:spcAft>
                <a:spcPts val="0"/>
              </a:spcAft>
              <a:buNone/>
            </a:pPr>
            <a:r>
              <a:rPr lang="fr" sz="1050">
                <a:solidFill>
                  <a:srgbClr val="66CC66"/>
                </a:solidFill>
                <a:latin typeface="Arial"/>
                <a:ea typeface="Arial"/>
                <a:cs typeface="Arial"/>
                <a:sym typeface="Arial"/>
              </a:rPr>
              <a:t>&gt;&gt;&gt;</a:t>
            </a:r>
            <a:r>
              <a:rPr lang="fr" sz="1050">
                <a:solidFill>
                  <a:srgbClr val="333333"/>
                </a:solidFill>
                <a:latin typeface="Arial"/>
                <a:ea typeface="Arial"/>
                <a:cs typeface="Arial"/>
                <a:sym typeface="Arial"/>
              </a:rPr>
              <a:t> </a:t>
            </a:r>
            <a:r>
              <a:rPr b="1" lang="fr" sz="1050">
                <a:solidFill>
                  <a:srgbClr val="FF7700"/>
                </a:solidFill>
                <a:latin typeface="Arial"/>
                <a:ea typeface="Arial"/>
                <a:cs typeface="Arial"/>
                <a:sym typeface="Arial"/>
              </a:rPr>
              <a:t>print</a:t>
            </a:r>
            <a:r>
              <a:rPr lang="fr" sz="1050">
                <a:solidFill>
                  <a:srgbClr val="333333"/>
                </a:solidFill>
                <a:latin typeface="Arial"/>
                <a:ea typeface="Arial"/>
                <a:cs typeface="Arial"/>
                <a:sym typeface="Arial"/>
              </a:rPr>
              <a:t> pa</a:t>
            </a:r>
            <a:endParaRPr sz="1050">
              <a:solidFill>
                <a:srgbClr val="333333"/>
              </a:solidFill>
              <a:latin typeface="Arial"/>
              <a:ea typeface="Arial"/>
              <a:cs typeface="Arial"/>
              <a:sym typeface="Arial"/>
            </a:endParaRPr>
          </a:p>
          <a:p>
            <a:pPr indent="0" lvl="0" marL="0" rtl="0" algn="l">
              <a:lnSpc>
                <a:spcPct val="100000"/>
              </a:lnSpc>
              <a:spcBef>
                <a:spcPts val="800"/>
              </a:spcBef>
              <a:spcAft>
                <a:spcPts val="0"/>
              </a:spcAft>
              <a:buNone/>
            </a:pPr>
            <a:r>
              <a:rPr lang="fr" sz="1050">
                <a:solidFill>
                  <a:srgbClr val="333333"/>
                </a:solidFill>
                <a:latin typeface="Arial"/>
                <a:ea typeface="Arial"/>
                <a:cs typeface="Arial"/>
                <a:sym typeface="Arial"/>
              </a:rPr>
              <a:t>papa</a:t>
            </a:r>
            <a:endParaRPr sz="1050">
              <a:solidFill>
                <a:srgbClr val="333333"/>
              </a:solidFill>
              <a:latin typeface="Arial"/>
              <a:ea typeface="Arial"/>
              <a:cs typeface="Arial"/>
              <a:sym typeface="Arial"/>
            </a:endParaRPr>
          </a:p>
          <a:p>
            <a:pPr indent="0" lvl="0" marL="0" rtl="0" algn="l">
              <a:lnSpc>
                <a:spcPct val="100000"/>
              </a:lnSpc>
              <a:spcBef>
                <a:spcPts val="800"/>
              </a:spcBef>
              <a:spcAft>
                <a:spcPts val="0"/>
              </a:spcAft>
              <a:buNone/>
            </a:pPr>
            <a:r>
              <a:rPr lang="fr" sz="1050">
                <a:solidFill>
                  <a:srgbClr val="66CC66"/>
                </a:solidFill>
                <a:latin typeface="Arial"/>
                <a:ea typeface="Arial"/>
                <a:cs typeface="Arial"/>
                <a:sym typeface="Arial"/>
              </a:rPr>
              <a:t>&gt;&gt;&gt;</a:t>
            </a:r>
            <a:r>
              <a:rPr lang="fr" sz="1050">
                <a:solidFill>
                  <a:srgbClr val="333333"/>
                </a:solidFill>
                <a:latin typeface="Arial"/>
                <a:ea typeface="Arial"/>
                <a:cs typeface="Arial"/>
                <a:sym typeface="Arial"/>
              </a:rPr>
              <a:t> </a:t>
            </a:r>
            <a:r>
              <a:rPr b="1" lang="fr" sz="1050">
                <a:solidFill>
                  <a:srgbClr val="FF7700"/>
                </a:solidFill>
                <a:latin typeface="Arial"/>
                <a:ea typeface="Arial"/>
                <a:cs typeface="Arial"/>
                <a:sym typeface="Arial"/>
              </a:rPr>
              <a:t>print</a:t>
            </a:r>
            <a:r>
              <a:rPr lang="fr" sz="1050">
                <a:solidFill>
                  <a:srgbClr val="333333"/>
                </a:solidFill>
                <a:latin typeface="Arial"/>
                <a:ea typeface="Arial"/>
                <a:cs typeface="Arial"/>
                <a:sym typeface="Arial"/>
              </a:rPr>
              <a:t> pi</a:t>
            </a:r>
            <a:endParaRPr sz="1050">
              <a:solidFill>
                <a:srgbClr val="333333"/>
              </a:solidFill>
              <a:latin typeface="Arial"/>
              <a:ea typeface="Arial"/>
              <a:cs typeface="Arial"/>
              <a:sym typeface="Arial"/>
            </a:endParaRPr>
          </a:p>
          <a:p>
            <a:pPr indent="0" lvl="0" marL="38100" marR="38100" rtl="0" algn="l">
              <a:lnSpc>
                <a:spcPct val="100000"/>
              </a:lnSpc>
              <a:spcBef>
                <a:spcPts val="800"/>
              </a:spcBef>
              <a:spcAft>
                <a:spcPts val="0"/>
              </a:spcAft>
              <a:buNone/>
            </a:pPr>
            <a:r>
              <a:rPr lang="fr" sz="1050">
                <a:solidFill>
                  <a:srgbClr val="333333"/>
                </a:solidFill>
                <a:latin typeface="Arial"/>
                <a:ea typeface="Arial"/>
                <a:cs typeface="Arial"/>
                <a:sym typeface="Arial"/>
              </a:rPr>
              <a:t>pipi</a:t>
            </a:r>
            <a:endParaRPr sz="1050">
              <a:solidFill>
                <a:srgbClr val="333333"/>
              </a:solidFill>
              <a:latin typeface="Arial"/>
              <a:ea typeface="Arial"/>
              <a:cs typeface="Arial"/>
              <a:sym typeface="Arial"/>
            </a:endParaRPr>
          </a:p>
          <a:p>
            <a:pPr indent="0" lvl="0" marL="0" rtl="0" algn="l">
              <a:spcBef>
                <a:spcPts val="0"/>
              </a:spcBef>
              <a:spcAft>
                <a:spcPts val="0"/>
              </a:spcAft>
              <a:buNone/>
            </a:pPr>
            <a:r>
              <a:t/>
            </a:r>
            <a:endParaRPr sz="1050">
              <a:solidFill>
                <a:srgbClr val="5A5A5A"/>
              </a:solidFill>
              <a:highlight>
                <a:srgbClr val="FAFAFA"/>
              </a:highlight>
              <a:latin typeface="Arial"/>
              <a:ea typeface="Arial"/>
              <a:cs typeface="Arial"/>
              <a:sym typeface="Arial"/>
            </a:endParaRPr>
          </a:p>
          <a:p>
            <a:pPr indent="0" lvl="0" marL="0" rtl="0" algn="l">
              <a:spcBef>
                <a:spcPts val="8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3"/>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Affectation //</a:t>
            </a:r>
            <a:endParaRPr/>
          </a:p>
        </p:txBody>
      </p:sp>
      <p:sp>
        <p:nvSpPr>
          <p:cNvPr id="259" name="Google Shape;259;p43"/>
          <p:cNvSpPr txBox="1"/>
          <p:nvPr>
            <p:ph idx="1" type="body"/>
          </p:nvPr>
        </p:nvSpPr>
        <p:spPr>
          <a:xfrm>
            <a:off x="120200" y="920400"/>
            <a:ext cx="8901000" cy="41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a,b,c=1,10,16</a:t>
            </a:r>
            <a:endParaRPr/>
          </a:p>
          <a:p>
            <a:pPr indent="0" lvl="0" marL="0" rtl="0" algn="l">
              <a:spcBef>
                <a:spcPts val="1600"/>
              </a:spcBef>
              <a:spcAft>
                <a:spcPts val="0"/>
              </a:spcAft>
              <a:buNone/>
            </a:pPr>
            <a:r>
              <a:rPr lang="fr"/>
              <a:t>x,y=a,b</a:t>
            </a:r>
            <a:endParaRPr/>
          </a:p>
          <a:p>
            <a:pPr indent="0" lvl="0" marL="0" rtl="0" algn="l">
              <a:spcBef>
                <a:spcPts val="1600"/>
              </a:spcBef>
              <a:spcAft>
                <a:spcPts val="1600"/>
              </a:spcAft>
              <a:buNone/>
            </a:pPr>
            <a:r>
              <a:rPr lang="fr"/>
              <a:t>y,x=y,x</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4"/>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Bloc et instructions</a:t>
            </a:r>
            <a:endParaRPr/>
          </a:p>
        </p:txBody>
      </p:sp>
      <p:sp>
        <p:nvSpPr>
          <p:cNvPr id="265" name="Google Shape;265;p44"/>
          <p:cNvSpPr txBox="1"/>
          <p:nvPr>
            <p:ph idx="1" type="body"/>
          </p:nvPr>
        </p:nvSpPr>
        <p:spPr>
          <a:xfrm>
            <a:off x="244550" y="8634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a:t>Un programme Python est composé d'instructions. </a:t>
            </a:r>
            <a:endParaRPr/>
          </a:p>
          <a:p>
            <a:pPr indent="-342900" lvl="0" marL="457200" rtl="0" algn="l">
              <a:lnSpc>
                <a:spcPct val="100000"/>
              </a:lnSpc>
              <a:spcBef>
                <a:spcPts val="0"/>
              </a:spcBef>
              <a:spcAft>
                <a:spcPts val="0"/>
              </a:spcAft>
              <a:buSzPts val="1800"/>
              <a:buChar char="●"/>
            </a:pPr>
            <a:r>
              <a:rPr lang="fr"/>
              <a:t>En Python les limites des instructions et des blocs sont définies par la mise en page.</a:t>
            </a:r>
            <a:endParaRPr/>
          </a:p>
          <a:p>
            <a:pPr indent="-317500" lvl="1" marL="914400" rtl="0" algn="l">
              <a:spcBef>
                <a:spcPts val="0"/>
              </a:spcBef>
              <a:spcAft>
                <a:spcPts val="0"/>
              </a:spcAft>
              <a:buSzPts val="1400"/>
              <a:buAutoNum type="alphaLcPeriod"/>
            </a:pPr>
            <a:r>
              <a:rPr lang="fr"/>
              <a:t>Pas de point-virgule (;) à la fin de chaque instruction comme en  Java Mais juste un saus de ligne le caractère de fin de ligne (symbolisé par "\n" newLine). </a:t>
            </a:r>
            <a:endParaRPr/>
          </a:p>
          <a:p>
            <a:pPr indent="-317500" lvl="1" marL="914400" rtl="0" algn="l">
              <a:spcBef>
                <a:spcPts val="1600"/>
              </a:spcBef>
              <a:spcAft>
                <a:spcPts val="0"/>
              </a:spcAft>
              <a:buSzPts val="1400"/>
              <a:buAutoNum type="alphaLcPeriod"/>
            </a:pPr>
            <a:r>
              <a:rPr lang="fr"/>
              <a:t>Les accolades ({}) pour le </a:t>
            </a:r>
            <a:r>
              <a:rPr lang="fr"/>
              <a:t>début</a:t>
            </a:r>
            <a:r>
              <a:rPr lang="fr"/>
              <a:t> et la fin de bloc sont remplacées par les niveaux d'indentations, </a:t>
            </a:r>
            <a:r>
              <a:rPr lang="fr"/>
              <a:t>terminé</a:t>
            </a:r>
            <a:r>
              <a:rPr lang="fr"/>
              <a:t> par une ligne blanche</a:t>
            </a:r>
            <a:endParaRPr/>
          </a:p>
          <a:p>
            <a:pPr indent="0" lvl="0" marL="0" rtl="0" algn="l">
              <a:spcBef>
                <a:spcPts val="1600"/>
              </a:spcBef>
              <a:spcAft>
                <a:spcPts val="0"/>
              </a:spcAft>
              <a:buNone/>
            </a:pPr>
            <a:r>
              <a:rPr lang="fr"/>
              <a:t>En définitive, Python oblige à écrire du code lisible, et à prendre de bonnes habitudes conservables dans d'autres langages, ce qui est fait un langage idéal pour apprendre la programmation.</a:t>
            </a:r>
            <a:endParaRPr sz="1050">
              <a:solidFill>
                <a:srgbClr val="222222"/>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5"/>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 programme Python</a:t>
            </a:r>
            <a:endParaRPr/>
          </a:p>
        </p:txBody>
      </p:sp>
      <p:sp>
        <p:nvSpPr>
          <p:cNvPr id="271" name="Google Shape;271;p45"/>
          <p:cNvSpPr txBox="1"/>
          <p:nvPr>
            <p:ph idx="1" type="body"/>
          </p:nvPr>
        </p:nvSpPr>
        <p:spPr>
          <a:xfrm>
            <a:off x="257975" y="102457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 programme Python est construit à partir de blocs de code. Un block est un morceau de texte de programme Python qui est exécuté en tant qu'unité.</a:t>
            </a:r>
            <a:endParaRPr/>
          </a:p>
          <a:p>
            <a:pPr indent="0" lvl="0" marL="0" rtl="0" algn="l">
              <a:spcBef>
                <a:spcPts val="1600"/>
              </a:spcBef>
              <a:spcAft>
                <a:spcPts val="0"/>
              </a:spcAft>
              <a:buNone/>
            </a:pPr>
            <a:r>
              <a:rPr lang="fr"/>
              <a:t>Les éléments suivants sont des blocs : </a:t>
            </a:r>
            <a:endParaRPr/>
          </a:p>
          <a:p>
            <a:pPr indent="-342900" lvl="0" marL="457200" rtl="0" algn="l">
              <a:spcBef>
                <a:spcPts val="1600"/>
              </a:spcBef>
              <a:spcAft>
                <a:spcPts val="0"/>
              </a:spcAft>
              <a:buSzPts val="1800"/>
              <a:buChar char="●"/>
            </a:pPr>
            <a:r>
              <a:rPr lang="fr"/>
              <a:t>un module, </a:t>
            </a:r>
            <a:endParaRPr/>
          </a:p>
          <a:p>
            <a:pPr indent="-342900" lvl="0" marL="457200" rtl="0" algn="l">
              <a:spcBef>
                <a:spcPts val="0"/>
              </a:spcBef>
              <a:spcAft>
                <a:spcPts val="0"/>
              </a:spcAft>
              <a:buSzPts val="1800"/>
              <a:buChar char="●"/>
            </a:pPr>
            <a:r>
              <a:rPr lang="fr"/>
              <a:t>un corps de fonction </a:t>
            </a:r>
            <a:endParaRPr/>
          </a:p>
          <a:p>
            <a:pPr indent="-342900" lvl="0" marL="457200" rtl="0" algn="l">
              <a:spcBef>
                <a:spcPts val="0"/>
              </a:spcBef>
              <a:spcAft>
                <a:spcPts val="0"/>
              </a:spcAft>
              <a:buSzPts val="1800"/>
              <a:buChar char="●"/>
            </a:pPr>
            <a:r>
              <a:rPr lang="fr"/>
              <a:t>et une définition de classe.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6"/>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J’utilise Windows 10 pro : WSL et Ubuntu, VS code, Python3</a:t>
            </a:r>
            <a:endParaRPr/>
          </a:p>
        </p:txBody>
      </p:sp>
      <p:sp>
        <p:nvSpPr>
          <p:cNvPr id="277" name="Google Shape;277;p46"/>
          <p:cNvSpPr txBox="1"/>
          <p:nvPr>
            <p:ph idx="1" type="body"/>
          </p:nvPr>
        </p:nvSpPr>
        <p:spPr>
          <a:xfrm>
            <a:off x="120200" y="920400"/>
            <a:ext cx="8901000" cy="41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windows:</a:t>
            </a:r>
            <a:endParaRPr/>
          </a:p>
          <a:p>
            <a:pPr indent="0" lvl="0" marL="0" rtl="0" algn="l">
              <a:spcBef>
                <a:spcPts val="1600"/>
              </a:spcBef>
              <a:spcAft>
                <a:spcPts val="0"/>
              </a:spcAft>
              <a:buNone/>
            </a:pPr>
            <a:r>
              <a:rPr lang="fr" sz="2400" u="sng">
                <a:solidFill>
                  <a:schemeClr val="hlink"/>
                </a:solidFill>
                <a:latin typeface="Bree Serif"/>
                <a:ea typeface="Bree Serif"/>
                <a:cs typeface="Bree Serif"/>
                <a:sym typeface="Bree Serif"/>
                <a:hlinkClick r:id="rId3"/>
              </a:rPr>
              <a:t>https://code.visualstudio.com/download</a:t>
            </a:r>
            <a:endParaRPr sz="2400">
              <a:latin typeface="Bree Serif"/>
              <a:ea typeface="Bree Serif"/>
              <a:cs typeface="Bree Serif"/>
              <a:sym typeface="Bree Serif"/>
            </a:endParaRPr>
          </a:p>
          <a:p>
            <a:pPr indent="0" lvl="0" marL="0" rtl="0" algn="l">
              <a:spcBef>
                <a:spcPts val="1600"/>
              </a:spcBef>
              <a:spcAft>
                <a:spcPts val="0"/>
              </a:spcAft>
              <a:buNone/>
            </a:pPr>
            <a:r>
              <a:rPr lang="fr" sz="2400" u="sng">
                <a:solidFill>
                  <a:schemeClr val="hlink"/>
                </a:solidFill>
                <a:latin typeface="Bree Serif"/>
                <a:ea typeface="Bree Serif"/>
                <a:cs typeface="Bree Serif"/>
                <a:sym typeface="Bree Serif"/>
                <a:hlinkClick r:id="rId4"/>
              </a:rPr>
              <a:t>https://www.python.org/downloads/</a:t>
            </a:r>
            <a:endParaRPr sz="2400">
              <a:latin typeface="Bree Serif"/>
              <a:ea typeface="Bree Serif"/>
              <a:cs typeface="Bree Serif"/>
              <a:sym typeface="Bree Serif"/>
            </a:endParaRPr>
          </a:p>
          <a:p>
            <a:pPr indent="0" lvl="0" marL="0" rtl="0" algn="l">
              <a:spcBef>
                <a:spcPts val="1600"/>
              </a:spcBef>
              <a:spcAft>
                <a:spcPts val="1600"/>
              </a:spcAft>
              <a:buNone/>
            </a:pPr>
            <a:r>
              <a:rPr lang="fr" sz="2400">
                <a:latin typeface="Bree Serif"/>
                <a:ea typeface="Bree Serif"/>
                <a:cs typeface="Bree Serif"/>
                <a:sym typeface="Bree Serif"/>
              </a:rPr>
              <a:t>WSL Environnement Linux dans Windows 10 : permet d’utiliser facilement git, ssh, compilateur C, </a:t>
            </a:r>
            <a:r>
              <a:rPr lang="fr" sz="2400">
                <a:latin typeface="Bree Serif"/>
                <a:ea typeface="Bree Serif"/>
                <a:cs typeface="Bree Serif"/>
                <a:sym typeface="Bree Serif"/>
              </a:rPr>
              <a:t>langage</a:t>
            </a:r>
            <a:r>
              <a:rPr lang="fr" sz="2400">
                <a:latin typeface="Bree Serif"/>
                <a:ea typeface="Bree Serif"/>
                <a:cs typeface="Bree Serif"/>
                <a:sym typeface="Bree Serif"/>
              </a:rPr>
              <a:t> de script bash, python, Java, Ocaml, etc...</a:t>
            </a:r>
            <a:endParaRPr sz="2400">
              <a:latin typeface="Bree Serif"/>
              <a:ea typeface="Bree Serif"/>
              <a:cs typeface="Bree Serif"/>
              <a:sym typeface="Bree Serif"/>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7"/>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Minimum pour UTC503 Liban : git, ssh, python, vscode</a:t>
            </a:r>
            <a:endParaRPr/>
          </a:p>
        </p:txBody>
      </p:sp>
      <p:sp>
        <p:nvSpPr>
          <p:cNvPr id="283" name="Google Shape;283;p47"/>
          <p:cNvSpPr txBox="1"/>
          <p:nvPr>
            <p:ph idx="1" type="body"/>
          </p:nvPr>
        </p:nvSpPr>
        <p:spPr>
          <a:xfrm>
            <a:off x="120200" y="920400"/>
            <a:ext cx="8901000" cy="413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u="sng">
                <a:solidFill>
                  <a:schemeClr val="hlink"/>
                </a:solidFill>
                <a:hlinkClick r:id="rId3"/>
              </a:rPr>
              <a:t>https://github.com/git-for-windows/git/releases/download/v2.23.0.windows.1/Git-2.23.0-64-bit.exe</a:t>
            </a:r>
            <a:r>
              <a:rPr lang="fr"/>
              <a:t> viens avec ssh client</a:t>
            </a:r>
            <a:endParaRPr/>
          </a:p>
          <a:p>
            <a:pPr indent="-342900" lvl="0" marL="457200" rtl="0" algn="l">
              <a:spcBef>
                <a:spcPts val="0"/>
              </a:spcBef>
              <a:spcAft>
                <a:spcPts val="0"/>
              </a:spcAft>
              <a:buSzPts val="1800"/>
              <a:buChar char="●"/>
            </a:pPr>
            <a:r>
              <a:rPr lang="fr"/>
              <a:t>Pouvez installer ssh client de windows10</a:t>
            </a:r>
            <a:endParaRPr/>
          </a:p>
          <a:p>
            <a:pPr indent="-342900" lvl="0" marL="457200" rtl="0" algn="l">
              <a:spcBef>
                <a:spcPts val="0"/>
              </a:spcBef>
              <a:spcAft>
                <a:spcPts val="0"/>
              </a:spcAft>
              <a:buSzPts val="1800"/>
              <a:buChar char="●"/>
            </a:pPr>
            <a:r>
              <a:rPr lang="fr"/>
              <a:t>installer python3.8 </a:t>
            </a:r>
            <a:r>
              <a:rPr lang="fr" u="sng">
                <a:solidFill>
                  <a:schemeClr val="hlink"/>
                </a:solidFill>
                <a:hlinkClick r:id="rId4"/>
              </a:rPr>
              <a:t>https://classroom.google.com/u/1/c/NDMyNTQ2MjYyNDJa/a/NDMzNjAwODIzMjZa/details</a:t>
            </a:r>
            <a:endParaRPr/>
          </a:p>
          <a:p>
            <a:pPr indent="-342900" lvl="0" marL="457200" rtl="0" algn="l">
              <a:spcBef>
                <a:spcPts val="0"/>
              </a:spcBef>
              <a:spcAft>
                <a:spcPts val="0"/>
              </a:spcAft>
              <a:buSzPts val="1800"/>
              <a:buChar char="●"/>
            </a:pPr>
            <a:r>
              <a:rPr lang="fr"/>
              <a:t>installer VSCode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8"/>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Exemple</a:t>
            </a:r>
            <a:endParaRPr/>
          </a:p>
        </p:txBody>
      </p:sp>
      <p:pic>
        <p:nvPicPr>
          <p:cNvPr id="289" name="Google Shape;289;p48"/>
          <p:cNvPicPr preferRelativeResize="0"/>
          <p:nvPr/>
        </p:nvPicPr>
        <p:blipFill>
          <a:blip r:embed="rId3">
            <a:alphaModFix/>
          </a:blip>
          <a:stretch>
            <a:fillRect/>
          </a:stretch>
        </p:blipFill>
        <p:spPr>
          <a:xfrm>
            <a:off x="152400" y="936050"/>
            <a:ext cx="4029075" cy="3543300"/>
          </a:xfrm>
          <a:prstGeom prst="rect">
            <a:avLst/>
          </a:prstGeom>
          <a:noFill/>
          <a:ln cap="flat" cmpd="sng" w="28575">
            <a:solidFill>
              <a:schemeClr val="dk2"/>
            </a:solidFill>
            <a:prstDash val="solid"/>
            <a:round/>
            <a:headEnd len="sm" w="sm" type="none"/>
            <a:tailEnd len="sm" w="sm" type="none"/>
          </a:ln>
        </p:spPr>
      </p:pic>
      <p:sp>
        <p:nvSpPr>
          <p:cNvPr id="290" name="Google Shape;290;p48"/>
          <p:cNvSpPr/>
          <p:nvPr/>
        </p:nvSpPr>
        <p:spPr>
          <a:xfrm>
            <a:off x="2202450" y="1866700"/>
            <a:ext cx="1866600" cy="5373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800"/>
              <a:t>Tabulation </a:t>
            </a:r>
            <a:endParaRPr sz="1800"/>
          </a:p>
        </p:txBody>
      </p:sp>
      <p:cxnSp>
        <p:nvCxnSpPr>
          <p:cNvPr id="291" name="Google Shape;291;p48"/>
          <p:cNvCxnSpPr>
            <a:stCxn id="290" idx="4"/>
          </p:cNvCxnSpPr>
          <p:nvPr/>
        </p:nvCxnSpPr>
        <p:spPr>
          <a:xfrm flipH="1">
            <a:off x="429681" y="2471163"/>
            <a:ext cx="2317200" cy="187800"/>
          </a:xfrm>
          <a:prstGeom prst="straightConnector1">
            <a:avLst/>
          </a:prstGeom>
          <a:noFill/>
          <a:ln cap="flat" cmpd="sng" w="28575">
            <a:solidFill>
              <a:schemeClr val="dk2"/>
            </a:solidFill>
            <a:prstDash val="solid"/>
            <a:round/>
            <a:headEnd len="med" w="med" type="none"/>
            <a:tailEnd len="med" w="med" type="triangle"/>
          </a:ln>
        </p:spPr>
      </p:cxnSp>
      <p:cxnSp>
        <p:nvCxnSpPr>
          <p:cNvPr id="292" name="Google Shape;292;p48"/>
          <p:cNvCxnSpPr/>
          <p:nvPr/>
        </p:nvCxnSpPr>
        <p:spPr>
          <a:xfrm flipH="1">
            <a:off x="443166" y="2471163"/>
            <a:ext cx="2080500" cy="698100"/>
          </a:xfrm>
          <a:prstGeom prst="straightConnector1">
            <a:avLst/>
          </a:prstGeom>
          <a:noFill/>
          <a:ln cap="flat" cmpd="sng" w="28575">
            <a:solidFill>
              <a:schemeClr val="dk2"/>
            </a:solidFill>
            <a:prstDash val="solid"/>
            <a:round/>
            <a:headEnd len="med" w="med" type="none"/>
            <a:tailEnd len="med" w="med" type="triangle"/>
          </a:ln>
        </p:spPr>
      </p:cxnSp>
      <p:sp>
        <p:nvSpPr>
          <p:cNvPr id="293" name="Google Shape;293;p48"/>
          <p:cNvSpPr/>
          <p:nvPr/>
        </p:nvSpPr>
        <p:spPr>
          <a:xfrm>
            <a:off x="2390450" y="2565038"/>
            <a:ext cx="4834620" cy="1423278"/>
          </a:xfrm>
          <a:prstGeom prst="irregularSeal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800"/>
              <a:t>Ligne vide ou supprimer tabulation</a:t>
            </a:r>
            <a:endParaRPr sz="1800"/>
          </a:p>
        </p:txBody>
      </p:sp>
      <p:cxnSp>
        <p:nvCxnSpPr>
          <p:cNvPr id="294" name="Google Shape;294;p48"/>
          <p:cNvCxnSpPr>
            <a:stCxn id="293" idx="1"/>
          </p:cNvCxnSpPr>
          <p:nvPr/>
        </p:nvCxnSpPr>
        <p:spPr>
          <a:xfrm flipH="1">
            <a:off x="617750" y="3413535"/>
            <a:ext cx="1772700" cy="243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9"/>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Essayer </a:t>
            </a:r>
            <a:r>
              <a:rPr lang="fr"/>
              <a:t>d'écrire</a:t>
            </a:r>
            <a:r>
              <a:rPr lang="fr"/>
              <a:t> la même chose en Java</a:t>
            </a:r>
            <a:endParaRPr/>
          </a:p>
        </p:txBody>
      </p:sp>
      <p:sp>
        <p:nvSpPr>
          <p:cNvPr id="300" name="Google Shape;300;p49"/>
          <p:cNvSpPr txBox="1"/>
          <p:nvPr>
            <p:ph idx="1" type="body"/>
          </p:nvPr>
        </p:nvSpPr>
        <p:spPr>
          <a:xfrm>
            <a:off x="120200" y="920400"/>
            <a:ext cx="8901000" cy="41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Discussion</a:t>
            </a:r>
            <a:endParaRPr/>
          </a:p>
          <a:p>
            <a:pPr indent="0" lvl="0" marL="0" rtl="0" algn="l">
              <a:spcBef>
                <a:spcPts val="1600"/>
              </a:spcBef>
              <a:spcAft>
                <a:spcPts val="1600"/>
              </a:spcAft>
              <a:buNone/>
            </a:pPr>
            <a:r>
              <a:rPr lang="fr"/>
              <a:t>Quels sont vos commentaire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0"/>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if else en python vs Java / C</a:t>
            </a:r>
            <a:endParaRPr/>
          </a:p>
        </p:txBody>
      </p:sp>
      <p:sp>
        <p:nvSpPr>
          <p:cNvPr id="306" name="Google Shape;306;p50"/>
          <p:cNvSpPr txBox="1"/>
          <p:nvPr>
            <p:ph idx="1" type="body"/>
          </p:nvPr>
        </p:nvSpPr>
        <p:spPr>
          <a:xfrm>
            <a:off x="183775" y="1296425"/>
            <a:ext cx="1588800" cy="168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a:t>if (condition):</a:t>
            </a:r>
            <a:endParaRPr/>
          </a:p>
          <a:p>
            <a:pPr indent="0" lvl="0" marL="0" rtl="0" algn="l">
              <a:lnSpc>
                <a:spcPct val="100000"/>
              </a:lnSpc>
              <a:spcBef>
                <a:spcPts val="0"/>
              </a:spcBef>
              <a:spcAft>
                <a:spcPts val="0"/>
              </a:spcAft>
              <a:buNone/>
            </a:pPr>
            <a:r>
              <a:rPr lang="fr"/>
              <a:t>    …</a:t>
            </a:r>
            <a:endParaRPr/>
          </a:p>
          <a:p>
            <a:pPr indent="0" lvl="0" marL="0" rtl="0" algn="l">
              <a:lnSpc>
                <a:spcPct val="100000"/>
              </a:lnSpc>
              <a:spcBef>
                <a:spcPts val="0"/>
              </a:spcBef>
              <a:spcAft>
                <a:spcPts val="0"/>
              </a:spcAft>
              <a:buNone/>
            </a:pPr>
            <a:r>
              <a:rPr lang="fr"/>
              <a:t>else:</a:t>
            </a:r>
            <a:endParaRPr/>
          </a:p>
          <a:p>
            <a:pPr indent="0" lvl="0" marL="0" rtl="0" algn="l">
              <a:lnSpc>
                <a:spcPct val="100000"/>
              </a:lnSpc>
              <a:spcBef>
                <a:spcPts val="0"/>
              </a:spcBef>
              <a:spcAft>
                <a:spcPts val="0"/>
              </a:spcAft>
              <a:buNone/>
            </a:pPr>
            <a:r>
              <a:rPr lang="fr"/>
              <a:t>   </a:t>
            </a:r>
            <a:r>
              <a:rPr lang="fr"/>
              <a:t>...</a:t>
            </a:r>
            <a:r>
              <a:rPr lang="fr"/>
              <a:t>.</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307" name="Google Shape;307;p50"/>
          <p:cNvSpPr/>
          <p:nvPr/>
        </p:nvSpPr>
        <p:spPr>
          <a:xfrm>
            <a:off x="241725" y="1718975"/>
            <a:ext cx="228300" cy="188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0"/>
          <p:cNvSpPr/>
          <p:nvPr/>
        </p:nvSpPr>
        <p:spPr>
          <a:xfrm>
            <a:off x="241725" y="2260825"/>
            <a:ext cx="228300" cy="188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0"/>
          <p:cNvSpPr/>
          <p:nvPr/>
        </p:nvSpPr>
        <p:spPr>
          <a:xfrm>
            <a:off x="282025" y="2524750"/>
            <a:ext cx="1423500" cy="13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0"/>
          <p:cNvSpPr/>
          <p:nvPr/>
        </p:nvSpPr>
        <p:spPr>
          <a:xfrm>
            <a:off x="2256150" y="783650"/>
            <a:ext cx="1248900" cy="586200"/>
          </a:xfrm>
          <a:prstGeom prst="wedgeRoundRectCallout">
            <a:avLst>
              <a:gd fmla="val -20833" name="adj1"/>
              <a:gd fmla="val 62500" name="adj2"/>
              <a:gd fmla="val 0" name="adj3"/>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solidFill>
                  <a:srgbClr val="FFFFFF"/>
                </a:solidFill>
              </a:rPr>
              <a:t>Tabulation obligatoire</a:t>
            </a:r>
            <a:endParaRPr>
              <a:solidFill>
                <a:srgbClr val="FFFFFF"/>
              </a:solidFill>
            </a:endParaRPr>
          </a:p>
        </p:txBody>
      </p:sp>
      <p:cxnSp>
        <p:nvCxnSpPr>
          <p:cNvPr id="311" name="Google Shape;311;p50"/>
          <p:cNvCxnSpPr>
            <a:stCxn id="307" idx="3"/>
            <a:endCxn id="310" idx="4"/>
          </p:cNvCxnSpPr>
          <p:nvPr/>
        </p:nvCxnSpPr>
        <p:spPr>
          <a:xfrm flipH="1" rot="10800000">
            <a:off x="470025" y="1443125"/>
            <a:ext cx="2150400" cy="369900"/>
          </a:xfrm>
          <a:prstGeom prst="straightConnector1">
            <a:avLst/>
          </a:prstGeom>
          <a:noFill/>
          <a:ln cap="flat" cmpd="sng" w="9525">
            <a:solidFill>
              <a:schemeClr val="dk2"/>
            </a:solidFill>
            <a:prstDash val="solid"/>
            <a:round/>
            <a:headEnd len="med" w="med" type="none"/>
            <a:tailEnd len="med" w="med" type="none"/>
          </a:ln>
        </p:spPr>
      </p:cxnSp>
      <p:cxnSp>
        <p:nvCxnSpPr>
          <p:cNvPr id="312" name="Google Shape;312;p50"/>
          <p:cNvCxnSpPr>
            <a:endCxn id="310" idx="4"/>
          </p:cNvCxnSpPr>
          <p:nvPr/>
        </p:nvCxnSpPr>
        <p:spPr>
          <a:xfrm flipH="1" rot="10800000">
            <a:off x="470017" y="1443125"/>
            <a:ext cx="2150400" cy="911700"/>
          </a:xfrm>
          <a:prstGeom prst="straightConnector1">
            <a:avLst/>
          </a:prstGeom>
          <a:noFill/>
          <a:ln cap="flat" cmpd="sng" w="9525">
            <a:solidFill>
              <a:schemeClr val="dk2"/>
            </a:solidFill>
            <a:prstDash val="solid"/>
            <a:round/>
            <a:headEnd len="med" w="med" type="none"/>
            <a:tailEnd len="med" w="med" type="none"/>
          </a:ln>
        </p:spPr>
      </p:cxnSp>
      <p:sp>
        <p:nvSpPr>
          <p:cNvPr id="313" name="Google Shape;313;p50"/>
          <p:cNvSpPr/>
          <p:nvPr/>
        </p:nvSpPr>
        <p:spPr>
          <a:xfrm>
            <a:off x="2524750" y="1886300"/>
            <a:ext cx="2056500" cy="4836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t>Revenir ligne sans tabulation </a:t>
            </a:r>
            <a:endParaRPr/>
          </a:p>
        </p:txBody>
      </p:sp>
      <p:cxnSp>
        <p:nvCxnSpPr>
          <p:cNvPr id="314" name="Google Shape;314;p50"/>
          <p:cNvCxnSpPr>
            <a:stCxn id="309" idx="3"/>
            <a:endCxn id="313" idx="4"/>
          </p:cNvCxnSpPr>
          <p:nvPr/>
        </p:nvCxnSpPr>
        <p:spPr>
          <a:xfrm flipH="1" rot="10800000">
            <a:off x="1705525" y="2430250"/>
            <a:ext cx="1419000" cy="161700"/>
          </a:xfrm>
          <a:prstGeom prst="straightConnector1">
            <a:avLst/>
          </a:prstGeom>
          <a:noFill/>
          <a:ln cap="flat" cmpd="sng" w="9525">
            <a:solidFill>
              <a:schemeClr val="dk2"/>
            </a:solidFill>
            <a:prstDash val="solid"/>
            <a:round/>
            <a:headEnd len="med" w="med" type="none"/>
            <a:tailEnd len="med" w="med" type="none"/>
          </a:ln>
        </p:spPr>
      </p:cxnSp>
      <p:sp>
        <p:nvSpPr>
          <p:cNvPr id="315" name="Google Shape;315;p50"/>
          <p:cNvSpPr txBox="1"/>
          <p:nvPr/>
        </p:nvSpPr>
        <p:spPr>
          <a:xfrm>
            <a:off x="5143500" y="980350"/>
            <a:ext cx="3129000" cy="18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Open Sans"/>
                <a:ea typeface="Open Sans"/>
                <a:cs typeface="Open Sans"/>
                <a:sym typeface="Open Sans"/>
              </a:rPr>
              <a:t>En Java syntaxe sans </a:t>
            </a:r>
            <a:r>
              <a:rPr lang="fr">
                <a:latin typeface="Open Sans"/>
                <a:ea typeface="Open Sans"/>
                <a:cs typeface="Open Sans"/>
                <a:sym typeface="Open Sans"/>
              </a:rPr>
              <a:t>contrainte</a:t>
            </a:r>
            <a:r>
              <a:rPr lang="fr">
                <a:latin typeface="Open Sans"/>
                <a:ea typeface="Open Sans"/>
                <a:cs typeface="Open Sans"/>
                <a:sym typeface="Open Sans"/>
              </a:rPr>
              <a:t> de tabulation</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fr">
                <a:latin typeface="Open Sans"/>
                <a:ea typeface="Open Sans"/>
                <a:cs typeface="Open Sans"/>
                <a:sym typeface="Open Sans"/>
              </a:rPr>
              <a:t>if(condition) {</a:t>
            </a:r>
            <a:endParaRPr>
              <a:latin typeface="Open Sans"/>
              <a:ea typeface="Open Sans"/>
              <a:cs typeface="Open Sans"/>
              <a:sym typeface="Open Sans"/>
            </a:endParaRPr>
          </a:p>
          <a:p>
            <a:pPr indent="0" lvl="0" marL="0" rtl="0" algn="l">
              <a:spcBef>
                <a:spcPts val="0"/>
              </a:spcBef>
              <a:spcAft>
                <a:spcPts val="0"/>
              </a:spcAft>
              <a:buNone/>
            </a:pPr>
            <a:r>
              <a:rPr lang="fr">
                <a:latin typeface="Open Sans"/>
                <a:ea typeface="Open Sans"/>
                <a:cs typeface="Open Sans"/>
                <a:sym typeface="Open Sans"/>
              </a:rPr>
              <a:t>    ….</a:t>
            </a:r>
            <a:endParaRPr>
              <a:latin typeface="Open Sans"/>
              <a:ea typeface="Open Sans"/>
              <a:cs typeface="Open Sans"/>
              <a:sym typeface="Open Sans"/>
            </a:endParaRPr>
          </a:p>
          <a:p>
            <a:pPr indent="0" lvl="0" marL="0" rtl="0" algn="l">
              <a:spcBef>
                <a:spcPts val="0"/>
              </a:spcBef>
              <a:spcAft>
                <a:spcPts val="0"/>
              </a:spcAft>
              <a:buNone/>
            </a:pPr>
            <a:r>
              <a:rPr lang="fr">
                <a:latin typeface="Open Sans"/>
                <a:ea typeface="Open Sans"/>
                <a:cs typeface="Open Sans"/>
                <a:sym typeface="Open Sans"/>
              </a:rPr>
              <a:t>} else {</a:t>
            </a:r>
            <a:endParaRPr>
              <a:latin typeface="Open Sans"/>
              <a:ea typeface="Open Sans"/>
              <a:cs typeface="Open Sans"/>
              <a:sym typeface="Open Sans"/>
            </a:endParaRPr>
          </a:p>
          <a:p>
            <a:pPr indent="0" lvl="0" marL="0" rtl="0" algn="l">
              <a:spcBef>
                <a:spcPts val="0"/>
              </a:spcBef>
              <a:spcAft>
                <a:spcPts val="0"/>
              </a:spcAft>
              <a:buNone/>
            </a:pPr>
            <a:r>
              <a:rPr lang="fr">
                <a:latin typeface="Open Sans"/>
                <a:ea typeface="Open Sans"/>
                <a:cs typeface="Open Sans"/>
                <a:sym typeface="Open Sans"/>
              </a:rPr>
              <a:t>   ….</a:t>
            </a:r>
            <a:endParaRPr>
              <a:latin typeface="Open Sans"/>
              <a:ea typeface="Open Sans"/>
              <a:cs typeface="Open Sans"/>
              <a:sym typeface="Open Sans"/>
            </a:endParaRPr>
          </a:p>
          <a:p>
            <a:pPr indent="0" lvl="0" marL="0" rtl="0" algn="l">
              <a:spcBef>
                <a:spcPts val="0"/>
              </a:spcBef>
              <a:spcAft>
                <a:spcPts val="0"/>
              </a:spcAft>
              <a:buNone/>
            </a:pPr>
            <a:r>
              <a:rPr lang="fr">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1"/>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While en python</a:t>
            </a:r>
            <a:endParaRPr/>
          </a:p>
        </p:txBody>
      </p:sp>
      <p:pic>
        <p:nvPicPr>
          <p:cNvPr id="321" name="Google Shape;321;p51"/>
          <p:cNvPicPr preferRelativeResize="0"/>
          <p:nvPr/>
        </p:nvPicPr>
        <p:blipFill>
          <a:blip r:embed="rId3">
            <a:alphaModFix/>
          </a:blip>
          <a:stretch>
            <a:fillRect/>
          </a:stretch>
        </p:blipFill>
        <p:spPr>
          <a:xfrm>
            <a:off x="183775" y="1365800"/>
            <a:ext cx="3711525" cy="1837975"/>
          </a:xfrm>
          <a:prstGeom prst="rect">
            <a:avLst/>
          </a:prstGeom>
          <a:noFill/>
          <a:ln>
            <a:noFill/>
          </a:ln>
        </p:spPr>
      </p:pic>
      <p:sp>
        <p:nvSpPr>
          <p:cNvPr id="322" name="Google Shape;322;p51"/>
          <p:cNvSpPr/>
          <p:nvPr/>
        </p:nvSpPr>
        <p:spPr>
          <a:xfrm>
            <a:off x="4015425" y="568775"/>
            <a:ext cx="1866600" cy="5373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800"/>
              <a:t>Tabulation </a:t>
            </a:r>
            <a:endParaRPr sz="1800"/>
          </a:p>
        </p:txBody>
      </p:sp>
      <p:sp>
        <p:nvSpPr>
          <p:cNvPr id="323" name="Google Shape;323;p51"/>
          <p:cNvSpPr/>
          <p:nvPr/>
        </p:nvSpPr>
        <p:spPr>
          <a:xfrm>
            <a:off x="3585675" y="1481988"/>
            <a:ext cx="4834620" cy="1423278"/>
          </a:xfrm>
          <a:prstGeom prst="irregularSeal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800"/>
              <a:t>supprimer</a:t>
            </a:r>
            <a:r>
              <a:rPr lang="fr" sz="1800"/>
              <a:t> tabulation</a:t>
            </a:r>
            <a:endParaRPr sz="1800"/>
          </a:p>
        </p:txBody>
      </p:sp>
      <p:cxnSp>
        <p:nvCxnSpPr>
          <p:cNvPr id="324" name="Google Shape;324;p51"/>
          <p:cNvCxnSpPr/>
          <p:nvPr/>
        </p:nvCxnSpPr>
        <p:spPr>
          <a:xfrm flipH="1">
            <a:off x="845925" y="837425"/>
            <a:ext cx="3169500" cy="1305300"/>
          </a:xfrm>
          <a:prstGeom prst="straightConnector1">
            <a:avLst/>
          </a:prstGeom>
          <a:noFill/>
          <a:ln cap="flat" cmpd="sng" w="9525">
            <a:solidFill>
              <a:schemeClr val="dk2"/>
            </a:solidFill>
            <a:prstDash val="solid"/>
            <a:round/>
            <a:headEnd len="med" w="med" type="none"/>
            <a:tailEnd len="med" w="med" type="triangle"/>
          </a:ln>
        </p:spPr>
      </p:cxnSp>
      <p:cxnSp>
        <p:nvCxnSpPr>
          <p:cNvPr id="325" name="Google Shape;325;p51"/>
          <p:cNvCxnSpPr/>
          <p:nvPr/>
        </p:nvCxnSpPr>
        <p:spPr>
          <a:xfrm flipH="1">
            <a:off x="738675" y="2330485"/>
            <a:ext cx="2847000" cy="215100"/>
          </a:xfrm>
          <a:prstGeom prst="straightConnector1">
            <a:avLst/>
          </a:prstGeom>
          <a:noFill/>
          <a:ln cap="flat" cmpd="sng" w="9525">
            <a:solidFill>
              <a:schemeClr val="dk2"/>
            </a:solidFill>
            <a:prstDash val="solid"/>
            <a:round/>
            <a:headEnd len="med" w="med" type="none"/>
            <a:tailEnd len="med" w="med" type="triangle"/>
          </a:ln>
        </p:spPr>
      </p:cxnSp>
      <p:pic>
        <p:nvPicPr>
          <p:cNvPr id="326" name="Google Shape;326;p51"/>
          <p:cNvPicPr preferRelativeResize="0"/>
          <p:nvPr/>
        </p:nvPicPr>
        <p:blipFill>
          <a:blip r:embed="rId4">
            <a:alphaModFix/>
          </a:blip>
          <a:stretch>
            <a:fillRect/>
          </a:stretch>
        </p:blipFill>
        <p:spPr>
          <a:xfrm>
            <a:off x="4946725" y="3281200"/>
            <a:ext cx="3095625" cy="1152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72150" y="0"/>
            <a:ext cx="9071700" cy="12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Premier exemple : résoudre équation du premier degré ax+b=0</a:t>
            </a:r>
            <a:endParaRPr/>
          </a:p>
        </p:txBody>
      </p:sp>
      <p:sp>
        <p:nvSpPr>
          <p:cNvPr id="86" name="Google Shape;86;p16"/>
          <p:cNvSpPr txBox="1"/>
          <p:nvPr>
            <p:ph idx="1" type="body"/>
          </p:nvPr>
        </p:nvSpPr>
        <p:spPr>
          <a:xfrm>
            <a:off x="530850" y="1270200"/>
            <a:ext cx="8154300" cy="3679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sz="1400"/>
              <a:t>Programme premier_degre</a:t>
            </a:r>
            <a:endParaRPr sz="1400"/>
          </a:p>
          <a:p>
            <a:pPr indent="0" lvl="0" marL="0" rtl="0" algn="l">
              <a:lnSpc>
                <a:spcPct val="100000"/>
              </a:lnSpc>
              <a:spcBef>
                <a:spcPts val="0"/>
              </a:spcBef>
              <a:spcAft>
                <a:spcPts val="0"/>
              </a:spcAft>
              <a:buNone/>
            </a:pPr>
            <a:r>
              <a:rPr lang="fr" sz="1400"/>
              <a:t>Variables</a:t>
            </a:r>
            <a:endParaRPr sz="1400"/>
          </a:p>
          <a:p>
            <a:pPr indent="0" lvl="0" marL="0" rtl="0" algn="l">
              <a:lnSpc>
                <a:spcPct val="100000"/>
              </a:lnSpc>
              <a:spcBef>
                <a:spcPts val="0"/>
              </a:spcBef>
              <a:spcAft>
                <a:spcPts val="0"/>
              </a:spcAft>
              <a:buNone/>
            </a:pPr>
            <a:r>
              <a:rPr lang="fr" sz="1400"/>
              <a:t>       a : entier</a:t>
            </a:r>
            <a:endParaRPr sz="1400"/>
          </a:p>
          <a:p>
            <a:pPr indent="0" lvl="0" marL="0" rtl="0" algn="l">
              <a:lnSpc>
                <a:spcPct val="100000"/>
              </a:lnSpc>
              <a:spcBef>
                <a:spcPts val="0"/>
              </a:spcBef>
              <a:spcAft>
                <a:spcPts val="0"/>
              </a:spcAft>
              <a:buNone/>
            </a:pPr>
            <a:r>
              <a:rPr lang="fr" sz="1400"/>
              <a:t>       b: entier</a:t>
            </a:r>
            <a:endParaRPr sz="1400"/>
          </a:p>
          <a:p>
            <a:pPr indent="0" lvl="0" marL="0" rtl="0" algn="l">
              <a:lnSpc>
                <a:spcPct val="100000"/>
              </a:lnSpc>
              <a:spcBef>
                <a:spcPts val="0"/>
              </a:spcBef>
              <a:spcAft>
                <a:spcPts val="0"/>
              </a:spcAft>
              <a:buNone/>
            </a:pPr>
            <a:r>
              <a:rPr lang="fr" sz="1400"/>
              <a:t>       r:  réel</a:t>
            </a:r>
            <a:endParaRPr sz="1400"/>
          </a:p>
          <a:p>
            <a:pPr indent="0" lvl="0" marL="0" rtl="0" algn="l">
              <a:lnSpc>
                <a:spcPct val="100000"/>
              </a:lnSpc>
              <a:spcBef>
                <a:spcPts val="0"/>
              </a:spcBef>
              <a:spcAft>
                <a:spcPts val="0"/>
              </a:spcAft>
              <a:buNone/>
            </a:pPr>
            <a:r>
              <a:rPr lang="fr" sz="1400"/>
              <a:t>Debut</a:t>
            </a:r>
            <a:endParaRPr sz="1400"/>
          </a:p>
          <a:p>
            <a:pPr indent="0" lvl="0" marL="0" rtl="0" algn="l">
              <a:lnSpc>
                <a:spcPct val="100000"/>
              </a:lnSpc>
              <a:spcBef>
                <a:spcPts val="0"/>
              </a:spcBef>
              <a:spcAft>
                <a:spcPts val="0"/>
              </a:spcAft>
              <a:buNone/>
            </a:pPr>
            <a:r>
              <a:rPr lang="fr" sz="1400"/>
              <a:t>      -- saisir les données</a:t>
            </a:r>
            <a:endParaRPr sz="1400"/>
          </a:p>
          <a:p>
            <a:pPr indent="0" lvl="0" marL="0" rtl="0" algn="l">
              <a:lnSpc>
                <a:spcPct val="100000"/>
              </a:lnSpc>
              <a:spcBef>
                <a:spcPts val="0"/>
              </a:spcBef>
              <a:spcAft>
                <a:spcPts val="0"/>
              </a:spcAft>
              <a:buNone/>
            </a:pPr>
            <a:r>
              <a:rPr lang="fr" sz="1400"/>
              <a:t>      Ecrire (“Donner a et b”)</a:t>
            </a:r>
            <a:endParaRPr sz="1400"/>
          </a:p>
          <a:p>
            <a:pPr indent="0" lvl="0" marL="0" rtl="0" algn="l">
              <a:lnSpc>
                <a:spcPct val="100000"/>
              </a:lnSpc>
              <a:spcBef>
                <a:spcPts val="0"/>
              </a:spcBef>
              <a:spcAft>
                <a:spcPts val="0"/>
              </a:spcAft>
              <a:buNone/>
            </a:pPr>
            <a:r>
              <a:rPr lang="fr" sz="1400"/>
              <a:t>      Lire(a)</a:t>
            </a:r>
            <a:endParaRPr sz="1400"/>
          </a:p>
          <a:p>
            <a:pPr indent="0" lvl="0" marL="0" rtl="0" algn="l">
              <a:lnSpc>
                <a:spcPct val="100000"/>
              </a:lnSpc>
              <a:spcBef>
                <a:spcPts val="0"/>
              </a:spcBef>
              <a:spcAft>
                <a:spcPts val="0"/>
              </a:spcAft>
              <a:buNone/>
            </a:pPr>
            <a:r>
              <a:rPr lang="fr" sz="1400"/>
              <a:t>      Lire(b)</a:t>
            </a:r>
            <a:endParaRPr sz="1400"/>
          </a:p>
          <a:p>
            <a:pPr indent="0" lvl="0" marL="0" rtl="0" algn="l">
              <a:lnSpc>
                <a:spcPct val="100000"/>
              </a:lnSpc>
              <a:spcBef>
                <a:spcPts val="0"/>
              </a:spcBef>
              <a:spcAft>
                <a:spcPts val="0"/>
              </a:spcAft>
              <a:buNone/>
            </a:pPr>
            <a:r>
              <a:rPr lang="fr" sz="1400"/>
              <a:t>      -- Calculer les réponses</a:t>
            </a:r>
            <a:endParaRPr sz="1400"/>
          </a:p>
          <a:p>
            <a:pPr indent="0" lvl="0" marL="0" rtl="0" algn="l">
              <a:lnSpc>
                <a:spcPct val="100000"/>
              </a:lnSpc>
              <a:spcBef>
                <a:spcPts val="0"/>
              </a:spcBef>
              <a:spcAft>
                <a:spcPts val="0"/>
              </a:spcAft>
              <a:buNone/>
            </a:pPr>
            <a:r>
              <a:rPr lang="fr" sz="1400"/>
              <a:t>      -- </a:t>
            </a:r>
            <a:r>
              <a:rPr lang="fr" sz="1400"/>
              <a:t>réponse</a:t>
            </a:r>
            <a:r>
              <a:rPr lang="fr" sz="1400"/>
              <a:t> = -b/a  à  condition que a soit non nul (0)</a:t>
            </a:r>
            <a:endParaRPr sz="1400"/>
          </a:p>
          <a:p>
            <a:pPr indent="0" lvl="0" marL="0" rtl="0" algn="l">
              <a:lnSpc>
                <a:spcPct val="100000"/>
              </a:lnSpc>
              <a:spcBef>
                <a:spcPts val="0"/>
              </a:spcBef>
              <a:spcAft>
                <a:spcPts val="0"/>
              </a:spcAft>
              <a:buNone/>
            </a:pPr>
            <a:r>
              <a:rPr lang="fr" sz="1400"/>
              <a:t>     r= -b/a</a:t>
            </a:r>
            <a:endParaRPr sz="1400"/>
          </a:p>
          <a:p>
            <a:pPr indent="0" lvl="0" marL="0" rtl="0" algn="l">
              <a:lnSpc>
                <a:spcPct val="100000"/>
              </a:lnSpc>
              <a:spcBef>
                <a:spcPts val="0"/>
              </a:spcBef>
              <a:spcAft>
                <a:spcPts val="0"/>
              </a:spcAft>
              <a:buNone/>
            </a:pPr>
            <a:r>
              <a:rPr lang="fr" sz="1400"/>
              <a:t>      Ecrire (“La réponse est “, r)</a:t>
            </a:r>
            <a:endParaRPr sz="1400"/>
          </a:p>
          <a:p>
            <a:pPr indent="0" lvl="0" marL="0" rtl="0" algn="l">
              <a:lnSpc>
                <a:spcPct val="100000"/>
              </a:lnSpc>
              <a:spcBef>
                <a:spcPts val="0"/>
              </a:spcBef>
              <a:spcAft>
                <a:spcPts val="0"/>
              </a:spcAft>
              <a:buNone/>
            </a:pPr>
            <a:r>
              <a:rPr lang="fr" sz="1400"/>
              <a:t>     -- ce programme n’est pas tout à fait </a:t>
            </a:r>
            <a:r>
              <a:rPr lang="fr" sz="1400"/>
              <a:t>correct</a:t>
            </a:r>
            <a:endParaRPr sz="1400"/>
          </a:p>
          <a:p>
            <a:pPr indent="0" lvl="0" marL="0" rtl="0" algn="l">
              <a:lnSpc>
                <a:spcPct val="100000"/>
              </a:lnSpc>
              <a:spcBef>
                <a:spcPts val="0"/>
              </a:spcBef>
              <a:spcAft>
                <a:spcPts val="0"/>
              </a:spcAft>
              <a:buNone/>
            </a:pPr>
            <a:r>
              <a:rPr lang="fr" sz="1400"/>
              <a:t>Fin</a:t>
            </a:r>
            <a:endParaRPr sz="1400"/>
          </a:p>
          <a:p>
            <a:pPr indent="0" lvl="0" marL="0" rtl="0" algn="l">
              <a:lnSpc>
                <a:spcPct val="100000"/>
              </a:lnSpc>
              <a:spcBef>
                <a:spcPts val="0"/>
              </a:spcBef>
              <a:spcAft>
                <a:spcPts val="0"/>
              </a:spcAft>
              <a:buNone/>
            </a:pPr>
            <a:r>
              <a:rPr lang="fr" sz="1400"/>
              <a:t>      </a:t>
            </a:r>
            <a:endParaRPr sz="1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2"/>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 exemple pour montrer plusieurs blocs </a:t>
            </a:r>
            <a:endParaRPr/>
          </a:p>
        </p:txBody>
      </p:sp>
      <p:pic>
        <p:nvPicPr>
          <p:cNvPr id="332" name="Google Shape;332;p52"/>
          <p:cNvPicPr preferRelativeResize="0"/>
          <p:nvPr/>
        </p:nvPicPr>
        <p:blipFill>
          <a:blip r:embed="rId3">
            <a:alphaModFix/>
          </a:blip>
          <a:stretch>
            <a:fillRect/>
          </a:stretch>
        </p:blipFill>
        <p:spPr>
          <a:xfrm>
            <a:off x="515000" y="2274325"/>
            <a:ext cx="4791075" cy="2114550"/>
          </a:xfrm>
          <a:prstGeom prst="rect">
            <a:avLst/>
          </a:prstGeom>
          <a:noFill/>
          <a:ln>
            <a:noFill/>
          </a:ln>
        </p:spPr>
      </p:pic>
      <p:pic>
        <p:nvPicPr>
          <p:cNvPr id="333" name="Google Shape;333;p52"/>
          <p:cNvPicPr preferRelativeResize="0"/>
          <p:nvPr/>
        </p:nvPicPr>
        <p:blipFill>
          <a:blip r:embed="rId4">
            <a:alphaModFix/>
          </a:blip>
          <a:stretch>
            <a:fillRect/>
          </a:stretch>
        </p:blipFill>
        <p:spPr>
          <a:xfrm>
            <a:off x="4215363" y="624525"/>
            <a:ext cx="4733925" cy="2247900"/>
          </a:xfrm>
          <a:prstGeom prst="rect">
            <a:avLst/>
          </a:prstGeom>
          <a:noFill/>
          <a:ln>
            <a:noFill/>
          </a:ln>
        </p:spPr>
      </p:pic>
      <p:sp>
        <p:nvSpPr>
          <p:cNvPr id="334" name="Google Shape;334;p52"/>
          <p:cNvSpPr txBox="1"/>
          <p:nvPr/>
        </p:nvSpPr>
        <p:spPr>
          <a:xfrm>
            <a:off x="183775" y="953500"/>
            <a:ext cx="3196200" cy="8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Open Sans"/>
                <a:ea typeface="Open Sans"/>
                <a:cs typeface="Open Sans"/>
                <a:sym typeface="Open Sans"/>
              </a:rPr>
              <a:t>Importance des tabulations et la fin d’un bloc</a:t>
            </a:r>
            <a:endParaRPr>
              <a:latin typeface="Open Sans"/>
              <a:ea typeface="Open Sans"/>
              <a:cs typeface="Open Sans"/>
              <a:sym typeface="Open Sans"/>
            </a:endParaRPr>
          </a:p>
        </p:txBody>
      </p:sp>
      <p:cxnSp>
        <p:nvCxnSpPr>
          <p:cNvPr id="335" name="Google Shape;335;p52"/>
          <p:cNvCxnSpPr/>
          <p:nvPr/>
        </p:nvCxnSpPr>
        <p:spPr>
          <a:xfrm>
            <a:off x="2565025" y="1369800"/>
            <a:ext cx="1705500" cy="738600"/>
          </a:xfrm>
          <a:prstGeom prst="straightConnector1">
            <a:avLst/>
          </a:prstGeom>
          <a:noFill/>
          <a:ln cap="flat" cmpd="sng" w="9525">
            <a:solidFill>
              <a:schemeClr val="dk2"/>
            </a:solidFill>
            <a:prstDash val="solid"/>
            <a:round/>
            <a:headEnd len="med" w="med" type="none"/>
            <a:tailEnd len="med" w="med" type="triangle"/>
          </a:ln>
        </p:spPr>
      </p:cxnSp>
      <p:cxnSp>
        <p:nvCxnSpPr>
          <p:cNvPr id="336" name="Google Shape;336;p52"/>
          <p:cNvCxnSpPr/>
          <p:nvPr/>
        </p:nvCxnSpPr>
        <p:spPr>
          <a:xfrm flipH="1">
            <a:off x="926675" y="1584675"/>
            <a:ext cx="564000" cy="2081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3"/>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variables et leur type</a:t>
            </a:r>
            <a:endParaRPr/>
          </a:p>
        </p:txBody>
      </p:sp>
      <p:sp>
        <p:nvSpPr>
          <p:cNvPr id="342" name="Google Shape;342;p53"/>
          <p:cNvSpPr txBox="1"/>
          <p:nvPr>
            <p:ph idx="1" type="body"/>
          </p:nvPr>
        </p:nvSpPr>
        <p:spPr>
          <a:xfrm>
            <a:off x="175200" y="705525"/>
            <a:ext cx="8793600" cy="40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Langages de programmation impératif, manipule des </a:t>
            </a:r>
            <a:r>
              <a:rPr b="1" lang="fr"/>
              <a:t>valeurs en mémoire</a:t>
            </a:r>
            <a:r>
              <a:rPr lang="fr"/>
              <a:t>. et leur </a:t>
            </a:r>
            <a:r>
              <a:rPr lang="fr"/>
              <a:t>évolution grâce à l'exécution d’instructions</a:t>
            </a:r>
            <a:r>
              <a:rPr lang="fr"/>
              <a:t> =&gt; La </a:t>
            </a:r>
            <a:r>
              <a:rPr b="1" lang="fr"/>
              <a:t>variables</a:t>
            </a:r>
            <a:r>
              <a:rPr lang="fr"/>
              <a:t>, association (on dit aussi une liaison) entre un </a:t>
            </a:r>
            <a:r>
              <a:rPr b="1" lang="fr"/>
              <a:t>symbole</a:t>
            </a:r>
            <a:r>
              <a:rPr lang="fr"/>
              <a:t> et une valeur.  Le symbole (comme une étiquette sur un document) permettant au programmeur d'identifier et manipuler ces valeurs.</a:t>
            </a:r>
            <a:endParaRPr sz="105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b="1" lang="fr"/>
              <a:t>Le typage </a:t>
            </a:r>
            <a:r>
              <a:rPr lang="fr"/>
              <a:t>d'une variable consiste à associer un « type » de donnée [une méta donnée </a:t>
            </a:r>
            <a:r>
              <a:rPr i="1" lang="fr"/>
              <a:t>une information</a:t>
            </a:r>
            <a:r>
              <a:rPr lang="fr"/>
              <a:t>], permettant au langage de savoir si celle-ci est de type numérique, textuel, etc., d'allouer en conséquence des zones de mémoire de dimension suffisantes pour stocker cette donnée, et éventuellement de vérifier que les manipulations programmées sur cette variable (opérations mathématiques, traitement de texte, etc.) sont cohérentes avec son type.</a:t>
            </a:r>
            <a:endParaRPr sz="1050">
              <a:solidFill>
                <a:srgbClr val="222222"/>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4"/>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Typage dynamique</a:t>
            </a:r>
            <a:endParaRPr/>
          </a:p>
        </p:txBody>
      </p:sp>
      <p:sp>
        <p:nvSpPr>
          <p:cNvPr id="348" name="Google Shape;348;p54"/>
          <p:cNvSpPr txBox="1"/>
          <p:nvPr>
            <p:ph idx="1" type="body"/>
          </p:nvPr>
        </p:nvSpPr>
        <p:spPr>
          <a:xfrm>
            <a:off x="183775" y="783650"/>
            <a:ext cx="8520600" cy="42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typage dynamique consiste à laisser le langage réaliser cette opération de typage « à la volée », lors de l'exécution du code.</a:t>
            </a:r>
            <a:endParaRPr/>
          </a:p>
          <a:p>
            <a:pPr indent="0" lvl="0" marL="0" rtl="0" algn="l">
              <a:spcBef>
                <a:spcPts val="1600"/>
              </a:spcBef>
              <a:spcAft>
                <a:spcPts val="0"/>
              </a:spcAft>
              <a:buNone/>
            </a:pPr>
            <a:r>
              <a:rPr lang="fr"/>
              <a:t>Un langages </a:t>
            </a:r>
            <a:r>
              <a:rPr b="1" lang="fr"/>
              <a:t>statiquement typés</a:t>
            </a:r>
            <a:r>
              <a:rPr lang="fr"/>
              <a:t> demandent au programmeur de déclarer expressément, pour chaque variable qu'il introduit dans son code, son typage. </a:t>
            </a:r>
            <a:endParaRPr/>
          </a:p>
          <a:p>
            <a:pPr indent="0" lvl="0" marL="0" rtl="0" algn="l">
              <a:spcBef>
                <a:spcPts val="1600"/>
              </a:spcBef>
              <a:spcAft>
                <a:spcPts val="0"/>
              </a:spcAft>
              <a:buNone/>
            </a:pPr>
            <a:r>
              <a:rPr b="1" lang="fr"/>
              <a:t>Le typage dynamique</a:t>
            </a:r>
            <a:r>
              <a:rPr lang="fr"/>
              <a:t> est une solution très commode pour le développement rapide de programmes, où le type des objets manipulés n'est pas forcément connu à l'avance, ou bien où le programmeur veut permettre par commodité le changement de type d'une variable. </a:t>
            </a:r>
            <a:endParaRPr/>
          </a:p>
          <a:p>
            <a:pPr indent="0" lvl="0" marL="0" rtl="0" algn="l">
              <a:spcBef>
                <a:spcPts val="1600"/>
              </a:spcBef>
              <a:spcAft>
                <a:spcPts val="16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5"/>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interprété vs compilé</a:t>
            </a:r>
            <a:endParaRPr/>
          </a:p>
        </p:txBody>
      </p:sp>
      <p:sp>
        <p:nvSpPr>
          <p:cNvPr id="354" name="Google Shape;354;p55"/>
          <p:cNvSpPr txBox="1"/>
          <p:nvPr>
            <p:ph idx="1" type="body"/>
          </p:nvPr>
        </p:nvSpPr>
        <p:spPr>
          <a:xfrm>
            <a:off x="311700" y="1266325"/>
            <a:ext cx="8520600" cy="23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On peut distinguer deux grands types de langages : </a:t>
            </a:r>
            <a:r>
              <a:rPr b="1" lang="fr"/>
              <a:t>les langages interprétés</a:t>
            </a:r>
            <a:r>
              <a:rPr lang="fr"/>
              <a:t> et les </a:t>
            </a:r>
            <a:r>
              <a:rPr b="1" lang="fr"/>
              <a:t>langages compilés</a:t>
            </a:r>
            <a:r>
              <a:rPr lang="fr"/>
              <a:t>.</a:t>
            </a:r>
            <a:endParaRPr/>
          </a:p>
          <a:p>
            <a:pPr indent="0" lvl="0" marL="0" rtl="0" algn="l">
              <a:spcBef>
                <a:spcPts val="1600"/>
              </a:spcBef>
              <a:spcAft>
                <a:spcPts val="0"/>
              </a:spcAft>
              <a:buNone/>
            </a:pPr>
            <a:r>
              <a:rPr lang="fr"/>
              <a:t>Les langage interprété </a:t>
            </a:r>
            <a:r>
              <a:rPr lang="fr"/>
              <a:t>plutôt</a:t>
            </a:r>
            <a:r>
              <a:rPr lang="fr"/>
              <a:t> typage dynamique</a:t>
            </a:r>
            <a:endParaRPr/>
          </a:p>
          <a:p>
            <a:pPr indent="0" lvl="0" marL="0" rtl="0" algn="l">
              <a:spcBef>
                <a:spcPts val="1600"/>
              </a:spcBef>
              <a:spcAft>
                <a:spcPts val="1600"/>
              </a:spcAft>
              <a:buNone/>
            </a:pPr>
            <a:r>
              <a:rPr lang="fr"/>
              <a:t>Le langage compilé </a:t>
            </a:r>
            <a:r>
              <a:rPr lang="fr"/>
              <a:t>plutôt</a:t>
            </a:r>
            <a:r>
              <a:rPr lang="fr"/>
              <a:t> typage statique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6"/>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Vous pouvez utiliser python en ligne pour vos essai rapide</a:t>
            </a:r>
            <a:endParaRPr/>
          </a:p>
        </p:txBody>
      </p:sp>
      <p:sp>
        <p:nvSpPr>
          <p:cNvPr id="360" name="Google Shape;360;p56"/>
          <p:cNvSpPr txBox="1"/>
          <p:nvPr>
            <p:ph idx="1" type="body"/>
          </p:nvPr>
        </p:nvSpPr>
        <p:spPr>
          <a:xfrm>
            <a:off x="183775" y="92040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61" name="Google Shape;361;p56"/>
          <p:cNvPicPr preferRelativeResize="0"/>
          <p:nvPr/>
        </p:nvPicPr>
        <p:blipFill>
          <a:blip r:embed="rId3">
            <a:alphaModFix/>
          </a:blip>
          <a:stretch>
            <a:fillRect/>
          </a:stretch>
        </p:blipFill>
        <p:spPr>
          <a:xfrm>
            <a:off x="1067450" y="1487438"/>
            <a:ext cx="6753225" cy="31527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7"/>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Python typage dynamique des variables</a:t>
            </a:r>
            <a:endParaRPr/>
          </a:p>
        </p:txBody>
      </p:sp>
      <p:sp>
        <p:nvSpPr>
          <p:cNvPr id="367" name="Google Shape;367;p57"/>
          <p:cNvSpPr txBox="1"/>
          <p:nvPr>
            <p:ph idx="1" type="body"/>
          </p:nvPr>
        </p:nvSpPr>
        <p:spPr>
          <a:xfrm>
            <a:off x="183775" y="100637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La variable python est créé lors de sa première utilisation : CAD lors d’une affectation d’une valeur.</a:t>
            </a:r>
            <a:endParaRPr/>
          </a:p>
          <a:p>
            <a:pPr indent="0" lvl="0" marL="0" rtl="0" algn="l">
              <a:spcBef>
                <a:spcPts val="1600"/>
              </a:spcBef>
              <a:spcAft>
                <a:spcPts val="1600"/>
              </a:spcAft>
              <a:buNone/>
            </a:pPr>
            <a:r>
              <a:t/>
            </a:r>
            <a:endParaRPr/>
          </a:p>
        </p:txBody>
      </p:sp>
      <p:pic>
        <p:nvPicPr>
          <p:cNvPr id="368" name="Google Shape;368;p57"/>
          <p:cNvPicPr preferRelativeResize="0"/>
          <p:nvPr/>
        </p:nvPicPr>
        <p:blipFill>
          <a:blip r:embed="rId3">
            <a:alphaModFix/>
          </a:blip>
          <a:stretch>
            <a:fillRect/>
          </a:stretch>
        </p:blipFill>
        <p:spPr>
          <a:xfrm>
            <a:off x="825200" y="1821475"/>
            <a:ext cx="3352800" cy="2800350"/>
          </a:xfrm>
          <a:prstGeom prst="rect">
            <a:avLst/>
          </a:prstGeom>
          <a:noFill/>
          <a:ln>
            <a:noFill/>
          </a:ln>
        </p:spPr>
      </p:pic>
      <p:pic>
        <p:nvPicPr>
          <p:cNvPr id="369" name="Google Shape;369;p57"/>
          <p:cNvPicPr preferRelativeResize="0"/>
          <p:nvPr/>
        </p:nvPicPr>
        <p:blipFill>
          <a:blip r:embed="rId4">
            <a:alphaModFix/>
          </a:blip>
          <a:stretch>
            <a:fillRect/>
          </a:stretch>
        </p:blipFill>
        <p:spPr>
          <a:xfrm>
            <a:off x="4636800" y="3035950"/>
            <a:ext cx="4388125" cy="824550"/>
          </a:xfrm>
          <a:prstGeom prst="rect">
            <a:avLst/>
          </a:prstGeom>
          <a:noFill/>
          <a:ln>
            <a:noFill/>
          </a:ln>
        </p:spPr>
      </p:pic>
      <p:sp>
        <p:nvSpPr>
          <p:cNvPr id="370" name="Google Shape;370;p57"/>
          <p:cNvSpPr/>
          <p:nvPr/>
        </p:nvSpPr>
        <p:spPr>
          <a:xfrm>
            <a:off x="5867675" y="2386075"/>
            <a:ext cx="2655300" cy="1104900"/>
          </a:xfrm>
          <a:prstGeom prst="cloud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t>Ici y n’a pas encore été créée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8"/>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en savoir plus sur les types et les variables</a:t>
            </a:r>
            <a:endParaRPr/>
          </a:p>
        </p:txBody>
      </p:sp>
      <p:sp>
        <p:nvSpPr>
          <p:cNvPr id="376" name="Google Shape;376;p58"/>
          <p:cNvSpPr txBox="1"/>
          <p:nvPr>
            <p:ph idx="1" type="body"/>
          </p:nvPr>
        </p:nvSpPr>
        <p:spPr>
          <a:xfrm>
            <a:off x="120200" y="920400"/>
            <a:ext cx="8901000" cy="413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2400" u="sng">
                <a:solidFill>
                  <a:schemeClr val="hlink"/>
                </a:solidFill>
                <a:hlinkClick r:id="rId3"/>
              </a:rPr>
              <a:t>https://utc503.page.link/variables</a:t>
            </a:r>
            <a:endParaRPr sz="2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9"/>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types numériques (immutable)</a:t>
            </a:r>
            <a:endParaRPr/>
          </a:p>
        </p:txBody>
      </p:sp>
      <p:sp>
        <p:nvSpPr>
          <p:cNvPr id="382" name="Google Shape;382;p59"/>
          <p:cNvSpPr txBox="1"/>
          <p:nvPr>
            <p:ph idx="1" type="body"/>
          </p:nvPr>
        </p:nvSpPr>
        <p:spPr>
          <a:xfrm>
            <a:off x="183775" y="920400"/>
            <a:ext cx="16878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int</a:t>
            </a:r>
            <a:endParaRPr/>
          </a:p>
          <a:p>
            <a:pPr indent="-342900" lvl="0" marL="457200" rtl="0" algn="l">
              <a:spcBef>
                <a:spcPts val="0"/>
              </a:spcBef>
              <a:spcAft>
                <a:spcPts val="0"/>
              </a:spcAft>
              <a:buSzPts val="1800"/>
              <a:buChar char="●"/>
            </a:pPr>
            <a:r>
              <a:rPr lang="fr"/>
              <a:t>float</a:t>
            </a:r>
            <a:endParaRPr/>
          </a:p>
          <a:p>
            <a:pPr indent="-342900" lvl="0" marL="457200" rtl="0" algn="l">
              <a:spcBef>
                <a:spcPts val="0"/>
              </a:spcBef>
              <a:spcAft>
                <a:spcPts val="0"/>
              </a:spcAft>
              <a:buSzPts val="1800"/>
              <a:buChar char="●"/>
            </a:pPr>
            <a:r>
              <a:rPr lang="fr"/>
              <a:t>complex</a:t>
            </a:r>
            <a:endParaRPr/>
          </a:p>
        </p:txBody>
      </p:sp>
      <p:pic>
        <p:nvPicPr>
          <p:cNvPr id="383" name="Google Shape;383;p59"/>
          <p:cNvPicPr preferRelativeResize="0"/>
          <p:nvPr/>
        </p:nvPicPr>
        <p:blipFill>
          <a:blip r:embed="rId3">
            <a:alphaModFix/>
          </a:blip>
          <a:stretch>
            <a:fillRect/>
          </a:stretch>
        </p:blipFill>
        <p:spPr>
          <a:xfrm>
            <a:off x="2675050" y="783650"/>
            <a:ext cx="6029325" cy="34861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0"/>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a:t>
            </a:r>
            <a:r>
              <a:rPr lang="fr"/>
              <a:t>chaînes</a:t>
            </a:r>
            <a:r>
              <a:rPr lang="fr"/>
              <a:t> de caractères : strings (immutable)</a:t>
            </a:r>
            <a:endParaRPr/>
          </a:p>
        </p:txBody>
      </p:sp>
      <p:sp>
        <p:nvSpPr>
          <p:cNvPr id="389" name="Google Shape;389;p60"/>
          <p:cNvSpPr txBox="1"/>
          <p:nvPr>
            <p:ph idx="1" type="body"/>
          </p:nvPr>
        </p:nvSpPr>
        <p:spPr>
          <a:xfrm>
            <a:off x="183775" y="985250"/>
            <a:ext cx="4030800" cy="1303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exemple:  ‘abcd’ ou “abcd”</a:t>
            </a:r>
            <a:endParaRPr/>
          </a:p>
          <a:p>
            <a:pPr indent="-342900" lvl="0" marL="457200" rtl="0" algn="l">
              <a:spcBef>
                <a:spcPts val="0"/>
              </a:spcBef>
              <a:spcAft>
                <a:spcPts val="0"/>
              </a:spcAft>
              <a:buSzPts val="1800"/>
              <a:buChar char="●"/>
            </a:pPr>
            <a:r>
              <a:rPr lang="fr"/>
              <a:t>sur plusieurs lignes 3 ‘ ou 3 “</a:t>
            </a:r>
            <a:endParaRPr/>
          </a:p>
        </p:txBody>
      </p:sp>
      <p:pic>
        <p:nvPicPr>
          <p:cNvPr id="390" name="Google Shape;390;p60"/>
          <p:cNvPicPr preferRelativeResize="0"/>
          <p:nvPr/>
        </p:nvPicPr>
        <p:blipFill>
          <a:blip r:embed="rId3">
            <a:alphaModFix/>
          </a:blip>
          <a:stretch>
            <a:fillRect/>
          </a:stretch>
        </p:blipFill>
        <p:spPr>
          <a:xfrm>
            <a:off x="4631688" y="783650"/>
            <a:ext cx="4162425" cy="2133600"/>
          </a:xfrm>
          <a:prstGeom prst="rect">
            <a:avLst/>
          </a:prstGeom>
          <a:noFill/>
          <a:ln>
            <a:noFill/>
          </a:ln>
        </p:spPr>
      </p:pic>
      <p:pic>
        <p:nvPicPr>
          <p:cNvPr id="391" name="Google Shape;391;p60"/>
          <p:cNvPicPr preferRelativeResize="0"/>
          <p:nvPr/>
        </p:nvPicPr>
        <p:blipFill>
          <a:blip r:embed="rId4">
            <a:alphaModFix/>
          </a:blip>
          <a:stretch>
            <a:fillRect/>
          </a:stretch>
        </p:blipFill>
        <p:spPr>
          <a:xfrm>
            <a:off x="569825" y="2862649"/>
            <a:ext cx="8349151" cy="19846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1"/>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booléens python entre C et Java</a:t>
            </a:r>
            <a:endParaRPr/>
          </a:p>
        </p:txBody>
      </p:sp>
      <p:sp>
        <p:nvSpPr>
          <p:cNvPr id="397" name="Google Shape;397;p61"/>
          <p:cNvSpPr txBox="1"/>
          <p:nvPr>
            <p:ph idx="1" type="body"/>
          </p:nvPr>
        </p:nvSpPr>
        <p:spPr>
          <a:xfrm>
            <a:off x="311700" y="101337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98" name="Google Shape;398;p61"/>
          <p:cNvPicPr preferRelativeResize="0"/>
          <p:nvPr/>
        </p:nvPicPr>
        <p:blipFill>
          <a:blip r:embed="rId3">
            <a:alphaModFix/>
          </a:blip>
          <a:stretch>
            <a:fillRect/>
          </a:stretch>
        </p:blipFill>
        <p:spPr>
          <a:xfrm>
            <a:off x="517561" y="1526461"/>
            <a:ext cx="3054200" cy="1839675"/>
          </a:xfrm>
          <a:prstGeom prst="rect">
            <a:avLst/>
          </a:prstGeom>
          <a:noFill/>
          <a:ln>
            <a:noFill/>
          </a:ln>
        </p:spPr>
      </p:pic>
      <p:pic>
        <p:nvPicPr>
          <p:cNvPr id="399" name="Google Shape;399;p61"/>
          <p:cNvPicPr preferRelativeResize="0"/>
          <p:nvPr/>
        </p:nvPicPr>
        <p:blipFill>
          <a:blip r:embed="rId4">
            <a:alphaModFix/>
          </a:blip>
          <a:stretch>
            <a:fillRect/>
          </a:stretch>
        </p:blipFill>
        <p:spPr>
          <a:xfrm>
            <a:off x="4632750" y="1578435"/>
            <a:ext cx="3588425" cy="2599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Exécuter</a:t>
            </a:r>
            <a:r>
              <a:rPr lang="fr"/>
              <a:t> sur papier le programme précédent</a:t>
            </a:r>
            <a:endParaRPr/>
          </a:p>
        </p:txBody>
      </p:sp>
      <p:sp>
        <p:nvSpPr>
          <p:cNvPr id="92" name="Google Shape;92;p17"/>
          <p:cNvSpPr txBox="1"/>
          <p:nvPr>
            <p:ph idx="1" type="body"/>
          </p:nvPr>
        </p:nvSpPr>
        <p:spPr>
          <a:xfrm>
            <a:off x="257975" y="10380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2"/>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opérateurs</a:t>
            </a:r>
            <a:endParaRPr/>
          </a:p>
        </p:txBody>
      </p:sp>
      <p:sp>
        <p:nvSpPr>
          <p:cNvPr id="405" name="Google Shape;405;p62"/>
          <p:cNvSpPr txBox="1"/>
          <p:nvPr>
            <p:ph idx="1" type="body"/>
          </p:nvPr>
        </p:nvSpPr>
        <p:spPr>
          <a:xfrm>
            <a:off x="311700" y="920400"/>
            <a:ext cx="42528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Arithmétique: +, -, *, /, %, **, // </a:t>
            </a:r>
            <a:endParaRPr/>
          </a:p>
          <a:p>
            <a:pPr indent="0" lvl="0" marL="0" rtl="0" algn="l">
              <a:spcBef>
                <a:spcPts val="1600"/>
              </a:spcBef>
              <a:spcAft>
                <a:spcPts val="0"/>
              </a:spcAft>
              <a:buNone/>
            </a:pPr>
            <a:r>
              <a:rPr lang="fr"/>
              <a:t>de comparaison: ==, !=, &gt;, &lt;, &gt;=, &lt;=</a:t>
            </a:r>
            <a:endParaRPr/>
          </a:p>
          <a:p>
            <a:pPr indent="0" lvl="0" marL="0" rtl="0" algn="l">
              <a:spcBef>
                <a:spcPts val="1600"/>
              </a:spcBef>
              <a:spcAft>
                <a:spcPts val="0"/>
              </a:spcAft>
              <a:buNone/>
            </a:pPr>
            <a:r>
              <a:rPr lang="fr"/>
              <a:t>logique: and, or, not</a:t>
            </a:r>
            <a:endParaRPr/>
          </a:p>
          <a:p>
            <a:pPr indent="0" lvl="0" marL="0" rtl="0" algn="l">
              <a:spcBef>
                <a:spcPts val="1600"/>
              </a:spcBef>
              <a:spcAft>
                <a:spcPts val="0"/>
              </a:spcAft>
              <a:buNone/>
            </a:pPr>
            <a:r>
              <a:rPr lang="fr"/>
              <a:t>d’identité entre objets: is, is not</a:t>
            </a:r>
            <a:endParaRPr/>
          </a:p>
          <a:p>
            <a:pPr indent="0" lvl="0" marL="0" rtl="0" algn="l">
              <a:spcBef>
                <a:spcPts val="1600"/>
              </a:spcBef>
              <a:spcAft>
                <a:spcPts val="0"/>
              </a:spcAft>
              <a:buNone/>
            </a:pPr>
            <a:r>
              <a:rPr lang="fr"/>
              <a:t>d’appartenance: in, not in</a:t>
            </a:r>
            <a:endParaRPr/>
          </a:p>
          <a:p>
            <a:pPr indent="0" lvl="0" marL="0" rtl="0" algn="l">
              <a:spcBef>
                <a:spcPts val="1600"/>
              </a:spcBef>
              <a:spcAft>
                <a:spcPts val="1600"/>
              </a:spcAft>
              <a:buNone/>
            </a:pPr>
            <a:r>
              <a:rPr lang="fr"/>
              <a:t>binaire: &amp;, |, ^, ~, &lt;&lt;, &gt;&gt;</a:t>
            </a:r>
            <a:endParaRPr/>
          </a:p>
        </p:txBody>
      </p:sp>
      <p:pic>
        <p:nvPicPr>
          <p:cNvPr id="406" name="Google Shape;406;p62"/>
          <p:cNvPicPr preferRelativeResize="0"/>
          <p:nvPr/>
        </p:nvPicPr>
        <p:blipFill>
          <a:blip r:embed="rId3">
            <a:alphaModFix/>
          </a:blip>
          <a:stretch>
            <a:fillRect/>
          </a:stretch>
        </p:blipFill>
        <p:spPr>
          <a:xfrm>
            <a:off x="5808950" y="1002875"/>
            <a:ext cx="2400300" cy="1333500"/>
          </a:xfrm>
          <a:prstGeom prst="rect">
            <a:avLst/>
          </a:prstGeom>
          <a:noFill/>
          <a:ln cap="flat" cmpd="sng" w="9525">
            <a:solidFill>
              <a:srgbClr val="000000"/>
            </a:solidFill>
            <a:prstDash val="solid"/>
            <a:round/>
            <a:headEnd len="sm" w="sm" type="none"/>
            <a:tailEnd len="sm" w="sm" type="none"/>
          </a:ln>
        </p:spPr>
      </p:pic>
      <p:sp>
        <p:nvSpPr>
          <p:cNvPr id="407" name="Google Shape;407;p62"/>
          <p:cNvSpPr txBox="1"/>
          <p:nvPr/>
        </p:nvSpPr>
        <p:spPr>
          <a:xfrm>
            <a:off x="5837600" y="2356350"/>
            <a:ext cx="23430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Open Sans"/>
                <a:ea typeface="Open Sans"/>
                <a:cs typeface="Open Sans"/>
                <a:sym typeface="Open Sans"/>
              </a:rPr>
              <a:t>Pourquoi?</a:t>
            </a:r>
            <a:endParaRPr>
              <a:latin typeface="Open Sans"/>
              <a:ea typeface="Open Sans"/>
              <a:cs typeface="Open Sans"/>
              <a:sym typeface="Open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3"/>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Casting</a:t>
            </a:r>
            <a:endParaRPr/>
          </a:p>
        </p:txBody>
      </p:sp>
      <p:sp>
        <p:nvSpPr>
          <p:cNvPr id="413" name="Google Shape;413;p63"/>
          <p:cNvSpPr txBox="1"/>
          <p:nvPr>
            <p:ph idx="1" type="body"/>
          </p:nvPr>
        </p:nvSpPr>
        <p:spPr>
          <a:xfrm>
            <a:off x="311700" y="8447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int</a:t>
            </a:r>
            <a:endParaRPr/>
          </a:p>
          <a:p>
            <a:pPr indent="-342900" lvl="0" marL="457200" rtl="0" algn="l">
              <a:spcBef>
                <a:spcPts val="0"/>
              </a:spcBef>
              <a:spcAft>
                <a:spcPts val="0"/>
              </a:spcAft>
              <a:buSzPts val="1800"/>
              <a:buChar char="●"/>
            </a:pPr>
            <a:r>
              <a:rPr lang="fr"/>
              <a:t>float</a:t>
            </a:r>
            <a:endParaRPr/>
          </a:p>
          <a:p>
            <a:pPr indent="-342900" lvl="0" marL="457200" rtl="0" algn="l">
              <a:spcBef>
                <a:spcPts val="0"/>
              </a:spcBef>
              <a:spcAft>
                <a:spcPts val="0"/>
              </a:spcAft>
              <a:buSzPts val="1800"/>
              <a:buChar char="●"/>
            </a:pPr>
            <a:r>
              <a:rPr lang="fr"/>
              <a:t>str</a:t>
            </a:r>
            <a:endParaRPr/>
          </a:p>
          <a:p>
            <a:pPr indent="-342900" lvl="0" marL="457200" rtl="0" algn="l">
              <a:spcBef>
                <a:spcPts val="0"/>
              </a:spcBef>
              <a:spcAft>
                <a:spcPts val="0"/>
              </a:spcAft>
              <a:buSzPts val="1800"/>
              <a:buChar char="●"/>
            </a:pPr>
            <a:r>
              <a:rPr lang="fr"/>
              <a:t>bin</a:t>
            </a:r>
            <a:endParaRPr/>
          </a:p>
          <a:p>
            <a:pPr indent="-342900" lvl="0" marL="457200" rtl="0" algn="l">
              <a:spcBef>
                <a:spcPts val="0"/>
              </a:spcBef>
              <a:spcAft>
                <a:spcPts val="0"/>
              </a:spcAft>
              <a:buSzPts val="1800"/>
              <a:buChar char="●"/>
            </a:pPr>
            <a:r>
              <a:rPr lang="fr"/>
              <a:t>hex</a:t>
            </a:r>
            <a:endParaRPr/>
          </a:p>
          <a:p>
            <a:pPr indent="0" lvl="0" marL="0" rtl="0" algn="l">
              <a:spcBef>
                <a:spcPts val="1600"/>
              </a:spcBef>
              <a:spcAft>
                <a:spcPts val="1600"/>
              </a:spcAft>
              <a:buNone/>
            </a:pPr>
            <a:r>
              <a:rPr lang="fr"/>
              <a:t>essayer….</a:t>
            </a:r>
            <a:endParaRPr/>
          </a:p>
        </p:txBody>
      </p:sp>
      <p:pic>
        <p:nvPicPr>
          <p:cNvPr id="414" name="Google Shape;414;p63"/>
          <p:cNvPicPr preferRelativeResize="0"/>
          <p:nvPr/>
        </p:nvPicPr>
        <p:blipFill>
          <a:blip r:embed="rId3">
            <a:alphaModFix/>
          </a:blip>
          <a:stretch>
            <a:fillRect/>
          </a:stretch>
        </p:blipFill>
        <p:spPr>
          <a:xfrm>
            <a:off x="2822525" y="1109750"/>
            <a:ext cx="4492400" cy="18976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4"/>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u="sng">
                <a:solidFill>
                  <a:schemeClr val="hlink"/>
                </a:solidFill>
                <a:hlinkClick r:id="rId3"/>
              </a:rPr>
              <a:t>La structuration des données</a:t>
            </a:r>
            <a:r>
              <a:rPr lang="fr"/>
              <a:t> : Collections de données en Python</a:t>
            </a:r>
            <a:endParaRPr/>
          </a:p>
        </p:txBody>
      </p:sp>
      <p:sp>
        <p:nvSpPr>
          <p:cNvPr id="420" name="Google Shape;420;p64"/>
          <p:cNvSpPr txBox="1"/>
          <p:nvPr>
            <p:ph idx="1" type="body"/>
          </p:nvPr>
        </p:nvSpPr>
        <p:spPr>
          <a:xfrm>
            <a:off x="103450" y="12717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List : </a:t>
            </a:r>
            <a:r>
              <a:rPr lang="fr"/>
              <a:t>mutable</a:t>
            </a:r>
            <a:endParaRPr/>
          </a:p>
          <a:p>
            <a:pPr indent="-317500" lvl="1" marL="914400" rtl="0" algn="l">
              <a:spcBef>
                <a:spcPts val="0"/>
              </a:spcBef>
              <a:spcAft>
                <a:spcPts val="0"/>
              </a:spcAft>
              <a:buSzPts val="1400"/>
              <a:buChar char="○"/>
            </a:pPr>
            <a:r>
              <a:rPr lang="fr"/>
              <a:t>lst=[“Bonjour”, “La”, 3, “Classe”, 5.0]</a:t>
            </a:r>
            <a:endParaRPr/>
          </a:p>
          <a:p>
            <a:pPr indent="-342900" lvl="0" marL="457200" rtl="0" algn="l">
              <a:spcBef>
                <a:spcPts val="0"/>
              </a:spcBef>
              <a:spcAft>
                <a:spcPts val="0"/>
              </a:spcAft>
              <a:buSzPts val="1800"/>
              <a:buChar char="●"/>
            </a:pPr>
            <a:r>
              <a:rPr lang="fr"/>
              <a:t>Tuple : immutable </a:t>
            </a:r>
            <a:endParaRPr/>
          </a:p>
          <a:p>
            <a:pPr indent="-317500" lvl="1" marL="914400" rtl="0" algn="l">
              <a:spcBef>
                <a:spcPts val="0"/>
              </a:spcBef>
              <a:spcAft>
                <a:spcPts val="0"/>
              </a:spcAft>
              <a:buSzPts val="1400"/>
              <a:buChar char="○"/>
            </a:pPr>
            <a:r>
              <a:rPr lang="fr"/>
              <a:t>t=(</a:t>
            </a:r>
            <a:r>
              <a:rPr lang="fr"/>
              <a:t>“Bonjour”, “La”, 3, “Classe”, 5.0)</a:t>
            </a:r>
            <a:endParaRPr/>
          </a:p>
          <a:p>
            <a:pPr indent="-342900" lvl="0" marL="457200" rtl="0" algn="l">
              <a:spcBef>
                <a:spcPts val="0"/>
              </a:spcBef>
              <a:spcAft>
                <a:spcPts val="0"/>
              </a:spcAft>
              <a:buSzPts val="1800"/>
              <a:buChar char="●"/>
            </a:pPr>
            <a:r>
              <a:rPr lang="fr"/>
              <a:t>Set : immutable</a:t>
            </a:r>
            <a:endParaRPr/>
          </a:p>
          <a:p>
            <a:pPr indent="-317500" lvl="1" marL="914400" rtl="0" algn="l">
              <a:spcBef>
                <a:spcPts val="0"/>
              </a:spcBef>
              <a:spcAft>
                <a:spcPts val="0"/>
              </a:spcAft>
              <a:buSzPts val="1400"/>
              <a:buChar char="○"/>
            </a:pPr>
            <a:r>
              <a:rPr lang="fr"/>
              <a:t>s={“un”, 2}</a:t>
            </a:r>
            <a:endParaRPr/>
          </a:p>
          <a:p>
            <a:pPr indent="-342900" lvl="0" marL="457200" rtl="0" algn="l">
              <a:spcBef>
                <a:spcPts val="0"/>
              </a:spcBef>
              <a:spcAft>
                <a:spcPts val="0"/>
              </a:spcAft>
              <a:buSzPts val="1800"/>
              <a:buChar char="●"/>
            </a:pPr>
            <a:r>
              <a:rPr lang="fr"/>
              <a:t>Dictionary (hashtable) : mutable</a:t>
            </a:r>
            <a:endParaRPr/>
          </a:p>
          <a:p>
            <a:pPr indent="-317500" lvl="1" marL="914400" rtl="0" algn="l">
              <a:spcBef>
                <a:spcPts val="0"/>
              </a:spcBef>
              <a:spcAft>
                <a:spcPts val="0"/>
              </a:spcAft>
              <a:buSzPts val="1400"/>
              <a:buChar char="○"/>
            </a:pPr>
            <a:r>
              <a:t/>
            </a:r>
            <a:endParaRPr/>
          </a:p>
        </p:txBody>
      </p:sp>
      <p:pic>
        <p:nvPicPr>
          <p:cNvPr id="421" name="Google Shape;421;p64"/>
          <p:cNvPicPr preferRelativeResize="0"/>
          <p:nvPr/>
        </p:nvPicPr>
        <p:blipFill>
          <a:blip r:embed="rId4">
            <a:alphaModFix/>
          </a:blip>
          <a:stretch>
            <a:fillRect/>
          </a:stretch>
        </p:blipFill>
        <p:spPr>
          <a:xfrm>
            <a:off x="671813" y="3351363"/>
            <a:ext cx="5514975" cy="1876425"/>
          </a:xfrm>
          <a:prstGeom prst="rect">
            <a:avLst/>
          </a:prstGeom>
          <a:noFill/>
          <a:ln>
            <a:noFill/>
          </a:ln>
        </p:spPr>
      </p:pic>
      <p:pic>
        <p:nvPicPr>
          <p:cNvPr id="422" name="Google Shape;422;p64"/>
          <p:cNvPicPr preferRelativeResize="0"/>
          <p:nvPr/>
        </p:nvPicPr>
        <p:blipFill>
          <a:blip r:embed="rId5">
            <a:alphaModFix amt="88000"/>
          </a:blip>
          <a:stretch>
            <a:fillRect/>
          </a:stretch>
        </p:blipFill>
        <p:spPr>
          <a:xfrm>
            <a:off x="4226725" y="783648"/>
            <a:ext cx="5166896" cy="3242725"/>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5"/>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Amusons nous avec les collections….</a:t>
            </a:r>
            <a:endParaRPr/>
          </a:p>
        </p:txBody>
      </p:sp>
      <p:sp>
        <p:nvSpPr>
          <p:cNvPr id="428" name="Google Shape;428;p65"/>
          <p:cNvSpPr txBox="1"/>
          <p:nvPr>
            <p:ph idx="1" type="body"/>
          </p:nvPr>
        </p:nvSpPr>
        <p:spPr>
          <a:xfrm>
            <a:off x="127550" y="783650"/>
            <a:ext cx="3217200" cy="33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Le </a:t>
            </a:r>
            <a:r>
              <a:rPr b="1" lang="fr"/>
              <a:t>while</a:t>
            </a:r>
            <a:r>
              <a:rPr lang="fr"/>
              <a:t> permet de faire des répétitions. Mais comment parcourire les séquences de données de manière plus </a:t>
            </a:r>
            <a:r>
              <a:rPr lang="fr"/>
              <a:t>élégante</a:t>
            </a:r>
            <a:r>
              <a:rPr lang="fr"/>
              <a:t> =&gt; le </a:t>
            </a:r>
            <a:r>
              <a:rPr b="1" lang="fr"/>
              <a:t>for</a:t>
            </a:r>
            <a:r>
              <a:rPr lang="fr"/>
              <a:t> (en fait un foreach)</a:t>
            </a:r>
            <a:endParaRPr/>
          </a:p>
        </p:txBody>
      </p:sp>
      <p:pic>
        <p:nvPicPr>
          <p:cNvPr id="429" name="Google Shape;429;p65"/>
          <p:cNvPicPr preferRelativeResize="0"/>
          <p:nvPr/>
        </p:nvPicPr>
        <p:blipFill>
          <a:blip r:embed="rId3">
            <a:alphaModFix/>
          </a:blip>
          <a:stretch>
            <a:fillRect/>
          </a:stretch>
        </p:blipFill>
        <p:spPr>
          <a:xfrm>
            <a:off x="3935030" y="783655"/>
            <a:ext cx="3934800" cy="42769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6"/>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Création</a:t>
            </a:r>
            <a:r>
              <a:rPr lang="fr"/>
              <a:t> d’un nouveaux type de donnée : structure de donnée ou classe</a:t>
            </a:r>
            <a:endParaRPr/>
          </a:p>
        </p:txBody>
      </p:sp>
      <p:sp>
        <p:nvSpPr>
          <p:cNvPr id="435" name="Google Shape;435;p66"/>
          <p:cNvSpPr txBox="1"/>
          <p:nvPr>
            <p:ph idx="1" type="body"/>
          </p:nvPr>
        </p:nvSpPr>
        <p:spPr>
          <a:xfrm>
            <a:off x="120200" y="920400"/>
            <a:ext cx="8901000" cy="413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Nous verrons ceci dans le prochain chapitre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7"/>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Procédure</a:t>
            </a:r>
            <a:r>
              <a:rPr lang="fr"/>
              <a:t> et fonctions</a:t>
            </a:r>
            <a:endParaRPr/>
          </a:p>
        </p:txBody>
      </p:sp>
      <p:sp>
        <p:nvSpPr>
          <p:cNvPr id="441" name="Google Shape;441;p67"/>
          <p:cNvSpPr txBox="1"/>
          <p:nvPr>
            <p:ph idx="1" type="body"/>
          </p:nvPr>
        </p:nvSpPr>
        <p:spPr>
          <a:xfrm>
            <a:off x="183775" y="1064350"/>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Structurer un programme en un ensemble de </a:t>
            </a:r>
            <a:r>
              <a:rPr lang="fr"/>
              <a:t>procédures</a:t>
            </a:r>
            <a:r>
              <a:rPr lang="fr"/>
              <a:t> ou de fonctions, issue du raffinage.</a:t>
            </a:r>
            <a:endParaRPr/>
          </a:p>
          <a:p>
            <a:pPr indent="-342900" lvl="0" marL="457200" rtl="0" algn="l">
              <a:spcBef>
                <a:spcPts val="0"/>
              </a:spcBef>
              <a:spcAft>
                <a:spcPts val="0"/>
              </a:spcAft>
              <a:buSzPts val="1800"/>
              <a:buChar char="●"/>
            </a:pPr>
            <a:r>
              <a:rPr lang="fr"/>
              <a:t>Factoriser des parties de code semblable.</a:t>
            </a:r>
            <a:endParaRPr/>
          </a:p>
          <a:p>
            <a:pPr indent="-342900" lvl="0" marL="457200" rtl="0" algn="l">
              <a:spcBef>
                <a:spcPts val="0"/>
              </a:spcBef>
              <a:spcAft>
                <a:spcPts val="0"/>
              </a:spcAft>
              <a:buSzPts val="1800"/>
              <a:buChar char="●"/>
            </a:pPr>
            <a:r>
              <a:rPr lang="fr"/>
              <a:t>Ensemble de fonctions pour définir de nouvelle expression ou </a:t>
            </a:r>
            <a:r>
              <a:rPr lang="fr"/>
              <a:t>opérations</a:t>
            </a:r>
            <a:r>
              <a:rPr lang="fr"/>
              <a:t> élémentaires: Des fonctions dans une librairie (exemple  tri, les fonctions mathématique, </a:t>
            </a:r>
            <a:r>
              <a:rPr lang="fr"/>
              <a:t>statistique</a:t>
            </a:r>
            <a:r>
              <a:rPr lang="fr"/>
              <a:t>, toutes vos fonctions </a:t>
            </a:r>
            <a:r>
              <a:rPr lang="fr"/>
              <a:t>précédemment</a:t>
            </a:r>
            <a:r>
              <a:rPr lang="fr"/>
              <a:t> </a:t>
            </a:r>
            <a:r>
              <a:rPr lang="fr"/>
              <a:t>réalisée</a:t>
            </a:r>
            <a:r>
              <a:rPr lang="fr"/>
              <a:t> et réutilisable, etc…</a:t>
            </a:r>
            <a:endParaRPr/>
          </a:p>
          <a:p>
            <a:pPr indent="-342900" lvl="0" marL="457200" rtl="0" algn="l">
              <a:spcBef>
                <a:spcPts val="0"/>
              </a:spcBef>
              <a:spcAft>
                <a:spcPts val="0"/>
              </a:spcAft>
              <a:buSzPts val="1800"/>
              <a:buChar char="●"/>
            </a:pPr>
            <a:r>
              <a:rPr lang="fr"/>
              <a:t>Procédure ne retourne pas de valeurs</a:t>
            </a:r>
            <a:r>
              <a:rPr lang="fr"/>
              <a:t> (pas de résultat) pour </a:t>
            </a:r>
            <a:r>
              <a:rPr lang="fr"/>
              <a:t>définir</a:t>
            </a:r>
            <a:r>
              <a:rPr lang="fr"/>
              <a:t> une nouvelle instruction (modifie l’état du programme) : </a:t>
            </a:r>
            <a:r>
              <a:rPr lang="fr"/>
              <a:t>exemple</a:t>
            </a:r>
            <a:r>
              <a:rPr lang="fr"/>
              <a:t> print()</a:t>
            </a:r>
            <a:endParaRPr/>
          </a:p>
          <a:p>
            <a:pPr indent="-342900" lvl="0" marL="457200" rtl="0" algn="l">
              <a:spcBef>
                <a:spcPts val="0"/>
              </a:spcBef>
              <a:spcAft>
                <a:spcPts val="0"/>
              </a:spcAft>
              <a:buSzPts val="1800"/>
              <a:buChar char="●"/>
            </a:pPr>
            <a:r>
              <a:rPr lang="fr"/>
              <a:t>En Python (</a:t>
            </a:r>
            <a:r>
              <a:rPr lang="fr"/>
              <a:t>comme</a:t>
            </a:r>
            <a:r>
              <a:rPr lang="fr"/>
              <a:t> en C , Java, …) une </a:t>
            </a:r>
            <a:r>
              <a:rPr lang="fr"/>
              <a:t>procédure</a:t>
            </a:r>
            <a:r>
              <a:rPr lang="fr"/>
              <a:t> est une fonction qui retourne None</a:t>
            </a:r>
            <a:endParaRPr/>
          </a:p>
          <a:p>
            <a:pPr indent="0" lvl="0" marL="0" rtl="0" algn="l">
              <a:spcBef>
                <a:spcPts val="1600"/>
              </a:spcBef>
              <a:spcAft>
                <a:spcPts val="16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8"/>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Fonction</a:t>
            </a:r>
            <a:endParaRPr/>
          </a:p>
        </p:txBody>
      </p:sp>
      <p:sp>
        <p:nvSpPr>
          <p:cNvPr id="447" name="Google Shape;447;p68"/>
          <p:cNvSpPr txBox="1"/>
          <p:nvPr>
            <p:ph idx="1" type="body"/>
          </p:nvPr>
        </p:nvSpPr>
        <p:spPr>
          <a:xfrm>
            <a:off x="494625" y="74825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Une fonction est une relation entre un élément d’un ensemble de départ vers un élément unique d’un ensemble d’arrivé </a:t>
            </a:r>
            <a:endParaRPr/>
          </a:p>
          <a:p>
            <a:pPr indent="0" lvl="0" marL="0" rtl="0" algn="l">
              <a:spcBef>
                <a:spcPts val="1600"/>
              </a:spcBef>
              <a:spcAft>
                <a:spcPts val="0"/>
              </a:spcAft>
              <a:buNone/>
            </a:pPr>
            <a:r>
              <a:rPr lang="fr"/>
              <a:t>exemple:</a:t>
            </a:r>
            <a:endParaRPr/>
          </a:p>
          <a:p>
            <a:pPr indent="0" lvl="0" marL="0" rtl="0" algn="l">
              <a:lnSpc>
                <a:spcPct val="100000"/>
              </a:lnSpc>
              <a:spcBef>
                <a:spcPts val="1600"/>
              </a:spcBef>
              <a:spcAft>
                <a:spcPts val="0"/>
              </a:spcAft>
              <a:buNone/>
            </a:pPr>
            <a:r>
              <a:rPr lang="fr"/>
              <a:t>plus : NxN → N</a:t>
            </a:r>
            <a:endParaRPr/>
          </a:p>
          <a:p>
            <a:pPr indent="0" lvl="0" marL="0" rtl="0" algn="l">
              <a:lnSpc>
                <a:spcPct val="100000"/>
              </a:lnSpc>
              <a:spcBef>
                <a:spcPts val="0"/>
              </a:spcBef>
              <a:spcAft>
                <a:spcPts val="0"/>
              </a:spcAft>
              <a:buNone/>
            </a:pPr>
            <a:r>
              <a:rPr lang="fr"/>
              <a:t>           (x,y) → x+y</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fr"/>
              <a:t>L’algorithmique: Partant de la spécification ou définition d’une fonction f, écrire un ou plusieurs algorithmes décrivant les étapes de calcul de f(x) et prouver que ces algorithmes sont corrects</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rPr lang="fr"/>
              <a:t>En C par exemple tout est fonction, en java tout est methodes </a:t>
            </a:r>
            <a:endParaRPr/>
          </a:p>
          <a:p>
            <a:pPr indent="0" lvl="0" marL="0" rtl="0" algn="l">
              <a:spcBef>
                <a:spcPts val="1600"/>
              </a:spcBef>
              <a:spcAft>
                <a:spcPts val="0"/>
              </a:spcAft>
              <a:buNone/>
            </a:pPr>
            <a:r>
              <a:rPr lang="fr"/>
              <a:t>en Python nous verrons on peut faire un peu de tout!</a:t>
            </a:r>
            <a:endParaRPr/>
          </a:p>
          <a:p>
            <a:pPr indent="0" lvl="0" marL="0" rtl="0" algn="l">
              <a:spcBef>
                <a:spcPts val="1600"/>
              </a:spcBef>
              <a:spcAft>
                <a:spcPts val="16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9"/>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Procédure</a:t>
            </a:r>
            <a:r>
              <a:rPr lang="fr"/>
              <a:t>? </a:t>
            </a:r>
            <a:r>
              <a:rPr lang="fr"/>
              <a:t>Paramètres</a:t>
            </a:r>
            <a:r>
              <a:rPr lang="fr"/>
              <a:t> de fonctions</a:t>
            </a:r>
            <a:endParaRPr/>
          </a:p>
        </p:txBody>
      </p:sp>
      <p:sp>
        <p:nvSpPr>
          <p:cNvPr id="453" name="Google Shape;453;p69"/>
          <p:cNvSpPr txBox="1"/>
          <p:nvPr>
            <p:ph idx="1" type="body"/>
          </p:nvPr>
        </p:nvSpPr>
        <p:spPr>
          <a:xfrm>
            <a:off x="183775" y="96290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Une </a:t>
            </a:r>
            <a:r>
              <a:rPr lang="fr"/>
              <a:t>procédure</a:t>
            </a:r>
            <a:r>
              <a:rPr lang="fr"/>
              <a:t> est une sorte de fonction sans résultat! Si des résultats sont </a:t>
            </a:r>
            <a:r>
              <a:rPr lang="fr"/>
              <a:t>calculés</a:t>
            </a:r>
            <a:r>
              <a:rPr lang="fr"/>
              <a:t> on doit trouver un moyen en modifiant l’environnement (l’état) =&gt; </a:t>
            </a:r>
            <a:r>
              <a:rPr lang="fr"/>
              <a:t>instruction</a:t>
            </a:r>
            <a:endParaRPr/>
          </a:p>
          <a:p>
            <a:pPr indent="0" lvl="0" marL="0" rtl="0" algn="l">
              <a:spcBef>
                <a:spcPts val="1600"/>
              </a:spcBef>
              <a:spcAft>
                <a:spcPts val="0"/>
              </a:spcAft>
              <a:buNone/>
            </a:pPr>
            <a:r>
              <a:rPr lang="fr"/>
              <a:t>Les paramètres de fonctions ou </a:t>
            </a:r>
            <a:r>
              <a:rPr lang="fr"/>
              <a:t>procédure</a:t>
            </a:r>
            <a:r>
              <a:rPr lang="fr"/>
              <a:t> figurant dans l’en-tête d’une fonction se nomment des “paramètres muets” (ou encore “paramètres formels”). Leur rôle est de permettre, au sein du corps de la fonction, de décrire ce qu’elle doit faire. Leur portée est limitée à la définition de la fonction concernée ; ils n’entrent donc pas en conflit avec d’éventuelles variables locales à d’autres fonctions</a:t>
            </a:r>
            <a:endParaRPr/>
          </a:p>
          <a:p>
            <a:pPr indent="0" lvl="0" marL="0" rtl="0" algn="l">
              <a:spcBef>
                <a:spcPts val="1600"/>
              </a:spcBef>
              <a:spcAft>
                <a:spcPts val="0"/>
              </a:spcAft>
              <a:buNone/>
            </a:pPr>
            <a:r>
              <a:rPr lang="fr"/>
              <a:t>par exemple en C int f(int x) … En Python def f(x): ...</a:t>
            </a:r>
            <a:endParaRPr/>
          </a:p>
          <a:p>
            <a:pPr indent="0" lvl="0" marL="0" rtl="0" algn="l">
              <a:spcBef>
                <a:spcPts val="1600"/>
              </a:spcBef>
              <a:spcAft>
                <a:spcPts val="16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0"/>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L’appel de fonction, type de </a:t>
            </a:r>
            <a:r>
              <a:rPr lang="fr"/>
              <a:t>paramètres</a:t>
            </a:r>
            <a:endParaRPr/>
          </a:p>
        </p:txBody>
      </p:sp>
      <p:sp>
        <p:nvSpPr>
          <p:cNvPr id="459" name="Google Shape;459;p70"/>
          <p:cNvSpPr txBox="1"/>
          <p:nvPr>
            <p:ph idx="1" type="body"/>
          </p:nvPr>
        </p:nvSpPr>
        <p:spPr>
          <a:xfrm>
            <a:off x="120200" y="920400"/>
            <a:ext cx="8901000" cy="41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paramètres fournis lors de l’utilisation (l’appel) de la fonction se nomment des “paramètres effectifs”.</a:t>
            </a:r>
            <a:endParaRPr/>
          </a:p>
          <a:p>
            <a:pPr indent="0" lvl="0" marL="0" rtl="0" algn="l">
              <a:spcBef>
                <a:spcPts val="1600"/>
              </a:spcBef>
              <a:spcAft>
                <a:spcPts val="0"/>
              </a:spcAft>
              <a:buNone/>
            </a:pPr>
            <a:r>
              <a:rPr lang="fr"/>
              <a:t>Les “</a:t>
            </a:r>
            <a:r>
              <a:rPr lang="fr"/>
              <a:t>paramètres</a:t>
            </a:r>
            <a:r>
              <a:rPr lang="fr"/>
              <a:t> effectifs” sont  transmis aux “</a:t>
            </a:r>
            <a:r>
              <a:rPr lang="fr"/>
              <a:t>paramètres</a:t>
            </a:r>
            <a:r>
              <a:rPr lang="fr"/>
              <a:t> </a:t>
            </a:r>
            <a:r>
              <a:rPr lang="fr"/>
              <a:t>formels”</a:t>
            </a:r>
            <a:r>
              <a:rPr lang="fr"/>
              <a:t> de 2 moyens</a:t>
            </a:r>
            <a:endParaRPr/>
          </a:p>
          <a:p>
            <a:pPr indent="-342900" lvl="0" marL="457200" rtl="0" algn="l">
              <a:spcBef>
                <a:spcPts val="1600"/>
              </a:spcBef>
              <a:spcAft>
                <a:spcPts val="0"/>
              </a:spcAft>
              <a:buSzPts val="1800"/>
              <a:buChar char="●"/>
            </a:pPr>
            <a:r>
              <a:rPr lang="fr"/>
              <a:t>Par valeur</a:t>
            </a:r>
            <a:endParaRPr/>
          </a:p>
          <a:p>
            <a:pPr indent="-342900" lvl="0" marL="457200" rtl="0" algn="l">
              <a:spcBef>
                <a:spcPts val="0"/>
              </a:spcBef>
              <a:spcAft>
                <a:spcPts val="0"/>
              </a:spcAft>
              <a:buSzPts val="1800"/>
              <a:buChar char="●"/>
            </a:pPr>
            <a:r>
              <a:rPr lang="fr"/>
              <a:t>Ou par référence </a:t>
            </a:r>
            <a:endParaRPr/>
          </a:p>
          <a:p>
            <a:pPr indent="0" lvl="0" marL="457200" rtl="0" algn="l">
              <a:spcBef>
                <a:spcPts val="1600"/>
              </a:spcBef>
              <a:spcAft>
                <a:spcPts val="160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1"/>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Par valeur : copie de valeur : exemple C</a:t>
            </a:r>
            <a:endParaRPr/>
          </a:p>
        </p:txBody>
      </p:sp>
      <p:sp>
        <p:nvSpPr>
          <p:cNvPr id="465" name="Google Shape;465;p71"/>
          <p:cNvSpPr txBox="1"/>
          <p:nvPr>
            <p:ph idx="1" type="body"/>
          </p:nvPr>
        </p:nvSpPr>
        <p:spPr>
          <a:xfrm>
            <a:off x="120200" y="920400"/>
            <a:ext cx="8901000" cy="413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66" name="Google Shape;466;p71"/>
          <p:cNvPicPr preferRelativeResize="0"/>
          <p:nvPr/>
        </p:nvPicPr>
        <p:blipFill>
          <a:blip r:embed="rId3">
            <a:alphaModFix/>
          </a:blip>
          <a:stretch>
            <a:fillRect/>
          </a:stretch>
        </p:blipFill>
        <p:spPr>
          <a:xfrm>
            <a:off x="722513" y="953450"/>
            <a:ext cx="7343775" cy="3429000"/>
          </a:xfrm>
          <a:prstGeom prst="rect">
            <a:avLst/>
          </a:prstGeom>
          <a:noFill/>
          <a:ln>
            <a:noFill/>
          </a:ln>
        </p:spPr>
      </p:pic>
      <p:sp>
        <p:nvSpPr>
          <p:cNvPr id="467" name="Google Shape;467;p71"/>
          <p:cNvSpPr/>
          <p:nvPr/>
        </p:nvSpPr>
        <p:spPr>
          <a:xfrm>
            <a:off x="3458263" y="1114275"/>
            <a:ext cx="1872300" cy="562500"/>
          </a:xfrm>
          <a:prstGeom prst="wedgeEllipse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t>Paramètres</a:t>
            </a:r>
            <a:r>
              <a:rPr lang="fr"/>
              <a:t> formels</a:t>
            </a:r>
            <a:endParaRPr/>
          </a:p>
        </p:txBody>
      </p:sp>
      <p:cxnSp>
        <p:nvCxnSpPr>
          <p:cNvPr id="468" name="Google Shape;468;p71"/>
          <p:cNvCxnSpPr>
            <a:stCxn id="467" idx="7"/>
          </p:cNvCxnSpPr>
          <p:nvPr/>
        </p:nvCxnSpPr>
        <p:spPr>
          <a:xfrm rot="10800000">
            <a:off x="2020456" y="1180988"/>
            <a:ext cx="1983900" cy="566100"/>
          </a:xfrm>
          <a:prstGeom prst="straightConnector1">
            <a:avLst/>
          </a:prstGeom>
          <a:noFill/>
          <a:ln cap="flat" cmpd="sng" w="9525">
            <a:solidFill>
              <a:schemeClr val="dk2"/>
            </a:solidFill>
            <a:prstDash val="solid"/>
            <a:round/>
            <a:headEnd len="med" w="med" type="none"/>
            <a:tailEnd len="med" w="med" type="none"/>
          </a:ln>
        </p:spPr>
      </p:cxnSp>
      <p:cxnSp>
        <p:nvCxnSpPr>
          <p:cNvPr id="469" name="Google Shape;469;p71"/>
          <p:cNvCxnSpPr>
            <a:stCxn id="467" idx="7"/>
          </p:cNvCxnSpPr>
          <p:nvPr/>
        </p:nvCxnSpPr>
        <p:spPr>
          <a:xfrm rot="10800000">
            <a:off x="2723356" y="1180988"/>
            <a:ext cx="1281000" cy="566100"/>
          </a:xfrm>
          <a:prstGeom prst="straightConnector1">
            <a:avLst/>
          </a:prstGeom>
          <a:noFill/>
          <a:ln cap="flat" cmpd="sng" w="9525">
            <a:solidFill>
              <a:schemeClr val="dk2"/>
            </a:solidFill>
            <a:prstDash val="solid"/>
            <a:round/>
            <a:headEnd len="med" w="med" type="none"/>
            <a:tailEnd len="med" w="med" type="none"/>
          </a:ln>
        </p:spPr>
      </p:cxnSp>
      <p:sp>
        <p:nvSpPr>
          <p:cNvPr id="470" name="Google Shape;470;p71"/>
          <p:cNvSpPr/>
          <p:nvPr/>
        </p:nvSpPr>
        <p:spPr>
          <a:xfrm>
            <a:off x="6490450" y="2860850"/>
            <a:ext cx="1376400" cy="566100"/>
          </a:xfrm>
          <a:prstGeom prst="wedgeEllipse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t>Effectif</a:t>
            </a:r>
            <a:endParaRPr/>
          </a:p>
        </p:txBody>
      </p:sp>
      <p:cxnSp>
        <p:nvCxnSpPr>
          <p:cNvPr id="471" name="Google Shape;471;p71"/>
          <p:cNvCxnSpPr>
            <a:stCxn id="470" idx="7"/>
          </p:cNvCxnSpPr>
          <p:nvPr/>
        </p:nvCxnSpPr>
        <p:spPr>
          <a:xfrm>
            <a:off x="6891905" y="3497713"/>
            <a:ext cx="464400" cy="488100"/>
          </a:xfrm>
          <a:prstGeom prst="straightConnector1">
            <a:avLst/>
          </a:prstGeom>
          <a:noFill/>
          <a:ln cap="flat" cmpd="sng" w="9525">
            <a:solidFill>
              <a:schemeClr val="dk2"/>
            </a:solidFill>
            <a:prstDash val="solid"/>
            <a:round/>
            <a:headEnd len="med" w="med" type="none"/>
            <a:tailEnd len="med" w="med" type="none"/>
          </a:ln>
        </p:spPr>
      </p:cxnSp>
      <p:cxnSp>
        <p:nvCxnSpPr>
          <p:cNvPr id="472" name="Google Shape;472;p71"/>
          <p:cNvCxnSpPr>
            <a:stCxn id="470" idx="7"/>
          </p:cNvCxnSpPr>
          <p:nvPr/>
        </p:nvCxnSpPr>
        <p:spPr>
          <a:xfrm>
            <a:off x="6891905" y="3497713"/>
            <a:ext cx="693900" cy="450900"/>
          </a:xfrm>
          <a:prstGeom prst="straightConnector1">
            <a:avLst/>
          </a:prstGeom>
          <a:noFill/>
          <a:ln cap="flat" cmpd="sng" w="9525">
            <a:solidFill>
              <a:schemeClr val="dk2"/>
            </a:solidFill>
            <a:prstDash val="solid"/>
            <a:round/>
            <a:headEnd len="med" w="med" type="none"/>
            <a:tailEnd len="med" w="med" type="none"/>
          </a:ln>
        </p:spPr>
      </p:cxnSp>
      <p:sp>
        <p:nvSpPr>
          <p:cNvPr id="473" name="Google Shape;473;p71"/>
          <p:cNvSpPr/>
          <p:nvPr/>
        </p:nvSpPr>
        <p:spPr>
          <a:xfrm>
            <a:off x="4299825" y="2002350"/>
            <a:ext cx="2190600" cy="121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200"/>
              <a:t>Lors de l’appel : </a:t>
            </a:r>
            <a:endParaRPr sz="1200"/>
          </a:p>
          <a:p>
            <a:pPr indent="0" lvl="0" marL="0" rtl="0" algn="l">
              <a:spcBef>
                <a:spcPts val="0"/>
              </a:spcBef>
              <a:spcAft>
                <a:spcPts val="0"/>
              </a:spcAft>
              <a:buNone/>
            </a:pPr>
            <a:r>
              <a:rPr lang="fr" sz="1200"/>
              <a:t>x_de_f &lt;- val(x_de_main)</a:t>
            </a:r>
            <a:endParaRPr sz="1200"/>
          </a:p>
          <a:p>
            <a:pPr indent="0" lvl="0" marL="0" rtl="0" algn="l">
              <a:spcBef>
                <a:spcPts val="0"/>
              </a:spcBef>
              <a:spcAft>
                <a:spcPts val="0"/>
              </a:spcAft>
              <a:buNone/>
            </a:pPr>
            <a:r>
              <a:rPr lang="fr" sz="1200"/>
              <a:t>y_de_f &lt;- val(b)</a:t>
            </a:r>
            <a:endParaRPr sz="1200"/>
          </a:p>
          <a:p>
            <a:pPr indent="0" lvl="0" marL="0" rtl="0" algn="l">
              <a:spcBef>
                <a:spcPts val="0"/>
              </a:spcBef>
              <a:spcAft>
                <a:spcPts val="0"/>
              </a:spcAft>
              <a:buNone/>
            </a:pPr>
            <a:r>
              <a:rPr lang="fr" sz="1200"/>
              <a:t>aucun lien entre xdef et xdemain et ydef et bdenmain </a:t>
            </a:r>
            <a:endParaRPr sz="1200"/>
          </a:p>
        </p:txBody>
      </p:sp>
      <p:cxnSp>
        <p:nvCxnSpPr>
          <p:cNvPr id="474" name="Google Shape;474;p71"/>
          <p:cNvCxnSpPr>
            <a:endCxn id="473" idx="2"/>
          </p:cNvCxnSpPr>
          <p:nvPr/>
        </p:nvCxnSpPr>
        <p:spPr>
          <a:xfrm rot="10800000">
            <a:off x="5395125" y="3216150"/>
            <a:ext cx="1802100" cy="725100"/>
          </a:xfrm>
          <a:prstGeom prst="straightConnector1">
            <a:avLst/>
          </a:prstGeom>
          <a:noFill/>
          <a:ln cap="flat" cmpd="sng" w="9525">
            <a:solidFill>
              <a:schemeClr val="dk2"/>
            </a:solidFill>
            <a:prstDash val="solid"/>
            <a:round/>
            <a:headEnd len="med" w="med" type="none"/>
            <a:tailEnd len="med" w="med" type="triangle"/>
          </a:ln>
        </p:spPr>
      </p:cxnSp>
      <p:cxnSp>
        <p:nvCxnSpPr>
          <p:cNvPr id="475" name="Google Shape;475;p71"/>
          <p:cNvCxnSpPr/>
          <p:nvPr/>
        </p:nvCxnSpPr>
        <p:spPr>
          <a:xfrm rot="10800000">
            <a:off x="1354225" y="1210450"/>
            <a:ext cx="2960400" cy="828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Sémantique </a:t>
            </a:r>
            <a:endParaRPr/>
          </a:p>
        </p:txBody>
      </p:sp>
      <p:sp>
        <p:nvSpPr>
          <p:cNvPr id="98" name="Google Shape;98;p18"/>
          <p:cNvSpPr txBox="1"/>
          <p:nvPr>
            <p:ph idx="1" type="body"/>
          </p:nvPr>
        </p:nvSpPr>
        <p:spPr>
          <a:xfrm>
            <a:off x="486300" y="783650"/>
            <a:ext cx="8520600" cy="409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fr"/>
              <a:t>Sémantique</a:t>
            </a:r>
            <a:r>
              <a:rPr b="1" lang="fr"/>
              <a:t> ou modèle de calcul:</a:t>
            </a:r>
            <a:r>
              <a:rPr lang="fr"/>
              <a:t> C’est ce qui donne le sens du programme (explique son comportement) </a:t>
            </a:r>
            <a:endParaRPr/>
          </a:p>
          <a:p>
            <a:pPr indent="0" lvl="0" marL="0" rtl="0" algn="l">
              <a:lnSpc>
                <a:spcPct val="100000"/>
              </a:lnSpc>
              <a:spcBef>
                <a:spcPts val="0"/>
              </a:spcBef>
              <a:spcAft>
                <a:spcPts val="0"/>
              </a:spcAft>
              <a:buNone/>
            </a:pPr>
            <a:r>
              <a:rPr b="1" lang="fr"/>
              <a:t>L’état du programme:</a:t>
            </a:r>
            <a:r>
              <a:rPr lang="fr"/>
              <a:t> </a:t>
            </a:r>
            <a:endParaRPr/>
          </a:p>
          <a:p>
            <a:pPr indent="-342900" lvl="0" marL="457200" rtl="0" algn="l">
              <a:lnSpc>
                <a:spcPct val="100000"/>
              </a:lnSpc>
              <a:spcBef>
                <a:spcPts val="0"/>
              </a:spcBef>
              <a:spcAft>
                <a:spcPts val="0"/>
              </a:spcAft>
              <a:buSzPts val="1800"/>
              <a:buChar char="●"/>
            </a:pPr>
            <a:r>
              <a:rPr lang="fr"/>
              <a:t>La valeur des variables déclarées dans le programme (une zone de la mémoire) </a:t>
            </a:r>
            <a:endParaRPr/>
          </a:p>
          <a:p>
            <a:pPr indent="-342900" lvl="0" marL="457200" rtl="0" algn="l">
              <a:lnSpc>
                <a:spcPct val="100000"/>
              </a:lnSpc>
              <a:spcBef>
                <a:spcPts val="0"/>
              </a:spcBef>
              <a:spcAft>
                <a:spcPts val="0"/>
              </a:spcAft>
              <a:buSzPts val="1800"/>
              <a:buChar char="●"/>
            </a:pPr>
            <a:r>
              <a:rPr lang="fr"/>
              <a:t>Le compteur ordinal : le numéro de la prochaine instruction à exécuter </a:t>
            </a:r>
            <a:endParaRPr/>
          </a:p>
          <a:p>
            <a:pPr indent="0" lvl="0" marL="0" rtl="0" algn="l">
              <a:lnSpc>
                <a:spcPct val="100000"/>
              </a:lnSpc>
              <a:spcBef>
                <a:spcPts val="0"/>
              </a:spcBef>
              <a:spcAft>
                <a:spcPts val="0"/>
              </a:spcAft>
              <a:buNone/>
            </a:pPr>
            <a:r>
              <a:rPr b="1" lang="fr"/>
              <a:t>Lancement du programme : </a:t>
            </a:r>
            <a:endParaRPr b="1"/>
          </a:p>
          <a:p>
            <a:pPr indent="-342900" lvl="0" marL="457200" rtl="0" algn="l">
              <a:lnSpc>
                <a:spcPct val="100000"/>
              </a:lnSpc>
              <a:spcBef>
                <a:spcPts val="0"/>
              </a:spcBef>
              <a:spcAft>
                <a:spcPts val="0"/>
              </a:spcAft>
              <a:buSzPts val="1800"/>
              <a:buChar char="●"/>
            </a:pPr>
            <a:r>
              <a:rPr lang="fr"/>
              <a:t>Au début de l’exécution, les variables ont une valeur indéterminée. </a:t>
            </a:r>
            <a:endParaRPr/>
          </a:p>
          <a:p>
            <a:pPr indent="-342900" lvl="0" marL="457200" rtl="0" algn="l">
              <a:lnSpc>
                <a:spcPct val="100000"/>
              </a:lnSpc>
              <a:spcBef>
                <a:spcPts val="0"/>
              </a:spcBef>
              <a:spcAft>
                <a:spcPts val="0"/>
              </a:spcAft>
              <a:buSzPts val="1800"/>
              <a:buChar char="●"/>
            </a:pPr>
            <a:r>
              <a:rPr lang="fr"/>
              <a:t>Le compteur ordinal indique la première instruction du programme principal </a:t>
            </a:r>
            <a:endParaRPr/>
          </a:p>
          <a:p>
            <a:pPr indent="0" lvl="0" marL="0" rtl="0" algn="l">
              <a:lnSpc>
                <a:spcPct val="100000"/>
              </a:lnSpc>
              <a:spcBef>
                <a:spcPts val="0"/>
              </a:spcBef>
              <a:spcAft>
                <a:spcPts val="0"/>
              </a:spcAft>
              <a:buNone/>
            </a:pPr>
            <a:r>
              <a:rPr b="1" lang="fr"/>
              <a:t>Exécution : </a:t>
            </a:r>
            <a:endParaRPr b="1"/>
          </a:p>
          <a:p>
            <a:pPr indent="-342900" lvl="0" marL="457200" rtl="0" algn="l">
              <a:lnSpc>
                <a:spcPct val="100000"/>
              </a:lnSpc>
              <a:spcBef>
                <a:spcPts val="0"/>
              </a:spcBef>
              <a:spcAft>
                <a:spcPts val="0"/>
              </a:spcAft>
              <a:buSzPts val="1800"/>
              <a:buChar char="●"/>
            </a:pPr>
            <a:r>
              <a:rPr lang="fr"/>
              <a:t>Exécution de l’instruction référencée par le compteur ordinal et </a:t>
            </a:r>
            <a:endParaRPr/>
          </a:p>
          <a:p>
            <a:pPr indent="-342900" lvl="0" marL="457200" rtl="0" algn="l">
              <a:lnSpc>
                <a:spcPct val="100000"/>
              </a:lnSpc>
              <a:spcBef>
                <a:spcPts val="0"/>
              </a:spcBef>
              <a:spcAft>
                <a:spcPts val="0"/>
              </a:spcAft>
              <a:buSzPts val="1800"/>
              <a:buChar char="●"/>
            </a:pPr>
            <a:r>
              <a:rPr lang="fr"/>
              <a:t>Mise à jour du compteur ordinal (en général l’instruction suivante : séquence).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2"/>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par référence : représente la même donnée</a:t>
            </a:r>
            <a:endParaRPr/>
          </a:p>
        </p:txBody>
      </p:sp>
      <p:sp>
        <p:nvSpPr>
          <p:cNvPr id="481" name="Google Shape;481;p72"/>
          <p:cNvSpPr txBox="1"/>
          <p:nvPr>
            <p:ph idx="1" type="body"/>
          </p:nvPr>
        </p:nvSpPr>
        <p:spPr>
          <a:xfrm>
            <a:off x="245100" y="92040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L’utilisation du “</a:t>
            </a:r>
            <a:r>
              <a:rPr lang="fr"/>
              <a:t>paramètre</a:t>
            </a:r>
            <a:r>
              <a:rPr lang="fr"/>
              <a:t> formel” à lieu en fait directement sur le “</a:t>
            </a:r>
            <a:r>
              <a:rPr lang="fr"/>
              <a:t>paramètre</a:t>
            </a:r>
            <a:r>
              <a:rPr lang="fr"/>
              <a:t> effectif”. Ce qui est passé en fait est une référence (adresse du paramètre effectif</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3"/>
          <p:cNvSpPr txBox="1"/>
          <p:nvPr>
            <p:ph type="title"/>
          </p:nvPr>
        </p:nvSpPr>
        <p:spPr>
          <a:xfrm>
            <a:off x="130050" y="896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En Python : On crée une fonction selon le schéma suivant :</a:t>
            </a:r>
            <a:endParaRPr/>
          </a:p>
        </p:txBody>
      </p:sp>
      <p:sp>
        <p:nvSpPr>
          <p:cNvPr id="487" name="Google Shape;487;p73"/>
          <p:cNvSpPr txBox="1"/>
          <p:nvPr>
            <p:ph idx="1" type="body"/>
          </p:nvPr>
        </p:nvSpPr>
        <p:spPr>
          <a:xfrm>
            <a:off x="311700" y="1266325"/>
            <a:ext cx="8592000" cy="369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fr"/>
              <a:t>def</a:t>
            </a:r>
            <a:r>
              <a:rPr lang="fr"/>
              <a:t> </a:t>
            </a:r>
            <a:r>
              <a:rPr b="1" lang="fr"/>
              <a:t>nom_de_la_fonction</a:t>
            </a:r>
            <a:r>
              <a:rPr lang="fr"/>
              <a:t>(parametre1, parametre2, parametre3, parametreN):</a:t>
            </a:r>
            <a:endParaRPr/>
          </a:p>
          <a:p>
            <a:pPr indent="0" lvl="0" marL="0" rtl="0" algn="l">
              <a:lnSpc>
                <a:spcPct val="100000"/>
              </a:lnSpc>
              <a:spcBef>
                <a:spcPts val="0"/>
              </a:spcBef>
              <a:spcAft>
                <a:spcPts val="0"/>
              </a:spcAft>
              <a:buNone/>
            </a:pPr>
            <a:r>
              <a:rPr lang="fr"/>
              <a:t>    # Bloc d'instructions</a:t>
            </a:r>
            <a:endParaRPr/>
          </a:p>
          <a:p>
            <a:pPr indent="0" lvl="0" marL="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Char char="●"/>
            </a:pPr>
            <a:r>
              <a:rPr b="1" lang="fr"/>
              <a:t>def,</a:t>
            </a:r>
            <a:r>
              <a:rPr lang="fr"/>
              <a:t> mot-clé qui est l'abréviation de « define » (définir, en anglais) et qui constitue le prélude à toute construction de fonction.</a:t>
            </a:r>
            <a:endParaRPr/>
          </a:p>
          <a:p>
            <a:pPr indent="-342900" lvl="0" marL="457200" rtl="0" algn="l">
              <a:lnSpc>
                <a:spcPct val="100000"/>
              </a:lnSpc>
              <a:spcBef>
                <a:spcPts val="0"/>
              </a:spcBef>
              <a:spcAft>
                <a:spcPts val="0"/>
              </a:spcAft>
              <a:buSzPts val="1800"/>
              <a:buChar char="●"/>
            </a:pPr>
            <a:r>
              <a:rPr b="1" lang="fr"/>
              <a:t>Le nom de la fonction</a:t>
            </a:r>
            <a:r>
              <a:rPr lang="fr"/>
              <a:t>, qui se nomme exactement comme une variable (nous verrons par la suite que ce n'est pas par hasard). N'utilisez pas un nom de variable déjà instanciée pour nommer une fonction.</a:t>
            </a:r>
            <a:endParaRPr/>
          </a:p>
          <a:p>
            <a:pPr indent="-342900" lvl="0" marL="457200" rtl="0" algn="l">
              <a:lnSpc>
                <a:spcPct val="100000"/>
              </a:lnSpc>
              <a:spcBef>
                <a:spcPts val="0"/>
              </a:spcBef>
              <a:spcAft>
                <a:spcPts val="0"/>
              </a:spcAft>
              <a:buSzPts val="1800"/>
              <a:buChar char="●"/>
            </a:pPr>
            <a:r>
              <a:rPr b="1" lang="fr"/>
              <a:t>La liste des paramètres</a:t>
            </a:r>
            <a:r>
              <a:rPr lang="fr"/>
              <a:t> qui seront fournis lors d'un appel à la fonction. Les paramètres sont séparés par des virgules et la liste est encadrée par des parenthèses ouvrante et fermante (les espaces sont optionnels mais améliorent la lisibilité).</a:t>
            </a:r>
            <a:endParaRPr/>
          </a:p>
          <a:p>
            <a:pPr indent="-342900" lvl="0" marL="457200" rtl="0" algn="l">
              <a:lnSpc>
                <a:spcPct val="100000"/>
              </a:lnSpc>
              <a:spcBef>
                <a:spcPts val="0"/>
              </a:spcBef>
              <a:spcAft>
                <a:spcPts val="0"/>
              </a:spcAft>
              <a:buSzPts val="1800"/>
              <a:buChar char="●"/>
            </a:pPr>
            <a:r>
              <a:rPr b="1" lang="fr"/>
              <a:t>Les deux points</a:t>
            </a:r>
            <a:r>
              <a:rPr lang="fr"/>
              <a:t>, encore et toujours, qui clôturent la ligne.</a:t>
            </a:r>
            <a:endParaRPr sz="1200">
              <a:solidFill>
                <a:srgbClr val="000000"/>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74"/>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Avec Python les </a:t>
            </a:r>
            <a:r>
              <a:rPr lang="fr"/>
              <a:t>paramètres</a:t>
            </a:r>
            <a:r>
              <a:rPr lang="fr"/>
              <a:t> leur passages est plus subtile</a:t>
            </a:r>
            <a:endParaRPr/>
          </a:p>
        </p:txBody>
      </p:sp>
      <p:sp>
        <p:nvSpPr>
          <p:cNvPr id="493" name="Google Shape;493;p74"/>
          <p:cNvSpPr txBox="1"/>
          <p:nvPr>
            <p:ph idx="1" type="body"/>
          </p:nvPr>
        </p:nvSpPr>
        <p:spPr>
          <a:xfrm>
            <a:off x="120200" y="920400"/>
            <a:ext cx="8901000" cy="413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En C tout les passages sont par valeur </a:t>
            </a:r>
            <a:endParaRPr/>
          </a:p>
          <a:p>
            <a:pPr indent="-342900" lvl="0" marL="457200" rtl="0" algn="l">
              <a:spcBef>
                <a:spcPts val="0"/>
              </a:spcBef>
              <a:spcAft>
                <a:spcPts val="0"/>
              </a:spcAft>
              <a:buSzPts val="1800"/>
              <a:buChar char="●"/>
            </a:pPr>
            <a:r>
              <a:rPr lang="fr"/>
              <a:t>En Java les types primitifs sont par valeur, les objets par référence</a:t>
            </a:r>
            <a:endParaRPr/>
          </a:p>
          <a:p>
            <a:pPr indent="-342900" lvl="0" marL="457200" rtl="0" algn="l">
              <a:spcBef>
                <a:spcPts val="0"/>
              </a:spcBef>
              <a:spcAft>
                <a:spcPts val="0"/>
              </a:spcAft>
              <a:buSzPts val="1800"/>
              <a:buChar char="●"/>
            </a:pPr>
            <a:r>
              <a:rPr lang="fr"/>
              <a:t>En Python tout est par référence! En fait car tout est objet!</a:t>
            </a:r>
            <a:endParaRPr/>
          </a:p>
          <a:p>
            <a:pPr indent="0" lvl="0" marL="0" rtl="0" algn="l">
              <a:spcBef>
                <a:spcPts val="1600"/>
              </a:spcBef>
              <a:spcAft>
                <a:spcPts val="1600"/>
              </a:spcAft>
              <a:buNone/>
            </a:pPr>
            <a:r>
              <a:rPr lang="fr"/>
              <a:t>Mais avec Python certaines données sont </a:t>
            </a:r>
            <a:r>
              <a:rPr b="1" lang="fr"/>
              <a:t>immutable</a:t>
            </a:r>
            <a:r>
              <a:rPr lang="fr"/>
              <a:t> et d’autre </a:t>
            </a:r>
            <a:r>
              <a:rPr b="1" lang="fr"/>
              <a:t>mutable</a:t>
            </a:r>
            <a:endParaRPr b="1"/>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5"/>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Procédure</a:t>
            </a:r>
            <a:r>
              <a:rPr lang="fr"/>
              <a:t> et Appel de </a:t>
            </a:r>
            <a:r>
              <a:rPr lang="fr"/>
              <a:t>procédure cas Python</a:t>
            </a:r>
            <a:endParaRPr/>
          </a:p>
        </p:txBody>
      </p:sp>
      <p:sp>
        <p:nvSpPr>
          <p:cNvPr id="499" name="Google Shape;499;p75"/>
          <p:cNvSpPr txBox="1"/>
          <p:nvPr>
            <p:ph idx="1" type="body"/>
          </p:nvPr>
        </p:nvSpPr>
        <p:spPr>
          <a:xfrm>
            <a:off x="183775" y="92040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En plus des conditions et répétition, l’appel de </a:t>
            </a:r>
            <a:r>
              <a:rPr lang="fr"/>
              <a:t>procédures</a:t>
            </a:r>
            <a:r>
              <a:rPr lang="fr"/>
              <a:t> permet de structurer et factoriser les algorithmes. Correspond à un élément de raffinage.</a:t>
            </a:r>
            <a:endParaRPr/>
          </a:p>
          <a:p>
            <a:pPr indent="0" lvl="0" marL="0" rtl="0" algn="l">
              <a:spcBef>
                <a:spcPts val="1600"/>
              </a:spcBef>
              <a:spcAft>
                <a:spcPts val="0"/>
              </a:spcAft>
              <a:buNone/>
            </a:pPr>
            <a:r>
              <a:rPr lang="fr"/>
              <a:t>En python tout est fonction, donc</a:t>
            </a:r>
            <a:endParaRPr/>
          </a:p>
          <a:p>
            <a:pPr indent="0" lvl="0" marL="0" rtl="0" algn="l">
              <a:spcBef>
                <a:spcPts val="1600"/>
              </a:spcBef>
              <a:spcAft>
                <a:spcPts val="0"/>
              </a:spcAft>
              <a:buNone/>
            </a:pPr>
            <a:r>
              <a:rPr lang="fr"/>
              <a:t>Si pas de </a:t>
            </a:r>
            <a:r>
              <a:rPr lang="fr"/>
              <a:t>résultat</a:t>
            </a:r>
            <a:r>
              <a:rPr lang="fr"/>
              <a:t> comme dans print</a:t>
            </a:r>
            <a:endParaRPr/>
          </a:p>
          <a:p>
            <a:pPr indent="0" lvl="0" marL="0" rtl="0" algn="l">
              <a:spcBef>
                <a:spcPts val="1600"/>
              </a:spcBef>
              <a:spcAft>
                <a:spcPts val="1600"/>
              </a:spcAft>
              <a:buNone/>
            </a:pPr>
            <a:r>
              <a:rPr lang="fr"/>
              <a:t>réponse</a:t>
            </a:r>
            <a:r>
              <a:rPr lang="fr"/>
              <a:t> =&gt; None</a:t>
            </a:r>
            <a:endParaRPr/>
          </a:p>
        </p:txBody>
      </p:sp>
      <p:pic>
        <p:nvPicPr>
          <p:cNvPr id="500" name="Google Shape;500;p75"/>
          <p:cNvPicPr preferRelativeResize="0"/>
          <p:nvPr/>
        </p:nvPicPr>
        <p:blipFill>
          <a:blip r:embed="rId3">
            <a:alphaModFix/>
          </a:blip>
          <a:stretch>
            <a:fillRect/>
          </a:stretch>
        </p:blipFill>
        <p:spPr>
          <a:xfrm>
            <a:off x="4672862" y="1920488"/>
            <a:ext cx="4471125" cy="1611675"/>
          </a:xfrm>
          <a:prstGeom prst="rect">
            <a:avLst/>
          </a:prstGeom>
          <a:noFill/>
          <a:ln>
            <a:noFill/>
          </a:ln>
        </p:spPr>
      </p:pic>
      <p:pic>
        <p:nvPicPr>
          <p:cNvPr id="501" name="Google Shape;501;p75"/>
          <p:cNvPicPr preferRelativeResize="0"/>
          <p:nvPr/>
        </p:nvPicPr>
        <p:blipFill>
          <a:blip r:embed="rId4">
            <a:alphaModFix/>
          </a:blip>
          <a:stretch>
            <a:fillRect/>
          </a:stretch>
        </p:blipFill>
        <p:spPr>
          <a:xfrm>
            <a:off x="1487475" y="3714825"/>
            <a:ext cx="5033375" cy="12740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76"/>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Exemple de fonctions, elle peuvent être récursive</a:t>
            </a:r>
            <a:endParaRPr/>
          </a:p>
        </p:txBody>
      </p:sp>
      <p:sp>
        <p:nvSpPr>
          <p:cNvPr id="507" name="Google Shape;507;p76"/>
          <p:cNvSpPr txBox="1"/>
          <p:nvPr>
            <p:ph idx="1" type="body"/>
          </p:nvPr>
        </p:nvSpPr>
        <p:spPr>
          <a:xfrm>
            <a:off x="183775" y="920400"/>
            <a:ext cx="8520600" cy="108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a:t>def f():</a:t>
            </a:r>
            <a:endParaRPr/>
          </a:p>
          <a:p>
            <a:pPr indent="0" lvl="0" marL="0" rtl="0" algn="l">
              <a:lnSpc>
                <a:spcPct val="100000"/>
              </a:lnSpc>
              <a:spcBef>
                <a:spcPts val="0"/>
              </a:spcBef>
              <a:spcAft>
                <a:spcPts val="0"/>
              </a:spcAft>
              <a:buNone/>
            </a:pPr>
            <a:r>
              <a:rPr lang="fr"/>
              <a:t>   …</a:t>
            </a:r>
            <a:endParaRPr/>
          </a:p>
          <a:p>
            <a:pPr indent="0" lvl="0" marL="0" rtl="0" algn="l">
              <a:lnSpc>
                <a:spcPct val="100000"/>
              </a:lnSpc>
              <a:spcBef>
                <a:spcPts val="0"/>
              </a:spcBef>
              <a:spcAft>
                <a:spcPts val="0"/>
              </a:spcAft>
              <a:buNone/>
            </a:pPr>
            <a:r>
              <a:rPr lang="fr"/>
              <a:t>    return resultat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pic>
        <p:nvPicPr>
          <p:cNvPr id="508" name="Google Shape;508;p76"/>
          <p:cNvPicPr preferRelativeResize="0"/>
          <p:nvPr/>
        </p:nvPicPr>
        <p:blipFill>
          <a:blip r:embed="rId3">
            <a:alphaModFix/>
          </a:blip>
          <a:stretch>
            <a:fillRect/>
          </a:stretch>
        </p:blipFill>
        <p:spPr>
          <a:xfrm>
            <a:off x="1346925" y="1951300"/>
            <a:ext cx="6912551" cy="23771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7"/>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Fonctions imbriquée</a:t>
            </a:r>
            <a:endParaRPr/>
          </a:p>
        </p:txBody>
      </p:sp>
      <p:sp>
        <p:nvSpPr>
          <p:cNvPr id="514" name="Google Shape;514;p77"/>
          <p:cNvSpPr txBox="1"/>
          <p:nvPr>
            <p:ph idx="1" type="body"/>
          </p:nvPr>
        </p:nvSpPr>
        <p:spPr>
          <a:xfrm>
            <a:off x="120200" y="920400"/>
            <a:ext cx="8901000" cy="413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8"/>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Exemple</a:t>
            </a:r>
            <a:endParaRPr/>
          </a:p>
        </p:txBody>
      </p:sp>
      <p:sp>
        <p:nvSpPr>
          <p:cNvPr id="520" name="Google Shape;520;p78"/>
          <p:cNvSpPr txBox="1"/>
          <p:nvPr>
            <p:ph idx="1" type="body"/>
          </p:nvPr>
        </p:nvSpPr>
        <p:spPr>
          <a:xfrm>
            <a:off x="6269050" y="76250"/>
            <a:ext cx="2774700" cy="43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La documentation est normalisée : voir PEP 257 et différents styles </a:t>
            </a:r>
            <a:endParaRPr sz="1400"/>
          </a:p>
          <a:p>
            <a:pPr indent="-317500" lvl="0" marL="457200" rtl="0" algn="l">
              <a:spcBef>
                <a:spcPts val="1600"/>
              </a:spcBef>
              <a:spcAft>
                <a:spcPts val="0"/>
              </a:spcAft>
              <a:buSzPts val="1400"/>
              <a:buChar char="●"/>
            </a:pPr>
            <a:r>
              <a:rPr lang="fr" sz="1400"/>
              <a:t>une phrase pour décrire l’objectif, suivie d’une ligne blanche </a:t>
            </a:r>
            <a:endParaRPr sz="1400"/>
          </a:p>
          <a:p>
            <a:pPr indent="-317500" lvl="0" marL="457200" rtl="0" algn="l">
              <a:spcBef>
                <a:spcPts val="0"/>
              </a:spcBef>
              <a:spcAft>
                <a:spcPts val="0"/>
              </a:spcAft>
              <a:buSzPts val="1400"/>
              <a:buChar char="●"/>
            </a:pPr>
            <a:r>
              <a:rPr lang="fr" sz="1400"/>
              <a:t>une description plus détaillée (conditions d’utilisation, effets) </a:t>
            </a:r>
            <a:endParaRPr sz="1400"/>
          </a:p>
          <a:p>
            <a:pPr indent="-317500" lvl="0" marL="457200" rtl="0" algn="l">
              <a:spcBef>
                <a:spcPts val="0"/>
              </a:spcBef>
              <a:spcAft>
                <a:spcPts val="0"/>
              </a:spcAft>
              <a:buSzPts val="1400"/>
              <a:buChar char="●"/>
            </a:pPr>
            <a:r>
              <a:rPr lang="fr" sz="1400"/>
              <a:t>une description des paramètres, du résultat et des éventuelles exceptions</a:t>
            </a:r>
            <a:endParaRPr sz="1400"/>
          </a:p>
        </p:txBody>
      </p:sp>
      <p:pic>
        <p:nvPicPr>
          <p:cNvPr id="521" name="Google Shape;521;p78">
            <a:hlinkClick r:id="rId3"/>
          </p:cNvPr>
          <p:cNvPicPr preferRelativeResize="0"/>
          <p:nvPr/>
        </p:nvPicPr>
        <p:blipFill>
          <a:blip r:embed="rId4">
            <a:alphaModFix/>
          </a:blip>
          <a:stretch>
            <a:fillRect/>
          </a:stretch>
        </p:blipFill>
        <p:spPr>
          <a:xfrm>
            <a:off x="130225" y="746811"/>
            <a:ext cx="6204251" cy="3019375"/>
          </a:xfrm>
          <a:prstGeom prst="rect">
            <a:avLst/>
          </a:prstGeom>
          <a:noFill/>
          <a:ln cap="flat" cmpd="sng" w="28575">
            <a:solidFill>
              <a:srgbClr val="6AA84F"/>
            </a:solidFill>
            <a:prstDash val="solid"/>
            <a:round/>
            <a:headEnd len="sm" w="sm" type="none"/>
            <a:tailEnd len="sm" w="sm" type="none"/>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9"/>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Avec les connaissances acquise jusqu'à ce point on peut déjà faire beaucoup de chose… essayons</a:t>
            </a:r>
            <a:endParaRPr/>
          </a:p>
        </p:txBody>
      </p:sp>
      <p:sp>
        <p:nvSpPr>
          <p:cNvPr id="527" name="Google Shape;527;p79"/>
          <p:cNvSpPr txBox="1"/>
          <p:nvPr>
            <p:ph idx="1" type="body"/>
          </p:nvPr>
        </p:nvSpPr>
        <p:spPr>
          <a:xfrm>
            <a:off x="120200" y="920400"/>
            <a:ext cx="8901000" cy="413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fr"/>
              <a:t>Ecrire deux fonctions en python calculant la factorielle une en itératif et l'autre en récursif.</a:t>
            </a:r>
            <a:endParaRPr/>
          </a:p>
          <a:p>
            <a:pPr indent="-342900" lvl="0" marL="457200" rtl="0" algn="l">
              <a:spcBef>
                <a:spcPts val="0"/>
              </a:spcBef>
              <a:spcAft>
                <a:spcPts val="0"/>
              </a:spcAft>
              <a:buSzPts val="1800"/>
              <a:buAutoNum type="arabicPeriod"/>
            </a:pPr>
            <a:r>
              <a:rPr lang="fr"/>
              <a:t>Calculer les solutions d’une équation de second degré</a:t>
            </a:r>
            <a:endParaRPr/>
          </a:p>
          <a:p>
            <a:pPr indent="-342900" lvl="0" marL="457200" rtl="0" algn="l">
              <a:spcBef>
                <a:spcPts val="0"/>
              </a:spcBef>
              <a:spcAft>
                <a:spcPts val="0"/>
              </a:spcAft>
              <a:buSzPts val="1800"/>
              <a:buAutoNum type="arabicPeriod"/>
            </a:pPr>
            <a:r>
              <a:rPr lang="fr"/>
              <a:t>Trouver le plus petit diviseur d’un nombre positif n</a:t>
            </a:r>
            <a:endParaRPr/>
          </a:p>
          <a:p>
            <a:pPr indent="-342900" lvl="0" marL="457200" rtl="0" algn="l">
              <a:spcBef>
                <a:spcPts val="0"/>
              </a:spcBef>
              <a:spcAft>
                <a:spcPts val="0"/>
              </a:spcAft>
              <a:buSzPts val="1800"/>
              <a:buAutoNum type="arabicPeriod"/>
            </a:pPr>
            <a:r>
              <a:rPr lang="fr"/>
              <a:t>Calculer p(x)=a</a:t>
            </a:r>
            <a:r>
              <a:rPr baseline="-25000" lang="fr"/>
              <a:t>0</a:t>
            </a:r>
            <a:r>
              <a:rPr lang="fr"/>
              <a:t>+a</a:t>
            </a:r>
            <a:r>
              <a:rPr baseline="-25000" lang="fr"/>
              <a:t>1</a:t>
            </a:r>
            <a:r>
              <a:rPr lang="fr"/>
              <a:t>*x+..+a</a:t>
            </a:r>
            <a:r>
              <a:rPr baseline="-25000" lang="fr"/>
              <a:t>i</a:t>
            </a:r>
            <a:r>
              <a:rPr lang="fr"/>
              <a:t>*x</a:t>
            </a:r>
            <a:r>
              <a:rPr baseline="30000" lang="fr"/>
              <a:t>i</a:t>
            </a:r>
            <a:r>
              <a:rPr lang="fr"/>
              <a:t>+...+a</a:t>
            </a:r>
            <a:r>
              <a:rPr baseline="-25000" lang="fr"/>
              <a:t>n</a:t>
            </a:r>
            <a:r>
              <a:rPr lang="fr"/>
              <a:t>*x</a:t>
            </a:r>
            <a:r>
              <a:rPr baseline="30000" lang="fr"/>
              <a:t>n</a:t>
            </a:r>
            <a:endParaRPr baseline="30000"/>
          </a:p>
          <a:p>
            <a:pPr indent="-342900" lvl="0" marL="457200" rtl="0" algn="l">
              <a:spcBef>
                <a:spcPts val="0"/>
              </a:spcBef>
              <a:spcAft>
                <a:spcPts val="1600"/>
              </a:spcAft>
              <a:buSzPts val="1800"/>
              <a:buAutoNum type="arabicPeriod"/>
            </a:pPr>
            <a:r>
              <a:t/>
            </a:r>
            <a:endParaRPr baseline="30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Principe du paradigme impératif : </a:t>
            </a:r>
            <a:r>
              <a:rPr lang="fr"/>
              <a:t>instruction</a:t>
            </a:r>
            <a:r>
              <a:rPr lang="fr"/>
              <a:t> / expression</a:t>
            </a:r>
            <a:endParaRPr/>
          </a:p>
        </p:txBody>
      </p:sp>
      <p:sp>
        <p:nvSpPr>
          <p:cNvPr id="104" name="Google Shape;104;p19"/>
          <p:cNvSpPr txBox="1"/>
          <p:nvPr>
            <p:ph idx="1" type="body"/>
          </p:nvPr>
        </p:nvSpPr>
        <p:spPr>
          <a:xfrm>
            <a:off x="183775" y="1403875"/>
            <a:ext cx="8520600" cy="313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 programme est une </a:t>
            </a:r>
            <a:r>
              <a:rPr b="1" lang="fr"/>
              <a:t>séquence d’instructions</a:t>
            </a:r>
            <a:r>
              <a:rPr lang="fr"/>
              <a:t> qui </a:t>
            </a:r>
            <a:r>
              <a:rPr b="1" lang="fr"/>
              <a:t>modifient son état</a:t>
            </a:r>
            <a:r>
              <a:rPr lang="fr"/>
              <a:t> (cad les valeurs des variable déclarés). =&gt; </a:t>
            </a:r>
            <a:r>
              <a:rPr b="1" lang="fr"/>
              <a:t>l’affectation</a:t>
            </a:r>
            <a:r>
              <a:rPr lang="fr"/>
              <a:t> est la seule instruction qui modifie l’état!</a:t>
            </a:r>
            <a:endParaRPr/>
          </a:p>
          <a:p>
            <a:pPr indent="0" lvl="0" marL="0" rtl="0" algn="l">
              <a:spcBef>
                <a:spcPts val="1600"/>
              </a:spcBef>
              <a:spcAft>
                <a:spcPts val="0"/>
              </a:spcAft>
              <a:buNone/>
            </a:pPr>
            <a:r>
              <a:rPr b="1" lang="fr"/>
              <a:t>x = a+b </a:t>
            </a:r>
            <a:r>
              <a:rPr lang="fr"/>
              <a:t>est une instruction elle modifie x</a:t>
            </a:r>
            <a:endParaRPr/>
          </a:p>
          <a:p>
            <a:pPr indent="0" lvl="0" marL="0" rtl="0" algn="l">
              <a:spcBef>
                <a:spcPts val="1600"/>
              </a:spcBef>
              <a:spcAft>
                <a:spcPts val="0"/>
              </a:spcAft>
              <a:buNone/>
            </a:pPr>
            <a:r>
              <a:rPr b="1" lang="fr"/>
              <a:t>a+b</a:t>
            </a:r>
            <a:r>
              <a:rPr lang="fr"/>
              <a:t> seule n’est pas une instruction rien ne se passe : du point de vue du programme qu’on écrit : bien sure au niveaux machine il se passe des choses et a+b est un programme pour la machine elle même mais pas pour le programmeur. </a:t>
            </a:r>
            <a:r>
              <a:rPr b="1" lang="fr"/>
              <a:t>a+b est une expression elle produit un résultat. </a:t>
            </a:r>
            <a:endParaRPr b="1"/>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a:t>
            </a:r>
            <a:r>
              <a:rPr lang="fr"/>
              <a:t>défis</a:t>
            </a:r>
            <a:endParaRPr/>
          </a:p>
        </p:txBody>
      </p:sp>
      <p:sp>
        <p:nvSpPr>
          <p:cNvPr id="110" name="Google Shape;110;p20"/>
          <p:cNvSpPr txBox="1"/>
          <p:nvPr>
            <p:ph idx="1" type="body"/>
          </p:nvPr>
        </p:nvSpPr>
        <p:spPr>
          <a:xfrm>
            <a:off x="183775" y="92040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Définir des outils de structuration des programmes pour permettre la conception, l’écriture et la maintenance (évolutive et corrective) de programme de grande taille : </a:t>
            </a:r>
            <a:endParaRPr/>
          </a:p>
          <a:p>
            <a:pPr indent="-342900" lvl="0" marL="457200" rtl="0" algn="l">
              <a:spcBef>
                <a:spcPts val="1600"/>
              </a:spcBef>
              <a:spcAft>
                <a:spcPts val="0"/>
              </a:spcAft>
              <a:buSzPts val="1800"/>
              <a:buChar char="●"/>
            </a:pPr>
            <a:r>
              <a:rPr lang="fr"/>
              <a:t>Structures de contrôle (</a:t>
            </a:r>
            <a:r>
              <a:rPr lang="fr"/>
              <a:t>conditionnelle</a:t>
            </a:r>
            <a:r>
              <a:rPr lang="fr"/>
              <a:t> et répétition)</a:t>
            </a:r>
            <a:endParaRPr/>
          </a:p>
          <a:p>
            <a:pPr indent="-342900" lvl="0" marL="457200" rtl="0" algn="l">
              <a:spcBef>
                <a:spcPts val="0"/>
              </a:spcBef>
              <a:spcAft>
                <a:spcPts val="0"/>
              </a:spcAft>
              <a:buSzPts val="1800"/>
              <a:buChar char="●"/>
            </a:pPr>
            <a:r>
              <a:rPr lang="fr"/>
              <a:t>Types de données : organiser les données. </a:t>
            </a:r>
            <a:endParaRPr/>
          </a:p>
          <a:p>
            <a:pPr indent="-342900" lvl="0" marL="457200" rtl="0" algn="l">
              <a:spcBef>
                <a:spcPts val="0"/>
              </a:spcBef>
              <a:spcAft>
                <a:spcPts val="0"/>
              </a:spcAft>
              <a:buSzPts val="1800"/>
              <a:buChar char="●"/>
            </a:pPr>
            <a:r>
              <a:rPr lang="fr"/>
              <a:t>Sous-programmes : procédures et fonctions (organiser les instructions) </a:t>
            </a:r>
            <a:endParaRPr/>
          </a:p>
          <a:p>
            <a:pPr indent="-342900" lvl="0" marL="457200" rtl="0" algn="l">
              <a:spcBef>
                <a:spcPts val="0"/>
              </a:spcBef>
              <a:spcAft>
                <a:spcPts val="0"/>
              </a:spcAft>
              <a:buSzPts val="1800"/>
              <a:buChar char="●"/>
            </a:pPr>
            <a:r>
              <a:rPr lang="fr"/>
              <a:t>Modules et bibliothèques (organisation les sous-programmes et les types) </a:t>
            </a:r>
            <a:endParaRPr/>
          </a:p>
          <a:p>
            <a:pPr indent="-342900" lvl="0" marL="457200" rtl="0" algn="l">
              <a:spcBef>
                <a:spcPts val="0"/>
              </a:spcBef>
              <a:spcAft>
                <a:spcPts val="0"/>
              </a:spcAft>
              <a:buSzPts val="1800"/>
              <a:buChar char="●"/>
            </a:pPr>
            <a:r>
              <a:rPr lang="fr"/>
              <a:t>Mais aussi : raisonner sur le programme (typage, flot de contrôle, assertions, preuve...), tests (fonctionnels, structurels, de performance), documentation, etc.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641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raffinage </a:t>
            </a:r>
            <a:endParaRPr/>
          </a:p>
        </p:txBody>
      </p:sp>
      <p:sp>
        <p:nvSpPr>
          <p:cNvPr id="116" name="Google Shape;116;p21"/>
          <p:cNvSpPr txBox="1"/>
          <p:nvPr>
            <p:ph idx="1" type="body"/>
          </p:nvPr>
        </p:nvSpPr>
        <p:spPr>
          <a:xfrm>
            <a:off x="311700" y="92040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Décomposer le problème posé en sous-problèmes qui seront à leur tour décomposés jusqu’à obtenir des problèmes élémentaires (i.e. compréhensible du processeur). </a:t>
            </a:r>
            <a:endParaRPr/>
          </a:p>
          <a:p>
            <a:pPr indent="0" lvl="0" marL="0" rtl="0" algn="l">
              <a:spcBef>
                <a:spcPts val="1600"/>
              </a:spcBef>
              <a:spcAft>
                <a:spcPts val="1600"/>
              </a:spcAft>
              <a:buNone/>
            </a:pPr>
            <a:r>
              <a:rPr lang="fr"/>
              <a:t>Ici un problèmes est élémentaire s’il correspond à une instruction ou une expression du langage algorithme.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