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PT Sans Narrow" panose="020B0604020202020204" pitchFamily="3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2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2182454b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2182454b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2182454b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2182454b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182454b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2182454b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2182454b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2182454b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2182454b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2182454b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2182454b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2182454b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2117e9d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2117e9d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2117e9d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2117e9d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2124018a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2124018a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2124018a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2124018a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2124018a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2124018a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2124018a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2124018a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2182454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2182454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2182454b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2182454b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nam Liban (présentations)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rgbClr val="AA9F9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rgbClr val="AA9F97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rgbClr val="85776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rgbClr val="85776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rgbClr val="85776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rgbClr val="85776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C1002A"/>
              </a:buClr>
              <a:buSzPts val="5400"/>
              <a:buNone/>
              <a:defRPr sz="5400">
                <a:solidFill>
                  <a:srgbClr val="C1002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CFC8C0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40775" y="78125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153650" y="16485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CFC8C0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rgbClr val="CFC8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rgbClr val="857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80050" y="443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263825" y="751725"/>
            <a:ext cx="8757300" cy="40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rgbClr val="CFC8C0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0050" y="443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CFC8C0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80050" y="443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CFC8C0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CFC8C0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C1002A"/>
              </a:buClr>
              <a:buSzPts val="5400"/>
              <a:buNone/>
              <a:defRPr sz="5400" b="0">
                <a:solidFill>
                  <a:srgbClr val="C1002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9F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CFC8C0"/>
              </a:buClr>
              <a:buSzPts val="1800"/>
              <a:buChar char="●"/>
              <a:defRPr>
                <a:solidFill>
                  <a:srgbClr val="CFC8C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CFC8C0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rgbClr val="CFC8C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0050" y="443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C1002A"/>
              </a:buClr>
              <a:buSzPts val="3600"/>
              <a:buFont typeface="PT Sans Narrow"/>
              <a:buNone/>
              <a:defRPr sz="3600" b="1">
                <a:solidFill>
                  <a:srgbClr val="C1002A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3825" y="751725"/>
            <a:ext cx="8757300" cy="40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57761"/>
              </a:buClr>
              <a:buSzPts val="1800"/>
              <a:buFont typeface="Open Sans"/>
              <a:buChar char="●"/>
              <a:defRPr sz="1800">
                <a:solidFill>
                  <a:srgbClr val="85776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esign-patterns.cofares.net/Paradigm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Hypertext_Markup_Languag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Paradigme programmation</a:t>
            </a:r>
            <a:r>
              <a:rPr lang="fr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Avec python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246675" y="2774180"/>
            <a:ext cx="50490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© Pascal Fares</a:t>
            </a:r>
            <a:endParaRPr dirty="0"/>
          </a:p>
        </p:txBody>
      </p:sp>
      <p:pic>
        <p:nvPicPr>
          <p:cNvPr id="68" name="Google Shape;68;p1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40000" y="4717300"/>
            <a:ext cx="645100" cy="22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80050" y="443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Premier programme : C, Python et Java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496900" y="1302600"/>
            <a:ext cx="3357300" cy="120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# Écrit une exclamation à l'écran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print ("Bonjour auditeurs de UTC503")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416325" y="913200"/>
            <a:ext cx="12222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pen Sans"/>
                <a:ea typeface="Open Sans"/>
                <a:cs typeface="Open Sans"/>
                <a:sym typeface="Open Sans"/>
              </a:rPr>
              <a:t>Python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4915200" y="1571200"/>
            <a:ext cx="3894600" cy="1625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#include 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/* Écrit une exclamation à l'écran */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 main (int argc, char **argv)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printf("Bonjour auditeurs de UTC503")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4915200" y="1181800"/>
            <a:ext cx="17592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684900" y="3196300"/>
            <a:ext cx="3894600" cy="141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public class Pgm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public static void main(String args[])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printf("Bonjour auditeurs de UTC503");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}</a:t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684900" y="2873800"/>
            <a:ext cx="12222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pen Sans"/>
                <a:ea typeface="Open Sans"/>
                <a:cs typeface="Open Sans"/>
                <a:sym typeface="Open Sans"/>
              </a:rPr>
              <a:t>Java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116625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programmation impérative / déclarative</a:t>
            </a: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204250" y="707400"/>
            <a:ext cx="8520600" cy="4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fr"/>
              <a:t>Impératif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/>
              <a:t>est un paradigme de programmation qui décrit les opérations en séquences d'instructions exécutées par l'ordinateur pour modifier l'état du programme</a:t>
            </a:r>
            <a:endParaRPr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❏"/>
            </a:pPr>
            <a:r>
              <a:rPr lang="fr"/>
              <a:t>en programmation impérative (par exemple, avec le C ou Java), on décrit </a:t>
            </a:r>
            <a:r>
              <a:rPr lang="fr" b="1"/>
              <a:t>le comment,</a:t>
            </a:r>
            <a:r>
              <a:rPr lang="fr"/>
              <a:t> c'est-à-dire la structure de contrôle correspondant à la solution.</a:t>
            </a:r>
            <a:endParaRPr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❏"/>
            </a:pPr>
            <a:r>
              <a:rPr lang="fr"/>
              <a:t>une suite d’états et de transitions d’états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fr"/>
              <a:t>Déclaratif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/>
              <a:t>un paradigme de programmation qui consiste à créer des applications sur la base de composants logiciels indépendants du contexte et ne comportant aucun état interne.</a:t>
            </a:r>
            <a:endParaRPr/>
          </a:p>
          <a:p>
            <a:pPr marL="914400" lvl="1" indent="-317500" algn="l" rtl="0">
              <a:spcBef>
                <a:spcPts val="1600"/>
              </a:spcBef>
              <a:spcAft>
                <a:spcPts val="1600"/>
              </a:spcAft>
              <a:buSzPts val="1400"/>
              <a:buChar char="❏"/>
            </a:pPr>
            <a:r>
              <a:rPr lang="fr"/>
              <a:t>on décrit </a:t>
            </a:r>
            <a:r>
              <a:rPr lang="fr" b="1"/>
              <a:t>le quoi,</a:t>
            </a:r>
            <a:r>
              <a:rPr lang="fr"/>
              <a:t> c'est-à-dire le problème. Par exemple, les pages </a:t>
            </a:r>
            <a:r>
              <a:rPr lang="fr" u="sng">
                <a:solidFill>
                  <a:schemeClr val="hlink"/>
                </a:solidFill>
                <a:hlinkClick r:id="rId3"/>
              </a:rPr>
              <a:t>HTML</a:t>
            </a:r>
            <a:r>
              <a:rPr lang="fr"/>
              <a:t> sont déclaratives car elles décrivent ce que contient une page (texte, titres, paragraphes, etc.) et non comment les afficher (positionnement, couleurs, polices de caractères…)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80050" y="443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différents paradigme ou style </a:t>
            </a: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311700" y="92040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fr"/>
              <a:t>Impératif (parfois appelé procédural)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/>
              <a:t>Objet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fr"/>
              <a:t>fonctionnel : pouvant être impératif ou déclaratif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fr"/>
              <a:t>logique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80050" y="443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Le PGCD différent paradigme et style</a:t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99900" y="899775"/>
            <a:ext cx="8944200" cy="95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# pgcd déclaratif</a:t>
            </a:r>
            <a:endParaRPr sz="18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pgcd = </a:t>
            </a:r>
            <a:r>
              <a:rPr lang="fr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fr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fr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fr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a </a:t>
            </a:r>
            <a:r>
              <a:rPr lang="fr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a == b  </a:t>
            </a:r>
            <a:r>
              <a:rPr lang="fr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fr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pgcd (a-b,b) </a:t>
            </a:r>
            <a:r>
              <a:rPr lang="fr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a &gt; b  </a:t>
            </a:r>
            <a:r>
              <a:rPr lang="fr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fr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pgcd (a, b-a)</a:t>
            </a:r>
            <a:endParaRPr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792350" y="1969300"/>
            <a:ext cx="3008100" cy="256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pgcd impératif</a:t>
            </a:r>
            <a:endParaRPr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f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ipgcd</a:t>
            </a:r>
            <a:r>
              <a:rPr lang="f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f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f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f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 != b: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 &gt; b: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a=a-b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f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b=b-a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4458475" y="2256050"/>
            <a:ext cx="4525800" cy="17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Paradigme logique 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Pgcd(a, a, a).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Pgcd(a, b, r) :- a &gt; b, a1 is a - b, Pgcd(a1, b, r).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Pgcd(a, b, r) :- a &lt; b, Pgcd(b, a, r).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80050" y="443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Comparaison des paradigmes</a:t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107425" y="783650"/>
            <a:ext cx="3760200" cy="24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Paradigme impératif 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Le programme est une instruction complexe.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Un programme est composé d’instructions qui modifient l’état du programme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Ces effets de bord rendent difficile le raisonnement sur un programme, la parallélisation du code (problèmes de synchronisation), etc.</a:t>
            </a:r>
            <a:endParaRPr/>
          </a:p>
        </p:txBody>
      </p:sp>
      <p:sp>
        <p:nvSpPr>
          <p:cNvPr id="156" name="Google Shape;156;p26"/>
          <p:cNvSpPr txBox="1"/>
          <p:nvPr/>
        </p:nvSpPr>
        <p:spPr>
          <a:xfrm>
            <a:off x="5060275" y="152250"/>
            <a:ext cx="3644100" cy="3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Paradigme fonctionnel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>
                <a:solidFill>
                  <a:srgbClr val="222222"/>
                </a:solidFill>
              </a:rPr>
              <a:t>La programmation fonctionnelle définit un calcul utilisant des expressions et une évaluation; souvent ceux-ci sont encapsulés dans les définitions de fonctions.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Un programme est composé de fonctions (au sens mathématique). Pas d’état. Pas d’effet de bord.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Raisonnement facilité sur le programme. Mise en œuvre plus facile (voire gratuite) de la concurrence. </a:t>
            </a:r>
            <a:endParaRPr/>
          </a:p>
        </p:txBody>
      </p:sp>
      <p:sp>
        <p:nvSpPr>
          <p:cNvPr id="157" name="Google Shape;157;p26"/>
          <p:cNvSpPr txBox="1"/>
          <p:nvPr/>
        </p:nvSpPr>
        <p:spPr>
          <a:xfrm>
            <a:off x="993775" y="3324650"/>
            <a:ext cx="77757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Paradigme logique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Le programme est un but.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Un programme est composé d’un ensemble de faits et règles.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Le programmeur ne donne pas de description opératoire (l’ordre d’application des règles) Concurrence gratuite Raisonnement facilité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80050" y="443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enjeux de la programmation</a:t>
            </a:r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183775" y="783650"/>
            <a:ext cx="8679600" cy="3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fr"/>
              <a:t>Faciliter d’écriture d’un programme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de petite taille (quelques centaines à milliers de lignes), de grande taille (millions de lignes)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par un informaticien, par un fonctionnel ?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fr"/>
              <a:t>Capacité à faire évoluer un programme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prendre en compte de nouveaux besoins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prendre en compte les évolutions réglementaires, technologiques, etc.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identifier et corriger les erreurs...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fr"/>
              <a:t>Capacité à raisonner sur un programme (pour gagner en confiance dans le programme)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Est-ce que le programme fait ce qui est attendu ?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Preuve ? Vérification exhaustive ? Test ? Certification ?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fr"/>
              <a:t>Avoir des programmes efficients : bien utiliser les ressources disponibles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80050" y="443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 la calculabilité à la programmation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183775" y="87407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Très brièvement: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Toutes les machines automatiques ont un seul ancêtre =&gt; machine de Turing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Tout ce qui est calculable ⇔  ∋programme de machine de turing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Turing ⇔ Von Neumann =&gt; Programmation impérative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Turing ⇔ Fonction récursive =&gt; Lambda calcul : Programmation fonctionnelle déclarative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0050" y="443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Notion de calculabilité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215475" y="92040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Intuitivement, un problème P est calculable s'il existe une méthode précise (un algorithme) qui, étant donné les entrées (données d’origine), permet d'obtenir un résultats en un nombre fini d'étapes.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Existence de fonctions non calculables</a:t>
            </a:r>
            <a:endParaRPr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Le plus courant est celui du problème de l'arrêt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 nombre de fonctions possible est infini f: N -&gt; N, le nombre de programme possible est fini (écrit grâce à un alphabet fini quel que soit sa taille il restera fini!)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80050" y="443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programme : étapes ou description d’un problème calculable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263825" y="751725"/>
            <a:ext cx="8757300" cy="40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programme, c’est quoi?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du texte!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binaire ou textuel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= description d’une recette de cuisine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80050" y="443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Qu’est-ce qu’un programme (séquentiel)?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11900" y="82967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Une recette, comme en cuisine. Une instruction après l’autre.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1- Pelez et hachez ﬁnement 1/4 oignon(s).</a:t>
            </a:r>
            <a:endParaRPr sz="14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Dans un bol : </a:t>
            </a:r>
            <a:endParaRPr sz="1400"/>
          </a:p>
          <a:p>
            <a:pPr marL="13716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battez 2 oeufs entiers </a:t>
            </a:r>
            <a:endParaRPr sz="1400"/>
          </a:p>
          <a:p>
            <a:pPr marL="13716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ajoutez 1 branche de basilic ciselé </a:t>
            </a:r>
            <a:endParaRPr sz="1400"/>
          </a:p>
          <a:p>
            <a:pPr marL="13716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ajoutez 1/4 cube de bouillon de volaille. </a:t>
            </a:r>
            <a:endParaRPr sz="1400"/>
          </a:p>
          <a:p>
            <a:pPr marL="13716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ajoutez sel et poivre à votre goût </a:t>
            </a:r>
            <a:endParaRPr sz="1400"/>
          </a:p>
          <a:p>
            <a:pPr marL="13716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mélangez bien au fouet.</a:t>
            </a:r>
            <a:endParaRPr sz="14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Dans une poêle : </a:t>
            </a:r>
            <a:endParaRPr sz="1400"/>
          </a:p>
          <a:p>
            <a:pPr marL="13716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faites chauﬀer l’huile d’olive </a:t>
            </a:r>
            <a:endParaRPr sz="1400"/>
          </a:p>
          <a:p>
            <a:pPr marL="13716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faites revenir les oignons hachés pendant 2 min, en remuant</a:t>
            </a:r>
            <a:endParaRPr sz="14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2-  Versez dans la poêle les oeufs et le fromage râpé laissez cuire 7 min.</a:t>
            </a:r>
            <a:endParaRPr sz="14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80050" y="443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Écrire une recette  ≠ faire la cuisine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183775" y="87410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Une recette écrite par un auteur =&gt; est un morceau de texte (Le programme)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Une exécution par un cuisinier :  (Le processus)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lit la recette 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réalise les actions décrites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183775" y="76250"/>
            <a:ext cx="8648400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programme      ≠ Une exécution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Écrire une recette  ≠ faire la cuisine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24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Un programme écrit par un programmeur =&gt; est un morceau de texte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Une exécution par un processeur 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lit le programme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réalise les actions décrites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1 programme, ∞ exécutions potentiellement diﬀérentes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paramètres diﬀérents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entrées diﬀérents (clavier, souris, ﬁchier, etc)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80050" y="443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programme, ∞ exécutions différentes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92040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Ne pas confondre 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Le programmeur qui programme :</a:t>
            </a:r>
            <a:endParaRPr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◆"/>
            </a:pPr>
            <a:r>
              <a:rPr lang="fr"/>
              <a:t>prévoit chaque cas possibles à l’avance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fr"/>
              <a:t>décrit la (sous-)recette à suivre dans chacun des cas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Le processeur qui exécute</a:t>
            </a:r>
            <a:endParaRPr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ne fait que suivre la  recette  pas à pas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80050" y="443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Programme machine hexadécimal et assembleur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objdump -d a.out </a:t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3298800" y="926625"/>
            <a:ext cx="5845200" cy="391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00000000000005fa &lt;main&gt;: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5fa:   55                      push   %rbp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5fb:   48 89 e5                mov    %rsp,%rbp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5fe:   89 7d ec                mov    %edi,-0x14(%rbp)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601:   48 89 75 e0             mov    %rsi,-0x20(%rbp)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605:   c7 45 f4 00 00 00 00    movl   $0x0,-0xc(%rbp)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60c:   c7 45 f8 01 00 00 00    movl   $0x1,-0x8(%rbp)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613:   8b 55 f4                mov    -0xc(%rbp),%edx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616:   8b 45 f8                mov    -0x8(%rbp),%eax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619:   01 d0                   add    %edx,%eax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61b:   89 45 fc                mov    %eax,-0x4(%rbp)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61e:   b8 00 00 00 00          mov    $0x0,%eax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623:   5d                      pop    %rbp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624:   c3                      retq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625:   66 2e 0f 1f 84 00 00    nopw   %cs:0x0(%rax,%rax,1)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62c:   00 00 00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62f:   90                      nop</a:t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72000" y="1803150"/>
            <a:ext cx="2936100" cy="1537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 main (int argc, char **argv)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int x=0;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int y=1;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int z;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z=x+y;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8" name="Google Shape;118;p21"/>
          <p:cNvCxnSpPr>
            <a:stCxn id="117" idx="3"/>
            <a:endCxn id="116" idx="1"/>
          </p:cNvCxnSpPr>
          <p:nvPr/>
        </p:nvCxnSpPr>
        <p:spPr>
          <a:xfrm>
            <a:off x="3008100" y="2571750"/>
            <a:ext cx="290700" cy="31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pentraining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1281</Words>
  <Application>Microsoft Office PowerPoint</Application>
  <PresentationFormat>Affichage à l'écran (16:9)</PresentationFormat>
  <Paragraphs>152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Open Sans</vt:lpstr>
      <vt:lpstr>Arial</vt:lpstr>
      <vt:lpstr>PT Sans Narrow</vt:lpstr>
      <vt:lpstr>Courier New</vt:lpstr>
      <vt:lpstr>opentraining</vt:lpstr>
      <vt:lpstr>Paradigme programmation  Avec python</vt:lpstr>
      <vt:lpstr>De la calculabilité à la programmation</vt:lpstr>
      <vt:lpstr>Notion de calculabilité</vt:lpstr>
      <vt:lpstr>Un programme : étapes ou description d’un problème calculable</vt:lpstr>
      <vt:lpstr>Qu’est-ce qu’un programme (séquentiel)?</vt:lpstr>
      <vt:lpstr>Écrire une recette  ≠ faire la cuisine  </vt:lpstr>
      <vt:lpstr>Un programme      ≠ Une exécution Écrire une recette  ≠ faire la cuisine</vt:lpstr>
      <vt:lpstr>1 programme, ∞ exécutions différentes</vt:lpstr>
      <vt:lpstr>Programme machine hexadécimal et assembleur  objdump -d a.out </vt:lpstr>
      <vt:lpstr>Premier programme : C, Python et Java</vt:lpstr>
      <vt:lpstr>programmation impérative / déclarative</vt:lpstr>
      <vt:lpstr>différents paradigme ou style </vt:lpstr>
      <vt:lpstr>exemple Le PGCD différent paradigme et style</vt:lpstr>
      <vt:lpstr>Comparaison des paradigmes</vt:lpstr>
      <vt:lpstr>Les enjeux de la programmation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Paradigme programmation  Avec python</dc:title>
  <cp:lastModifiedBy>Pascal Fares</cp:lastModifiedBy>
  <cp:revision>1</cp:revision>
  <dcterms:modified xsi:type="dcterms:W3CDTF">2022-03-30T08:25:02Z</dcterms:modified>
</cp:coreProperties>
</file>