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5143500" type="screen16x9"/>
  <p:notesSz cx="6858000" cy="9144000"/>
  <p:embeddedFontLst>
    <p:embeddedFont>
      <p:font typeface="Bree Serif" panose="020B0604020202020204" charset="0"/>
      <p:regular r:id="rId70"/>
    </p:embeddedFont>
    <p:embeddedFont>
      <p:font typeface="Montserrat" panose="00000500000000000000" pitchFamily="2"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PT Sans Narrow" panose="020B0506020203020204" pitchFamily="34" charset="0"/>
      <p:regular r:id="rId79"/>
      <p:bold r:id="rId80"/>
    </p:embeddedFont>
    <p:embeddedFont>
      <p:font typeface="Verdana" panose="020B0604030504040204"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76" d="100"/>
          <a:sy n="76" d="100"/>
        </p:scale>
        <p:origin x="3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python.org/fr/3/reference/expressions.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python.org/fr/3/reference/executionmodel.html#namin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1860d5b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21860d5b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30e1923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30e1923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30e1923f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30e1923f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30e1923f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30e1923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30e1923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30e1923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30e1924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30e1924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30e19242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30e19242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30e19242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30e19242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30e19242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30e19242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30e19242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30e19242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21860d5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21860d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30e19242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30e19242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30e19242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30e19242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3e720fd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3e720f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30e19242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30e19242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30e19242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30e19242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Définir par exemple les classes ou les structures</a:t>
            </a:r>
            <a:endParaRPr/>
          </a:p>
          <a:p>
            <a:pPr marL="0" lvl="0" indent="0" algn="l" rtl="0">
              <a:spcBef>
                <a:spcPts val="0"/>
              </a:spcBef>
              <a:spcAft>
                <a:spcPts val="0"/>
              </a:spcAft>
              <a:buNone/>
            </a:pPr>
            <a:r>
              <a:rPr lang="fr"/>
              <a:t>déclarer la donnée</a:t>
            </a:r>
            <a:endParaRPr/>
          </a:p>
          <a:p>
            <a:pPr marL="0" lvl="0" indent="0" algn="l" rtl="0">
              <a:spcBef>
                <a:spcPts val="0"/>
              </a:spcBef>
              <a:spcAft>
                <a:spcPts val="0"/>
              </a:spcAft>
              <a:buNone/>
            </a:pPr>
            <a:r>
              <a:rPr lang="fr"/>
              <a:t>instruction ou expressions</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31ad23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231ad23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Pour en svoir plus sur les exepressions : </a:t>
            </a:r>
            <a:r>
              <a:rPr lang="fr" u="sng">
                <a:solidFill>
                  <a:schemeClr val="hlink"/>
                </a:solidFill>
                <a:hlinkClick r:id="rId3"/>
              </a:rPr>
              <a:t>https://docs.python.org/fr/3/reference/expressions.html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5250b8a4_0_1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05250b8a4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05250b8a4_0_1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05250b8a4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solidFill>
                  <a:schemeClr val="hlink"/>
                </a:solidFill>
                <a:hlinkClick r:id="rId3"/>
              </a:rPr>
              <a:t>https://docs.python.org/fr/3/reference/executionmodel.html#naming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43d0df3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43d0df3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05250b8a4_0_1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05250b8a4_0_1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2fe7f2a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2fe7f2a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05250b8a4_0_1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05250b8a4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5250b8a4_0_1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5250b8a4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231ad237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231ad237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42959ac5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42959ac5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231ad237b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231ad23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3e9095c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3e9095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231ad237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231ad237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231ad237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231ad237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231ad237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231ad237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231ad237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231ad237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21860d5b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21860d5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6231ad237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6231ad237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231ad237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231ad237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231ad237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231ad237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231ad237b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231ad237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Montrer au auditeurs une session Python … montrer la différence avec le processus codage -&gt; compiler -&gt; exécuter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3d10bde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3d10b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3d10bdec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3d10bdec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3d10bdec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3d10bdec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63e720fd6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63e720fd6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63e720fd6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63e720fd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3e720fd6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3e720fd6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21860d5b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21860d5b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63e720fd6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63e720fd6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3e720fd6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3e720fd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3e720fd6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3e720fd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63e720fd6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63e720fd6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05250b8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05250b8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705250b8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705250b8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5250b8a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5250b8a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05250b8a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05250b8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05250b8a4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05250b8a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05250b8a4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705250b8a4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21860d5b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21860d5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05250b8a4_0_6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05250b8a4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705250b8a4_0_10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705250b8a4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705250b8a4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705250b8a4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3d10bdec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3d10bdec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3e720fd6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3e720fd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0703f89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0703f8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07fb93d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07fb93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409643810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40964381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21860d5b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21860d5b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21860d5b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21860d5b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21860d5b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21860d5b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nam Liban (présentations)"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rgbClr val="AA9F97"/>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rgbClr val="AA9F97"/>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rgbClr val="857761"/>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rgbClr val="857761"/>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rgbClr val="857761"/>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rgbClr val="857761"/>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C1002A"/>
              </a:buClr>
              <a:buSzPts val="5400"/>
              <a:buNone/>
              <a:defRPr sz="5400">
                <a:solidFill>
                  <a:srgbClr val="C1002A"/>
                </a:solidFill>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CFC8C0"/>
        </a:solidFill>
        <a:effectLst/>
      </p:bgPr>
    </p:bg>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40775" y="78125"/>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3000"/>
              <a:buNone/>
              <a:defRPr sz="13000"/>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153650" y="16485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CFC8C0"/>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rgbClr val="CFC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rgbClr val="85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CFC8C0"/>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CFC8C0"/>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CFC8C0"/>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CFC8C0"/>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C1002A"/>
              </a:buClr>
              <a:buSzPts val="5400"/>
              <a:buNone/>
              <a:defRPr sz="5400" b="0">
                <a:solidFill>
                  <a:srgbClr val="C1002A"/>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rgbClr val="AA9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CFC8C0"/>
              </a:buClr>
              <a:buSzPts val="1800"/>
              <a:buChar char="●"/>
              <a:defRPr>
                <a:solidFill>
                  <a:srgbClr val="CFC8C0"/>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CFC8C0"/>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rgbClr val="CFC8C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4100" y="0"/>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C1002A"/>
              </a:buClr>
              <a:buSzPts val="3600"/>
              <a:buFont typeface="PT Sans Narrow"/>
              <a:buNone/>
              <a:defRPr sz="3600" b="1">
                <a:solidFill>
                  <a:srgbClr val="C1002A"/>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120200" y="920400"/>
            <a:ext cx="8901000" cy="413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857761"/>
              </a:buClr>
              <a:buSzPts val="1800"/>
              <a:buFont typeface="Open Sans"/>
              <a:buChar char="●"/>
              <a:defRPr sz="1800">
                <a:solidFill>
                  <a:srgbClr val="857761"/>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trainingcamp/pyth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github.com/ISSAE/UTC503/blob/master/Exemples/Python/premierDegre.p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www.python.org/download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git-for-windows/git/releases/download/v2.23.0.windows.1/Git-2.23.0-64-bit.ex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s://classroom.google.com/u/1/c/NDMyNTQ2MjYyNDJa/a/NDMzNjAwODIzMjZa/detail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hyperlink" Target="https://utc503.page.link/variables"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docs.python.org/fr/3.8/tutorial/datastructures.html"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ISSAE/UTC503/blob/master/Exemples/Python/Fonctions/trouver.py"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Programmation impérative : introduction à Python</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Pascal Fares ©</a:t>
            </a:r>
            <a:endParaRPr dirty="0"/>
          </a:p>
        </p:txBody>
      </p:sp>
      <p:pic>
        <p:nvPicPr>
          <p:cNvPr id="68" name="Google Shape;68;p13">
            <a:hlinkClick r:id="rId3"/>
          </p:cNvPr>
          <p:cNvPicPr preferRelativeResize="0"/>
          <p:nvPr/>
        </p:nvPicPr>
        <p:blipFill>
          <a:blip r:embed="rId4">
            <a:alphaModFix/>
          </a:blip>
          <a:stretch>
            <a:fillRect/>
          </a:stretch>
        </p:blipFill>
        <p:spPr>
          <a:xfrm>
            <a:off x="8340000" y="4717300"/>
            <a:ext cx="645100" cy="22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Comprendre le problème</a:t>
            </a:r>
            <a:endParaRPr/>
          </a:p>
        </p:txBody>
      </p:sp>
      <p:sp>
        <p:nvSpPr>
          <p:cNvPr id="122" name="Google Shape;122;p22"/>
          <p:cNvSpPr txBox="1">
            <a:spLocks noGrp="1"/>
          </p:cNvSpPr>
          <p:nvPr>
            <p:ph type="body" idx="1"/>
          </p:nvPr>
        </p:nvSpPr>
        <p:spPr>
          <a:xfrm>
            <a:off x="83400" y="715700"/>
            <a:ext cx="8793600" cy="40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Pour avoir une chance de trouver la solution (un programme qui répond à la demande), il faut bien comprendre le problème posé (la demande) </a:t>
            </a:r>
            <a:endParaRPr/>
          </a:p>
          <a:p>
            <a:pPr marL="0" lvl="0" indent="0" algn="l" rtl="0">
              <a:spcBef>
                <a:spcPts val="1600"/>
              </a:spcBef>
              <a:spcAft>
                <a:spcPts val="0"/>
              </a:spcAft>
              <a:buNone/>
            </a:pPr>
            <a:r>
              <a:rPr lang="fr"/>
              <a:t>Moyens : </a:t>
            </a:r>
            <a:endParaRPr/>
          </a:p>
          <a:p>
            <a:pPr marL="457200" lvl="0" indent="-342900" algn="l" rtl="0">
              <a:spcBef>
                <a:spcPts val="1600"/>
              </a:spcBef>
              <a:spcAft>
                <a:spcPts val="0"/>
              </a:spcAft>
              <a:buSzPts val="1800"/>
              <a:buChar char="●"/>
            </a:pPr>
            <a:r>
              <a:rPr lang="fr"/>
              <a:t>Reformuler le problème en rédigeant la demande. </a:t>
            </a:r>
            <a:endParaRPr/>
          </a:p>
          <a:p>
            <a:pPr marL="457200" lvl="0" indent="-342900" algn="l" rtl="0">
              <a:spcBef>
                <a:spcPts val="0"/>
              </a:spcBef>
              <a:spcAft>
                <a:spcPts val="0"/>
              </a:spcAft>
              <a:buSzPts val="1800"/>
              <a:buChar char="●"/>
            </a:pPr>
            <a:r>
              <a:rPr lang="fr"/>
              <a:t>Lister des « exemples ou cas d’utilisation » du programme. Il s’agit de préciser : </a:t>
            </a:r>
            <a:endParaRPr/>
          </a:p>
          <a:p>
            <a:pPr marL="914400" lvl="1" indent="-317500" algn="l" rtl="0">
              <a:spcBef>
                <a:spcPts val="0"/>
              </a:spcBef>
              <a:spcAft>
                <a:spcPts val="0"/>
              </a:spcAft>
              <a:buSzPts val="1400"/>
              <a:buChar char="○"/>
            </a:pPr>
            <a:r>
              <a:rPr lang="fr"/>
              <a:t>les données en entrées ;  </a:t>
            </a:r>
            <a:endParaRPr/>
          </a:p>
          <a:p>
            <a:pPr marL="914400" lvl="1" indent="-317500" algn="l" rtl="0">
              <a:spcBef>
                <a:spcPts val="0"/>
              </a:spcBef>
              <a:spcAft>
                <a:spcPts val="0"/>
              </a:spcAft>
              <a:buSzPts val="1400"/>
              <a:buChar char="○"/>
            </a:pPr>
            <a:r>
              <a:rPr lang="fr"/>
              <a:t>et les résultats attendus. </a:t>
            </a:r>
            <a:endParaRPr/>
          </a:p>
          <a:p>
            <a:pPr marL="0" lvl="0" indent="0" algn="l" rtl="0">
              <a:spcBef>
                <a:spcPts val="1600"/>
              </a:spcBef>
              <a:spcAft>
                <a:spcPts val="1600"/>
              </a:spcAft>
              <a:buNone/>
            </a:pPr>
            <a:r>
              <a:rPr lang="fr"/>
              <a:t>Remarque : Les exemples d’utilisation donneront les jeux de test fonctionnels qui permettront de tester le programme. Le développement dirigé par les tests (TDD) préconise d'écrire les tests avant le programme lui même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exemple équation du premier degré</a:t>
            </a:r>
            <a:endParaRPr/>
          </a:p>
        </p:txBody>
      </p:sp>
      <p:sp>
        <p:nvSpPr>
          <p:cNvPr id="128" name="Google Shape;128;p23"/>
          <p:cNvSpPr txBox="1">
            <a:spLocks noGrp="1"/>
          </p:cNvSpPr>
          <p:nvPr>
            <p:ph type="body" idx="1"/>
          </p:nvPr>
        </p:nvSpPr>
        <p:spPr>
          <a:xfrm>
            <a:off x="183775" y="783650"/>
            <a:ext cx="8720100" cy="41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Problème : résoudre l’équation du premier degré (demande du client)</a:t>
            </a:r>
            <a:endParaRPr/>
          </a:p>
          <a:p>
            <a:pPr marL="0" lvl="0" indent="0" algn="l" rtl="0">
              <a:spcBef>
                <a:spcPts val="1600"/>
              </a:spcBef>
              <a:spcAft>
                <a:spcPts val="0"/>
              </a:spcAft>
              <a:buNone/>
            </a:pPr>
            <a:r>
              <a:rPr lang="fr"/>
              <a:t>Premier raffinage : mieux comprendre le problème en posant des questions aux spécialiste du domaine.</a:t>
            </a:r>
            <a:endParaRPr/>
          </a:p>
          <a:p>
            <a:pPr marL="0" lvl="0" indent="0" algn="l" rtl="0">
              <a:spcBef>
                <a:spcPts val="1600"/>
              </a:spcBef>
              <a:spcAft>
                <a:spcPts val="0"/>
              </a:spcAft>
              <a:buNone/>
            </a:pPr>
            <a:r>
              <a:rPr lang="fr" b="1"/>
              <a:t>R0 : résoudre l’équation du premier degré sous la forme ax+b=0</a:t>
            </a:r>
            <a:endParaRPr b="1"/>
          </a:p>
          <a:p>
            <a:pPr marL="0" lvl="0" indent="0" algn="l" rtl="0">
              <a:spcBef>
                <a:spcPts val="1600"/>
              </a:spcBef>
              <a:spcAft>
                <a:spcPts val="0"/>
              </a:spcAft>
              <a:buNone/>
            </a:pPr>
            <a:r>
              <a:rPr lang="fr"/>
              <a:t>donner quelques exemples: cas d’utilisation ou exemple d’utilisation : jeux de test</a:t>
            </a:r>
            <a:endParaRPr/>
          </a:p>
          <a:p>
            <a:pPr marL="914400" lvl="0" indent="-342900" algn="l" rtl="0">
              <a:spcBef>
                <a:spcPts val="1600"/>
              </a:spcBef>
              <a:spcAft>
                <a:spcPts val="0"/>
              </a:spcAft>
              <a:buSzPts val="1800"/>
              <a:buChar char="➢"/>
            </a:pPr>
            <a:r>
              <a:rPr lang="fr"/>
              <a:t>a=1,b=0 =&gt; réponse 0</a:t>
            </a:r>
            <a:endParaRPr/>
          </a:p>
          <a:p>
            <a:pPr marL="914400" lvl="0" indent="-342900" algn="l" rtl="0">
              <a:spcBef>
                <a:spcPts val="0"/>
              </a:spcBef>
              <a:spcAft>
                <a:spcPts val="0"/>
              </a:spcAft>
              <a:buSzPts val="1800"/>
              <a:buChar char="➢"/>
            </a:pPr>
            <a:r>
              <a:rPr lang="fr"/>
              <a:t>a=1,b=1 =&gt; réponse -1</a:t>
            </a:r>
            <a:endParaRPr/>
          </a:p>
          <a:p>
            <a:pPr marL="914400" lvl="0" indent="-342900" algn="l" rtl="0">
              <a:spcBef>
                <a:spcPts val="0"/>
              </a:spcBef>
              <a:spcAft>
                <a:spcPts val="0"/>
              </a:spcAft>
              <a:buSzPts val="1800"/>
              <a:buChar char="➢"/>
            </a:pPr>
            <a:r>
              <a:rPr lang="fr"/>
              <a:t>a=0,b!=0 =&gt; erreur pas de solution</a:t>
            </a:r>
            <a:endParaRPr/>
          </a:p>
          <a:p>
            <a:pPr marL="914400" lvl="0" indent="-342900" algn="l" rtl="0">
              <a:spcBef>
                <a:spcPts val="0"/>
              </a:spcBef>
              <a:spcAft>
                <a:spcPts val="0"/>
              </a:spcAft>
              <a:buSzPts val="1800"/>
              <a:buChar char="➢"/>
            </a:pPr>
            <a:r>
              <a:rPr lang="fr"/>
              <a:t>a=0,b=0 =&gt; infinité de solution</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Identifier une solution informelle</a:t>
            </a:r>
            <a:endParaRPr/>
          </a:p>
        </p:txBody>
      </p:sp>
      <p:sp>
        <p:nvSpPr>
          <p:cNvPr id="134" name="Google Shape;134;p24"/>
          <p:cNvSpPr txBox="1">
            <a:spLocks noGrp="1"/>
          </p:cNvSpPr>
          <p:nvPr>
            <p:ph type="body" idx="1"/>
          </p:nvPr>
        </p:nvSpPr>
        <p:spPr>
          <a:xfrm>
            <a:off x="257975" y="8500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Identifier une manière de résoudre le problème. </a:t>
            </a:r>
            <a:endParaRPr/>
          </a:p>
          <a:p>
            <a:pPr marL="457200" lvl="0" indent="-342900" algn="l" rtl="0">
              <a:spcBef>
                <a:spcPts val="0"/>
              </a:spcBef>
              <a:spcAft>
                <a:spcPts val="0"/>
              </a:spcAft>
              <a:buSzPts val="1800"/>
              <a:buChar char="●"/>
            </a:pPr>
            <a:r>
              <a:rPr lang="fr"/>
              <a:t>Il s’agit d’avoir l’idée, l’intuition de comment traiter le problème. </a:t>
            </a:r>
            <a:endParaRPr/>
          </a:p>
          <a:p>
            <a:pPr marL="457200" lvl="0" indent="-342900" algn="l" rtl="0">
              <a:spcBef>
                <a:spcPts val="0"/>
              </a:spcBef>
              <a:spcAft>
                <a:spcPts val="0"/>
              </a:spcAft>
              <a:buSzPts val="1800"/>
              <a:buChar char="●"/>
            </a:pPr>
            <a:r>
              <a:rPr lang="fr"/>
              <a:t>Comment trouver l’idée ?</a:t>
            </a:r>
            <a:r>
              <a:rPr lang="fr" b="1"/>
              <a:t> C’est le point difficile ! </a:t>
            </a:r>
            <a:endParaRPr b="1"/>
          </a:p>
          <a:p>
            <a:pPr marL="0" lvl="0" indent="0" algn="l" rtl="0">
              <a:spcBef>
                <a:spcPts val="1600"/>
              </a:spcBef>
              <a:spcAft>
                <a:spcPts val="0"/>
              </a:spcAft>
              <a:buNone/>
            </a:pPr>
            <a:r>
              <a:rPr lang="fr"/>
              <a:t>Exemple : Pour calculer la solution du premier degré , ici la solution est triviale à condition de penser à tous les cas particuliers et comment les traiter et à quel moment</a:t>
            </a:r>
            <a:endParaRPr/>
          </a:p>
          <a:p>
            <a:pPr marL="0" lvl="0" indent="0" algn="l" rtl="0">
              <a:spcBef>
                <a:spcPts val="1600"/>
              </a:spcBef>
              <a:spcAft>
                <a:spcPts val="1600"/>
              </a:spcAft>
              <a:buNone/>
            </a:pPr>
            <a:r>
              <a:rPr lang="fr"/>
              <a:t>Remarque : On peut vérifier son idée sur les exemples d’utilisation identifiés.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Continuer a raffiner</a:t>
            </a:r>
            <a:endParaRPr/>
          </a:p>
        </p:txBody>
      </p:sp>
      <p:sp>
        <p:nvSpPr>
          <p:cNvPr id="140" name="Google Shape;140;p25"/>
          <p:cNvSpPr txBox="1">
            <a:spLocks noGrp="1"/>
          </p:cNvSpPr>
          <p:nvPr>
            <p:ph type="body" idx="1"/>
          </p:nvPr>
        </p:nvSpPr>
        <p:spPr>
          <a:xfrm>
            <a:off x="405700" y="743550"/>
            <a:ext cx="8619000" cy="3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R0 : résoudre l’équation du premier degré sous la forme ax+b=0</a:t>
            </a:r>
            <a:endParaRPr/>
          </a:p>
          <a:p>
            <a:pPr marL="914400" lvl="0" indent="-342900" algn="l" rtl="0">
              <a:spcBef>
                <a:spcPts val="1600"/>
              </a:spcBef>
              <a:spcAft>
                <a:spcPts val="0"/>
              </a:spcAft>
              <a:buSzPts val="1800"/>
              <a:buAutoNum type="arabicPeriod"/>
            </a:pPr>
            <a:r>
              <a:rPr lang="fr"/>
              <a:t>Lire les données a,b</a:t>
            </a:r>
            <a:endParaRPr/>
          </a:p>
          <a:p>
            <a:pPr marL="914400" lvl="0" indent="-342900" algn="l" rtl="0">
              <a:spcBef>
                <a:spcPts val="0"/>
              </a:spcBef>
              <a:spcAft>
                <a:spcPts val="0"/>
              </a:spcAft>
              <a:buSzPts val="1800"/>
              <a:buAutoNum type="arabicPeriod"/>
            </a:pPr>
            <a:r>
              <a:rPr lang="fr"/>
              <a:t>calculer -b/a en respectant les contrainte</a:t>
            </a:r>
            <a:endParaRPr/>
          </a:p>
          <a:p>
            <a:pPr marL="914400" lvl="0" indent="-342900" algn="l" rtl="0">
              <a:spcBef>
                <a:spcPts val="0"/>
              </a:spcBef>
              <a:spcAft>
                <a:spcPts val="0"/>
              </a:spcAft>
              <a:buSzPts val="1800"/>
              <a:buAutoNum type="arabicPeriod"/>
            </a:pPr>
            <a:r>
              <a:rPr lang="fr"/>
              <a:t>afficher le résultat</a:t>
            </a:r>
            <a:endParaRPr/>
          </a:p>
          <a:p>
            <a:pPr marL="0" lvl="0" indent="0" algn="l" rtl="0">
              <a:spcBef>
                <a:spcPts val="1600"/>
              </a:spcBef>
              <a:spcAft>
                <a:spcPts val="0"/>
              </a:spcAft>
              <a:buNone/>
            </a:pPr>
            <a:endParaRPr/>
          </a:p>
          <a:p>
            <a:pPr marL="0" lvl="0" indent="0" algn="l" rtl="0">
              <a:spcBef>
                <a:spcPts val="1600"/>
              </a:spcBef>
              <a:spcAft>
                <a:spcPts val="0"/>
              </a:spcAft>
              <a:buNone/>
            </a:pPr>
            <a:r>
              <a:rPr lang="fr" b="1"/>
              <a:t>R02 : calculer -b/a en respectant les contraintes  : choisir la solution en fonctions des valeur en entrée a et b</a:t>
            </a:r>
            <a:endParaRPr/>
          </a:p>
          <a:p>
            <a:pPr marL="457200" lvl="0" indent="-342900" algn="l" rtl="0">
              <a:spcBef>
                <a:spcPts val="1600"/>
              </a:spcBef>
              <a:spcAft>
                <a:spcPts val="0"/>
              </a:spcAft>
              <a:buSzPts val="1800"/>
              <a:buAutoNum type="arabicPeriod"/>
            </a:pPr>
            <a:r>
              <a:rPr lang="fr"/>
              <a:t>Si a!=0 solution est -b/a</a:t>
            </a:r>
            <a:endParaRPr/>
          </a:p>
          <a:p>
            <a:pPr marL="457200" lvl="0" indent="-342900" algn="l" rtl="0">
              <a:spcBef>
                <a:spcPts val="0"/>
              </a:spcBef>
              <a:spcAft>
                <a:spcPts val="0"/>
              </a:spcAft>
              <a:buSzPts val="1800"/>
              <a:buAutoNum type="arabicPeriod"/>
            </a:pPr>
            <a:r>
              <a:rPr lang="fr"/>
              <a:t>si a et b = 0 une infinité de solution</a:t>
            </a:r>
            <a:endParaRPr/>
          </a:p>
          <a:p>
            <a:pPr marL="457200" lvl="0" indent="-342900" algn="l" rtl="0">
              <a:spcBef>
                <a:spcPts val="0"/>
              </a:spcBef>
              <a:spcAft>
                <a:spcPts val="0"/>
              </a:spcAft>
              <a:buSzPts val="1800"/>
              <a:buAutoNum type="arabicPeriod"/>
            </a:pPr>
            <a:r>
              <a:rPr lang="fr"/>
              <a:t>si a=0 et b!=0 pas de solution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Une solution =&gt; </a:t>
            </a:r>
            <a:endParaRPr/>
          </a:p>
        </p:txBody>
      </p:sp>
      <p:sp>
        <p:nvSpPr>
          <p:cNvPr id="146" name="Google Shape;146;p26"/>
          <p:cNvSpPr txBox="1">
            <a:spLocks noGrp="1"/>
          </p:cNvSpPr>
          <p:nvPr>
            <p:ph type="body" idx="1"/>
          </p:nvPr>
        </p:nvSpPr>
        <p:spPr>
          <a:xfrm>
            <a:off x="244550"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Tous les exemples de ce cours et certains compléments ici </a:t>
            </a:r>
          </a:p>
          <a:p>
            <a:pPr marL="0" lvl="0" indent="0" algn="l" rtl="0">
              <a:spcBef>
                <a:spcPts val="0"/>
              </a:spcBef>
              <a:spcAft>
                <a:spcPts val="0"/>
              </a:spcAft>
              <a:buNone/>
            </a:pPr>
            <a:endParaRPr lang="fr" dirty="0"/>
          </a:p>
          <a:p>
            <a:pPr marL="0" lvl="0" indent="0" algn="l" rtl="0">
              <a:spcBef>
                <a:spcPts val="0"/>
              </a:spcBef>
              <a:spcAft>
                <a:spcPts val="0"/>
              </a:spcAft>
              <a:buNone/>
            </a:pPr>
            <a:r>
              <a:rPr lang="fr-FR" dirty="0">
                <a:hlinkClick r:id="rId3"/>
              </a:rPr>
              <a:t>https://github.com/opentrainingcamp/python</a:t>
            </a:r>
            <a:endParaRPr lang="fr" dirty="0"/>
          </a:p>
          <a:p>
            <a:pPr marL="0" lvl="0" indent="0" algn="l" rtl="0">
              <a:spcBef>
                <a:spcPts val="0"/>
              </a:spcBef>
              <a:spcAft>
                <a:spcPts val="0"/>
              </a:spcAft>
              <a:buNone/>
            </a:pPr>
            <a:endParaRPr lang="fr" dirty="0"/>
          </a:p>
          <a:p>
            <a:pPr marL="0" lvl="0" indent="0" algn="l" rtl="0">
              <a:spcBef>
                <a:spcPts val="0"/>
              </a:spcBef>
              <a:spcAft>
                <a:spcPts val="0"/>
              </a:spcAft>
              <a:buNone/>
            </a:pPr>
            <a:r>
              <a:rPr lang="fr" dirty="0"/>
              <a:t>Pour premier degre code Python : </a:t>
            </a:r>
            <a:r>
              <a:rPr lang="fr" u="sng" dirty="0">
                <a:solidFill>
                  <a:schemeClr val="hlink"/>
                </a:solidFill>
                <a:hlinkClick r:id="rId4"/>
              </a:rPr>
              <a:t>https://github.com/ISSAE/UTC503/blob/master/Exemples/Python/premierDegre.py</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16625"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Trouver une solution =&gt; en raffinant</a:t>
            </a:r>
            <a:endParaRPr/>
          </a:p>
        </p:txBody>
      </p:sp>
      <p:sp>
        <p:nvSpPr>
          <p:cNvPr id="152" name="Google Shape;152;p27"/>
          <p:cNvSpPr txBox="1">
            <a:spLocks noGrp="1"/>
          </p:cNvSpPr>
          <p:nvPr>
            <p:ph type="body" idx="1"/>
          </p:nvPr>
        </p:nvSpPr>
        <p:spPr>
          <a:xfrm>
            <a:off x="183775" y="692100"/>
            <a:ext cx="8733300" cy="436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Un raffinage doit être bien présenté (indentation). Python vous y forcera!</a:t>
            </a:r>
            <a:endParaRPr/>
          </a:p>
          <a:p>
            <a:pPr marL="457200" lvl="0" indent="-342900" algn="l" rtl="0">
              <a:spcBef>
                <a:spcPts val="0"/>
              </a:spcBef>
              <a:spcAft>
                <a:spcPts val="0"/>
              </a:spcAft>
              <a:buSzPts val="1800"/>
              <a:buChar char="●"/>
            </a:pPr>
            <a:r>
              <a:rPr lang="fr"/>
              <a:t>Le vocabulaire utilisé doit être précis et clair. </a:t>
            </a:r>
            <a:endParaRPr/>
          </a:p>
          <a:p>
            <a:pPr marL="457200" lvl="0" indent="-342900" algn="l" rtl="0">
              <a:spcBef>
                <a:spcPts val="0"/>
              </a:spcBef>
              <a:spcAft>
                <a:spcPts val="0"/>
              </a:spcAft>
              <a:buSzPts val="1800"/>
              <a:buChar char="●"/>
            </a:pPr>
            <a:r>
              <a:rPr lang="fr"/>
              <a:t>Chaque niveau de raffinage doit apporter suffisamment d’information (mais pas trop). Il faut trouver le bon équilibre ! </a:t>
            </a:r>
            <a:endParaRPr/>
          </a:p>
          <a:p>
            <a:pPr marL="457200" lvl="0" indent="-342900" algn="l" rtl="0">
              <a:spcBef>
                <a:spcPts val="0"/>
              </a:spcBef>
              <a:spcAft>
                <a:spcPts val="0"/>
              </a:spcAft>
              <a:buSzPts val="1800"/>
              <a:buChar char="●"/>
            </a:pPr>
            <a:r>
              <a:rPr lang="fr"/>
              <a:t>Le raffinage d’une étape (l’ensemble des sous-étapes) doit décrire complètement cette étape. Le raffinage d’une étape ne doit décrire que cette étape. </a:t>
            </a:r>
            <a:endParaRPr/>
          </a:p>
          <a:p>
            <a:pPr marL="457200" lvl="0" indent="-342900" algn="l" rtl="0">
              <a:spcBef>
                <a:spcPts val="0"/>
              </a:spcBef>
              <a:spcAft>
                <a:spcPts val="0"/>
              </a:spcAft>
              <a:buSzPts val="1800"/>
              <a:buChar char="●"/>
            </a:pPr>
            <a:r>
              <a:rPr lang="fr"/>
              <a:t>Les étapes introduites doivent avoir un niveau d’abstraction homogène. </a:t>
            </a:r>
            <a:endParaRPr/>
          </a:p>
          <a:p>
            <a:pPr marL="457200" lvl="0" indent="-342900" algn="l" rtl="0">
              <a:spcBef>
                <a:spcPts val="0"/>
              </a:spcBef>
              <a:spcAft>
                <a:spcPts val="0"/>
              </a:spcAft>
              <a:buSzPts val="1800"/>
              <a:buChar char="●"/>
            </a:pPr>
            <a:r>
              <a:rPr lang="fr"/>
              <a:t>La séquence des étapes doit pouvoir s’exécuter logiquement. </a:t>
            </a:r>
            <a:endParaRPr/>
          </a:p>
          <a:p>
            <a:pPr marL="457200" lvl="0" indent="-342900" algn="l" rtl="0">
              <a:spcBef>
                <a:spcPts val="0"/>
              </a:spcBef>
              <a:spcAft>
                <a:spcPts val="0"/>
              </a:spcAft>
              <a:buSzPts val="1800"/>
              <a:buChar char="●"/>
            </a:pPr>
            <a:r>
              <a:rPr lang="fr"/>
              <a:t>Ne pas employer de structures de contrôle déguisées (si, jusqu’à) mais on peut (doit) utiliser des structures de contrôle (Si, TantQue, Répéter...) ! </a:t>
            </a:r>
            <a:endParaRPr/>
          </a:p>
          <a:p>
            <a:pPr marL="457200" lvl="0" indent="-342900" algn="l" rtl="0">
              <a:spcBef>
                <a:spcPts val="0"/>
              </a:spcBef>
              <a:spcAft>
                <a:spcPts val="0"/>
              </a:spcAft>
              <a:buSzPts val="1800"/>
              <a:buChar char="●"/>
            </a:pPr>
            <a:r>
              <a:rPr lang="fr"/>
              <a:t>N’utiliser qu’une seule structure de contrôle par raffinage. </a:t>
            </a:r>
            <a:endParaRPr/>
          </a:p>
          <a:p>
            <a:pPr marL="457200" lvl="0" indent="-317500" algn="l" rtl="0">
              <a:spcBef>
                <a:spcPts val="0"/>
              </a:spcBef>
              <a:spcAft>
                <a:spcPts val="0"/>
              </a:spcAft>
              <a:buSzPts val="1400"/>
              <a:buChar char="●"/>
            </a:pPr>
            <a:r>
              <a:rPr lang="fr" sz="1400"/>
              <a:t>Remarque : Certaines de ces règles sont subjectives ! L’important est que vous puissiez expliquer et justifier les choix faits.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raffinage obtenue est t’il de qualité? </a:t>
            </a:r>
            <a:endParaRPr/>
          </a:p>
        </p:txBody>
      </p:sp>
      <p:sp>
        <p:nvSpPr>
          <p:cNvPr id="158" name="Google Shape;158;p28"/>
          <p:cNvSpPr txBox="1">
            <a:spLocks noGrp="1"/>
          </p:cNvSpPr>
          <p:nvPr>
            <p:ph type="body" idx="1"/>
          </p:nvPr>
        </p:nvSpPr>
        <p:spPr>
          <a:xfrm>
            <a:off x="183775" y="1011175"/>
            <a:ext cx="8612400" cy="383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A-t-on utilisé des verbes à l’infinitif pour les étapes ? </a:t>
            </a:r>
            <a:endParaRPr/>
          </a:p>
          <a:p>
            <a:pPr marL="457200" lvl="0" indent="-342900" algn="l" rtl="0">
              <a:spcBef>
                <a:spcPts val="0"/>
              </a:spcBef>
              <a:spcAft>
                <a:spcPts val="0"/>
              </a:spcAft>
              <a:buSzPts val="1800"/>
              <a:buChar char="●"/>
            </a:pPr>
            <a:r>
              <a:rPr lang="fr"/>
              <a:t>Pour être correct, un raffinage doit répondre à la question COMMENT ! </a:t>
            </a:r>
            <a:endParaRPr/>
          </a:p>
          <a:p>
            <a:pPr marL="457200" lvl="0" indent="-342900" algn="l" rtl="0">
              <a:spcBef>
                <a:spcPts val="0"/>
              </a:spcBef>
              <a:spcAft>
                <a:spcPts val="0"/>
              </a:spcAft>
              <a:buSzPts val="1800"/>
              <a:buChar char="●"/>
            </a:pPr>
            <a:r>
              <a:rPr lang="fr"/>
              <a:t>Pour vérifier l’appartenance d’une étape e au raffinage d’une étape s, se demander POURQUOI on fait cette étape e. =⇒ Ceci permet d’identifier : </a:t>
            </a:r>
            <a:endParaRPr/>
          </a:p>
          <a:p>
            <a:pPr marL="914400" lvl="1" indent="-317500" algn="l" rtl="0">
              <a:spcBef>
                <a:spcPts val="0"/>
              </a:spcBef>
              <a:spcAft>
                <a:spcPts val="0"/>
              </a:spcAft>
              <a:buSzPts val="1400"/>
              <a:buChar char="○"/>
            </a:pPr>
            <a:r>
              <a:rPr lang="fr"/>
              <a:t>soit une étape intermédiaire entre e et s ; </a:t>
            </a:r>
            <a:endParaRPr/>
          </a:p>
          <a:p>
            <a:pPr marL="914400" lvl="1" indent="-317500" algn="l" rtl="0">
              <a:spcBef>
                <a:spcPts val="0"/>
              </a:spcBef>
              <a:spcAft>
                <a:spcPts val="0"/>
              </a:spcAft>
              <a:buSzPts val="1400"/>
              <a:buChar char="○"/>
            </a:pPr>
            <a:r>
              <a:rPr lang="fr"/>
              <a:t>soit que e n’est pas une sous-étape de s (donc pas à sa place). </a:t>
            </a:r>
            <a:endParaRPr/>
          </a:p>
          <a:p>
            <a:pPr marL="0" lvl="0" indent="0" algn="l" rtl="0">
              <a:lnSpc>
                <a:spcPct val="100000"/>
              </a:lnSpc>
              <a:spcBef>
                <a:spcPts val="1600"/>
              </a:spcBef>
              <a:spcAft>
                <a:spcPts val="0"/>
              </a:spcAft>
              <a:buNone/>
            </a:pPr>
            <a:r>
              <a:rPr lang="fr"/>
              <a:t>Utiliser les flots de données : </a:t>
            </a:r>
            <a:endParaRPr/>
          </a:p>
          <a:p>
            <a:pPr marL="457200" lvl="0" indent="-342900" algn="l" rtl="0">
              <a:lnSpc>
                <a:spcPct val="100000"/>
              </a:lnSpc>
              <a:spcBef>
                <a:spcPts val="0"/>
              </a:spcBef>
              <a:spcAft>
                <a:spcPts val="0"/>
              </a:spcAft>
              <a:buSzPts val="1800"/>
              <a:buChar char="●"/>
            </a:pPr>
            <a:r>
              <a:rPr lang="fr"/>
              <a:t>pour vérifier les communications entre niveaux : </a:t>
            </a:r>
            <a:endParaRPr/>
          </a:p>
          <a:p>
            <a:pPr marL="914400" lvl="1" indent="-317500" algn="l" rtl="0">
              <a:lnSpc>
                <a:spcPct val="100000"/>
              </a:lnSpc>
              <a:spcBef>
                <a:spcPts val="0"/>
              </a:spcBef>
              <a:spcAft>
                <a:spcPts val="0"/>
              </a:spcAft>
              <a:buSzPts val="1400"/>
              <a:buChar char="○"/>
            </a:pPr>
            <a:r>
              <a:rPr lang="fr"/>
              <a:t>les sous-étapes doivent produire les résultats de l’étape ; </a:t>
            </a:r>
            <a:endParaRPr/>
          </a:p>
          <a:p>
            <a:pPr marL="914400" lvl="1" indent="-317500" algn="l" rtl="0">
              <a:lnSpc>
                <a:spcPct val="100000"/>
              </a:lnSpc>
              <a:spcBef>
                <a:spcPts val="0"/>
              </a:spcBef>
              <a:spcAft>
                <a:spcPts val="0"/>
              </a:spcAft>
              <a:buSzPts val="1400"/>
              <a:buChar char="○"/>
            </a:pPr>
            <a:r>
              <a:rPr lang="fr"/>
              <a:t>les sous-étapes peuvent (doivent) utiliser les entrées de l’étape. </a:t>
            </a:r>
            <a:endParaRPr/>
          </a:p>
          <a:p>
            <a:pPr marL="457200" lvl="0" indent="-342900" algn="l" rtl="0">
              <a:lnSpc>
                <a:spcPct val="100000"/>
              </a:lnSpc>
              <a:spcBef>
                <a:spcPts val="0"/>
              </a:spcBef>
              <a:spcAft>
                <a:spcPts val="0"/>
              </a:spcAft>
              <a:buSzPts val="1800"/>
              <a:buChar char="●"/>
            </a:pPr>
            <a:r>
              <a:rPr lang="fr"/>
              <a:t>au sein d’un niveau : enchaînement des entrée et sorties. On ne peut utiliser une donnée que si elle a été produite avant.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Produire </a:t>
            </a:r>
            <a:endParaRPr/>
          </a:p>
        </p:txBody>
      </p:sp>
      <p:sp>
        <p:nvSpPr>
          <p:cNvPr id="164" name="Google Shape;164;p29"/>
          <p:cNvSpPr txBox="1">
            <a:spLocks noGrp="1"/>
          </p:cNvSpPr>
          <p:nvPr>
            <p:ph type="body" idx="1"/>
          </p:nvPr>
        </p:nvSpPr>
        <p:spPr>
          <a:xfrm>
            <a:off x="183775" y="7291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b="1"/>
              <a:t>Le dictionnaire de données </a:t>
            </a:r>
            <a:r>
              <a:rPr lang="fr"/>
              <a:t>: les variables utilisé et leur signification</a:t>
            </a:r>
            <a:endParaRPr/>
          </a:p>
          <a:p>
            <a:pPr marL="0" lvl="0" indent="0" algn="l" rtl="0">
              <a:lnSpc>
                <a:spcPct val="100000"/>
              </a:lnSpc>
              <a:spcBef>
                <a:spcPts val="1600"/>
              </a:spcBef>
              <a:spcAft>
                <a:spcPts val="0"/>
              </a:spcAft>
              <a:buNone/>
            </a:pPr>
            <a:r>
              <a:rPr lang="fr" b="1"/>
              <a:t>Algorithme : </a:t>
            </a:r>
            <a:r>
              <a:rPr lang="fr"/>
              <a:t>Un algorithme est la mise à plat du raffinage : le niveau supérieur devient le commentaire général de l’algorithme. les étapes élémentaires sont les instructions; les étapes intermédiaires deviennent des des commentaires </a:t>
            </a:r>
            <a:endParaRPr/>
          </a:p>
          <a:p>
            <a:pPr marL="0" lvl="0" indent="0" algn="l" rtl="0">
              <a:lnSpc>
                <a:spcPct val="100000"/>
              </a:lnSpc>
              <a:spcBef>
                <a:spcPts val="1600"/>
              </a:spcBef>
              <a:spcAft>
                <a:spcPts val="0"/>
              </a:spcAft>
              <a:buNone/>
            </a:pPr>
            <a:r>
              <a:rPr lang="fr" b="1"/>
              <a:t>Le programme: </a:t>
            </a:r>
            <a:r>
              <a:rPr lang="fr"/>
              <a:t>C’est la traduction de l’algorithme dans un langage de programmation. </a:t>
            </a:r>
            <a:endParaRPr/>
          </a:p>
          <a:p>
            <a:pPr marL="457200" lvl="0" indent="-342900" algn="l" rtl="0">
              <a:lnSpc>
                <a:spcPct val="100000"/>
              </a:lnSpc>
              <a:spcBef>
                <a:spcPts val="1600"/>
              </a:spcBef>
              <a:spcAft>
                <a:spcPts val="0"/>
              </a:spcAft>
              <a:buSzPts val="1800"/>
              <a:buChar char="●"/>
            </a:pPr>
            <a:r>
              <a:rPr lang="fr"/>
              <a:t>Le niveaux supérieur : procédure ou fonction principale de départ. </a:t>
            </a:r>
            <a:endParaRPr/>
          </a:p>
          <a:p>
            <a:pPr marL="457200" lvl="0" indent="-342900" algn="l" rtl="0">
              <a:lnSpc>
                <a:spcPct val="100000"/>
              </a:lnSpc>
              <a:spcBef>
                <a:spcPts val="0"/>
              </a:spcBef>
              <a:spcAft>
                <a:spcPts val="0"/>
              </a:spcAft>
              <a:buSzPts val="1800"/>
              <a:buChar char="●"/>
            </a:pPr>
            <a:r>
              <a:rPr lang="fr"/>
              <a:t>Les étapes élémentaires : soit des instructions du langage soit des fonctions existante (librairie ou autre). </a:t>
            </a:r>
            <a:endParaRPr/>
          </a:p>
          <a:p>
            <a:pPr marL="457200" lvl="0" indent="-342900" algn="l" rtl="0">
              <a:lnSpc>
                <a:spcPct val="100000"/>
              </a:lnSpc>
              <a:spcBef>
                <a:spcPts val="0"/>
              </a:spcBef>
              <a:spcAft>
                <a:spcPts val="0"/>
              </a:spcAft>
              <a:buSzPts val="1800"/>
              <a:buChar char="●"/>
            </a:pPr>
            <a:r>
              <a:rPr lang="fr"/>
              <a:t>Les étapes intermédiaire : Des appel de procédures  (ou fonctions) à réaliser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L’essentiel dans le paradigme impératif</a:t>
            </a:r>
            <a:endParaRPr/>
          </a:p>
        </p:txBody>
      </p:sp>
      <p:sp>
        <p:nvSpPr>
          <p:cNvPr id="170" name="Google Shape;170;p30"/>
          <p:cNvSpPr txBox="1">
            <a:spLocks noGrp="1"/>
          </p:cNvSpPr>
          <p:nvPr>
            <p:ph type="body" idx="1"/>
          </p:nvPr>
        </p:nvSpPr>
        <p:spPr>
          <a:xfrm>
            <a:off x="311700" y="1266325"/>
            <a:ext cx="8520600" cy="156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séquence d’étapes qui modifie l'état (les variables qui nous intéressent)</a:t>
            </a:r>
            <a:endParaRPr/>
          </a:p>
          <a:p>
            <a:pPr marL="914400" lvl="1" indent="-317500" algn="l" rtl="0">
              <a:spcBef>
                <a:spcPts val="0"/>
              </a:spcBef>
              <a:spcAft>
                <a:spcPts val="0"/>
              </a:spcAft>
              <a:buSzPts val="1400"/>
              <a:buChar char="○"/>
            </a:pPr>
            <a:r>
              <a:rPr lang="fr"/>
              <a:t>Les structure de contrôle : bloc, condition et répétition, appel de sous programme, etc.. pour guider la séquence</a:t>
            </a:r>
            <a:endParaRPr/>
          </a:p>
          <a:p>
            <a:pPr marL="914400" lvl="1" indent="-317500" algn="l" rtl="0">
              <a:spcBef>
                <a:spcPts val="0"/>
              </a:spcBef>
              <a:spcAft>
                <a:spcPts val="0"/>
              </a:spcAft>
              <a:buSzPts val="1400"/>
              <a:buChar char="○"/>
            </a:pPr>
            <a:r>
              <a:rPr lang="fr"/>
              <a:t>Les données (variable) et leurs structuration : le changement d’état s’applique à eux.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programme doit être testé</a:t>
            </a:r>
            <a:endParaRPr/>
          </a:p>
        </p:txBody>
      </p:sp>
      <p:sp>
        <p:nvSpPr>
          <p:cNvPr id="176" name="Google Shape;176;p31"/>
          <p:cNvSpPr txBox="1">
            <a:spLocks noGrp="1"/>
          </p:cNvSpPr>
          <p:nvPr>
            <p:ph type="body" idx="1"/>
          </p:nvPr>
        </p:nvSpPr>
        <p:spPr>
          <a:xfrm>
            <a:off x="183775" y="6815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Tester : </a:t>
            </a:r>
            <a:r>
              <a:rPr lang="fr"/>
              <a:t>processus d’exécution d’un programme avec l’intention de découvrir des erreurs ! Deux grands types de tests : </a:t>
            </a:r>
            <a:endParaRPr/>
          </a:p>
          <a:p>
            <a:pPr marL="457200" lvl="0" indent="-342900" algn="l" rtl="0">
              <a:spcBef>
                <a:spcPts val="1600"/>
              </a:spcBef>
              <a:spcAft>
                <a:spcPts val="0"/>
              </a:spcAft>
              <a:buSzPts val="1800"/>
              <a:buChar char="●"/>
            </a:pPr>
            <a:r>
              <a:rPr lang="fr"/>
              <a:t>tests fonctionnels : le programme fait-il ce qu’on veut qu’il fasse ? (programme vu comme une « boîte noire ») </a:t>
            </a:r>
            <a:endParaRPr/>
          </a:p>
          <a:p>
            <a:pPr marL="457200" lvl="0" indent="-342900" algn="l" rtl="0">
              <a:spcBef>
                <a:spcPts val="0"/>
              </a:spcBef>
              <a:spcAft>
                <a:spcPts val="0"/>
              </a:spcAft>
              <a:buSzPts val="1800"/>
              <a:buChar char="●"/>
            </a:pPr>
            <a:r>
              <a:rPr lang="fr"/>
              <a:t>tests structurels : toutes les parties du code ont-elles été exécutés ? (programme vu comme une « boîte blanche ») </a:t>
            </a:r>
            <a:endParaRPr/>
          </a:p>
          <a:p>
            <a:pPr marL="0" lvl="0" indent="0" algn="l" rtl="0">
              <a:spcBef>
                <a:spcPts val="1600"/>
              </a:spcBef>
              <a:spcAft>
                <a:spcPts val="1600"/>
              </a:spcAft>
              <a:buNone/>
            </a:pPr>
            <a:r>
              <a:rPr lang="fr" b="1"/>
              <a:t>Principe </a:t>
            </a:r>
            <a:r>
              <a:rPr lang="fr"/>
              <a:t>: Échantillonnage qui repose sur l’hypothèse implicite que si le programme testé fournit des résultats corrects pour l’échantillon choisi, il fournira aussi des résultats corrects pour toutes les autres données.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Objectifs</a:t>
            </a:r>
            <a:endParaRPr/>
          </a:p>
        </p:txBody>
      </p:sp>
      <p:sp>
        <p:nvSpPr>
          <p:cNvPr id="74" name="Google Shape;74;p14"/>
          <p:cNvSpPr txBox="1">
            <a:spLocks noGrp="1"/>
          </p:cNvSpPr>
          <p:nvPr>
            <p:ph type="body" idx="1"/>
          </p:nvPr>
        </p:nvSpPr>
        <p:spPr>
          <a:xfrm>
            <a:off x="311700" y="105145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Comprendre les principes de la programmation impérative </a:t>
            </a:r>
            <a:endParaRPr/>
          </a:p>
          <a:p>
            <a:pPr marL="457200" lvl="0" indent="-342900" algn="l" rtl="0">
              <a:spcBef>
                <a:spcPts val="0"/>
              </a:spcBef>
              <a:spcAft>
                <a:spcPts val="0"/>
              </a:spcAft>
              <a:buSzPts val="1800"/>
              <a:buChar char="●"/>
            </a:pPr>
            <a:r>
              <a:rPr lang="fr"/>
              <a:t>Algorithmique : types primitifs, instructions, structures de contrôle </a:t>
            </a:r>
            <a:endParaRPr/>
          </a:p>
          <a:p>
            <a:pPr marL="457200" lvl="0" indent="-342900" algn="l" rtl="0">
              <a:spcBef>
                <a:spcPts val="0"/>
              </a:spcBef>
              <a:spcAft>
                <a:spcPts val="0"/>
              </a:spcAft>
              <a:buSzPts val="1800"/>
              <a:buChar char="●"/>
            </a:pPr>
            <a:r>
              <a:rPr lang="fr"/>
              <a:t>Méthode des raffinages. </a:t>
            </a:r>
            <a:endParaRPr/>
          </a:p>
          <a:p>
            <a:pPr marL="457200" lvl="0" indent="-342900" algn="l" rtl="0">
              <a:spcBef>
                <a:spcPts val="0"/>
              </a:spcBef>
              <a:spcAft>
                <a:spcPts val="0"/>
              </a:spcAft>
              <a:buSzPts val="1800"/>
              <a:buChar char="●"/>
            </a:pPr>
            <a:r>
              <a:rPr lang="fr"/>
              <a:t>Structuration des données : tableaux, enregistrements, types énumérés </a:t>
            </a:r>
            <a:endParaRPr/>
          </a:p>
          <a:p>
            <a:pPr marL="457200" lvl="0" indent="-342900" algn="l" rtl="0">
              <a:spcBef>
                <a:spcPts val="0"/>
              </a:spcBef>
              <a:spcAft>
                <a:spcPts val="0"/>
              </a:spcAft>
              <a:buSzPts val="1800"/>
              <a:buChar char="●"/>
            </a:pPr>
            <a:r>
              <a:rPr lang="fr"/>
              <a:t>Structuration des instructions : sous-programmes et modules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Problème des tests par échantillonnage</a:t>
            </a:r>
            <a:endParaRPr/>
          </a:p>
        </p:txBody>
      </p:sp>
      <p:sp>
        <p:nvSpPr>
          <p:cNvPr id="182" name="Google Shape;182;p32"/>
          <p:cNvSpPr txBox="1">
            <a:spLocks noGrp="1"/>
          </p:cNvSpPr>
          <p:nvPr>
            <p:ph type="body" idx="1"/>
          </p:nvPr>
        </p:nvSpPr>
        <p:spPr>
          <a:xfrm>
            <a:off x="131125" y="705525"/>
            <a:ext cx="8625900" cy="39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Comment choisir l’échantillon ? </a:t>
            </a:r>
            <a:endParaRPr/>
          </a:p>
          <a:p>
            <a:pPr marL="457200" lvl="0" indent="-342900" algn="l" rtl="0">
              <a:spcBef>
                <a:spcPts val="1600"/>
              </a:spcBef>
              <a:spcAft>
                <a:spcPts val="0"/>
              </a:spcAft>
              <a:buSzPts val="1800"/>
              <a:buChar char="●"/>
            </a:pPr>
            <a:r>
              <a:rPr lang="fr"/>
              <a:t>Dans le cas de tests fonctionnels, on peut établir une matrice pour vérifier que chaque exigence a été testée. </a:t>
            </a:r>
            <a:endParaRPr/>
          </a:p>
          <a:p>
            <a:pPr marL="457200" lvl="0" indent="-342900" algn="l" rtl="0">
              <a:spcBef>
                <a:spcPts val="0"/>
              </a:spcBef>
              <a:spcAft>
                <a:spcPts val="0"/>
              </a:spcAft>
              <a:buSzPts val="1800"/>
              <a:buChar char="●"/>
            </a:pPr>
            <a:r>
              <a:rPr lang="fr"/>
              <a:t>Dans le cas de tests structurels, on peut s’appuyer sur la notion de taux de couverture. Par exemple, a-t-on exécuté au moins une fois toutes les instructions ? Est-on passé au moins une fois par tous les enchaînements. </a:t>
            </a:r>
            <a:endParaRPr/>
          </a:p>
          <a:p>
            <a:pPr marL="0" lvl="0" indent="0" algn="l" rtl="0">
              <a:spcBef>
                <a:spcPts val="1600"/>
              </a:spcBef>
              <a:spcAft>
                <a:spcPts val="0"/>
              </a:spcAft>
              <a:buNone/>
            </a:pPr>
            <a:r>
              <a:rPr lang="fr" b="1"/>
              <a:t>Pb !:</a:t>
            </a:r>
            <a:r>
              <a:rPr lang="fr"/>
              <a:t> Comment savoir que le résultat du programme est correct ? </a:t>
            </a:r>
            <a:endParaRPr/>
          </a:p>
          <a:p>
            <a:pPr marL="0" lvl="0" indent="0" algn="l" rtl="0">
              <a:spcBef>
                <a:spcPts val="1600"/>
              </a:spcBef>
              <a:spcAft>
                <a:spcPts val="0"/>
              </a:spcAft>
              <a:buNone/>
            </a:pPr>
            <a:r>
              <a:rPr lang="fr"/>
              <a:t>Remarque : On peut commencer à tester dès l’écriture d’un raffinage. On peut même écrire les programme de test avant de programmer</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L’algorithmique</a:t>
            </a:r>
            <a:endParaRPr/>
          </a:p>
        </p:txBody>
      </p:sp>
      <p:sp>
        <p:nvSpPr>
          <p:cNvPr id="188" name="Google Shape;188;p33"/>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Comment construire un algorithme? Dans une approche impérative</a:t>
            </a:r>
            <a:endParaRPr/>
          </a:p>
          <a:p>
            <a:pPr marL="0" lvl="0" indent="0" algn="l" rtl="0">
              <a:spcBef>
                <a:spcPts val="1600"/>
              </a:spcBef>
              <a:spcAft>
                <a:spcPts val="0"/>
              </a:spcAft>
              <a:buNone/>
            </a:pPr>
            <a:r>
              <a:rPr lang="fr"/>
              <a:t>élement d’un algorithme (la syntaxe) , il en existe plusieurs indépendante des langages de programmation. Mais  je choisirais de décrire les éléments d’un algorithme directement avec une syntaxe Python ou presque.</a:t>
            </a: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Pourquoi Python</a:t>
            </a:r>
            <a:endParaRPr/>
          </a:p>
        </p:txBody>
      </p:sp>
      <p:sp>
        <p:nvSpPr>
          <p:cNvPr id="194" name="Google Shape;194;p34"/>
          <p:cNvSpPr txBox="1">
            <a:spLocks noGrp="1"/>
          </p:cNvSpPr>
          <p:nvPr>
            <p:ph type="body" idx="1"/>
          </p:nvPr>
        </p:nvSpPr>
        <p:spPr>
          <a:xfrm>
            <a:off x="241425" y="92040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Open Source</a:t>
            </a:r>
            <a:endParaRPr/>
          </a:p>
          <a:p>
            <a:pPr marL="457200" lvl="0" indent="-342900" algn="l" rtl="0">
              <a:spcBef>
                <a:spcPts val="0"/>
              </a:spcBef>
              <a:spcAft>
                <a:spcPts val="0"/>
              </a:spcAft>
              <a:buSzPts val="1800"/>
              <a:buChar char="●"/>
            </a:pPr>
            <a:r>
              <a:rPr lang="fr"/>
              <a:t>multiplateforme</a:t>
            </a:r>
            <a:endParaRPr/>
          </a:p>
          <a:p>
            <a:pPr marL="457200" lvl="0" indent="-342900" algn="l" rtl="0">
              <a:spcBef>
                <a:spcPts val="0"/>
              </a:spcBef>
              <a:spcAft>
                <a:spcPts val="0"/>
              </a:spcAft>
              <a:buSzPts val="1800"/>
              <a:buChar char="●"/>
            </a:pPr>
            <a:r>
              <a:rPr lang="fr"/>
              <a:t>bibliothèque très riche</a:t>
            </a:r>
            <a:endParaRPr/>
          </a:p>
          <a:p>
            <a:pPr marL="457200" lvl="0" indent="-342900" algn="l" rtl="0">
              <a:spcBef>
                <a:spcPts val="0"/>
              </a:spcBef>
              <a:spcAft>
                <a:spcPts val="0"/>
              </a:spcAft>
              <a:buSzPts val="1800"/>
              <a:buChar char="●"/>
            </a:pPr>
            <a:r>
              <a:rPr lang="fr"/>
              <a:t>importante documentation </a:t>
            </a:r>
            <a:endParaRPr/>
          </a:p>
          <a:p>
            <a:pPr marL="914400" lvl="1" indent="-317500" algn="l" rtl="0">
              <a:spcBef>
                <a:spcPts val="0"/>
              </a:spcBef>
              <a:spcAft>
                <a:spcPts val="0"/>
              </a:spcAft>
              <a:buSzPts val="1400"/>
              <a:buChar char="○"/>
            </a:pPr>
            <a:r>
              <a:rPr lang="fr"/>
              <a:t>python.org</a:t>
            </a:r>
            <a:endParaRPr/>
          </a:p>
          <a:p>
            <a:pPr marL="914400" lvl="1" indent="-317500" algn="l" rtl="0">
              <a:spcBef>
                <a:spcPts val="0"/>
              </a:spcBef>
              <a:spcAft>
                <a:spcPts val="0"/>
              </a:spcAft>
              <a:buSzPts val="1400"/>
              <a:buChar char="○"/>
            </a:pPr>
            <a:r>
              <a:rPr lang="fr"/>
              <a:t>stackoverflow</a:t>
            </a:r>
            <a:endParaRPr/>
          </a:p>
          <a:p>
            <a:pPr marL="457200" lvl="0" indent="-342900" algn="l" rtl="0">
              <a:spcBef>
                <a:spcPts val="0"/>
              </a:spcBef>
              <a:spcAft>
                <a:spcPts val="0"/>
              </a:spcAft>
              <a:buSzPts val="1800"/>
              <a:buChar char="●"/>
            </a:pPr>
            <a:r>
              <a:rPr lang="fr"/>
              <a:t>Outils de développement</a:t>
            </a:r>
            <a:endParaRPr/>
          </a:p>
          <a:p>
            <a:pPr marL="914400" lvl="1" indent="-317500" algn="l" rtl="0">
              <a:spcBef>
                <a:spcPts val="0"/>
              </a:spcBef>
              <a:spcAft>
                <a:spcPts val="0"/>
              </a:spcAft>
              <a:buSzPts val="1400"/>
              <a:buChar char="○"/>
            </a:pPr>
            <a:r>
              <a:rPr lang="fr"/>
              <a:t>Vscode, PyCharm. Idle. edupython,...</a:t>
            </a:r>
            <a:endParaRPr/>
          </a:p>
          <a:p>
            <a:pPr marL="457200" lvl="0" indent="-342900" algn="l" rtl="0">
              <a:spcBef>
                <a:spcPts val="0"/>
              </a:spcBef>
              <a:spcAft>
                <a:spcPts val="0"/>
              </a:spcAft>
              <a:buSzPts val="1800"/>
              <a:buChar char="●"/>
            </a:pPr>
            <a:r>
              <a:rPr lang="fr"/>
              <a:t>Des success stories</a:t>
            </a:r>
            <a:endParaRPr/>
          </a:p>
          <a:p>
            <a:pPr marL="914400" lvl="1" indent="-317500" algn="l" rtl="0">
              <a:spcBef>
                <a:spcPts val="0"/>
              </a:spcBef>
              <a:spcAft>
                <a:spcPts val="0"/>
              </a:spcAft>
              <a:buSzPts val="1400"/>
              <a:buChar char="○"/>
            </a:pPr>
            <a:r>
              <a:rPr lang="fr"/>
              <a:t>Google, Youtube, DropBox, instagram</a:t>
            </a:r>
            <a:endParaRPr/>
          </a:p>
          <a:p>
            <a:pPr marL="914400" lvl="1" indent="-317500" algn="l" rtl="0">
              <a:spcBef>
                <a:spcPts val="0"/>
              </a:spcBef>
              <a:spcAft>
                <a:spcPts val="0"/>
              </a:spcAft>
              <a:buSzPts val="1400"/>
              <a:buChar char="○"/>
            </a:pPr>
            <a:r>
              <a:rPr lang="fr"/>
              <a:t>spotify, Mercurial, OpenStack, Miro, Reddit, Ubuntu, ...</a:t>
            </a: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commentaires</a:t>
            </a:r>
            <a:endParaRPr/>
          </a:p>
        </p:txBody>
      </p:sp>
      <p:sp>
        <p:nvSpPr>
          <p:cNvPr id="200" name="Google Shape;200;p35"/>
          <p:cNvSpPr txBox="1">
            <a:spLocks noGrp="1"/>
          </p:cNvSpPr>
          <p:nvPr>
            <p:ph type="body" idx="1"/>
          </p:nvPr>
        </p:nvSpPr>
        <p:spPr>
          <a:xfrm>
            <a:off x="183775" y="10111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commentaires introduits par # qui se terminent avec la ligne : </a:t>
            </a:r>
            <a:endParaRPr/>
          </a:p>
          <a:p>
            <a:pPr marL="457200" lvl="0" indent="-342900" algn="l" rtl="0">
              <a:spcBef>
                <a:spcPts val="1600"/>
              </a:spcBef>
              <a:spcAft>
                <a:spcPts val="0"/>
              </a:spcAft>
              <a:buSzPts val="1800"/>
              <a:buChar char="●"/>
            </a:pPr>
            <a:r>
              <a:rPr lang="fr"/>
              <a:t>pour rappeler les étapes non élémentaires identifiées lors du raffinage ; </a:t>
            </a:r>
            <a:endParaRPr/>
          </a:p>
          <a:p>
            <a:pPr marL="457200" lvl="0" indent="-342900" algn="l" rtl="0">
              <a:spcBef>
                <a:spcPts val="0"/>
              </a:spcBef>
              <a:spcAft>
                <a:spcPts val="0"/>
              </a:spcAft>
              <a:buSzPts val="1800"/>
              <a:buChar char="●"/>
            </a:pPr>
            <a:r>
              <a:rPr lang="fr"/>
              <a:t>pour expliciter le rôle d’une variable : après la déclaration ; </a:t>
            </a:r>
            <a:endParaRPr/>
          </a:p>
          <a:p>
            <a:pPr marL="457200" lvl="0" indent="-342900" algn="l" rtl="0">
              <a:spcBef>
                <a:spcPts val="0"/>
              </a:spcBef>
              <a:spcAft>
                <a:spcPts val="0"/>
              </a:spcAft>
              <a:buSzPts val="1800"/>
              <a:buChar char="●"/>
            </a:pPr>
            <a:r>
              <a:rPr lang="fr"/>
              <a:t>pour expliquer une instruction : mis à la fin de la ligne </a:t>
            </a:r>
            <a:endParaRPr/>
          </a:p>
          <a:p>
            <a:pPr marL="0" lvl="0" indent="0" algn="l" rtl="0">
              <a:spcBef>
                <a:spcPts val="1600"/>
              </a:spcBef>
              <a:spcAft>
                <a:spcPts val="0"/>
              </a:spcAft>
              <a:buNone/>
            </a:pPr>
            <a:r>
              <a:rPr lang="fr"/>
              <a:t>Les commentaires entre “”” (triple “) pouvant être sur plusieurs lignes : </a:t>
            </a:r>
            <a:endParaRPr/>
          </a:p>
          <a:p>
            <a:pPr marL="457200" lvl="0" indent="-342900" algn="l" rtl="0">
              <a:spcBef>
                <a:spcPts val="1600"/>
              </a:spcBef>
              <a:spcAft>
                <a:spcPts val="0"/>
              </a:spcAft>
              <a:buSzPts val="1800"/>
              <a:buChar char="●"/>
            </a:pPr>
            <a:r>
              <a:rPr lang="fr"/>
              <a:t>pour exprimer une propriété qui doit être vérifiée à l’exécution du programme. </a:t>
            </a:r>
            <a:endParaRPr/>
          </a:p>
          <a:p>
            <a:pPr marL="457200" lvl="0" indent="-342900" algn="l" rtl="0">
              <a:spcBef>
                <a:spcPts val="0"/>
              </a:spcBef>
              <a:spcAft>
                <a:spcPts val="0"/>
              </a:spcAft>
              <a:buSzPts val="1800"/>
              <a:buChar char="●"/>
            </a:pPr>
            <a:r>
              <a:rPr lang="fr"/>
              <a:t>Voir aussi structures de contrôle.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algorithme est composé de trois catégories principales d’éléments </a:t>
            </a:r>
            <a:endParaRPr/>
          </a:p>
        </p:txBody>
      </p:sp>
      <p:sp>
        <p:nvSpPr>
          <p:cNvPr id="206" name="Google Shape;206;p36"/>
          <p:cNvSpPr txBox="1">
            <a:spLocks noGrp="1"/>
          </p:cNvSpPr>
          <p:nvPr>
            <p:ph type="body" idx="1"/>
          </p:nvPr>
        </p:nvSpPr>
        <p:spPr>
          <a:xfrm>
            <a:off x="183775" y="130985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1. </a:t>
            </a:r>
            <a:r>
              <a:rPr lang="fr" b="1"/>
              <a:t>une définition</a:t>
            </a:r>
            <a:r>
              <a:rPr lang="fr"/>
              <a:t> permet de définir les « entités » qui pourront être manipulées dans l’algorithme. En particulier, on définit des constantes, des types et des sous-programmes (fonctions). </a:t>
            </a:r>
            <a:endParaRPr/>
          </a:p>
          <a:p>
            <a:pPr marL="0" lvl="0" indent="0" algn="l" rtl="0">
              <a:spcBef>
                <a:spcPts val="1600"/>
              </a:spcBef>
              <a:spcAft>
                <a:spcPts val="0"/>
              </a:spcAft>
              <a:buNone/>
            </a:pPr>
            <a:r>
              <a:rPr lang="fr"/>
              <a:t>2. </a:t>
            </a:r>
            <a:r>
              <a:rPr lang="fr" b="1"/>
              <a:t>une déclaration</a:t>
            </a:r>
            <a:r>
              <a:rPr lang="fr"/>
              <a:t> permet de déclarer les données qui sont utilisées par le programme. Les données sont stockées par des variables. EN PYTHON LES DÉCLARATION NE SONT PAS OBLIGATOIRE, donc à la première utilisation ou en début de bloc on décrira les variable dans des commentaires</a:t>
            </a:r>
            <a:endParaRPr/>
          </a:p>
          <a:p>
            <a:pPr marL="0" lvl="0" indent="0" algn="l" rtl="0">
              <a:spcBef>
                <a:spcPts val="1600"/>
              </a:spcBef>
              <a:spcAft>
                <a:spcPts val="1600"/>
              </a:spcAft>
              <a:buNone/>
            </a:pPr>
            <a:r>
              <a:rPr lang="fr"/>
              <a:t>3 </a:t>
            </a:r>
            <a:r>
              <a:rPr lang="fr" b="1"/>
              <a:t>Les instructions</a:t>
            </a:r>
            <a:r>
              <a:rPr lang="fr"/>
              <a:t> constituent le programme principal. Elles sont exécutées par l’ordinateur pour transformer les données.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Instruction, expression, Flot d’instructions</a:t>
            </a:r>
            <a:endParaRPr/>
          </a:p>
        </p:txBody>
      </p:sp>
      <p:sp>
        <p:nvSpPr>
          <p:cNvPr id="212" name="Google Shape;212;p37"/>
          <p:cNvSpPr txBox="1">
            <a:spLocks noGrp="1"/>
          </p:cNvSpPr>
          <p:nvPr>
            <p:ph type="body" idx="1"/>
          </p:nvPr>
        </p:nvSpPr>
        <p:spPr>
          <a:xfrm>
            <a:off x="799025" y="783650"/>
            <a:ext cx="8115600" cy="421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FF0000"/>
                </a:solidFill>
              </a:rPr>
              <a:t>Instruction</a:t>
            </a:r>
            <a:r>
              <a:rPr lang="fr"/>
              <a:t> =&gt; modifie l’état</a:t>
            </a:r>
            <a:endParaRPr/>
          </a:p>
          <a:p>
            <a:pPr marL="0" lvl="0" indent="0" algn="l" rtl="0">
              <a:spcBef>
                <a:spcPts val="1600"/>
              </a:spcBef>
              <a:spcAft>
                <a:spcPts val="0"/>
              </a:spcAft>
              <a:buNone/>
            </a:pPr>
            <a:r>
              <a:rPr lang="fr">
                <a:solidFill>
                  <a:srgbClr val="38761D"/>
                </a:solidFill>
              </a:rPr>
              <a:t>expression</a:t>
            </a:r>
            <a:r>
              <a:rPr lang="fr"/>
              <a:t> =&gt; produit un résultat</a:t>
            </a:r>
            <a:endParaRPr/>
          </a:p>
          <a:p>
            <a:pPr marL="0" lvl="0" indent="0" algn="l" rtl="0">
              <a:spcBef>
                <a:spcPts val="1600"/>
              </a:spcBef>
              <a:spcAft>
                <a:spcPts val="0"/>
              </a:spcAft>
              <a:buNone/>
            </a:pPr>
            <a:r>
              <a:rPr lang="fr" b="1"/>
              <a:t>x = (-b/a)</a:t>
            </a:r>
            <a:endParaRPr b="1"/>
          </a:p>
          <a:p>
            <a:pPr marL="457200" lvl="0" indent="0" algn="l" rtl="0">
              <a:spcBef>
                <a:spcPts val="1600"/>
              </a:spcBef>
              <a:spcAft>
                <a:spcPts val="0"/>
              </a:spcAft>
              <a:buNone/>
            </a:pPr>
            <a:endParaRPr b="1"/>
          </a:p>
          <a:p>
            <a:pPr marL="457200" lvl="0" indent="0" algn="l" rtl="0">
              <a:spcBef>
                <a:spcPts val="1600"/>
              </a:spcBef>
              <a:spcAft>
                <a:spcPts val="0"/>
              </a:spcAft>
              <a:buNone/>
            </a:pPr>
            <a:r>
              <a:rPr lang="fr" b="1"/>
              <a:t>Flot d’instructions : </a:t>
            </a:r>
            <a:endParaRPr b="1"/>
          </a:p>
          <a:p>
            <a:pPr marL="914400" lvl="1" indent="-317500" algn="l" rtl="0">
              <a:spcBef>
                <a:spcPts val="1600"/>
              </a:spcBef>
              <a:spcAft>
                <a:spcPts val="0"/>
              </a:spcAft>
              <a:buSzPts val="1400"/>
              <a:buChar char="○"/>
            </a:pPr>
            <a:r>
              <a:rPr lang="fr" b="1"/>
              <a:t>Séquence =&gt; bloc d’instruction </a:t>
            </a:r>
            <a:endParaRPr b="1"/>
          </a:p>
          <a:p>
            <a:pPr marL="914400" lvl="1" indent="-317500" algn="l" rtl="0">
              <a:spcBef>
                <a:spcPts val="0"/>
              </a:spcBef>
              <a:spcAft>
                <a:spcPts val="0"/>
              </a:spcAft>
              <a:buSzPts val="1400"/>
              <a:buChar char="○"/>
            </a:pPr>
            <a:r>
              <a:rPr lang="fr" b="1"/>
              <a:t>conditions =&gt; if else</a:t>
            </a:r>
            <a:endParaRPr b="1"/>
          </a:p>
          <a:p>
            <a:pPr marL="914400" lvl="1" indent="-317500" algn="l" rtl="0">
              <a:spcBef>
                <a:spcPts val="0"/>
              </a:spcBef>
              <a:spcAft>
                <a:spcPts val="0"/>
              </a:spcAft>
              <a:buSzPts val="1400"/>
              <a:buChar char="○"/>
            </a:pPr>
            <a:r>
              <a:rPr lang="fr" b="1"/>
              <a:t>répétition =&gt; while</a:t>
            </a:r>
            <a:endParaRPr b="1"/>
          </a:p>
          <a:p>
            <a:pPr marL="914400" lvl="1" indent="-317500" algn="l" rtl="0">
              <a:spcBef>
                <a:spcPts val="0"/>
              </a:spcBef>
              <a:spcAft>
                <a:spcPts val="0"/>
              </a:spcAft>
              <a:buSzPts val="1400"/>
              <a:buChar char="○"/>
            </a:pPr>
            <a:r>
              <a:rPr lang="fr" b="1"/>
              <a:t>appel de procédures (instruction) =&gt; Fonctions (expression)</a:t>
            </a:r>
            <a:endParaRPr b="1"/>
          </a:p>
        </p:txBody>
      </p:sp>
      <p:sp>
        <p:nvSpPr>
          <p:cNvPr id="213" name="Google Shape;213;p37"/>
          <p:cNvSpPr/>
          <p:nvPr/>
        </p:nvSpPr>
        <p:spPr>
          <a:xfrm>
            <a:off x="1221225" y="1893550"/>
            <a:ext cx="748500" cy="3519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7"/>
          <p:cNvSpPr/>
          <p:nvPr/>
        </p:nvSpPr>
        <p:spPr>
          <a:xfrm>
            <a:off x="799025" y="1847800"/>
            <a:ext cx="1396200" cy="44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L’unique instruction : affectation</a:t>
            </a:r>
            <a:endParaRPr/>
          </a:p>
        </p:txBody>
      </p:sp>
      <p:sp>
        <p:nvSpPr>
          <p:cNvPr id="220" name="Google Shape;220;p38"/>
          <p:cNvSpPr txBox="1">
            <a:spLocks noGrp="1"/>
          </p:cNvSpPr>
          <p:nvPr>
            <p:ph type="body" idx="1"/>
          </p:nvPr>
        </p:nvSpPr>
        <p:spPr>
          <a:xfrm>
            <a:off x="311700" y="783650"/>
            <a:ext cx="8672700" cy="40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L’affectation permet de modifier la valeur d’une variable. C’est donc la seule instruction : elle modifie l’état. </a:t>
            </a:r>
            <a:endParaRPr/>
          </a:p>
          <a:p>
            <a:pPr marL="0" lvl="0" indent="0" algn="l" rtl="0">
              <a:spcBef>
                <a:spcPts val="1600"/>
              </a:spcBef>
              <a:spcAft>
                <a:spcPts val="0"/>
              </a:spcAft>
              <a:buNone/>
            </a:pPr>
            <a:r>
              <a:rPr lang="fr"/>
              <a:t>Remarque : L'affectation est parfois caché (effet de bord) par des traitements lors de l’appel d’une procédure</a:t>
            </a:r>
            <a:endParaRPr/>
          </a:p>
          <a:p>
            <a:pPr marL="457200" lvl="0" indent="-342900" algn="l" rtl="0">
              <a:spcBef>
                <a:spcPts val="1600"/>
              </a:spcBef>
              <a:spcAft>
                <a:spcPts val="0"/>
              </a:spcAft>
              <a:buSzPts val="1800"/>
              <a:buChar char="●"/>
            </a:pPr>
            <a:r>
              <a:rPr lang="fr"/>
              <a:t>Une donnée se trouve en mémoire: elle à une référence (son adresse) </a:t>
            </a:r>
            <a:endParaRPr/>
          </a:p>
          <a:p>
            <a:pPr marL="457200" lvl="0" indent="-342900" algn="l" rtl="0">
              <a:spcBef>
                <a:spcPts val="0"/>
              </a:spcBef>
              <a:spcAft>
                <a:spcPts val="0"/>
              </a:spcAft>
              <a:buSzPts val="1800"/>
              <a:buChar char="●"/>
            </a:pPr>
            <a:r>
              <a:rPr lang="fr"/>
              <a:t>En fonction de son type : elle prend un certain espace (une taille) en mémoire. Le type permet de connaître la taille.</a:t>
            </a:r>
            <a:endParaRPr/>
          </a:p>
          <a:p>
            <a:pPr marL="0" lvl="0" indent="0" algn="l" rtl="0">
              <a:spcBef>
                <a:spcPts val="1600"/>
              </a:spcBef>
              <a:spcAft>
                <a:spcPts val="1600"/>
              </a:spcAft>
              <a:buNone/>
            </a:pPr>
            <a:r>
              <a:rPr lang="fr"/>
              <a:t>Comment manipuler les données? Soit on connaît leurs références, soit on les étiquette (on les nomme)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variables en Python sont des “nom”</a:t>
            </a:r>
            <a:endParaRPr/>
          </a:p>
        </p:txBody>
      </p:sp>
      <p:sp>
        <p:nvSpPr>
          <p:cNvPr id="226" name="Google Shape;226;p39"/>
          <p:cNvSpPr txBox="1">
            <a:spLocks noGrp="1"/>
          </p:cNvSpPr>
          <p:nvPr>
            <p:ph type="body" idx="1"/>
          </p:nvPr>
        </p:nvSpPr>
        <p:spPr>
          <a:xfrm>
            <a:off x="252500" y="881500"/>
            <a:ext cx="8520600" cy="23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En Python les variables (sont nommé  “nom d’une donnée”) représente en fait la référence vers les données.</a:t>
            </a:r>
            <a:endParaRPr/>
          </a:p>
          <a:p>
            <a:pPr marL="0" lvl="0" indent="0" algn="l" rtl="0">
              <a:spcBef>
                <a:spcPts val="1600"/>
              </a:spcBef>
              <a:spcAft>
                <a:spcPts val="0"/>
              </a:spcAft>
              <a:buNone/>
            </a:pPr>
            <a:r>
              <a:rPr lang="fr"/>
              <a:t>x=2</a:t>
            </a:r>
            <a:endParaRPr/>
          </a:p>
          <a:p>
            <a:pPr marL="0" lvl="0" indent="0" algn="l" rtl="0">
              <a:spcBef>
                <a:spcPts val="1600"/>
              </a:spcBef>
              <a:spcAft>
                <a:spcPts val="0"/>
              </a:spcAft>
              <a:buNone/>
            </a:pPr>
            <a:r>
              <a:rPr lang="fr"/>
              <a:t>ou </a:t>
            </a:r>
            <a:endParaRPr/>
          </a:p>
          <a:p>
            <a:pPr marL="0" lvl="0" indent="0" algn="l" rtl="0">
              <a:spcBef>
                <a:spcPts val="1600"/>
              </a:spcBef>
              <a:spcAft>
                <a:spcPts val="0"/>
              </a:spcAft>
              <a:buNone/>
            </a:pPr>
            <a:r>
              <a:rPr lang="fr"/>
              <a:t>y=[1, 2]</a:t>
            </a:r>
            <a:endParaRPr/>
          </a:p>
          <a:p>
            <a:pPr marL="0" lvl="0" indent="0" algn="l" rtl="0">
              <a:spcBef>
                <a:spcPts val="1600"/>
              </a:spcBef>
              <a:spcAft>
                <a:spcPts val="0"/>
              </a:spcAft>
              <a:buNone/>
            </a:pPr>
            <a:endParaRPr/>
          </a:p>
          <a:p>
            <a:pPr marL="0" lvl="0" indent="0" algn="l" rtl="0">
              <a:spcBef>
                <a:spcPts val="1600"/>
              </a:spcBef>
              <a:spcAft>
                <a:spcPts val="0"/>
              </a:spcAft>
              <a:buNone/>
            </a:pPr>
            <a:r>
              <a:rPr lang="fr"/>
              <a:t>Car en fait tout est objet (tout est référence)</a:t>
            </a:r>
            <a:endParaRPr/>
          </a:p>
          <a:p>
            <a:pPr marL="0" lvl="0" indent="0" algn="l" rtl="0">
              <a:spcBef>
                <a:spcPts val="1600"/>
              </a:spcBef>
              <a:spcAft>
                <a:spcPts val="1600"/>
              </a:spcAft>
              <a:buNone/>
            </a:pPr>
            <a:endParaRPr/>
          </a:p>
        </p:txBody>
      </p:sp>
      <p:sp>
        <p:nvSpPr>
          <p:cNvPr id="227" name="Google Shape;227;p39"/>
          <p:cNvSpPr/>
          <p:nvPr/>
        </p:nvSpPr>
        <p:spPr>
          <a:xfrm>
            <a:off x="5113900" y="3352525"/>
            <a:ext cx="1398600" cy="162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 name="Google Shape;228;p39"/>
          <p:cNvCxnSpPr/>
          <p:nvPr/>
        </p:nvCxnSpPr>
        <p:spPr>
          <a:xfrm rot="10800000" flipH="1">
            <a:off x="5136100" y="3648450"/>
            <a:ext cx="1391400" cy="750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39"/>
          <p:cNvCxnSpPr/>
          <p:nvPr/>
        </p:nvCxnSpPr>
        <p:spPr>
          <a:xfrm rot="10800000" flipH="1">
            <a:off x="5136100" y="3919250"/>
            <a:ext cx="1391400" cy="75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39"/>
          <p:cNvCxnSpPr/>
          <p:nvPr/>
        </p:nvCxnSpPr>
        <p:spPr>
          <a:xfrm rot="10800000" flipH="1">
            <a:off x="5136100" y="4722925"/>
            <a:ext cx="1391400" cy="750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39"/>
          <p:cNvSpPr txBox="1"/>
          <p:nvPr/>
        </p:nvSpPr>
        <p:spPr>
          <a:xfrm>
            <a:off x="5602350" y="3339450"/>
            <a:ext cx="325500" cy="2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Open Sans"/>
                <a:ea typeface="Open Sans"/>
                <a:cs typeface="Open Sans"/>
                <a:sym typeface="Open Sans"/>
              </a:rPr>
              <a:t>2</a:t>
            </a:r>
            <a:endParaRPr>
              <a:latin typeface="Open Sans"/>
              <a:ea typeface="Open Sans"/>
              <a:cs typeface="Open Sans"/>
              <a:sym typeface="Open Sans"/>
            </a:endParaRPr>
          </a:p>
        </p:txBody>
      </p:sp>
      <p:sp>
        <p:nvSpPr>
          <p:cNvPr id="232" name="Google Shape;232;p39"/>
          <p:cNvSpPr/>
          <p:nvPr/>
        </p:nvSpPr>
        <p:spPr>
          <a:xfrm>
            <a:off x="5143500" y="4743850"/>
            <a:ext cx="251700" cy="2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t>x</a:t>
            </a:r>
            <a:endParaRPr/>
          </a:p>
        </p:txBody>
      </p:sp>
      <p:sp>
        <p:nvSpPr>
          <p:cNvPr id="233" name="Google Shape;233;p39"/>
          <p:cNvSpPr/>
          <p:nvPr/>
        </p:nvSpPr>
        <p:spPr>
          <a:xfrm>
            <a:off x="6520025" y="3537550"/>
            <a:ext cx="651279" cy="1309925"/>
          </a:xfrm>
          <a:custGeom>
            <a:avLst/>
            <a:gdLst/>
            <a:ahLst/>
            <a:cxnLst/>
            <a:rect l="l" t="t" r="r" b="b"/>
            <a:pathLst>
              <a:path w="43835" h="52397" extrusionOk="0">
                <a:moveTo>
                  <a:pt x="0" y="52397"/>
                </a:moveTo>
                <a:cubicBezTo>
                  <a:pt x="7302" y="48795"/>
                  <a:pt x="43468" y="39520"/>
                  <a:pt x="43813" y="30787"/>
                </a:cubicBezTo>
                <a:cubicBezTo>
                  <a:pt x="44159" y="22054"/>
                  <a:pt x="9030" y="5131"/>
                  <a:pt x="2073" y="0"/>
                </a:cubicBezTo>
              </a:path>
            </a:pathLst>
          </a:custGeom>
          <a:noFill/>
          <a:ln w="9525" cap="flat" cmpd="sng">
            <a:solidFill>
              <a:schemeClr val="dk2"/>
            </a:solidFill>
            <a:prstDash val="solid"/>
            <a:round/>
            <a:headEnd type="none" w="med" len="med"/>
            <a:tailEnd type="none" w="med" len="med"/>
          </a:ln>
        </p:spPr>
      </p:sp>
      <p:sp>
        <p:nvSpPr>
          <p:cNvPr id="234" name="Google Shape;234;p39"/>
          <p:cNvSpPr txBox="1"/>
          <p:nvPr/>
        </p:nvSpPr>
        <p:spPr>
          <a:xfrm>
            <a:off x="5454350" y="4692050"/>
            <a:ext cx="21018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000">
                <a:latin typeface="Open Sans"/>
                <a:ea typeface="Open Sans"/>
                <a:cs typeface="Open Sans"/>
                <a:sym typeface="Open Sans"/>
              </a:rPr>
              <a:t>val=Ref de la case contenant 2</a:t>
            </a:r>
            <a:endParaRPr sz="10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type et id</a:t>
            </a:r>
            <a:endParaRPr/>
          </a:p>
        </p:txBody>
      </p:sp>
      <p:sp>
        <p:nvSpPr>
          <p:cNvPr id="240" name="Google Shape;240;p40"/>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1" name="Google Shape;241;p40"/>
          <p:cNvPicPr preferRelativeResize="0"/>
          <p:nvPr/>
        </p:nvPicPr>
        <p:blipFill>
          <a:blip r:embed="rId3">
            <a:alphaModFix/>
          </a:blip>
          <a:stretch>
            <a:fillRect/>
          </a:stretch>
        </p:blipFill>
        <p:spPr>
          <a:xfrm>
            <a:off x="371775" y="891275"/>
            <a:ext cx="2457450" cy="27432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C’est pour ceci qu’en Python il est possible de:</a:t>
            </a:r>
            <a:endParaRPr/>
          </a:p>
        </p:txBody>
      </p:sp>
      <p:sp>
        <p:nvSpPr>
          <p:cNvPr id="247" name="Google Shape;247;p41"/>
          <p:cNvSpPr txBox="1">
            <a:spLocks noGrp="1"/>
          </p:cNvSpPr>
          <p:nvPr>
            <p:ph type="body" idx="1"/>
          </p:nvPr>
        </p:nvSpPr>
        <p:spPr>
          <a:xfrm>
            <a:off x="183775" y="8667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x=2</a:t>
            </a:r>
            <a:endParaRPr/>
          </a:p>
          <a:p>
            <a:pPr marL="0" lvl="0" indent="0" algn="l" rtl="0">
              <a:spcBef>
                <a:spcPts val="1600"/>
              </a:spcBef>
              <a:spcAft>
                <a:spcPts val="0"/>
              </a:spcAft>
              <a:buNone/>
            </a:pPr>
            <a:r>
              <a:rPr lang="fr"/>
              <a:t>x=”toto”</a:t>
            </a:r>
            <a:endParaRPr/>
          </a:p>
          <a:p>
            <a:pPr marL="0" lvl="0" indent="0" algn="l" rtl="0">
              <a:spcBef>
                <a:spcPts val="1600"/>
              </a:spcBef>
              <a:spcAft>
                <a:spcPts val="1600"/>
              </a:spcAft>
              <a:buNone/>
            </a:pPr>
            <a:r>
              <a:rPr lang="fr"/>
              <a:t>x=[1, 3, -10]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0" y="76250"/>
            <a:ext cx="8979000" cy="6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Variables, expressions, instructions et état</a:t>
            </a:r>
            <a:endParaRPr sz="1000">
              <a:solidFill>
                <a:srgbClr val="FFFFFF"/>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None/>
            </a:pPr>
            <a:endParaRPr sz="11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80" name="Google Shape;80;p15"/>
          <p:cNvSpPr txBox="1">
            <a:spLocks noGrp="1"/>
          </p:cNvSpPr>
          <p:nvPr>
            <p:ph type="body" idx="1"/>
          </p:nvPr>
        </p:nvSpPr>
        <p:spPr>
          <a:xfrm>
            <a:off x="577425" y="898225"/>
            <a:ext cx="8216400" cy="3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Une des fonctionnalités essentielle d'un langage de programmation impératif est la manipulation des variables et les faire évoluer jusqu'à obtenir le résultat souhaité à partir d’une situation initiale. </a:t>
            </a:r>
            <a:endParaRPr/>
          </a:p>
          <a:p>
            <a:pPr marL="0" lvl="0" indent="0" algn="l" rtl="0">
              <a:lnSpc>
                <a:spcPct val="100000"/>
              </a:lnSpc>
              <a:spcBef>
                <a:spcPts val="1600"/>
              </a:spcBef>
              <a:spcAft>
                <a:spcPts val="0"/>
              </a:spcAft>
              <a:buNone/>
            </a:pPr>
            <a:r>
              <a:rPr lang="fr"/>
              <a:t>Une variable est un nom qui fait référence à une valeur. je schématise souvent par {</a:t>
            </a:r>
            <a:r>
              <a:rPr lang="fr" b="1"/>
              <a:t>nom</a:t>
            </a:r>
            <a:r>
              <a:rPr lang="fr"/>
              <a:t>: valeur}</a:t>
            </a:r>
            <a:endParaRPr/>
          </a:p>
          <a:p>
            <a:pPr marL="0" lvl="0" indent="0" algn="l" rtl="0">
              <a:lnSpc>
                <a:spcPct val="100000"/>
              </a:lnSpc>
              <a:spcBef>
                <a:spcPts val="1600"/>
              </a:spcBef>
              <a:spcAft>
                <a:spcPts val="0"/>
              </a:spcAft>
              <a:buNone/>
            </a:pPr>
            <a:r>
              <a:rPr lang="fr"/>
              <a:t>pour donner une valeur à une variable =&gt; l’affectation (change l’état, car change la valeur)</a:t>
            </a:r>
            <a:endParaRPr/>
          </a:p>
          <a:p>
            <a:pPr marL="0" lvl="0" indent="0" algn="l" rtl="0">
              <a:lnSpc>
                <a:spcPct val="100000"/>
              </a:lnSpc>
              <a:spcBef>
                <a:spcPts val="1600"/>
              </a:spcBef>
              <a:spcAft>
                <a:spcPts val="0"/>
              </a:spcAft>
              <a:buNone/>
            </a:pPr>
            <a:r>
              <a:rPr lang="fr"/>
              <a:t>Exemple</a:t>
            </a:r>
            <a:endParaRPr/>
          </a:p>
          <a:p>
            <a:pPr marL="0" lvl="0" indent="0" algn="l" rtl="0">
              <a:lnSpc>
                <a:spcPct val="100000"/>
              </a:lnSpc>
              <a:spcBef>
                <a:spcPts val="1600"/>
              </a:spcBef>
              <a:spcAft>
                <a:spcPts val="0"/>
              </a:spcAft>
              <a:buNone/>
            </a:pPr>
            <a:r>
              <a:rPr lang="fr"/>
              <a:t>x = 3 </a:t>
            </a:r>
            <a:endParaRPr/>
          </a:p>
          <a:p>
            <a:pPr marL="0" lvl="0" indent="0" algn="l" rtl="0">
              <a:lnSpc>
                <a:spcPct val="100000"/>
              </a:lnSpc>
              <a:spcBef>
                <a:spcPts val="1600"/>
              </a:spcBef>
              <a:spcAft>
                <a:spcPts val="1600"/>
              </a:spcAft>
              <a:buNone/>
            </a:pPr>
            <a:r>
              <a:rPr lang="fr"/>
              <a:t>message = “Un long message texte”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2"/>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Données mutable et immutable</a:t>
            </a:r>
            <a:endParaRPr/>
          </a:p>
        </p:txBody>
      </p:sp>
      <p:sp>
        <p:nvSpPr>
          <p:cNvPr id="253" name="Google Shape;253;p42"/>
          <p:cNvSpPr txBox="1">
            <a:spLocks noGrp="1"/>
          </p:cNvSpPr>
          <p:nvPr>
            <p:ph type="body" idx="1"/>
          </p:nvPr>
        </p:nvSpPr>
        <p:spPr>
          <a:xfrm>
            <a:off x="183775" y="8444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050">
                <a:solidFill>
                  <a:srgbClr val="5A5A5A"/>
                </a:solidFill>
                <a:latin typeface="Arial"/>
                <a:ea typeface="Arial"/>
                <a:cs typeface="Arial"/>
                <a:sym typeface="Arial"/>
              </a:rPr>
              <a:t>L’assignation par référence n’a vraiment d’importance que dans le cas où un objet est mutable. En Python, il existe en effet deux types d’objets: les mutables (listes, dictionnaires, sets, objets custo, etc) et les non mutables (strings, int, floats, tuples, etc).</a:t>
            </a:r>
            <a:endParaRPr sz="1050">
              <a:solidFill>
                <a:srgbClr val="5A5A5A"/>
              </a:solidFill>
              <a:latin typeface="Arial"/>
              <a:ea typeface="Arial"/>
              <a:cs typeface="Arial"/>
              <a:sym typeface="Arial"/>
            </a:endParaRPr>
          </a:p>
          <a:p>
            <a:pPr marL="0" lvl="0" indent="0" algn="l" rtl="0">
              <a:spcBef>
                <a:spcPts val="800"/>
              </a:spcBef>
              <a:spcAft>
                <a:spcPts val="0"/>
              </a:spcAft>
              <a:buNone/>
            </a:pPr>
            <a:r>
              <a:rPr lang="fr" sz="1050">
                <a:solidFill>
                  <a:srgbClr val="5A5A5A"/>
                </a:solidFill>
                <a:latin typeface="Arial"/>
                <a:ea typeface="Arial"/>
                <a:cs typeface="Arial"/>
                <a:sym typeface="Arial"/>
              </a:rPr>
              <a:t>Les mutables sont ceux qu’on peut modifier après leur création. Les non mutables sont ceux qu’on ne peut pas modifier après création.</a:t>
            </a:r>
            <a:endParaRPr sz="1050">
              <a:solidFill>
                <a:srgbClr val="5A5A5A"/>
              </a:solidFill>
              <a:latin typeface="Arial"/>
              <a:ea typeface="Arial"/>
              <a:cs typeface="Arial"/>
              <a:sym typeface="Arial"/>
            </a:endParaRPr>
          </a:p>
          <a:p>
            <a:pPr marL="0" lvl="0" indent="0" algn="l" rtl="0">
              <a:spcBef>
                <a:spcPts val="800"/>
              </a:spcBef>
              <a:spcAft>
                <a:spcPts val="0"/>
              </a:spcAft>
              <a:buNone/>
            </a:pPr>
            <a:r>
              <a:rPr lang="fr" sz="1050">
                <a:solidFill>
                  <a:srgbClr val="5A5A5A"/>
                </a:solidFill>
                <a:latin typeface="Arial"/>
                <a:ea typeface="Arial"/>
                <a:cs typeface="Arial"/>
                <a:sym typeface="Arial"/>
              </a:rPr>
              <a:t>On ne peut pas modifier </a:t>
            </a:r>
            <a:r>
              <a:rPr lang="fr" sz="900">
                <a:solidFill>
                  <a:srgbClr val="DD1144"/>
                </a:solidFill>
                <a:latin typeface="Courier New"/>
                <a:ea typeface="Courier New"/>
                <a:cs typeface="Courier New"/>
                <a:sym typeface="Courier New"/>
              </a:rPr>
              <a:t>152</a:t>
            </a:r>
            <a:r>
              <a:rPr lang="fr" sz="1050">
                <a:solidFill>
                  <a:srgbClr val="5A5A5A"/>
                </a:solidFill>
                <a:latin typeface="Arial"/>
                <a:ea typeface="Arial"/>
                <a:cs typeface="Arial"/>
                <a:sym typeface="Arial"/>
              </a:rPr>
              <a:t> une fois que l’objet int est créé. Mais on peut rajouter des éléments à une liste après qu’elle soit créée. Les ints sont non mutables. Les listes sont mutables.</a:t>
            </a:r>
            <a:endParaRPr sz="1050">
              <a:solidFill>
                <a:srgbClr val="5A5A5A"/>
              </a:solidFill>
              <a:latin typeface="Arial"/>
              <a:ea typeface="Arial"/>
              <a:cs typeface="Arial"/>
              <a:sym typeface="Arial"/>
            </a:endParaRPr>
          </a:p>
          <a:p>
            <a:pPr marL="0" lvl="0" indent="0" algn="l" rtl="0">
              <a:spcBef>
                <a:spcPts val="800"/>
              </a:spcBef>
              <a:spcAft>
                <a:spcPts val="0"/>
              </a:spcAft>
              <a:buNone/>
            </a:pPr>
            <a:r>
              <a:rPr lang="fr" sz="1050">
                <a:solidFill>
                  <a:srgbClr val="5A5A5A"/>
                </a:solidFill>
                <a:latin typeface="Arial"/>
                <a:ea typeface="Arial"/>
                <a:cs typeface="Arial"/>
                <a:sym typeface="Arial"/>
              </a:rPr>
              <a:t>Cela peut surprendre, mais les strings sont non mutables. Même quand vous faites:</a:t>
            </a:r>
            <a:endParaRPr sz="1050">
              <a:solidFill>
                <a:srgbClr val="5A5A5A"/>
              </a:solidFill>
              <a:latin typeface="Arial"/>
              <a:ea typeface="Arial"/>
              <a:cs typeface="Arial"/>
              <a:sym typeface="Arial"/>
            </a:endParaRPr>
          </a:p>
          <a:p>
            <a:pPr marL="0" lvl="0" indent="0" algn="l" rtl="0">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pa </a:t>
            </a:r>
            <a:r>
              <a:rPr lang="fr" sz="1050">
                <a:solidFill>
                  <a:srgbClr val="66CC66"/>
                </a:solidFill>
                <a:latin typeface="Arial"/>
                <a:ea typeface="Arial"/>
                <a:cs typeface="Arial"/>
                <a:sym typeface="Arial"/>
              </a:rPr>
              <a:t>=</a:t>
            </a:r>
            <a:r>
              <a:rPr lang="fr" sz="1050">
                <a:solidFill>
                  <a:srgbClr val="333333"/>
                </a:solidFill>
                <a:latin typeface="Arial"/>
                <a:ea typeface="Arial"/>
                <a:cs typeface="Arial"/>
                <a:sym typeface="Arial"/>
              </a:rPr>
              <a:t> </a:t>
            </a:r>
            <a:r>
              <a:rPr lang="fr" sz="1050">
                <a:solidFill>
                  <a:srgbClr val="483D8B"/>
                </a:solidFill>
                <a:latin typeface="Arial"/>
                <a:ea typeface="Arial"/>
                <a:cs typeface="Arial"/>
                <a:sym typeface="Arial"/>
              </a:rPr>
              <a:t>"papa"</a:t>
            </a:r>
            <a:endParaRPr sz="1050">
              <a:solidFill>
                <a:srgbClr val="333333"/>
              </a:solidFill>
              <a:latin typeface="Arial"/>
              <a:ea typeface="Arial"/>
              <a:cs typeface="Arial"/>
              <a:sym typeface="Arial"/>
            </a:endParaRPr>
          </a:p>
          <a:p>
            <a:pPr marL="0" lvl="0" indent="0" algn="l" rtl="0">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pi </a:t>
            </a:r>
            <a:r>
              <a:rPr lang="fr" sz="1050">
                <a:solidFill>
                  <a:srgbClr val="66CC66"/>
                </a:solidFill>
                <a:latin typeface="Arial"/>
                <a:ea typeface="Arial"/>
                <a:cs typeface="Arial"/>
                <a:sym typeface="Arial"/>
              </a:rPr>
              <a:t>=</a:t>
            </a:r>
            <a:r>
              <a:rPr lang="fr" sz="1050">
                <a:solidFill>
                  <a:srgbClr val="333333"/>
                </a:solidFill>
                <a:latin typeface="Arial"/>
                <a:ea typeface="Arial"/>
                <a:cs typeface="Arial"/>
                <a:sym typeface="Arial"/>
              </a:rPr>
              <a:t> pa.</a:t>
            </a:r>
            <a:r>
              <a:rPr lang="fr" sz="1050">
                <a:solidFill>
                  <a:srgbClr val="000000"/>
                </a:solidFill>
                <a:latin typeface="Arial"/>
                <a:ea typeface="Arial"/>
                <a:cs typeface="Arial"/>
                <a:sym typeface="Arial"/>
              </a:rPr>
              <a:t>replace(</a:t>
            </a:r>
            <a:r>
              <a:rPr lang="fr" sz="1050">
                <a:solidFill>
                  <a:srgbClr val="483D8B"/>
                </a:solidFill>
                <a:latin typeface="Arial"/>
                <a:ea typeface="Arial"/>
                <a:cs typeface="Arial"/>
                <a:sym typeface="Arial"/>
              </a:rPr>
              <a:t>"a"</a:t>
            </a:r>
            <a:r>
              <a:rPr lang="fr" sz="1050">
                <a:solidFill>
                  <a:srgbClr val="66CC66"/>
                </a:solidFill>
                <a:latin typeface="Arial"/>
                <a:ea typeface="Arial"/>
                <a:cs typeface="Arial"/>
                <a:sym typeface="Arial"/>
              </a:rPr>
              <a:t>,</a:t>
            </a:r>
            <a:r>
              <a:rPr lang="fr" sz="1050">
                <a:solidFill>
                  <a:srgbClr val="333333"/>
                </a:solidFill>
                <a:latin typeface="Arial"/>
                <a:ea typeface="Arial"/>
                <a:cs typeface="Arial"/>
                <a:sym typeface="Arial"/>
              </a:rPr>
              <a:t> </a:t>
            </a:r>
            <a:r>
              <a:rPr lang="fr" sz="1050">
                <a:solidFill>
                  <a:srgbClr val="483D8B"/>
                </a:solidFill>
                <a:latin typeface="Arial"/>
                <a:ea typeface="Arial"/>
                <a:cs typeface="Arial"/>
                <a:sym typeface="Arial"/>
              </a:rPr>
              <a:t>"i"</a:t>
            </a:r>
            <a:r>
              <a:rPr lang="fr" sz="1050">
                <a:solidFill>
                  <a:srgbClr val="000000"/>
                </a:solidFill>
                <a:latin typeface="Arial"/>
                <a:ea typeface="Arial"/>
                <a:cs typeface="Arial"/>
                <a:sym typeface="Arial"/>
              </a:rPr>
              <a:t>)</a:t>
            </a:r>
            <a:endParaRPr sz="1050">
              <a:solidFill>
                <a:srgbClr val="333333"/>
              </a:solidFill>
              <a:latin typeface="Arial"/>
              <a:ea typeface="Arial"/>
              <a:cs typeface="Arial"/>
              <a:sym typeface="Arial"/>
            </a:endParaRPr>
          </a:p>
          <a:p>
            <a:pPr marL="0" lvl="0" indent="0" algn="l" rtl="0">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a:t>
            </a:r>
            <a:r>
              <a:rPr lang="fr" sz="1050" b="1">
                <a:solidFill>
                  <a:srgbClr val="FF7700"/>
                </a:solidFill>
                <a:latin typeface="Arial"/>
                <a:ea typeface="Arial"/>
                <a:cs typeface="Arial"/>
                <a:sym typeface="Arial"/>
              </a:rPr>
              <a:t>print</a:t>
            </a:r>
            <a:r>
              <a:rPr lang="fr" sz="1050">
                <a:solidFill>
                  <a:srgbClr val="333333"/>
                </a:solidFill>
                <a:latin typeface="Arial"/>
                <a:ea typeface="Arial"/>
                <a:cs typeface="Arial"/>
                <a:sym typeface="Arial"/>
              </a:rPr>
              <a:t> pa</a:t>
            </a:r>
            <a:endParaRPr sz="1050">
              <a:solidFill>
                <a:srgbClr val="333333"/>
              </a:solidFill>
              <a:latin typeface="Arial"/>
              <a:ea typeface="Arial"/>
              <a:cs typeface="Arial"/>
              <a:sym typeface="Arial"/>
            </a:endParaRPr>
          </a:p>
          <a:p>
            <a:pPr marL="0" lvl="0" indent="0" algn="l" rtl="0">
              <a:lnSpc>
                <a:spcPct val="100000"/>
              </a:lnSpc>
              <a:spcBef>
                <a:spcPts val="800"/>
              </a:spcBef>
              <a:spcAft>
                <a:spcPts val="0"/>
              </a:spcAft>
              <a:buNone/>
            </a:pPr>
            <a:r>
              <a:rPr lang="fr" sz="1050">
                <a:solidFill>
                  <a:srgbClr val="333333"/>
                </a:solidFill>
                <a:latin typeface="Arial"/>
                <a:ea typeface="Arial"/>
                <a:cs typeface="Arial"/>
                <a:sym typeface="Arial"/>
              </a:rPr>
              <a:t>papa</a:t>
            </a:r>
            <a:endParaRPr sz="1050">
              <a:solidFill>
                <a:srgbClr val="333333"/>
              </a:solidFill>
              <a:latin typeface="Arial"/>
              <a:ea typeface="Arial"/>
              <a:cs typeface="Arial"/>
              <a:sym typeface="Arial"/>
            </a:endParaRPr>
          </a:p>
          <a:p>
            <a:pPr marL="0" lvl="0" indent="0" algn="l" rtl="0">
              <a:lnSpc>
                <a:spcPct val="100000"/>
              </a:lnSpc>
              <a:spcBef>
                <a:spcPts val="800"/>
              </a:spcBef>
              <a:spcAft>
                <a:spcPts val="0"/>
              </a:spcAft>
              <a:buNone/>
            </a:pPr>
            <a:r>
              <a:rPr lang="fr" sz="1050">
                <a:solidFill>
                  <a:srgbClr val="66CC66"/>
                </a:solidFill>
                <a:latin typeface="Arial"/>
                <a:ea typeface="Arial"/>
                <a:cs typeface="Arial"/>
                <a:sym typeface="Arial"/>
              </a:rPr>
              <a:t>&gt;&gt;&gt;</a:t>
            </a:r>
            <a:r>
              <a:rPr lang="fr" sz="1050">
                <a:solidFill>
                  <a:srgbClr val="333333"/>
                </a:solidFill>
                <a:latin typeface="Arial"/>
                <a:ea typeface="Arial"/>
                <a:cs typeface="Arial"/>
                <a:sym typeface="Arial"/>
              </a:rPr>
              <a:t> </a:t>
            </a:r>
            <a:r>
              <a:rPr lang="fr" sz="1050" b="1">
                <a:solidFill>
                  <a:srgbClr val="FF7700"/>
                </a:solidFill>
                <a:latin typeface="Arial"/>
                <a:ea typeface="Arial"/>
                <a:cs typeface="Arial"/>
                <a:sym typeface="Arial"/>
              </a:rPr>
              <a:t>print</a:t>
            </a:r>
            <a:r>
              <a:rPr lang="fr" sz="1050">
                <a:solidFill>
                  <a:srgbClr val="333333"/>
                </a:solidFill>
                <a:latin typeface="Arial"/>
                <a:ea typeface="Arial"/>
                <a:cs typeface="Arial"/>
                <a:sym typeface="Arial"/>
              </a:rPr>
              <a:t> pi</a:t>
            </a:r>
            <a:endParaRPr sz="1050">
              <a:solidFill>
                <a:srgbClr val="333333"/>
              </a:solidFill>
              <a:latin typeface="Arial"/>
              <a:ea typeface="Arial"/>
              <a:cs typeface="Arial"/>
              <a:sym typeface="Arial"/>
            </a:endParaRPr>
          </a:p>
          <a:p>
            <a:pPr marL="38100" marR="38100" lvl="0" indent="0" algn="l" rtl="0">
              <a:lnSpc>
                <a:spcPct val="100000"/>
              </a:lnSpc>
              <a:spcBef>
                <a:spcPts val="800"/>
              </a:spcBef>
              <a:spcAft>
                <a:spcPts val="0"/>
              </a:spcAft>
              <a:buNone/>
            </a:pPr>
            <a:r>
              <a:rPr lang="fr" sz="1050">
                <a:solidFill>
                  <a:srgbClr val="333333"/>
                </a:solidFill>
                <a:latin typeface="Arial"/>
                <a:ea typeface="Arial"/>
                <a:cs typeface="Arial"/>
                <a:sym typeface="Arial"/>
              </a:rPr>
              <a:t>pipi</a:t>
            </a:r>
            <a:endParaRPr sz="1050">
              <a:solidFill>
                <a:srgbClr val="333333"/>
              </a:solidFill>
              <a:latin typeface="Arial"/>
              <a:ea typeface="Arial"/>
              <a:cs typeface="Arial"/>
              <a:sym typeface="Arial"/>
            </a:endParaRPr>
          </a:p>
          <a:p>
            <a:pPr marL="0" lvl="0" indent="0" algn="l" rtl="0">
              <a:spcBef>
                <a:spcPts val="0"/>
              </a:spcBef>
              <a:spcAft>
                <a:spcPts val="0"/>
              </a:spcAft>
              <a:buNone/>
            </a:pPr>
            <a:endParaRPr sz="1050">
              <a:solidFill>
                <a:srgbClr val="5A5A5A"/>
              </a:solidFill>
              <a:highlight>
                <a:srgbClr val="FAFAFA"/>
              </a:highlight>
              <a:latin typeface="Arial"/>
              <a:ea typeface="Arial"/>
              <a:cs typeface="Arial"/>
              <a:sym typeface="Arial"/>
            </a:endParaRPr>
          </a:p>
          <a:p>
            <a:pPr marL="0" lvl="0" indent="0" algn="l" rtl="0">
              <a:spcBef>
                <a:spcPts val="8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Affectation //</a:t>
            </a:r>
            <a:endParaRPr/>
          </a:p>
        </p:txBody>
      </p:sp>
      <p:sp>
        <p:nvSpPr>
          <p:cNvPr id="259" name="Google Shape;259;p43"/>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a,b,c=1,10,16</a:t>
            </a:r>
            <a:endParaRPr/>
          </a:p>
          <a:p>
            <a:pPr marL="0" lvl="0" indent="0" algn="l" rtl="0">
              <a:spcBef>
                <a:spcPts val="1600"/>
              </a:spcBef>
              <a:spcAft>
                <a:spcPts val="0"/>
              </a:spcAft>
              <a:buNone/>
            </a:pPr>
            <a:r>
              <a:rPr lang="fr"/>
              <a:t>x,y=a,b</a:t>
            </a:r>
            <a:endParaRPr/>
          </a:p>
          <a:p>
            <a:pPr marL="0" lvl="0" indent="0" algn="l" rtl="0">
              <a:spcBef>
                <a:spcPts val="1600"/>
              </a:spcBef>
              <a:spcAft>
                <a:spcPts val="1600"/>
              </a:spcAft>
              <a:buNone/>
            </a:pPr>
            <a:r>
              <a:rPr lang="fr"/>
              <a:t>y,x=y,x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Bloc et instructions</a:t>
            </a:r>
            <a:endParaRPr/>
          </a:p>
        </p:txBody>
      </p:sp>
      <p:sp>
        <p:nvSpPr>
          <p:cNvPr id="265" name="Google Shape;265;p44"/>
          <p:cNvSpPr txBox="1">
            <a:spLocks noGrp="1"/>
          </p:cNvSpPr>
          <p:nvPr>
            <p:ph type="body" idx="1"/>
          </p:nvPr>
        </p:nvSpPr>
        <p:spPr>
          <a:xfrm>
            <a:off x="244550" y="8634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a:t>Un programme Python est composé d'instructions. </a:t>
            </a:r>
            <a:endParaRPr/>
          </a:p>
          <a:p>
            <a:pPr marL="457200" lvl="0" indent="-342900" algn="l" rtl="0">
              <a:lnSpc>
                <a:spcPct val="100000"/>
              </a:lnSpc>
              <a:spcBef>
                <a:spcPts val="0"/>
              </a:spcBef>
              <a:spcAft>
                <a:spcPts val="0"/>
              </a:spcAft>
              <a:buSzPts val="1800"/>
              <a:buChar char="●"/>
            </a:pPr>
            <a:r>
              <a:rPr lang="fr"/>
              <a:t>En Python les limites des instructions et des blocs sont définies par la mise en page.</a:t>
            </a:r>
            <a:endParaRPr/>
          </a:p>
          <a:p>
            <a:pPr marL="914400" lvl="1" indent="-317500" algn="l" rtl="0">
              <a:spcBef>
                <a:spcPts val="0"/>
              </a:spcBef>
              <a:spcAft>
                <a:spcPts val="0"/>
              </a:spcAft>
              <a:buSzPts val="1400"/>
              <a:buAutoNum type="alphaLcPeriod"/>
            </a:pPr>
            <a:r>
              <a:rPr lang="fr"/>
              <a:t>Pas de point-virgule (;) à la fin de chaque instruction comme en  Java Mais juste un saus de ligne le caractère de fin de ligne (symbolisé par "\n" newLine). </a:t>
            </a:r>
            <a:endParaRPr/>
          </a:p>
          <a:p>
            <a:pPr marL="914400" lvl="1" indent="-317500" algn="l" rtl="0">
              <a:spcBef>
                <a:spcPts val="1600"/>
              </a:spcBef>
              <a:spcAft>
                <a:spcPts val="0"/>
              </a:spcAft>
              <a:buSzPts val="1400"/>
              <a:buAutoNum type="alphaLcPeriod"/>
            </a:pPr>
            <a:r>
              <a:rPr lang="fr"/>
              <a:t>Les accolades ({}) pour le début et la fin de bloc sont remplacées par les niveaux d'indentations, terminé par une ligne blanche</a:t>
            </a:r>
            <a:endParaRPr/>
          </a:p>
          <a:p>
            <a:pPr marL="0" lvl="0" indent="0" algn="l" rtl="0">
              <a:spcBef>
                <a:spcPts val="1600"/>
              </a:spcBef>
              <a:spcAft>
                <a:spcPts val="0"/>
              </a:spcAft>
              <a:buNone/>
            </a:pPr>
            <a:r>
              <a:rPr lang="fr"/>
              <a:t>En définitive, Python oblige à écrire du code lisible, et à prendre de bonnes habitudes conservables dans d'autres langages, ce qui est fait un langage idéal pour apprendre la programmation.</a:t>
            </a:r>
            <a:endParaRPr sz="1050">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programme Python</a:t>
            </a:r>
            <a:endParaRPr/>
          </a:p>
        </p:txBody>
      </p:sp>
      <p:sp>
        <p:nvSpPr>
          <p:cNvPr id="271" name="Google Shape;271;p45"/>
          <p:cNvSpPr txBox="1">
            <a:spLocks noGrp="1"/>
          </p:cNvSpPr>
          <p:nvPr>
            <p:ph type="body" idx="1"/>
          </p:nvPr>
        </p:nvSpPr>
        <p:spPr>
          <a:xfrm>
            <a:off x="257975" y="10245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programme Python est construit à partir de blocs de code. Un block est un morceau de texte de programme Python qui est exécuté en tant qu'unité.</a:t>
            </a:r>
            <a:endParaRPr/>
          </a:p>
          <a:p>
            <a:pPr marL="0" lvl="0" indent="0" algn="l" rtl="0">
              <a:spcBef>
                <a:spcPts val="1600"/>
              </a:spcBef>
              <a:spcAft>
                <a:spcPts val="0"/>
              </a:spcAft>
              <a:buNone/>
            </a:pPr>
            <a:r>
              <a:rPr lang="fr"/>
              <a:t>Les éléments suivants sont des blocs : </a:t>
            </a:r>
            <a:endParaRPr/>
          </a:p>
          <a:p>
            <a:pPr marL="457200" lvl="0" indent="-342900" algn="l" rtl="0">
              <a:spcBef>
                <a:spcPts val="1600"/>
              </a:spcBef>
              <a:spcAft>
                <a:spcPts val="0"/>
              </a:spcAft>
              <a:buSzPts val="1800"/>
              <a:buChar char="●"/>
            </a:pPr>
            <a:r>
              <a:rPr lang="fr"/>
              <a:t>un module, </a:t>
            </a:r>
            <a:endParaRPr/>
          </a:p>
          <a:p>
            <a:pPr marL="457200" lvl="0" indent="-342900" algn="l" rtl="0">
              <a:spcBef>
                <a:spcPts val="0"/>
              </a:spcBef>
              <a:spcAft>
                <a:spcPts val="0"/>
              </a:spcAft>
              <a:buSzPts val="1800"/>
              <a:buChar char="●"/>
            </a:pPr>
            <a:r>
              <a:rPr lang="fr"/>
              <a:t>un corps de fonction </a:t>
            </a:r>
            <a:endParaRPr/>
          </a:p>
          <a:p>
            <a:pPr marL="457200" lvl="0" indent="-342900" algn="l" rtl="0">
              <a:spcBef>
                <a:spcPts val="0"/>
              </a:spcBef>
              <a:spcAft>
                <a:spcPts val="0"/>
              </a:spcAft>
              <a:buSzPts val="1800"/>
              <a:buChar char="●"/>
            </a:pPr>
            <a:r>
              <a:rPr lang="fr"/>
              <a:t>et une définition de classe.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6"/>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J’utilise Windows 10 pro : WSL et Ubuntu, VS code, Python3</a:t>
            </a:r>
            <a:endParaRPr/>
          </a:p>
        </p:txBody>
      </p:sp>
      <p:sp>
        <p:nvSpPr>
          <p:cNvPr id="277" name="Google Shape;277;p46"/>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Pour windows:</a:t>
            </a:r>
            <a:endParaRPr/>
          </a:p>
          <a:p>
            <a:pPr marL="0" lvl="0" indent="0" algn="l" rtl="0">
              <a:spcBef>
                <a:spcPts val="1600"/>
              </a:spcBef>
              <a:spcAft>
                <a:spcPts val="0"/>
              </a:spcAft>
              <a:buNone/>
            </a:pPr>
            <a:r>
              <a:rPr lang="fr" sz="2400" u="sng">
                <a:solidFill>
                  <a:schemeClr val="hlink"/>
                </a:solidFill>
                <a:latin typeface="Bree Serif"/>
                <a:ea typeface="Bree Serif"/>
                <a:cs typeface="Bree Serif"/>
                <a:sym typeface="Bree Serif"/>
                <a:hlinkClick r:id="rId3"/>
              </a:rPr>
              <a:t>https://code.visualstudio.com/download</a:t>
            </a:r>
            <a:endParaRPr sz="2400">
              <a:latin typeface="Bree Serif"/>
              <a:ea typeface="Bree Serif"/>
              <a:cs typeface="Bree Serif"/>
              <a:sym typeface="Bree Serif"/>
            </a:endParaRPr>
          </a:p>
          <a:p>
            <a:pPr marL="0" lvl="0" indent="0" algn="l" rtl="0">
              <a:spcBef>
                <a:spcPts val="1600"/>
              </a:spcBef>
              <a:spcAft>
                <a:spcPts val="0"/>
              </a:spcAft>
              <a:buNone/>
            </a:pPr>
            <a:r>
              <a:rPr lang="fr" sz="2400" u="sng">
                <a:solidFill>
                  <a:schemeClr val="hlink"/>
                </a:solidFill>
                <a:latin typeface="Bree Serif"/>
                <a:ea typeface="Bree Serif"/>
                <a:cs typeface="Bree Serif"/>
                <a:sym typeface="Bree Serif"/>
                <a:hlinkClick r:id="rId4"/>
              </a:rPr>
              <a:t>https://www.python.org/downloads/</a:t>
            </a:r>
            <a:endParaRPr sz="2400">
              <a:latin typeface="Bree Serif"/>
              <a:ea typeface="Bree Serif"/>
              <a:cs typeface="Bree Serif"/>
              <a:sym typeface="Bree Serif"/>
            </a:endParaRPr>
          </a:p>
          <a:p>
            <a:pPr marL="0" lvl="0" indent="0" algn="l" rtl="0">
              <a:spcBef>
                <a:spcPts val="1600"/>
              </a:spcBef>
              <a:spcAft>
                <a:spcPts val="1600"/>
              </a:spcAft>
              <a:buNone/>
            </a:pPr>
            <a:r>
              <a:rPr lang="fr" sz="2400">
                <a:latin typeface="Bree Serif"/>
                <a:ea typeface="Bree Serif"/>
                <a:cs typeface="Bree Serif"/>
                <a:sym typeface="Bree Serif"/>
              </a:rPr>
              <a:t>WSL Environnement Linux dans Windows 10 : permet d’utiliser facilement git, ssh, compilateur C, langage de script bash, python, Java, Ocaml, etc...</a:t>
            </a:r>
            <a:endParaRPr sz="2400">
              <a:latin typeface="Bree Serif"/>
              <a:ea typeface="Bree Serif"/>
              <a:cs typeface="Bree Serif"/>
              <a:sym typeface="Bree Serif"/>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7"/>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Minimum pour UTC503 Liban : git, ssh, python, vscode</a:t>
            </a:r>
            <a:endParaRPr/>
          </a:p>
        </p:txBody>
      </p:sp>
      <p:sp>
        <p:nvSpPr>
          <p:cNvPr id="283" name="Google Shape;283;p47"/>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u="sng">
                <a:solidFill>
                  <a:schemeClr val="hlink"/>
                </a:solidFill>
                <a:hlinkClick r:id="rId3"/>
              </a:rPr>
              <a:t>https://github.com/git-for-windows/git/releases/download/v2.23.0.windows.1/Git-2.23.0-64-bit.exe</a:t>
            </a:r>
            <a:r>
              <a:rPr lang="fr"/>
              <a:t> viens avec ssh client</a:t>
            </a:r>
            <a:endParaRPr/>
          </a:p>
          <a:p>
            <a:pPr marL="457200" lvl="0" indent="-342900" algn="l" rtl="0">
              <a:spcBef>
                <a:spcPts val="0"/>
              </a:spcBef>
              <a:spcAft>
                <a:spcPts val="0"/>
              </a:spcAft>
              <a:buSzPts val="1800"/>
              <a:buChar char="●"/>
            </a:pPr>
            <a:r>
              <a:rPr lang="fr"/>
              <a:t>Pouvez installer ssh client de windows10</a:t>
            </a:r>
            <a:endParaRPr/>
          </a:p>
          <a:p>
            <a:pPr marL="457200" lvl="0" indent="-342900" algn="l" rtl="0">
              <a:spcBef>
                <a:spcPts val="0"/>
              </a:spcBef>
              <a:spcAft>
                <a:spcPts val="0"/>
              </a:spcAft>
              <a:buSzPts val="1800"/>
              <a:buChar char="●"/>
            </a:pPr>
            <a:r>
              <a:rPr lang="fr"/>
              <a:t>installer python3.8 </a:t>
            </a:r>
            <a:r>
              <a:rPr lang="fr" u="sng">
                <a:solidFill>
                  <a:schemeClr val="hlink"/>
                </a:solidFill>
                <a:hlinkClick r:id="rId4"/>
              </a:rPr>
              <a:t>https://classroom.google.com/u/1/c/NDMyNTQ2MjYyNDJa/a/NDMzNjAwODIzMjZa/details</a:t>
            </a:r>
            <a:endParaRPr/>
          </a:p>
          <a:p>
            <a:pPr marL="457200" lvl="0" indent="-342900" algn="l" rtl="0">
              <a:spcBef>
                <a:spcPts val="0"/>
              </a:spcBef>
              <a:spcAft>
                <a:spcPts val="0"/>
              </a:spcAft>
              <a:buSzPts val="1800"/>
              <a:buChar char="●"/>
            </a:pPr>
            <a:r>
              <a:rPr lang="fr"/>
              <a:t>installer VSCode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Exemple</a:t>
            </a:r>
            <a:endParaRPr/>
          </a:p>
        </p:txBody>
      </p:sp>
      <p:pic>
        <p:nvPicPr>
          <p:cNvPr id="289" name="Google Shape;289;p48"/>
          <p:cNvPicPr preferRelativeResize="0"/>
          <p:nvPr/>
        </p:nvPicPr>
        <p:blipFill>
          <a:blip r:embed="rId3">
            <a:alphaModFix/>
          </a:blip>
          <a:stretch>
            <a:fillRect/>
          </a:stretch>
        </p:blipFill>
        <p:spPr>
          <a:xfrm>
            <a:off x="152400" y="936050"/>
            <a:ext cx="4029075" cy="3543300"/>
          </a:xfrm>
          <a:prstGeom prst="rect">
            <a:avLst/>
          </a:prstGeom>
          <a:noFill/>
          <a:ln w="28575" cap="flat" cmpd="sng">
            <a:solidFill>
              <a:schemeClr val="dk2"/>
            </a:solidFill>
            <a:prstDash val="solid"/>
            <a:round/>
            <a:headEnd type="none" w="sm" len="sm"/>
            <a:tailEnd type="none" w="sm" len="sm"/>
          </a:ln>
        </p:spPr>
      </p:pic>
      <p:sp>
        <p:nvSpPr>
          <p:cNvPr id="290" name="Google Shape;290;p48"/>
          <p:cNvSpPr/>
          <p:nvPr/>
        </p:nvSpPr>
        <p:spPr>
          <a:xfrm>
            <a:off x="2202450" y="1866700"/>
            <a:ext cx="1866600" cy="5373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a:t>Tabulation </a:t>
            </a:r>
            <a:endParaRPr sz="1800"/>
          </a:p>
        </p:txBody>
      </p:sp>
      <p:cxnSp>
        <p:nvCxnSpPr>
          <p:cNvPr id="291" name="Google Shape;291;p48"/>
          <p:cNvCxnSpPr>
            <a:stCxn id="290" idx="4"/>
          </p:cNvCxnSpPr>
          <p:nvPr/>
        </p:nvCxnSpPr>
        <p:spPr>
          <a:xfrm flipH="1">
            <a:off x="429681" y="2471163"/>
            <a:ext cx="2317200" cy="187800"/>
          </a:xfrm>
          <a:prstGeom prst="straightConnector1">
            <a:avLst/>
          </a:prstGeom>
          <a:noFill/>
          <a:ln w="28575" cap="flat" cmpd="sng">
            <a:solidFill>
              <a:schemeClr val="dk2"/>
            </a:solidFill>
            <a:prstDash val="solid"/>
            <a:round/>
            <a:headEnd type="none" w="med" len="med"/>
            <a:tailEnd type="triangle" w="med" len="med"/>
          </a:ln>
        </p:spPr>
      </p:cxnSp>
      <p:cxnSp>
        <p:nvCxnSpPr>
          <p:cNvPr id="292" name="Google Shape;292;p48"/>
          <p:cNvCxnSpPr/>
          <p:nvPr/>
        </p:nvCxnSpPr>
        <p:spPr>
          <a:xfrm flipH="1">
            <a:off x="443166" y="2471163"/>
            <a:ext cx="2080500" cy="698100"/>
          </a:xfrm>
          <a:prstGeom prst="straightConnector1">
            <a:avLst/>
          </a:prstGeom>
          <a:noFill/>
          <a:ln w="28575" cap="flat" cmpd="sng">
            <a:solidFill>
              <a:schemeClr val="dk2"/>
            </a:solidFill>
            <a:prstDash val="solid"/>
            <a:round/>
            <a:headEnd type="none" w="med" len="med"/>
            <a:tailEnd type="triangle" w="med" len="med"/>
          </a:ln>
        </p:spPr>
      </p:cxnSp>
      <p:sp>
        <p:nvSpPr>
          <p:cNvPr id="293" name="Google Shape;293;p48"/>
          <p:cNvSpPr/>
          <p:nvPr/>
        </p:nvSpPr>
        <p:spPr>
          <a:xfrm>
            <a:off x="2390450" y="2565038"/>
            <a:ext cx="4834620" cy="1423278"/>
          </a:xfrm>
          <a:prstGeom prst="irregularSeal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a:t>Ligne vide ou supprimer tabulation</a:t>
            </a:r>
            <a:endParaRPr sz="1800"/>
          </a:p>
        </p:txBody>
      </p:sp>
      <p:cxnSp>
        <p:nvCxnSpPr>
          <p:cNvPr id="294" name="Google Shape;294;p48"/>
          <p:cNvCxnSpPr>
            <a:stCxn id="293" idx="1"/>
          </p:cNvCxnSpPr>
          <p:nvPr/>
        </p:nvCxnSpPr>
        <p:spPr>
          <a:xfrm flipH="1">
            <a:off x="617750" y="3413535"/>
            <a:ext cx="1772700" cy="243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9"/>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Essayer d'écrire la même chose en Java</a:t>
            </a:r>
            <a:endParaRPr/>
          </a:p>
        </p:txBody>
      </p:sp>
      <p:sp>
        <p:nvSpPr>
          <p:cNvPr id="300" name="Google Shape;300;p49"/>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Discussion</a:t>
            </a:r>
            <a:endParaRPr/>
          </a:p>
          <a:p>
            <a:pPr marL="0" lvl="0" indent="0" algn="l" rtl="0">
              <a:spcBef>
                <a:spcPts val="1600"/>
              </a:spcBef>
              <a:spcAft>
                <a:spcPts val="1600"/>
              </a:spcAft>
              <a:buNone/>
            </a:pPr>
            <a:r>
              <a:rPr lang="fr"/>
              <a:t>Quels sont vos commentaire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if else en python vs Java / C</a:t>
            </a:r>
            <a:endParaRPr/>
          </a:p>
        </p:txBody>
      </p:sp>
      <p:sp>
        <p:nvSpPr>
          <p:cNvPr id="306" name="Google Shape;306;p50"/>
          <p:cNvSpPr txBox="1">
            <a:spLocks noGrp="1"/>
          </p:cNvSpPr>
          <p:nvPr>
            <p:ph type="body" idx="1"/>
          </p:nvPr>
        </p:nvSpPr>
        <p:spPr>
          <a:xfrm>
            <a:off x="183775" y="1296425"/>
            <a:ext cx="1588800" cy="168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a:t>if (condition):</a:t>
            </a:r>
            <a:endParaRPr/>
          </a:p>
          <a:p>
            <a:pPr marL="0" lvl="0" indent="0" algn="l" rtl="0">
              <a:lnSpc>
                <a:spcPct val="100000"/>
              </a:lnSpc>
              <a:spcBef>
                <a:spcPts val="0"/>
              </a:spcBef>
              <a:spcAft>
                <a:spcPts val="0"/>
              </a:spcAft>
              <a:buNone/>
            </a:pPr>
            <a:r>
              <a:rPr lang="fr"/>
              <a:t>    …</a:t>
            </a:r>
            <a:endParaRPr/>
          </a:p>
          <a:p>
            <a:pPr marL="0" lvl="0" indent="0" algn="l" rtl="0">
              <a:lnSpc>
                <a:spcPct val="100000"/>
              </a:lnSpc>
              <a:spcBef>
                <a:spcPts val="0"/>
              </a:spcBef>
              <a:spcAft>
                <a:spcPts val="0"/>
              </a:spcAft>
              <a:buNone/>
            </a:pPr>
            <a:r>
              <a:rPr lang="fr"/>
              <a:t>else:</a:t>
            </a:r>
            <a:endParaRPr/>
          </a:p>
          <a:p>
            <a:pPr marL="0" lvl="0" indent="0" algn="l" rtl="0">
              <a:lnSpc>
                <a:spcPct val="100000"/>
              </a:lnSpc>
              <a:spcBef>
                <a:spcPts val="0"/>
              </a:spcBef>
              <a:spcAft>
                <a:spcPts val="0"/>
              </a:spcAft>
              <a:buNone/>
            </a:pPr>
            <a:r>
              <a:rPr lang="fr"/>
              <a:t>   ....</a:t>
            </a: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307" name="Google Shape;307;p50"/>
          <p:cNvSpPr/>
          <p:nvPr/>
        </p:nvSpPr>
        <p:spPr>
          <a:xfrm>
            <a:off x="241725" y="1718975"/>
            <a:ext cx="228300" cy="188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0"/>
          <p:cNvSpPr/>
          <p:nvPr/>
        </p:nvSpPr>
        <p:spPr>
          <a:xfrm>
            <a:off x="241725" y="2260825"/>
            <a:ext cx="228300" cy="188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0"/>
          <p:cNvSpPr/>
          <p:nvPr/>
        </p:nvSpPr>
        <p:spPr>
          <a:xfrm>
            <a:off x="282025" y="2524750"/>
            <a:ext cx="1423500" cy="13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0"/>
          <p:cNvSpPr/>
          <p:nvPr/>
        </p:nvSpPr>
        <p:spPr>
          <a:xfrm>
            <a:off x="2256150" y="783650"/>
            <a:ext cx="1248900" cy="586200"/>
          </a:xfrm>
          <a:prstGeom prst="wedgeRoundRectCallout">
            <a:avLst>
              <a:gd name="adj1" fmla="val -20833"/>
              <a:gd name="adj2" fmla="val 62500"/>
              <a:gd name="adj3" fmla="val 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solidFill>
                  <a:srgbClr val="FFFFFF"/>
                </a:solidFill>
              </a:rPr>
              <a:t>Tabulation obligatoire</a:t>
            </a:r>
            <a:endParaRPr>
              <a:solidFill>
                <a:srgbClr val="FFFFFF"/>
              </a:solidFill>
            </a:endParaRPr>
          </a:p>
        </p:txBody>
      </p:sp>
      <p:cxnSp>
        <p:nvCxnSpPr>
          <p:cNvPr id="311" name="Google Shape;311;p50"/>
          <p:cNvCxnSpPr>
            <a:stCxn id="307" idx="3"/>
            <a:endCxn id="310" idx="4"/>
          </p:cNvCxnSpPr>
          <p:nvPr/>
        </p:nvCxnSpPr>
        <p:spPr>
          <a:xfrm rot="10800000" flipH="1">
            <a:off x="470025" y="1443125"/>
            <a:ext cx="2150400" cy="369900"/>
          </a:xfrm>
          <a:prstGeom prst="straightConnector1">
            <a:avLst/>
          </a:prstGeom>
          <a:noFill/>
          <a:ln w="9525" cap="flat" cmpd="sng">
            <a:solidFill>
              <a:schemeClr val="dk2"/>
            </a:solidFill>
            <a:prstDash val="solid"/>
            <a:round/>
            <a:headEnd type="none" w="med" len="med"/>
            <a:tailEnd type="none" w="med" len="med"/>
          </a:ln>
        </p:spPr>
      </p:cxnSp>
      <p:cxnSp>
        <p:nvCxnSpPr>
          <p:cNvPr id="312" name="Google Shape;312;p50"/>
          <p:cNvCxnSpPr>
            <a:endCxn id="310" idx="4"/>
          </p:cNvCxnSpPr>
          <p:nvPr/>
        </p:nvCxnSpPr>
        <p:spPr>
          <a:xfrm rot="10800000" flipH="1">
            <a:off x="470017" y="1443125"/>
            <a:ext cx="2150400" cy="911700"/>
          </a:xfrm>
          <a:prstGeom prst="straightConnector1">
            <a:avLst/>
          </a:prstGeom>
          <a:noFill/>
          <a:ln w="9525" cap="flat" cmpd="sng">
            <a:solidFill>
              <a:schemeClr val="dk2"/>
            </a:solidFill>
            <a:prstDash val="solid"/>
            <a:round/>
            <a:headEnd type="none" w="med" len="med"/>
            <a:tailEnd type="none" w="med" len="med"/>
          </a:ln>
        </p:spPr>
      </p:cxnSp>
      <p:sp>
        <p:nvSpPr>
          <p:cNvPr id="313" name="Google Shape;313;p50"/>
          <p:cNvSpPr/>
          <p:nvPr/>
        </p:nvSpPr>
        <p:spPr>
          <a:xfrm>
            <a:off x="2524750" y="1886300"/>
            <a:ext cx="2056500" cy="4836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t>Revenir ligne sans tabulation </a:t>
            </a:r>
            <a:endParaRPr/>
          </a:p>
        </p:txBody>
      </p:sp>
      <p:cxnSp>
        <p:nvCxnSpPr>
          <p:cNvPr id="314" name="Google Shape;314;p50"/>
          <p:cNvCxnSpPr>
            <a:stCxn id="309" idx="3"/>
            <a:endCxn id="313" idx="4"/>
          </p:cNvCxnSpPr>
          <p:nvPr/>
        </p:nvCxnSpPr>
        <p:spPr>
          <a:xfrm rot="10800000" flipH="1">
            <a:off x="1705525" y="2430250"/>
            <a:ext cx="1419000" cy="161700"/>
          </a:xfrm>
          <a:prstGeom prst="straightConnector1">
            <a:avLst/>
          </a:prstGeom>
          <a:noFill/>
          <a:ln w="9525" cap="flat" cmpd="sng">
            <a:solidFill>
              <a:schemeClr val="dk2"/>
            </a:solidFill>
            <a:prstDash val="solid"/>
            <a:round/>
            <a:headEnd type="none" w="med" len="med"/>
            <a:tailEnd type="none" w="med" len="med"/>
          </a:ln>
        </p:spPr>
      </p:cxnSp>
      <p:sp>
        <p:nvSpPr>
          <p:cNvPr id="315" name="Google Shape;315;p50"/>
          <p:cNvSpPr txBox="1"/>
          <p:nvPr/>
        </p:nvSpPr>
        <p:spPr>
          <a:xfrm>
            <a:off x="5143500" y="980350"/>
            <a:ext cx="3129000" cy="18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Open Sans"/>
                <a:ea typeface="Open Sans"/>
                <a:cs typeface="Open Sans"/>
                <a:sym typeface="Open Sans"/>
              </a:rPr>
              <a:t>En Java syntaxe sans contrainte de tabulation</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fr">
                <a:latin typeface="Open Sans"/>
                <a:ea typeface="Open Sans"/>
                <a:cs typeface="Open Sans"/>
                <a:sym typeface="Open Sans"/>
              </a:rPr>
              <a:t>if(condition) {</a:t>
            </a:r>
            <a:endParaRPr>
              <a:latin typeface="Open Sans"/>
              <a:ea typeface="Open Sans"/>
              <a:cs typeface="Open Sans"/>
              <a:sym typeface="Open Sans"/>
            </a:endParaRPr>
          </a:p>
          <a:p>
            <a:pPr marL="0" lvl="0" indent="0" algn="l" rtl="0">
              <a:spcBef>
                <a:spcPts val="0"/>
              </a:spcBef>
              <a:spcAft>
                <a:spcPts val="0"/>
              </a:spcAft>
              <a:buNone/>
            </a:pPr>
            <a:r>
              <a:rPr lang="fr">
                <a:latin typeface="Open Sans"/>
                <a:ea typeface="Open Sans"/>
                <a:cs typeface="Open Sans"/>
                <a:sym typeface="Open Sans"/>
              </a:rPr>
              <a:t>    ….</a:t>
            </a:r>
            <a:endParaRPr>
              <a:latin typeface="Open Sans"/>
              <a:ea typeface="Open Sans"/>
              <a:cs typeface="Open Sans"/>
              <a:sym typeface="Open Sans"/>
            </a:endParaRPr>
          </a:p>
          <a:p>
            <a:pPr marL="0" lvl="0" indent="0" algn="l" rtl="0">
              <a:spcBef>
                <a:spcPts val="0"/>
              </a:spcBef>
              <a:spcAft>
                <a:spcPts val="0"/>
              </a:spcAft>
              <a:buNone/>
            </a:pPr>
            <a:r>
              <a:rPr lang="fr">
                <a:latin typeface="Open Sans"/>
                <a:ea typeface="Open Sans"/>
                <a:cs typeface="Open Sans"/>
                <a:sym typeface="Open Sans"/>
              </a:rPr>
              <a:t>} else {</a:t>
            </a:r>
            <a:endParaRPr>
              <a:latin typeface="Open Sans"/>
              <a:ea typeface="Open Sans"/>
              <a:cs typeface="Open Sans"/>
              <a:sym typeface="Open Sans"/>
            </a:endParaRPr>
          </a:p>
          <a:p>
            <a:pPr marL="0" lvl="0" indent="0" algn="l" rtl="0">
              <a:spcBef>
                <a:spcPts val="0"/>
              </a:spcBef>
              <a:spcAft>
                <a:spcPts val="0"/>
              </a:spcAft>
              <a:buNone/>
            </a:pPr>
            <a:r>
              <a:rPr lang="fr">
                <a:latin typeface="Open Sans"/>
                <a:ea typeface="Open Sans"/>
                <a:cs typeface="Open Sans"/>
                <a:sym typeface="Open Sans"/>
              </a:rPr>
              <a:t>   ….</a:t>
            </a:r>
            <a:endParaRPr>
              <a:latin typeface="Open Sans"/>
              <a:ea typeface="Open Sans"/>
              <a:cs typeface="Open Sans"/>
              <a:sym typeface="Open Sans"/>
            </a:endParaRPr>
          </a:p>
          <a:p>
            <a:pPr marL="0" lvl="0" indent="0" algn="l" rtl="0">
              <a:spcBef>
                <a:spcPts val="0"/>
              </a:spcBef>
              <a:spcAft>
                <a:spcPts val="0"/>
              </a:spcAft>
              <a:buNone/>
            </a:pPr>
            <a:r>
              <a:rPr lang="fr">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While en python</a:t>
            </a:r>
            <a:endParaRPr/>
          </a:p>
        </p:txBody>
      </p:sp>
      <p:pic>
        <p:nvPicPr>
          <p:cNvPr id="321" name="Google Shape;321;p51"/>
          <p:cNvPicPr preferRelativeResize="0"/>
          <p:nvPr/>
        </p:nvPicPr>
        <p:blipFill>
          <a:blip r:embed="rId3">
            <a:alphaModFix/>
          </a:blip>
          <a:stretch>
            <a:fillRect/>
          </a:stretch>
        </p:blipFill>
        <p:spPr>
          <a:xfrm>
            <a:off x="183775" y="1365800"/>
            <a:ext cx="3711525" cy="1837975"/>
          </a:xfrm>
          <a:prstGeom prst="rect">
            <a:avLst/>
          </a:prstGeom>
          <a:noFill/>
          <a:ln>
            <a:noFill/>
          </a:ln>
        </p:spPr>
      </p:pic>
      <p:sp>
        <p:nvSpPr>
          <p:cNvPr id="322" name="Google Shape;322;p51"/>
          <p:cNvSpPr/>
          <p:nvPr/>
        </p:nvSpPr>
        <p:spPr>
          <a:xfrm>
            <a:off x="4015425" y="568775"/>
            <a:ext cx="1866600" cy="5373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a:t>Tabulation </a:t>
            </a:r>
            <a:endParaRPr sz="1800"/>
          </a:p>
        </p:txBody>
      </p:sp>
      <p:sp>
        <p:nvSpPr>
          <p:cNvPr id="323" name="Google Shape;323;p51"/>
          <p:cNvSpPr/>
          <p:nvPr/>
        </p:nvSpPr>
        <p:spPr>
          <a:xfrm>
            <a:off x="3585675" y="1481988"/>
            <a:ext cx="4834620" cy="1423278"/>
          </a:xfrm>
          <a:prstGeom prst="irregularSeal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a:t>supprimer tabulation</a:t>
            </a:r>
            <a:endParaRPr sz="1800"/>
          </a:p>
        </p:txBody>
      </p:sp>
      <p:cxnSp>
        <p:nvCxnSpPr>
          <p:cNvPr id="324" name="Google Shape;324;p51"/>
          <p:cNvCxnSpPr/>
          <p:nvPr/>
        </p:nvCxnSpPr>
        <p:spPr>
          <a:xfrm flipH="1">
            <a:off x="845925" y="837425"/>
            <a:ext cx="3169500" cy="13053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51"/>
          <p:cNvCxnSpPr/>
          <p:nvPr/>
        </p:nvCxnSpPr>
        <p:spPr>
          <a:xfrm flipH="1">
            <a:off x="738675" y="2330485"/>
            <a:ext cx="2847000" cy="215100"/>
          </a:xfrm>
          <a:prstGeom prst="straightConnector1">
            <a:avLst/>
          </a:prstGeom>
          <a:noFill/>
          <a:ln w="9525" cap="flat" cmpd="sng">
            <a:solidFill>
              <a:schemeClr val="dk2"/>
            </a:solidFill>
            <a:prstDash val="solid"/>
            <a:round/>
            <a:headEnd type="none" w="med" len="med"/>
            <a:tailEnd type="triangle" w="med" len="med"/>
          </a:ln>
        </p:spPr>
      </p:cxnSp>
      <p:pic>
        <p:nvPicPr>
          <p:cNvPr id="326" name="Google Shape;326;p51"/>
          <p:cNvPicPr preferRelativeResize="0"/>
          <p:nvPr/>
        </p:nvPicPr>
        <p:blipFill>
          <a:blip r:embed="rId4">
            <a:alphaModFix/>
          </a:blip>
          <a:stretch>
            <a:fillRect/>
          </a:stretch>
        </p:blipFill>
        <p:spPr>
          <a:xfrm>
            <a:off x="4946725" y="3281200"/>
            <a:ext cx="3095625" cy="115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2150" y="0"/>
            <a:ext cx="90717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Premier exemple : résoudre équation du premier degré ax+b=0</a:t>
            </a:r>
            <a:endParaRPr/>
          </a:p>
        </p:txBody>
      </p:sp>
      <p:sp>
        <p:nvSpPr>
          <p:cNvPr id="86" name="Google Shape;86;p16"/>
          <p:cNvSpPr txBox="1">
            <a:spLocks noGrp="1"/>
          </p:cNvSpPr>
          <p:nvPr>
            <p:ph type="body" idx="1"/>
          </p:nvPr>
        </p:nvSpPr>
        <p:spPr>
          <a:xfrm>
            <a:off x="530850" y="1270200"/>
            <a:ext cx="8154300" cy="367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sz="1400"/>
              <a:t>Programme premier_degre</a:t>
            </a:r>
            <a:endParaRPr sz="1400"/>
          </a:p>
          <a:p>
            <a:pPr marL="0" lvl="0" indent="0" algn="l" rtl="0">
              <a:lnSpc>
                <a:spcPct val="100000"/>
              </a:lnSpc>
              <a:spcBef>
                <a:spcPts val="0"/>
              </a:spcBef>
              <a:spcAft>
                <a:spcPts val="0"/>
              </a:spcAft>
              <a:buNone/>
            </a:pPr>
            <a:r>
              <a:rPr lang="fr" sz="1400"/>
              <a:t>Variables</a:t>
            </a:r>
            <a:endParaRPr sz="1400"/>
          </a:p>
          <a:p>
            <a:pPr marL="0" lvl="0" indent="0" algn="l" rtl="0">
              <a:lnSpc>
                <a:spcPct val="100000"/>
              </a:lnSpc>
              <a:spcBef>
                <a:spcPts val="0"/>
              </a:spcBef>
              <a:spcAft>
                <a:spcPts val="0"/>
              </a:spcAft>
              <a:buNone/>
            </a:pPr>
            <a:r>
              <a:rPr lang="fr" sz="1400"/>
              <a:t>       a : entier</a:t>
            </a:r>
            <a:endParaRPr sz="1400"/>
          </a:p>
          <a:p>
            <a:pPr marL="0" lvl="0" indent="0" algn="l" rtl="0">
              <a:lnSpc>
                <a:spcPct val="100000"/>
              </a:lnSpc>
              <a:spcBef>
                <a:spcPts val="0"/>
              </a:spcBef>
              <a:spcAft>
                <a:spcPts val="0"/>
              </a:spcAft>
              <a:buNone/>
            </a:pPr>
            <a:r>
              <a:rPr lang="fr" sz="1400"/>
              <a:t>       b: entier</a:t>
            </a:r>
            <a:endParaRPr sz="1400"/>
          </a:p>
          <a:p>
            <a:pPr marL="0" lvl="0" indent="0" algn="l" rtl="0">
              <a:lnSpc>
                <a:spcPct val="100000"/>
              </a:lnSpc>
              <a:spcBef>
                <a:spcPts val="0"/>
              </a:spcBef>
              <a:spcAft>
                <a:spcPts val="0"/>
              </a:spcAft>
              <a:buNone/>
            </a:pPr>
            <a:r>
              <a:rPr lang="fr" sz="1400"/>
              <a:t>       r:  réel</a:t>
            </a:r>
            <a:endParaRPr sz="1400"/>
          </a:p>
          <a:p>
            <a:pPr marL="0" lvl="0" indent="0" algn="l" rtl="0">
              <a:lnSpc>
                <a:spcPct val="100000"/>
              </a:lnSpc>
              <a:spcBef>
                <a:spcPts val="0"/>
              </a:spcBef>
              <a:spcAft>
                <a:spcPts val="0"/>
              </a:spcAft>
              <a:buNone/>
            </a:pPr>
            <a:r>
              <a:rPr lang="fr" sz="1400"/>
              <a:t>Debut</a:t>
            </a:r>
            <a:endParaRPr sz="1400"/>
          </a:p>
          <a:p>
            <a:pPr marL="0" lvl="0" indent="0" algn="l" rtl="0">
              <a:lnSpc>
                <a:spcPct val="100000"/>
              </a:lnSpc>
              <a:spcBef>
                <a:spcPts val="0"/>
              </a:spcBef>
              <a:spcAft>
                <a:spcPts val="0"/>
              </a:spcAft>
              <a:buNone/>
            </a:pPr>
            <a:r>
              <a:rPr lang="fr" sz="1400"/>
              <a:t>      -- saisir les données</a:t>
            </a:r>
            <a:endParaRPr sz="1400"/>
          </a:p>
          <a:p>
            <a:pPr marL="0" lvl="0" indent="0" algn="l" rtl="0">
              <a:lnSpc>
                <a:spcPct val="100000"/>
              </a:lnSpc>
              <a:spcBef>
                <a:spcPts val="0"/>
              </a:spcBef>
              <a:spcAft>
                <a:spcPts val="0"/>
              </a:spcAft>
              <a:buNone/>
            </a:pPr>
            <a:r>
              <a:rPr lang="fr" sz="1400"/>
              <a:t>      Ecrire (“Donner a et b”)</a:t>
            </a:r>
            <a:endParaRPr sz="1400"/>
          </a:p>
          <a:p>
            <a:pPr marL="0" lvl="0" indent="0" algn="l" rtl="0">
              <a:lnSpc>
                <a:spcPct val="100000"/>
              </a:lnSpc>
              <a:spcBef>
                <a:spcPts val="0"/>
              </a:spcBef>
              <a:spcAft>
                <a:spcPts val="0"/>
              </a:spcAft>
              <a:buNone/>
            </a:pPr>
            <a:r>
              <a:rPr lang="fr" sz="1400"/>
              <a:t>      Lire(a)</a:t>
            </a:r>
            <a:endParaRPr sz="1400"/>
          </a:p>
          <a:p>
            <a:pPr marL="0" lvl="0" indent="0" algn="l" rtl="0">
              <a:lnSpc>
                <a:spcPct val="100000"/>
              </a:lnSpc>
              <a:spcBef>
                <a:spcPts val="0"/>
              </a:spcBef>
              <a:spcAft>
                <a:spcPts val="0"/>
              </a:spcAft>
              <a:buNone/>
            </a:pPr>
            <a:r>
              <a:rPr lang="fr" sz="1400"/>
              <a:t>      Lire(b)</a:t>
            </a:r>
            <a:endParaRPr sz="1400"/>
          </a:p>
          <a:p>
            <a:pPr marL="0" lvl="0" indent="0" algn="l" rtl="0">
              <a:lnSpc>
                <a:spcPct val="100000"/>
              </a:lnSpc>
              <a:spcBef>
                <a:spcPts val="0"/>
              </a:spcBef>
              <a:spcAft>
                <a:spcPts val="0"/>
              </a:spcAft>
              <a:buNone/>
            </a:pPr>
            <a:r>
              <a:rPr lang="fr" sz="1400"/>
              <a:t>      -- Calculer les réponses</a:t>
            </a:r>
            <a:endParaRPr sz="1400"/>
          </a:p>
          <a:p>
            <a:pPr marL="0" lvl="0" indent="0" algn="l" rtl="0">
              <a:lnSpc>
                <a:spcPct val="100000"/>
              </a:lnSpc>
              <a:spcBef>
                <a:spcPts val="0"/>
              </a:spcBef>
              <a:spcAft>
                <a:spcPts val="0"/>
              </a:spcAft>
              <a:buNone/>
            </a:pPr>
            <a:r>
              <a:rPr lang="fr" sz="1400"/>
              <a:t>      -- réponse = -b/a  à  condition que a soit non nul (0)</a:t>
            </a:r>
            <a:endParaRPr sz="1400"/>
          </a:p>
          <a:p>
            <a:pPr marL="0" lvl="0" indent="0" algn="l" rtl="0">
              <a:lnSpc>
                <a:spcPct val="100000"/>
              </a:lnSpc>
              <a:spcBef>
                <a:spcPts val="0"/>
              </a:spcBef>
              <a:spcAft>
                <a:spcPts val="0"/>
              </a:spcAft>
              <a:buNone/>
            </a:pPr>
            <a:r>
              <a:rPr lang="fr" sz="1400"/>
              <a:t>     r= -b/a</a:t>
            </a:r>
            <a:endParaRPr sz="1400"/>
          </a:p>
          <a:p>
            <a:pPr marL="0" lvl="0" indent="0" algn="l" rtl="0">
              <a:lnSpc>
                <a:spcPct val="100000"/>
              </a:lnSpc>
              <a:spcBef>
                <a:spcPts val="0"/>
              </a:spcBef>
              <a:spcAft>
                <a:spcPts val="0"/>
              </a:spcAft>
              <a:buNone/>
            </a:pPr>
            <a:r>
              <a:rPr lang="fr" sz="1400"/>
              <a:t>      Ecrire (“La réponse est “, r)</a:t>
            </a:r>
            <a:endParaRPr sz="1400"/>
          </a:p>
          <a:p>
            <a:pPr marL="0" lvl="0" indent="0" algn="l" rtl="0">
              <a:lnSpc>
                <a:spcPct val="100000"/>
              </a:lnSpc>
              <a:spcBef>
                <a:spcPts val="0"/>
              </a:spcBef>
              <a:spcAft>
                <a:spcPts val="0"/>
              </a:spcAft>
              <a:buNone/>
            </a:pPr>
            <a:r>
              <a:rPr lang="fr" sz="1400"/>
              <a:t>     -- ce programme n’est pas tout à fait correct</a:t>
            </a:r>
            <a:endParaRPr sz="1400"/>
          </a:p>
          <a:p>
            <a:pPr marL="0" lvl="0" indent="0" algn="l" rtl="0">
              <a:lnSpc>
                <a:spcPct val="100000"/>
              </a:lnSpc>
              <a:spcBef>
                <a:spcPts val="0"/>
              </a:spcBef>
              <a:spcAft>
                <a:spcPts val="0"/>
              </a:spcAft>
              <a:buNone/>
            </a:pPr>
            <a:r>
              <a:rPr lang="fr" sz="1400"/>
              <a:t>Fin</a:t>
            </a:r>
            <a:endParaRPr sz="1400"/>
          </a:p>
          <a:p>
            <a:pPr marL="0" lvl="0" indent="0" algn="l" rtl="0">
              <a:lnSpc>
                <a:spcPct val="100000"/>
              </a:lnSpc>
              <a:spcBef>
                <a:spcPts val="0"/>
              </a:spcBef>
              <a:spcAft>
                <a:spcPts val="0"/>
              </a:spcAft>
              <a:buNone/>
            </a:pPr>
            <a:r>
              <a:rPr lang="fr" sz="1400"/>
              <a:t>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exemple pour montrer plusieurs blocs </a:t>
            </a:r>
            <a:endParaRPr/>
          </a:p>
        </p:txBody>
      </p:sp>
      <p:pic>
        <p:nvPicPr>
          <p:cNvPr id="332" name="Google Shape;332;p52"/>
          <p:cNvPicPr preferRelativeResize="0"/>
          <p:nvPr/>
        </p:nvPicPr>
        <p:blipFill>
          <a:blip r:embed="rId3">
            <a:alphaModFix/>
          </a:blip>
          <a:stretch>
            <a:fillRect/>
          </a:stretch>
        </p:blipFill>
        <p:spPr>
          <a:xfrm>
            <a:off x="515000" y="2274325"/>
            <a:ext cx="4791075" cy="2114550"/>
          </a:xfrm>
          <a:prstGeom prst="rect">
            <a:avLst/>
          </a:prstGeom>
          <a:noFill/>
          <a:ln>
            <a:noFill/>
          </a:ln>
        </p:spPr>
      </p:pic>
      <p:pic>
        <p:nvPicPr>
          <p:cNvPr id="333" name="Google Shape;333;p52"/>
          <p:cNvPicPr preferRelativeResize="0"/>
          <p:nvPr/>
        </p:nvPicPr>
        <p:blipFill>
          <a:blip r:embed="rId4">
            <a:alphaModFix/>
          </a:blip>
          <a:stretch>
            <a:fillRect/>
          </a:stretch>
        </p:blipFill>
        <p:spPr>
          <a:xfrm>
            <a:off x="4215363" y="624525"/>
            <a:ext cx="4733925" cy="2247900"/>
          </a:xfrm>
          <a:prstGeom prst="rect">
            <a:avLst/>
          </a:prstGeom>
          <a:noFill/>
          <a:ln>
            <a:noFill/>
          </a:ln>
        </p:spPr>
      </p:pic>
      <p:sp>
        <p:nvSpPr>
          <p:cNvPr id="334" name="Google Shape;334;p52"/>
          <p:cNvSpPr txBox="1"/>
          <p:nvPr/>
        </p:nvSpPr>
        <p:spPr>
          <a:xfrm>
            <a:off x="183775" y="953500"/>
            <a:ext cx="3196200" cy="8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Open Sans"/>
                <a:ea typeface="Open Sans"/>
                <a:cs typeface="Open Sans"/>
                <a:sym typeface="Open Sans"/>
              </a:rPr>
              <a:t>Importance des tabulations et la fin d’un bloc</a:t>
            </a:r>
            <a:endParaRPr>
              <a:latin typeface="Open Sans"/>
              <a:ea typeface="Open Sans"/>
              <a:cs typeface="Open Sans"/>
              <a:sym typeface="Open Sans"/>
            </a:endParaRPr>
          </a:p>
        </p:txBody>
      </p:sp>
      <p:cxnSp>
        <p:nvCxnSpPr>
          <p:cNvPr id="335" name="Google Shape;335;p52"/>
          <p:cNvCxnSpPr/>
          <p:nvPr/>
        </p:nvCxnSpPr>
        <p:spPr>
          <a:xfrm>
            <a:off x="2565025" y="1369800"/>
            <a:ext cx="1705500" cy="738600"/>
          </a:xfrm>
          <a:prstGeom prst="straightConnector1">
            <a:avLst/>
          </a:prstGeom>
          <a:noFill/>
          <a:ln w="9525" cap="flat" cmpd="sng">
            <a:solidFill>
              <a:schemeClr val="dk2"/>
            </a:solidFill>
            <a:prstDash val="solid"/>
            <a:round/>
            <a:headEnd type="none" w="med" len="med"/>
            <a:tailEnd type="triangle" w="med" len="med"/>
          </a:ln>
        </p:spPr>
      </p:cxnSp>
      <p:cxnSp>
        <p:nvCxnSpPr>
          <p:cNvPr id="336" name="Google Shape;336;p52"/>
          <p:cNvCxnSpPr/>
          <p:nvPr/>
        </p:nvCxnSpPr>
        <p:spPr>
          <a:xfrm flipH="1">
            <a:off x="926675" y="1584675"/>
            <a:ext cx="564000" cy="2081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3"/>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variables et leur type</a:t>
            </a:r>
            <a:endParaRPr/>
          </a:p>
        </p:txBody>
      </p:sp>
      <p:sp>
        <p:nvSpPr>
          <p:cNvPr id="342" name="Google Shape;342;p53"/>
          <p:cNvSpPr txBox="1">
            <a:spLocks noGrp="1"/>
          </p:cNvSpPr>
          <p:nvPr>
            <p:ph type="body" idx="1"/>
          </p:nvPr>
        </p:nvSpPr>
        <p:spPr>
          <a:xfrm>
            <a:off x="175200" y="705525"/>
            <a:ext cx="8793600" cy="40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Langages de programmation impératif, manipule des </a:t>
            </a:r>
            <a:r>
              <a:rPr lang="fr" b="1"/>
              <a:t>valeurs en mémoire</a:t>
            </a:r>
            <a:r>
              <a:rPr lang="fr"/>
              <a:t>. et leur évolution grâce à l'exécution d’instructions =&gt; La </a:t>
            </a:r>
            <a:r>
              <a:rPr lang="fr" b="1"/>
              <a:t>variables</a:t>
            </a:r>
            <a:r>
              <a:rPr lang="fr"/>
              <a:t>, association (on dit aussi une liaison) entre un </a:t>
            </a:r>
            <a:r>
              <a:rPr lang="fr" b="1"/>
              <a:t>symbole</a:t>
            </a:r>
            <a:r>
              <a:rPr lang="fr"/>
              <a:t> et une valeur.  Le symbole (comme une étiquette sur un document) permettant au programmeur d'identifier et manipuler ces valeurs.</a:t>
            </a:r>
            <a:endParaRPr sz="105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fr" b="1"/>
              <a:t>Le typage </a:t>
            </a:r>
            <a:r>
              <a:rPr lang="fr"/>
              <a:t>d'une variable consiste à associer un « type » de donnée [une méta donnée </a:t>
            </a:r>
            <a:r>
              <a:rPr lang="fr" i="1"/>
              <a:t>une information</a:t>
            </a:r>
            <a:r>
              <a:rPr lang="fr"/>
              <a:t>], permettant au langage de savoir si celle-ci est de type numérique, textuel, etc., d'allouer en conséquence des zones de mémoire de dimension suffisantes pour stocker cette donnée, et éventuellement de vérifier que les manipulations programmées sur cette variable (opérations mathématiques, traitement de texte, etc.) sont cohérentes avec son type.</a:t>
            </a:r>
            <a:endParaRPr sz="1050">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Typage dynamique</a:t>
            </a:r>
            <a:endParaRPr/>
          </a:p>
        </p:txBody>
      </p:sp>
      <p:sp>
        <p:nvSpPr>
          <p:cNvPr id="348" name="Google Shape;348;p54"/>
          <p:cNvSpPr txBox="1">
            <a:spLocks noGrp="1"/>
          </p:cNvSpPr>
          <p:nvPr>
            <p:ph type="body" idx="1"/>
          </p:nvPr>
        </p:nvSpPr>
        <p:spPr>
          <a:xfrm>
            <a:off x="183775" y="783650"/>
            <a:ext cx="8520600" cy="42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typage dynamique consiste à laisser le langage réaliser cette opération de typage « à la volée », lors de l'exécution du code.</a:t>
            </a:r>
            <a:endParaRPr/>
          </a:p>
          <a:p>
            <a:pPr marL="0" lvl="0" indent="0" algn="l" rtl="0">
              <a:spcBef>
                <a:spcPts val="1600"/>
              </a:spcBef>
              <a:spcAft>
                <a:spcPts val="0"/>
              </a:spcAft>
              <a:buNone/>
            </a:pPr>
            <a:r>
              <a:rPr lang="fr"/>
              <a:t>Un langages </a:t>
            </a:r>
            <a:r>
              <a:rPr lang="fr" b="1"/>
              <a:t>statiquement typés</a:t>
            </a:r>
            <a:r>
              <a:rPr lang="fr"/>
              <a:t> demandent au programmeur de déclarer expressément, pour chaque variable qu'il introduit dans son code, son typage. </a:t>
            </a:r>
            <a:endParaRPr/>
          </a:p>
          <a:p>
            <a:pPr marL="0" lvl="0" indent="0" algn="l" rtl="0">
              <a:spcBef>
                <a:spcPts val="1600"/>
              </a:spcBef>
              <a:spcAft>
                <a:spcPts val="0"/>
              </a:spcAft>
              <a:buNone/>
            </a:pPr>
            <a:r>
              <a:rPr lang="fr" b="1"/>
              <a:t>Le typage dynamique</a:t>
            </a:r>
            <a:r>
              <a:rPr lang="fr"/>
              <a:t> est une solution très commode pour le développement rapide de programmes, où le type des objets manipulés n'est pas forcément connu à l'avance, ou bien où le programmeur veut permettre par commodité le changement de type d'une variable. </a:t>
            </a:r>
            <a:endParaRPr/>
          </a:p>
          <a:p>
            <a:pPr marL="0" lvl="0" indent="0" algn="l" rtl="0">
              <a:spcBef>
                <a:spcPts val="1600"/>
              </a:spcBef>
              <a:spcAft>
                <a:spcPts val="16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5"/>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interprété vs compilé</a:t>
            </a:r>
            <a:endParaRPr/>
          </a:p>
        </p:txBody>
      </p:sp>
      <p:sp>
        <p:nvSpPr>
          <p:cNvPr id="354" name="Google Shape;354;p55"/>
          <p:cNvSpPr txBox="1">
            <a:spLocks noGrp="1"/>
          </p:cNvSpPr>
          <p:nvPr>
            <p:ph type="body" idx="1"/>
          </p:nvPr>
        </p:nvSpPr>
        <p:spPr>
          <a:xfrm>
            <a:off x="311700" y="1266325"/>
            <a:ext cx="8520600" cy="233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On peut distinguer deux grands types de langages : </a:t>
            </a:r>
            <a:r>
              <a:rPr lang="fr" b="1"/>
              <a:t>les langages interprétés</a:t>
            </a:r>
            <a:r>
              <a:rPr lang="fr"/>
              <a:t> et les </a:t>
            </a:r>
            <a:r>
              <a:rPr lang="fr" b="1"/>
              <a:t>langages compilés</a:t>
            </a:r>
            <a:r>
              <a:rPr lang="fr"/>
              <a:t>.</a:t>
            </a:r>
            <a:endParaRPr/>
          </a:p>
          <a:p>
            <a:pPr marL="0" lvl="0" indent="0" algn="l" rtl="0">
              <a:spcBef>
                <a:spcPts val="1600"/>
              </a:spcBef>
              <a:spcAft>
                <a:spcPts val="0"/>
              </a:spcAft>
              <a:buNone/>
            </a:pPr>
            <a:r>
              <a:rPr lang="fr"/>
              <a:t>Les langage interprété plutôt typage dynamique</a:t>
            </a:r>
            <a:endParaRPr/>
          </a:p>
          <a:p>
            <a:pPr marL="0" lvl="0" indent="0" algn="l" rtl="0">
              <a:spcBef>
                <a:spcPts val="1600"/>
              </a:spcBef>
              <a:spcAft>
                <a:spcPts val="1600"/>
              </a:spcAft>
              <a:buNone/>
            </a:pPr>
            <a:r>
              <a:rPr lang="fr"/>
              <a:t>Le langage compilé plutôt typage statique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6"/>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Vous pouvez utiliser python en ligne pour vos essai rapide</a:t>
            </a:r>
            <a:endParaRPr/>
          </a:p>
        </p:txBody>
      </p:sp>
      <p:sp>
        <p:nvSpPr>
          <p:cNvPr id="360" name="Google Shape;360;p56"/>
          <p:cNvSpPr txBox="1">
            <a:spLocks noGrp="1"/>
          </p:cNvSpPr>
          <p:nvPr>
            <p:ph type="body" idx="1"/>
          </p:nvPr>
        </p:nvSpPr>
        <p:spPr>
          <a:xfrm>
            <a:off x="183775"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1" name="Google Shape;361;p56"/>
          <p:cNvPicPr preferRelativeResize="0"/>
          <p:nvPr/>
        </p:nvPicPr>
        <p:blipFill>
          <a:blip r:embed="rId3">
            <a:alphaModFix/>
          </a:blip>
          <a:stretch>
            <a:fillRect/>
          </a:stretch>
        </p:blipFill>
        <p:spPr>
          <a:xfrm>
            <a:off x="1067450" y="1487438"/>
            <a:ext cx="6753225" cy="31527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7"/>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Python typage dynamique des variables</a:t>
            </a:r>
            <a:endParaRPr/>
          </a:p>
        </p:txBody>
      </p:sp>
      <p:sp>
        <p:nvSpPr>
          <p:cNvPr id="367" name="Google Shape;367;p57"/>
          <p:cNvSpPr txBox="1">
            <a:spLocks noGrp="1"/>
          </p:cNvSpPr>
          <p:nvPr>
            <p:ph type="body" idx="1"/>
          </p:nvPr>
        </p:nvSpPr>
        <p:spPr>
          <a:xfrm>
            <a:off x="183775" y="10063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 variable python est créé lors de sa première utilisation : CAD lors d’une affectation d’une valeur.</a:t>
            </a:r>
            <a:endParaRPr/>
          </a:p>
          <a:p>
            <a:pPr marL="0" lvl="0" indent="0" algn="l" rtl="0">
              <a:spcBef>
                <a:spcPts val="1600"/>
              </a:spcBef>
              <a:spcAft>
                <a:spcPts val="1600"/>
              </a:spcAft>
              <a:buNone/>
            </a:pPr>
            <a:endParaRPr/>
          </a:p>
        </p:txBody>
      </p:sp>
      <p:pic>
        <p:nvPicPr>
          <p:cNvPr id="368" name="Google Shape;368;p57"/>
          <p:cNvPicPr preferRelativeResize="0"/>
          <p:nvPr/>
        </p:nvPicPr>
        <p:blipFill>
          <a:blip r:embed="rId3">
            <a:alphaModFix/>
          </a:blip>
          <a:stretch>
            <a:fillRect/>
          </a:stretch>
        </p:blipFill>
        <p:spPr>
          <a:xfrm>
            <a:off x="825200" y="1821475"/>
            <a:ext cx="3352800" cy="2800350"/>
          </a:xfrm>
          <a:prstGeom prst="rect">
            <a:avLst/>
          </a:prstGeom>
          <a:noFill/>
          <a:ln>
            <a:noFill/>
          </a:ln>
        </p:spPr>
      </p:pic>
      <p:pic>
        <p:nvPicPr>
          <p:cNvPr id="369" name="Google Shape;369;p57"/>
          <p:cNvPicPr preferRelativeResize="0"/>
          <p:nvPr/>
        </p:nvPicPr>
        <p:blipFill>
          <a:blip r:embed="rId4">
            <a:alphaModFix/>
          </a:blip>
          <a:stretch>
            <a:fillRect/>
          </a:stretch>
        </p:blipFill>
        <p:spPr>
          <a:xfrm>
            <a:off x="4636800" y="3035950"/>
            <a:ext cx="4388125" cy="824550"/>
          </a:xfrm>
          <a:prstGeom prst="rect">
            <a:avLst/>
          </a:prstGeom>
          <a:noFill/>
          <a:ln>
            <a:noFill/>
          </a:ln>
        </p:spPr>
      </p:pic>
      <p:sp>
        <p:nvSpPr>
          <p:cNvPr id="370" name="Google Shape;370;p57"/>
          <p:cNvSpPr/>
          <p:nvPr/>
        </p:nvSpPr>
        <p:spPr>
          <a:xfrm>
            <a:off x="5867675" y="2386075"/>
            <a:ext cx="2655300" cy="11049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t>Ici y n’a pas encore été créée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Pour en savoir plus sur les types et les variables</a:t>
            </a:r>
            <a:endParaRPr/>
          </a:p>
        </p:txBody>
      </p:sp>
      <p:sp>
        <p:nvSpPr>
          <p:cNvPr id="376" name="Google Shape;376;p58"/>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2400" u="sng">
                <a:solidFill>
                  <a:schemeClr val="hlink"/>
                </a:solidFill>
                <a:hlinkClick r:id="rId3"/>
              </a:rPr>
              <a:t>https://utc503.page.link/variables</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types numériques (immutable)</a:t>
            </a:r>
            <a:endParaRPr/>
          </a:p>
        </p:txBody>
      </p:sp>
      <p:sp>
        <p:nvSpPr>
          <p:cNvPr id="382" name="Google Shape;382;p59"/>
          <p:cNvSpPr txBox="1">
            <a:spLocks noGrp="1"/>
          </p:cNvSpPr>
          <p:nvPr>
            <p:ph type="body" idx="1"/>
          </p:nvPr>
        </p:nvSpPr>
        <p:spPr>
          <a:xfrm>
            <a:off x="183775" y="920400"/>
            <a:ext cx="16878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int</a:t>
            </a:r>
            <a:endParaRPr/>
          </a:p>
          <a:p>
            <a:pPr marL="457200" lvl="0" indent="-342900" algn="l" rtl="0">
              <a:spcBef>
                <a:spcPts val="0"/>
              </a:spcBef>
              <a:spcAft>
                <a:spcPts val="0"/>
              </a:spcAft>
              <a:buSzPts val="1800"/>
              <a:buChar char="●"/>
            </a:pPr>
            <a:r>
              <a:rPr lang="fr"/>
              <a:t>float</a:t>
            </a:r>
            <a:endParaRPr/>
          </a:p>
          <a:p>
            <a:pPr marL="457200" lvl="0" indent="-342900" algn="l" rtl="0">
              <a:spcBef>
                <a:spcPts val="0"/>
              </a:spcBef>
              <a:spcAft>
                <a:spcPts val="0"/>
              </a:spcAft>
              <a:buSzPts val="1800"/>
              <a:buChar char="●"/>
            </a:pPr>
            <a:r>
              <a:rPr lang="fr"/>
              <a:t>complex</a:t>
            </a:r>
            <a:endParaRPr/>
          </a:p>
        </p:txBody>
      </p:sp>
      <p:pic>
        <p:nvPicPr>
          <p:cNvPr id="383" name="Google Shape;383;p59"/>
          <p:cNvPicPr preferRelativeResize="0"/>
          <p:nvPr/>
        </p:nvPicPr>
        <p:blipFill>
          <a:blip r:embed="rId3">
            <a:alphaModFix/>
          </a:blip>
          <a:stretch>
            <a:fillRect/>
          </a:stretch>
        </p:blipFill>
        <p:spPr>
          <a:xfrm>
            <a:off x="2675050" y="783650"/>
            <a:ext cx="6029325" cy="34861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0"/>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chaînes de caractères : strings (immutable)</a:t>
            </a:r>
            <a:endParaRPr/>
          </a:p>
        </p:txBody>
      </p:sp>
      <p:sp>
        <p:nvSpPr>
          <p:cNvPr id="389" name="Google Shape;389;p60"/>
          <p:cNvSpPr txBox="1">
            <a:spLocks noGrp="1"/>
          </p:cNvSpPr>
          <p:nvPr>
            <p:ph type="body" idx="1"/>
          </p:nvPr>
        </p:nvSpPr>
        <p:spPr>
          <a:xfrm>
            <a:off x="183775" y="985250"/>
            <a:ext cx="4030800" cy="1303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exemple:  ‘abcd’ ou “abcd”</a:t>
            </a:r>
            <a:endParaRPr/>
          </a:p>
          <a:p>
            <a:pPr marL="457200" lvl="0" indent="-342900" algn="l" rtl="0">
              <a:spcBef>
                <a:spcPts val="0"/>
              </a:spcBef>
              <a:spcAft>
                <a:spcPts val="0"/>
              </a:spcAft>
              <a:buSzPts val="1800"/>
              <a:buChar char="●"/>
            </a:pPr>
            <a:r>
              <a:rPr lang="fr"/>
              <a:t>sur plusieurs lignes 3 ‘ ou 3 “</a:t>
            </a:r>
            <a:endParaRPr/>
          </a:p>
        </p:txBody>
      </p:sp>
      <p:pic>
        <p:nvPicPr>
          <p:cNvPr id="390" name="Google Shape;390;p60"/>
          <p:cNvPicPr preferRelativeResize="0"/>
          <p:nvPr/>
        </p:nvPicPr>
        <p:blipFill>
          <a:blip r:embed="rId3">
            <a:alphaModFix/>
          </a:blip>
          <a:stretch>
            <a:fillRect/>
          </a:stretch>
        </p:blipFill>
        <p:spPr>
          <a:xfrm>
            <a:off x="4631688" y="783650"/>
            <a:ext cx="4162425" cy="2133600"/>
          </a:xfrm>
          <a:prstGeom prst="rect">
            <a:avLst/>
          </a:prstGeom>
          <a:noFill/>
          <a:ln>
            <a:noFill/>
          </a:ln>
        </p:spPr>
      </p:pic>
      <p:pic>
        <p:nvPicPr>
          <p:cNvPr id="391" name="Google Shape;391;p60"/>
          <p:cNvPicPr preferRelativeResize="0"/>
          <p:nvPr/>
        </p:nvPicPr>
        <p:blipFill>
          <a:blip r:embed="rId4">
            <a:alphaModFix/>
          </a:blip>
          <a:stretch>
            <a:fillRect/>
          </a:stretch>
        </p:blipFill>
        <p:spPr>
          <a:xfrm>
            <a:off x="569825" y="2862649"/>
            <a:ext cx="8349151" cy="1984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1"/>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booléens python entre C et Java</a:t>
            </a:r>
            <a:endParaRPr/>
          </a:p>
        </p:txBody>
      </p:sp>
      <p:sp>
        <p:nvSpPr>
          <p:cNvPr id="397" name="Google Shape;397;p61"/>
          <p:cNvSpPr txBox="1">
            <a:spLocks noGrp="1"/>
          </p:cNvSpPr>
          <p:nvPr>
            <p:ph type="body" idx="1"/>
          </p:nvPr>
        </p:nvSpPr>
        <p:spPr>
          <a:xfrm>
            <a:off x="311700" y="10133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98" name="Google Shape;398;p61"/>
          <p:cNvPicPr preferRelativeResize="0"/>
          <p:nvPr/>
        </p:nvPicPr>
        <p:blipFill>
          <a:blip r:embed="rId3">
            <a:alphaModFix/>
          </a:blip>
          <a:stretch>
            <a:fillRect/>
          </a:stretch>
        </p:blipFill>
        <p:spPr>
          <a:xfrm>
            <a:off x="517561" y="1526461"/>
            <a:ext cx="3054200" cy="1839675"/>
          </a:xfrm>
          <a:prstGeom prst="rect">
            <a:avLst/>
          </a:prstGeom>
          <a:noFill/>
          <a:ln>
            <a:noFill/>
          </a:ln>
        </p:spPr>
      </p:pic>
      <p:pic>
        <p:nvPicPr>
          <p:cNvPr id="399" name="Google Shape;399;p61"/>
          <p:cNvPicPr preferRelativeResize="0"/>
          <p:nvPr/>
        </p:nvPicPr>
        <p:blipFill>
          <a:blip r:embed="rId4">
            <a:alphaModFix/>
          </a:blip>
          <a:stretch>
            <a:fillRect/>
          </a:stretch>
        </p:blipFill>
        <p:spPr>
          <a:xfrm>
            <a:off x="4632750" y="1578435"/>
            <a:ext cx="3588425" cy="259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Exécuter sur papier le programme précédent</a:t>
            </a:r>
            <a:endParaRPr/>
          </a:p>
        </p:txBody>
      </p:sp>
      <p:sp>
        <p:nvSpPr>
          <p:cNvPr id="92" name="Google Shape;92;p17"/>
          <p:cNvSpPr txBox="1">
            <a:spLocks noGrp="1"/>
          </p:cNvSpPr>
          <p:nvPr>
            <p:ph type="body" idx="1"/>
          </p:nvPr>
        </p:nvSpPr>
        <p:spPr>
          <a:xfrm>
            <a:off x="257975" y="10380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2"/>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opérateurs</a:t>
            </a:r>
            <a:endParaRPr/>
          </a:p>
        </p:txBody>
      </p:sp>
      <p:sp>
        <p:nvSpPr>
          <p:cNvPr id="405" name="Google Shape;405;p62"/>
          <p:cNvSpPr txBox="1">
            <a:spLocks noGrp="1"/>
          </p:cNvSpPr>
          <p:nvPr>
            <p:ph type="body" idx="1"/>
          </p:nvPr>
        </p:nvSpPr>
        <p:spPr>
          <a:xfrm>
            <a:off x="311700" y="920400"/>
            <a:ext cx="42528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Arithmétique: +, -, *, /, %, **, // </a:t>
            </a:r>
            <a:endParaRPr/>
          </a:p>
          <a:p>
            <a:pPr marL="0" lvl="0" indent="0" algn="l" rtl="0">
              <a:spcBef>
                <a:spcPts val="1600"/>
              </a:spcBef>
              <a:spcAft>
                <a:spcPts val="0"/>
              </a:spcAft>
              <a:buNone/>
            </a:pPr>
            <a:r>
              <a:rPr lang="fr"/>
              <a:t>de comparaison: ==, !=, &gt;, &lt;, &gt;=, &lt;=</a:t>
            </a:r>
            <a:endParaRPr/>
          </a:p>
          <a:p>
            <a:pPr marL="0" lvl="0" indent="0" algn="l" rtl="0">
              <a:spcBef>
                <a:spcPts val="1600"/>
              </a:spcBef>
              <a:spcAft>
                <a:spcPts val="0"/>
              </a:spcAft>
              <a:buNone/>
            </a:pPr>
            <a:r>
              <a:rPr lang="fr"/>
              <a:t>logique: and, or, not</a:t>
            </a:r>
            <a:endParaRPr/>
          </a:p>
          <a:p>
            <a:pPr marL="0" lvl="0" indent="0" algn="l" rtl="0">
              <a:spcBef>
                <a:spcPts val="1600"/>
              </a:spcBef>
              <a:spcAft>
                <a:spcPts val="0"/>
              </a:spcAft>
              <a:buNone/>
            </a:pPr>
            <a:r>
              <a:rPr lang="fr"/>
              <a:t>d’identité entre objets: is, is not</a:t>
            </a:r>
            <a:endParaRPr/>
          </a:p>
          <a:p>
            <a:pPr marL="0" lvl="0" indent="0" algn="l" rtl="0">
              <a:spcBef>
                <a:spcPts val="1600"/>
              </a:spcBef>
              <a:spcAft>
                <a:spcPts val="0"/>
              </a:spcAft>
              <a:buNone/>
            </a:pPr>
            <a:r>
              <a:rPr lang="fr"/>
              <a:t>d’appartenance: in, not in</a:t>
            </a:r>
            <a:endParaRPr/>
          </a:p>
          <a:p>
            <a:pPr marL="0" lvl="0" indent="0" algn="l" rtl="0">
              <a:spcBef>
                <a:spcPts val="1600"/>
              </a:spcBef>
              <a:spcAft>
                <a:spcPts val="1600"/>
              </a:spcAft>
              <a:buNone/>
            </a:pPr>
            <a:r>
              <a:rPr lang="fr"/>
              <a:t>binaire: &amp;, |, ^, ~, &lt;&lt;, &gt;&gt;</a:t>
            </a:r>
            <a:endParaRPr/>
          </a:p>
        </p:txBody>
      </p:sp>
      <p:pic>
        <p:nvPicPr>
          <p:cNvPr id="406" name="Google Shape;406;p62"/>
          <p:cNvPicPr preferRelativeResize="0"/>
          <p:nvPr/>
        </p:nvPicPr>
        <p:blipFill>
          <a:blip r:embed="rId3">
            <a:alphaModFix/>
          </a:blip>
          <a:stretch>
            <a:fillRect/>
          </a:stretch>
        </p:blipFill>
        <p:spPr>
          <a:xfrm>
            <a:off x="5808950" y="1002875"/>
            <a:ext cx="2400300" cy="1333500"/>
          </a:xfrm>
          <a:prstGeom prst="rect">
            <a:avLst/>
          </a:prstGeom>
          <a:noFill/>
          <a:ln w="9525" cap="flat" cmpd="sng">
            <a:solidFill>
              <a:srgbClr val="000000"/>
            </a:solidFill>
            <a:prstDash val="solid"/>
            <a:round/>
            <a:headEnd type="none" w="sm" len="sm"/>
            <a:tailEnd type="none" w="sm" len="sm"/>
          </a:ln>
        </p:spPr>
      </p:pic>
      <p:sp>
        <p:nvSpPr>
          <p:cNvPr id="407" name="Google Shape;407;p62"/>
          <p:cNvSpPr txBox="1"/>
          <p:nvPr/>
        </p:nvSpPr>
        <p:spPr>
          <a:xfrm>
            <a:off x="5837600" y="2356350"/>
            <a:ext cx="23430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Open Sans"/>
                <a:ea typeface="Open Sans"/>
                <a:cs typeface="Open Sans"/>
                <a:sym typeface="Open Sans"/>
              </a:rPr>
              <a:t>Pourquoi?</a:t>
            </a:r>
            <a:endParaRPr>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3"/>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Casting</a:t>
            </a:r>
            <a:endParaRPr/>
          </a:p>
        </p:txBody>
      </p:sp>
      <p:sp>
        <p:nvSpPr>
          <p:cNvPr id="413" name="Google Shape;413;p63"/>
          <p:cNvSpPr txBox="1">
            <a:spLocks noGrp="1"/>
          </p:cNvSpPr>
          <p:nvPr>
            <p:ph type="body" idx="1"/>
          </p:nvPr>
        </p:nvSpPr>
        <p:spPr>
          <a:xfrm>
            <a:off x="311700" y="8447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int</a:t>
            </a:r>
            <a:endParaRPr/>
          </a:p>
          <a:p>
            <a:pPr marL="457200" lvl="0" indent="-342900" algn="l" rtl="0">
              <a:spcBef>
                <a:spcPts val="0"/>
              </a:spcBef>
              <a:spcAft>
                <a:spcPts val="0"/>
              </a:spcAft>
              <a:buSzPts val="1800"/>
              <a:buChar char="●"/>
            </a:pPr>
            <a:r>
              <a:rPr lang="fr"/>
              <a:t>float</a:t>
            </a:r>
            <a:endParaRPr/>
          </a:p>
          <a:p>
            <a:pPr marL="457200" lvl="0" indent="-342900" algn="l" rtl="0">
              <a:spcBef>
                <a:spcPts val="0"/>
              </a:spcBef>
              <a:spcAft>
                <a:spcPts val="0"/>
              </a:spcAft>
              <a:buSzPts val="1800"/>
              <a:buChar char="●"/>
            </a:pPr>
            <a:r>
              <a:rPr lang="fr"/>
              <a:t>str</a:t>
            </a:r>
            <a:endParaRPr/>
          </a:p>
          <a:p>
            <a:pPr marL="457200" lvl="0" indent="-342900" algn="l" rtl="0">
              <a:spcBef>
                <a:spcPts val="0"/>
              </a:spcBef>
              <a:spcAft>
                <a:spcPts val="0"/>
              </a:spcAft>
              <a:buSzPts val="1800"/>
              <a:buChar char="●"/>
            </a:pPr>
            <a:r>
              <a:rPr lang="fr"/>
              <a:t>bin</a:t>
            </a:r>
            <a:endParaRPr/>
          </a:p>
          <a:p>
            <a:pPr marL="457200" lvl="0" indent="-342900" algn="l" rtl="0">
              <a:spcBef>
                <a:spcPts val="0"/>
              </a:spcBef>
              <a:spcAft>
                <a:spcPts val="0"/>
              </a:spcAft>
              <a:buSzPts val="1800"/>
              <a:buChar char="●"/>
            </a:pPr>
            <a:r>
              <a:rPr lang="fr"/>
              <a:t>hex</a:t>
            </a:r>
            <a:endParaRPr/>
          </a:p>
          <a:p>
            <a:pPr marL="0" lvl="0" indent="0" algn="l" rtl="0">
              <a:spcBef>
                <a:spcPts val="1600"/>
              </a:spcBef>
              <a:spcAft>
                <a:spcPts val="1600"/>
              </a:spcAft>
              <a:buNone/>
            </a:pPr>
            <a:r>
              <a:rPr lang="fr"/>
              <a:t>essayer….</a:t>
            </a:r>
            <a:endParaRPr/>
          </a:p>
        </p:txBody>
      </p:sp>
      <p:pic>
        <p:nvPicPr>
          <p:cNvPr id="414" name="Google Shape;414;p63"/>
          <p:cNvPicPr preferRelativeResize="0"/>
          <p:nvPr/>
        </p:nvPicPr>
        <p:blipFill>
          <a:blip r:embed="rId3">
            <a:alphaModFix/>
          </a:blip>
          <a:stretch>
            <a:fillRect/>
          </a:stretch>
        </p:blipFill>
        <p:spPr>
          <a:xfrm>
            <a:off x="2822525" y="1109750"/>
            <a:ext cx="4492400" cy="18976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solidFill>
                  <a:schemeClr val="hlink"/>
                </a:solidFill>
                <a:hlinkClick r:id="rId3"/>
              </a:rPr>
              <a:t>La structuration des données</a:t>
            </a:r>
            <a:r>
              <a:rPr lang="fr"/>
              <a:t> : Collections de données en Python</a:t>
            </a:r>
            <a:endParaRPr/>
          </a:p>
        </p:txBody>
      </p:sp>
      <p:sp>
        <p:nvSpPr>
          <p:cNvPr id="420" name="Google Shape;420;p64"/>
          <p:cNvSpPr txBox="1">
            <a:spLocks noGrp="1"/>
          </p:cNvSpPr>
          <p:nvPr>
            <p:ph type="body" idx="1"/>
          </p:nvPr>
        </p:nvSpPr>
        <p:spPr>
          <a:xfrm>
            <a:off x="103450" y="12717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List : mutable</a:t>
            </a:r>
            <a:endParaRPr/>
          </a:p>
          <a:p>
            <a:pPr marL="914400" lvl="1" indent="-317500" algn="l" rtl="0">
              <a:spcBef>
                <a:spcPts val="0"/>
              </a:spcBef>
              <a:spcAft>
                <a:spcPts val="0"/>
              </a:spcAft>
              <a:buSzPts val="1400"/>
              <a:buChar char="○"/>
            </a:pPr>
            <a:r>
              <a:rPr lang="fr"/>
              <a:t>lst=[“Bonjour”, “La”, 3, “Classe”, 5.0]</a:t>
            </a:r>
            <a:endParaRPr/>
          </a:p>
          <a:p>
            <a:pPr marL="457200" lvl="0" indent="-342900" algn="l" rtl="0">
              <a:spcBef>
                <a:spcPts val="0"/>
              </a:spcBef>
              <a:spcAft>
                <a:spcPts val="0"/>
              </a:spcAft>
              <a:buSzPts val="1800"/>
              <a:buChar char="●"/>
            </a:pPr>
            <a:r>
              <a:rPr lang="fr"/>
              <a:t>Tuple : immutable </a:t>
            </a:r>
            <a:endParaRPr/>
          </a:p>
          <a:p>
            <a:pPr marL="914400" lvl="1" indent="-317500" algn="l" rtl="0">
              <a:spcBef>
                <a:spcPts val="0"/>
              </a:spcBef>
              <a:spcAft>
                <a:spcPts val="0"/>
              </a:spcAft>
              <a:buSzPts val="1400"/>
              <a:buChar char="○"/>
            </a:pPr>
            <a:r>
              <a:rPr lang="fr"/>
              <a:t>t=(“Bonjour”, “La”, 3, “Classe”, 5.0)</a:t>
            </a:r>
            <a:endParaRPr/>
          </a:p>
          <a:p>
            <a:pPr marL="457200" lvl="0" indent="-342900" algn="l" rtl="0">
              <a:spcBef>
                <a:spcPts val="0"/>
              </a:spcBef>
              <a:spcAft>
                <a:spcPts val="0"/>
              </a:spcAft>
              <a:buSzPts val="1800"/>
              <a:buChar char="●"/>
            </a:pPr>
            <a:r>
              <a:rPr lang="fr"/>
              <a:t>Set : immutable</a:t>
            </a:r>
            <a:endParaRPr/>
          </a:p>
          <a:p>
            <a:pPr marL="914400" lvl="1" indent="-317500" algn="l" rtl="0">
              <a:spcBef>
                <a:spcPts val="0"/>
              </a:spcBef>
              <a:spcAft>
                <a:spcPts val="0"/>
              </a:spcAft>
              <a:buSzPts val="1400"/>
              <a:buChar char="○"/>
            </a:pPr>
            <a:r>
              <a:rPr lang="fr"/>
              <a:t>s={“un”, 2}</a:t>
            </a:r>
            <a:endParaRPr/>
          </a:p>
          <a:p>
            <a:pPr marL="457200" lvl="0" indent="-342900" algn="l" rtl="0">
              <a:spcBef>
                <a:spcPts val="0"/>
              </a:spcBef>
              <a:spcAft>
                <a:spcPts val="0"/>
              </a:spcAft>
              <a:buSzPts val="1800"/>
              <a:buChar char="●"/>
            </a:pPr>
            <a:r>
              <a:rPr lang="fr"/>
              <a:t>Dictionary (hashtable) : mutable</a:t>
            </a:r>
            <a:endParaRPr/>
          </a:p>
          <a:p>
            <a:pPr marL="914400" lvl="1" indent="-317500" algn="l" rtl="0">
              <a:spcBef>
                <a:spcPts val="0"/>
              </a:spcBef>
              <a:spcAft>
                <a:spcPts val="0"/>
              </a:spcAft>
              <a:buSzPts val="1400"/>
              <a:buChar char="○"/>
            </a:pPr>
            <a:endParaRPr/>
          </a:p>
        </p:txBody>
      </p:sp>
      <p:pic>
        <p:nvPicPr>
          <p:cNvPr id="421" name="Google Shape;421;p64"/>
          <p:cNvPicPr preferRelativeResize="0"/>
          <p:nvPr/>
        </p:nvPicPr>
        <p:blipFill>
          <a:blip r:embed="rId4">
            <a:alphaModFix/>
          </a:blip>
          <a:stretch>
            <a:fillRect/>
          </a:stretch>
        </p:blipFill>
        <p:spPr>
          <a:xfrm>
            <a:off x="671813" y="3351363"/>
            <a:ext cx="5514975" cy="1876425"/>
          </a:xfrm>
          <a:prstGeom prst="rect">
            <a:avLst/>
          </a:prstGeom>
          <a:noFill/>
          <a:ln>
            <a:noFill/>
          </a:ln>
        </p:spPr>
      </p:pic>
      <p:pic>
        <p:nvPicPr>
          <p:cNvPr id="422" name="Google Shape;422;p64"/>
          <p:cNvPicPr preferRelativeResize="0"/>
          <p:nvPr/>
        </p:nvPicPr>
        <p:blipFill>
          <a:blip r:embed="rId5">
            <a:alphaModFix amt="88000"/>
          </a:blip>
          <a:stretch>
            <a:fillRect/>
          </a:stretch>
        </p:blipFill>
        <p:spPr>
          <a:xfrm>
            <a:off x="4226725" y="783648"/>
            <a:ext cx="5166896" cy="3242725"/>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Amusons nous avec les collections….</a:t>
            </a:r>
            <a:endParaRPr/>
          </a:p>
        </p:txBody>
      </p:sp>
      <p:sp>
        <p:nvSpPr>
          <p:cNvPr id="428" name="Google Shape;428;p65"/>
          <p:cNvSpPr txBox="1">
            <a:spLocks noGrp="1"/>
          </p:cNvSpPr>
          <p:nvPr>
            <p:ph type="body" idx="1"/>
          </p:nvPr>
        </p:nvSpPr>
        <p:spPr>
          <a:xfrm>
            <a:off x="127550" y="783650"/>
            <a:ext cx="3217200" cy="33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Le </a:t>
            </a:r>
            <a:r>
              <a:rPr lang="fr" b="1"/>
              <a:t>while</a:t>
            </a:r>
            <a:r>
              <a:rPr lang="fr"/>
              <a:t> permet de faire des répétitions. Mais comment parcourire les séquences de données de manière plus élégante =&gt; le </a:t>
            </a:r>
            <a:r>
              <a:rPr lang="fr" b="1"/>
              <a:t>for</a:t>
            </a:r>
            <a:r>
              <a:rPr lang="fr"/>
              <a:t> (en fait un foreach)</a:t>
            </a:r>
            <a:endParaRPr/>
          </a:p>
        </p:txBody>
      </p:sp>
      <p:pic>
        <p:nvPicPr>
          <p:cNvPr id="429" name="Google Shape;429;p65"/>
          <p:cNvPicPr preferRelativeResize="0"/>
          <p:nvPr/>
        </p:nvPicPr>
        <p:blipFill>
          <a:blip r:embed="rId3">
            <a:alphaModFix/>
          </a:blip>
          <a:stretch>
            <a:fillRect/>
          </a:stretch>
        </p:blipFill>
        <p:spPr>
          <a:xfrm>
            <a:off x="3935030" y="783655"/>
            <a:ext cx="3934800" cy="4276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6"/>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Création d’un nouveaux type de donnée : structure de donnée ou classe</a:t>
            </a:r>
            <a:endParaRPr/>
          </a:p>
        </p:txBody>
      </p:sp>
      <p:sp>
        <p:nvSpPr>
          <p:cNvPr id="435" name="Google Shape;435;p66"/>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Nous verrons ceci dans le prochain chapitre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7"/>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Procédure et fonctions</a:t>
            </a:r>
            <a:endParaRPr/>
          </a:p>
        </p:txBody>
      </p:sp>
      <p:sp>
        <p:nvSpPr>
          <p:cNvPr id="441" name="Google Shape;441;p67"/>
          <p:cNvSpPr txBox="1">
            <a:spLocks noGrp="1"/>
          </p:cNvSpPr>
          <p:nvPr>
            <p:ph type="body" idx="1"/>
          </p:nvPr>
        </p:nvSpPr>
        <p:spPr>
          <a:xfrm>
            <a:off x="183775" y="106435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Structurer un programme en un ensemble de procédures ou de fonctions, issue du raffinage.</a:t>
            </a:r>
            <a:endParaRPr/>
          </a:p>
          <a:p>
            <a:pPr marL="457200" lvl="0" indent="-342900" algn="l" rtl="0">
              <a:spcBef>
                <a:spcPts val="0"/>
              </a:spcBef>
              <a:spcAft>
                <a:spcPts val="0"/>
              </a:spcAft>
              <a:buSzPts val="1800"/>
              <a:buChar char="●"/>
            </a:pPr>
            <a:r>
              <a:rPr lang="fr"/>
              <a:t>Factoriser des parties de code semblable.</a:t>
            </a:r>
            <a:endParaRPr/>
          </a:p>
          <a:p>
            <a:pPr marL="457200" lvl="0" indent="-342900" algn="l" rtl="0">
              <a:spcBef>
                <a:spcPts val="0"/>
              </a:spcBef>
              <a:spcAft>
                <a:spcPts val="0"/>
              </a:spcAft>
              <a:buSzPts val="1800"/>
              <a:buChar char="●"/>
            </a:pPr>
            <a:r>
              <a:rPr lang="fr"/>
              <a:t>Ensemble de fonctions pour définir de nouvelle expression ou opérations élémentaires: Des fonctions dans une librairie (exemple  tri, les fonctions mathématique, statistique, toutes vos fonctions précédemment réalisée et réutilisable, etc…</a:t>
            </a:r>
            <a:endParaRPr/>
          </a:p>
          <a:p>
            <a:pPr marL="457200" lvl="0" indent="-342900" algn="l" rtl="0">
              <a:spcBef>
                <a:spcPts val="0"/>
              </a:spcBef>
              <a:spcAft>
                <a:spcPts val="0"/>
              </a:spcAft>
              <a:buSzPts val="1800"/>
              <a:buChar char="●"/>
            </a:pPr>
            <a:r>
              <a:rPr lang="fr"/>
              <a:t>Procédure ne retourne pas de valeurs (pas de résultat) pour définir une nouvelle instruction (modifie l’état du programme) : exemple print()</a:t>
            </a:r>
            <a:endParaRPr/>
          </a:p>
          <a:p>
            <a:pPr marL="457200" lvl="0" indent="-342900" algn="l" rtl="0">
              <a:spcBef>
                <a:spcPts val="0"/>
              </a:spcBef>
              <a:spcAft>
                <a:spcPts val="0"/>
              </a:spcAft>
              <a:buSzPts val="1800"/>
              <a:buChar char="●"/>
            </a:pPr>
            <a:r>
              <a:rPr lang="fr"/>
              <a:t>En Python (comme en C , Java, …) une procédure est une fonction qui retourne None</a:t>
            </a:r>
            <a:endParaRPr/>
          </a:p>
          <a:p>
            <a:pPr marL="0" lvl="0" indent="0" algn="l" rtl="0">
              <a:spcBef>
                <a:spcPts val="1600"/>
              </a:spcBef>
              <a:spcAft>
                <a:spcPts val="160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8"/>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Fonction</a:t>
            </a:r>
            <a:endParaRPr/>
          </a:p>
        </p:txBody>
      </p:sp>
      <p:sp>
        <p:nvSpPr>
          <p:cNvPr id="447" name="Google Shape;447;p68"/>
          <p:cNvSpPr txBox="1">
            <a:spLocks noGrp="1"/>
          </p:cNvSpPr>
          <p:nvPr>
            <p:ph type="body" idx="1"/>
          </p:nvPr>
        </p:nvSpPr>
        <p:spPr>
          <a:xfrm>
            <a:off x="494625" y="74825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Une fonction est une relation entre un élément d’un ensemble de départ vers un élément unique d’un ensemble d’arrivé </a:t>
            </a:r>
            <a:endParaRPr/>
          </a:p>
          <a:p>
            <a:pPr marL="0" lvl="0" indent="0" algn="l" rtl="0">
              <a:spcBef>
                <a:spcPts val="1600"/>
              </a:spcBef>
              <a:spcAft>
                <a:spcPts val="0"/>
              </a:spcAft>
              <a:buNone/>
            </a:pPr>
            <a:r>
              <a:rPr lang="fr"/>
              <a:t>exemple:</a:t>
            </a:r>
            <a:endParaRPr/>
          </a:p>
          <a:p>
            <a:pPr marL="0" lvl="0" indent="0" algn="l" rtl="0">
              <a:lnSpc>
                <a:spcPct val="100000"/>
              </a:lnSpc>
              <a:spcBef>
                <a:spcPts val="1600"/>
              </a:spcBef>
              <a:spcAft>
                <a:spcPts val="0"/>
              </a:spcAft>
              <a:buNone/>
            </a:pPr>
            <a:r>
              <a:rPr lang="fr"/>
              <a:t>plus : NxN → N</a:t>
            </a:r>
            <a:endParaRPr/>
          </a:p>
          <a:p>
            <a:pPr marL="0" lvl="0" indent="0" algn="l" rtl="0">
              <a:lnSpc>
                <a:spcPct val="100000"/>
              </a:lnSpc>
              <a:spcBef>
                <a:spcPts val="0"/>
              </a:spcBef>
              <a:spcAft>
                <a:spcPts val="0"/>
              </a:spcAft>
              <a:buNone/>
            </a:pPr>
            <a:r>
              <a:rPr lang="fr"/>
              <a:t>           (x,y) → x+y</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fr"/>
              <a:t>L’algorithmique: Partant de la spécification ou définition d’une fonction f, écrire un ou plusieurs algorithmes décrivant les étapes de calcul de f(x) et prouver que ces algorithmes sont corrects</a:t>
            </a: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r>
              <a:rPr lang="fr"/>
              <a:t>En C par exemple tout est fonction, en java tout est methodes </a:t>
            </a:r>
            <a:endParaRPr/>
          </a:p>
          <a:p>
            <a:pPr marL="0" lvl="0" indent="0" algn="l" rtl="0">
              <a:spcBef>
                <a:spcPts val="1600"/>
              </a:spcBef>
              <a:spcAft>
                <a:spcPts val="0"/>
              </a:spcAft>
              <a:buNone/>
            </a:pPr>
            <a:r>
              <a:rPr lang="fr"/>
              <a:t>en Python nous verrons on peut faire un peu de tout!</a:t>
            </a:r>
            <a:endParaRPr/>
          </a:p>
          <a:p>
            <a:pPr marL="0" lvl="0" indent="0" algn="l" rtl="0">
              <a:spcBef>
                <a:spcPts val="1600"/>
              </a:spcBef>
              <a:spcAft>
                <a:spcPts val="16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9"/>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Procédure? Paramètres de fonctions</a:t>
            </a:r>
            <a:endParaRPr/>
          </a:p>
        </p:txBody>
      </p:sp>
      <p:sp>
        <p:nvSpPr>
          <p:cNvPr id="453" name="Google Shape;453;p69"/>
          <p:cNvSpPr txBox="1">
            <a:spLocks noGrp="1"/>
          </p:cNvSpPr>
          <p:nvPr>
            <p:ph type="body" idx="1"/>
          </p:nvPr>
        </p:nvSpPr>
        <p:spPr>
          <a:xfrm>
            <a:off x="183775" y="9629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Une procédure est une sorte de fonction sans résultat! Si des résultats sont calculés on doit trouver un moyen en modifiant l’environnement (l’état) =&gt; instruction</a:t>
            </a:r>
            <a:endParaRPr/>
          </a:p>
          <a:p>
            <a:pPr marL="0" lvl="0" indent="0" algn="l" rtl="0">
              <a:spcBef>
                <a:spcPts val="1600"/>
              </a:spcBef>
              <a:spcAft>
                <a:spcPts val="0"/>
              </a:spcAft>
              <a:buNone/>
            </a:pPr>
            <a:r>
              <a:rPr lang="fr"/>
              <a:t>Les paramètres de fonctions ou procédure figurant dans l’en-tête d’une fonction se nomment des “paramètres muets” (ou encore “paramètres formels”). Leur rôle est de permettre, au sein du corps de la fonction, de décrire ce qu’elle doit faire. Leur portée est limitée à la définition de la fonction concernée ; ils n’entrent donc pas en conflit avec d’éventuelles variables locales à d’autres fonctions</a:t>
            </a:r>
            <a:endParaRPr/>
          </a:p>
          <a:p>
            <a:pPr marL="0" lvl="0" indent="0" algn="l" rtl="0">
              <a:spcBef>
                <a:spcPts val="1600"/>
              </a:spcBef>
              <a:spcAft>
                <a:spcPts val="0"/>
              </a:spcAft>
              <a:buNone/>
            </a:pPr>
            <a:r>
              <a:rPr lang="fr"/>
              <a:t>par exemple en C int f(int x) … En Python def f(x): ...</a:t>
            </a:r>
            <a:endParaRPr/>
          </a:p>
          <a:p>
            <a:pPr marL="0" lvl="0" indent="0" algn="l" rtl="0">
              <a:spcBef>
                <a:spcPts val="1600"/>
              </a:spcBef>
              <a:spcAft>
                <a:spcPts val="160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0"/>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L’appel de fonction, type de paramètres</a:t>
            </a:r>
            <a:endParaRPr/>
          </a:p>
        </p:txBody>
      </p:sp>
      <p:sp>
        <p:nvSpPr>
          <p:cNvPr id="459" name="Google Shape;459;p70"/>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paramètres fournis lors de l’utilisation (l’appel) de la fonction se nomment des “paramètres effectifs”.</a:t>
            </a:r>
            <a:endParaRPr/>
          </a:p>
          <a:p>
            <a:pPr marL="0" lvl="0" indent="0" algn="l" rtl="0">
              <a:spcBef>
                <a:spcPts val="1600"/>
              </a:spcBef>
              <a:spcAft>
                <a:spcPts val="0"/>
              </a:spcAft>
              <a:buNone/>
            </a:pPr>
            <a:r>
              <a:rPr lang="fr"/>
              <a:t>Les “paramètres effectifs” sont  transmis aux “paramètres formels” de 2 moyens</a:t>
            </a:r>
            <a:endParaRPr/>
          </a:p>
          <a:p>
            <a:pPr marL="457200" lvl="0" indent="-342900" algn="l" rtl="0">
              <a:spcBef>
                <a:spcPts val="1600"/>
              </a:spcBef>
              <a:spcAft>
                <a:spcPts val="0"/>
              </a:spcAft>
              <a:buSzPts val="1800"/>
              <a:buChar char="●"/>
            </a:pPr>
            <a:r>
              <a:rPr lang="fr"/>
              <a:t>Par valeur</a:t>
            </a:r>
            <a:endParaRPr/>
          </a:p>
          <a:p>
            <a:pPr marL="457200" lvl="0" indent="-342900" algn="l" rtl="0">
              <a:spcBef>
                <a:spcPts val="0"/>
              </a:spcBef>
              <a:spcAft>
                <a:spcPts val="0"/>
              </a:spcAft>
              <a:buSzPts val="1800"/>
              <a:buChar char="●"/>
            </a:pPr>
            <a:r>
              <a:rPr lang="fr"/>
              <a:t>Ou par référence </a:t>
            </a:r>
            <a:endParaRPr/>
          </a:p>
          <a:p>
            <a:pPr marL="457200" lvl="0" indent="0" algn="l" rtl="0">
              <a:spcBef>
                <a:spcPts val="1600"/>
              </a:spcBef>
              <a:spcAft>
                <a:spcPts val="160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1"/>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Par valeur : copie de valeur : exemple C</a:t>
            </a:r>
            <a:endParaRPr/>
          </a:p>
        </p:txBody>
      </p:sp>
      <p:sp>
        <p:nvSpPr>
          <p:cNvPr id="465" name="Google Shape;465;p71"/>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66" name="Google Shape;466;p71"/>
          <p:cNvPicPr preferRelativeResize="0"/>
          <p:nvPr/>
        </p:nvPicPr>
        <p:blipFill>
          <a:blip r:embed="rId3">
            <a:alphaModFix/>
          </a:blip>
          <a:stretch>
            <a:fillRect/>
          </a:stretch>
        </p:blipFill>
        <p:spPr>
          <a:xfrm>
            <a:off x="722513" y="953450"/>
            <a:ext cx="7343775" cy="3429000"/>
          </a:xfrm>
          <a:prstGeom prst="rect">
            <a:avLst/>
          </a:prstGeom>
          <a:noFill/>
          <a:ln>
            <a:noFill/>
          </a:ln>
        </p:spPr>
      </p:pic>
      <p:sp>
        <p:nvSpPr>
          <p:cNvPr id="467" name="Google Shape;467;p71"/>
          <p:cNvSpPr/>
          <p:nvPr/>
        </p:nvSpPr>
        <p:spPr>
          <a:xfrm>
            <a:off x="3458263" y="1114275"/>
            <a:ext cx="1872300" cy="5625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t>Paramètres formels</a:t>
            </a:r>
            <a:endParaRPr/>
          </a:p>
        </p:txBody>
      </p:sp>
      <p:cxnSp>
        <p:nvCxnSpPr>
          <p:cNvPr id="468" name="Google Shape;468;p71"/>
          <p:cNvCxnSpPr>
            <a:stCxn id="467" idx="7"/>
          </p:cNvCxnSpPr>
          <p:nvPr/>
        </p:nvCxnSpPr>
        <p:spPr>
          <a:xfrm rot="10800000">
            <a:off x="2020456" y="1180988"/>
            <a:ext cx="1983900" cy="566100"/>
          </a:xfrm>
          <a:prstGeom prst="straightConnector1">
            <a:avLst/>
          </a:prstGeom>
          <a:noFill/>
          <a:ln w="9525" cap="flat" cmpd="sng">
            <a:solidFill>
              <a:schemeClr val="dk2"/>
            </a:solidFill>
            <a:prstDash val="solid"/>
            <a:round/>
            <a:headEnd type="none" w="med" len="med"/>
            <a:tailEnd type="none" w="med" len="med"/>
          </a:ln>
        </p:spPr>
      </p:cxnSp>
      <p:cxnSp>
        <p:nvCxnSpPr>
          <p:cNvPr id="469" name="Google Shape;469;p71"/>
          <p:cNvCxnSpPr>
            <a:stCxn id="467" idx="7"/>
          </p:cNvCxnSpPr>
          <p:nvPr/>
        </p:nvCxnSpPr>
        <p:spPr>
          <a:xfrm rot="10800000">
            <a:off x="2723356" y="1180988"/>
            <a:ext cx="1281000" cy="566100"/>
          </a:xfrm>
          <a:prstGeom prst="straightConnector1">
            <a:avLst/>
          </a:prstGeom>
          <a:noFill/>
          <a:ln w="9525" cap="flat" cmpd="sng">
            <a:solidFill>
              <a:schemeClr val="dk2"/>
            </a:solidFill>
            <a:prstDash val="solid"/>
            <a:round/>
            <a:headEnd type="none" w="med" len="med"/>
            <a:tailEnd type="none" w="med" len="med"/>
          </a:ln>
        </p:spPr>
      </p:cxnSp>
      <p:sp>
        <p:nvSpPr>
          <p:cNvPr id="470" name="Google Shape;470;p71"/>
          <p:cNvSpPr/>
          <p:nvPr/>
        </p:nvSpPr>
        <p:spPr>
          <a:xfrm>
            <a:off x="6490450" y="2860850"/>
            <a:ext cx="1376400" cy="5661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t>Effectif</a:t>
            </a:r>
            <a:endParaRPr/>
          </a:p>
        </p:txBody>
      </p:sp>
      <p:cxnSp>
        <p:nvCxnSpPr>
          <p:cNvPr id="471" name="Google Shape;471;p71"/>
          <p:cNvCxnSpPr>
            <a:stCxn id="470" idx="7"/>
          </p:cNvCxnSpPr>
          <p:nvPr/>
        </p:nvCxnSpPr>
        <p:spPr>
          <a:xfrm>
            <a:off x="6891905" y="3497713"/>
            <a:ext cx="464400" cy="488100"/>
          </a:xfrm>
          <a:prstGeom prst="straightConnector1">
            <a:avLst/>
          </a:prstGeom>
          <a:noFill/>
          <a:ln w="9525" cap="flat" cmpd="sng">
            <a:solidFill>
              <a:schemeClr val="dk2"/>
            </a:solidFill>
            <a:prstDash val="solid"/>
            <a:round/>
            <a:headEnd type="none" w="med" len="med"/>
            <a:tailEnd type="none" w="med" len="med"/>
          </a:ln>
        </p:spPr>
      </p:cxnSp>
      <p:cxnSp>
        <p:nvCxnSpPr>
          <p:cNvPr id="472" name="Google Shape;472;p71"/>
          <p:cNvCxnSpPr>
            <a:stCxn id="470" idx="7"/>
          </p:cNvCxnSpPr>
          <p:nvPr/>
        </p:nvCxnSpPr>
        <p:spPr>
          <a:xfrm>
            <a:off x="6891905" y="3497713"/>
            <a:ext cx="693900" cy="450900"/>
          </a:xfrm>
          <a:prstGeom prst="straightConnector1">
            <a:avLst/>
          </a:prstGeom>
          <a:noFill/>
          <a:ln w="9525" cap="flat" cmpd="sng">
            <a:solidFill>
              <a:schemeClr val="dk2"/>
            </a:solidFill>
            <a:prstDash val="solid"/>
            <a:round/>
            <a:headEnd type="none" w="med" len="med"/>
            <a:tailEnd type="none" w="med" len="med"/>
          </a:ln>
        </p:spPr>
      </p:cxnSp>
      <p:sp>
        <p:nvSpPr>
          <p:cNvPr id="473" name="Google Shape;473;p71"/>
          <p:cNvSpPr/>
          <p:nvPr/>
        </p:nvSpPr>
        <p:spPr>
          <a:xfrm>
            <a:off x="4299825" y="2002350"/>
            <a:ext cx="2190600" cy="121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t>Lors de l’appel : </a:t>
            </a:r>
            <a:endParaRPr sz="1200"/>
          </a:p>
          <a:p>
            <a:pPr marL="0" lvl="0" indent="0" algn="l" rtl="0">
              <a:spcBef>
                <a:spcPts val="0"/>
              </a:spcBef>
              <a:spcAft>
                <a:spcPts val="0"/>
              </a:spcAft>
              <a:buNone/>
            </a:pPr>
            <a:r>
              <a:rPr lang="fr" sz="1200"/>
              <a:t>x_de_f &lt;- val(x_de_main)</a:t>
            </a:r>
            <a:endParaRPr sz="1200"/>
          </a:p>
          <a:p>
            <a:pPr marL="0" lvl="0" indent="0" algn="l" rtl="0">
              <a:spcBef>
                <a:spcPts val="0"/>
              </a:spcBef>
              <a:spcAft>
                <a:spcPts val="0"/>
              </a:spcAft>
              <a:buNone/>
            </a:pPr>
            <a:r>
              <a:rPr lang="fr" sz="1200"/>
              <a:t>y_de_f &lt;- val(b)</a:t>
            </a:r>
            <a:endParaRPr sz="1200"/>
          </a:p>
          <a:p>
            <a:pPr marL="0" lvl="0" indent="0" algn="l" rtl="0">
              <a:spcBef>
                <a:spcPts val="0"/>
              </a:spcBef>
              <a:spcAft>
                <a:spcPts val="0"/>
              </a:spcAft>
              <a:buNone/>
            </a:pPr>
            <a:r>
              <a:rPr lang="fr" sz="1200"/>
              <a:t>aucun lien entre xdef et xdemain et ydef et bdenmain </a:t>
            </a:r>
            <a:endParaRPr sz="1200"/>
          </a:p>
        </p:txBody>
      </p:sp>
      <p:cxnSp>
        <p:nvCxnSpPr>
          <p:cNvPr id="474" name="Google Shape;474;p71"/>
          <p:cNvCxnSpPr>
            <a:endCxn id="473" idx="2"/>
          </p:cNvCxnSpPr>
          <p:nvPr/>
        </p:nvCxnSpPr>
        <p:spPr>
          <a:xfrm rot="10800000">
            <a:off x="5395125" y="3216150"/>
            <a:ext cx="1802100" cy="725100"/>
          </a:xfrm>
          <a:prstGeom prst="straightConnector1">
            <a:avLst/>
          </a:prstGeom>
          <a:noFill/>
          <a:ln w="9525" cap="flat" cmpd="sng">
            <a:solidFill>
              <a:schemeClr val="dk2"/>
            </a:solidFill>
            <a:prstDash val="solid"/>
            <a:round/>
            <a:headEnd type="none" w="med" len="med"/>
            <a:tailEnd type="triangle" w="med" len="med"/>
          </a:ln>
        </p:spPr>
      </p:cxnSp>
      <p:cxnSp>
        <p:nvCxnSpPr>
          <p:cNvPr id="475" name="Google Shape;475;p71"/>
          <p:cNvCxnSpPr/>
          <p:nvPr/>
        </p:nvCxnSpPr>
        <p:spPr>
          <a:xfrm rot="10800000">
            <a:off x="1354225" y="1210450"/>
            <a:ext cx="2960400" cy="828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Sémantique </a:t>
            </a:r>
            <a:endParaRPr/>
          </a:p>
        </p:txBody>
      </p:sp>
      <p:sp>
        <p:nvSpPr>
          <p:cNvPr id="98" name="Google Shape;98;p18"/>
          <p:cNvSpPr txBox="1">
            <a:spLocks noGrp="1"/>
          </p:cNvSpPr>
          <p:nvPr>
            <p:ph type="body" idx="1"/>
          </p:nvPr>
        </p:nvSpPr>
        <p:spPr>
          <a:xfrm>
            <a:off x="486300" y="783650"/>
            <a:ext cx="8520600" cy="409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b="1"/>
              <a:t>Sémantique ou modèle de calcul:</a:t>
            </a:r>
            <a:r>
              <a:rPr lang="fr"/>
              <a:t> C’est ce qui donne le sens du programme (explique son comportement) </a:t>
            </a:r>
            <a:endParaRPr/>
          </a:p>
          <a:p>
            <a:pPr marL="0" lvl="0" indent="0" algn="l" rtl="0">
              <a:lnSpc>
                <a:spcPct val="100000"/>
              </a:lnSpc>
              <a:spcBef>
                <a:spcPts val="0"/>
              </a:spcBef>
              <a:spcAft>
                <a:spcPts val="0"/>
              </a:spcAft>
              <a:buNone/>
            </a:pPr>
            <a:r>
              <a:rPr lang="fr" b="1"/>
              <a:t>L’état du programme:</a:t>
            </a:r>
            <a:r>
              <a:rPr lang="fr"/>
              <a:t> </a:t>
            </a:r>
            <a:endParaRPr/>
          </a:p>
          <a:p>
            <a:pPr marL="457200" lvl="0" indent="-342900" algn="l" rtl="0">
              <a:lnSpc>
                <a:spcPct val="100000"/>
              </a:lnSpc>
              <a:spcBef>
                <a:spcPts val="0"/>
              </a:spcBef>
              <a:spcAft>
                <a:spcPts val="0"/>
              </a:spcAft>
              <a:buSzPts val="1800"/>
              <a:buChar char="●"/>
            </a:pPr>
            <a:r>
              <a:rPr lang="fr"/>
              <a:t>La valeur des variables déclarées dans le programme (une zone de la mémoire) </a:t>
            </a:r>
            <a:endParaRPr/>
          </a:p>
          <a:p>
            <a:pPr marL="457200" lvl="0" indent="-342900" algn="l" rtl="0">
              <a:lnSpc>
                <a:spcPct val="100000"/>
              </a:lnSpc>
              <a:spcBef>
                <a:spcPts val="0"/>
              </a:spcBef>
              <a:spcAft>
                <a:spcPts val="0"/>
              </a:spcAft>
              <a:buSzPts val="1800"/>
              <a:buChar char="●"/>
            </a:pPr>
            <a:r>
              <a:rPr lang="fr"/>
              <a:t>Le compteur ordinal : le numéro de la prochaine instruction à exécuter </a:t>
            </a:r>
            <a:endParaRPr/>
          </a:p>
          <a:p>
            <a:pPr marL="0" lvl="0" indent="0" algn="l" rtl="0">
              <a:lnSpc>
                <a:spcPct val="100000"/>
              </a:lnSpc>
              <a:spcBef>
                <a:spcPts val="0"/>
              </a:spcBef>
              <a:spcAft>
                <a:spcPts val="0"/>
              </a:spcAft>
              <a:buNone/>
            </a:pPr>
            <a:r>
              <a:rPr lang="fr" b="1"/>
              <a:t>Lancement du programme : </a:t>
            </a:r>
            <a:endParaRPr b="1"/>
          </a:p>
          <a:p>
            <a:pPr marL="457200" lvl="0" indent="-342900" algn="l" rtl="0">
              <a:lnSpc>
                <a:spcPct val="100000"/>
              </a:lnSpc>
              <a:spcBef>
                <a:spcPts val="0"/>
              </a:spcBef>
              <a:spcAft>
                <a:spcPts val="0"/>
              </a:spcAft>
              <a:buSzPts val="1800"/>
              <a:buChar char="●"/>
            </a:pPr>
            <a:r>
              <a:rPr lang="fr"/>
              <a:t>Au début de l’exécution, les variables ont une valeur indéterminée. </a:t>
            </a:r>
            <a:endParaRPr/>
          </a:p>
          <a:p>
            <a:pPr marL="457200" lvl="0" indent="-342900" algn="l" rtl="0">
              <a:lnSpc>
                <a:spcPct val="100000"/>
              </a:lnSpc>
              <a:spcBef>
                <a:spcPts val="0"/>
              </a:spcBef>
              <a:spcAft>
                <a:spcPts val="0"/>
              </a:spcAft>
              <a:buSzPts val="1800"/>
              <a:buChar char="●"/>
            </a:pPr>
            <a:r>
              <a:rPr lang="fr"/>
              <a:t>Le compteur ordinal indique la première instruction du programme principal </a:t>
            </a:r>
            <a:endParaRPr/>
          </a:p>
          <a:p>
            <a:pPr marL="0" lvl="0" indent="0" algn="l" rtl="0">
              <a:lnSpc>
                <a:spcPct val="100000"/>
              </a:lnSpc>
              <a:spcBef>
                <a:spcPts val="0"/>
              </a:spcBef>
              <a:spcAft>
                <a:spcPts val="0"/>
              </a:spcAft>
              <a:buNone/>
            </a:pPr>
            <a:r>
              <a:rPr lang="fr" b="1"/>
              <a:t>Exécution : </a:t>
            </a:r>
            <a:endParaRPr b="1"/>
          </a:p>
          <a:p>
            <a:pPr marL="457200" lvl="0" indent="-342900" algn="l" rtl="0">
              <a:lnSpc>
                <a:spcPct val="100000"/>
              </a:lnSpc>
              <a:spcBef>
                <a:spcPts val="0"/>
              </a:spcBef>
              <a:spcAft>
                <a:spcPts val="0"/>
              </a:spcAft>
              <a:buSzPts val="1800"/>
              <a:buChar char="●"/>
            </a:pPr>
            <a:r>
              <a:rPr lang="fr"/>
              <a:t>Exécution de l’instruction référencée par le compteur ordinal et </a:t>
            </a:r>
            <a:endParaRPr/>
          </a:p>
          <a:p>
            <a:pPr marL="457200" lvl="0" indent="-342900" algn="l" rtl="0">
              <a:lnSpc>
                <a:spcPct val="100000"/>
              </a:lnSpc>
              <a:spcBef>
                <a:spcPts val="0"/>
              </a:spcBef>
              <a:spcAft>
                <a:spcPts val="0"/>
              </a:spcAft>
              <a:buSzPts val="1800"/>
              <a:buChar char="●"/>
            </a:pPr>
            <a:r>
              <a:rPr lang="fr"/>
              <a:t>Mise à jour du compteur ordinal (en général l’instruction suivante : séquence).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2"/>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par référence : représente la même donnée</a:t>
            </a:r>
            <a:endParaRPr/>
          </a:p>
        </p:txBody>
      </p:sp>
      <p:sp>
        <p:nvSpPr>
          <p:cNvPr id="481" name="Google Shape;481;p72"/>
          <p:cNvSpPr txBox="1">
            <a:spLocks noGrp="1"/>
          </p:cNvSpPr>
          <p:nvPr>
            <p:ph type="body" idx="1"/>
          </p:nvPr>
        </p:nvSpPr>
        <p:spPr>
          <a:xfrm>
            <a:off x="245100"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L’utilisation du “paramètre formel” à lieu en fait directement sur le “paramètre effectif”. Ce qui est passé en fait est une référence (adresse du paramètre effectif</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3"/>
          <p:cNvSpPr txBox="1">
            <a:spLocks noGrp="1"/>
          </p:cNvSpPr>
          <p:nvPr>
            <p:ph type="title"/>
          </p:nvPr>
        </p:nvSpPr>
        <p:spPr>
          <a:xfrm>
            <a:off x="130050" y="896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En Python : On crée une fonction selon le schéma suivant :</a:t>
            </a:r>
            <a:endParaRPr/>
          </a:p>
        </p:txBody>
      </p:sp>
      <p:sp>
        <p:nvSpPr>
          <p:cNvPr id="487" name="Google Shape;487;p73"/>
          <p:cNvSpPr txBox="1">
            <a:spLocks noGrp="1"/>
          </p:cNvSpPr>
          <p:nvPr>
            <p:ph type="body" idx="1"/>
          </p:nvPr>
        </p:nvSpPr>
        <p:spPr>
          <a:xfrm>
            <a:off x="311700" y="1266325"/>
            <a:ext cx="8592000" cy="369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b="1"/>
              <a:t>def</a:t>
            </a:r>
            <a:r>
              <a:rPr lang="fr"/>
              <a:t> </a:t>
            </a:r>
            <a:r>
              <a:rPr lang="fr" b="1"/>
              <a:t>nom_de_la_fonction</a:t>
            </a:r>
            <a:r>
              <a:rPr lang="fr"/>
              <a:t>(parametre1, parametre2, parametre3, parametreN):</a:t>
            </a:r>
            <a:endParaRPr/>
          </a:p>
          <a:p>
            <a:pPr marL="0" lvl="0" indent="0" algn="l" rtl="0">
              <a:lnSpc>
                <a:spcPct val="100000"/>
              </a:lnSpc>
              <a:spcBef>
                <a:spcPts val="0"/>
              </a:spcBef>
              <a:spcAft>
                <a:spcPts val="0"/>
              </a:spcAft>
              <a:buNone/>
            </a:pPr>
            <a:r>
              <a:rPr lang="fr"/>
              <a:t>    # Bloc d'instructions</a:t>
            </a:r>
            <a:endParaRPr/>
          </a:p>
          <a:p>
            <a:pPr marL="0" lvl="0" indent="0" algn="l" rtl="0">
              <a:lnSpc>
                <a:spcPct val="100000"/>
              </a:lnSpc>
              <a:spcBef>
                <a:spcPts val="0"/>
              </a:spcBef>
              <a:spcAft>
                <a:spcPts val="0"/>
              </a:spcAft>
              <a:buNone/>
            </a:pPr>
            <a:endParaRPr/>
          </a:p>
          <a:p>
            <a:pPr marL="457200" lvl="0" indent="-342900" algn="l" rtl="0">
              <a:lnSpc>
                <a:spcPct val="100000"/>
              </a:lnSpc>
              <a:spcBef>
                <a:spcPts val="0"/>
              </a:spcBef>
              <a:spcAft>
                <a:spcPts val="0"/>
              </a:spcAft>
              <a:buSzPts val="1800"/>
              <a:buChar char="●"/>
            </a:pPr>
            <a:r>
              <a:rPr lang="fr" b="1"/>
              <a:t>def,</a:t>
            </a:r>
            <a:r>
              <a:rPr lang="fr"/>
              <a:t> mot-clé qui est l'abréviation de « define » (définir, en anglais) et qui constitue le prélude à toute construction de fonction.</a:t>
            </a:r>
            <a:endParaRPr/>
          </a:p>
          <a:p>
            <a:pPr marL="457200" lvl="0" indent="-342900" algn="l" rtl="0">
              <a:lnSpc>
                <a:spcPct val="100000"/>
              </a:lnSpc>
              <a:spcBef>
                <a:spcPts val="0"/>
              </a:spcBef>
              <a:spcAft>
                <a:spcPts val="0"/>
              </a:spcAft>
              <a:buSzPts val="1800"/>
              <a:buChar char="●"/>
            </a:pPr>
            <a:r>
              <a:rPr lang="fr" b="1"/>
              <a:t>Le nom de la fonction</a:t>
            </a:r>
            <a:r>
              <a:rPr lang="fr"/>
              <a:t>, qui se nomme exactement comme une variable (nous verrons par la suite que ce n'est pas par hasard). N'utilisez pas un nom de variable déjà instanciée pour nommer une fonction.</a:t>
            </a:r>
            <a:endParaRPr/>
          </a:p>
          <a:p>
            <a:pPr marL="457200" lvl="0" indent="-342900" algn="l" rtl="0">
              <a:lnSpc>
                <a:spcPct val="100000"/>
              </a:lnSpc>
              <a:spcBef>
                <a:spcPts val="0"/>
              </a:spcBef>
              <a:spcAft>
                <a:spcPts val="0"/>
              </a:spcAft>
              <a:buSzPts val="1800"/>
              <a:buChar char="●"/>
            </a:pPr>
            <a:r>
              <a:rPr lang="fr" b="1"/>
              <a:t>La liste des paramètres</a:t>
            </a:r>
            <a:r>
              <a:rPr lang="fr"/>
              <a:t> qui seront fournis lors d'un appel à la fonction. Les paramètres sont séparés par des virgules et la liste est encadrée par des parenthèses ouvrante et fermante (les espaces sont optionnels mais améliorent la lisibilité).</a:t>
            </a:r>
            <a:endParaRPr/>
          </a:p>
          <a:p>
            <a:pPr marL="457200" lvl="0" indent="-342900" algn="l" rtl="0">
              <a:lnSpc>
                <a:spcPct val="100000"/>
              </a:lnSpc>
              <a:spcBef>
                <a:spcPts val="0"/>
              </a:spcBef>
              <a:spcAft>
                <a:spcPts val="0"/>
              </a:spcAft>
              <a:buSzPts val="1800"/>
              <a:buChar char="●"/>
            </a:pPr>
            <a:r>
              <a:rPr lang="fr" b="1"/>
              <a:t>Les deux points</a:t>
            </a:r>
            <a:r>
              <a:rPr lang="fr"/>
              <a:t>, encore et toujours, qui clôturent la ligne.</a:t>
            </a:r>
            <a:endParaRPr sz="1200">
              <a:solidFill>
                <a:srgbClr val="000000"/>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4"/>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Avec Python les paramètres leur passages est plus subtile</a:t>
            </a:r>
            <a:endParaRPr/>
          </a:p>
        </p:txBody>
      </p:sp>
      <p:sp>
        <p:nvSpPr>
          <p:cNvPr id="493" name="Google Shape;493;p74"/>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En C tout les passages sont par valeur </a:t>
            </a:r>
            <a:endParaRPr/>
          </a:p>
          <a:p>
            <a:pPr marL="457200" lvl="0" indent="-342900" algn="l" rtl="0">
              <a:spcBef>
                <a:spcPts val="0"/>
              </a:spcBef>
              <a:spcAft>
                <a:spcPts val="0"/>
              </a:spcAft>
              <a:buSzPts val="1800"/>
              <a:buChar char="●"/>
            </a:pPr>
            <a:r>
              <a:rPr lang="fr"/>
              <a:t>En Java les types primitifs sont par valeur, les objets par référence</a:t>
            </a:r>
            <a:endParaRPr/>
          </a:p>
          <a:p>
            <a:pPr marL="457200" lvl="0" indent="-342900" algn="l" rtl="0">
              <a:spcBef>
                <a:spcPts val="0"/>
              </a:spcBef>
              <a:spcAft>
                <a:spcPts val="0"/>
              </a:spcAft>
              <a:buSzPts val="1800"/>
              <a:buChar char="●"/>
            </a:pPr>
            <a:r>
              <a:rPr lang="fr"/>
              <a:t>En Python tout est par référence! En fait car tout est objet!</a:t>
            </a:r>
            <a:endParaRPr/>
          </a:p>
          <a:p>
            <a:pPr marL="0" lvl="0" indent="0" algn="l" rtl="0">
              <a:spcBef>
                <a:spcPts val="1600"/>
              </a:spcBef>
              <a:spcAft>
                <a:spcPts val="1600"/>
              </a:spcAft>
              <a:buNone/>
            </a:pPr>
            <a:r>
              <a:rPr lang="fr"/>
              <a:t>Mais avec Python certaines données sont </a:t>
            </a:r>
            <a:r>
              <a:rPr lang="fr" b="1"/>
              <a:t>immutable</a:t>
            </a:r>
            <a:r>
              <a:rPr lang="fr"/>
              <a:t> et d’autre </a:t>
            </a:r>
            <a:r>
              <a:rPr lang="fr" b="1"/>
              <a:t>mutable</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5"/>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Procédure et Appel de procédure cas Python</a:t>
            </a:r>
            <a:endParaRPr/>
          </a:p>
        </p:txBody>
      </p:sp>
      <p:sp>
        <p:nvSpPr>
          <p:cNvPr id="499" name="Google Shape;499;p75"/>
          <p:cNvSpPr txBox="1">
            <a:spLocks noGrp="1"/>
          </p:cNvSpPr>
          <p:nvPr>
            <p:ph type="body" idx="1"/>
          </p:nvPr>
        </p:nvSpPr>
        <p:spPr>
          <a:xfrm>
            <a:off x="183775"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En plus des conditions et répétition, l’appel de procédures permet de structurer et factoriser les algorithmes. Correspond à un élément de raffinage.</a:t>
            </a:r>
            <a:endParaRPr/>
          </a:p>
          <a:p>
            <a:pPr marL="0" lvl="0" indent="0" algn="l" rtl="0">
              <a:spcBef>
                <a:spcPts val="1600"/>
              </a:spcBef>
              <a:spcAft>
                <a:spcPts val="0"/>
              </a:spcAft>
              <a:buNone/>
            </a:pPr>
            <a:r>
              <a:rPr lang="fr"/>
              <a:t>En python tout est fonction, donc</a:t>
            </a:r>
            <a:endParaRPr/>
          </a:p>
          <a:p>
            <a:pPr marL="0" lvl="0" indent="0" algn="l" rtl="0">
              <a:spcBef>
                <a:spcPts val="1600"/>
              </a:spcBef>
              <a:spcAft>
                <a:spcPts val="0"/>
              </a:spcAft>
              <a:buNone/>
            </a:pPr>
            <a:r>
              <a:rPr lang="fr"/>
              <a:t>Si pas de résultat comme dans print</a:t>
            </a:r>
            <a:endParaRPr/>
          </a:p>
          <a:p>
            <a:pPr marL="0" lvl="0" indent="0" algn="l" rtl="0">
              <a:spcBef>
                <a:spcPts val="1600"/>
              </a:spcBef>
              <a:spcAft>
                <a:spcPts val="1600"/>
              </a:spcAft>
              <a:buNone/>
            </a:pPr>
            <a:r>
              <a:rPr lang="fr"/>
              <a:t>réponse =&gt; None</a:t>
            </a:r>
            <a:endParaRPr/>
          </a:p>
        </p:txBody>
      </p:sp>
      <p:pic>
        <p:nvPicPr>
          <p:cNvPr id="500" name="Google Shape;500;p75"/>
          <p:cNvPicPr preferRelativeResize="0"/>
          <p:nvPr/>
        </p:nvPicPr>
        <p:blipFill>
          <a:blip r:embed="rId3">
            <a:alphaModFix/>
          </a:blip>
          <a:stretch>
            <a:fillRect/>
          </a:stretch>
        </p:blipFill>
        <p:spPr>
          <a:xfrm>
            <a:off x="4672862" y="1920488"/>
            <a:ext cx="4471125" cy="1611675"/>
          </a:xfrm>
          <a:prstGeom prst="rect">
            <a:avLst/>
          </a:prstGeom>
          <a:noFill/>
          <a:ln>
            <a:noFill/>
          </a:ln>
        </p:spPr>
      </p:pic>
      <p:pic>
        <p:nvPicPr>
          <p:cNvPr id="501" name="Google Shape;501;p75"/>
          <p:cNvPicPr preferRelativeResize="0"/>
          <p:nvPr/>
        </p:nvPicPr>
        <p:blipFill>
          <a:blip r:embed="rId4">
            <a:alphaModFix/>
          </a:blip>
          <a:stretch>
            <a:fillRect/>
          </a:stretch>
        </p:blipFill>
        <p:spPr>
          <a:xfrm>
            <a:off x="1487475" y="3714825"/>
            <a:ext cx="5033375" cy="12740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6"/>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Exemple de fonctions, elle peuvent être récursive</a:t>
            </a:r>
            <a:endParaRPr/>
          </a:p>
        </p:txBody>
      </p:sp>
      <p:sp>
        <p:nvSpPr>
          <p:cNvPr id="507" name="Google Shape;507;p76"/>
          <p:cNvSpPr txBox="1">
            <a:spLocks noGrp="1"/>
          </p:cNvSpPr>
          <p:nvPr>
            <p:ph type="body" idx="1"/>
          </p:nvPr>
        </p:nvSpPr>
        <p:spPr>
          <a:xfrm>
            <a:off x="183775" y="920400"/>
            <a:ext cx="8520600" cy="108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a:t>def f():</a:t>
            </a:r>
            <a:endParaRPr/>
          </a:p>
          <a:p>
            <a:pPr marL="0" lvl="0" indent="0" algn="l" rtl="0">
              <a:lnSpc>
                <a:spcPct val="100000"/>
              </a:lnSpc>
              <a:spcBef>
                <a:spcPts val="0"/>
              </a:spcBef>
              <a:spcAft>
                <a:spcPts val="0"/>
              </a:spcAft>
              <a:buNone/>
            </a:pPr>
            <a:r>
              <a:rPr lang="fr"/>
              <a:t>   …</a:t>
            </a:r>
            <a:endParaRPr/>
          </a:p>
          <a:p>
            <a:pPr marL="0" lvl="0" indent="0" algn="l" rtl="0">
              <a:lnSpc>
                <a:spcPct val="100000"/>
              </a:lnSpc>
              <a:spcBef>
                <a:spcPts val="0"/>
              </a:spcBef>
              <a:spcAft>
                <a:spcPts val="0"/>
              </a:spcAft>
              <a:buNone/>
            </a:pPr>
            <a:r>
              <a:rPr lang="fr"/>
              <a:t>    return resultat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508" name="Google Shape;508;p76"/>
          <p:cNvPicPr preferRelativeResize="0"/>
          <p:nvPr/>
        </p:nvPicPr>
        <p:blipFill>
          <a:blip r:embed="rId3">
            <a:alphaModFix/>
          </a:blip>
          <a:stretch>
            <a:fillRect/>
          </a:stretch>
        </p:blipFill>
        <p:spPr>
          <a:xfrm>
            <a:off x="1346925" y="1951300"/>
            <a:ext cx="6912551" cy="23771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7"/>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Fonctions imbriquée</a:t>
            </a:r>
            <a:endParaRPr/>
          </a:p>
        </p:txBody>
      </p:sp>
      <p:sp>
        <p:nvSpPr>
          <p:cNvPr id="514" name="Google Shape;514;p77"/>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8"/>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Exemple</a:t>
            </a:r>
            <a:endParaRPr/>
          </a:p>
        </p:txBody>
      </p:sp>
      <p:sp>
        <p:nvSpPr>
          <p:cNvPr id="520" name="Google Shape;520;p78"/>
          <p:cNvSpPr txBox="1">
            <a:spLocks noGrp="1"/>
          </p:cNvSpPr>
          <p:nvPr>
            <p:ph type="body" idx="1"/>
          </p:nvPr>
        </p:nvSpPr>
        <p:spPr>
          <a:xfrm>
            <a:off x="6269050" y="76250"/>
            <a:ext cx="2774700" cy="43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a:t>La documentation est normalisée : voir PEP 257 et différents styles </a:t>
            </a:r>
            <a:endParaRPr sz="1400"/>
          </a:p>
          <a:p>
            <a:pPr marL="457200" lvl="0" indent="-317500" algn="l" rtl="0">
              <a:spcBef>
                <a:spcPts val="1600"/>
              </a:spcBef>
              <a:spcAft>
                <a:spcPts val="0"/>
              </a:spcAft>
              <a:buSzPts val="1400"/>
              <a:buChar char="●"/>
            </a:pPr>
            <a:r>
              <a:rPr lang="fr" sz="1400"/>
              <a:t>une phrase pour décrire l’objectif, suivie d’une ligne blanche </a:t>
            </a:r>
            <a:endParaRPr sz="1400"/>
          </a:p>
          <a:p>
            <a:pPr marL="457200" lvl="0" indent="-317500" algn="l" rtl="0">
              <a:spcBef>
                <a:spcPts val="0"/>
              </a:spcBef>
              <a:spcAft>
                <a:spcPts val="0"/>
              </a:spcAft>
              <a:buSzPts val="1400"/>
              <a:buChar char="●"/>
            </a:pPr>
            <a:r>
              <a:rPr lang="fr" sz="1400"/>
              <a:t>une description plus détaillée (conditions d’utilisation, effets) </a:t>
            </a:r>
            <a:endParaRPr sz="1400"/>
          </a:p>
          <a:p>
            <a:pPr marL="457200" lvl="0" indent="-317500" algn="l" rtl="0">
              <a:spcBef>
                <a:spcPts val="0"/>
              </a:spcBef>
              <a:spcAft>
                <a:spcPts val="0"/>
              </a:spcAft>
              <a:buSzPts val="1400"/>
              <a:buChar char="●"/>
            </a:pPr>
            <a:r>
              <a:rPr lang="fr" sz="1400"/>
              <a:t>une description des paramètres, du résultat et des éventuelles exceptions</a:t>
            </a:r>
            <a:endParaRPr sz="1400"/>
          </a:p>
        </p:txBody>
      </p:sp>
      <p:pic>
        <p:nvPicPr>
          <p:cNvPr id="521" name="Google Shape;521;p78">
            <a:hlinkClick r:id="rId3"/>
          </p:cNvPr>
          <p:cNvPicPr preferRelativeResize="0"/>
          <p:nvPr/>
        </p:nvPicPr>
        <p:blipFill>
          <a:blip r:embed="rId4">
            <a:alphaModFix/>
          </a:blip>
          <a:stretch>
            <a:fillRect/>
          </a:stretch>
        </p:blipFill>
        <p:spPr>
          <a:xfrm>
            <a:off x="130225" y="746811"/>
            <a:ext cx="6204251" cy="3019375"/>
          </a:xfrm>
          <a:prstGeom prst="rect">
            <a:avLst/>
          </a:prstGeom>
          <a:noFill/>
          <a:ln w="28575" cap="flat" cmpd="sng">
            <a:solidFill>
              <a:srgbClr val="6AA84F"/>
            </a:solidFill>
            <a:prstDash val="solid"/>
            <a:round/>
            <a:headEnd type="none" w="sm" len="sm"/>
            <a:tailEnd type="none" w="sm" len="sm"/>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9"/>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Avec les connaissances acquise jusqu'à ce point on peut déjà faire beaucoup de chose… essayons</a:t>
            </a:r>
            <a:endParaRPr/>
          </a:p>
        </p:txBody>
      </p:sp>
      <p:sp>
        <p:nvSpPr>
          <p:cNvPr id="527" name="Google Shape;527;p79"/>
          <p:cNvSpPr txBox="1">
            <a:spLocks noGrp="1"/>
          </p:cNvSpPr>
          <p:nvPr>
            <p:ph type="body" idx="1"/>
          </p:nvPr>
        </p:nvSpPr>
        <p:spPr>
          <a:xfrm>
            <a:off x="120200" y="920400"/>
            <a:ext cx="8901000" cy="413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fr"/>
              <a:t>Ecrire deux fonctions en python calculant la factorielle une en itératif et l'autre en récursif.</a:t>
            </a:r>
            <a:endParaRPr/>
          </a:p>
          <a:p>
            <a:pPr marL="457200" lvl="0" indent="-342900" algn="l" rtl="0">
              <a:spcBef>
                <a:spcPts val="0"/>
              </a:spcBef>
              <a:spcAft>
                <a:spcPts val="0"/>
              </a:spcAft>
              <a:buSzPts val="1800"/>
              <a:buAutoNum type="arabicPeriod"/>
            </a:pPr>
            <a:r>
              <a:rPr lang="fr"/>
              <a:t>Calculer les solutions d’une équation de second degré</a:t>
            </a:r>
            <a:endParaRPr/>
          </a:p>
          <a:p>
            <a:pPr marL="457200" lvl="0" indent="-342900" algn="l" rtl="0">
              <a:spcBef>
                <a:spcPts val="0"/>
              </a:spcBef>
              <a:spcAft>
                <a:spcPts val="0"/>
              </a:spcAft>
              <a:buSzPts val="1800"/>
              <a:buAutoNum type="arabicPeriod"/>
            </a:pPr>
            <a:r>
              <a:rPr lang="fr"/>
              <a:t>Trouver le plus petit diviseur d’un nombre positif n</a:t>
            </a:r>
            <a:endParaRPr/>
          </a:p>
          <a:p>
            <a:pPr marL="457200" lvl="0" indent="-342900" algn="l" rtl="0">
              <a:spcBef>
                <a:spcPts val="0"/>
              </a:spcBef>
              <a:spcAft>
                <a:spcPts val="0"/>
              </a:spcAft>
              <a:buSzPts val="1800"/>
              <a:buAutoNum type="arabicPeriod"/>
            </a:pPr>
            <a:r>
              <a:rPr lang="fr"/>
              <a:t>Calculer p(x)=a</a:t>
            </a:r>
            <a:r>
              <a:rPr lang="fr" baseline="-25000"/>
              <a:t>0</a:t>
            </a:r>
            <a:r>
              <a:rPr lang="fr"/>
              <a:t>+a</a:t>
            </a:r>
            <a:r>
              <a:rPr lang="fr" baseline="-25000"/>
              <a:t>1</a:t>
            </a:r>
            <a:r>
              <a:rPr lang="fr"/>
              <a:t>*x+..+a</a:t>
            </a:r>
            <a:r>
              <a:rPr lang="fr" baseline="-25000"/>
              <a:t>i</a:t>
            </a:r>
            <a:r>
              <a:rPr lang="fr"/>
              <a:t>*x</a:t>
            </a:r>
            <a:r>
              <a:rPr lang="fr" baseline="30000"/>
              <a:t>i</a:t>
            </a:r>
            <a:r>
              <a:rPr lang="fr"/>
              <a:t>+...+a</a:t>
            </a:r>
            <a:r>
              <a:rPr lang="fr" baseline="-25000"/>
              <a:t>n</a:t>
            </a:r>
            <a:r>
              <a:rPr lang="fr"/>
              <a:t>*x</a:t>
            </a:r>
            <a:r>
              <a:rPr lang="fr" baseline="30000"/>
              <a:t>n</a:t>
            </a:r>
            <a:endParaRPr baseline="30000"/>
          </a:p>
          <a:p>
            <a:pPr marL="457200" lvl="0" indent="-342900" algn="l" rtl="0">
              <a:spcBef>
                <a:spcPts val="0"/>
              </a:spcBef>
              <a:spcAft>
                <a:spcPts val="1600"/>
              </a:spcAft>
              <a:buSzPts val="1800"/>
              <a:buAutoNum type="arabicPeriod"/>
            </a:pPr>
            <a:endParaRPr baseline="30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Principe du paradigme impératif : instruction / expression</a:t>
            </a:r>
            <a:endParaRPr/>
          </a:p>
        </p:txBody>
      </p:sp>
      <p:sp>
        <p:nvSpPr>
          <p:cNvPr id="104" name="Google Shape;104;p19"/>
          <p:cNvSpPr txBox="1">
            <a:spLocks noGrp="1"/>
          </p:cNvSpPr>
          <p:nvPr>
            <p:ph type="body" idx="1"/>
          </p:nvPr>
        </p:nvSpPr>
        <p:spPr>
          <a:xfrm>
            <a:off x="183775" y="1403875"/>
            <a:ext cx="8520600" cy="31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programme est une </a:t>
            </a:r>
            <a:r>
              <a:rPr lang="fr" b="1"/>
              <a:t>séquence d’instructions</a:t>
            </a:r>
            <a:r>
              <a:rPr lang="fr"/>
              <a:t> qui </a:t>
            </a:r>
            <a:r>
              <a:rPr lang="fr" b="1"/>
              <a:t>modifient son état</a:t>
            </a:r>
            <a:r>
              <a:rPr lang="fr"/>
              <a:t> (cad les valeurs des variable déclarés). =&gt; </a:t>
            </a:r>
            <a:r>
              <a:rPr lang="fr" b="1"/>
              <a:t>l’affectation</a:t>
            </a:r>
            <a:r>
              <a:rPr lang="fr"/>
              <a:t> est la seule instruction qui modifie l’état!</a:t>
            </a:r>
            <a:endParaRPr/>
          </a:p>
          <a:p>
            <a:pPr marL="0" lvl="0" indent="0" algn="l" rtl="0">
              <a:spcBef>
                <a:spcPts val="1600"/>
              </a:spcBef>
              <a:spcAft>
                <a:spcPts val="0"/>
              </a:spcAft>
              <a:buNone/>
            </a:pPr>
            <a:r>
              <a:rPr lang="fr" b="1"/>
              <a:t>x = a+b </a:t>
            </a:r>
            <a:r>
              <a:rPr lang="fr"/>
              <a:t>est une instruction elle modifie x</a:t>
            </a:r>
            <a:endParaRPr/>
          </a:p>
          <a:p>
            <a:pPr marL="0" lvl="0" indent="0" algn="l" rtl="0">
              <a:spcBef>
                <a:spcPts val="1600"/>
              </a:spcBef>
              <a:spcAft>
                <a:spcPts val="0"/>
              </a:spcAft>
              <a:buNone/>
            </a:pPr>
            <a:r>
              <a:rPr lang="fr" b="1"/>
              <a:t>a+b</a:t>
            </a:r>
            <a:r>
              <a:rPr lang="fr"/>
              <a:t> seule n’est pas une instruction rien ne se passe : du point de vue du programme qu’on écrit : bien sure au niveaux machine il se passe des choses et a+b est un programme pour la machine elle même mais pas pour le programmeur. </a:t>
            </a:r>
            <a:r>
              <a:rPr lang="fr" b="1"/>
              <a:t>a+b est une expression elle produit un résultat. </a:t>
            </a:r>
            <a:endParaRPr b="1"/>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défis</a:t>
            </a:r>
            <a:endParaRPr/>
          </a:p>
        </p:txBody>
      </p:sp>
      <p:sp>
        <p:nvSpPr>
          <p:cNvPr id="110" name="Google Shape;110;p20"/>
          <p:cNvSpPr txBox="1">
            <a:spLocks noGrp="1"/>
          </p:cNvSpPr>
          <p:nvPr>
            <p:ph type="body" idx="1"/>
          </p:nvPr>
        </p:nvSpPr>
        <p:spPr>
          <a:xfrm>
            <a:off x="183775"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Définir des outils de structuration des programmes pour permettre la conception, l’écriture et la maintenance (évolutive et corrective) de programme de grande taille : </a:t>
            </a:r>
            <a:endParaRPr/>
          </a:p>
          <a:p>
            <a:pPr marL="457200" lvl="0" indent="-342900" algn="l" rtl="0">
              <a:spcBef>
                <a:spcPts val="1600"/>
              </a:spcBef>
              <a:spcAft>
                <a:spcPts val="0"/>
              </a:spcAft>
              <a:buSzPts val="1800"/>
              <a:buChar char="●"/>
            </a:pPr>
            <a:r>
              <a:rPr lang="fr"/>
              <a:t>Structures de contrôle (conditionnelle et répétition)</a:t>
            </a:r>
            <a:endParaRPr/>
          </a:p>
          <a:p>
            <a:pPr marL="457200" lvl="0" indent="-342900" algn="l" rtl="0">
              <a:spcBef>
                <a:spcPts val="0"/>
              </a:spcBef>
              <a:spcAft>
                <a:spcPts val="0"/>
              </a:spcAft>
              <a:buSzPts val="1800"/>
              <a:buChar char="●"/>
            </a:pPr>
            <a:r>
              <a:rPr lang="fr"/>
              <a:t>Types de données : organiser les données. </a:t>
            </a:r>
            <a:endParaRPr/>
          </a:p>
          <a:p>
            <a:pPr marL="457200" lvl="0" indent="-342900" algn="l" rtl="0">
              <a:spcBef>
                <a:spcPts val="0"/>
              </a:spcBef>
              <a:spcAft>
                <a:spcPts val="0"/>
              </a:spcAft>
              <a:buSzPts val="1800"/>
              <a:buChar char="●"/>
            </a:pPr>
            <a:r>
              <a:rPr lang="fr"/>
              <a:t>Sous-programmes : procédures et fonctions (organiser les instructions) </a:t>
            </a:r>
            <a:endParaRPr/>
          </a:p>
          <a:p>
            <a:pPr marL="457200" lvl="0" indent="-342900" algn="l" rtl="0">
              <a:spcBef>
                <a:spcPts val="0"/>
              </a:spcBef>
              <a:spcAft>
                <a:spcPts val="0"/>
              </a:spcAft>
              <a:buSzPts val="1800"/>
              <a:buChar char="●"/>
            </a:pPr>
            <a:r>
              <a:rPr lang="fr"/>
              <a:t>Modules et bibliothèques (organisation les sous-programmes et les types) </a:t>
            </a:r>
            <a:endParaRPr/>
          </a:p>
          <a:p>
            <a:pPr marL="457200" lvl="0" indent="-342900" algn="l" rtl="0">
              <a:spcBef>
                <a:spcPts val="0"/>
              </a:spcBef>
              <a:spcAft>
                <a:spcPts val="0"/>
              </a:spcAft>
              <a:buSzPts val="1800"/>
              <a:buChar char="●"/>
            </a:pPr>
            <a:r>
              <a:rPr lang="fr"/>
              <a:t>Mais aussi : raisonner sur le programme (typage, flot de contrôle, assertions, preuve...), tests (fonctionnels, structurels, de performance), documentation, etc.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641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raffinage </a:t>
            </a:r>
            <a:endParaRPr/>
          </a:p>
        </p:txBody>
      </p:sp>
      <p:sp>
        <p:nvSpPr>
          <p:cNvPr id="116" name="Google Shape;116;p21"/>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Décomposer le problème posé en sous-problèmes qui seront à leur tour décomposés jusqu’à obtenir des problèmes élémentaires (i.e. compréhensible du processeur). </a:t>
            </a:r>
            <a:endParaRPr/>
          </a:p>
          <a:p>
            <a:pPr marL="0" lvl="0" indent="0" algn="l" rtl="0">
              <a:spcBef>
                <a:spcPts val="1600"/>
              </a:spcBef>
              <a:spcAft>
                <a:spcPts val="1600"/>
              </a:spcAft>
              <a:buNone/>
            </a:pPr>
            <a:r>
              <a:rPr lang="fr"/>
              <a:t>Ici un problèmes est élémentaire s’il correspond à une instruction ou une expression du langage algorithme.</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4245</Words>
  <Application>Microsoft Office PowerPoint</Application>
  <PresentationFormat>Affichage à l'écran (16:9)</PresentationFormat>
  <Paragraphs>387</Paragraphs>
  <Slides>67</Slides>
  <Notes>67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67</vt:i4>
      </vt:variant>
    </vt:vector>
  </HeadingPairs>
  <TitlesOfParts>
    <vt:vector size="75" baseType="lpstr">
      <vt:lpstr>Verdana</vt:lpstr>
      <vt:lpstr>Arial</vt:lpstr>
      <vt:lpstr>PT Sans Narrow</vt:lpstr>
      <vt:lpstr>Courier New</vt:lpstr>
      <vt:lpstr>Montserrat</vt:lpstr>
      <vt:lpstr>Open Sans</vt:lpstr>
      <vt:lpstr>Bree Serif</vt:lpstr>
      <vt:lpstr>Tropic</vt:lpstr>
      <vt:lpstr>Programmation impérative : introduction à Python</vt:lpstr>
      <vt:lpstr>Objectifs</vt:lpstr>
      <vt:lpstr>Variables, expressions, instructions et état  </vt:lpstr>
      <vt:lpstr>Premier exemple : résoudre équation du premier degré ax+b=0</vt:lpstr>
      <vt:lpstr>Exécuter sur papier le programme précédent</vt:lpstr>
      <vt:lpstr>Sémantique </vt:lpstr>
      <vt:lpstr>Principe du paradigme impératif : instruction / expression</vt:lpstr>
      <vt:lpstr>Les défis</vt:lpstr>
      <vt:lpstr>Le raffinage </vt:lpstr>
      <vt:lpstr>Comprendre le problème</vt:lpstr>
      <vt:lpstr>Un exemple équation du premier degré</vt:lpstr>
      <vt:lpstr>Identifier une solution informelle</vt:lpstr>
      <vt:lpstr>Continuer a raffiner</vt:lpstr>
      <vt:lpstr>Une solution =&gt; </vt:lpstr>
      <vt:lpstr>Trouver une solution =&gt; en raffinant</vt:lpstr>
      <vt:lpstr>Le raffinage obtenue est t’il de qualité? </vt:lpstr>
      <vt:lpstr>Produire </vt:lpstr>
      <vt:lpstr>L’essentiel dans le paradigme impératif</vt:lpstr>
      <vt:lpstr>Un programme doit être testé</vt:lpstr>
      <vt:lpstr>Problème des tests par échantillonnage</vt:lpstr>
      <vt:lpstr>L’algorithmique</vt:lpstr>
      <vt:lpstr>Pourquoi Python</vt:lpstr>
      <vt:lpstr>Les commentaires</vt:lpstr>
      <vt:lpstr>Un algorithme est composé de trois catégories principales d’éléments </vt:lpstr>
      <vt:lpstr>Instruction, expression, Flot d’instructions</vt:lpstr>
      <vt:lpstr>L’unique instruction : affectation</vt:lpstr>
      <vt:lpstr>Les variables en Python sont des “nom”</vt:lpstr>
      <vt:lpstr>type et id</vt:lpstr>
      <vt:lpstr>C’est pour ceci qu’en Python il est possible de:</vt:lpstr>
      <vt:lpstr>Données mutable et immutable</vt:lpstr>
      <vt:lpstr>Affectation //</vt:lpstr>
      <vt:lpstr>Bloc et instructions</vt:lpstr>
      <vt:lpstr>Un programme Python</vt:lpstr>
      <vt:lpstr>J’utilise Windows 10 pro : WSL et Ubuntu, VS code, Python3</vt:lpstr>
      <vt:lpstr>Minimum pour UTC503 Liban : git, ssh, python, vscode</vt:lpstr>
      <vt:lpstr>Exemple</vt:lpstr>
      <vt:lpstr>Essayer d'écrire la même chose en Java</vt:lpstr>
      <vt:lpstr>if else en python vs Java / C</vt:lpstr>
      <vt:lpstr>While en python</vt:lpstr>
      <vt:lpstr>Un exemple pour montrer plusieurs blocs </vt:lpstr>
      <vt:lpstr>Les variables et leur type</vt:lpstr>
      <vt:lpstr>Typage dynamique</vt:lpstr>
      <vt:lpstr>interprété vs compilé</vt:lpstr>
      <vt:lpstr>Vous pouvez utiliser python en ligne pour vos essai rapide</vt:lpstr>
      <vt:lpstr>Python typage dynamique des variables</vt:lpstr>
      <vt:lpstr>Pour en savoir plus sur les types et les variables</vt:lpstr>
      <vt:lpstr>Les types numériques (immutable)</vt:lpstr>
      <vt:lpstr>Les chaînes de caractères : strings (immutable)</vt:lpstr>
      <vt:lpstr>Les booléens python entre C et Java</vt:lpstr>
      <vt:lpstr>Les opérateurs</vt:lpstr>
      <vt:lpstr>Casting</vt:lpstr>
      <vt:lpstr>La structuration des données : Collections de données en Python</vt:lpstr>
      <vt:lpstr>Amusons nous avec les collections….</vt:lpstr>
      <vt:lpstr>Création d’un nouveaux type de donnée : structure de donnée ou classe</vt:lpstr>
      <vt:lpstr>Procédure et fonctions</vt:lpstr>
      <vt:lpstr>Fonction</vt:lpstr>
      <vt:lpstr>Procédure? Paramètres de fonctions</vt:lpstr>
      <vt:lpstr>L’appel de fonction, type de paramètres</vt:lpstr>
      <vt:lpstr>Par valeur : copie de valeur : exemple C</vt:lpstr>
      <vt:lpstr>par référence : représente la même donnée</vt:lpstr>
      <vt:lpstr>En Python : On crée une fonction selon le schéma suivant :</vt:lpstr>
      <vt:lpstr>Avec Python les paramètres leur passages est plus subtile</vt:lpstr>
      <vt:lpstr>Procédure et Appel de procédure cas Python</vt:lpstr>
      <vt:lpstr>Exemple de fonctions, elle peuvent être récursive</vt:lpstr>
      <vt:lpstr>Fonctions imbriquée</vt:lpstr>
      <vt:lpstr>Exemple</vt:lpstr>
      <vt:lpstr>Avec les connaissances acquise jusqu'à ce point on peut déjà faire beaucoup de chose… essayons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impérative : introduction à Python</dc:title>
  <dc:creator>Acer</dc:creator>
  <cp:lastModifiedBy>Pascal Fares</cp:lastModifiedBy>
  <cp:revision>2</cp:revision>
  <dcterms:modified xsi:type="dcterms:W3CDTF">2022-04-10T17:10:34Z</dcterms:modified>
</cp:coreProperties>
</file>