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9" r:id="rId5"/>
    <p:sldId id="260" r:id="rId6"/>
    <p:sldId id="261" r:id="rId7"/>
    <p:sldId id="273" r:id="rId8"/>
    <p:sldId id="274" r:id="rId9"/>
    <p:sldId id="278" r:id="rId10"/>
    <p:sldId id="276" r:id="rId11"/>
    <p:sldId id="277" r:id="rId12"/>
    <p:sldId id="281" r:id="rId13"/>
    <p:sldId id="279" r:id="rId14"/>
    <p:sldId id="262" r:id="rId15"/>
    <p:sldId id="263" r:id="rId16"/>
    <p:sldId id="271" r:id="rId17"/>
    <p:sldId id="265" r:id="rId18"/>
    <p:sldId id="266" r:id="rId19"/>
    <p:sldId id="272" r:id="rId20"/>
    <p:sldId id="268" r:id="rId21"/>
    <p:sldId id="267" r:id="rId22"/>
    <p:sldId id="280" r:id="rId23"/>
    <p:sldId id="282" r:id="rId24"/>
  </p:sldIdLst>
  <p:sldSz cx="9144000" cy="5143500" type="screen16x9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8058" autoAdjust="0"/>
  </p:normalViewPr>
  <p:slideViewPr>
    <p:cSldViewPr snapToGrid="0">
      <p:cViewPr>
        <p:scale>
          <a:sx n="100" d="100"/>
          <a:sy n="100" d="100"/>
        </p:scale>
        <p:origin x="-1218" y="-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pPr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pPr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8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8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1690689"/>
            <a:ext cx="7675190" cy="874712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3970" y="2800350"/>
            <a:ext cx="6400800" cy="882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282700" y="3835400"/>
            <a:ext cx="65405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Présentateur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4470400"/>
            <a:ext cx="65405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766"/>
          </a:xfrm>
          <a:prstGeom prst="rect">
            <a:avLst/>
          </a:prstGeom>
        </p:spPr>
        <p:txBody>
          <a:bodyPr anchor="ctr" anchorCtr="0"/>
          <a:lstStyle>
            <a:lvl1pPr marL="180000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60000" y="675001"/>
            <a:ext cx="8784000" cy="3950651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900"/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4615535"/>
            <a:ext cx="453947" cy="4192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6" y="661364"/>
            <a:ext cx="5002108" cy="840094"/>
          </a:xfrm>
          <a:prstGeom prst="rect">
            <a:avLst/>
          </a:prstGeom>
        </p:spPr>
      </p:pic>
      <p:pic>
        <p:nvPicPr>
          <p:cNvPr id="18" name="Picture 1043" descr="Image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8" t="31641" r="9584" b="11485"/>
          <a:stretch/>
        </p:blipFill>
        <p:spPr bwMode="auto">
          <a:xfrm>
            <a:off x="1854200" y="1566147"/>
            <a:ext cx="5435600" cy="31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0" y="559594"/>
            <a:ext cx="9144000" cy="142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7859" y="4122240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2439860" y="4871800"/>
            <a:ext cx="4264283" cy="271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3443" y="4867503"/>
            <a:ext cx="4668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15" y="4743282"/>
            <a:ext cx="2269566" cy="3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4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OpenTURNS </a:t>
            </a:r>
            <a:r>
              <a:rPr lang="fr-FR" dirty="0" err="1" smtClean="0"/>
              <a:t>day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recently developed features in </a:t>
            </a:r>
            <a:r>
              <a:rPr lang="en-US" dirty="0" err="1" smtClean="0"/>
              <a:t>Persalys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1282700" y="3959225"/>
            <a:ext cx="6540500" cy="457200"/>
          </a:xfrm>
        </p:spPr>
        <p:txBody>
          <a:bodyPr/>
          <a:lstStyle/>
          <a:p>
            <a:r>
              <a:rPr lang="fr-FR" sz="1800" dirty="0" smtClean="0"/>
              <a:t>Antoine Dumas + </a:t>
            </a:r>
            <a:r>
              <a:rPr lang="fr-FR" sz="1800" dirty="0"/>
              <a:t>Aurélie </a:t>
            </a:r>
            <a:r>
              <a:rPr lang="fr-FR" sz="1800" dirty="0" err="1"/>
              <a:t>Ladier</a:t>
            </a:r>
            <a:r>
              <a:rPr lang="fr-FR" sz="1800" dirty="0"/>
              <a:t>, Julien </a:t>
            </a:r>
            <a:r>
              <a:rPr lang="fr-FR" sz="1800" dirty="0" err="1" smtClean="0"/>
              <a:t>Schueller</a:t>
            </a:r>
            <a:endParaRPr lang="fr-FR" sz="1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 7, 2019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9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a sample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Inference of the dependence of the </a:t>
            </a:r>
            <a:r>
              <a:rPr lang="en-US" dirty="0" smtClean="0"/>
              <a:t>sample</a:t>
            </a:r>
            <a:endParaRPr lang="en-US" dirty="0" smtClean="0"/>
          </a:p>
          <a:p>
            <a:pPr lvl="1"/>
            <a:r>
              <a:rPr lang="en-US" dirty="0" smtClean="0"/>
              <a:t>Guided choice according to the </a:t>
            </a:r>
            <a:r>
              <a:rPr lang="en-US" dirty="0" smtClean="0"/>
              <a:t>BIC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316" name="Picture 4" descr="Z:\Echanges\ladier\persalys2019\dependence_inference_result_wind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8" t="9588"/>
          <a:stretch/>
        </p:blipFill>
        <p:spPr bwMode="auto">
          <a:xfrm>
            <a:off x="1285874" y="1643062"/>
            <a:ext cx="4845429" cy="28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a sample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Inference of the dependence of the </a:t>
            </a:r>
            <a:r>
              <a:rPr lang="en-US" dirty="0" smtClean="0"/>
              <a:t>sample</a:t>
            </a:r>
          </a:p>
          <a:p>
            <a:pPr lvl="1"/>
            <a:r>
              <a:rPr lang="en-US" dirty="0"/>
              <a:t>Guided choice according to the </a:t>
            </a:r>
            <a:r>
              <a:rPr lang="en-US" dirty="0" smtClean="0"/>
              <a:t>BIC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316" name="Picture 4" descr="Z:\Echanges\ladier\persalys2019\dependence_inference_result_wind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8" t="9588"/>
          <a:stretch/>
        </p:blipFill>
        <p:spPr bwMode="auto">
          <a:xfrm>
            <a:off x="1285874" y="1643062"/>
            <a:ext cx="4845429" cy="28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M:\Persalys\ot_presentation\otgui2018\figures\copula_inference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5" t="13540"/>
          <a:stretch/>
        </p:blipFill>
        <p:spPr bwMode="auto">
          <a:xfrm>
            <a:off x="4105274" y="1643062"/>
            <a:ext cx="4413249" cy="31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Bounded optimization of an output without functional constraints</a:t>
            </a:r>
          </a:p>
          <a:p>
            <a:pPr lvl="1"/>
            <a:r>
              <a:rPr lang="en-US" dirty="0" smtClean="0"/>
              <a:t>Algorithms : TNC, </a:t>
            </a:r>
            <a:r>
              <a:rPr lang="en-US" dirty="0" err="1" smtClean="0"/>
              <a:t>Cobyla</a:t>
            </a:r>
            <a:r>
              <a:rPr lang="en-US" dirty="0" smtClean="0"/>
              <a:t>, </a:t>
            </a:r>
            <a:r>
              <a:rPr lang="en-US" dirty="0" err="1" smtClean="0"/>
              <a:t>NLopt</a:t>
            </a:r>
            <a:r>
              <a:rPr lang="en-US" dirty="0" smtClean="0"/>
              <a:t> (more than 40 algorithms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Future work : parameter calibration (least square fit and Bayesian)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363" name="Picture 3" descr="Z:\Echanges\ladier\persalys2019\optimization_result_window_optimal_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" y="1892359"/>
            <a:ext cx="4317419" cy="2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Z:\Echanges\ladier\persalys2019\optimization_result_window_convergence_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19" y="1832054"/>
            <a:ext cx="3378306" cy="2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Workflow of the field study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Z:\Echanges\ladier\persalys2019\field_model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283187"/>
            <a:ext cx="6804932" cy="30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Mesh definition and visualization</a:t>
            </a:r>
          </a:p>
          <a:p>
            <a:pPr lvl="1"/>
            <a:r>
              <a:rPr lang="en-US" dirty="0" smtClean="0"/>
              <a:t>Possible import from text or csv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Z:\Echanges\ladier\persalys2019\mesh_definition_wiz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0" y="1550186"/>
            <a:ext cx="4078060" cy="30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Z:\Echanges\ladier\persalys2019\mesh_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503817"/>
            <a:ext cx="4507117" cy="31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model definition and probabilistic model</a:t>
            </a:r>
          </a:p>
          <a:p>
            <a:pPr lvl="1"/>
            <a:r>
              <a:rPr lang="en-US" dirty="0" smtClean="0"/>
              <a:t>Python or symbolic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 descr="Z:\Echanges\ladier\persalys2019\python_model_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2" y="1609725"/>
            <a:ext cx="5191601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:\Echanges\ladier\field_proba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759633"/>
            <a:ext cx="3429000" cy="25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 for a specific value</a:t>
            </a:r>
          </a:p>
          <a:p>
            <a:pPr lvl="1"/>
            <a:r>
              <a:rPr lang="en-US" dirty="0" smtClean="0"/>
              <a:t>Validation of the model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Z:\Echanges\ladier\persalys2019\evaluation_field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42" y="1421996"/>
            <a:ext cx="4464957" cy="32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Uncertainty propagation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 descr="Z:\Echanges\ladier\persalys2019\monteCarlo_field_result_trajecto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4" y="1249665"/>
            <a:ext cx="5374822" cy="34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Extract values at some nodes as data model</a:t>
            </a:r>
          </a:p>
          <a:p>
            <a:pPr lvl="1"/>
            <a:r>
              <a:rPr lang="en-US" dirty="0" smtClean="0"/>
              <a:t>Here extraction of values at nodes 3 and 5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42" name="Picture 2" descr="Z:\Echanges\ladier\persalys2019\extraction_data_MC_f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32" y="1462113"/>
            <a:ext cx="5755368" cy="318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BagChart</a:t>
            </a:r>
            <a:r>
              <a:rPr lang="en-US" dirty="0" smtClean="0"/>
              <a:t> (from </a:t>
            </a:r>
            <a:r>
              <a:rPr lang="en-US" dirty="0" err="1" smtClean="0"/>
              <a:t>Paraview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selection of trajectories between graphs</a:t>
            </a:r>
          </a:p>
          <a:p>
            <a:pPr lvl="1"/>
            <a:r>
              <a:rPr lang="en-US" dirty="0" smtClean="0"/>
              <a:t>Future work : PCA of dimension &gt; 2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 descr="Z:\Echanges\ladier\field_Bag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9" y="1766809"/>
            <a:ext cx="4020303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Echanges\ladier\field_functionalBag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36" y="1757284"/>
            <a:ext cx="3509414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Uncertainty Methodology to Engineers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years ago</a:t>
            </a:r>
          </a:p>
          <a:p>
            <a:pPr lvl="1"/>
            <a:r>
              <a:rPr lang="en-US" dirty="0"/>
              <a:t>EDF MRI (now PRISME) </a:t>
            </a:r>
            <a:r>
              <a:rPr lang="en-US" dirty="0" smtClean="0"/>
              <a:t>wants </a:t>
            </a:r>
            <a:r>
              <a:rPr lang="en-US" dirty="0"/>
              <a:t>to maximize the use of </a:t>
            </a:r>
            <a:r>
              <a:rPr lang="en-US" dirty="0" err="1"/>
              <a:t>OpenTURNS</a:t>
            </a:r>
            <a:r>
              <a:rPr lang="en-US" dirty="0"/>
              <a:t>® by its engineer/researcher </a:t>
            </a:r>
            <a:r>
              <a:rPr lang="en-US" dirty="0" smtClean="0"/>
              <a:t>(and improve an existing </a:t>
            </a:r>
            <a:r>
              <a:rPr lang="en-US" dirty="0" smtClean="0"/>
              <a:t>GUI) </a:t>
            </a:r>
            <a:r>
              <a:rPr lang="en-US" dirty="0" smtClean="0"/>
              <a:t>=&gt; </a:t>
            </a:r>
            <a:r>
              <a:rPr lang="en-US" dirty="0"/>
              <a:t>develop a GUI to make more easy to use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Phimeca</a:t>
            </a:r>
            <a:r>
              <a:rPr lang="en-US" dirty="0"/>
              <a:t> has already developed an “</a:t>
            </a:r>
            <a:r>
              <a:rPr lang="en-US" dirty="0" err="1"/>
              <a:t>OpenTURNS</a:t>
            </a:r>
            <a:r>
              <a:rPr lang="en-US" dirty="0"/>
              <a:t> GUI” (</a:t>
            </a:r>
            <a:r>
              <a:rPr lang="en-US" dirty="0" err="1"/>
              <a:t>PhimecaSoft</a:t>
            </a:r>
            <a:r>
              <a:rPr lang="en-US" dirty="0"/>
              <a:t>®) which satisfy some needs of EDF R&amp;D but not all.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EDF R&amp;D and </a:t>
            </a:r>
            <a:r>
              <a:rPr lang="en-US" dirty="0" err="1"/>
              <a:t>Phimeca</a:t>
            </a:r>
            <a:r>
              <a:rPr lang="en-US" dirty="0"/>
              <a:t> decide to start a specific partnership in order to develop a new GUI based on </a:t>
            </a:r>
            <a:r>
              <a:rPr lang="en-US" dirty="0" err="1"/>
              <a:t>OpenTURNS</a:t>
            </a:r>
            <a:r>
              <a:rPr lang="en-US" dirty="0"/>
              <a:t>® and “Salome Tools” :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Yacs</a:t>
            </a:r>
            <a:r>
              <a:rPr lang="en-US" dirty="0"/>
              <a:t>, ...</a:t>
            </a:r>
          </a:p>
          <a:p>
            <a:pPr lvl="1"/>
            <a:endParaRPr lang="en-US" dirty="0"/>
          </a:p>
          <a:p>
            <a:r>
              <a:rPr lang="en-US" dirty="0" err="1" smtClean="0"/>
              <a:t>Persalys</a:t>
            </a:r>
            <a:r>
              <a:rPr lang="en-US" dirty="0" smtClean="0"/>
              <a:t> (previously OT GUI) is available, </a:t>
            </a:r>
            <a:r>
              <a:rPr lang="en-US" dirty="0"/>
              <a:t>on Salome website, in EDF Specific Salome </a:t>
            </a:r>
            <a:r>
              <a:rPr lang="en-US" dirty="0" smtClean="0"/>
              <a:t>version and commercialized by </a:t>
            </a:r>
            <a:r>
              <a:rPr lang="en-US" dirty="0" err="1" smtClean="0"/>
              <a:t>Phimeca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1D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Karhunen</a:t>
                </a:r>
                <a:r>
                  <a:rPr lang="en-US" dirty="0" err="1"/>
                  <a:t>-</a:t>
                </a:r>
                <a:r>
                  <a:rPr lang="en-US" dirty="0" err="1" smtClean="0"/>
                  <a:t>Loève</a:t>
                </a:r>
                <a:r>
                  <a:rPr lang="en-US" dirty="0" smtClean="0"/>
                  <a:t> </a:t>
                </a:r>
                <a:r>
                  <a:rPr lang="en-US" dirty="0" smtClean="0"/>
                  <a:t>decomposition</a:t>
                </a:r>
              </a:p>
              <a:p>
                <a:pPr lvl="1"/>
                <a:r>
                  <a:rPr lang="en-US" dirty="0" smtClean="0"/>
                  <a:t>Show modes, eigenvalues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 descr="Z:\Echanges\ladier\persalys2019\monteCarlo_field_result_mod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7" t="7358"/>
          <a:stretch/>
        </p:blipFill>
        <p:spPr bwMode="auto">
          <a:xfrm>
            <a:off x="146050" y="1528391"/>
            <a:ext cx="2765043" cy="22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Z:\Echanges\ladier\field_x_i_plot_matr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38" y="734050"/>
            <a:ext cx="4254962" cy="28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Echanges\ladier\persalys2019\monteCarlo_field_result_eigenvalu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7" t="8665"/>
          <a:stretch/>
        </p:blipFill>
        <p:spPr bwMode="auto">
          <a:xfrm>
            <a:off x="2255124" y="2445088"/>
            <a:ext cx="3064538" cy="237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evaluations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Multiprocessing available for Python model</a:t>
            </a:r>
          </a:p>
          <a:p>
            <a:pPr lvl="1"/>
            <a:r>
              <a:rPr lang="en-US" dirty="0" smtClean="0"/>
              <a:t>In local host if on your personal computer</a:t>
            </a:r>
          </a:p>
          <a:p>
            <a:pPr lvl="1"/>
            <a:r>
              <a:rPr lang="en-US" dirty="0" smtClean="0"/>
              <a:t>On cluster if used within Salome </a:t>
            </a:r>
            <a:r>
              <a:rPr lang="en-US" dirty="0" err="1" smtClean="0"/>
              <a:t>Meca</a:t>
            </a:r>
            <a:r>
              <a:rPr lang="en-US" dirty="0" smtClean="0"/>
              <a:t> using YACS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6" name="Picture 2" descr="Z:\Echanges\ladier\persalys2019\python_model_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21" y="1811677"/>
            <a:ext cx="4927146" cy="27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 rot="8185901">
            <a:off x="5950857" y="2979061"/>
            <a:ext cx="2046514" cy="105954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517571" y="4025069"/>
            <a:ext cx="1741714" cy="572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3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Parameter calibration</a:t>
            </a:r>
          </a:p>
          <a:p>
            <a:pPr lvl="1"/>
            <a:r>
              <a:rPr lang="en-US" dirty="0" smtClean="0"/>
              <a:t>Least square and Bayesian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 1D</a:t>
            </a:r>
          </a:p>
          <a:p>
            <a:pPr lvl="1"/>
            <a:r>
              <a:rPr lang="en-US" dirty="0" smtClean="0"/>
              <a:t>Improve the </a:t>
            </a:r>
            <a:r>
              <a:rPr lang="en-US" dirty="0" err="1" smtClean="0"/>
              <a:t>BagChart</a:t>
            </a:r>
            <a:r>
              <a:rPr lang="en-US" dirty="0" smtClean="0"/>
              <a:t> with a PCA of dimension &gt; 2</a:t>
            </a:r>
          </a:p>
          <a:p>
            <a:pPr lvl="1"/>
            <a:endParaRPr lang="en-US" dirty="0"/>
          </a:p>
          <a:p>
            <a:r>
              <a:rPr lang="en-US" dirty="0" smtClean="0"/>
              <a:t>Study with 2D field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expectations regarding the GUI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 easy to use as possible and, when it is possible, a GUI which can guide the user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Possibility to use it inside Salome Platform to </a:t>
            </a:r>
            <a:endParaRPr lang="en-US" dirty="0" smtClean="0"/>
          </a:p>
          <a:p>
            <a:pPr lvl="2"/>
            <a:r>
              <a:rPr lang="en-US" dirty="0" smtClean="0"/>
              <a:t>Use supercomputing resources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Gaïa</a:t>
            </a:r>
            <a:r>
              <a:rPr lang="en-US" dirty="0" smtClean="0"/>
              <a:t>, </a:t>
            </a:r>
            <a:r>
              <a:rPr lang="fr-FR" dirty="0"/>
              <a:t>3 052 </a:t>
            </a:r>
            <a:r>
              <a:rPr lang="fr-FR" dirty="0" err="1" smtClean="0"/>
              <a:t>Tflops</a:t>
            </a:r>
            <a:r>
              <a:rPr lang="fr-FR" dirty="0" smtClean="0"/>
              <a:t> </a:t>
            </a:r>
            <a:r>
              <a:rPr lang="fr-FR" dirty="0" err="1" smtClean="0"/>
              <a:t>peak</a:t>
            </a:r>
            <a:r>
              <a:rPr lang="fr-FR" dirty="0" smtClean="0"/>
              <a:t>, 41 000 </a:t>
            </a:r>
            <a:r>
              <a:rPr lang="fr-FR" dirty="0" err="1" smtClean="0"/>
              <a:t>cores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Connect to EDF </a:t>
            </a:r>
            <a:r>
              <a:rPr lang="en-US" dirty="0"/>
              <a:t>numerical code users (</a:t>
            </a:r>
            <a:r>
              <a:rPr lang="en-US" dirty="0" err="1"/>
              <a:t>Code_Aster</a:t>
            </a:r>
            <a:r>
              <a:rPr lang="en-US" dirty="0"/>
              <a:t> for example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Take benefit from the advanced visualization capability from </a:t>
            </a:r>
            <a:r>
              <a:rPr lang="en-US" dirty="0" err="1"/>
              <a:t>P</a:t>
            </a:r>
            <a:r>
              <a:rPr lang="en-US" dirty="0" err="1" smtClean="0"/>
              <a:t>araview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Drive the GUI from a </a:t>
            </a:r>
            <a:r>
              <a:rPr lang="en-US" dirty="0"/>
              <a:t>python script usable </a:t>
            </a:r>
            <a:r>
              <a:rPr lang="en-US" dirty="0" smtClean="0"/>
              <a:t>in </a:t>
            </a:r>
            <a:r>
              <a:rPr lang="en-US" dirty="0"/>
              <a:t>an “expert”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recently added?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Screening with Morris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Dependence structure (definition and inference)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Field 1D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Distributed evaluations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Persalys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675001"/>
            <a:ext cx="3669075" cy="3950651"/>
          </a:xfrm>
        </p:spPr>
        <p:txBody>
          <a:bodyPr/>
          <a:lstStyle/>
          <a:p>
            <a:r>
              <a:rPr lang="en-US" dirty="0" smtClean="0"/>
              <a:t>Functionality of </a:t>
            </a:r>
            <a:r>
              <a:rPr lang="en-US" dirty="0" err="1" smtClean="0"/>
              <a:t>Persalys</a:t>
            </a:r>
            <a:endParaRPr lang="en-US" dirty="0" smtClean="0"/>
          </a:p>
          <a:p>
            <a:pPr lvl="1"/>
            <a:r>
              <a:rPr lang="en-US" dirty="0" smtClean="0"/>
              <a:t>Documentation (links from the interface)</a:t>
            </a:r>
          </a:p>
          <a:p>
            <a:pPr lvl="2"/>
            <a:r>
              <a:rPr lang="en-US" dirty="0" smtClean="0"/>
              <a:t>For the graphical interface</a:t>
            </a:r>
          </a:p>
          <a:p>
            <a:pPr lvl="2"/>
            <a:r>
              <a:rPr lang="en-US" dirty="0" smtClean="0"/>
              <a:t>For the Python interface</a:t>
            </a:r>
          </a:p>
          <a:p>
            <a:pPr lvl="2"/>
            <a:r>
              <a:rPr lang="en-US" dirty="0" smtClean="0"/>
              <a:t>Links to the </a:t>
            </a:r>
            <a:r>
              <a:rPr lang="en-US" dirty="0" err="1" smtClean="0"/>
              <a:t>OpenTURNS</a:t>
            </a:r>
            <a:r>
              <a:rPr lang="en-US" dirty="0" smtClean="0"/>
              <a:t> documentation</a:t>
            </a:r>
          </a:p>
          <a:p>
            <a:pPr lvl="1"/>
            <a:r>
              <a:rPr lang="en-US" dirty="0" smtClean="0"/>
              <a:t>Example of a cantilever beam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266" name="Picture 2" descr="Z:\Echanges\ladier\persalys2019\study_window_functionalities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05" y="742422"/>
            <a:ext cx="4504796" cy="38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method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675001"/>
            <a:ext cx="8784000" cy="3950651"/>
          </a:xfrm>
        </p:spPr>
        <p:txBody>
          <a:bodyPr/>
          <a:lstStyle/>
          <a:p>
            <a:r>
              <a:rPr lang="en-US" dirty="0" smtClean="0"/>
              <a:t>Morris method</a:t>
            </a:r>
          </a:p>
          <a:p>
            <a:pPr lvl="1"/>
            <a:r>
              <a:rPr lang="en-US" dirty="0" smtClean="0"/>
              <a:t>Definition of the grid and number of trajectories</a:t>
            </a:r>
          </a:p>
          <a:p>
            <a:pPr lvl="1"/>
            <a:r>
              <a:rPr lang="en-US" dirty="0" smtClean="0"/>
              <a:t>Visualization of the generated design of experiments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291" name="Picture 3" descr="Z:\Echanges\ladier\persalys2019\morris_parameters_se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0" y="2036063"/>
            <a:ext cx="3429187" cy="23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:\Echanges\ladier\morris_result_plot_matr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3" y="1724025"/>
            <a:ext cx="4647669" cy="30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method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675001"/>
            <a:ext cx="3107100" cy="3950651"/>
          </a:xfrm>
        </p:spPr>
        <p:txBody>
          <a:bodyPr/>
          <a:lstStyle/>
          <a:p>
            <a:r>
              <a:rPr lang="en-US" dirty="0" smtClean="0"/>
              <a:t>Morris method</a:t>
            </a:r>
          </a:p>
          <a:p>
            <a:pPr lvl="1"/>
            <a:r>
              <a:rPr lang="en-US" dirty="0" smtClean="0"/>
              <a:t>Sort the variables into three groups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no effect</a:t>
            </a:r>
          </a:p>
          <a:p>
            <a:pPr lvl="2"/>
            <a:r>
              <a:rPr lang="en-US" dirty="0" smtClean="0"/>
              <a:t>linear effect</a:t>
            </a:r>
          </a:p>
          <a:p>
            <a:pPr lvl="2"/>
            <a:r>
              <a:rPr lang="en-US" dirty="0" smtClean="0"/>
              <a:t>non </a:t>
            </a:r>
            <a:r>
              <a:rPr lang="en-US" dirty="0" smtClean="0"/>
              <a:t>linear effect or interaction</a:t>
            </a:r>
          </a:p>
          <a:p>
            <a:pPr lvl="1"/>
            <a:r>
              <a:rPr lang="en-US" dirty="0" smtClean="0"/>
              <a:t>Selection of the influent parameters</a:t>
            </a:r>
          </a:p>
          <a:p>
            <a:pPr lvl="2"/>
            <a:r>
              <a:rPr lang="en-US" dirty="0" smtClean="0"/>
              <a:t>Move the vertical selection cursor</a:t>
            </a:r>
          </a:p>
          <a:p>
            <a:pPr lvl="2"/>
            <a:r>
              <a:rPr lang="en-US" dirty="0" smtClean="0"/>
              <a:t>Tick the selection box</a:t>
            </a:r>
          </a:p>
          <a:p>
            <a:pPr lvl="1"/>
            <a:r>
              <a:rPr lang="en-US" dirty="0" smtClean="0"/>
              <a:t>Order the table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292" name="Picture 4" descr="Z:\Echanges\ladier\persalys2019\morris_result_wind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88" y="892268"/>
            <a:ext cx="5355638" cy="28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input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675001"/>
            <a:ext cx="8784000" cy="3950651"/>
          </a:xfrm>
        </p:spPr>
        <p:txBody>
          <a:bodyPr/>
          <a:lstStyle/>
          <a:p>
            <a:r>
              <a:rPr lang="en-US" dirty="0" smtClean="0"/>
              <a:t>Correlation is added using copulas</a:t>
            </a:r>
          </a:p>
          <a:p>
            <a:pPr lvl="1"/>
            <a:r>
              <a:rPr lang="en-US" dirty="0" smtClean="0"/>
              <a:t>Define arbitrary groups of dependent variables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338" name="Picture 2" descr="Z:\Echanges\ladier\persalys2019\window_physical_model_dependence_defin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27" y="1475583"/>
            <a:ext cx="5196005" cy="332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a sample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Analysis of the correlation of the sample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OpenTURNS day - Phimeca - 7/06/2019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N:\Persalys\ot_presentation\spearman-matrix-solu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8"/>
          <a:stretch/>
        </p:blipFill>
        <p:spPr bwMode="auto">
          <a:xfrm>
            <a:off x="1014413" y="1191451"/>
            <a:ext cx="7308584" cy="34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himeca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Modele_phimeca_16_9</Template>
  <TotalTime>198</TotalTime>
  <Words>719</Words>
  <Application>Microsoft Office PowerPoint</Application>
  <PresentationFormat>Affichage à l'écran (16:9)</PresentationFormat>
  <Paragraphs>144</Paragraphs>
  <Slides>22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Modele_phimeca_16_9</vt:lpstr>
      <vt:lpstr>Phimeca (body)</vt:lpstr>
      <vt:lpstr>OpenTURNS day</vt:lpstr>
      <vt:lpstr>Bring Uncertainty Methodology to Engineers</vt:lpstr>
      <vt:lpstr>Some expectations regarding the GUI</vt:lpstr>
      <vt:lpstr>What’s recently added?</vt:lpstr>
      <vt:lpstr>Opening Persalys</vt:lpstr>
      <vt:lpstr>Screening method</vt:lpstr>
      <vt:lpstr>Screening method</vt:lpstr>
      <vt:lpstr>Correlated input variables</vt:lpstr>
      <vt:lpstr>Dependence of a sample</vt:lpstr>
      <vt:lpstr>Dependence of a sample</vt:lpstr>
      <vt:lpstr>Dependence of a sample</vt:lpstr>
      <vt:lpstr>Optimization</vt:lpstr>
      <vt:lpstr>Field 1D</vt:lpstr>
      <vt:lpstr>Field 1D</vt:lpstr>
      <vt:lpstr>Field 1D</vt:lpstr>
      <vt:lpstr>Field 1D</vt:lpstr>
      <vt:lpstr>Field 1D</vt:lpstr>
      <vt:lpstr>Field 1D</vt:lpstr>
      <vt:lpstr>Field 1D</vt:lpstr>
      <vt:lpstr>Field 1D</vt:lpstr>
      <vt:lpstr>Distributed evaluations</vt:lpstr>
      <vt:lpstr>Future work</vt:lpstr>
    </vt:vector>
  </TitlesOfParts>
  <Company>Phimeca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Dumas</dc:creator>
  <cp:lastModifiedBy>Dumas</cp:lastModifiedBy>
  <cp:revision>39</cp:revision>
  <cp:lastPrinted>2012-06-08T12:37:26Z</cp:lastPrinted>
  <dcterms:created xsi:type="dcterms:W3CDTF">2019-05-24T13:18:38Z</dcterms:created>
  <dcterms:modified xsi:type="dcterms:W3CDTF">2019-06-03T11:58:30Z</dcterms:modified>
</cp:coreProperties>
</file>