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80" r:id="rId4"/>
    <p:sldId id="281" r:id="rId5"/>
    <p:sldId id="282" r:id="rId6"/>
    <p:sldId id="283" r:id="rId7"/>
    <p:sldId id="290" r:id="rId8"/>
    <p:sldId id="284" r:id="rId9"/>
    <p:sldId id="285" r:id="rId10"/>
    <p:sldId id="261" r:id="rId11"/>
    <p:sldId id="266" r:id="rId12"/>
    <p:sldId id="263" r:id="rId13"/>
    <p:sldId id="267" r:id="rId14"/>
    <p:sldId id="258" r:id="rId15"/>
    <p:sldId id="268" r:id="rId16"/>
    <p:sldId id="273" r:id="rId17"/>
    <p:sldId id="274" r:id="rId18"/>
    <p:sldId id="262" r:id="rId19"/>
    <p:sldId id="275" r:id="rId20"/>
    <p:sldId id="277" r:id="rId21"/>
    <p:sldId id="276" r:id="rId22"/>
    <p:sldId id="265" r:id="rId23"/>
    <p:sldId id="278" r:id="rId24"/>
    <p:sldId id="259" r:id="rId25"/>
    <p:sldId id="264" r:id="rId26"/>
    <p:sldId id="260" r:id="rId27"/>
    <p:sldId id="269" r:id="rId28"/>
    <p:sldId id="279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E98"/>
    <a:srgbClr val="C9FF00"/>
    <a:srgbClr val="FF770F"/>
    <a:srgbClr val="C46B37"/>
    <a:srgbClr val="09BEDF"/>
    <a:srgbClr val="26FFFF"/>
    <a:srgbClr val="C0FB66"/>
    <a:srgbClr val="EDE7A2"/>
    <a:srgbClr val="BDF7FF"/>
    <a:srgbClr val="BA7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60"/>
  </p:normalViewPr>
  <p:slideViewPr>
    <p:cSldViewPr snapToGrid="0">
      <p:cViewPr>
        <p:scale>
          <a:sx n="139" d="100"/>
          <a:sy n="139" d="100"/>
        </p:scale>
        <p:origin x="52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556" y="0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/>
          <a:lstStyle>
            <a:lvl1pPr algn="r">
              <a:defRPr sz="800"/>
            </a:lvl1pPr>
          </a:lstStyle>
          <a:p>
            <a:fld id="{6F1D4658-1B9C-4A60-BEC8-C54CAEFCDFC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8158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 anchor="b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556" y="9378158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 anchor="b"/>
          <a:lstStyle>
            <a:lvl1pPr algn="r">
              <a:defRPr sz="800"/>
            </a:lvl1pPr>
          </a:lstStyle>
          <a:p>
            <a:fld id="{8676914D-5690-4138-8F5A-0AD59C093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7684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556" y="0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/>
          <a:lstStyle>
            <a:lvl1pPr algn="r">
              <a:defRPr sz="800"/>
            </a:lvl1pPr>
          </a:lstStyle>
          <a:p>
            <a:fld id="{F7EA4731-4F66-4F7B-9B1D-F1ACE2E3CE7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481" tIns="31240" rIns="62481" bIns="3124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348" y="4750755"/>
            <a:ext cx="5486400" cy="3888371"/>
          </a:xfrm>
          <a:prstGeom prst="rect">
            <a:avLst/>
          </a:prstGeom>
        </p:spPr>
        <p:txBody>
          <a:bodyPr vert="horz" lIns="62481" tIns="31240" rIns="62481" bIns="3124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378158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 anchor="b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556" y="9378158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 anchor="b"/>
          <a:lstStyle>
            <a:lvl1pPr algn="r">
              <a:defRPr sz="800"/>
            </a:lvl1pPr>
          </a:lstStyle>
          <a:p>
            <a:fld id="{B7ECF1DE-3457-401A-969C-DC3D8983E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7987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9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5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3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38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43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0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13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BAF4-4933-47B0-A293-E2A443DD9D22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2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4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hteck 86"/>
          <p:cNvSpPr/>
          <p:nvPr/>
        </p:nvSpPr>
        <p:spPr>
          <a:xfrm>
            <a:off x="0" y="588407"/>
            <a:ext cx="12192000" cy="441865"/>
          </a:xfrm>
          <a:prstGeom prst="rect">
            <a:avLst/>
          </a:prstGeom>
          <a:solidFill>
            <a:schemeClr val="tx2">
              <a:lumMod val="20000"/>
              <a:lumOff val="80000"/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2" name="Rechteck 86"/>
          <p:cNvSpPr/>
          <p:nvPr/>
        </p:nvSpPr>
        <p:spPr>
          <a:xfrm>
            <a:off x="0" y="-27943"/>
            <a:ext cx="12192000" cy="614458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22368" y="106611"/>
            <a:ext cx="334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how does openVALIDATION work?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4807697" y="1314178"/>
            <a:ext cx="1529241" cy="1873312"/>
            <a:chOff x="611724" y="2130384"/>
            <a:chExt cx="1182655" cy="2066365"/>
          </a:xfrm>
        </p:grpSpPr>
        <p:sp>
          <p:nvSpPr>
            <p:cNvPr id="23" name="Rechteck 86"/>
            <p:cNvSpPr/>
            <p:nvPr/>
          </p:nvSpPr>
          <p:spPr>
            <a:xfrm>
              <a:off x="611724" y="2130384"/>
              <a:ext cx="1182655" cy="2066365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Rechteck 86"/>
            <p:cNvSpPr/>
            <p:nvPr/>
          </p:nvSpPr>
          <p:spPr>
            <a:xfrm>
              <a:off x="718628" y="3144436"/>
              <a:ext cx="957765" cy="290915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lexer</a:t>
              </a:r>
            </a:p>
          </p:txBody>
        </p:sp>
        <p:sp>
          <p:nvSpPr>
            <p:cNvPr id="29" name="Rechteck 86"/>
            <p:cNvSpPr/>
            <p:nvPr/>
          </p:nvSpPr>
          <p:spPr>
            <a:xfrm>
              <a:off x="723553" y="3667627"/>
              <a:ext cx="957765" cy="290915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parser</a:t>
              </a:r>
            </a:p>
          </p:txBody>
        </p:sp>
      </p:grpSp>
      <p:cxnSp>
        <p:nvCxnSpPr>
          <p:cNvPr id="83" name="Gerade Verbindung mit Pfeil 13"/>
          <p:cNvCxnSpPr>
            <a:stCxn id="88" idx="3"/>
            <a:endCxn id="23" idx="1"/>
          </p:cNvCxnSpPr>
          <p:nvPr/>
        </p:nvCxnSpPr>
        <p:spPr>
          <a:xfrm flipV="1">
            <a:off x="4381272" y="2250834"/>
            <a:ext cx="426425" cy="195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13"/>
          <p:cNvCxnSpPr>
            <a:stCxn id="132" idx="0"/>
            <a:endCxn id="88" idx="2"/>
          </p:cNvCxnSpPr>
          <p:nvPr/>
        </p:nvCxnSpPr>
        <p:spPr>
          <a:xfrm flipH="1" flipV="1">
            <a:off x="3588721" y="3187490"/>
            <a:ext cx="3660" cy="987434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86"/>
          <p:cNvSpPr/>
          <p:nvPr/>
        </p:nvSpPr>
        <p:spPr>
          <a:xfrm>
            <a:off x="4810417" y="4592347"/>
            <a:ext cx="1532590" cy="683647"/>
          </a:xfrm>
          <a:prstGeom prst="roundRect">
            <a:avLst>
              <a:gd name="adj" fmla="val 384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AST-Builder</a:t>
            </a:r>
          </a:p>
        </p:txBody>
      </p:sp>
      <p:sp>
        <p:nvSpPr>
          <p:cNvPr id="112" name="Rechteck 86"/>
          <p:cNvSpPr/>
          <p:nvPr/>
        </p:nvSpPr>
        <p:spPr>
          <a:xfrm>
            <a:off x="4244847" y="1842669"/>
            <a:ext cx="2092091" cy="4585427"/>
          </a:xfrm>
          <a:prstGeom prst="roundRect">
            <a:avLst>
              <a:gd name="adj" fmla="val 1501"/>
            </a:avLst>
          </a:prstGeom>
          <a:noFill/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Rechteck 86"/>
          <p:cNvSpPr/>
          <p:nvPr/>
        </p:nvSpPr>
        <p:spPr>
          <a:xfrm>
            <a:off x="6922218" y="1314178"/>
            <a:ext cx="1684470" cy="5113918"/>
          </a:xfrm>
          <a:prstGeom prst="roundRect">
            <a:avLst>
              <a:gd name="adj" fmla="val 1501"/>
            </a:avLst>
          </a:prstGeom>
          <a:solidFill>
            <a:schemeClr val="bg1">
              <a:lumMod val="95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3" name="Gruppieren 52"/>
          <p:cNvGrpSpPr/>
          <p:nvPr/>
        </p:nvGrpSpPr>
        <p:grpSpPr>
          <a:xfrm>
            <a:off x="7139156" y="1477401"/>
            <a:ext cx="1260950" cy="4826462"/>
            <a:chOff x="4297894" y="4737413"/>
            <a:chExt cx="1260950" cy="4826462"/>
          </a:xfrm>
          <a:solidFill>
            <a:schemeClr val="bg1">
              <a:lumMod val="95000"/>
            </a:schemeClr>
          </a:solidFill>
        </p:grpSpPr>
        <p:sp>
          <p:nvSpPr>
            <p:cNvPr id="51" name="Flussdiagramm: Mehrere Dokumente 50"/>
            <p:cNvSpPr/>
            <p:nvPr/>
          </p:nvSpPr>
          <p:spPr>
            <a:xfrm>
              <a:off x="4297894" y="4737413"/>
              <a:ext cx="1260950" cy="758952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200" dirty="0">
                  <a:solidFill>
                    <a:schemeClr val="accent1">
                      <a:lumMod val="75000"/>
                    </a:schemeClr>
                  </a:solidFill>
                </a:rPr>
                <a:t>C# templates</a:t>
              </a:r>
            </a:p>
          </p:txBody>
        </p:sp>
        <p:pic>
          <p:nvPicPr>
            <p:cNvPr id="1028" name="Picture 4" descr="Bildergebnis fÃ¼r handlebar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50" t="23623" r="14645" b="26603"/>
            <a:stretch/>
          </p:blipFill>
          <p:spPr bwMode="auto">
            <a:xfrm>
              <a:off x="4588397" y="9054275"/>
              <a:ext cx="728000" cy="509600"/>
            </a:xfrm>
            <a:prstGeom prst="rect">
              <a:avLst/>
            </a:prstGeom>
            <a:grpFill/>
          </p:spPr>
        </p:pic>
      </p:grpSp>
      <p:cxnSp>
        <p:nvCxnSpPr>
          <p:cNvPr id="131" name="Gerade Verbindung mit Pfeil 13"/>
          <p:cNvCxnSpPr>
            <a:stCxn id="128" idx="3"/>
            <a:endCxn id="130" idx="1"/>
          </p:cNvCxnSpPr>
          <p:nvPr/>
        </p:nvCxnSpPr>
        <p:spPr>
          <a:xfrm flipV="1">
            <a:off x="6349953" y="3871137"/>
            <a:ext cx="572265" cy="2219456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uppieren 1030"/>
          <p:cNvGrpSpPr/>
          <p:nvPr/>
        </p:nvGrpSpPr>
        <p:grpSpPr>
          <a:xfrm>
            <a:off x="2801916" y="4174924"/>
            <a:ext cx="1580929" cy="2255942"/>
            <a:chOff x="1386446" y="1337716"/>
            <a:chExt cx="1207199" cy="918609"/>
          </a:xfrm>
        </p:grpSpPr>
        <p:sp>
          <p:nvSpPr>
            <p:cNvPr id="132" name="Rechteck 86"/>
            <p:cNvSpPr/>
            <p:nvPr/>
          </p:nvSpPr>
          <p:spPr>
            <a:xfrm>
              <a:off x="1386446" y="1337716"/>
              <a:ext cx="1207199" cy="918609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>
                  <a:solidFill>
                    <a:schemeClr val="bg1">
                      <a:lumMod val="95000"/>
                    </a:schemeClr>
                  </a:solidFill>
                </a:rPr>
                <a:t>entry point</a:t>
              </a:r>
            </a:p>
          </p:txBody>
        </p:sp>
        <p:sp>
          <p:nvSpPr>
            <p:cNvPr id="134" name="Rechteck 86"/>
            <p:cNvSpPr/>
            <p:nvPr/>
          </p:nvSpPr>
          <p:spPr>
            <a:xfrm>
              <a:off x="1522473" y="1616762"/>
              <a:ext cx="948668" cy="155086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</a:t>
              </a:r>
            </a:p>
          </p:txBody>
        </p:sp>
        <p:sp>
          <p:nvSpPr>
            <p:cNvPr id="135" name="Rechteck 86"/>
            <p:cNvSpPr/>
            <p:nvPr/>
          </p:nvSpPr>
          <p:spPr>
            <a:xfrm>
              <a:off x="1526553" y="2050443"/>
              <a:ext cx="944588" cy="154038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</a:p>
          </p:txBody>
        </p:sp>
        <p:sp>
          <p:nvSpPr>
            <p:cNvPr id="136" name="Rechteck 86"/>
            <p:cNvSpPr/>
            <p:nvPr/>
          </p:nvSpPr>
          <p:spPr>
            <a:xfrm>
              <a:off x="1526553" y="1840971"/>
              <a:ext cx="944588" cy="15613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service</a:t>
              </a:r>
            </a:p>
          </p:txBody>
        </p:sp>
      </p:grpSp>
      <p:cxnSp>
        <p:nvCxnSpPr>
          <p:cNvPr id="137" name="Gerade Verbindung mit Pfeil 13"/>
          <p:cNvCxnSpPr>
            <a:stCxn id="82" idx="1"/>
            <a:endCxn id="132" idx="1"/>
          </p:cNvCxnSpPr>
          <p:nvPr/>
        </p:nvCxnSpPr>
        <p:spPr>
          <a:xfrm rot="16200000" flipH="1">
            <a:off x="1705357" y="4206335"/>
            <a:ext cx="861837" cy="1331281"/>
          </a:xfrm>
          <a:prstGeom prst="curved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Gruppieren 1031"/>
          <p:cNvGrpSpPr/>
          <p:nvPr/>
        </p:nvGrpSpPr>
        <p:grpSpPr>
          <a:xfrm>
            <a:off x="9068343" y="1310424"/>
            <a:ext cx="1584320" cy="1096407"/>
            <a:chOff x="2768945" y="2618566"/>
            <a:chExt cx="1584320" cy="1096407"/>
          </a:xfrm>
        </p:grpSpPr>
        <p:sp>
          <p:nvSpPr>
            <p:cNvPr id="73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Framework</a:t>
              </a:r>
            </a:p>
          </p:txBody>
        </p:sp>
        <p:sp>
          <p:nvSpPr>
            <p:cNvPr id="148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Implementation</a:t>
              </a: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4806904" y="3471396"/>
            <a:ext cx="1530034" cy="677954"/>
            <a:chOff x="943932" y="4889115"/>
            <a:chExt cx="1280777" cy="677954"/>
          </a:xfrm>
        </p:grpSpPr>
        <p:sp>
          <p:nvSpPr>
            <p:cNvPr id="182" name="Rechteck 86"/>
            <p:cNvSpPr/>
            <p:nvPr/>
          </p:nvSpPr>
          <p:spPr>
            <a:xfrm>
              <a:off x="943932" y="4889115"/>
              <a:ext cx="1280777" cy="677954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antlr parser </a:t>
              </a:r>
              <a:r>
                <a:rPr lang="de-DE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tree</a:t>
              </a:r>
              <a:endPara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83" name="Picture 2" descr="Ãhnliches F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5" t="20190" r="21785" b="21164"/>
            <a:stretch/>
          </p:blipFill>
          <p:spPr bwMode="auto">
            <a:xfrm>
              <a:off x="1465974" y="5183257"/>
              <a:ext cx="229258" cy="24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uppieren 191"/>
          <p:cNvGrpSpPr/>
          <p:nvPr/>
        </p:nvGrpSpPr>
        <p:grpSpPr>
          <a:xfrm>
            <a:off x="2796169" y="1314568"/>
            <a:ext cx="1585103" cy="1872922"/>
            <a:chOff x="2796169" y="1314568"/>
            <a:chExt cx="1585103" cy="1872922"/>
          </a:xfrm>
        </p:grpSpPr>
        <p:grpSp>
          <p:nvGrpSpPr>
            <p:cNvPr id="66" name="Gruppieren 65"/>
            <p:cNvGrpSpPr/>
            <p:nvPr/>
          </p:nvGrpSpPr>
          <p:grpSpPr>
            <a:xfrm>
              <a:off x="2796169" y="1314568"/>
              <a:ext cx="1585103" cy="1872922"/>
              <a:chOff x="1008542" y="2229600"/>
              <a:chExt cx="1585103" cy="1872922"/>
            </a:xfrm>
          </p:grpSpPr>
          <p:sp>
            <p:nvSpPr>
              <p:cNvPr id="88" name="Rechteck 86"/>
              <p:cNvSpPr/>
              <p:nvPr/>
            </p:nvSpPr>
            <p:spPr>
              <a:xfrm>
                <a:off x="1008542" y="2229600"/>
                <a:ext cx="1585103" cy="1872922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preprocessor</a:t>
                </a:r>
              </a:p>
            </p:txBody>
          </p:sp>
          <p:sp>
            <p:nvSpPr>
              <p:cNvPr id="92" name="Rechteck 86"/>
              <p:cNvSpPr/>
              <p:nvPr/>
            </p:nvSpPr>
            <p:spPr>
              <a:xfrm>
                <a:off x="1195102" y="3622834"/>
                <a:ext cx="1239688" cy="263736"/>
              </a:xfrm>
              <a:prstGeom prst="roundRect">
                <a:avLst>
                  <a:gd name="adj" fmla="val 1091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includes</a:t>
                </a:r>
              </a:p>
            </p:txBody>
          </p:sp>
          <p:sp>
            <p:nvSpPr>
              <p:cNvPr id="108" name="Rechteck 86"/>
              <p:cNvSpPr/>
              <p:nvPr/>
            </p:nvSpPr>
            <p:spPr>
              <a:xfrm>
                <a:off x="1197771" y="2755854"/>
                <a:ext cx="1237019" cy="263736"/>
              </a:xfrm>
              <a:prstGeom prst="roundRect">
                <a:avLst>
                  <a:gd name="adj" fmla="val 1091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keyword aliases</a:t>
                </a:r>
              </a:p>
            </p:txBody>
          </p:sp>
        </p:grpSp>
        <p:sp>
          <p:nvSpPr>
            <p:cNvPr id="187" name="Rechteck 86"/>
            <p:cNvSpPr/>
            <p:nvPr/>
          </p:nvSpPr>
          <p:spPr>
            <a:xfrm>
              <a:off x="2985398" y="2274312"/>
              <a:ext cx="1237019" cy="263736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translation</a:t>
              </a:r>
            </a:p>
          </p:txBody>
        </p:sp>
      </p:grpSp>
      <p:cxnSp>
        <p:nvCxnSpPr>
          <p:cNvPr id="194" name="Gerade Verbindung mit Pfeil 13"/>
          <p:cNvCxnSpPr>
            <a:stCxn id="23" idx="2"/>
            <a:endCxn id="182" idx="0"/>
          </p:cNvCxnSpPr>
          <p:nvPr/>
        </p:nvCxnSpPr>
        <p:spPr>
          <a:xfrm flipH="1">
            <a:off x="5571921" y="3187490"/>
            <a:ext cx="397" cy="283906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3"/>
          <p:cNvCxnSpPr>
            <a:stCxn id="182" idx="2"/>
            <a:endCxn id="111" idx="0"/>
          </p:cNvCxnSpPr>
          <p:nvPr/>
        </p:nvCxnSpPr>
        <p:spPr>
          <a:xfrm>
            <a:off x="5571921" y="4149350"/>
            <a:ext cx="4791" cy="442997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3"/>
          <p:cNvCxnSpPr>
            <a:stCxn id="111" idx="2"/>
            <a:endCxn id="128" idx="0"/>
          </p:cNvCxnSpPr>
          <p:nvPr/>
        </p:nvCxnSpPr>
        <p:spPr>
          <a:xfrm>
            <a:off x="5576712" y="5275994"/>
            <a:ext cx="8224" cy="475622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4" name="Gruppieren 1073"/>
          <p:cNvGrpSpPr/>
          <p:nvPr/>
        </p:nvGrpSpPr>
        <p:grpSpPr>
          <a:xfrm>
            <a:off x="10823514" y="1310424"/>
            <a:ext cx="832280" cy="1090135"/>
            <a:chOff x="9685770" y="2142014"/>
            <a:chExt cx="832280" cy="1090135"/>
          </a:xfrm>
        </p:grpSpPr>
        <p:sp>
          <p:nvSpPr>
            <p:cNvPr id="1072" name="Gefaltete Ecke 1071"/>
            <p:cNvSpPr/>
            <p:nvPr/>
          </p:nvSpPr>
          <p:spPr>
            <a:xfrm flipV="1">
              <a:off x="9690884" y="2142014"/>
              <a:ext cx="806154" cy="109013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Rechteck 86"/>
            <p:cNvSpPr/>
            <p:nvPr/>
          </p:nvSpPr>
          <p:spPr>
            <a:xfrm>
              <a:off x="9688327" y="2754855"/>
              <a:ext cx="811268" cy="477294"/>
            </a:xfrm>
            <a:prstGeom prst="rect">
              <a:avLst/>
            </a:prstGeom>
            <a:solidFill>
              <a:schemeClr val="accent1">
                <a:lumMod val="75000"/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feld 204"/>
            <p:cNvSpPr txBox="1"/>
            <p:nvPr/>
          </p:nvSpPr>
          <p:spPr>
            <a:xfrm>
              <a:off x="9685770" y="2886923"/>
              <a:ext cx="8322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validation.cs</a:t>
              </a:r>
              <a:endPara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09" name="Gruppieren 208"/>
          <p:cNvGrpSpPr/>
          <p:nvPr/>
        </p:nvGrpSpPr>
        <p:grpSpPr>
          <a:xfrm>
            <a:off x="9068343" y="2616351"/>
            <a:ext cx="1584320" cy="1096407"/>
            <a:chOff x="2768945" y="2618566"/>
            <a:chExt cx="1584320" cy="1096407"/>
          </a:xfrm>
        </p:grpSpPr>
        <p:sp>
          <p:nvSpPr>
            <p:cNvPr id="210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1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Framework</a:t>
              </a:r>
            </a:p>
          </p:txBody>
        </p:sp>
        <p:sp>
          <p:nvSpPr>
            <p:cNvPr id="212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Implementation</a:t>
              </a:r>
            </a:p>
          </p:txBody>
        </p:sp>
      </p:grpSp>
      <p:grpSp>
        <p:nvGrpSpPr>
          <p:cNvPr id="213" name="Gruppieren 212"/>
          <p:cNvGrpSpPr/>
          <p:nvPr/>
        </p:nvGrpSpPr>
        <p:grpSpPr>
          <a:xfrm>
            <a:off x="10762666" y="2622623"/>
            <a:ext cx="938077" cy="1090135"/>
            <a:chOff x="9632872" y="2142014"/>
            <a:chExt cx="938077" cy="1090135"/>
          </a:xfrm>
        </p:grpSpPr>
        <p:sp>
          <p:nvSpPr>
            <p:cNvPr id="214" name="Gefaltete Ecke 213"/>
            <p:cNvSpPr/>
            <p:nvPr/>
          </p:nvSpPr>
          <p:spPr>
            <a:xfrm flipV="1">
              <a:off x="9690884" y="2142014"/>
              <a:ext cx="806154" cy="1090135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Rechteck 86"/>
            <p:cNvSpPr/>
            <p:nvPr/>
          </p:nvSpPr>
          <p:spPr>
            <a:xfrm>
              <a:off x="9688327" y="2754855"/>
              <a:ext cx="811268" cy="477294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216" name="Textfeld 215"/>
            <p:cNvSpPr txBox="1"/>
            <p:nvPr/>
          </p:nvSpPr>
          <p:spPr>
            <a:xfrm>
              <a:off x="9632872" y="2886923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>
                  <a:solidFill>
                    <a:schemeClr val="accent2">
                      <a:lumMod val="50000"/>
                    </a:schemeClr>
                  </a:solidFill>
                </a:rPr>
                <a:t>validation.java</a:t>
              </a:r>
              <a:endParaRPr lang="de-DE" sz="1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17" name="Gruppieren 216"/>
          <p:cNvGrpSpPr/>
          <p:nvPr/>
        </p:nvGrpSpPr>
        <p:grpSpPr>
          <a:xfrm>
            <a:off x="9059352" y="3936769"/>
            <a:ext cx="1584320" cy="1096407"/>
            <a:chOff x="2768945" y="2618566"/>
            <a:chExt cx="1584320" cy="1096407"/>
          </a:xfrm>
        </p:grpSpPr>
        <p:sp>
          <p:nvSpPr>
            <p:cNvPr id="218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9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Framework</a:t>
              </a:r>
            </a:p>
          </p:txBody>
        </p:sp>
        <p:sp>
          <p:nvSpPr>
            <p:cNvPr id="220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Implementation</a:t>
              </a:r>
            </a:p>
          </p:txBody>
        </p:sp>
      </p:grpSp>
      <p:grpSp>
        <p:nvGrpSpPr>
          <p:cNvPr id="221" name="Gruppieren 220"/>
          <p:cNvGrpSpPr/>
          <p:nvPr/>
        </p:nvGrpSpPr>
        <p:grpSpPr>
          <a:xfrm>
            <a:off x="10821812" y="3943041"/>
            <a:ext cx="817701" cy="1090135"/>
            <a:chOff x="9688327" y="2142014"/>
            <a:chExt cx="817701" cy="1090135"/>
          </a:xfrm>
        </p:grpSpPr>
        <p:sp>
          <p:nvSpPr>
            <p:cNvPr id="222" name="Gefaltete Ecke 221"/>
            <p:cNvSpPr/>
            <p:nvPr/>
          </p:nvSpPr>
          <p:spPr>
            <a:xfrm flipV="1">
              <a:off x="9690884" y="2142014"/>
              <a:ext cx="806154" cy="1090135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Rechteck 86"/>
            <p:cNvSpPr/>
            <p:nvPr/>
          </p:nvSpPr>
          <p:spPr>
            <a:xfrm>
              <a:off x="9688327" y="2754855"/>
              <a:ext cx="811268" cy="477294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>
                <a:solidFill>
                  <a:schemeClr val="bg1"/>
                </a:solidFill>
              </a:endParaRPr>
            </a:p>
          </p:txBody>
        </p:sp>
        <p:sp>
          <p:nvSpPr>
            <p:cNvPr id="224" name="Textfeld 223"/>
            <p:cNvSpPr txBox="1"/>
            <p:nvPr/>
          </p:nvSpPr>
          <p:spPr>
            <a:xfrm>
              <a:off x="9697793" y="2886923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err="1">
                  <a:solidFill>
                    <a:schemeClr val="accent6">
                      <a:lumMod val="50000"/>
                    </a:schemeClr>
                  </a:solidFill>
                </a:rPr>
                <a:t>validation.js</a:t>
              </a:r>
              <a:endParaRPr lang="de-DE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25" name="Textfeld 224"/>
          <p:cNvSpPr txBox="1"/>
          <p:nvPr/>
        </p:nvSpPr>
        <p:spPr>
          <a:xfrm>
            <a:off x="9960315" y="655580"/>
            <a:ext cx="7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5. output</a:t>
            </a:r>
          </a:p>
        </p:txBody>
      </p:sp>
      <p:sp>
        <p:nvSpPr>
          <p:cNvPr id="226" name="Flussdiagramm: Mehrere Dokumente 225"/>
          <p:cNvSpPr/>
          <p:nvPr/>
        </p:nvSpPr>
        <p:spPr>
          <a:xfrm>
            <a:off x="7139156" y="2783514"/>
            <a:ext cx="1260950" cy="758952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Java templates</a:t>
            </a:r>
          </a:p>
        </p:txBody>
      </p:sp>
      <p:sp>
        <p:nvSpPr>
          <p:cNvPr id="227" name="Flussdiagramm: Mehrere Dokumente 226"/>
          <p:cNvSpPr/>
          <p:nvPr/>
        </p:nvSpPr>
        <p:spPr>
          <a:xfrm>
            <a:off x="7134972" y="4115716"/>
            <a:ext cx="1260950" cy="75895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JavaScript templates</a:t>
            </a:r>
          </a:p>
        </p:txBody>
      </p:sp>
      <p:cxnSp>
        <p:nvCxnSpPr>
          <p:cNvPr id="232" name="Gerade Verbindung mit Pfeil 13"/>
          <p:cNvCxnSpPr>
            <a:stCxn id="51" idx="3"/>
            <a:endCxn id="73" idx="1"/>
          </p:cNvCxnSpPr>
          <p:nvPr/>
        </p:nvCxnSpPr>
        <p:spPr>
          <a:xfrm>
            <a:off x="8400106" y="1856877"/>
            <a:ext cx="668237" cy="1751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4819919" y="5751616"/>
            <a:ext cx="1530034" cy="677954"/>
            <a:chOff x="4531040" y="4176814"/>
            <a:chExt cx="1530034" cy="677954"/>
          </a:xfrm>
        </p:grpSpPr>
        <p:sp>
          <p:nvSpPr>
            <p:cNvPr id="128" name="Rechteck 86"/>
            <p:cNvSpPr/>
            <p:nvPr/>
          </p:nvSpPr>
          <p:spPr>
            <a:xfrm>
              <a:off x="4531040" y="4176814"/>
              <a:ext cx="1530034" cy="677954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abstract syntax </a:t>
              </a:r>
              <a:r>
                <a:rPr lang="de-DE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tree</a:t>
              </a:r>
              <a:endPara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42" name="Picture 2" descr="Ãhnliches F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5" t="20190" r="21785" b="21164"/>
            <a:stretch/>
          </p:blipFill>
          <p:spPr bwMode="auto">
            <a:xfrm>
              <a:off x="5149514" y="4472073"/>
              <a:ext cx="273875" cy="24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5" name="Gruppieren 184"/>
          <p:cNvGrpSpPr/>
          <p:nvPr/>
        </p:nvGrpSpPr>
        <p:grpSpPr>
          <a:xfrm>
            <a:off x="690287" y="5336781"/>
            <a:ext cx="811268" cy="1090135"/>
            <a:chOff x="194357" y="1510408"/>
            <a:chExt cx="811268" cy="1090135"/>
          </a:xfrm>
        </p:grpSpPr>
        <p:grpSp>
          <p:nvGrpSpPr>
            <p:cNvPr id="258" name="Gruppieren 257"/>
            <p:cNvGrpSpPr/>
            <p:nvPr/>
          </p:nvGrpSpPr>
          <p:grpSpPr>
            <a:xfrm>
              <a:off x="194357" y="1510408"/>
              <a:ext cx="811268" cy="1090135"/>
              <a:chOff x="9688327" y="2142014"/>
              <a:chExt cx="811268" cy="1090135"/>
            </a:xfrm>
          </p:grpSpPr>
          <p:sp>
            <p:nvSpPr>
              <p:cNvPr id="259" name="Gefaltete Ecke 258"/>
              <p:cNvSpPr/>
              <p:nvPr/>
            </p:nvSpPr>
            <p:spPr>
              <a:xfrm flipV="1">
                <a:off x="9690884" y="2142014"/>
                <a:ext cx="806154" cy="1090135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0" name="Rechteck 86"/>
              <p:cNvSpPr/>
              <p:nvPr/>
            </p:nvSpPr>
            <p:spPr>
              <a:xfrm>
                <a:off x="9688327" y="2754855"/>
                <a:ext cx="811268" cy="477294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1" name="Textfeld 260"/>
              <p:cNvSpPr txBox="1"/>
              <p:nvPr/>
            </p:nvSpPr>
            <p:spPr>
              <a:xfrm>
                <a:off x="9810003" y="2886923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>
                    <a:solidFill>
                      <a:schemeClr val="tx2">
                        <a:lumMod val="75000"/>
                      </a:schemeClr>
                    </a:solidFill>
                  </a:rPr>
                  <a:t>schema</a:t>
                </a:r>
              </a:p>
            </p:txBody>
          </p:sp>
        </p:grpSp>
        <p:pic>
          <p:nvPicPr>
            <p:cNvPr id="1067" name="Picture 6" descr="Bildergebnis fÃ¼r schema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43" y="1696443"/>
              <a:ext cx="304993" cy="30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4" name="Textfeld 263"/>
          <p:cNvSpPr txBox="1"/>
          <p:nvPr/>
        </p:nvSpPr>
        <p:spPr>
          <a:xfrm>
            <a:off x="7331619" y="655580"/>
            <a:ext cx="882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4. generate</a:t>
            </a:r>
          </a:p>
        </p:txBody>
      </p:sp>
      <p:sp>
        <p:nvSpPr>
          <p:cNvPr id="266" name="Textfeld 265"/>
          <p:cNvSpPr txBox="1"/>
          <p:nvPr/>
        </p:nvSpPr>
        <p:spPr>
          <a:xfrm>
            <a:off x="5232299" y="661120"/>
            <a:ext cx="67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3. parse</a:t>
            </a:r>
          </a:p>
        </p:txBody>
      </p:sp>
      <p:cxnSp>
        <p:nvCxnSpPr>
          <p:cNvPr id="289" name="Gerade Verbindung mit Pfeil 13"/>
          <p:cNvCxnSpPr>
            <a:stCxn id="259" idx="3"/>
            <a:endCxn id="132" idx="1"/>
          </p:cNvCxnSpPr>
          <p:nvPr/>
        </p:nvCxnSpPr>
        <p:spPr>
          <a:xfrm flipV="1">
            <a:off x="1498998" y="5302895"/>
            <a:ext cx="1302918" cy="57895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13"/>
          <p:cNvCxnSpPr>
            <a:stCxn id="226" idx="3"/>
            <a:endCxn id="210" idx="1"/>
          </p:cNvCxnSpPr>
          <p:nvPr/>
        </p:nvCxnSpPr>
        <p:spPr>
          <a:xfrm>
            <a:off x="8400106" y="3162990"/>
            <a:ext cx="668237" cy="1565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13"/>
          <p:cNvCxnSpPr>
            <a:stCxn id="227" idx="3"/>
            <a:endCxn id="218" idx="1"/>
          </p:cNvCxnSpPr>
          <p:nvPr/>
        </p:nvCxnSpPr>
        <p:spPr>
          <a:xfrm flipV="1">
            <a:off x="8395922" y="4484973"/>
            <a:ext cx="663430" cy="10219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Picture 10" descr="Ã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571" y="1738203"/>
            <a:ext cx="1086371" cy="108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94620" y="3226887"/>
            <a:ext cx="2752029" cy="1215465"/>
            <a:chOff x="79513" y="1204901"/>
            <a:chExt cx="2641692" cy="1078696"/>
          </a:xfrm>
        </p:grpSpPr>
        <p:sp>
          <p:nvSpPr>
            <p:cNvPr id="82" name="Wolkenförmige Legende 81"/>
            <p:cNvSpPr/>
            <p:nvPr/>
          </p:nvSpPr>
          <p:spPr>
            <a:xfrm>
              <a:off x="79513" y="1204901"/>
              <a:ext cx="2641692" cy="1078696"/>
            </a:xfrm>
            <a:prstGeom prst="cloudCallout">
              <a:avLst>
                <a:gd name="adj1" fmla="val -17010"/>
                <a:gd name="adj2" fmla="val -11064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48339" y="1427327"/>
              <a:ext cx="2372812" cy="53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  </a:t>
              </a: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the applicant's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+mj-lt"/>
                </a:rPr>
                <a:t>age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b="1" dirty="0">
                  <a:solidFill>
                    <a:srgbClr val="0070C0"/>
                  </a:solidFill>
                  <a:latin typeface="+mj-lt"/>
                </a:rPr>
                <a:t>is less than</a:t>
              </a:r>
              <a:r>
                <a:rPr lang="en-US" sz="1100" dirty="0">
                  <a:solidFill>
                    <a:srgbClr val="0070C0"/>
                  </a:solidFill>
                  <a:latin typeface="+mj-lt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+mj-lt"/>
                </a:rPr>
                <a:t>18</a:t>
              </a:r>
            </a:p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then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you have to be at least 18 years </a:t>
              </a:r>
            </a:p>
            <a:p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            old to apply</a:t>
              </a:r>
              <a:endParaRPr lang="de-DE" sz="1100" i="1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01" name="Textfeld 300"/>
          <p:cNvSpPr txBox="1"/>
          <p:nvPr/>
        </p:nvSpPr>
        <p:spPr>
          <a:xfrm>
            <a:off x="3101407" y="651605"/>
            <a:ext cx="101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2. preprocess</a:t>
            </a:r>
          </a:p>
        </p:txBody>
      </p:sp>
      <p:sp>
        <p:nvSpPr>
          <p:cNvPr id="302" name="Textfeld 301"/>
          <p:cNvSpPr txBox="1"/>
          <p:nvPr/>
        </p:nvSpPr>
        <p:spPr>
          <a:xfrm>
            <a:off x="986991" y="66731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1. input</a:t>
            </a:r>
          </a:p>
        </p:txBody>
      </p:sp>
      <p:pic>
        <p:nvPicPr>
          <p:cNvPr id="231" name="Picture 14" descr="http://icons.iconarchive.com/icons/iconshock/real-vista-mail/256/robo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461" y="5518631"/>
            <a:ext cx="979473" cy="9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Geschweifte Klammer rechts 233"/>
          <p:cNvSpPr/>
          <p:nvPr/>
        </p:nvSpPr>
        <p:spPr>
          <a:xfrm rot="5400000">
            <a:off x="10263694" y="4036861"/>
            <a:ext cx="166746" cy="2575429"/>
          </a:xfrm>
          <a:prstGeom prst="rightBrac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3" name="Textfeld 312"/>
          <p:cNvSpPr txBox="1"/>
          <p:nvPr/>
        </p:nvSpPr>
        <p:spPr>
          <a:xfrm>
            <a:off x="11052073" y="151399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C#</a:t>
            </a:r>
          </a:p>
        </p:txBody>
      </p:sp>
      <p:sp>
        <p:nvSpPr>
          <p:cNvPr id="314" name="Textfeld 313"/>
          <p:cNvSpPr txBox="1"/>
          <p:nvPr/>
        </p:nvSpPr>
        <p:spPr>
          <a:xfrm>
            <a:off x="11004016" y="2809126"/>
            <a:ext cx="439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Java</a:t>
            </a:r>
          </a:p>
        </p:txBody>
      </p:sp>
      <p:sp>
        <p:nvSpPr>
          <p:cNvPr id="315" name="Textfeld 314"/>
          <p:cNvSpPr txBox="1"/>
          <p:nvPr/>
        </p:nvSpPr>
        <p:spPr>
          <a:xfrm>
            <a:off x="10835461" y="4128252"/>
            <a:ext cx="79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JavaScript</a:t>
            </a:r>
          </a:p>
        </p:txBody>
      </p:sp>
      <p:grpSp>
        <p:nvGrpSpPr>
          <p:cNvPr id="239" name="Gruppieren 238"/>
          <p:cNvGrpSpPr/>
          <p:nvPr/>
        </p:nvGrpSpPr>
        <p:grpSpPr>
          <a:xfrm>
            <a:off x="9233212" y="5786234"/>
            <a:ext cx="1281362" cy="644925"/>
            <a:chOff x="9194260" y="5617828"/>
            <a:chExt cx="1281362" cy="644925"/>
          </a:xfrm>
        </p:grpSpPr>
        <p:pic>
          <p:nvPicPr>
            <p:cNvPr id="238" name="Picture 16" descr="Bildergebnis fÃ¼r bits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941" y="5622071"/>
              <a:ext cx="640681" cy="640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" name="Picture 16" descr="Bildergebnis fÃ¼r bits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4260" y="5617828"/>
              <a:ext cx="640681" cy="640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4" name="Picture 18" descr="Bildergebnis fÃ¼r antlr ic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t="32286" r="9329" b="30902"/>
          <a:stretch/>
        </p:blipFill>
        <p:spPr bwMode="auto">
          <a:xfrm>
            <a:off x="4810416" y="1471774"/>
            <a:ext cx="1526522" cy="3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Kreuz 262"/>
          <p:cNvSpPr>
            <a:spLocks noChangeAspect="1"/>
          </p:cNvSpPr>
          <p:nvPr/>
        </p:nvSpPr>
        <p:spPr>
          <a:xfrm>
            <a:off x="912735" y="4697347"/>
            <a:ext cx="382267" cy="382267"/>
          </a:xfrm>
          <a:prstGeom prst="plus">
            <a:avLst>
              <a:gd name="adj" fmla="val 391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5" name="Pfeil nach rechts 264"/>
          <p:cNvSpPr/>
          <p:nvPr/>
        </p:nvSpPr>
        <p:spPr>
          <a:xfrm>
            <a:off x="2863163" y="704972"/>
            <a:ext cx="253497" cy="191528"/>
          </a:xfrm>
          <a:prstGeom prst="rightArrow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9" name="Pfeil nach rechts 338"/>
          <p:cNvSpPr/>
          <p:nvPr/>
        </p:nvSpPr>
        <p:spPr>
          <a:xfrm>
            <a:off x="4978802" y="701417"/>
            <a:ext cx="253497" cy="191528"/>
          </a:xfrm>
          <a:prstGeom prst="rightArrow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0" name="Pfeil nach rechts 339"/>
          <p:cNvSpPr/>
          <p:nvPr/>
        </p:nvSpPr>
        <p:spPr>
          <a:xfrm>
            <a:off x="7078122" y="703991"/>
            <a:ext cx="253497" cy="191528"/>
          </a:xfrm>
          <a:prstGeom prst="rightArrow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1" name="Pfeil nach rechts 340"/>
          <p:cNvSpPr/>
          <p:nvPr/>
        </p:nvSpPr>
        <p:spPr>
          <a:xfrm>
            <a:off x="9706818" y="701417"/>
            <a:ext cx="253497" cy="191528"/>
          </a:xfrm>
          <a:prstGeom prst="rightArrow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56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6"/>
          <p:cNvSpPr/>
          <p:nvPr/>
        </p:nvSpPr>
        <p:spPr>
          <a:xfrm>
            <a:off x="3262913" y="1991986"/>
            <a:ext cx="5489088" cy="3540132"/>
          </a:xfrm>
          <a:prstGeom prst="roundRect">
            <a:avLst>
              <a:gd name="adj" fmla="val 1501"/>
            </a:avLst>
          </a:prstGeom>
          <a:noFill/>
          <a:ln w="3175">
            <a:solidFill>
              <a:srgbClr val="00C7EA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rgbClr val="00C7EA"/>
                </a:solidFill>
              </a:rPr>
              <a:t>custom openVALIDATION-OpenAPI Generator</a:t>
            </a:r>
          </a:p>
        </p:txBody>
      </p:sp>
      <p:grpSp>
        <p:nvGrpSpPr>
          <p:cNvPr id="154" name="Gruppieren 153"/>
          <p:cNvGrpSpPr/>
          <p:nvPr/>
        </p:nvGrpSpPr>
        <p:grpSpPr>
          <a:xfrm>
            <a:off x="9985045" y="1984990"/>
            <a:ext cx="1832883" cy="1565930"/>
            <a:chOff x="2768945" y="2643471"/>
            <a:chExt cx="1832883" cy="1565930"/>
          </a:xfrm>
        </p:grpSpPr>
        <p:sp>
          <p:nvSpPr>
            <p:cNvPr id="155" name="Rechteck 86"/>
            <p:cNvSpPr/>
            <p:nvPr/>
          </p:nvSpPr>
          <p:spPr>
            <a:xfrm>
              <a:off x="2768945" y="2643471"/>
              <a:ext cx="1832883" cy="1565930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>
                  <a:solidFill>
                    <a:schemeClr val="bg1">
                      <a:lumMod val="85000"/>
                    </a:schemeClr>
                  </a:solidFill>
                </a:rPr>
                <a:t>Service STUB</a:t>
              </a:r>
            </a:p>
          </p:txBody>
        </p:sp>
        <p:sp>
          <p:nvSpPr>
            <p:cNvPr id="157" name="Rechteck 86"/>
            <p:cNvSpPr/>
            <p:nvPr/>
          </p:nvSpPr>
          <p:spPr>
            <a:xfrm>
              <a:off x="3048086" y="2927603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Rules</a:t>
              </a:r>
            </a:p>
          </p:txBody>
        </p:sp>
      </p:grpSp>
      <p:sp>
        <p:nvSpPr>
          <p:cNvPr id="182" name="Rechteck 86"/>
          <p:cNvSpPr/>
          <p:nvPr/>
        </p:nvSpPr>
        <p:spPr>
          <a:xfrm>
            <a:off x="3489463" y="2507477"/>
            <a:ext cx="1227317" cy="2475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Generator</a:t>
            </a:r>
          </a:p>
        </p:txBody>
      </p:sp>
      <p:cxnSp>
        <p:nvCxnSpPr>
          <p:cNvPr id="91" name="Gerade Verbindung mit Pfeil 13"/>
          <p:cNvCxnSpPr/>
          <p:nvPr/>
        </p:nvCxnSpPr>
        <p:spPr>
          <a:xfrm>
            <a:off x="8870010" y="3750150"/>
            <a:ext cx="595952" cy="0"/>
          </a:xfrm>
          <a:prstGeom prst="straightConnector1">
            <a:avLst/>
          </a:prstGeom>
          <a:ln w="3175">
            <a:solidFill>
              <a:srgbClr val="00C7EA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43214" y="1991986"/>
            <a:ext cx="2355206" cy="3540134"/>
            <a:chOff x="657244" y="527620"/>
            <a:chExt cx="2355206" cy="2332687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657244" y="527620"/>
              <a:ext cx="2355206" cy="2332687"/>
              <a:chOff x="9684964" y="2142014"/>
              <a:chExt cx="1676321" cy="2332687"/>
            </a:xfrm>
          </p:grpSpPr>
          <p:sp>
            <p:nvSpPr>
              <p:cNvPr id="107" name="Gefaltete Ecke 106"/>
              <p:cNvSpPr/>
              <p:nvPr/>
            </p:nvSpPr>
            <p:spPr>
              <a:xfrm flipV="1">
                <a:off x="9690884" y="2142014"/>
                <a:ext cx="1670401" cy="2332686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9" name="Rechteck 86"/>
              <p:cNvSpPr/>
              <p:nvPr/>
            </p:nvSpPr>
            <p:spPr>
              <a:xfrm>
                <a:off x="9684964" y="3997407"/>
                <a:ext cx="1676321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feld 109"/>
              <p:cNvSpPr txBox="1"/>
              <p:nvPr/>
            </p:nvSpPr>
            <p:spPr>
              <a:xfrm>
                <a:off x="9913835" y="4112943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</a:p>
            </p:txBody>
          </p:sp>
        </p:grpSp>
        <p:sp>
          <p:nvSpPr>
            <p:cNvPr id="124" name="Textfeld 123"/>
            <p:cNvSpPr txBox="1"/>
            <p:nvPr/>
          </p:nvSpPr>
          <p:spPr>
            <a:xfrm>
              <a:off x="724998" y="591879"/>
              <a:ext cx="2223686" cy="1277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br>
                <a:rPr lang="de-DE" sz="10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  the </a:t>
              </a:r>
              <a:r>
                <a:rPr lang="de-DE" sz="1200" dirty="0">
                  <a:solidFill>
                    <a:srgbClr val="00C7EA"/>
                  </a:solidFill>
                  <a:latin typeface="Consolas" panose="020B0609020204030204" pitchFamily="49" charset="0"/>
                </a:rPr>
                <a:t>Name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SHOULD </a:t>
              </a:r>
            </a:p>
            <a:p>
              <a:r>
                <a:rPr lang="de-DE" sz="12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  NOT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be </a:t>
              </a:r>
              <a:r>
                <a:rPr lang="de-DE" sz="12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EMPTY</a:t>
              </a:r>
            </a:p>
            <a:p>
              <a:endParaRPr lang="de-DE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125" name="Gerade Verbindung mit Pfeil 13"/>
          <p:cNvCxnSpPr/>
          <p:nvPr/>
        </p:nvCxnSpPr>
        <p:spPr>
          <a:xfrm>
            <a:off x="2668320" y="3740300"/>
            <a:ext cx="534598" cy="0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86"/>
          <p:cNvSpPr/>
          <p:nvPr/>
        </p:nvSpPr>
        <p:spPr>
          <a:xfrm>
            <a:off x="6963633" y="2507477"/>
            <a:ext cx="1603260" cy="728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Java Spring Generator</a:t>
            </a:r>
          </a:p>
        </p:txBody>
      </p:sp>
      <p:sp>
        <p:nvSpPr>
          <p:cNvPr id="138" name="Rechteck 86"/>
          <p:cNvSpPr/>
          <p:nvPr/>
        </p:nvSpPr>
        <p:spPr>
          <a:xfrm>
            <a:off x="5023508" y="2507477"/>
            <a:ext cx="1633396" cy="2475632"/>
          </a:xfrm>
          <a:prstGeom prst="roundRect">
            <a:avLst>
              <a:gd name="adj" fmla="val 3841"/>
            </a:avLst>
          </a:prstGeom>
          <a:solidFill>
            <a:srgbClr val="C5F7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openVALIDATION</a:t>
            </a:r>
          </a:p>
          <a:p>
            <a:pPr algn="ctr"/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Rule Generation</a:t>
            </a:r>
          </a:p>
        </p:txBody>
      </p:sp>
      <p:sp>
        <p:nvSpPr>
          <p:cNvPr id="140" name="Rechteck 86"/>
          <p:cNvSpPr/>
          <p:nvPr/>
        </p:nvSpPr>
        <p:spPr>
          <a:xfrm>
            <a:off x="6963633" y="3383528"/>
            <a:ext cx="1603260" cy="728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Csharp</a:t>
            </a:r>
          </a:p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Generator</a:t>
            </a:r>
          </a:p>
        </p:txBody>
      </p:sp>
      <p:sp>
        <p:nvSpPr>
          <p:cNvPr id="141" name="Rechteck 86"/>
          <p:cNvSpPr/>
          <p:nvPr/>
        </p:nvSpPr>
        <p:spPr>
          <a:xfrm>
            <a:off x="6963633" y="4259580"/>
            <a:ext cx="1603260" cy="723529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xxx</a:t>
            </a:r>
          </a:p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Generator</a:t>
            </a:r>
          </a:p>
        </p:txBody>
      </p:sp>
      <p:grpSp>
        <p:nvGrpSpPr>
          <p:cNvPr id="142" name="Gruppieren 141"/>
          <p:cNvGrpSpPr/>
          <p:nvPr/>
        </p:nvGrpSpPr>
        <p:grpSpPr>
          <a:xfrm>
            <a:off x="9985044" y="3973181"/>
            <a:ext cx="1832883" cy="1558936"/>
            <a:chOff x="2768943" y="2347614"/>
            <a:chExt cx="1832883" cy="1558936"/>
          </a:xfrm>
        </p:grpSpPr>
        <p:sp>
          <p:nvSpPr>
            <p:cNvPr id="143" name="Rechteck 86"/>
            <p:cNvSpPr/>
            <p:nvPr/>
          </p:nvSpPr>
          <p:spPr>
            <a:xfrm>
              <a:off x="2768943" y="2347614"/>
              <a:ext cx="1832883" cy="1558936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>
                  <a:solidFill>
                    <a:schemeClr val="bg1">
                      <a:lumMod val="85000"/>
                    </a:schemeClr>
                  </a:solidFill>
                </a:rPr>
                <a:t>Client Proxy</a:t>
              </a:r>
            </a:p>
          </p:txBody>
        </p:sp>
        <p:sp>
          <p:nvSpPr>
            <p:cNvPr id="145" name="Rechteck 86"/>
            <p:cNvSpPr/>
            <p:nvPr/>
          </p:nvSpPr>
          <p:spPr>
            <a:xfrm>
              <a:off x="3048085" y="2577966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Rules</a:t>
              </a:r>
            </a:p>
          </p:txBody>
        </p:sp>
      </p:grpSp>
      <p:sp>
        <p:nvSpPr>
          <p:cNvPr id="146" name="Geschweifte Klammer rechts 145"/>
          <p:cNvSpPr/>
          <p:nvPr/>
        </p:nvSpPr>
        <p:spPr>
          <a:xfrm rot="10800000">
            <a:off x="9583971" y="1991985"/>
            <a:ext cx="153512" cy="3540132"/>
          </a:xfrm>
          <a:prstGeom prst="rightBrac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33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6"/>
          <p:cNvSpPr/>
          <p:nvPr/>
        </p:nvSpPr>
        <p:spPr>
          <a:xfrm>
            <a:off x="3262913" y="1991986"/>
            <a:ext cx="5489088" cy="3540132"/>
          </a:xfrm>
          <a:prstGeom prst="roundRect">
            <a:avLst>
              <a:gd name="adj" fmla="val 1501"/>
            </a:avLst>
          </a:prstGeom>
          <a:noFill/>
          <a:ln w="3175">
            <a:solidFill>
              <a:srgbClr val="00C7EA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rgbClr val="00C7EA"/>
                </a:solidFill>
              </a:rPr>
              <a:t>custom openVALIDATION-OpenAPI Generator</a:t>
            </a:r>
          </a:p>
        </p:txBody>
      </p:sp>
      <p:grpSp>
        <p:nvGrpSpPr>
          <p:cNvPr id="154" name="Gruppieren 153"/>
          <p:cNvGrpSpPr/>
          <p:nvPr/>
        </p:nvGrpSpPr>
        <p:grpSpPr>
          <a:xfrm>
            <a:off x="9985045" y="1984990"/>
            <a:ext cx="1832883" cy="1565930"/>
            <a:chOff x="2768945" y="2643471"/>
            <a:chExt cx="1832883" cy="1565930"/>
          </a:xfrm>
        </p:grpSpPr>
        <p:sp>
          <p:nvSpPr>
            <p:cNvPr id="155" name="Rechteck 86"/>
            <p:cNvSpPr/>
            <p:nvPr/>
          </p:nvSpPr>
          <p:spPr>
            <a:xfrm>
              <a:off x="2768945" y="2643471"/>
              <a:ext cx="1832883" cy="1565930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>
                  <a:solidFill>
                    <a:schemeClr val="bg1">
                      <a:lumMod val="85000"/>
                    </a:schemeClr>
                  </a:solidFill>
                </a:rPr>
                <a:t>Service STUB</a:t>
              </a:r>
            </a:p>
          </p:txBody>
        </p:sp>
        <p:sp>
          <p:nvSpPr>
            <p:cNvPr id="157" name="Rechteck 86"/>
            <p:cNvSpPr/>
            <p:nvPr/>
          </p:nvSpPr>
          <p:spPr>
            <a:xfrm>
              <a:off x="3048086" y="2927603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Validierungs-regeln</a:t>
              </a:r>
            </a:p>
          </p:txBody>
        </p:sp>
      </p:grpSp>
      <p:sp>
        <p:nvSpPr>
          <p:cNvPr id="182" name="Rechteck 86"/>
          <p:cNvSpPr/>
          <p:nvPr/>
        </p:nvSpPr>
        <p:spPr>
          <a:xfrm>
            <a:off x="3489463" y="2507477"/>
            <a:ext cx="1227317" cy="2475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Generator</a:t>
            </a:r>
          </a:p>
        </p:txBody>
      </p:sp>
      <p:cxnSp>
        <p:nvCxnSpPr>
          <p:cNvPr id="91" name="Gerade Verbindung mit Pfeil 13"/>
          <p:cNvCxnSpPr/>
          <p:nvPr/>
        </p:nvCxnSpPr>
        <p:spPr>
          <a:xfrm>
            <a:off x="8870010" y="3750150"/>
            <a:ext cx="595952" cy="0"/>
          </a:xfrm>
          <a:prstGeom prst="straightConnector1">
            <a:avLst/>
          </a:prstGeom>
          <a:ln w="3175">
            <a:solidFill>
              <a:srgbClr val="00C7EA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43214" y="1991986"/>
            <a:ext cx="2461358" cy="3540134"/>
            <a:chOff x="657244" y="527620"/>
            <a:chExt cx="2461358" cy="2332687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657244" y="527620"/>
              <a:ext cx="2355206" cy="2332687"/>
              <a:chOff x="9684964" y="2142014"/>
              <a:chExt cx="1676321" cy="2332687"/>
            </a:xfrm>
          </p:grpSpPr>
          <p:sp>
            <p:nvSpPr>
              <p:cNvPr id="107" name="Gefaltete Ecke 106"/>
              <p:cNvSpPr/>
              <p:nvPr/>
            </p:nvSpPr>
            <p:spPr>
              <a:xfrm flipV="1">
                <a:off x="9690884" y="2142014"/>
                <a:ext cx="1670401" cy="2332686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9" name="Rechteck 86"/>
              <p:cNvSpPr/>
              <p:nvPr/>
            </p:nvSpPr>
            <p:spPr>
              <a:xfrm>
                <a:off x="9684964" y="3997407"/>
                <a:ext cx="1676321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feld 109"/>
              <p:cNvSpPr txBox="1"/>
              <p:nvPr/>
            </p:nvSpPr>
            <p:spPr>
              <a:xfrm>
                <a:off x="9913835" y="4112943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</a:p>
            </p:txBody>
          </p:sp>
        </p:grpSp>
        <p:sp>
          <p:nvSpPr>
            <p:cNvPr id="124" name="Textfeld 123"/>
            <p:cNvSpPr txBox="1"/>
            <p:nvPr/>
          </p:nvSpPr>
          <p:spPr>
            <a:xfrm>
              <a:off x="724998" y="591879"/>
              <a:ext cx="2393604" cy="1155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br>
                <a:rPr lang="de-DE" sz="10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der </a:t>
              </a:r>
              <a:r>
                <a:rPr lang="de-DE" sz="1200" dirty="0">
                  <a:solidFill>
                    <a:srgbClr val="00C7EA"/>
                  </a:solidFill>
                  <a:latin typeface="Consolas" panose="020B0609020204030204" pitchFamily="49" charset="0"/>
                </a:rPr>
                <a:t>Name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DARF NICHT </a:t>
              </a:r>
            </a:p>
            <a:p>
              <a:r>
                <a:rPr lang="de-DE" sz="12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LEER sein</a:t>
              </a:r>
            </a:p>
            <a:p>
              <a:endParaRPr lang="de-DE" sz="1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125" name="Gerade Verbindung mit Pfeil 13"/>
          <p:cNvCxnSpPr/>
          <p:nvPr/>
        </p:nvCxnSpPr>
        <p:spPr>
          <a:xfrm>
            <a:off x="2668320" y="3740300"/>
            <a:ext cx="534598" cy="0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86"/>
          <p:cNvSpPr/>
          <p:nvPr/>
        </p:nvSpPr>
        <p:spPr>
          <a:xfrm>
            <a:off x="6963633" y="2507477"/>
            <a:ext cx="1603260" cy="728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Java Spring Generator</a:t>
            </a:r>
          </a:p>
        </p:txBody>
      </p:sp>
      <p:sp>
        <p:nvSpPr>
          <p:cNvPr id="138" name="Rechteck 86"/>
          <p:cNvSpPr/>
          <p:nvPr/>
        </p:nvSpPr>
        <p:spPr>
          <a:xfrm>
            <a:off x="5023508" y="2507477"/>
            <a:ext cx="1633396" cy="2475632"/>
          </a:xfrm>
          <a:prstGeom prst="roundRect">
            <a:avLst>
              <a:gd name="adj" fmla="val 3841"/>
            </a:avLst>
          </a:prstGeom>
          <a:solidFill>
            <a:srgbClr val="C5F7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openVALIDATION</a:t>
            </a:r>
          </a:p>
          <a:p>
            <a:pPr algn="ctr"/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Regel Generator</a:t>
            </a:r>
          </a:p>
        </p:txBody>
      </p:sp>
      <p:sp>
        <p:nvSpPr>
          <p:cNvPr id="140" name="Rechteck 86"/>
          <p:cNvSpPr/>
          <p:nvPr/>
        </p:nvSpPr>
        <p:spPr>
          <a:xfrm>
            <a:off x="6963633" y="3383528"/>
            <a:ext cx="1603260" cy="728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Csharp</a:t>
            </a:r>
          </a:p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Generator</a:t>
            </a:r>
          </a:p>
        </p:txBody>
      </p:sp>
      <p:sp>
        <p:nvSpPr>
          <p:cNvPr id="141" name="Rechteck 86"/>
          <p:cNvSpPr/>
          <p:nvPr/>
        </p:nvSpPr>
        <p:spPr>
          <a:xfrm>
            <a:off x="6963633" y="4259580"/>
            <a:ext cx="1603260" cy="723529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xxx</a:t>
            </a:r>
          </a:p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Generator</a:t>
            </a:r>
          </a:p>
        </p:txBody>
      </p:sp>
      <p:grpSp>
        <p:nvGrpSpPr>
          <p:cNvPr id="142" name="Gruppieren 141"/>
          <p:cNvGrpSpPr/>
          <p:nvPr/>
        </p:nvGrpSpPr>
        <p:grpSpPr>
          <a:xfrm>
            <a:off x="9985044" y="3973181"/>
            <a:ext cx="1832883" cy="1558936"/>
            <a:chOff x="2768943" y="2347614"/>
            <a:chExt cx="1832883" cy="1558936"/>
          </a:xfrm>
        </p:grpSpPr>
        <p:sp>
          <p:nvSpPr>
            <p:cNvPr id="143" name="Rechteck 86"/>
            <p:cNvSpPr/>
            <p:nvPr/>
          </p:nvSpPr>
          <p:spPr>
            <a:xfrm>
              <a:off x="2768943" y="2347614"/>
              <a:ext cx="1832883" cy="1558936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>
                  <a:solidFill>
                    <a:schemeClr val="bg1">
                      <a:lumMod val="85000"/>
                    </a:schemeClr>
                  </a:solidFill>
                </a:rPr>
                <a:t>Client Proxy</a:t>
              </a:r>
            </a:p>
          </p:txBody>
        </p:sp>
        <p:sp>
          <p:nvSpPr>
            <p:cNvPr id="145" name="Rechteck 86"/>
            <p:cNvSpPr/>
            <p:nvPr/>
          </p:nvSpPr>
          <p:spPr>
            <a:xfrm>
              <a:off x="3048085" y="2577966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Validierungs-regeln</a:t>
              </a:r>
            </a:p>
          </p:txBody>
        </p:sp>
      </p:grpSp>
      <p:sp>
        <p:nvSpPr>
          <p:cNvPr id="146" name="Geschweifte Klammer rechts 145"/>
          <p:cNvSpPr/>
          <p:nvPr/>
        </p:nvSpPr>
        <p:spPr>
          <a:xfrm rot="10800000">
            <a:off x="9583971" y="1991985"/>
            <a:ext cx="153512" cy="3540132"/>
          </a:xfrm>
          <a:prstGeom prst="rightBrac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eck 86"/>
          <p:cNvSpPr/>
          <p:nvPr/>
        </p:nvSpPr>
        <p:spPr>
          <a:xfrm>
            <a:off x="4656647" y="3638404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CLI Setup</a:t>
            </a:r>
          </a:p>
        </p:txBody>
      </p:sp>
      <p:sp>
        <p:nvSpPr>
          <p:cNvPr id="23" name="Rechteck 86"/>
          <p:cNvSpPr/>
          <p:nvPr/>
        </p:nvSpPr>
        <p:spPr>
          <a:xfrm>
            <a:off x="4656647" y="5042258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Code Integration</a:t>
            </a:r>
          </a:p>
        </p:txBody>
      </p:sp>
      <p:sp>
        <p:nvSpPr>
          <p:cNvPr id="25" name="Rechteck 86"/>
          <p:cNvSpPr/>
          <p:nvPr/>
        </p:nvSpPr>
        <p:spPr>
          <a:xfrm>
            <a:off x="4656648" y="4340331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Schema/data model</a:t>
            </a:r>
          </a:p>
        </p:txBody>
      </p:sp>
      <p:sp>
        <p:nvSpPr>
          <p:cNvPr id="26" name="Rechteck 86"/>
          <p:cNvSpPr/>
          <p:nvPr/>
        </p:nvSpPr>
        <p:spPr>
          <a:xfrm>
            <a:off x="4656647" y="1031771"/>
            <a:ext cx="2271949" cy="2475632"/>
          </a:xfrm>
          <a:prstGeom prst="roundRect">
            <a:avLst>
              <a:gd name="adj" fmla="val 1217"/>
            </a:avLst>
          </a:prstGeom>
          <a:solidFill>
            <a:schemeClr val="accent6">
              <a:lumMod val="20000"/>
              <a:lumOff val="80000"/>
              <a:alpha val="29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>
                <a:solidFill>
                  <a:srgbClr val="FFC000"/>
                </a:solidFill>
              </a:rPr>
              <a:t>Rule Set</a:t>
            </a:r>
          </a:p>
        </p:txBody>
      </p:sp>
      <p:sp>
        <p:nvSpPr>
          <p:cNvPr id="27" name="Rechteck 86"/>
          <p:cNvSpPr/>
          <p:nvPr/>
        </p:nvSpPr>
        <p:spPr>
          <a:xfrm>
            <a:off x="4764993" y="2986088"/>
            <a:ext cx="2055255" cy="390314"/>
          </a:xfrm>
          <a:prstGeom prst="roundRect">
            <a:avLst>
              <a:gd name="adj" fmla="val 384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Schema/Attribute Access</a:t>
            </a:r>
          </a:p>
        </p:txBody>
      </p:sp>
      <p:sp>
        <p:nvSpPr>
          <p:cNvPr id="28" name="Rechteck 86"/>
          <p:cNvSpPr/>
          <p:nvPr/>
        </p:nvSpPr>
        <p:spPr>
          <a:xfrm>
            <a:off x="4764993" y="2469652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domain specific Operators</a:t>
            </a:r>
          </a:p>
        </p:txBody>
      </p:sp>
      <p:sp>
        <p:nvSpPr>
          <p:cNvPr id="29" name="Rechteck 86"/>
          <p:cNvSpPr/>
          <p:nvPr/>
        </p:nvSpPr>
        <p:spPr>
          <a:xfrm>
            <a:off x="4764992" y="1953216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preconditions</a:t>
            </a:r>
          </a:p>
        </p:txBody>
      </p:sp>
      <p:sp>
        <p:nvSpPr>
          <p:cNvPr id="30" name="Rechteck 86"/>
          <p:cNvSpPr/>
          <p:nvPr/>
        </p:nvSpPr>
        <p:spPr>
          <a:xfrm>
            <a:off x="4764991" y="1436780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rules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7665244" y="1031771"/>
            <a:ext cx="5252" cy="458141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8026269" y="1031771"/>
            <a:ext cx="761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humanized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026269" y="536696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technical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7665244" y="3544942"/>
            <a:ext cx="89967" cy="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672126" y="3110179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7674967" y="2543401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7672126" y="1976623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7672126" y="1436780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7674967" y="5046405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7672126" y="4479627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7672126" y="3939784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61" y="1666022"/>
            <a:ext cx="1873497" cy="140512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13" y="3939784"/>
            <a:ext cx="2137992" cy="1603494"/>
          </a:xfrm>
          <a:prstGeom prst="rect">
            <a:avLst/>
          </a:prstGeom>
        </p:spPr>
      </p:pic>
      <p:sp>
        <p:nvSpPr>
          <p:cNvPr id="58" name="Textfeld 57"/>
          <p:cNvSpPr txBox="1"/>
          <p:nvPr/>
        </p:nvSpPr>
        <p:spPr>
          <a:xfrm>
            <a:off x="2960698" y="2824924"/>
            <a:ext cx="957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Domain Expert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78519" y="5366963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78375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eck 86"/>
          <p:cNvSpPr/>
          <p:nvPr/>
        </p:nvSpPr>
        <p:spPr>
          <a:xfrm>
            <a:off x="4656647" y="3638404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CLI Setup</a:t>
            </a:r>
          </a:p>
        </p:txBody>
      </p:sp>
      <p:sp>
        <p:nvSpPr>
          <p:cNvPr id="23" name="Rechteck 86"/>
          <p:cNvSpPr/>
          <p:nvPr/>
        </p:nvSpPr>
        <p:spPr>
          <a:xfrm>
            <a:off x="4656647" y="5042258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Code Integration</a:t>
            </a:r>
          </a:p>
        </p:txBody>
      </p:sp>
      <p:sp>
        <p:nvSpPr>
          <p:cNvPr id="25" name="Rechteck 86"/>
          <p:cNvSpPr/>
          <p:nvPr/>
        </p:nvSpPr>
        <p:spPr>
          <a:xfrm>
            <a:off x="4656648" y="4340331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Schema/Datenmodell</a:t>
            </a:r>
          </a:p>
        </p:txBody>
      </p:sp>
      <p:sp>
        <p:nvSpPr>
          <p:cNvPr id="26" name="Rechteck 86"/>
          <p:cNvSpPr/>
          <p:nvPr/>
        </p:nvSpPr>
        <p:spPr>
          <a:xfrm>
            <a:off x="4656647" y="1031771"/>
            <a:ext cx="2271949" cy="2475632"/>
          </a:xfrm>
          <a:prstGeom prst="roundRect">
            <a:avLst>
              <a:gd name="adj" fmla="val 1217"/>
            </a:avLst>
          </a:prstGeom>
          <a:solidFill>
            <a:schemeClr val="accent6">
              <a:lumMod val="20000"/>
              <a:lumOff val="80000"/>
              <a:alpha val="29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>
                <a:solidFill>
                  <a:srgbClr val="FFC000"/>
                </a:solidFill>
              </a:rPr>
              <a:t>Regelwerk</a:t>
            </a:r>
          </a:p>
        </p:txBody>
      </p:sp>
      <p:sp>
        <p:nvSpPr>
          <p:cNvPr id="27" name="Rechteck 86"/>
          <p:cNvSpPr/>
          <p:nvPr/>
        </p:nvSpPr>
        <p:spPr>
          <a:xfrm>
            <a:off x="4764993" y="2986088"/>
            <a:ext cx="2055255" cy="390314"/>
          </a:xfrm>
          <a:prstGeom prst="roundRect">
            <a:avLst>
              <a:gd name="adj" fmla="val 384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Schema/Attribut Zugriff</a:t>
            </a:r>
          </a:p>
        </p:txBody>
      </p:sp>
      <p:sp>
        <p:nvSpPr>
          <p:cNvPr id="28" name="Rechteck 86"/>
          <p:cNvSpPr/>
          <p:nvPr/>
        </p:nvSpPr>
        <p:spPr>
          <a:xfrm>
            <a:off x="4764993" y="2469652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domain spezifische Operatoren</a:t>
            </a:r>
          </a:p>
        </p:txBody>
      </p:sp>
      <p:sp>
        <p:nvSpPr>
          <p:cNvPr id="29" name="Rechteck 86"/>
          <p:cNvSpPr/>
          <p:nvPr/>
        </p:nvSpPr>
        <p:spPr>
          <a:xfrm>
            <a:off x="4764992" y="1953216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Vorbedingungen</a:t>
            </a:r>
          </a:p>
        </p:txBody>
      </p:sp>
      <p:sp>
        <p:nvSpPr>
          <p:cNvPr id="30" name="Rechteck 86"/>
          <p:cNvSpPr/>
          <p:nvPr/>
        </p:nvSpPr>
        <p:spPr>
          <a:xfrm>
            <a:off x="4764991" y="1436780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Regeln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7665244" y="1031771"/>
            <a:ext cx="5252" cy="458141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8022263" y="1031771"/>
            <a:ext cx="769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menschlich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012644" y="5366963"/>
            <a:ext cx="681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technisch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7665244" y="3544942"/>
            <a:ext cx="89967" cy="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672126" y="3110179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7674967" y="2543401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7672126" y="1976623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7672126" y="1436780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7674967" y="5046405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7672126" y="4479627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7672126" y="3939784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61" y="1666022"/>
            <a:ext cx="1873497" cy="140512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13" y="3939784"/>
            <a:ext cx="2137992" cy="1603494"/>
          </a:xfrm>
          <a:prstGeom prst="rect">
            <a:avLst/>
          </a:prstGeom>
        </p:spPr>
      </p:pic>
      <p:sp>
        <p:nvSpPr>
          <p:cNvPr id="58" name="Textfeld 57"/>
          <p:cNvSpPr txBox="1"/>
          <p:nvPr/>
        </p:nvSpPr>
        <p:spPr>
          <a:xfrm>
            <a:off x="2928638" y="2824924"/>
            <a:ext cx="1021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Domain Experte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075314" y="5366963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Entwickler</a:t>
            </a:r>
          </a:p>
        </p:txBody>
      </p:sp>
    </p:spTree>
    <p:extLst>
      <p:ext uri="{BB962C8B-B14F-4D97-AF65-F5344CB8AC3E}">
        <p14:creationId xmlns:p14="http://schemas.microsoft.com/office/powerpoint/2010/main" val="116924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36232" y="2837211"/>
            <a:ext cx="3782055" cy="1935663"/>
            <a:chOff x="79513" y="1204901"/>
            <a:chExt cx="3310412" cy="1540337"/>
          </a:xfrm>
        </p:grpSpPr>
        <p:sp>
          <p:nvSpPr>
            <p:cNvPr id="5" name="Wolkenförmige Legende 4"/>
            <p:cNvSpPr/>
            <p:nvPr/>
          </p:nvSpPr>
          <p:spPr>
            <a:xfrm>
              <a:off x="79513" y="1204901"/>
              <a:ext cx="3310412" cy="1540337"/>
            </a:xfrm>
            <a:prstGeom prst="cloudCallout">
              <a:avLst>
                <a:gd name="adj1" fmla="val -59235"/>
                <a:gd name="adj2" fmla="val -62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62367" y="1624104"/>
              <a:ext cx="2841613" cy="58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  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the applicant's 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age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400" b="1" dirty="0">
                  <a:solidFill>
                    <a:srgbClr val="0070C0"/>
                  </a:solidFill>
                  <a:latin typeface="+mj-lt"/>
                </a:rPr>
                <a:t>is less than</a:t>
              </a:r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18</a:t>
              </a:r>
            </a:p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then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</a:t>
              </a:r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you have to be at least 18 years </a:t>
              </a:r>
            </a:p>
            <a:p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            old to apply</a:t>
              </a:r>
              <a:endParaRPr lang="de-DE" sz="1400" i="1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8241313" y="2651185"/>
            <a:ext cx="3588737" cy="2031021"/>
            <a:chOff x="2955066" y="4783307"/>
            <a:chExt cx="3588737" cy="2031021"/>
          </a:xfrm>
        </p:grpSpPr>
        <p:sp>
          <p:nvSpPr>
            <p:cNvPr id="8" name="Abgerundetes Rechteck 7"/>
            <p:cNvSpPr/>
            <p:nvPr/>
          </p:nvSpPr>
          <p:spPr>
            <a:xfrm>
              <a:off x="2955066" y="4783307"/>
              <a:ext cx="3503011" cy="2031021"/>
            </a:xfrm>
            <a:prstGeom prst="roundRect">
              <a:avLst>
                <a:gd name="adj" fmla="val 0"/>
              </a:avLst>
            </a:prstGeom>
            <a:solidFill>
              <a:srgbClr val="ECF3FA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202809" y="5060002"/>
              <a:ext cx="334099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endPara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„</a:t>
              </a:r>
              <a:r>
                <a:rPr lang="en-US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 have to be at </a:t>
              </a:r>
            </a:p>
            <a:p>
              <a:r>
                <a:rPr lang="en-US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least 18 years old </a:t>
              </a:r>
            </a:p>
            <a:p>
              <a:r>
                <a:rPr lang="en-US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to apply 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endPara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81" y="3439196"/>
            <a:ext cx="1599675" cy="454997"/>
          </a:xfrm>
          <a:prstGeom prst="rect">
            <a:avLst/>
          </a:prstGeom>
          <a:effectLst/>
        </p:spPr>
      </p:pic>
      <p:cxnSp>
        <p:nvCxnSpPr>
          <p:cNvPr id="11" name="Gerade Verbindung mit Pfeil 13"/>
          <p:cNvCxnSpPr/>
          <p:nvPr/>
        </p:nvCxnSpPr>
        <p:spPr>
          <a:xfrm flipV="1">
            <a:off x="4502083" y="3790950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3"/>
          <p:cNvCxnSpPr/>
          <p:nvPr/>
        </p:nvCxnSpPr>
        <p:spPr>
          <a:xfrm flipV="1">
            <a:off x="7227862" y="3790950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5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09551" y="2506098"/>
            <a:ext cx="4723910" cy="2445989"/>
            <a:chOff x="116298" y="1100931"/>
            <a:chExt cx="3378266" cy="1540337"/>
          </a:xfrm>
        </p:grpSpPr>
        <p:sp>
          <p:nvSpPr>
            <p:cNvPr id="5" name="Wolkenförmige Legende 4"/>
            <p:cNvSpPr/>
            <p:nvPr/>
          </p:nvSpPr>
          <p:spPr>
            <a:xfrm>
              <a:off x="116298" y="1100931"/>
              <a:ext cx="3310412" cy="1540337"/>
            </a:xfrm>
            <a:prstGeom prst="cloudCallout">
              <a:avLst>
                <a:gd name="adj1" fmla="val -42961"/>
                <a:gd name="adj2" fmla="val -7010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09835" y="1609443"/>
              <a:ext cx="3184729" cy="5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wenn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das </a:t>
              </a:r>
              <a:r>
                <a:rPr lang="en-US" sz="1600" dirty="0">
                  <a:solidFill>
                    <a:srgbClr val="7030A0"/>
                  </a:solidFill>
                  <a:latin typeface="+mj-lt"/>
                </a:rPr>
                <a:t>Alter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des </a:t>
              </a:r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Bewerbers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600" b="1" dirty="0">
                  <a:solidFill>
                    <a:srgbClr val="0070C0"/>
                  </a:solidFill>
                  <a:latin typeface="+mj-lt"/>
                </a:rPr>
                <a:t>KLEINER </a:t>
              </a:r>
              <a:r>
                <a:rPr lang="en-US" sz="1600" dirty="0">
                  <a:solidFill>
                    <a:srgbClr val="7030A0"/>
                  </a:solidFill>
                  <a:latin typeface="+mj-lt"/>
                </a:rPr>
                <a:t>18 </a:t>
              </a:r>
              <a:r>
                <a:rPr lang="de-DE" sz="1600" dirty="0">
                  <a:solidFill>
                    <a:srgbClr val="7030A0"/>
                  </a:solidFill>
                  <a:latin typeface="+mj-lt"/>
                </a:rPr>
                <a:t>ist</a:t>
              </a:r>
            </a:p>
            <a:p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de-DE" sz="16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dann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</a:t>
              </a:r>
              <a:r>
                <a:rPr lang="de-DE" sz="1600" dirty="0">
                  <a:solidFill>
                    <a:srgbClr val="C00000"/>
                  </a:solidFill>
                  <a:latin typeface="+mj-lt"/>
                </a:rPr>
                <a:t>Sie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>
                  <a:solidFill>
                    <a:srgbClr val="C00000"/>
                  </a:solidFill>
                  <a:latin typeface="+mj-lt"/>
                </a:rPr>
                <a:t>müssen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>
                  <a:solidFill>
                    <a:srgbClr val="C00000"/>
                  </a:solidFill>
                  <a:latin typeface="+mj-lt"/>
                </a:rPr>
                <a:t>mindestens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 18 </a:t>
              </a:r>
              <a:r>
                <a:rPr lang="de-DE" sz="1600" dirty="0">
                  <a:solidFill>
                    <a:srgbClr val="C00000"/>
                  </a:solidFill>
                  <a:latin typeface="+mj-lt"/>
                </a:rPr>
                <a:t>Jahre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 alt sein, 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             um </a:t>
              </a:r>
              <a:r>
                <a:rPr lang="de-DE" sz="1600" dirty="0">
                  <a:solidFill>
                    <a:srgbClr val="C00000"/>
                  </a:solidFill>
                  <a:latin typeface="+mj-lt"/>
                </a:rPr>
                <a:t>sich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>
                  <a:solidFill>
                    <a:srgbClr val="C00000"/>
                  </a:solidFill>
                  <a:latin typeface="+mj-lt"/>
                </a:rPr>
                <a:t>bewerben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>
                  <a:solidFill>
                    <a:srgbClr val="C00000"/>
                  </a:solidFill>
                  <a:latin typeface="+mj-lt"/>
                </a:rPr>
                <a:t>zu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>
                  <a:solidFill>
                    <a:srgbClr val="C00000"/>
                  </a:solidFill>
                  <a:latin typeface="+mj-lt"/>
                </a:rPr>
                <a:t>können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.</a:t>
              </a:r>
              <a:endParaRPr lang="de-DE" sz="1600" i="1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8241313" y="2651185"/>
            <a:ext cx="3588737" cy="2031021"/>
            <a:chOff x="2955066" y="4783307"/>
            <a:chExt cx="3588737" cy="2031021"/>
          </a:xfrm>
        </p:grpSpPr>
        <p:sp>
          <p:nvSpPr>
            <p:cNvPr id="8" name="Abgerundetes Rechteck 7"/>
            <p:cNvSpPr/>
            <p:nvPr/>
          </p:nvSpPr>
          <p:spPr>
            <a:xfrm>
              <a:off x="2955066" y="4783307"/>
              <a:ext cx="3503011" cy="2031021"/>
            </a:xfrm>
            <a:prstGeom prst="roundRect">
              <a:avLst>
                <a:gd name="adj" fmla="val 0"/>
              </a:avLst>
            </a:prstGeom>
            <a:solidFill>
              <a:srgbClr val="ECF3FA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202809" y="5060002"/>
              <a:ext cx="334099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endPara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„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müssen mindestens 18 Jahre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alt sein, um sich bewerben zu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können.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endPara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81" y="3439196"/>
            <a:ext cx="1599675" cy="454997"/>
          </a:xfrm>
          <a:prstGeom prst="rect">
            <a:avLst/>
          </a:prstGeom>
          <a:effectLst/>
        </p:spPr>
      </p:pic>
      <p:cxnSp>
        <p:nvCxnSpPr>
          <p:cNvPr id="11" name="Gerade Verbindung mit Pfeil 13"/>
          <p:cNvCxnSpPr/>
          <p:nvPr/>
        </p:nvCxnSpPr>
        <p:spPr>
          <a:xfrm flipV="1">
            <a:off x="4910025" y="3790950"/>
            <a:ext cx="378074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3"/>
          <p:cNvCxnSpPr/>
          <p:nvPr/>
        </p:nvCxnSpPr>
        <p:spPr>
          <a:xfrm flipV="1">
            <a:off x="7227862" y="3790950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3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00944" y="2810730"/>
            <a:ext cx="3048001" cy="1690913"/>
            <a:chOff x="330678" y="1290547"/>
            <a:chExt cx="2700035" cy="1337436"/>
          </a:xfrm>
        </p:grpSpPr>
        <p:sp>
          <p:nvSpPr>
            <p:cNvPr id="5" name="Wolkenförmige Legende 4"/>
            <p:cNvSpPr/>
            <p:nvPr/>
          </p:nvSpPr>
          <p:spPr>
            <a:xfrm>
              <a:off x="330678" y="1290547"/>
              <a:ext cx="2700035" cy="1337436"/>
            </a:xfrm>
            <a:prstGeom prst="cloudCallout">
              <a:avLst>
                <a:gd name="adj1" fmla="val -48305"/>
                <a:gd name="adj2" fmla="val -6625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13940" y="1755675"/>
              <a:ext cx="2070568" cy="416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applicant's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rgbClr val="00C7EA"/>
                  </a:solidFill>
                  <a:latin typeface="+mj-lt"/>
                </a:rPr>
                <a:t>age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should not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be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less than </a:t>
              </a:r>
              <a:r>
                <a:rPr lang="en-US" sz="1400" dirty="0">
                  <a:solidFill>
                    <a:srgbClr val="00C7EA"/>
                  </a:solidFill>
                  <a:latin typeface="+mj-lt"/>
                </a:rPr>
                <a:t>18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years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8249492" y="7211488"/>
            <a:ext cx="3604078" cy="2031021"/>
            <a:chOff x="2854000" y="4783306"/>
            <a:chExt cx="3604078" cy="2031021"/>
          </a:xfrm>
        </p:grpSpPr>
        <p:sp>
          <p:nvSpPr>
            <p:cNvPr id="8" name="Gefaltete Ecke 7"/>
            <p:cNvSpPr/>
            <p:nvPr/>
          </p:nvSpPr>
          <p:spPr>
            <a:xfrm flipV="1">
              <a:off x="2854000" y="4783306"/>
              <a:ext cx="3604078" cy="2031021"/>
            </a:xfrm>
            <a:prstGeom prst="foldedCorner">
              <a:avLst/>
            </a:prstGeom>
            <a:solidFill>
              <a:srgbClr val="ECF3FA"/>
            </a:solidFill>
            <a:ln>
              <a:solidFill>
                <a:srgbClr val="BEC3C9"/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985542" y="5238269"/>
              <a:ext cx="3340994" cy="1369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</a:t>
              </a:r>
              <a:r>
                <a:rPr lang="de-DE" sz="11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applicant's age should not  </a:t>
              </a:r>
              <a:b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be less than 25”</a:t>
              </a:r>
            </a:p>
            <a:p>
              <a:r>
                <a:rPr lang="en-US" sz="1100" b="1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5" y="3290340"/>
            <a:ext cx="1599675" cy="454997"/>
          </a:xfrm>
          <a:prstGeom prst="rect">
            <a:avLst/>
          </a:prstGeom>
          <a:effectLst/>
        </p:spPr>
      </p:pic>
      <p:cxnSp>
        <p:nvCxnSpPr>
          <p:cNvPr id="11" name="Gerade Verbindung mit Pfeil 13"/>
          <p:cNvCxnSpPr/>
          <p:nvPr/>
        </p:nvCxnSpPr>
        <p:spPr>
          <a:xfrm flipV="1">
            <a:off x="4225637" y="3642094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3"/>
          <p:cNvCxnSpPr/>
          <p:nvPr/>
        </p:nvCxnSpPr>
        <p:spPr>
          <a:xfrm flipV="1">
            <a:off x="6951416" y="3642094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7942324" y="2492958"/>
            <a:ext cx="3779704" cy="2298272"/>
            <a:chOff x="2741874" y="4735836"/>
            <a:chExt cx="3779704" cy="2298272"/>
          </a:xfrm>
        </p:grpSpPr>
        <p:sp>
          <p:nvSpPr>
            <p:cNvPr id="13" name="Abgerundetes Rechteck 12"/>
            <p:cNvSpPr/>
            <p:nvPr/>
          </p:nvSpPr>
          <p:spPr>
            <a:xfrm flipV="1">
              <a:off x="2741874" y="4735836"/>
              <a:ext cx="3779704" cy="2298272"/>
            </a:xfrm>
            <a:prstGeom prst="roundRect">
              <a:avLst>
                <a:gd name="adj" fmla="val 6037"/>
              </a:avLst>
            </a:prstGeom>
            <a:solidFill>
              <a:srgbClr val="6666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975010" y="5193374"/>
              <a:ext cx="3340994" cy="1369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>
                  <a:solidFill>
                    <a:srgbClr val="00D8F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D8F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BEC3C9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</a:t>
              </a:r>
              <a:r>
                <a:rPr lang="de-DE" sz="1100" b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en-US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applicant's age should not  </a:t>
              </a:r>
              <a:br>
                <a:rPr lang="en-US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en-US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be less than 18 years”</a:t>
              </a:r>
            </a:p>
            <a:p>
              <a:r>
                <a:rPr lang="en-US" sz="1100" b="1" i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40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00944" y="2810730"/>
            <a:ext cx="3048001" cy="1690913"/>
            <a:chOff x="330678" y="1290547"/>
            <a:chExt cx="2700035" cy="1337436"/>
          </a:xfrm>
        </p:grpSpPr>
        <p:sp>
          <p:nvSpPr>
            <p:cNvPr id="5" name="Wolkenförmige Legende 4"/>
            <p:cNvSpPr/>
            <p:nvPr/>
          </p:nvSpPr>
          <p:spPr>
            <a:xfrm>
              <a:off x="330678" y="1290547"/>
              <a:ext cx="2700035" cy="1337436"/>
            </a:xfrm>
            <a:prstGeom prst="cloudCallout">
              <a:avLst>
                <a:gd name="adj1" fmla="val -48305"/>
                <a:gd name="adj2" fmla="val -6625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45411" y="1655993"/>
              <a:ext cx="2070568" cy="413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Das </a:t>
              </a:r>
              <a:r>
                <a:rPr lang="de-DE" sz="1400" dirty="0">
                  <a:solidFill>
                    <a:srgbClr val="00C7EA"/>
                  </a:solidFill>
                  <a:latin typeface="+mj-lt"/>
                </a:rPr>
                <a:t>Alter</a:t>
              </a:r>
              <a:r>
                <a:rPr lang="de-DE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de-DE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des Bewerbers darf nicht unter </a:t>
              </a:r>
              <a:r>
                <a:rPr lang="de-DE" sz="1400" dirty="0">
                  <a:solidFill>
                    <a:srgbClr val="00C7EA"/>
                  </a:solidFill>
                  <a:latin typeface="+mj-lt"/>
                </a:rPr>
                <a:t>18</a:t>
              </a:r>
              <a:r>
                <a:rPr lang="de-DE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de-DE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Jahren liegen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2721281" y="2223115"/>
            <a:ext cx="3779704" cy="2298272"/>
            <a:chOff x="2741874" y="4735836"/>
            <a:chExt cx="3779704" cy="2298272"/>
          </a:xfrm>
        </p:grpSpPr>
        <p:sp>
          <p:nvSpPr>
            <p:cNvPr id="8" name="Abgerundetes Rechteck 7"/>
            <p:cNvSpPr/>
            <p:nvPr/>
          </p:nvSpPr>
          <p:spPr>
            <a:xfrm flipV="1">
              <a:off x="2741874" y="4735836"/>
              <a:ext cx="3779704" cy="2298272"/>
            </a:xfrm>
            <a:prstGeom prst="roundRect">
              <a:avLst>
                <a:gd name="adj" fmla="val 603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975010" y="5193374"/>
              <a:ext cx="3340994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 new </a:t>
              </a:r>
              <a:r>
                <a:rPr lang="de-DE" sz="12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</a:t>
              </a:r>
              <a:r>
                <a:rPr lang="de-DE" sz="11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Das Alter des Bewerbers </a:t>
              </a:r>
              <a:b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sollte nicht unter 25 </a:t>
              </a:r>
              <a:b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Jahren liegen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”</a:t>
              </a:r>
            </a:p>
            <a:p>
              <a:r>
                <a:rPr lang="en-US" sz="1100" b="1" i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5" y="3290340"/>
            <a:ext cx="1599675" cy="454997"/>
          </a:xfrm>
          <a:prstGeom prst="rect">
            <a:avLst/>
          </a:prstGeom>
          <a:effectLst/>
        </p:spPr>
      </p:pic>
      <p:cxnSp>
        <p:nvCxnSpPr>
          <p:cNvPr id="11" name="Gerade Verbindung mit Pfeil 13"/>
          <p:cNvCxnSpPr/>
          <p:nvPr/>
        </p:nvCxnSpPr>
        <p:spPr>
          <a:xfrm flipV="1">
            <a:off x="4225637" y="3642094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3"/>
          <p:cNvCxnSpPr/>
          <p:nvPr/>
        </p:nvCxnSpPr>
        <p:spPr>
          <a:xfrm flipV="1">
            <a:off x="6951416" y="3642094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7959612" y="2507050"/>
            <a:ext cx="3779704" cy="2298272"/>
            <a:chOff x="2741874" y="4735836"/>
            <a:chExt cx="3779704" cy="2298272"/>
          </a:xfrm>
        </p:grpSpPr>
        <p:sp>
          <p:nvSpPr>
            <p:cNvPr id="13" name="Abgerundetes Rechteck 12"/>
            <p:cNvSpPr/>
            <p:nvPr/>
          </p:nvSpPr>
          <p:spPr>
            <a:xfrm flipV="1">
              <a:off x="2741874" y="4735836"/>
              <a:ext cx="3779704" cy="2298272"/>
            </a:xfrm>
            <a:prstGeom prst="roundRect">
              <a:avLst>
                <a:gd name="adj" fmla="val 6037"/>
              </a:avLst>
            </a:prstGeom>
            <a:solidFill>
              <a:srgbClr val="6666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975010" y="5193374"/>
              <a:ext cx="3340994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>
                  <a:solidFill>
                    <a:srgbClr val="00D8F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D8F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BEC3C9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</a:t>
              </a:r>
              <a:r>
                <a:rPr lang="de-DE" sz="1100" b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Das Alter des Bewerbers </a:t>
              </a:r>
              <a:br>
                <a:rPr lang="de-DE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darf nicht unter 18 </a:t>
              </a:r>
              <a:br>
                <a:rPr lang="de-DE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Jahren liegen</a:t>
              </a:r>
              <a:r>
                <a:rPr lang="en-US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”</a:t>
              </a:r>
            </a:p>
            <a:p>
              <a:r>
                <a:rPr lang="en-US" sz="1100" b="1" i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23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86"/>
          <p:cNvSpPr/>
          <p:nvPr/>
        </p:nvSpPr>
        <p:spPr>
          <a:xfrm>
            <a:off x="7985058" y="3393259"/>
            <a:ext cx="2644047" cy="2137137"/>
          </a:xfrm>
          <a:prstGeom prst="roundRect">
            <a:avLst>
              <a:gd name="adj" fmla="val 1501"/>
            </a:avLst>
          </a:prstGeom>
          <a:solidFill>
            <a:schemeClr val="tx2">
              <a:lumMod val="60000"/>
              <a:lumOff val="40000"/>
              <a:alpha val="17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Webapplication</a:t>
            </a:r>
          </a:p>
          <a:p>
            <a:pPr algn="ctr"/>
            <a:r>
              <a:rPr lang="de-DE" sz="14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html/js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242091" y="1651326"/>
            <a:ext cx="2867096" cy="3879071"/>
            <a:chOff x="654688" y="527619"/>
            <a:chExt cx="2867096" cy="2556022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654688" y="527619"/>
              <a:ext cx="2791655" cy="2556022"/>
              <a:chOff x="9683144" y="2142013"/>
              <a:chExt cx="1986964" cy="2556022"/>
            </a:xfrm>
          </p:grpSpPr>
          <p:sp>
            <p:nvSpPr>
              <p:cNvPr id="13" name="Gefaltete Ecke 12"/>
              <p:cNvSpPr/>
              <p:nvPr/>
            </p:nvSpPr>
            <p:spPr>
              <a:xfrm flipV="1">
                <a:off x="9690884" y="2142013"/>
                <a:ext cx="1979224" cy="2556022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Rechteck 86"/>
              <p:cNvSpPr/>
              <p:nvPr/>
            </p:nvSpPr>
            <p:spPr>
              <a:xfrm>
                <a:off x="9683144" y="4220741"/>
                <a:ext cx="1985144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10060030" y="4357987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703384" y="1087299"/>
              <a:ext cx="2818400" cy="117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br>
                <a:rPr lang="de-DE" sz="10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the applicant‘s </a:t>
              </a:r>
              <a:r>
                <a:rPr lang="de-DE" sz="1200" dirty="0">
                  <a:solidFill>
                    <a:srgbClr val="00CFF5"/>
                  </a:solidFill>
                  <a:latin typeface="Consolas" panose="020B0609020204030204" pitchFamily="49" charset="0"/>
                </a:rPr>
                <a:t>location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de-DE" sz="1200" b="1" dirty="0">
                  <a:latin typeface="Consolas" panose="020B0609020204030204" pitchFamily="49" charset="0"/>
                </a:rPr>
                <a:t>      MUST 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the </a:t>
              </a:r>
              <a:r>
                <a:rPr lang="de-DE" sz="1200" dirty="0">
                  <a:solidFill>
                    <a:srgbClr val="00CFF5"/>
                  </a:solidFill>
                  <a:latin typeface="Consolas" panose="020B0609020204030204" pitchFamily="49" charset="0"/>
                </a:rPr>
                <a:t>Dortmund</a:t>
              </a:r>
              <a:endParaRPr lang="de-DE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25" name="Rechteck 86"/>
          <p:cNvSpPr/>
          <p:nvPr/>
        </p:nvSpPr>
        <p:spPr>
          <a:xfrm>
            <a:off x="4678799" y="1652888"/>
            <a:ext cx="2649892" cy="3877511"/>
          </a:xfrm>
          <a:prstGeom prst="roundRect">
            <a:avLst>
              <a:gd name="adj" fmla="val 1501"/>
            </a:avLst>
          </a:prstGeom>
          <a:solidFill>
            <a:srgbClr val="00CFF5">
              <a:alpha val="4000"/>
            </a:srgbClr>
          </a:solidFill>
          <a:ln w="3175">
            <a:solidFill>
              <a:srgbClr val="00C7EA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rgbClr val="00C7EA"/>
                </a:solidFill>
              </a:rPr>
              <a:t>custom openVALIDATION-OpenAPI Generator</a:t>
            </a:r>
          </a:p>
        </p:txBody>
      </p:sp>
      <p:sp>
        <p:nvSpPr>
          <p:cNvPr id="26" name="Rechteck 86"/>
          <p:cNvSpPr/>
          <p:nvPr/>
        </p:nvSpPr>
        <p:spPr>
          <a:xfrm>
            <a:off x="4930054" y="3993495"/>
            <a:ext cx="2147381" cy="1268361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Generator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7985058" y="1604550"/>
            <a:ext cx="2644047" cy="1307968"/>
            <a:chOff x="2651056" y="2643471"/>
            <a:chExt cx="2644047" cy="1307968"/>
          </a:xfrm>
        </p:grpSpPr>
        <p:sp>
          <p:nvSpPr>
            <p:cNvPr id="28" name="Rechteck 86"/>
            <p:cNvSpPr/>
            <p:nvPr/>
          </p:nvSpPr>
          <p:spPr>
            <a:xfrm>
              <a:off x="2651056" y="2643471"/>
              <a:ext cx="2644047" cy="1307968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>
                  <a:solidFill>
                    <a:schemeClr val="bg1">
                      <a:lumMod val="85000"/>
                    </a:schemeClr>
                  </a:solidFill>
                </a:rPr>
                <a:t>Java Spring Boot</a:t>
              </a:r>
            </a:p>
            <a:p>
              <a:pPr algn="ctr"/>
              <a:r>
                <a:rPr lang="de-DE" sz="1200" b="1" dirty="0">
                  <a:solidFill>
                    <a:schemeClr val="bg1">
                      <a:lumMod val="85000"/>
                    </a:schemeClr>
                  </a:solidFill>
                </a:rPr>
                <a:t>Service STUB</a:t>
              </a:r>
            </a:p>
          </p:txBody>
        </p:sp>
        <p:sp>
          <p:nvSpPr>
            <p:cNvPr id="29" name="Rechteck 86"/>
            <p:cNvSpPr/>
            <p:nvPr/>
          </p:nvSpPr>
          <p:spPr>
            <a:xfrm>
              <a:off x="2801937" y="2823764"/>
              <a:ext cx="2293142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Rules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8382088" y="3584316"/>
            <a:ext cx="1832883" cy="1297387"/>
            <a:chOff x="2916578" y="2091159"/>
            <a:chExt cx="1832883" cy="1297387"/>
          </a:xfrm>
        </p:grpSpPr>
        <p:sp>
          <p:nvSpPr>
            <p:cNvPr id="31" name="Rechteck 86"/>
            <p:cNvSpPr/>
            <p:nvPr/>
          </p:nvSpPr>
          <p:spPr>
            <a:xfrm>
              <a:off x="2916578" y="2091159"/>
              <a:ext cx="1832883" cy="1297387"/>
            </a:xfrm>
            <a:prstGeom prst="roundRect">
              <a:avLst>
                <a:gd name="adj" fmla="val 384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</a:rPr>
                <a:t>JavaScript</a:t>
              </a:r>
            </a:p>
            <a:p>
              <a:pPr algn="ctr"/>
              <a:r>
                <a:rPr lang="de-DE" sz="1200" b="1" dirty="0">
                  <a:solidFill>
                    <a:schemeClr val="bg2">
                      <a:lumMod val="50000"/>
                    </a:schemeClr>
                  </a:solidFill>
                </a:rPr>
                <a:t>Client Proxy</a:t>
              </a:r>
            </a:p>
          </p:txBody>
        </p:sp>
        <p:sp>
          <p:nvSpPr>
            <p:cNvPr id="32" name="Rechteck 86"/>
            <p:cNvSpPr/>
            <p:nvPr/>
          </p:nvSpPr>
          <p:spPr>
            <a:xfrm>
              <a:off x="3195719" y="2253620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Validation</a:t>
              </a: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Rules</a:t>
              </a:r>
            </a:p>
          </p:txBody>
        </p:sp>
      </p:grpSp>
      <p:cxnSp>
        <p:nvCxnSpPr>
          <p:cNvPr id="33" name="Gerade Verbindung mit Pfeil 13"/>
          <p:cNvCxnSpPr/>
          <p:nvPr/>
        </p:nvCxnSpPr>
        <p:spPr>
          <a:xfrm flipV="1">
            <a:off x="8971764" y="2962589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3"/>
          <p:cNvCxnSpPr/>
          <p:nvPr/>
        </p:nvCxnSpPr>
        <p:spPr>
          <a:xfrm>
            <a:off x="9595646" y="2990739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3"/>
          <p:cNvCxnSpPr>
            <a:stCxn id="13" idx="3"/>
            <a:endCxn id="25" idx="1"/>
          </p:cNvCxnSpPr>
          <p:nvPr/>
        </p:nvCxnSpPr>
        <p:spPr>
          <a:xfrm>
            <a:off x="4033746" y="3590861"/>
            <a:ext cx="645053" cy="783"/>
          </a:xfrm>
          <a:prstGeom prst="straightConnector1">
            <a:avLst/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3"/>
          <p:cNvCxnSpPr>
            <a:stCxn id="25" idx="3"/>
            <a:endCxn id="28" idx="1"/>
          </p:cNvCxnSpPr>
          <p:nvPr/>
        </p:nvCxnSpPr>
        <p:spPr>
          <a:xfrm flipV="1">
            <a:off x="7328691" y="2258534"/>
            <a:ext cx="656367" cy="1333110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13"/>
          <p:cNvCxnSpPr>
            <a:stCxn id="25" idx="3"/>
            <a:endCxn id="31" idx="1"/>
          </p:cNvCxnSpPr>
          <p:nvPr/>
        </p:nvCxnSpPr>
        <p:spPr>
          <a:xfrm>
            <a:off x="7328691" y="3591644"/>
            <a:ext cx="1053397" cy="641366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3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4799" y="320040"/>
            <a:ext cx="4853940" cy="643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127.0.0.1:8080/img/gallery/rule_2_code_dark_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62" y="660625"/>
            <a:ext cx="6492982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1126744" y="1004906"/>
            <a:ext cx="4590537" cy="1668536"/>
            <a:chOff x="289371" y="1487525"/>
            <a:chExt cx="2700035" cy="1319738"/>
          </a:xfrm>
        </p:grpSpPr>
        <p:sp>
          <p:nvSpPr>
            <p:cNvPr id="6" name="Wolkenförmige Legende 5"/>
            <p:cNvSpPr/>
            <p:nvPr/>
          </p:nvSpPr>
          <p:spPr>
            <a:xfrm>
              <a:off x="289371" y="1487525"/>
              <a:ext cx="2700035" cy="1319738"/>
            </a:xfrm>
            <a:prstGeom prst="cloudCallout">
              <a:avLst>
                <a:gd name="adj1" fmla="val -63410"/>
                <a:gd name="adj2" fmla="val -4067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04104" y="1937909"/>
              <a:ext cx="2070568" cy="413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Das </a:t>
              </a:r>
              <a:r>
                <a:rPr lang="de-DE" sz="1400" dirty="0">
                  <a:solidFill>
                    <a:srgbClr val="00C7EA"/>
                  </a:solidFill>
                  <a:latin typeface="+mj-lt"/>
                </a:rPr>
                <a:t>Alter</a:t>
              </a:r>
              <a:r>
                <a:rPr lang="de-DE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de-DE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des Bewerbers darf nicht unter </a:t>
              </a:r>
              <a:r>
                <a:rPr lang="de-DE" sz="1400" dirty="0">
                  <a:solidFill>
                    <a:srgbClr val="00C7EA"/>
                  </a:solidFill>
                  <a:latin typeface="+mj-lt"/>
                </a:rPr>
                <a:t>18</a:t>
              </a:r>
              <a:r>
                <a:rPr lang="de-DE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de-DE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Jahren liegen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33859" y="4398264"/>
            <a:ext cx="6176308" cy="1634461"/>
            <a:chOff x="1830161" y="5539385"/>
            <a:chExt cx="6176308" cy="1634461"/>
          </a:xfrm>
        </p:grpSpPr>
        <p:sp>
          <p:nvSpPr>
            <p:cNvPr id="9" name="Abgerundetes Rechteck 8"/>
            <p:cNvSpPr/>
            <p:nvPr/>
          </p:nvSpPr>
          <p:spPr>
            <a:xfrm flipV="1">
              <a:off x="1830161" y="5539385"/>
              <a:ext cx="6176308" cy="1634461"/>
            </a:xfrm>
            <a:prstGeom prst="roundRect">
              <a:avLst>
                <a:gd name="adj" fmla="val 6037"/>
              </a:avLst>
            </a:prstGeom>
            <a:solidFill>
              <a:srgbClr val="ECF3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201785" y="5918318"/>
              <a:ext cx="5433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 new </a:t>
              </a:r>
              <a:r>
                <a:rPr lang="de-DE" sz="12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1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Das Alter des Bewerbers darf nicht </a:t>
              </a:r>
              <a:b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  unter 18 Jahren liegen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”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1" name="Picture 2" descr="http://127.0.0.1:8080/img/gallery/rule_2_code_dark_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9" t="37856" r="36760" b="34185"/>
          <a:stretch/>
        </p:blipFill>
        <p:spPr bwMode="auto">
          <a:xfrm>
            <a:off x="2572383" y="2784860"/>
            <a:ext cx="1699260" cy="15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8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hteck 86"/>
          <p:cNvSpPr/>
          <p:nvPr/>
        </p:nvSpPr>
        <p:spPr>
          <a:xfrm>
            <a:off x="-2113" y="1485764"/>
            <a:ext cx="5842865" cy="5372235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3" name="Rechteck 86"/>
          <p:cNvSpPr/>
          <p:nvPr/>
        </p:nvSpPr>
        <p:spPr>
          <a:xfrm>
            <a:off x="5831028" y="-191861"/>
            <a:ext cx="6364312" cy="7192736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5" name="Rechteck 86"/>
          <p:cNvSpPr/>
          <p:nvPr/>
        </p:nvSpPr>
        <p:spPr>
          <a:xfrm>
            <a:off x="9534754" y="4226398"/>
            <a:ext cx="2208366" cy="2213430"/>
          </a:xfrm>
          <a:prstGeom prst="roundRect">
            <a:avLst>
              <a:gd name="adj" fmla="val 1501"/>
            </a:avLst>
          </a:prstGeom>
          <a:solidFill>
            <a:srgbClr val="D8BEEC"/>
          </a:solidFill>
          <a:ln>
            <a:solidFill>
              <a:srgbClr val="9F5FC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rgbClr val="7030A0"/>
                </a:solidFill>
              </a:rPr>
              <a:t>Project</a:t>
            </a:r>
          </a:p>
        </p:txBody>
      </p:sp>
      <p:sp>
        <p:nvSpPr>
          <p:cNvPr id="22" name="Rechteck 86"/>
          <p:cNvSpPr/>
          <p:nvPr/>
        </p:nvSpPr>
        <p:spPr>
          <a:xfrm>
            <a:off x="0" y="-27943"/>
            <a:ext cx="12192000" cy="446261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83407" y="80383"/>
            <a:ext cx="2283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how openVALIDATION works?</a:t>
            </a:r>
            <a:endParaRPr lang="de-DE" sz="11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5821503" y="-71858"/>
            <a:ext cx="19250" cy="670832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9152108" y="428545"/>
            <a:ext cx="19250" cy="609847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081385" y="80383"/>
            <a:ext cx="221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how to use openVALIDATION</a:t>
            </a:r>
            <a:endParaRPr lang="de-DE" sz="11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662806" y="414038"/>
            <a:ext cx="17700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3. Business Analyst uses DSL</a:t>
            </a:r>
          </a:p>
          <a:p>
            <a:pPr algn="ctr"/>
            <a:r>
              <a:rPr lang="de-DE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to create Validation Rules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9739045" y="461666"/>
            <a:ext cx="2004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4. Developer integrates</a:t>
            </a:r>
          </a:p>
          <a:p>
            <a:pPr algn="ctr"/>
            <a:r>
              <a:rPr lang="de-DE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Validation Rules in their Projects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302178" y="5079967"/>
            <a:ext cx="1530034" cy="1413124"/>
            <a:chOff x="619153" y="1802508"/>
            <a:chExt cx="1183268" cy="1558752"/>
          </a:xfrm>
        </p:grpSpPr>
        <p:sp>
          <p:nvSpPr>
            <p:cNvPr id="23" name="Rechteck 86"/>
            <p:cNvSpPr/>
            <p:nvPr/>
          </p:nvSpPr>
          <p:spPr>
            <a:xfrm>
              <a:off x="619153" y="1802508"/>
              <a:ext cx="1183268" cy="1558752"/>
            </a:xfrm>
            <a:prstGeom prst="roundRect">
              <a:avLst>
                <a:gd name="adj" fmla="val 384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chemeClr val="accent6">
                      <a:lumMod val="75000"/>
                    </a:schemeClr>
                  </a:solidFill>
                </a:rPr>
                <a:t>Parser (antlr.g4)</a:t>
              </a:r>
            </a:p>
          </p:txBody>
        </p:sp>
        <p:sp>
          <p:nvSpPr>
            <p:cNvPr id="25" name="Rechteck 86"/>
            <p:cNvSpPr/>
            <p:nvPr/>
          </p:nvSpPr>
          <p:spPr>
            <a:xfrm>
              <a:off x="728566" y="2493362"/>
              <a:ext cx="957765" cy="290915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innerShdw blurRad="63500" dist="25400" dir="135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lexer</a:t>
              </a:r>
              <a:endParaRPr lang="de-DE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Rechteck 86"/>
            <p:cNvSpPr/>
            <p:nvPr/>
          </p:nvSpPr>
          <p:spPr>
            <a:xfrm>
              <a:off x="728566" y="2918371"/>
              <a:ext cx="957765" cy="290915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innerShdw blurRad="63500" dist="25400" dir="135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parser</a:t>
              </a:r>
              <a:endParaRPr lang="de-DE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68" name="Gerade Verbindung mit Pfeil 13"/>
          <p:cNvCxnSpPr>
            <a:endCxn id="73" idx="2"/>
          </p:cNvCxnSpPr>
          <p:nvPr/>
        </p:nvCxnSpPr>
        <p:spPr>
          <a:xfrm flipV="1">
            <a:off x="3179928" y="3092224"/>
            <a:ext cx="3664" cy="55005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13"/>
          <p:cNvCxnSpPr>
            <a:endCxn id="151" idx="2"/>
          </p:cNvCxnSpPr>
          <p:nvPr/>
        </p:nvCxnSpPr>
        <p:spPr>
          <a:xfrm flipH="1" flipV="1">
            <a:off x="4192075" y="3088649"/>
            <a:ext cx="4523" cy="4705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13"/>
          <p:cNvCxnSpPr>
            <a:endCxn id="155" idx="2"/>
          </p:cNvCxnSpPr>
          <p:nvPr/>
        </p:nvCxnSpPr>
        <p:spPr>
          <a:xfrm flipH="1" flipV="1">
            <a:off x="5202611" y="3088649"/>
            <a:ext cx="4010" cy="47055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6"/>
          <p:cNvSpPr/>
          <p:nvPr/>
        </p:nvSpPr>
        <p:spPr>
          <a:xfrm>
            <a:off x="6259758" y="2442857"/>
            <a:ext cx="2515138" cy="518170"/>
          </a:xfrm>
          <a:prstGeom prst="roundRect">
            <a:avLst>
              <a:gd name="adj" fmla="val 150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Validation Rule CLI</a:t>
            </a:r>
          </a:p>
        </p:txBody>
      </p:sp>
      <p:sp>
        <p:nvSpPr>
          <p:cNvPr id="85" name="Rechteck 86"/>
          <p:cNvSpPr/>
          <p:nvPr/>
        </p:nvSpPr>
        <p:spPr>
          <a:xfrm>
            <a:off x="6262028" y="1326325"/>
            <a:ext cx="1060529" cy="604827"/>
          </a:xfrm>
          <a:prstGeom prst="roundRect">
            <a:avLst>
              <a:gd name="adj" fmla="val 150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rules definition as *.vrd File</a:t>
            </a:r>
          </a:p>
        </p:txBody>
      </p:sp>
      <p:sp>
        <p:nvSpPr>
          <p:cNvPr id="86" name="Rechteck 86"/>
          <p:cNvSpPr/>
          <p:nvPr/>
        </p:nvSpPr>
        <p:spPr>
          <a:xfrm>
            <a:off x="7714367" y="1324873"/>
            <a:ext cx="1060529" cy="604827"/>
          </a:xfrm>
          <a:prstGeom prst="roundRect">
            <a:avLst>
              <a:gd name="adj" fmla="val 150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Model as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Json Schema</a:t>
            </a:r>
          </a:p>
        </p:txBody>
      </p:sp>
      <p:cxnSp>
        <p:nvCxnSpPr>
          <p:cNvPr id="87" name="Gerade Verbindung mit Pfeil 13"/>
          <p:cNvCxnSpPr/>
          <p:nvPr/>
        </p:nvCxnSpPr>
        <p:spPr>
          <a:xfrm>
            <a:off x="6802423" y="2017933"/>
            <a:ext cx="0" cy="3415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13"/>
          <p:cNvCxnSpPr/>
          <p:nvPr/>
        </p:nvCxnSpPr>
        <p:spPr>
          <a:xfrm>
            <a:off x="8250223" y="2017933"/>
            <a:ext cx="0" cy="3415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6"/>
          <p:cNvSpPr/>
          <p:nvPr/>
        </p:nvSpPr>
        <p:spPr>
          <a:xfrm>
            <a:off x="6787075" y="3508879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4">
                    <a:lumMod val="75000"/>
                  </a:schemeClr>
                </a:solidFill>
              </a:rPr>
              <a:t>MyRules.js</a:t>
            </a:r>
          </a:p>
        </p:txBody>
      </p:sp>
      <p:sp>
        <p:nvSpPr>
          <p:cNvPr id="96" name="Rechteck 86"/>
          <p:cNvSpPr/>
          <p:nvPr/>
        </p:nvSpPr>
        <p:spPr>
          <a:xfrm>
            <a:off x="6691825" y="3775579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4">
                    <a:lumMod val="75000"/>
                  </a:schemeClr>
                </a:solidFill>
              </a:rPr>
              <a:t>MyRules.cs</a:t>
            </a:r>
          </a:p>
        </p:txBody>
      </p:sp>
      <p:sp>
        <p:nvSpPr>
          <p:cNvPr id="97" name="Rechteck 86"/>
          <p:cNvSpPr/>
          <p:nvPr/>
        </p:nvSpPr>
        <p:spPr>
          <a:xfrm>
            <a:off x="6579605" y="4047259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accent4">
                    <a:lumMod val="75000"/>
                  </a:schemeClr>
                </a:solidFill>
              </a:rPr>
              <a:t>MyRules.java</a:t>
            </a:r>
          </a:p>
        </p:txBody>
      </p:sp>
      <p:cxnSp>
        <p:nvCxnSpPr>
          <p:cNvPr id="98" name="Gerade Verbindung mit Pfeil 13"/>
          <p:cNvCxnSpPr/>
          <p:nvPr/>
        </p:nvCxnSpPr>
        <p:spPr>
          <a:xfrm flipH="1">
            <a:off x="7517778" y="3043268"/>
            <a:ext cx="126" cy="4104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7568311" y="3049585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generates validation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runtime code</a:t>
            </a:r>
          </a:p>
        </p:txBody>
      </p:sp>
      <p:cxnSp>
        <p:nvCxnSpPr>
          <p:cNvPr id="100" name="Gerade Verbindung mit Pfeil 13"/>
          <p:cNvCxnSpPr/>
          <p:nvPr/>
        </p:nvCxnSpPr>
        <p:spPr>
          <a:xfrm flipH="1">
            <a:off x="7375433" y="4766881"/>
            <a:ext cx="126" cy="4104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7438411" y="4794348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compiles validation rules as  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separately artifacts</a:t>
            </a:r>
          </a:p>
        </p:txBody>
      </p:sp>
      <p:sp>
        <p:nvSpPr>
          <p:cNvPr id="102" name="Rechteck 86"/>
          <p:cNvSpPr/>
          <p:nvPr/>
        </p:nvSpPr>
        <p:spPr>
          <a:xfrm>
            <a:off x="6786949" y="5241912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MyRules.js</a:t>
            </a:r>
          </a:p>
        </p:txBody>
      </p:sp>
      <p:sp>
        <p:nvSpPr>
          <p:cNvPr id="103" name="Rechteck 86"/>
          <p:cNvSpPr/>
          <p:nvPr/>
        </p:nvSpPr>
        <p:spPr>
          <a:xfrm>
            <a:off x="6691699" y="5508612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MyRules.dll</a:t>
            </a:r>
          </a:p>
        </p:txBody>
      </p:sp>
      <p:sp>
        <p:nvSpPr>
          <p:cNvPr id="104" name="Rechteck 86"/>
          <p:cNvSpPr/>
          <p:nvPr/>
        </p:nvSpPr>
        <p:spPr>
          <a:xfrm>
            <a:off x="6579479" y="5780292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MyRules.jar</a:t>
            </a:r>
          </a:p>
        </p:txBody>
      </p:sp>
      <p:cxnSp>
        <p:nvCxnSpPr>
          <p:cNvPr id="113" name="Gerade Verbindung mit Pfeil 13"/>
          <p:cNvCxnSpPr/>
          <p:nvPr/>
        </p:nvCxnSpPr>
        <p:spPr>
          <a:xfrm>
            <a:off x="8584368" y="4554798"/>
            <a:ext cx="1135481" cy="1459766"/>
          </a:xfrm>
          <a:prstGeom prst="bentConnector3">
            <a:avLst>
              <a:gd name="adj1" fmla="val 40773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3"/>
          <p:cNvCxnSpPr/>
          <p:nvPr/>
        </p:nvCxnSpPr>
        <p:spPr>
          <a:xfrm>
            <a:off x="8473926" y="6335181"/>
            <a:ext cx="12459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86"/>
          <p:cNvSpPr/>
          <p:nvPr/>
        </p:nvSpPr>
        <p:spPr>
          <a:xfrm>
            <a:off x="9802542" y="5931482"/>
            <a:ext cx="1718500" cy="428280"/>
          </a:xfrm>
          <a:prstGeom prst="roundRect">
            <a:avLst>
              <a:gd name="adj" fmla="val 14961"/>
            </a:avLst>
          </a:prstGeom>
          <a:solidFill>
            <a:srgbClr val="FF7D7D">
              <a:alpha val="43922"/>
            </a:srgbClr>
          </a:solidFill>
          <a:ln>
            <a:solidFill>
              <a:srgbClr val="9F5FC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chemeClr val="accent2">
                    <a:lumMod val="50000"/>
                  </a:schemeClr>
                </a:solidFill>
              </a:rPr>
              <a:t>Validation Rules</a:t>
            </a:r>
          </a:p>
        </p:txBody>
      </p:sp>
      <p:sp>
        <p:nvSpPr>
          <p:cNvPr id="117" name="Rechteck 86"/>
          <p:cNvSpPr/>
          <p:nvPr/>
        </p:nvSpPr>
        <p:spPr>
          <a:xfrm>
            <a:off x="9802542" y="4694060"/>
            <a:ext cx="1715514" cy="418278"/>
          </a:xfrm>
          <a:prstGeom prst="roundRect">
            <a:avLst>
              <a:gd name="adj" fmla="val 10912"/>
            </a:avLst>
          </a:prstGeom>
          <a:solidFill>
            <a:schemeClr val="bg1">
              <a:alpha val="5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rgbClr val="7030A0"/>
                </a:solidFill>
              </a:rPr>
              <a:t>Business Logic</a:t>
            </a:r>
          </a:p>
        </p:txBody>
      </p:sp>
      <p:sp>
        <p:nvSpPr>
          <p:cNvPr id="118" name="Rechteck 86"/>
          <p:cNvSpPr/>
          <p:nvPr/>
        </p:nvSpPr>
        <p:spPr>
          <a:xfrm>
            <a:off x="9802542" y="5284681"/>
            <a:ext cx="1715514" cy="418278"/>
          </a:xfrm>
          <a:prstGeom prst="roundRect">
            <a:avLst>
              <a:gd name="adj" fmla="val 10912"/>
            </a:avLst>
          </a:prstGeom>
          <a:solidFill>
            <a:schemeClr val="bg1">
              <a:alpha val="5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>
                <a:solidFill>
                  <a:srgbClr val="7030A0"/>
                </a:solidFill>
              </a:rPr>
              <a:t>Service/Consumer Layer</a:t>
            </a:r>
          </a:p>
        </p:txBody>
      </p:sp>
      <p:cxnSp>
        <p:nvCxnSpPr>
          <p:cNvPr id="119" name="Gerade Verbindung mit Pfeil 13"/>
          <p:cNvCxnSpPr/>
          <p:nvPr/>
        </p:nvCxnSpPr>
        <p:spPr>
          <a:xfrm flipV="1">
            <a:off x="10627316" y="3061607"/>
            <a:ext cx="0" cy="107905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86"/>
          <p:cNvSpPr/>
          <p:nvPr/>
        </p:nvSpPr>
        <p:spPr>
          <a:xfrm>
            <a:off x="9544327" y="1324873"/>
            <a:ext cx="2208366" cy="1636154"/>
          </a:xfrm>
          <a:prstGeom prst="roundRect">
            <a:avLst>
              <a:gd name="adj" fmla="val 150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tx2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21" name="Textfeld 120"/>
          <p:cNvSpPr txBox="1"/>
          <p:nvPr/>
        </p:nvSpPr>
        <p:spPr>
          <a:xfrm>
            <a:off x="10668266" y="3483506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Build &amp; deploy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to Production</a:t>
            </a:r>
          </a:p>
        </p:txBody>
      </p:sp>
      <p:pic>
        <p:nvPicPr>
          <p:cNvPr id="122" name="Picture 10" descr="Bildergebnis fÃ¼r device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805" y="1937241"/>
            <a:ext cx="1020643" cy="58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79513" y="454268"/>
            <a:ext cx="2641692" cy="995546"/>
            <a:chOff x="79513" y="1204901"/>
            <a:chExt cx="2641692" cy="1078696"/>
          </a:xfrm>
        </p:grpSpPr>
        <p:sp>
          <p:nvSpPr>
            <p:cNvPr id="82" name="Wolkenförmige Legende 81"/>
            <p:cNvSpPr/>
            <p:nvPr/>
          </p:nvSpPr>
          <p:spPr>
            <a:xfrm>
              <a:off x="79513" y="1204901"/>
              <a:ext cx="2641692" cy="1078696"/>
            </a:xfrm>
            <a:prstGeom prst="cloudCallout">
              <a:avLst>
                <a:gd name="adj1" fmla="val -48501"/>
                <a:gd name="adj2" fmla="val -6011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94357" y="1516356"/>
              <a:ext cx="24609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  </a:t>
              </a:r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the applicant's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+mj-lt"/>
                </a:rPr>
                <a:t>age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b="1" dirty="0">
                  <a:solidFill>
                    <a:srgbClr val="0070C0"/>
                  </a:solidFill>
                  <a:latin typeface="+mj-lt"/>
                </a:rPr>
                <a:t>is less than</a:t>
              </a:r>
              <a:r>
                <a:rPr lang="en-US" sz="1100" dirty="0">
                  <a:solidFill>
                    <a:srgbClr val="0070C0"/>
                  </a:solidFill>
                  <a:latin typeface="+mj-lt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+mj-lt"/>
                </a:rPr>
                <a:t>18</a:t>
              </a:r>
            </a:p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then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you have to be at least 18 years </a:t>
              </a:r>
            </a:p>
            <a:p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            old to apply</a:t>
              </a:r>
              <a:endParaRPr lang="de-DE" sz="1100" i="1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83" name="Gerade Verbindung mit Pfeil 13"/>
          <p:cNvCxnSpPr>
            <a:stCxn id="88" idx="2"/>
            <a:endCxn id="23" idx="0"/>
          </p:cNvCxnSpPr>
          <p:nvPr/>
        </p:nvCxnSpPr>
        <p:spPr>
          <a:xfrm rot="5400000">
            <a:off x="1028237" y="4709524"/>
            <a:ext cx="409401" cy="33148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13"/>
          <p:cNvCxnSpPr>
            <a:stCxn id="132" idx="2"/>
            <a:endCxn id="88" idx="0"/>
          </p:cNvCxnSpPr>
          <p:nvPr/>
        </p:nvCxnSpPr>
        <p:spPr>
          <a:xfrm>
            <a:off x="1398679" y="3082303"/>
            <a:ext cx="0" cy="45749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203712" y="3539793"/>
            <a:ext cx="2389933" cy="1130773"/>
            <a:chOff x="203712" y="2229600"/>
            <a:chExt cx="2389933" cy="1130773"/>
          </a:xfrm>
        </p:grpSpPr>
        <p:sp>
          <p:nvSpPr>
            <p:cNvPr id="88" name="Rechteck 86"/>
            <p:cNvSpPr/>
            <p:nvPr/>
          </p:nvSpPr>
          <p:spPr>
            <a:xfrm>
              <a:off x="203712" y="2229600"/>
              <a:ext cx="2389933" cy="1130773"/>
            </a:xfrm>
            <a:prstGeom prst="roundRect">
              <a:avLst>
                <a:gd name="adj" fmla="val 150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</a:rPr>
                <a:t>preprocessor</a:t>
              </a:r>
            </a:p>
          </p:txBody>
        </p:sp>
        <p:sp>
          <p:nvSpPr>
            <p:cNvPr id="92" name="Rechteck 86"/>
            <p:cNvSpPr/>
            <p:nvPr/>
          </p:nvSpPr>
          <p:spPr>
            <a:xfrm>
              <a:off x="341746" y="2538859"/>
              <a:ext cx="732445" cy="263736"/>
            </a:xfrm>
            <a:prstGeom prst="roundRect">
              <a:avLst>
                <a:gd name="adj" fmla="val 10912"/>
              </a:avLst>
            </a:prstGeom>
            <a:solidFill>
              <a:schemeClr val="tx1">
                <a:lumMod val="75000"/>
                <a:lumOff val="2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>
                      <a:lumMod val="65000"/>
                    </a:schemeClr>
                  </a:solidFill>
                </a:rPr>
                <a:t>includes</a:t>
              </a:r>
            </a:p>
          </p:txBody>
        </p:sp>
        <p:sp>
          <p:nvSpPr>
            <p:cNvPr id="108" name="Rechteck 86"/>
            <p:cNvSpPr/>
            <p:nvPr/>
          </p:nvSpPr>
          <p:spPr>
            <a:xfrm>
              <a:off x="1190135" y="2536347"/>
              <a:ext cx="1255059" cy="263736"/>
            </a:xfrm>
            <a:prstGeom prst="roundRect">
              <a:avLst>
                <a:gd name="adj" fmla="val 10912"/>
              </a:avLst>
            </a:prstGeom>
            <a:solidFill>
              <a:schemeClr val="tx1">
                <a:lumMod val="75000"/>
                <a:lumOff val="2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>
                      <a:lumMod val="65000"/>
                    </a:schemeClr>
                  </a:solidFill>
                </a:rPr>
                <a:t>keyword aliases</a:t>
              </a:r>
            </a:p>
          </p:txBody>
        </p:sp>
      </p:grpSp>
      <p:sp>
        <p:nvSpPr>
          <p:cNvPr id="111" name="Rechteck 86"/>
          <p:cNvSpPr/>
          <p:nvPr/>
        </p:nvSpPr>
        <p:spPr>
          <a:xfrm>
            <a:off x="3384842" y="5381730"/>
            <a:ext cx="841774" cy="1111362"/>
          </a:xfrm>
          <a:prstGeom prst="roundRect">
            <a:avLst>
              <a:gd name="adj" fmla="val 384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AST-Builder</a:t>
            </a:r>
          </a:p>
        </p:txBody>
      </p:sp>
      <p:sp>
        <p:nvSpPr>
          <p:cNvPr id="112" name="Rechteck 86"/>
          <p:cNvSpPr/>
          <p:nvPr/>
        </p:nvSpPr>
        <p:spPr>
          <a:xfrm>
            <a:off x="203942" y="4946720"/>
            <a:ext cx="5468048" cy="1689748"/>
          </a:xfrm>
          <a:prstGeom prst="roundRect">
            <a:avLst>
              <a:gd name="adj" fmla="val 1501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parser</a:t>
            </a:r>
          </a:p>
        </p:txBody>
      </p:sp>
      <p:grpSp>
        <p:nvGrpSpPr>
          <p:cNvPr id="127" name="Gruppieren 126"/>
          <p:cNvGrpSpPr/>
          <p:nvPr/>
        </p:nvGrpSpPr>
        <p:grpSpPr>
          <a:xfrm>
            <a:off x="4501671" y="5381730"/>
            <a:ext cx="1017210" cy="1111362"/>
            <a:chOff x="943932" y="4889115"/>
            <a:chExt cx="1280777" cy="1111362"/>
          </a:xfrm>
        </p:grpSpPr>
        <p:sp>
          <p:nvSpPr>
            <p:cNvPr id="128" name="Rechteck 86"/>
            <p:cNvSpPr/>
            <p:nvPr/>
          </p:nvSpPr>
          <p:spPr>
            <a:xfrm>
              <a:off x="943932" y="4889115"/>
              <a:ext cx="1280777" cy="1111362"/>
            </a:xfrm>
            <a:prstGeom prst="roundRect">
              <a:avLst>
                <a:gd name="adj" fmla="val 384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chemeClr val="accent4">
                      <a:lumMod val="50000"/>
                    </a:schemeClr>
                  </a:solidFill>
                </a:rPr>
                <a:t>abstract syntax </a:t>
              </a:r>
              <a:r>
                <a:rPr lang="de-DE" sz="1200" dirty="0" err="1">
                  <a:solidFill>
                    <a:schemeClr val="accent4">
                      <a:lumMod val="50000"/>
                    </a:schemeClr>
                  </a:solidFill>
                </a:rPr>
                <a:t>tree</a:t>
              </a:r>
              <a:endParaRPr lang="de-DE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129" name="Picture 2" descr="Ãhnliches F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5" t="20190" r="21785" b="21164"/>
            <a:stretch/>
          </p:blipFill>
          <p:spPr bwMode="auto">
            <a:xfrm>
              <a:off x="1469539" y="5477399"/>
              <a:ext cx="229258" cy="24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0" name="Gruppieren 1039"/>
          <p:cNvGrpSpPr/>
          <p:nvPr/>
        </p:nvGrpSpPr>
        <p:grpSpPr>
          <a:xfrm>
            <a:off x="2721205" y="3533432"/>
            <a:ext cx="2950785" cy="1137134"/>
            <a:chOff x="2721205" y="4794349"/>
            <a:chExt cx="2950785" cy="1137134"/>
          </a:xfrm>
        </p:grpSpPr>
        <p:sp>
          <p:nvSpPr>
            <p:cNvPr id="130" name="Rechteck 86"/>
            <p:cNvSpPr/>
            <p:nvPr/>
          </p:nvSpPr>
          <p:spPr>
            <a:xfrm>
              <a:off x="2721205" y="4794349"/>
              <a:ext cx="2950785" cy="1137134"/>
            </a:xfrm>
            <a:prstGeom prst="roundRect">
              <a:avLst>
                <a:gd name="adj" fmla="val 1501"/>
              </a:avLst>
            </a:prstGeom>
            <a:noFill/>
            <a:ln w="3175">
              <a:solidFill>
                <a:schemeClr val="bg2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Generator</a:t>
              </a:r>
              <a:endPara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3" name="Gruppieren 52"/>
            <p:cNvGrpSpPr/>
            <p:nvPr/>
          </p:nvGrpSpPr>
          <p:grpSpPr>
            <a:xfrm>
              <a:off x="3099061" y="4903199"/>
              <a:ext cx="2207732" cy="758952"/>
              <a:chOff x="3192496" y="5215948"/>
              <a:chExt cx="2207732" cy="758952"/>
            </a:xfrm>
          </p:grpSpPr>
          <p:sp>
            <p:nvSpPr>
              <p:cNvPr id="51" name="Flussdiagramm: Mehrere Dokumente 50"/>
              <p:cNvSpPr/>
              <p:nvPr/>
            </p:nvSpPr>
            <p:spPr>
              <a:xfrm>
                <a:off x="3192496" y="5215948"/>
                <a:ext cx="2207732" cy="758952"/>
              </a:xfrm>
              <a:prstGeom prst="flowChartMultidocumen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200" dirty="0">
                    <a:solidFill>
                      <a:schemeClr val="accent6">
                        <a:lumMod val="75000"/>
                      </a:schemeClr>
                    </a:solidFill>
                  </a:rPr>
                  <a:t>templates</a:t>
                </a:r>
              </a:p>
            </p:txBody>
          </p:sp>
          <p:pic>
            <p:nvPicPr>
              <p:cNvPr id="1028" name="Picture 4" descr="Bildergebnis fÃ¼r handlebars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50" t="23623" r="14645" b="26603"/>
              <a:stretch/>
            </p:blipFill>
            <p:spPr bwMode="auto">
              <a:xfrm>
                <a:off x="3497771" y="5429699"/>
                <a:ext cx="574733" cy="402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1" name="Gerade Verbindung mit Pfeil 13"/>
          <p:cNvCxnSpPr>
            <a:stCxn id="128" idx="0"/>
            <a:endCxn id="130" idx="2"/>
          </p:cNvCxnSpPr>
          <p:nvPr/>
        </p:nvCxnSpPr>
        <p:spPr>
          <a:xfrm rot="16200000" flipV="1">
            <a:off x="4247855" y="4619309"/>
            <a:ext cx="711164" cy="813678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uppieren 1030"/>
          <p:cNvGrpSpPr/>
          <p:nvPr/>
        </p:nvGrpSpPr>
        <p:grpSpPr>
          <a:xfrm>
            <a:off x="203712" y="1659990"/>
            <a:ext cx="2389933" cy="1422313"/>
            <a:chOff x="203712" y="1616094"/>
            <a:chExt cx="2389933" cy="590991"/>
          </a:xfrm>
        </p:grpSpPr>
        <p:sp>
          <p:nvSpPr>
            <p:cNvPr id="132" name="Rechteck 86"/>
            <p:cNvSpPr/>
            <p:nvPr/>
          </p:nvSpPr>
          <p:spPr>
            <a:xfrm>
              <a:off x="203712" y="1616094"/>
              <a:ext cx="2389933" cy="590991"/>
            </a:xfrm>
            <a:prstGeom prst="roundRect">
              <a:avLst>
                <a:gd name="adj" fmla="val 1501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>
                  <a:solidFill>
                    <a:schemeClr val="bg1">
                      <a:lumMod val="75000"/>
                    </a:schemeClr>
                  </a:solidFill>
                </a:rPr>
                <a:t>entry point</a:t>
              </a:r>
            </a:p>
          </p:txBody>
        </p:sp>
        <p:sp>
          <p:nvSpPr>
            <p:cNvPr id="134" name="Rechteck 86"/>
            <p:cNvSpPr/>
            <p:nvPr/>
          </p:nvSpPr>
          <p:spPr>
            <a:xfrm>
              <a:off x="288813" y="1866661"/>
              <a:ext cx="623420" cy="263736"/>
            </a:xfrm>
            <a:prstGeom prst="roundRect">
              <a:avLst>
                <a:gd name="adj" fmla="val 10912"/>
              </a:avLst>
            </a:prstGeom>
            <a:solidFill>
              <a:srgbClr val="D8BEEC">
                <a:alpha val="3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rgbClr val="9F5FCF"/>
                  </a:solidFill>
                </a:rPr>
                <a:t>cli</a:t>
              </a:r>
            </a:p>
          </p:txBody>
        </p:sp>
        <p:sp>
          <p:nvSpPr>
            <p:cNvPr id="135" name="Rechteck 86"/>
            <p:cNvSpPr/>
            <p:nvPr/>
          </p:nvSpPr>
          <p:spPr>
            <a:xfrm>
              <a:off x="1018301" y="1866661"/>
              <a:ext cx="671200" cy="263736"/>
            </a:xfrm>
            <a:prstGeom prst="roundRect">
              <a:avLst>
                <a:gd name="adj" fmla="val 10912"/>
              </a:avLst>
            </a:prstGeom>
            <a:solidFill>
              <a:srgbClr val="D8BEEC">
                <a:alpha val="3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rgbClr val="9F5FCF"/>
                  </a:solidFill>
                </a:rPr>
                <a:t>api</a:t>
              </a:r>
            </a:p>
          </p:txBody>
        </p:sp>
        <p:sp>
          <p:nvSpPr>
            <p:cNvPr id="136" name="Rechteck 86"/>
            <p:cNvSpPr/>
            <p:nvPr/>
          </p:nvSpPr>
          <p:spPr>
            <a:xfrm>
              <a:off x="1775350" y="1862166"/>
              <a:ext cx="732445" cy="263736"/>
            </a:xfrm>
            <a:prstGeom prst="roundRect">
              <a:avLst>
                <a:gd name="adj" fmla="val 10912"/>
              </a:avLst>
            </a:prstGeom>
            <a:solidFill>
              <a:srgbClr val="D8BEEC">
                <a:alpha val="3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rgbClr val="9F5FCF"/>
                  </a:solidFill>
                </a:rPr>
                <a:t>service</a:t>
              </a:r>
            </a:p>
          </p:txBody>
        </p:sp>
      </p:grpSp>
      <p:cxnSp>
        <p:nvCxnSpPr>
          <p:cNvPr id="137" name="Gerade Verbindung mit Pfeil 13"/>
          <p:cNvCxnSpPr>
            <a:stCxn id="82" idx="1"/>
            <a:endCxn id="132" idx="0"/>
          </p:cNvCxnSpPr>
          <p:nvPr/>
        </p:nvCxnSpPr>
        <p:spPr>
          <a:xfrm flipH="1">
            <a:off x="1398679" y="1448754"/>
            <a:ext cx="1680" cy="2112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Gruppieren 1031"/>
          <p:cNvGrpSpPr/>
          <p:nvPr/>
        </p:nvGrpSpPr>
        <p:grpSpPr>
          <a:xfrm>
            <a:off x="2713385" y="1663565"/>
            <a:ext cx="940413" cy="1428659"/>
            <a:chOff x="2768945" y="2618566"/>
            <a:chExt cx="940413" cy="1428659"/>
          </a:xfrm>
        </p:grpSpPr>
        <p:sp>
          <p:nvSpPr>
            <p:cNvPr id="73" name="Rechteck 86"/>
            <p:cNvSpPr/>
            <p:nvPr/>
          </p:nvSpPr>
          <p:spPr>
            <a:xfrm>
              <a:off x="2768945" y="2618566"/>
              <a:ext cx="940413" cy="1428659"/>
            </a:xfrm>
            <a:prstGeom prst="roundRect">
              <a:avLst>
                <a:gd name="adj" fmla="val 384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000" dirty="0">
                  <a:solidFill>
                    <a:schemeClr val="accent1">
                      <a:lumMod val="50000"/>
                    </a:schemeClr>
                  </a:solidFill>
                </a:rPr>
                <a:t>C#</a:t>
              </a:r>
            </a:p>
          </p:txBody>
        </p:sp>
        <p:sp>
          <p:nvSpPr>
            <p:cNvPr id="147" name="Rechteck 86"/>
            <p:cNvSpPr/>
            <p:nvPr/>
          </p:nvSpPr>
          <p:spPr>
            <a:xfrm>
              <a:off x="2818163" y="3349449"/>
              <a:ext cx="830344" cy="36398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Frame-work</a:t>
              </a:r>
            </a:p>
          </p:txBody>
        </p:sp>
        <p:sp>
          <p:nvSpPr>
            <p:cNvPr id="148" name="Rechteck 86"/>
            <p:cNvSpPr/>
            <p:nvPr/>
          </p:nvSpPr>
          <p:spPr>
            <a:xfrm>
              <a:off x="2818163" y="2691383"/>
              <a:ext cx="830344" cy="6026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Imple-mentation</a:t>
              </a:r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3721868" y="1659990"/>
            <a:ext cx="940413" cy="1428659"/>
            <a:chOff x="2768945" y="2618566"/>
            <a:chExt cx="940413" cy="1428659"/>
          </a:xfrm>
        </p:grpSpPr>
        <p:sp>
          <p:nvSpPr>
            <p:cNvPr id="151" name="Rechteck 86"/>
            <p:cNvSpPr/>
            <p:nvPr/>
          </p:nvSpPr>
          <p:spPr>
            <a:xfrm>
              <a:off x="2768945" y="2618566"/>
              <a:ext cx="940413" cy="1428659"/>
            </a:xfrm>
            <a:prstGeom prst="roundRect">
              <a:avLst>
                <a:gd name="adj" fmla="val 384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000" dirty="0">
                  <a:solidFill>
                    <a:schemeClr val="accent4">
                      <a:lumMod val="50000"/>
                    </a:schemeClr>
                  </a:solidFill>
                </a:rPr>
                <a:t>java</a:t>
              </a:r>
            </a:p>
          </p:txBody>
        </p:sp>
        <p:sp>
          <p:nvSpPr>
            <p:cNvPr id="152" name="Rechteck 86"/>
            <p:cNvSpPr/>
            <p:nvPr/>
          </p:nvSpPr>
          <p:spPr>
            <a:xfrm>
              <a:off x="2818163" y="3349449"/>
              <a:ext cx="830344" cy="36398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Frame-work</a:t>
              </a:r>
            </a:p>
          </p:txBody>
        </p:sp>
        <p:sp>
          <p:nvSpPr>
            <p:cNvPr id="153" name="Rechteck 86"/>
            <p:cNvSpPr/>
            <p:nvPr/>
          </p:nvSpPr>
          <p:spPr>
            <a:xfrm>
              <a:off x="2818163" y="2691383"/>
              <a:ext cx="830344" cy="6026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Imple-mentation</a:t>
              </a:r>
            </a:p>
          </p:txBody>
        </p:sp>
      </p:grpSp>
      <p:grpSp>
        <p:nvGrpSpPr>
          <p:cNvPr id="154" name="Gruppieren 153"/>
          <p:cNvGrpSpPr/>
          <p:nvPr/>
        </p:nvGrpSpPr>
        <p:grpSpPr>
          <a:xfrm>
            <a:off x="4732404" y="1659990"/>
            <a:ext cx="940413" cy="1428659"/>
            <a:chOff x="2768945" y="2618566"/>
            <a:chExt cx="940413" cy="1428659"/>
          </a:xfrm>
        </p:grpSpPr>
        <p:sp>
          <p:nvSpPr>
            <p:cNvPr id="155" name="Rechteck 86"/>
            <p:cNvSpPr/>
            <p:nvPr/>
          </p:nvSpPr>
          <p:spPr>
            <a:xfrm>
              <a:off x="2768945" y="2618566"/>
              <a:ext cx="940413" cy="1428659"/>
            </a:xfrm>
            <a:prstGeom prst="roundRect">
              <a:avLst>
                <a:gd name="adj" fmla="val 384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000" dirty="0">
                  <a:solidFill>
                    <a:schemeClr val="accent6">
                      <a:lumMod val="50000"/>
                    </a:schemeClr>
                  </a:solidFill>
                </a:rPr>
                <a:t>js</a:t>
              </a:r>
            </a:p>
          </p:txBody>
        </p:sp>
        <p:sp>
          <p:nvSpPr>
            <p:cNvPr id="156" name="Rechteck 86"/>
            <p:cNvSpPr/>
            <p:nvPr/>
          </p:nvSpPr>
          <p:spPr>
            <a:xfrm>
              <a:off x="2818163" y="3349449"/>
              <a:ext cx="830344" cy="36398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Frame-work</a:t>
              </a:r>
            </a:p>
          </p:txBody>
        </p:sp>
        <p:sp>
          <p:nvSpPr>
            <p:cNvPr id="157" name="Rechteck 86"/>
            <p:cNvSpPr/>
            <p:nvPr/>
          </p:nvSpPr>
          <p:spPr>
            <a:xfrm>
              <a:off x="2818163" y="2691383"/>
              <a:ext cx="830344" cy="6026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Imple-mentation</a:t>
              </a: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2073770" y="5381730"/>
            <a:ext cx="1039749" cy="1111362"/>
            <a:chOff x="943932" y="4889115"/>
            <a:chExt cx="1280777" cy="1111362"/>
          </a:xfrm>
        </p:grpSpPr>
        <p:sp>
          <p:nvSpPr>
            <p:cNvPr id="182" name="Rechteck 86"/>
            <p:cNvSpPr/>
            <p:nvPr/>
          </p:nvSpPr>
          <p:spPr>
            <a:xfrm>
              <a:off x="943932" y="4889115"/>
              <a:ext cx="1280777" cy="1111362"/>
            </a:xfrm>
            <a:prstGeom prst="roundRect">
              <a:avLst>
                <a:gd name="adj" fmla="val 384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chemeClr val="accent4">
                      <a:lumMod val="50000"/>
                    </a:schemeClr>
                  </a:solidFill>
                </a:rPr>
                <a:t>antlr parser </a:t>
              </a:r>
              <a:r>
                <a:rPr lang="de-DE" sz="1200" dirty="0" err="1">
                  <a:solidFill>
                    <a:schemeClr val="accent4">
                      <a:lumMod val="50000"/>
                    </a:schemeClr>
                  </a:solidFill>
                </a:rPr>
                <a:t>tree</a:t>
              </a:r>
              <a:endParaRPr lang="de-DE" sz="1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183" name="Picture 2" descr="Ãhnliches Fot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5" t="20190" r="21785" b="21164"/>
            <a:stretch/>
          </p:blipFill>
          <p:spPr bwMode="auto">
            <a:xfrm>
              <a:off x="1469539" y="5477399"/>
              <a:ext cx="229258" cy="24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Rechteck 86"/>
          <p:cNvSpPr/>
          <p:nvPr/>
        </p:nvSpPr>
        <p:spPr>
          <a:xfrm>
            <a:off x="341746" y="4208337"/>
            <a:ext cx="2100920" cy="263736"/>
          </a:xfrm>
          <a:prstGeom prst="roundRect">
            <a:avLst>
              <a:gd name="adj" fmla="val 10912"/>
            </a:avLst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100" dirty="0" err="1">
                <a:solidFill>
                  <a:schemeClr val="bg1">
                    <a:lumMod val="65000"/>
                  </a:schemeClr>
                </a:solidFill>
              </a:rPr>
              <a:t>translations</a:t>
            </a:r>
            <a:endParaRPr lang="de-D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4" name="Gerade Verbindung mit Pfeil 13"/>
          <p:cNvCxnSpPr/>
          <p:nvPr/>
        </p:nvCxnSpPr>
        <p:spPr>
          <a:xfrm flipV="1">
            <a:off x="1843841" y="5928426"/>
            <a:ext cx="249273" cy="3056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3"/>
          <p:cNvCxnSpPr/>
          <p:nvPr/>
        </p:nvCxnSpPr>
        <p:spPr>
          <a:xfrm flipV="1">
            <a:off x="3136328" y="5928426"/>
            <a:ext cx="249273" cy="3056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3"/>
          <p:cNvCxnSpPr/>
          <p:nvPr/>
        </p:nvCxnSpPr>
        <p:spPr>
          <a:xfrm flipV="1">
            <a:off x="4244847" y="5925370"/>
            <a:ext cx="249273" cy="3056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7" name="Picture 6" descr="Bildergebnis fÃ¼r schema icon"/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916" y="624068"/>
            <a:ext cx="394597" cy="3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7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4799" y="320040"/>
            <a:ext cx="4853940" cy="643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1126744" y="1004906"/>
            <a:ext cx="4590537" cy="1668536"/>
            <a:chOff x="289371" y="1487525"/>
            <a:chExt cx="2700035" cy="1319738"/>
          </a:xfrm>
        </p:grpSpPr>
        <p:sp>
          <p:nvSpPr>
            <p:cNvPr id="6" name="Wolkenförmige Legende 5"/>
            <p:cNvSpPr/>
            <p:nvPr/>
          </p:nvSpPr>
          <p:spPr>
            <a:xfrm>
              <a:off x="289371" y="1487525"/>
              <a:ext cx="2700035" cy="1319738"/>
            </a:xfrm>
            <a:prstGeom prst="cloudCallout">
              <a:avLst>
                <a:gd name="adj1" fmla="val -63410"/>
                <a:gd name="adj2" fmla="val -4067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04104" y="1937909"/>
              <a:ext cx="2070568" cy="413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applicant's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rgbClr val="00C7EA"/>
                  </a:solidFill>
                  <a:latin typeface="+mj-lt"/>
                </a:rPr>
                <a:t>age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should not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be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less than </a:t>
              </a:r>
              <a:r>
                <a:rPr lang="en-US" sz="1400" dirty="0">
                  <a:solidFill>
                    <a:srgbClr val="00C7EA"/>
                  </a:solidFill>
                  <a:latin typeface="+mj-lt"/>
                </a:rPr>
                <a:t>18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years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33859" y="4398264"/>
            <a:ext cx="6176308" cy="1634461"/>
            <a:chOff x="1830161" y="5539385"/>
            <a:chExt cx="6176308" cy="1634461"/>
          </a:xfrm>
        </p:grpSpPr>
        <p:sp>
          <p:nvSpPr>
            <p:cNvPr id="9" name="Abgerundetes Rechteck 8"/>
            <p:cNvSpPr/>
            <p:nvPr/>
          </p:nvSpPr>
          <p:spPr>
            <a:xfrm flipV="1">
              <a:off x="1830161" y="5539385"/>
              <a:ext cx="6176308" cy="1634461"/>
            </a:xfrm>
            <a:prstGeom prst="roundRect">
              <a:avLst>
                <a:gd name="adj" fmla="val 6037"/>
              </a:avLst>
            </a:prstGeom>
            <a:solidFill>
              <a:srgbClr val="ECF3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201785" y="5918318"/>
              <a:ext cx="5433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 new </a:t>
              </a:r>
              <a:r>
                <a:rPr lang="de-DE" sz="12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1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applicant's age should not </a:t>
              </a:r>
              <a:b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  be less than 18 years”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1" name="Picture 2" descr="http://127.0.0.1:8080/img/gallery/rule_2_code_dark_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9" t="37856" r="36760" b="34185"/>
          <a:stretch/>
        </p:blipFill>
        <p:spPr bwMode="auto">
          <a:xfrm>
            <a:off x="2572383" y="2784860"/>
            <a:ext cx="1699260" cy="15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66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5740" y="68580"/>
            <a:ext cx="4853940" cy="643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850143" y="551064"/>
            <a:ext cx="3048001" cy="1690913"/>
            <a:chOff x="330678" y="1290547"/>
            <a:chExt cx="2700035" cy="1337436"/>
          </a:xfrm>
        </p:grpSpPr>
        <p:sp>
          <p:nvSpPr>
            <p:cNvPr id="6" name="Wolkenförmige Legende 5"/>
            <p:cNvSpPr/>
            <p:nvPr/>
          </p:nvSpPr>
          <p:spPr>
            <a:xfrm>
              <a:off x="330678" y="1290547"/>
              <a:ext cx="2700035" cy="1337436"/>
            </a:xfrm>
            <a:prstGeom prst="cloudCallout">
              <a:avLst>
                <a:gd name="adj1" fmla="val -48305"/>
                <a:gd name="adj2" fmla="val -6625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45411" y="1655993"/>
              <a:ext cx="2070568" cy="413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applicant's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rgbClr val="00C7EA"/>
                  </a:solidFill>
                  <a:latin typeface="+mj-lt"/>
                </a:rPr>
                <a:t>age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should not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be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less than </a:t>
              </a:r>
              <a:r>
                <a:rPr lang="en-US" sz="1400" dirty="0">
                  <a:solidFill>
                    <a:srgbClr val="00C7EA"/>
                  </a:solidFill>
                  <a:latin typeface="+mj-lt"/>
                </a:rPr>
                <a:t>25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years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81692" y="4152898"/>
            <a:ext cx="3779704" cy="1836422"/>
            <a:chOff x="2741874" y="5408319"/>
            <a:chExt cx="3779704" cy="1836422"/>
          </a:xfrm>
        </p:grpSpPr>
        <p:sp>
          <p:nvSpPr>
            <p:cNvPr id="9" name="Abgerundetes Rechteck 8"/>
            <p:cNvSpPr/>
            <p:nvPr/>
          </p:nvSpPr>
          <p:spPr>
            <a:xfrm flipV="1">
              <a:off x="2741874" y="5408319"/>
              <a:ext cx="3779704" cy="1836422"/>
            </a:xfrm>
            <a:prstGeom prst="roundRect">
              <a:avLst>
                <a:gd name="adj" fmla="val 6037"/>
              </a:avLst>
            </a:prstGeom>
            <a:solidFill>
              <a:srgbClr val="ECF3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112004" y="5776648"/>
              <a:ext cx="3340994" cy="1369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 new </a:t>
              </a:r>
              <a:r>
                <a:rPr lang="de-DE" sz="1200" b="1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</a:t>
              </a:r>
              <a:r>
                <a:rPr lang="de-DE" sz="11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applicant's age should not  </a:t>
              </a:r>
              <a:b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be less than 25 years”</a:t>
              </a:r>
            </a:p>
            <a:p>
              <a:r>
                <a:rPr lang="en-US" sz="1100" b="1" i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</a:t>
              </a:r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1" name="Picture 2" descr="http://127.0.0.1:8080/img/gallery/rule_2_code_dark_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9" t="37856" r="36760" b="34185"/>
          <a:stretch/>
        </p:blipFill>
        <p:spPr bwMode="auto">
          <a:xfrm>
            <a:off x="1524513" y="2514599"/>
            <a:ext cx="1699260" cy="15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86"/>
          <p:cNvSpPr/>
          <p:nvPr/>
        </p:nvSpPr>
        <p:spPr>
          <a:xfrm>
            <a:off x="7756832" y="3310335"/>
            <a:ext cx="2644047" cy="2137137"/>
          </a:xfrm>
          <a:prstGeom prst="roundRect">
            <a:avLst>
              <a:gd name="adj" fmla="val 1501"/>
            </a:avLst>
          </a:prstGeom>
          <a:solidFill>
            <a:schemeClr val="tx2">
              <a:lumMod val="60000"/>
              <a:lumOff val="40000"/>
              <a:alpha val="17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Webapplication</a:t>
            </a:r>
          </a:p>
          <a:p>
            <a:pPr algn="ctr"/>
            <a:r>
              <a:rPr lang="de-DE" sz="14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html/js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013865" y="1568402"/>
            <a:ext cx="2791655" cy="3879071"/>
            <a:chOff x="654688" y="527619"/>
            <a:chExt cx="2791655" cy="2556022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654688" y="527619"/>
              <a:ext cx="2791655" cy="2556022"/>
              <a:chOff x="9683144" y="2142013"/>
              <a:chExt cx="1986964" cy="2556022"/>
            </a:xfrm>
          </p:grpSpPr>
          <p:sp>
            <p:nvSpPr>
              <p:cNvPr id="13" name="Gefaltete Ecke 12"/>
              <p:cNvSpPr/>
              <p:nvPr/>
            </p:nvSpPr>
            <p:spPr>
              <a:xfrm flipV="1">
                <a:off x="9690884" y="2142013"/>
                <a:ext cx="1979224" cy="2556022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Rechteck 86"/>
              <p:cNvSpPr/>
              <p:nvPr/>
            </p:nvSpPr>
            <p:spPr>
              <a:xfrm>
                <a:off x="9683144" y="4220741"/>
                <a:ext cx="1985144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10060030" y="4357987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795737" y="1081136"/>
              <a:ext cx="2478564" cy="117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br>
                <a:rPr lang="de-DE" sz="10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der </a:t>
              </a:r>
              <a:r>
                <a:rPr lang="de-DE" sz="1200" dirty="0">
                  <a:solidFill>
                    <a:srgbClr val="00CFF5"/>
                  </a:solidFill>
                  <a:latin typeface="Consolas" panose="020B0609020204030204" pitchFamily="49" charset="0"/>
                </a:rPr>
                <a:t>Ort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des Bewerbers</a:t>
              </a:r>
            </a:p>
            <a:p>
              <a:r>
                <a:rPr lang="de-DE" sz="1200" b="1" dirty="0">
                  <a:latin typeface="Consolas" panose="020B0609020204030204" pitchFamily="49" charset="0"/>
                </a:rPr>
                <a:t>     MUSS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dirty="0">
                  <a:solidFill>
                    <a:srgbClr val="00CFF5"/>
                  </a:solidFill>
                  <a:latin typeface="Consolas" panose="020B0609020204030204" pitchFamily="49" charset="0"/>
                </a:rPr>
                <a:t>Dortmund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sein</a:t>
              </a:r>
            </a:p>
            <a:p>
              <a:endParaRPr lang="de-DE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25" name="Rechteck 86"/>
          <p:cNvSpPr/>
          <p:nvPr/>
        </p:nvSpPr>
        <p:spPr>
          <a:xfrm>
            <a:off x="4450573" y="1569964"/>
            <a:ext cx="2649892" cy="3877511"/>
          </a:xfrm>
          <a:prstGeom prst="roundRect">
            <a:avLst>
              <a:gd name="adj" fmla="val 1501"/>
            </a:avLst>
          </a:prstGeom>
          <a:solidFill>
            <a:srgbClr val="00CFF5">
              <a:alpha val="4000"/>
            </a:srgbClr>
          </a:solidFill>
          <a:ln w="3175">
            <a:solidFill>
              <a:srgbClr val="00C7EA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rgbClr val="00C7EA"/>
                </a:solidFill>
              </a:rPr>
              <a:t>custom openVALIDATION-OpenAPI Generator</a:t>
            </a:r>
          </a:p>
        </p:txBody>
      </p:sp>
      <p:sp>
        <p:nvSpPr>
          <p:cNvPr id="26" name="Rechteck 86"/>
          <p:cNvSpPr/>
          <p:nvPr/>
        </p:nvSpPr>
        <p:spPr>
          <a:xfrm>
            <a:off x="4701828" y="3910571"/>
            <a:ext cx="2147381" cy="1268361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OpenAPI Generator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7756832" y="1521626"/>
            <a:ext cx="2644047" cy="1307968"/>
            <a:chOff x="2651056" y="2643471"/>
            <a:chExt cx="2644047" cy="1307968"/>
          </a:xfrm>
        </p:grpSpPr>
        <p:sp>
          <p:nvSpPr>
            <p:cNvPr id="28" name="Rechteck 86"/>
            <p:cNvSpPr/>
            <p:nvPr/>
          </p:nvSpPr>
          <p:spPr>
            <a:xfrm>
              <a:off x="2651056" y="2643471"/>
              <a:ext cx="2644047" cy="1307968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>
                  <a:solidFill>
                    <a:schemeClr val="bg1">
                      <a:lumMod val="85000"/>
                    </a:schemeClr>
                  </a:solidFill>
                </a:rPr>
                <a:t>Java Spring Boot</a:t>
              </a:r>
            </a:p>
            <a:p>
              <a:pPr algn="ctr"/>
              <a:r>
                <a:rPr lang="de-DE" sz="1200" b="1" dirty="0">
                  <a:solidFill>
                    <a:schemeClr val="bg1">
                      <a:lumMod val="85000"/>
                    </a:schemeClr>
                  </a:solidFill>
                </a:rPr>
                <a:t>Service STUB</a:t>
              </a:r>
            </a:p>
          </p:txBody>
        </p:sp>
        <p:sp>
          <p:nvSpPr>
            <p:cNvPr id="29" name="Rechteck 86"/>
            <p:cNvSpPr/>
            <p:nvPr/>
          </p:nvSpPr>
          <p:spPr>
            <a:xfrm>
              <a:off x="2826508" y="2833455"/>
              <a:ext cx="2293142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Validierungsregeln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8153862" y="3501392"/>
            <a:ext cx="1832883" cy="1297387"/>
            <a:chOff x="2916578" y="2091159"/>
            <a:chExt cx="1832883" cy="1297387"/>
          </a:xfrm>
        </p:grpSpPr>
        <p:sp>
          <p:nvSpPr>
            <p:cNvPr id="31" name="Rechteck 86"/>
            <p:cNvSpPr/>
            <p:nvPr/>
          </p:nvSpPr>
          <p:spPr>
            <a:xfrm>
              <a:off x="2916578" y="2091159"/>
              <a:ext cx="1832883" cy="1297387"/>
            </a:xfrm>
            <a:prstGeom prst="roundRect">
              <a:avLst>
                <a:gd name="adj" fmla="val 384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>
                  <a:solidFill>
                    <a:schemeClr val="bg2">
                      <a:lumMod val="50000"/>
                    </a:schemeClr>
                  </a:solidFill>
                </a:rPr>
                <a:t>JavaScript</a:t>
              </a:r>
            </a:p>
            <a:p>
              <a:pPr algn="ctr"/>
              <a:r>
                <a:rPr lang="de-DE" sz="1200" b="1" dirty="0">
                  <a:solidFill>
                    <a:schemeClr val="bg2">
                      <a:lumMod val="50000"/>
                    </a:schemeClr>
                  </a:solidFill>
                </a:rPr>
                <a:t>Client Proxy</a:t>
              </a:r>
            </a:p>
          </p:txBody>
        </p:sp>
        <p:sp>
          <p:nvSpPr>
            <p:cNvPr id="32" name="Rechteck 86"/>
            <p:cNvSpPr/>
            <p:nvPr/>
          </p:nvSpPr>
          <p:spPr>
            <a:xfrm>
              <a:off x="3195719" y="2253620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Validierungs-regeln</a:t>
              </a:r>
            </a:p>
          </p:txBody>
        </p:sp>
      </p:grpSp>
      <p:cxnSp>
        <p:nvCxnSpPr>
          <p:cNvPr id="33" name="Gerade Verbindung mit Pfeil 13"/>
          <p:cNvCxnSpPr/>
          <p:nvPr/>
        </p:nvCxnSpPr>
        <p:spPr>
          <a:xfrm flipV="1">
            <a:off x="8743538" y="2879665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3"/>
          <p:cNvCxnSpPr/>
          <p:nvPr/>
        </p:nvCxnSpPr>
        <p:spPr>
          <a:xfrm>
            <a:off x="9367420" y="2907815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3"/>
          <p:cNvCxnSpPr>
            <a:stCxn id="13" idx="3"/>
            <a:endCxn id="25" idx="1"/>
          </p:cNvCxnSpPr>
          <p:nvPr/>
        </p:nvCxnSpPr>
        <p:spPr>
          <a:xfrm>
            <a:off x="3805520" y="3507937"/>
            <a:ext cx="645053" cy="783"/>
          </a:xfrm>
          <a:prstGeom prst="straightConnector1">
            <a:avLst/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3"/>
          <p:cNvCxnSpPr>
            <a:stCxn id="25" idx="3"/>
            <a:endCxn id="28" idx="1"/>
          </p:cNvCxnSpPr>
          <p:nvPr/>
        </p:nvCxnSpPr>
        <p:spPr>
          <a:xfrm flipV="1">
            <a:off x="7100465" y="2175610"/>
            <a:ext cx="656367" cy="1333110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13"/>
          <p:cNvCxnSpPr>
            <a:stCxn id="25" idx="3"/>
            <a:endCxn id="31" idx="1"/>
          </p:cNvCxnSpPr>
          <p:nvPr/>
        </p:nvCxnSpPr>
        <p:spPr>
          <a:xfrm>
            <a:off x="7100465" y="3508720"/>
            <a:ext cx="1053397" cy="641366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0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816189" y="1559928"/>
            <a:ext cx="2791655" cy="3879071"/>
            <a:chOff x="654688" y="527619"/>
            <a:chExt cx="2791655" cy="2556022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654688" y="527619"/>
              <a:ext cx="2791655" cy="2556022"/>
              <a:chOff x="9683144" y="2142013"/>
              <a:chExt cx="1986964" cy="2556022"/>
            </a:xfrm>
          </p:grpSpPr>
          <p:sp>
            <p:nvSpPr>
              <p:cNvPr id="13" name="Gefaltete Ecke 12"/>
              <p:cNvSpPr/>
              <p:nvPr/>
            </p:nvSpPr>
            <p:spPr>
              <a:xfrm flipV="1">
                <a:off x="9690884" y="2142013"/>
                <a:ext cx="1979224" cy="2556022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Rechteck 86"/>
              <p:cNvSpPr/>
              <p:nvPr/>
            </p:nvSpPr>
            <p:spPr>
              <a:xfrm>
                <a:off x="9683144" y="4220741"/>
                <a:ext cx="1985144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10060030" y="4357987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795737" y="1081136"/>
              <a:ext cx="2648482" cy="1277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title: „sample contract“</a:t>
              </a: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br>
                <a:rPr lang="de-DE" sz="10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applicant‘s </a:t>
              </a:r>
              <a:r>
                <a:rPr lang="de-DE" sz="1200" dirty="0">
                  <a:solidFill>
                    <a:srgbClr val="00CFF5"/>
                  </a:solidFill>
                  <a:latin typeface="Consolas" panose="020B0609020204030204" pitchFamily="49" charset="0"/>
                </a:rPr>
                <a:t>age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dirty="0">
                  <a:latin typeface="Consolas" panose="020B0609020204030204" pitchFamily="49" charset="0"/>
                </a:rPr>
                <a:t>should </a:t>
              </a:r>
            </a:p>
            <a:p>
              <a:r>
                <a:rPr lang="de-DE" sz="1200" dirty="0">
                  <a:latin typeface="Consolas" panose="020B0609020204030204" pitchFamily="49" charset="0"/>
                </a:rPr>
                <a:t>      not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be </a:t>
              </a:r>
              <a:r>
                <a:rPr lang="de-DE" sz="1200" dirty="0">
                  <a:latin typeface="Consolas" panose="020B0609020204030204" pitchFamily="49" charset="0"/>
                </a:rPr>
                <a:t>less than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dirty="0">
                  <a:solidFill>
                    <a:srgbClr val="00CFF5"/>
                  </a:solidFill>
                  <a:latin typeface="Consolas" panose="020B0609020204030204" pitchFamily="49" charset="0"/>
                </a:rPr>
                <a:t>18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years</a:t>
              </a: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de-DE" sz="1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version: 1.0.0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771650" y="1568145"/>
            <a:ext cx="2644047" cy="1573794"/>
            <a:chOff x="2651056" y="2643471"/>
            <a:chExt cx="2644047" cy="1573794"/>
          </a:xfrm>
        </p:grpSpPr>
        <p:sp>
          <p:nvSpPr>
            <p:cNvPr id="28" name="Rechteck 86"/>
            <p:cNvSpPr/>
            <p:nvPr/>
          </p:nvSpPr>
          <p:spPr>
            <a:xfrm>
              <a:off x="2651056" y="2643471"/>
              <a:ext cx="2644047" cy="1573794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b="1" dirty="0">
                  <a:solidFill>
                    <a:schemeClr val="bg1">
                      <a:lumMod val="85000"/>
                    </a:schemeClr>
                  </a:solidFill>
                </a:rPr>
                <a:t>REST Service STUB</a:t>
              </a:r>
            </a:p>
          </p:txBody>
        </p:sp>
        <p:sp>
          <p:nvSpPr>
            <p:cNvPr id="29" name="Rechteck 86"/>
            <p:cNvSpPr/>
            <p:nvPr/>
          </p:nvSpPr>
          <p:spPr>
            <a:xfrm>
              <a:off x="2826508" y="2833455"/>
              <a:ext cx="2293142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 rules</a:t>
              </a:r>
            </a:p>
          </p:txBody>
        </p:sp>
      </p:grpSp>
      <p:cxnSp>
        <p:nvCxnSpPr>
          <p:cNvPr id="33" name="Gerade Verbindung mit Pfeil 13"/>
          <p:cNvCxnSpPr/>
          <p:nvPr/>
        </p:nvCxnSpPr>
        <p:spPr>
          <a:xfrm flipV="1">
            <a:off x="8743538" y="3301776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3"/>
          <p:cNvCxnSpPr/>
          <p:nvPr/>
        </p:nvCxnSpPr>
        <p:spPr>
          <a:xfrm>
            <a:off x="9359800" y="3301776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3"/>
          <p:cNvCxnSpPr/>
          <p:nvPr/>
        </p:nvCxnSpPr>
        <p:spPr>
          <a:xfrm flipV="1">
            <a:off x="3739688" y="3382570"/>
            <a:ext cx="996763" cy="6545"/>
          </a:xfrm>
          <a:prstGeom prst="straightConnector1">
            <a:avLst/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3"/>
          <p:cNvCxnSpPr/>
          <p:nvPr/>
        </p:nvCxnSpPr>
        <p:spPr>
          <a:xfrm flipV="1">
            <a:off x="6627382" y="2355042"/>
            <a:ext cx="1144268" cy="1034073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13"/>
          <p:cNvCxnSpPr/>
          <p:nvPr/>
        </p:nvCxnSpPr>
        <p:spPr>
          <a:xfrm>
            <a:off x="6627382" y="3389115"/>
            <a:ext cx="1144269" cy="1276026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868295" y="3023117"/>
            <a:ext cx="1731519" cy="731996"/>
            <a:chOff x="4616270" y="3208856"/>
            <a:chExt cx="1731519" cy="731996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270" y="3208856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2" name="Rechteck 1"/>
            <p:cNvSpPr/>
            <p:nvPr/>
          </p:nvSpPr>
          <p:spPr>
            <a:xfrm>
              <a:off x="4958819" y="3663853"/>
              <a:ext cx="1388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solidFill>
                    <a:srgbClr val="09BEDF"/>
                  </a:solidFill>
                  <a:latin typeface="+mj-lt"/>
                </a:rPr>
                <a:t>OpenAPI Generator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7771651" y="3882809"/>
            <a:ext cx="2644047" cy="1564664"/>
            <a:chOff x="2651056" y="2386775"/>
            <a:chExt cx="2644047" cy="1564664"/>
          </a:xfrm>
        </p:grpSpPr>
        <p:sp>
          <p:nvSpPr>
            <p:cNvPr id="35" name="Rechteck 86"/>
            <p:cNvSpPr/>
            <p:nvPr/>
          </p:nvSpPr>
          <p:spPr>
            <a:xfrm>
              <a:off x="2651056" y="2386775"/>
              <a:ext cx="2644047" cy="1564664"/>
            </a:xfrm>
            <a:prstGeom prst="roundRect">
              <a:avLst>
                <a:gd name="adj" fmla="val 3841"/>
              </a:avLst>
            </a:prstGeom>
            <a:solidFill>
              <a:srgbClr val="ECF3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REST Client Proxy</a:t>
              </a:r>
            </a:p>
          </p:txBody>
        </p:sp>
        <p:sp>
          <p:nvSpPr>
            <p:cNvPr id="38" name="Rechteck 86"/>
            <p:cNvSpPr/>
            <p:nvPr/>
          </p:nvSpPr>
          <p:spPr>
            <a:xfrm>
              <a:off x="2826507" y="3169107"/>
              <a:ext cx="2293142" cy="602672"/>
            </a:xfrm>
            <a:prstGeom prst="roundRect">
              <a:avLst>
                <a:gd name="adj" fmla="val 10912"/>
              </a:avLst>
            </a:prstGeom>
            <a:solidFill>
              <a:srgbClr val="C0D7E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76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IF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the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Power 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 Engine</a:t>
            </a:r>
            <a:r>
              <a:rPr lang="de-DE" sz="12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EXCEEDS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500 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kW</a:t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 is not allowed to use this car in traffic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96895" y="2508083"/>
            <a:ext cx="1130747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540943" y="2432516"/>
            <a:ext cx="893565" cy="23512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907084" y="3508417"/>
            <a:ext cx="1064728" cy="964942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198945" y="2034572"/>
            <a:ext cx="1333089" cy="59148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Keywords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837744" y="1624685"/>
            <a:ext cx="103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Property of </a:t>
            </a:r>
          </a:p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Schema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Comparison 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Error Message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85" y="5189591"/>
            <a:ext cx="1599675" cy="454997"/>
          </a:xfrm>
          <a:prstGeom prst="rect">
            <a:avLst/>
          </a:prstGeom>
          <a:effectLst/>
        </p:spPr>
      </p:pic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Static Value - Operand</a:t>
            </a:r>
          </a:p>
        </p:txBody>
      </p:sp>
      <p:cxnSp>
        <p:nvCxnSpPr>
          <p:cNvPr id="28" name="Gerade Verbindung mit Pfeil 4"/>
          <p:cNvCxnSpPr>
            <a:stCxn id="23" idx="1"/>
          </p:cNvCxnSpPr>
          <p:nvPr/>
        </p:nvCxnSpPr>
        <p:spPr>
          <a:xfrm rot="10800000" flipV="1">
            <a:off x="5161233" y="1817896"/>
            <a:ext cx="900628" cy="1177284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0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43354"/>
              <a:gd name="adj2" fmla="val 561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die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Leistung 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des Motors</a:t>
            </a:r>
            <a:r>
              <a:rPr lang="de-DE" sz="12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500 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kW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ÜBERSTEIGT</a:t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 ist nicht erlaubt das Fahrzeug im Straßenverkehr</a:t>
            </a:r>
          </a:p>
          <a:p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zu benutzen</a:t>
            </a: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96895" y="2508083"/>
            <a:ext cx="1130747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540943" y="2432516"/>
            <a:ext cx="893565" cy="23512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907084" y="3508417"/>
            <a:ext cx="1064728" cy="964942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294146" y="2128093"/>
            <a:ext cx="1331411" cy="40276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021959" y="1776276"/>
            <a:ext cx="132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Schlüsselwörter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735733" y="1836730"/>
            <a:ext cx="1367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Schema-Attribut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88809" y="1347676"/>
            <a:ext cx="154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Vergleichsoperator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7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Fehlermeldung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061861" y="1664007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Operand</a:t>
            </a:r>
          </a:p>
        </p:txBody>
      </p:sp>
      <p:cxnSp>
        <p:nvCxnSpPr>
          <p:cNvPr id="28" name="Gerade Verbindung mit Pfeil 4"/>
          <p:cNvCxnSpPr>
            <a:stCxn id="23" idx="1"/>
          </p:cNvCxnSpPr>
          <p:nvPr/>
        </p:nvCxnSpPr>
        <p:spPr>
          <a:xfrm rot="10800000" flipV="1">
            <a:off x="5717137" y="1817896"/>
            <a:ext cx="344724" cy="1196526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179480" y="936453"/>
            <a:ext cx="179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semantic/grammatical</a:t>
            </a:r>
          </a:p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sugar</a:t>
            </a:r>
          </a:p>
        </p:txBody>
      </p:sp>
      <p:cxnSp>
        <p:nvCxnSpPr>
          <p:cNvPr id="18" name="Gerade Verbindung mit Pfeil 4"/>
          <p:cNvCxnSpPr/>
          <p:nvPr/>
        </p:nvCxnSpPr>
        <p:spPr>
          <a:xfrm rot="16200000" flipH="1">
            <a:off x="1711826" y="2140629"/>
            <a:ext cx="1681183" cy="27923"/>
          </a:xfrm>
          <a:prstGeom prst="curvedConnector3">
            <a:avLst>
              <a:gd name="adj1" fmla="val 43201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4"/>
          <p:cNvCxnSpPr/>
          <p:nvPr/>
        </p:nvCxnSpPr>
        <p:spPr>
          <a:xfrm rot="16200000" flipH="1">
            <a:off x="3107824" y="1943122"/>
            <a:ext cx="1737631" cy="366490"/>
          </a:xfrm>
          <a:prstGeom prst="curvedConnector3">
            <a:avLst>
              <a:gd name="adj1" fmla="val 24463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66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760332" y="1308223"/>
            <a:ext cx="4406818" cy="1609464"/>
            <a:chOff x="3135470" y="367893"/>
            <a:chExt cx="4406818" cy="1609464"/>
          </a:xfrm>
        </p:grpSpPr>
        <p:sp>
          <p:nvSpPr>
            <p:cNvPr id="104" name="Wolkenförmige Legende 103"/>
            <p:cNvSpPr/>
            <p:nvPr/>
          </p:nvSpPr>
          <p:spPr>
            <a:xfrm>
              <a:off x="3135470" y="367893"/>
              <a:ext cx="4406818" cy="1609464"/>
            </a:xfrm>
            <a:prstGeom prst="cloudCallout">
              <a:avLst>
                <a:gd name="adj1" fmla="val -38966"/>
                <a:gd name="adj2" fmla="val 77960"/>
              </a:avLst>
            </a:prstGeom>
            <a:solidFill>
              <a:schemeClr val="accent4">
                <a:lumMod val="20000"/>
                <a:lumOff val="80000"/>
                <a:alpha val="46000"/>
              </a:schemeClr>
            </a:solidFill>
            <a:ln>
              <a:solidFill>
                <a:schemeClr val="accent4">
                  <a:lumMod val="40000"/>
                  <a:lumOff val="60000"/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3315258" y="895626"/>
              <a:ext cx="404724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00" b="1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WENN</a:t>
              </a:r>
              <a:r>
                <a:rPr lang="de-DE" sz="1000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die </a:t>
              </a:r>
              <a:r>
                <a:rPr lang="de-DE" sz="1000" b="1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Leistung </a:t>
              </a:r>
              <a:r>
                <a:rPr lang="de-DE" sz="1000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des Motors</a:t>
              </a:r>
              <a:r>
                <a:rPr lang="de-DE" sz="1000" b="1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000" b="1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500 </a:t>
              </a:r>
              <a:r>
                <a:rPr lang="de-DE" sz="1000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kW </a:t>
              </a:r>
              <a:r>
                <a:rPr lang="de-DE" sz="1000" b="1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ÜBERSTEIGT</a:t>
              </a:r>
              <a:br>
                <a:rPr lang="de-DE" sz="1000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000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de-DE" sz="1000" b="1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DANN</a:t>
              </a:r>
              <a:r>
                <a:rPr lang="de-DE" sz="1000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000" i="1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es ist nicht erlaubt das Fahrzeug im</a:t>
              </a:r>
              <a:br>
                <a:rPr lang="de-DE" sz="1000" i="1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000" i="1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Straßenverkehr zu benutzen. </a:t>
              </a:r>
              <a:endParaRPr lang="de-DE" sz="1000" i="1" dirty="0">
                <a:solidFill>
                  <a:schemeClr val="accent4">
                    <a:lumMod val="75000"/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2" name="Gruppieren 1031"/>
          <p:cNvGrpSpPr/>
          <p:nvPr/>
        </p:nvGrpSpPr>
        <p:grpSpPr>
          <a:xfrm>
            <a:off x="9068343" y="1310424"/>
            <a:ext cx="1584320" cy="1096407"/>
            <a:chOff x="2768945" y="2618566"/>
            <a:chExt cx="1584320" cy="1096407"/>
          </a:xfrm>
        </p:grpSpPr>
        <p:sp>
          <p:nvSpPr>
            <p:cNvPr id="73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Framework.cs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148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Implementation.cs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uppieren 208"/>
          <p:cNvGrpSpPr/>
          <p:nvPr/>
        </p:nvGrpSpPr>
        <p:grpSpPr>
          <a:xfrm>
            <a:off x="9068343" y="2616351"/>
            <a:ext cx="1584320" cy="1096407"/>
            <a:chOff x="2768945" y="2618566"/>
            <a:chExt cx="1584320" cy="1096407"/>
          </a:xfrm>
        </p:grpSpPr>
        <p:sp>
          <p:nvSpPr>
            <p:cNvPr id="210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1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Framework.cs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212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Implementation.cs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7" name="Gruppieren 216"/>
          <p:cNvGrpSpPr/>
          <p:nvPr/>
        </p:nvGrpSpPr>
        <p:grpSpPr>
          <a:xfrm>
            <a:off x="9059352" y="3936769"/>
            <a:ext cx="1584320" cy="1096407"/>
            <a:chOff x="2768945" y="2618566"/>
            <a:chExt cx="1584320" cy="1096407"/>
          </a:xfrm>
        </p:grpSpPr>
        <p:sp>
          <p:nvSpPr>
            <p:cNvPr id="218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9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Framework.cs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220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Implementation.cs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4" name="Geschweifte Klammer rechts 233"/>
          <p:cNvSpPr/>
          <p:nvPr/>
        </p:nvSpPr>
        <p:spPr>
          <a:xfrm rot="10800000">
            <a:off x="8677566" y="1310423"/>
            <a:ext cx="166746" cy="3722752"/>
          </a:xfrm>
          <a:prstGeom prst="rightBrac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olkenförmige Legende 97"/>
          <p:cNvSpPr/>
          <p:nvPr/>
        </p:nvSpPr>
        <p:spPr>
          <a:xfrm>
            <a:off x="705410" y="2400559"/>
            <a:ext cx="3792631" cy="1609464"/>
          </a:xfrm>
          <a:prstGeom prst="cloudCallout">
            <a:avLst>
              <a:gd name="adj1" fmla="val -38966"/>
              <a:gd name="adj2" fmla="val 7796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9" name="Rechteck 98"/>
          <p:cNvSpPr/>
          <p:nvPr/>
        </p:nvSpPr>
        <p:spPr>
          <a:xfrm>
            <a:off x="923686" y="2887555"/>
            <a:ext cx="37760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IF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the </a:t>
            </a:r>
            <a:r>
              <a:rPr lang="de-DE" sz="10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Power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 Engine</a:t>
            </a:r>
            <a:r>
              <a:rPr lang="de-DE" sz="10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EXCEEDS </a:t>
            </a:r>
            <a:r>
              <a:rPr lang="de-DE" sz="10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500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kW</a:t>
            </a:r>
            <a:br>
              <a:rPr lang="de-DE" sz="1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0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 is not allowed to use this car </a:t>
            </a:r>
          </a:p>
          <a:p>
            <a:r>
              <a:rPr lang="de-DE" sz="10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in traffic</a:t>
            </a:r>
            <a:endParaRPr lang="de-DE" sz="10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59" y="2852324"/>
            <a:ext cx="1599675" cy="454997"/>
          </a:xfrm>
          <a:prstGeom prst="rect">
            <a:avLst/>
          </a:prstGeom>
          <a:effectLst/>
        </p:spPr>
      </p:pic>
      <p:cxnSp>
        <p:nvCxnSpPr>
          <p:cNvPr id="101" name="Gerade Verbindung mit Pfeil 13"/>
          <p:cNvCxnSpPr/>
          <p:nvPr/>
        </p:nvCxnSpPr>
        <p:spPr>
          <a:xfrm flipV="1">
            <a:off x="4760268" y="3170145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3"/>
          <p:cNvCxnSpPr/>
          <p:nvPr/>
        </p:nvCxnSpPr>
        <p:spPr>
          <a:xfrm flipV="1">
            <a:off x="7775166" y="3170145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Bildergebnis fÃ¼r flagg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Picture 4" descr="Bildergebnis fÃ¼r flag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2" y="1449624"/>
            <a:ext cx="243565" cy="14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england fla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12" b="-4812"/>
          <a:stretch/>
        </p:blipFill>
        <p:spPr bwMode="auto">
          <a:xfrm>
            <a:off x="3539664" y="2521231"/>
            <a:ext cx="242099" cy="15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6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1884631" y="2003327"/>
            <a:ext cx="1795829" cy="385435"/>
            <a:chOff x="4764991" y="1436780"/>
            <a:chExt cx="1795829" cy="385435"/>
          </a:xfrm>
        </p:grpSpPr>
        <p:sp>
          <p:nvSpPr>
            <p:cNvPr id="9" name="Rechteck 86"/>
            <p:cNvSpPr/>
            <p:nvPr/>
          </p:nvSpPr>
          <p:spPr>
            <a:xfrm>
              <a:off x="4764991" y="1436780"/>
              <a:ext cx="1795829" cy="385435"/>
            </a:xfrm>
            <a:prstGeom prst="roundRect">
              <a:avLst>
                <a:gd name="adj" fmla="val 50000"/>
              </a:avLst>
            </a:prstGeom>
            <a:solidFill>
              <a:srgbClr val="6B6B6B"/>
            </a:solidFill>
            <a:ln w="3175">
              <a:solidFill>
                <a:srgbClr val="00D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200" dirty="0">
                <a:solidFill>
                  <a:schemeClr val="bg1"/>
                </a:solidFill>
              </a:endParaRPr>
            </a:p>
          </p:txBody>
        </p:sp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743" y="1503570"/>
              <a:ext cx="246839" cy="246839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5109883" y="1466696"/>
              <a:ext cx="1325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rgbClr val="00D8FF"/>
                  </a:solidFill>
                  <a:latin typeface="+mj-lt"/>
                </a:rPr>
                <a:t>openlidation.jar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1884631" y="2832190"/>
            <a:ext cx="2641650" cy="385435"/>
            <a:chOff x="1884631" y="2960777"/>
            <a:chExt cx="2641650" cy="385435"/>
          </a:xfrm>
        </p:grpSpPr>
        <p:grpSp>
          <p:nvGrpSpPr>
            <p:cNvPr id="7" name="Gruppieren 6"/>
            <p:cNvGrpSpPr/>
            <p:nvPr/>
          </p:nvGrpSpPr>
          <p:grpSpPr>
            <a:xfrm>
              <a:off x="1884631" y="2960777"/>
              <a:ext cx="2641650" cy="385435"/>
              <a:chOff x="4764991" y="1436778"/>
              <a:chExt cx="2641650" cy="385435"/>
            </a:xfrm>
          </p:grpSpPr>
          <p:sp>
            <p:nvSpPr>
              <p:cNvPr id="4" name="Rechteck 86"/>
              <p:cNvSpPr/>
              <p:nvPr/>
            </p:nvSpPr>
            <p:spPr>
              <a:xfrm>
                <a:off x="4764991" y="1436778"/>
                <a:ext cx="2641650" cy="385435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00D8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5109883" y="1480949"/>
                <a:ext cx="2201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00D8FF"/>
                    </a:solidFill>
                    <a:latin typeface="+mj-lt"/>
                  </a:rPr>
                  <a:t>ov-openapi-generator-cli.jar</a:t>
                </a:r>
              </a:p>
            </p:txBody>
          </p:sp>
        </p:grp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383" y="3030074"/>
              <a:ext cx="246839" cy="246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886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nvelope 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6" t="19496" r="7843" b="18799"/>
          <a:stretch/>
        </p:blipFill>
        <p:spPr>
          <a:xfrm>
            <a:off x="7048500" y="419101"/>
            <a:ext cx="3970020" cy="2918460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2593569" y="2591436"/>
            <a:ext cx="1863909" cy="1720850"/>
            <a:chOff x="1775689" y="-457199"/>
            <a:chExt cx="1863909" cy="1720850"/>
          </a:xfrm>
        </p:grpSpPr>
        <p:sp>
          <p:nvSpPr>
            <p:cNvPr id="9" name="Rechtwinkliges Dreieck 8"/>
            <p:cNvSpPr/>
            <p:nvPr/>
          </p:nvSpPr>
          <p:spPr>
            <a:xfrm rot="18898871" flipV="1">
              <a:off x="3069697" y="117607"/>
              <a:ext cx="575401" cy="564400"/>
            </a:xfrm>
            <a:prstGeom prst="rtTriangl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winkliges Dreieck 7"/>
            <p:cNvSpPr/>
            <p:nvPr/>
          </p:nvSpPr>
          <p:spPr>
            <a:xfrm rot="2698871" flipV="1">
              <a:off x="2250444" y="349251"/>
              <a:ext cx="914400" cy="914400"/>
            </a:xfrm>
            <a:prstGeom prst="rtTriangl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winkliges Dreieck 5"/>
            <p:cNvSpPr/>
            <p:nvPr/>
          </p:nvSpPr>
          <p:spPr>
            <a:xfrm rot="18901129">
              <a:off x="2250443" y="-457199"/>
              <a:ext cx="914400" cy="914400"/>
            </a:xfrm>
            <a:prstGeom prst="rtTriangl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635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54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winkliges Dreieck 9"/>
            <p:cNvSpPr/>
            <p:nvPr/>
          </p:nvSpPr>
          <p:spPr>
            <a:xfrm rot="2701129" flipH="1" flipV="1">
              <a:off x="1770188" y="117607"/>
              <a:ext cx="575401" cy="564400"/>
            </a:xfrm>
            <a:prstGeom prst="rtTriangle">
              <a:avLst/>
            </a:pr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34319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57" y="1244738"/>
            <a:ext cx="5090596" cy="3847092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92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efaltete Ecke 37">
            <a:extLst>
              <a:ext uri="{FF2B5EF4-FFF2-40B4-BE49-F238E27FC236}">
                <a16:creationId xmlns:a16="http://schemas.microsoft.com/office/drawing/2014/main" id="{067E177C-1AB7-0842-B932-34F34BE7F8AE}"/>
              </a:ext>
            </a:extLst>
          </p:cNvPr>
          <p:cNvSpPr/>
          <p:nvPr/>
        </p:nvSpPr>
        <p:spPr>
          <a:xfrm flipV="1">
            <a:off x="220494" y="1991985"/>
            <a:ext cx="2641975" cy="17783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Gerade Verbindung mit Pfeil 13">
            <a:extLst>
              <a:ext uri="{FF2B5EF4-FFF2-40B4-BE49-F238E27FC236}">
                <a16:creationId xmlns:a16="http://schemas.microsoft.com/office/drawing/2014/main" id="{4487B739-168F-3A4B-8D60-67E5EF16FF01}"/>
              </a:ext>
            </a:extLst>
          </p:cNvPr>
          <p:cNvCxnSpPr>
            <a:cxnSpLocks/>
          </p:cNvCxnSpPr>
          <p:nvPr/>
        </p:nvCxnSpPr>
        <p:spPr>
          <a:xfrm>
            <a:off x="5905864" y="3734310"/>
            <a:ext cx="4959454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37DD94E-1017-4A4C-81FC-C9E800A97062}"/>
              </a:ext>
            </a:extLst>
          </p:cNvPr>
          <p:cNvGrpSpPr/>
          <p:nvPr/>
        </p:nvGrpSpPr>
        <p:grpSpPr>
          <a:xfrm>
            <a:off x="220494" y="3969176"/>
            <a:ext cx="2641975" cy="1110128"/>
            <a:chOff x="100727" y="3687340"/>
            <a:chExt cx="2641975" cy="1110128"/>
          </a:xfrm>
        </p:grpSpPr>
        <p:sp>
          <p:nvSpPr>
            <p:cNvPr id="11" name="Gefaltete Ecke 10">
              <a:extLst>
                <a:ext uri="{FF2B5EF4-FFF2-40B4-BE49-F238E27FC236}">
                  <a16:creationId xmlns:a16="http://schemas.microsoft.com/office/drawing/2014/main" id="{1A0C8D8A-0217-6C46-B292-E185BBA8F952}"/>
                </a:ext>
              </a:extLst>
            </p:cNvPr>
            <p:cNvSpPr/>
            <p:nvPr/>
          </p:nvSpPr>
          <p:spPr>
            <a:xfrm flipV="1">
              <a:off x="100727" y="3687340"/>
              <a:ext cx="2641975" cy="1110128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6862840-807A-6A43-ADE6-021FF02CA7D0}"/>
                </a:ext>
              </a:extLst>
            </p:cNvPr>
            <p:cNvSpPr txBox="1"/>
            <p:nvPr/>
          </p:nvSpPr>
          <p:spPr>
            <a:xfrm>
              <a:off x="851563" y="4088514"/>
              <a:ext cx="856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{</a:t>
              </a:r>
              <a:r>
                <a:rPr lang="de-DE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1400" dirty="0">
                  <a:solidFill>
                    <a:schemeClr val="accent6">
                      <a:lumMod val="50000"/>
                    </a:schemeClr>
                  </a:solidFill>
                </a:rPr>
                <a:t>age</a:t>
              </a:r>
              <a:r>
                <a:rPr lang="de-DE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de-DE" sz="14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 }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88DC5719-B315-A54F-8BE1-6A2D4F90E84D}"/>
              </a:ext>
            </a:extLst>
          </p:cNvPr>
          <p:cNvSpPr txBox="1"/>
          <p:nvPr/>
        </p:nvSpPr>
        <p:spPr>
          <a:xfrm>
            <a:off x="2895055" y="4232632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schema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007E07-A3A4-D843-AF63-4ECBFCA34F7B}"/>
              </a:ext>
            </a:extLst>
          </p:cNvPr>
          <p:cNvSpPr txBox="1"/>
          <p:nvPr/>
        </p:nvSpPr>
        <p:spPr>
          <a:xfrm>
            <a:off x="2959272" y="263184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rule</a:t>
            </a:r>
          </a:p>
        </p:txBody>
      </p:sp>
      <p:cxnSp>
        <p:nvCxnSpPr>
          <p:cNvPr id="21" name="Gerade Verbindung mit Pfeil 13">
            <a:extLst>
              <a:ext uri="{FF2B5EF4-FFF2-40B4-BE49-F238E27FC236}">
                <a16:creationId xmlns:a16="http://schemas.microsoft.com/office/drawing/2014/main" id="{5E01AAFF-F691-8843-9175-7B00982D61B1}"/>
              </a:ext>
            </a:extLst>
          </p:cNvPr>
          <p:cNvCxnSpPr>
            <a:cxnSpLocks/>
          </p:cNvCxnSpPr>
          <p:nvPr/>
        </p:nvCxnSpPr>
        <p:spPr>
          <a:xfrm>
            <a:off x="2901379" y="2933039"/>
            <a:ext cx="937803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3">
            <a:extLst>
              <a:ext uri="{FF2B5EF4-FFF2-40B4-BE49-F238E27FC236}">
                <a16:creationId xmlns:a16="http://schemas.microsoft.com/office/drawing/2014/main" id="{62EA80EA-D5C4-0742-BC26-F0137FDD635C}"/>
              </a:ext>
            </a:extLst>
          </p:cNvPr>
          <p:cNvCxnSpPr>
            <a:cxnSpLocks/>
          </p:cNvCxnSpPr>
          <p:nvPr/>
        </p:nvCxnSpPr>
        <p:spPr>
          <a:xfrm flipV="1">
            <a:off x="2896345" y="4524239"/>
            <a:ext cx="936928" cy="1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94AFFEE-A610-034F-8DEE-EF90A2794E2A}"/>
              </a:ext>
            </a:extLst>
          </p:cNvPr>
          <p:cNvSpPr txBox="1"/>
          <p:nvPr/>
        </p:nvSpPr>
        <p:spPr>
          <a:xfrm>
            <a:off x="10894030" y="3549644"/>
            <a:ext cx="95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9BEDF"/>
                </a:solidFill>
              </a:rPr>
              <a:t>&lt;/code&gt;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89F9E17-6FBF-0048-8EFE-6402DFA56467}"/>
              </a:ext>
            </a:extLst>
          </p:cNvPr>
          <p:cNvSpPr txBox="1"/>
          <p:nvPr/>
        </p:nvSpPr>
        <p:spPr>
          <a:xfrm>
            <a:off x="1230327" y="904913"/>
            <a:ext cx="891591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input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98C5A3-9D36-E346-B9BC-9AA934530BF5}"/>
              </a:ext>
            </a:extLst>
          </p:cNvPr>
          <p:cNvSpPr txBox="1"/>
          <p:nvPr/>
        </p:nvSpPr>
        <p:spPr>
          <a:xfrm>
            <a:off x="6445269" y="904912"/>
            <a:ext cx="1214884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process  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3EF099-4030-374A-AF0F-CA13BE22E850}"/>
              </a:ext>
            </a:extLst>
          </p:cNvPr>
          <p:cNvSpPr txBox="1"/>
          <p:nvPr/>
        </p:nvSpPr>
        <p:spPr>
          <a:xfrm>
            <a:off x="10692879" y="904912"/>
            <a:ext cx="1143263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output  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6B7AC4A-727B-934E-AB35-57595A385E89}"/>
              </a:ext>
            </a:extLst>
          </p:cNvPr>
          <p:cNvSpPr txBox="1"/>
          <p:nvPr/>
        </p:nvSpPr>
        <p:spPr>
          <a:xfrm>
            <a:off x="565336" y="2369287"/>
            <a:ext cx="1867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the applicant's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age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should not 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be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less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than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18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years</a:t>
            </a:r>
          </a:p>
        </p:txBody>
      </p:sp>
      <p:cxnSp>
        <p:nvCxnSpPr>
          <p:cNvPr id="49" name="Gerade Verbindung mit Pfeil 13">
            <a:extLst>
              <a:ext uri="{FF2B5EF4-FFF2-40B4-BE49-F238E27FC236}">
                <a16:creationId xmlns:a16="http://schemas.microsoft.com/office/drawing/2014/main" id="{DEA7B21F-000B-E54F-AF02-4FBF1B8B66C2}"/>
              </a:ext>
            </a:extLst>
          </p:cNvPr>
          <p:cNvCxnSpPr>
            <a:cxnSpLocks/>
          </p:cNvCxnSpPr>
          <p:nvPr/>
        </p:nvCxnSpPr>
        <p:spPr>
          <a:xfrm>
            <a:off x="5287385" y="2939620"/>
            <a:ext cx="445097" cy="69519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13">
            <a:extLst>
              <a:ext uri="{FF2B5EF4-FFF2-40B4-BE49-F238E27FC236}">
                <a16:creationId xmlns:a16="http://schemas.microsoft.com/office/drawing/2014/main" id="{09CBC41D-D4B9-0344-B8E6-642FEE9C1DC1}"/>
              </a:ext>
            </a:extLst>
          </p:cNvPr>
          <p:cNvCxnSpPr>
            <a:cxnSpLocks/>
          </p:cNvCxnSpPr>
          <p:nvPr/>
        </p:nvCxnSpPr>
        <p:spPr>
          <a:xfrm flipV="1">
            <a:off x="5292472" y="3868274"/>
            <a:ext cx="440010" cy="69519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DDCF8DB0-BF52-D147-8E16-F514CD07C9E5}"/>
              </a:ext>
            </a:extLst>
          </p:cNvPr>
          <p:cNvGrpSpPr/>
          <p:nvPr/>
        </p:nvGrpSpPr>
        <p:grpSpPr>
          <a:xfrm>
            <a:off x="3589206" y="1991985"/>
            <a:ext cx="6927010" cy="3287735"/>
            <a:chOff x="3589206" y="1991985"/>
            <a:chExt cx="6927010" cy="3287735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C03AAE6-17BD-4749-BE94-64C08179EABB}"/>
                </a:ext>
              </a:extLst>
            </p:cNvPr>
            <p:cNvGrpSpPr/>
            <p:nvPr/>
          </p:nvGrpSpPr>
          <p:grpSpPr>
            <a:xfrm>
              <a:off x="3589206" y="1991985"/>
              <a:ext cx="6927010" cy="3287735"/>
              <a:chOff x="3331806" y="1991986"/>
              <a:chExt cx="6927010" cy="3287735"/>
            </a:xfrm>
          </p:grpSpPr>
          <p:sp>
            <p:nvSpPr>
              <p:cNvPr id="5" name="Rechteck 86">
                <a:extLst>
                  <a:ext uri="{FF2B5EF4-FFF2-40B4-BE49-F238E27FC236}">
                    <a16:creationId xmlns:a16="http://schemas.microsoft.com/office/drawing/2014/main" id="{007FF133-1B9F-0A48-BE28-CB463BADE9E6}"/>
                  </a:ext>
                </a:extLst>
              </p:cNvPr>
              <p:cNvSpPr/>
              <p:nvPr/>
            </p:nvSpPr>
            <p:spPr>
              <a:xfrm>
                <a:off x="3630603" y="2423787"/>
                <a:ext cx="1399382" cy="1005214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preprocessor</a:t>
                </a:r>
              </a:p>
            </p:txBody>
          </p:sp>
          <p:sp>
            <p:nvSpPr>
              <p:cNvPr id="16" name="Rechteck 86">
                <a:extLst>
                  <a:ext uri="{FF2B5EF4-FFF2-40B4-BE49-F238E27FC236}">
                    <a16:creationId xmlns:a16="http://schemas.microsoft.com/office/drawing/2014/main" id="{DE245468-ED79-054D-8F13-FE796C290956}"/>
                  </a:ext>
                </a:extLst>
              </p:cNvPr>
              <p:cNvSpPr/>
              <p:nvPr/>
            </p:nvSpPr>
            <p:spPr>
              <a:xfrm>
                <a:off x="3331806" y="1991986"/>
                <a:ext cx="6927010" cy="3287735"/>
              </a:xfrm>
              <a:prstGeom prst="roundRect">
                <a:avLst>
                  <a:gd name="adj" fmla="val 1501"/>
                </a:avLst>
              </a:prstGeom>
              <a:noFill/>
              <a:ln w="3175">
                <a:solidFill>
                  <a:srgbClr val="00C7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>
                    <a:solidFill>
                      <a:srgbClr val="00C7EA"/>
                    </a:solidFill>
                  </a:rPr>
                  <a:t>openVALIDATION</a:t>
                </a:r>
              </a:p>
            </p:txBody>
          </p:sp>
          <p:sp>
            <p:nvSpPr>
              <p:cNvPr id="17" name="Rechteck 86">
                <a:extLst>
                  <a:ext uri="{FF2B5EF4-FFF2-40B4-BE49-F238E27FC236}">
                    <a16:creationId xmlns:a16="http://schemas.microsoft.com/office/drawing/2014/main" id="{B5AD7845-C13A-BC42-9277-C7A05A076F1E}"/>
                  </a:ext>
                </a:extLst>
              </p:cNvPr>
              <p:cNvSpPr/>
              <p:nvPr/>
            </p:nvSpPr>
            <p:spPr>
              <a:xfrm>
                <a:off x="5475082" y="2423786"/>
                <a:ext cx="840713" cy="2655518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parser</a:t>
                </a:r>
              </a:p>
            </p:txBody>
          </p:sp>
          <p:sp>
            <p:nvSpPr>
              <p:cNvPr id="18" name="Rechteck 86">
                <a:extLst>
                  <a:ext uri="{FF2B5EF4-FFF2-40B4-BE49-F238E27FC236}">
                    <a16:creationId xmlns:a16="http://schemas.microsoft.com/office/drawing/2014/main" id="{3F1D85E4-0BDE-E946-AB97-0BC7E9C91890}"/>
                  </a:ext>
                </a:extLst>
              </p:cNvPr>
              <p:cNvSpPr/>
              <p:nvPr/>
            </p:nvSpPr>
            <p:spPr>
              <a:xfrm>
                <a:off x="8936423" y="2423786"/>
                <a:ext cx="1123901" cy="2655518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generator</a:t>
                </a:r>
              </a:p>
            </p:txBody>
          </p:sp>
          <p:sp>
            <p:nvSpPr>
              <p:cNvPr id="19" name="Rechteck 86">
                <a:extLst>
                  <a:ext uri="{FF2B5EF4-FFF2-40B4-BE49-F238E27FC236}">
                    <a16:creationId xmlns:a16="http://schemas.microsoft.com/office/drawing/2014/main" id="{8C59E22D-35B5-C946-AA51-2A23E4DB7EE0}"/>
                  </a:ext>
                </a:extLst>
              </p:cNvPr>
              <p:cNvSpPr/>
              <p:nvPr/>
            </p:nvSpPr>
            <p:spPr>
              <a:xfrm>
                <a:off x="6596152" y="2432839"/>
                <a:ext cx="778517" cy="2655518"/>
              </a:xfrm>
              <a:prstGeom prst="roundRect">
                <a:avLst>
                  <a:gd name="adj" fmla="val 150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accent4">
                        <a:lumMod val="75000"/>
                      </a:schemeClr>
                    </a:solidFill>
                    <a:latin typeface="+mj-lt"/>
                  </a:rPr>
                  <a:t>AST</a:t>
                </a:r>
              </a:p>
            </p:txBody>
          </p:sp>
        </p:grpSp>
        <p:sp>
          <p:nvSpPr>
            <p:cNvPr id="46" name="Rechteck 86">
              <a:extLst>
                <a:ext uri="{FF2B5EF4-FFF2-40B4-BE49-F238E27FC236}">
                  <a16:creationId xmlns:a16="http://schemas.microsoft.com/office/drawing/2014/main" id="{EF9C2847-7E4E-904F-8817-1D932AB80BD6}"/>
                </a:ext>
              </a:extLst>
            </p:cNvPr>
            <p:cNvSpPr/>
            <p:nvPr/>
          </p:nvSpPr>
          <p:spPr>
            <a:xfrm>
              <a:off x="3893090" y="3969175"/>
              <a:ext cx="1399382" cy="1110128"/>
            </a:xfrm>
            <a:prstGeom prst="roundRect">
              <a:avLst>
                <a:gd name="adj" fmla="val 150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schema</a:t>
              </a:r>
            </a:p>
            <a:p>
              <a:pPr algn="ctr"/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converter</a:t>
              </a:r>
            </a:p>
          </p:txBody>
        </p:sp>
        <p:sp>
          <p:nvSpPr>
            <p:cNvPr id="61" name="Rechteck 86">
              <a:extLst>
                <a:ext uri="{FF2B5EF4-FFF2-40B4-BE49-F238E27FC236}">
                  <a16:creationId xmlns:a16="http://schemas.microsoft.com/office/drawing/2014/main" id="{39BE2DFF-D43F-AE4B-A4E7-C0205DED975C}"/>
                </a:ext>
              </a:extLst>
            </p:cNvPr>
            <p:cNvSpPr/>
            <p:nvPr/>
          </p:nvSpPr>
          <p:spPr>
            <a:xfrm>
              <a:off x="7886788" y="2432838"/>
              <a:ext cx="1030097" cy="2655518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73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0724" y="1244738"/>
            <a:ext cx="4965862" cy="3847092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899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31" y="1369975"/>
            <a:ext cx="7100046" cy="3396178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796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31" y="1645332"/>
            <a:ext cx="7100046" cy="2845464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14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304" y="840277"/>
            <a:ext cx="4514966" cy="4895621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  <p:sp>
        <p:nvSpPr>
          <p:cNvPr id="3" name="Rechteck 86">
            <a:extLst>
              <a:ext uri="{FF2B5EF4-FFF2-40B4-BE49-F238E27FC236}">
                <a16:creationId xmlns:a16="http://schemas.microsoft.com/office/drawing/2014/main" id="{9451EF41-E5DD-3948-996C-0AE5428881F3}"/>
              </a:ext>
            </a:extLst>
          </p:cNvPr>
          <p:cNvSpPr/>
          <p:nvPr/>
        </p:nvSpPr>
        <p:spPr>
          <a:xfrm>
            <a:off x="7676313" y="943411"/>
            <a:ext cx="2399912" cy="554857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Parser, Grammar</a:t>
            </a:r>
          </a:p>
        </p:txBody>
      </p:sp>
      <p:sp>
        <p:nvSpPr>
          <p:cNvPr id="5" name="Rechteck 86">
            <a:extLst>
              <a:ext uri="{FF2B5EF4-FFF2-40B4-BE49-F238E27FC236}">
                <a16:creationId xmlns:a16="http://schemas.microsoft.com/office/drawing/2014/main" id="{34750F78-37A0-E149-9BFF-5339F779C0ED}"/>
              </a:ext>
            </a:extLst>
          </p:cNvPr>
          <p:cNvSpPr/>
          <p:nvPr/>
        </p:nvSpPr>
        <p:spPr>
          <a:xfrm>
            <a:off x="7676313" y="1790937"/>
            <a:ext cx="2399912" cy="554857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Command Line Interface</a:t>
            </a:r>
          </a:p>
        </p:txBody>
      </p:sp>
      <p:sp>
        <p:nvSpPr>
          <p:cNvPr id="6" name="Rechteck 86">
            <a:extLst>
              <a:ext uri="{FF2B5EF4-FFF2-40B4-BE49-F238E27FC236}">
                <a16:creationId xmlns:a16="http://schemas.microsoft.com/office/drawing/2014/main" id="{CEC62221-5F14-F545-A2E5-819EC1B89A81}"/>
              </a:ext>
            </a:extLst>
          </p:cNvPr>
          <p:cNvSpPr/>
          <p:nvPr/>
        </p:nvSpPr>
        <p:spPr>
          <a:xfrm>
            <a:off x="7676313" y="2638463"/>
            <a:ext cx="2399912" cy="554857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Common, Models and Utils</a:t>
            </a:r>
          </a:p>
        </p:txBody>
      </p:sp>
      <p:sp>
        <p:nvSpPr>
          <p:cNvPr id="7" name="Rechteck 86">
            <a:extLst>
              <a:ext uri="{FF2B5EF4-FFF2-40B4-BE49-F238E27FC236}">
                <a16:creationId xmlns:a16="http://schemas.microsoft.com/office/drawing/2014/main" id="{FA35F7D1-CE6B-184D-9E87-315589FC26D0}"/>
              </a:ext>
            </a:extLst>
          </p:cNvPr>
          <p:cNvSpPr/>
          <p:nvPr/>
        </p:nvSpPr>
        <p:spPr>
          <a:xfrm>
            <a:off x="7676313" y="3485989"/>
            <a:ext cx="2399912" cy="554857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Core Process, Preprocess, Validation</a:t>
            </a:r>
          </a:p>
        </p:txBody>
      </p:sp>
      <p:sp>
        <p:nvSpPr>
          <p:cNvPr id="8" name="Rechteck 86">
            <a:extLst>
              <a:ext uri="{FF2B5EF4-FFF2-40B4-BE49-F238E27FC236}">
                <a16:creationId xmlns:a16="http://schemas.microsoft.com/office/drawing/2014/main" id="{3D491909-330A-C940-8A6D-4E73BB102CBC}"/>
              </a:ext>
            </a:extLst>
          </p:cNvPr>
          <p:cNvSpPr/>
          <p:nvPr/>
        </p:nvSpPr>
        <p:spPr>
          <a:xfrm>
            <a:off x="7676313" y="5181041"/>
            <a:ext cx="2399912" cy="554857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Integration Tests</a:t>
            </a:r>
          </a:p>
        </p:txBody>
      </p:sp>
      <p:sp>
        <p:nvSpPr>
          <p:cNvPr id="9" name="Rechteck 86">
            <a:extLst>
              <a:ext uri="{FF2B5EF4-FFF2-40B4-BE49-F238E27FC236}">
                <a16:creationId xmlns:a16="http://schemas.microsoft.com/office/drawing/2014/main" id="{9101D6AE-23CD-4D4D-9A3B-7FF024F391BA}"/>
              </a:ext>
            </a:extLst>
          </p:cNvPr>
          <p:cNvSpPr/>
          <p:nvPr/>
        </p:nvSpPr>
        <p:spPr>
          <a:xfrm>
            <a:off x="7676313" y="4333515"/>
            <a:ext cx="2399912" cy="554857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Code Generation</a:t>
            </a:r>
          </a:p>
        </p:txBody>
      </p:sp>
      <p:cxnSp>
        <p:nvCxnSpPr>
          <p:cNvPr id="10" name="Gerade Verbindung mit Pfeil 13">
            <a:extLst>
              <a:ext uri="{FF2B5EF4-FFF2-40B4-BE49-F238E27FC236}">
                <a16:creationId xmlns:a16="http://schemas.microsoft.com/office/drawing/2014/main" id="{87FDCE73-DA13-9A4F-A721-F64DA89C6661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3200401" y="1220840"/>
            <a:ext cx="4475913" cy="813700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  <a:effectLst>
            <a:glow rad="88900">
              <a:schemeClr val="accent1">
                <a:satMod val="175000"/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3">
            <a:extLst>
              <a:ext uri="{FF2B5EF4-FFF2-40B4-BE49-F238E27FC236}">
                <a16:creationId xmlns:a16="http://schemas.microsoft.com/office/drawing/2014/main" id="{07A42CFA-5435-4845-83F7-988BD685E07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040381" y="2068366"/>
            <a:ext cx="4635933" cy="171914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3">
            <a:extLst>
              <a:ext uri="{FF2B5EF4-FFF2-40B4-BE49-F238E27FC236}">
                <a16:creationId xmlns:a16="http://schemas.microsoft.com/office/drawing/2014/main" id="{40893612-59D6-9744-AE41-50B9583BFC8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3440431" y="2433656"/>
            <a:ext cx="4235883" cy="482236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3">
            <a:extLst>
              <a:ext uri="{FF2B5EF4-FFF2-40B4-BE49-F238E27FC236}">
                <a16:creationId xmlns:a16="http://schemas.microsoft.com/office/drawing/2014/main" id="{1CD12C64-2534-8B4D-B705-10D7A25C7DC2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200401" y="2674774"/>
            <a:ext cx="4475912" cy="1088644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3">
            <a:extLst>
              <a:ext uri="{FF2B5EF4-FFF2-40B4-BE49-F238E27FC236}">
                <a16:creationId xmlns:a16="http://schemas.microsoft.com/office/drawing/2014/main" id="{4F9FE793-4511-B94D-9C98-3B4F1312CB11}"/>
              </a:ext>
            </a:extLst>
          </p:cNvPr>
          <p:cNvCxnSpPr>
            <a:cxnSpLocks/>
          </p:cNvCxnSpPr>
          <p:nvPr/>
        </p:nvCxnSpPr>
        <p:spPr>
          <a:xfrm rot="10800000">
            <a:off x="3545625" y="2881602"/>
            <a:ext cx="4130689" cy="1695053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3">
            <a:extLst>
              <a:ext uri="{FF2B5EF4-FFF2-40B4-BE49-F238E27FC236}">
                <a16:creationId xmlns:a16="http://schemas.microsoft.com/office/drawing/2014/main" id="{8CF76996-650A-114F-9D82-5C2B3D4DEFC4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4297681" y="3155304"/>
            <a:ext cx="3378633" cy="2303166"/>
          </a:xfrm>
          <a:prstGeom prst="curvedConnector3">
            <a:avLst>
              <a:gd name="adj1" fmla="val 80447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13">
            <a:extLst>
              <a:ext uri="{FF2B5EF4-FFF2-40B4-BE49-F238E27FC236}">
                <a16:creationId xmlns:a16="http://schemas.microsoft.com/office/drawing/2014/main" id="{7905C775-A90B-3544-A746-F169A0C2066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3919481" y="3288088"/>
            <a:ext cx="3756832" cy="2170383"/>
          </a:xfrm>
          <a:prstGeom prst="curvedConnector3">
            <a:avLst>
              <a:gd name="adj1" fmla="val 81642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8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4242" y="1008183"/>
            <a:ext cx="4640696" cy="4841633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  <p:sp>
        <p:nvSpPr>
          <p:cNvPr id="3" name="Rechteck 86">
            <a:extLst>
              <a:ext uri="{FF2B5EF4-FFF2-40B4-BE49-F238E27FC236}">
                <a16:creationId xmlns:a16="http://schemas.microsoft.com/office/drawing/2014/main" id="{9451EF41-E5DD-3948-996C-0AE5428881F3}"/>
              </a:ext>
            </a:extLst>
          </p:cNvPr>
          <p:cNvSpPr/>
          <p:nvPr/>
        </p:nvSpPr>
        <p:spPr>
          <a:xfrm>
            <a:off x="210005" y="1008182"/>
            <a:ext cx="3250767" cy="1143161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Transformation from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Parse Tree (ANTLR)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Abstract Syntax Tree (Domain Model)</a:t>
            </a:r>
          </a:p>
        </p:txBody>
      </p:sp>
      <p:sp>
        <p:nvSpPr>
          <p:cNvPr id="7" name="Rechteck 86">
            <a:extLst>
              <a:ext uri="{FF2B5EF4-FFF2-40B4-BE49-F238E27FC236}">
                <a16:creationId xmlns:a16="http://schemas.microsoft.com/office/drawing/2014/main" id="{FA35F7D1-CE6B-184D-9E87-315589FC26D0}"/>
              </a:ext>
            </a:extLst>
          </p:cNvPr>
          <p:cNvSpPr/>
          <p:nvPr/>
        </p:nvSpPr>
        <p:spPr>
          <a:xfrm>
            <a:off x="9028408" y="1008183"/>
            <a:ext cx="2977478" cy="1143161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post transformation processing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Adjustment of AST </a:t>
            </a:r>
          </a:p>
        </p:txBody>
      </p:sp>
      <p:sp>
        <p:nvSpPr>
          <p:cNvPr id="8" name="Rechteck 86">
            <a:extLst>
              <a:ext uri="{FF2B5EF4-FFF2-40B4-BE49-F238E27FC236}">
                <a16:creationId xmlns:a16="http://schemas.microsoft.com/office/drawing/2014/main" id="{3D491909-330A-C940-8A6D-4E73BB102CBC}"/>
              </a:ext>
            </a:extLst>
          </p:cNvPr>
          <p:cNvSpPr/>
          <p:nvPr/>
        </p:nvSpPr>
        <p:spPr>
          <a:xfrm>
            <a:off x="210005" y="4724863"/>
            <a:ext cx="3250767" cy="1057719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ANTLR Grammar</a:t>
            </a:r>
          </a:p>
        </p:txBody>
      </p:sp>
      <p:sp>
        <p:nvSpPr>
          <p:cNvPr id="9" name="Rechteck 86">
            <a:extLst>
              <a:ext uri="{FF2B5EF4-FFF2-40B4-BE49-F238E27FC236}">
                <a16:creationId xmlns:a16="http://schemas.microsoft.com/office/drawing/2014/main" id="{9101D6AE-23CD-4D4D-9A3B-7FF024F391BA}"/>
              </a:ext>
            </a:extLst>
          </p:cNvPr>
          <p:cNvSpPr/>
          <p:nvPr/>
        </p:nvSpPr>
        <p:spPr>
          <a:xfrm>
            <a:off x="9028407" y="4724863"/>
            <a:ext cx="2977479" cy="1124953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Aggregates and executes the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ANTLR generated Parser</a:t>
            </a:r>
          </a:p>
        </p:txBody>
      </p:sp>
      <p:cxnSp>
        <p:nvCxnSpPr>
          <p:cNvPr id="24" name="Gerade Verbindung mit Pfeil 13">
            <a:extLst>
              <a:ext uri="{FF2B5EF4-FFF2-40B4-BE49-F238E27FC236}">
                <a16:creationId xmlns:a16="http://schemas.microsoft.com/office/drawing/2014/main" id="{23DBCB70-0627-2741-9647-A84A351A5B0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697695" y="1289037"/>
            <a:ext cx="1057718" cy="2782330"/>
          </a:xfrm>
          <a:prstGeom prst="curvedConnector2">
            <a:avLst/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87162FCD-9D26-A94E-BB79-22E86D4615E4}"/>
              </a:ext>
            </a:extLst>
          </p:cNvPr>
          <p:cNvSpPr/>
          <p:nvPr/>
        </p:nvSpPr>
        <p:spPr>
          <a:xfrm>
            <a:off x="4721428" y="2574697"/>
            <a:ext cx="354330" cy="1268730"/>
          </a:xfrm>
          <a:prstGeom prst="leftBrace">
            <a:avLst>
              <a:gd name="adj1" fmla="val 470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13">
            <a:extLst>
              <a:ext uri="{FF2B5EF4-FFF2-40B4-BE49-F238E27FC236}">
                <a16:creationId xmlns:a16="http://schemas.microsoft.com/office/drawing/2014/main" id="{5E2DFBD4-B78D-E34D-8B38-7246AFA97266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8128756" y="503399"/>
            <a:ext cx="740446" cy="4036337"/>
          </a:xfrm>
          <a:prstGeom prst="curvedConnector2">
            <a:avLst/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13">
            <a:extLst>
              <a:ext uri="{FF2B5EF4-FFF2-40B4-BE49-F238E27FC236}">
                <a16:creationId xmlns:a16="http://schemas.microsoft.com/office/drawing/2014/main" id="{2524EE7B-B9FA-C745-A43D-AB872F2633B0}"/>
              </a:ext>
            </a:extLst>
          </p:cNvPr>
          <p:cNvCxnSpPr>
            <a:cxnSpLocks/>
          </p:cNvCxnSpPr>
          <p:nvPr/>
        </p:nvCxnSpPr>
        <p:spPr>
          <a:xfrm>
            <a:off x="3460773" y="4869181"/>
            <a:ext cx="1362690" cy="91439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13">
            <a:extLst>
              <a:ext uri="{FF2B5EF4-FFF2-40B4-BE49-F238E27FC236}">
                <a16:creationId xmlns:a16="http://schemas.microsoft.com/office/drawing/2014/main" id="{72BBCE04-C84B-2544-B70A-27D807AC052B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079730" y="2287446"/>
            <a:ext cx="689910" cy="4184924"/>
          </a:xfrm>
          <a:prstGeom prst="curvedConnector2">
            <a:avLst/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4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215" y="1008183"/>
            <a:ext cx="4390749" cy="4841633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  <p:sp>
        <p:nvSpPr>
          <p:cNvPr id="3" name="Rechteck 86">
            <a:extLst>
              <a:ext uri="{FF2B5EF4-FFF2-40B4-BE49-F238E27FC236}">
                <a16:creationId xmlns:a16="http://schemas.microsoft.com/office/drawing/2014/main" id="{9451EF41-E5DD-3948-996C-0AE5428881F3}"/>
              </a:ext>
            </a:extLst>
          </p:cNvPr>
          <p:cNvSpPr/>
          <p:nvPr/>
        </p:nvSpPr>
        <p:spPr>
          <a:xfrm>
            <a:off x="210005" y="1008183"/>
            <a:ext cx="3250767" cy="603448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AST Model</a:t>
            </a:r>
          </a:p>
        </p:txBody>
      </p:sp>
      <p:sp>
        <p:nvSpPr>
          <p:cNvPr id="7" name="Rechteck 86">
            <a:extLst>
              <a:ext uri="{FF2B5EF4-FFF2-40B4-BE49-F238E27FC236}">
                <a16:creationId xmlns:a16="http://schemas.microsoft.com/office/drawing/2014/main" id="{FA35F7D1-CE6B-184D-9E87-315589FC26D0}"/>
              </a:ext>
            </a:extLst>
          </p:cNvPr>
          <p:cNvSpPr/>
          <p:nvPr/>
        </p:nvSpPr>
        <p:spPr>
          <a:xfrm>
            <a:off x="9028406" y="1008183"/>
            <a:ext cx="2977480" cy="1143161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DataSchema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(metadata of properties and variables)</a:t>
            </a:r>
          </a:p>
        </p:txBody>
      </p:sp>
      <p:sp>
        <p:nvSpPr>
          <p:cNvPr id="8" name="Rechteck 86">
            <a:extLst>
              <a:ext uri="{FF2B5EF4-FFF2-40B4-BE49-F238E27FC236}">
                <a16:creationId xmlns:a16="http://schemas.microsoft.com/office/drawing/2014/main" id="{3D491909-330A-C940-8A6D-4E73BB102CBC}"/>
              </a:ext>
            </a:extLst>
          </p:cNvPr>
          <p:cNvSpPr/>
          <p:nvPr/>
        </p:nvSpPr>
        <p:spPr>
          <a:xfrm>
            <a:off x="210005" y="2697738"/>
            <a:ext cx="3250767" cy="1057719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Common Models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like Options or Results</a:t>
            </a:r>
          </a:p>
        </p:txBody>
      </p:sp>
      <p:sp>
        <p:nvSpPr>
          <p:cNvPr id="9" name="Rechteck 86">
            <a:extLst>
              <a:ext uri="{FF2B5EF4-FFF2-40B4-BE49-F238E27FC236}">
                <a16:creationId xmlns:a16="http://schemas.microsoft.com/office/drawing/2014/main" id="{9101D6AE-23CD-4D4D-9A3B-7FF024F391BA}"/>
              </a:ext>
            </a:extLst>
          </p:cNvPr>
          <p:cNvSpPr/>
          <p:nvPr/>
        </p:nvSpPr>
        <p:spPr>
          <a:xfrm>
            <a:off x="9028405" y="2663447"/>
            <a:ext cx="2977479" cy="1124953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Domain specific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assertion framework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for the AST</a:t>
            </a:r>
          </a:p>
        </p:txBody>
      </p:sp>
      <p:cxnSp>
        <p:nvCxnSpPr>
          <p:cNvPr id="24" name="Gerade Verbindung mit Pfeil 13">
            <a:extLst>
              <a:ext uri="{FF2B5EF4-FFF2-40B4-BE49-F238E27FC236}">
                <a16:creationId xmlns:a16="http://schemas.microsoft.com/office/drawing/2014/main" id="{23DBCB70-0627-2741-9647-A84A351A5B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60772" y="1309907"/>
            <a:ext cx="1637008" cy="930373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13">
            <a:extLst>
              <a:ext uri="{FF2B5EF4-FFF2-40B4-BE49-F238E27FC236}">
                <a16:creationId xmlns:a16="http://schemas.microsoft.com/office/drawing/2014/main" id="{5E2DFBD4-B78D-E34D-8B38-7246AFA972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50928" y="1545473"/>
            <a:ext cx="2977479" cy="1143161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13">
            <a:extLst>
              <a:ext uri="{FF2B5EF4-FFF2-40B4-BE49-F238E27FC236}">
                <a16:creationId xmlns:a16="http://schemas.microsoft.com/office/drawing/2014/main" id="{2524EE7B-B9FA-C745-A43D-AB872F2633B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60772" y="3226598"/>
            <a:ext cx="1637008" cy="316702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13">
            <a:extLst>
              <a:ext uri="{FF2B5EF4-FFF2-40B4-BE49-F238E27FC236}">
                <a16:creationId xmlns:a16="http://schemas.microsoft.com/office/drawing/2014/main" id="{72BBCE04-C84B-2544-B70A-27D807AC05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3771" y="3180204"/>
            <a:ext cx="1724635" cy="562476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86">
            <a:extLst>
              <a:ext uri="{FF2B5EF4-FFF2-40B4-BE49-F238E27FC236}">
                <a16:creationId xmlns:a16="http://schemas.microsoft.com/office/drawing/2014/main" id="{39AE134F-4D41-9D43-B430-E33156E54075}"/>
              </a:ext>
            </a:extLst>
          </p:cNvPr>
          <p:cNvSpPr/>
          <p:nvPr/>
        </p:nvSpPr>
        <p:spPr>
          <a:xfrm>
            <a:off x="9028404" y="5218761"/>
            <a:ext cx="2977479" cy="631055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available output languages</a:t>
            </a:r>
          </a:p>
        </p:txBody>
      </p:sp>
      <p:cxnSp>
        <p:nvCxnSpPr>
          <p:cNvPr id="23" name="Gerade Verbindung mit Pfeil 13">
            <a:extLst>
              <a:ext uri="{FF2B5EF4-FFF2-40B4-BE49-F238E27FC236}">
                <a16:creationId xmlns:a16="http://schemas.microsoft.com/office/drawing/2014/main" id="{734D3453-977C-464D-8403-8589EEA13C6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6515100" y="4837797"/>
            <a:ext cx="2513304" cy="696493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6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6463" y="925054"/>
            <a:ext cx="4847617" cy="4970482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  <p:sp>
        <p:nvSpPr>
          <p:cNvPr id="3" name="Rechteck 86">
            <a:extLst>
              <a:ext uri="{FF2B5EF4-FFF2-40B4-BE49-F238E27FC236}">
                <a16:creationId xmlns:a16="http://schemas.microsoft.com/office/drawing/2014/main" id="{9451EF41-E5DD-3948-996C-0AE5428881F3}"/>
              </a:ext>
            </a:extLst>
          </p:cNvPr>
          <p:cNvSpPr/>
          <p:nvPr/>
        </p:nvSpPr>
        <p:spPr>
          <a:xfrm>
            <a:off x="210005" y="1008183"/>
            <a:ext cx="3250767" cy="603448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Preprocessors</a:t>
            </a:r>
          </a:p>
        </p:txBody>
      </p:sp>
      <p:sp>
        <p:nvSpPr>
          <p:cNvPr id="7" name="Rechteck 86">
            <a:extLst>
              <a:ext uri="{FF2B5EF4-FFF2-40B4-BE49-F238E27FC236}">
                <a16:creationId xmlns:a16="http://schemas.microsoft.com/office/drawing/2014/main" id="{FA35F7D1-CE6B-184D-9E87-315589FC26D0}"/>
              </a:ext>
            </a:extLst>
          </p:cNvPr>
          <p:cNvSpPr/>
          <p:nvPr/>
        </p:nvSpPr>
        <p:spPr>
          <a:xfrm>
            <a:off x="9028406" y="1008183"/>
            <a:ext cx="2977480" cy="1143161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Alias Model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includes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loading and resolution</a:t>
            </a:r>
          </a:p>
        </p:txBody>
      </p:sp>
      <p:sp>
        <p:nvSpPr>
          <p:cNvPr id="8" name="Rechteck 86">
            <a:extLst>
              <a:ext uri="{FF2B5EF4-FFF2-40B4-BE49-F238E27FC236}">
                <a16:creationId xmlns:a16="http://schemas.microsoft.com/office/drawing/2014/main" id="{3D491909-330A-C940-8A6D-4E73BB102CBC}"/>
              </a:ext>
            </a:extLst>
          </p:cNvPr>
          <p:cNvSpPr/>
          <p:nvPr/>
        </p:nvSpPr>
        <p:spPr>
          <a:xfrm>
            <a:off x="210004" y="2194795"/>
            <a:ext cx="3250767" cy="603448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AST validation</a:t>
            </a:r>
          </a:p>
        </p:txBody>
      </p:sp>
      <p:sp>
        <p:nvSpPr>
          <p:cNvPr id="9" name="Rechteck 86">
            <a:extLst>
              <a:ext uri="{FF2B5EF4-FFF2-40B4-BE49-F238E27FC236}">
                <a16:creationId xmlns:a16="http://schemas.microsoft.com/office/drawing/2014/main" id="{9101D6AE-23CD-4D4D-9A3B-7FF024F391BA}"/>
              </a:ext>
            </a:extLst>
          </p:cNvPr>
          <p:cNvSpPr/>
          <p:nvPr/>
        </p:nvSpPr>
        <p:spPr>
          <a:xfrm>
            <a:off x="9028405" y="2663447"/>
            <a:ext cx="2977479" cy="1124953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Main API Component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Entry Point for API usage</a:t>
            </a:r>
          </a:p>
        </p:txBody>
      </p:sp>
      <p:cxnSp>
        <p:nvCxnSpPr>
          <p:cNvPr id="24" name="Gerade Verbindung mit Pfeil 13">
            <a:extLst>
              <a:ext uri="{FF2B5EF4-FFF2-40B4-BE49-F238E27FC236}">
                <a16:creationId xmlns:a16="http://schemas.microsoft.com/office/drawing/2014/main" id="{23DBCB70-0627-2741-9647-A84A351A5B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60772" y="1309907"/>
            <a:ext cx="1408408" cy="841437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13">
            <a:extLst>
              <a:ext uri="{FF2B5EF4-FFF2-40B4-BE49-F238E27FC236}">
                <a16:creationId xmlns:a16="http://schemas.microsoft.com/office/drawing/2014/main" id="{5E2DFBD4-B78D-E34D-8B38-7246AFA97266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955030" y="1579764"/>
            <a:ext cx="3073376" cy="1049392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13">
            <a:extLst>
              <a:ext uri="{FF2B5EF4-FFF2-40B4-BE49-F238E27FC236}">
                <a16:creationId xmlns:a16="http://schemas.microsoft.com/office/drawing/2014/main" id="{2524EE7B-B9FA-C745-A43D-AB872F2633B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60771" y="2377440"/>
            <a:ext cx="1408408" cy="119079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13">
            <a:extLst>
              <a:ext uri="{FF2B5EF4-FFF2-40B4-BE49-F238E27FC236}">
                <a16:creationId xmlns:a16="http://schemas.microsoft.com/office/drawing/2014/main" id="{72BBCE04-C84B-2544-B70A-27D807AC05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5101" y="3180203"/>
            <a:ext cx="2513307" cy="128849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86">
            <a:extLst>
              <a:ext uri="{FF2B5EF4-FFF2-40B4-BE49-F238E27FC236}">
                <a16:creationId xmlns:a16="http://schemas.microsoft.com/office/drawing/2014/main" id="{39AE134F-4D41-9D43-B430-E33156E54075}"/>
              </a:ext>
            </a:extLst>
          </p:cNvPr>
          <p:cNvSpPr/>
          <p:nvPr/>
        </p:nvSpPr>
        <p:spPr>
          <a:xfrm>
            <a:off x="9028405" y="4463395"/>
            <a:ext cx="2977479" cy="631055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Keyword Aliases</a:t>
            </a:r>
          </a:p>
        </p:txBody>
      </p:sp>
      <p:cxnSp>
        <p:nvCxnSpPr>
          <p:cNvPr id="23" name="Gerade Verbindung mit Pfeil 13">
            <a:extLst>
              <a:ext uri="{FF2B5EF4-FFF2-40B4-BE49-F238E27FC236}">
                <a16:creationId xmlns:a16="http://schemas.microsoft.com/office/drawing/2014/main" id="{734D3453-977C-464D-8403-8589EEA13C6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7395219" y="4520545"/>
            <a:ext cx="1633187" cy="258378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C4A63140-AF0C-8D4E-91AD-2AF5C7B60497}"/>
              </a:ext>
            </a:extLst>
          </p:cNvPr>
          <p:cNvSpPr/>
          <p:nvPr/>
        </p:nvSpPr>
        <p:spPr>
          <a:xfrm rot="10800000">
            <a:off x="6938848" y="4082430"/>
            <a:ext cx="354330" cy="843899"/>
          </a:xfrm>
          <a:prstGeom prst="leftBrace">
            <a:avLst>
              <a:gd name="adj1" fmla="val 47043"/>
              <a:gd name="adj2" fmla="val 50000"/>
            </a:avLst>
          </a:prstGeom>
          <a:ln>
            <a:solidFill>
              <a:srgbClr val="09BE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86">
            <a:extLst>
              <a:ext uri="{FF2B5EF4-FFF2-40B4-BE49-F238E27FC236}">
                <a16:creationId xmlns:a16="http://schemas.microsoft.com/office/drawing/2014/main" id="{E4C9FA19-B79D-AF4F-BB88-96BA08EA33E9}"/>
              </a:ext>
            </a:extLst>
          </p:cNvPr>
          <p:cNvSpPr/>
          <p:nvPr/>
        </p:nvSpPr>
        <p:spPr>
          <a:xfrm>
            <a:off x="210003" y="3419992"/>
            <a:ext cx="3250767" cy="603448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core process orchestration </a:t>
            </a:r>
          </a:p>
        </p:txBody>
      </p:sp>
      <p:cxnSp>
        <p:nvCxnSpPr>
          <p:cNvPr id="28" name="Gerade Verbindung mit Pfeil 13">
            <a:extLst>
              <a:ext uri="{FF2B5EF4-FFF2-40B4-BE49-F238E27FC236}">
                <a16:creationId xmlns:a16="http://schemas.microsoft.com/office/drawing/2014/main" id="{04BF9861-9EBA-EC42-B83F-DAE5CC855D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460770" y="3024339"/>
            <a:ext cx="1531009" cy="697377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97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7671" y="925054"/>
            <a:ext cx="4085201" cy="4970482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  <p:sp>
        <p:nvSpPr>
          <p:cNvPr id="3" name="Rechteck 86">
            <a:extLst>
              <a:ext uri="{FF2B5EF4-FFF2-40B4-BE49-F238E27FC236}">
                <a16:creationId xmlns:a16="http://schemas.microsoft.com/office/drawing/2014/main" id="{9451EF41-E5DD-3948-996C-0AE5428881F3}"/>
              </a:ext>
            </a:extLst>
          </p:cNvPr>
          <p:cNvSpPr/>
          <p:nvPr/>
        </p:nvSpPr>
        <p:spPr>
          <a:xfrm>
            <a:off x="210005" y="1008182"/>
            <a:ext cx="3250767" cy="1316877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Handlebars Wrapper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provides some custom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helpers</a:t>
            </a:r>
          </a:p>
        </p:txBody>
      </p:sp>
      <p:sp>
        <p:nvSpPr>
          <p:cNvPr id="7" name="Rechteck 86">
            <a:extLst>
              <a:ext uri="{FF2B5EF4-FFF2-40B4-BE49-F238E27FC236}">
                <a16:creationId xmlns:a16="http://schemas.microsoft.com/office/drawing/2014/main" id="{FA35F7D1-CE6B-184D-9E87-315589FC26D0}"/>
              </a:ext>
            </a:extLst>
          </p:cNvPr>
          <p:cNvSpPr/>
          <p:nvPr/>
        </p:nvSpPr>
        <p:spPr>
          <a:xfrm>
            <a:off x="9028406" y="1008183"/>
            <a:ext cx="2977480" cy="1143161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Main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generation process</a:t>
            </a:r>
          </a:p>
        </p:txBody>
      </p:sp>
      <p:sp>
        <p:nvSpPr>
          <p:cNvPr id="9" name="Rechteck 86">
            <a:extLst>
              <a:ext uri="{FF2B5EF4-FFF2-40B4-BE49-F238E27FC236}">
                <a16:creationId xmlns:a16="http://schemas.microsoft.com/office/drawing/2014/main" id="{9101D6AE-23CD-4D4D-9A3B-7FF024F391BA}"/>
              </a:ext>
            </a:extLst>
          </p:cNvPr>
          <p:cNvSpPr/>
          <p:nvPr/>
        </p:nvSpPr>
        <p:spPr>
          <a:xfrm>
            <a:off x="9039771" y="3683122"/>
            <a:ext cx="2977479" cy="1124953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Handlebars</a:t>
            </a:r>
            <a:br>
              <a:rPr lang="en-US" sz="1400" dirty="0">
                <a:solidFill>
                  <a:schemeClr val="bg1"/>
                </a:solidFill>
                <a:latin typeface="+mj-lt"/>
              </a:rPr>
            </a:br>
            <a:r>
              <a:rPr lang="en-US" sz="1400" dirty="0">
                <a:solidFill>
                  <a:schemeClr val="bg1"/>
                </a:solidFill>
                <a:latin typeface="+mj-lt"/>
              </a:rPr>
              <a:t>Generator Templates</a:t>
            </a:r>
          </a:p>
        </p:txBody>
      </p:sp>
      <p:cxnSp>
        <p:nvCxnSpPr>
          <p:cNvPr id="24" name="Gerade Verbindung mit Pfeil 13">
            <a:extLst>
              <a:ext uri="{FF2B5EF4-FFF2-40B4-BE49-F238E27FC236}">
                <a16:creationId xmlns:a16="http://schemas.microsoft.com/office/drawing/2014/main" id="{23DBCB70-0627-2741-9647-A84A351A5B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60772" y="1666621"/>
            <a:ext cx="1797028" cy="461863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13">
            <a:extLst>
              <a:ext uri="{FF2B5EF4-FFF2-40B4-BE49-F238E27FC236}">
                <a16:creationId xmlns:a16="http://schemas.microsoft.com/office/drawing/2014/main" id="{5E2DFBD4-B78D-E34D-8B38-7246AFA97266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052310" y="1579764"/>
            <a:ext cx="1976096" cy="745296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13">
            <a:extLst>
              <a:ext uri="{FF2B5EF4-FFF2-40B4-BE49-F238E27FC236}">
                <a16:creationId xmlns:a16="http://schemas.microsoft.com/office/drawing/2014/main" id="{72BBCE04-C84B-2544-B70A-27D807AC052B}"/>
              </a:ext>
            </a:extLst>
          </p:cNvPr>
          <p:cNvCxnSpPr>
            <a:cxnSpLocks/>
          </p:cNvCxnSpPr>
          <p:nvPr/>
        </p:nvCxnSpPr>
        <p:spPr>
          <a:xfrm rot="10800000">
            <a:off x="7452361" y="3806191"/>
            <a:ext cx="1587411" cy="473699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C4A63140-AF0C-8D4E-91AD-2AF5C7B60497}"/>
              </a:ext>
            </a:extLst>
          </p:cNvPr>
          <p:cNvSpPr/>
          <p:nvPr/>
        </p:nvSpPr>
        <p:spPr>
          <a:xfrm rot="10800000">
            <a:off x="6938848" y="2496518"/>
            <a:ext cx="354330" cy="2597931"/>
          </a:xfrm>
          <a:prstGeom prst="leftBrace">
            <a:avLst>
              <a:gd name="adj1" fmla="val 47043"/>
              <a:gd name="adj2" fmla="val 50000"/>
            </a:avLst>
          </a:prstGeom>
          <a:ln>
            <a:solidFill>
              <a:srgbClr val="09BE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321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2BEEEF-7A3F-BE48-818B-85D5CBFF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8774" y="925054"/>
            <a:ext cx="3782994" cy="4970482"/>
          </a:xfrm>
          <a:prstGeom prst="rect">
            <a:avLst/>
          </a:prstGeom>
          <a:ln w="127000">
            <a:solidFill>
              <a:schemeClr val="bg1"/>
            </a:solidFill>
          </a:ln>
          <a:effectLst>
            <a:outerShdw blurRad="381000" dist="38100" dir="2700000" algn="tl" rotWithShape="0">
              <a:prstClr val="black">
                <a:alpha val="28000"/>
              </a:prstClr>
            </a:outerShdw>
          </a:effectLst>
        </p:spPr>
      </p:pic>
      <p:sp>
        <p:nvSpPr>
          <p:cNvPr id="3" name="Rechteck 86">
            <a:extLst>
              <a:ext uri="{FF2B5EF4-FFF2-40B4-BE49-F238E27FC236}">
                <a16:creationId xmlns:a16="http://schemas.microsoft.com/office/drawing/2014/main" id="{9451EF41-E5DD-3948-996C-0AE5428881F3}"/>
              </a:ext>
            </a:extLst>
          </p:cNvPr>
          <p:cNvSpPr/>
          <p:nvPr/>
        </p:nvSpPr>
        <p:spPr>
          <a:xfrm>
            <a:off x="340709" y="1017495"/>
            <a:ext cx="3250767" cy="1316877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Integration test generator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generates Validation Rules and the corresponding models from custom Test Cases located in resources folder</a:t>
            </a:r>
          </a:p>
        </p:txBody>
      </p:sp>
      <p:sp>
        <p:nvSpPr>
          <p:cNvPr id="7" name="Rechteck 86">
            <a:extLst>
              <a:ext uri="{FF2B5EF4-FFF2-40B4-BE49-F238E27FC236}">
                <a16:creationId xmlns:a16="http://schemas.microsoft.com/office/drawing/2014/main" id="{FA35F7D1-CE6B-184D-9E87-315589FC26D0}"/>
              </a:ext>
            </a:extLst>
          </p:cNvPr>
          <p:cNvSpPr/>
          <p:nvPr/>
        </p:nvSpPr>
        <p:spPr>
          <a:xfrm>
            <a:off x="9028406" y="1008183"/>
            <a:ext cx="2977480" cy="1143161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IntegrationTestsRunner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loads the generated Rules and executes as data driven Unit Test</a:t>
            </a:r>
          </a:p>
        </p:txBody>
      </p:sp>
      <p:sp>
        <p:nvSpPr>
          <p:cNvPr id="9" name="Rechteck 86">
            <a:extLst>
              <a:ext uri="{FF2B5EF4-FFF2-40B4-BE49-F238E27FC236}">
                <a16:creationId xmlns:a16="http://schemas.microsoft.com/office/drawing/2014/main" id="{9101D6AE-23CD-4D4D-9A3B-7FF024F391BA}"/>
              </a:ext>
            </a:extLst>
          </p:cNvPr>
          <p:cNvSpPr/>
          <p:nvPr/>
        </p:nvSpPr>
        <p:spPr>
          <a:xfrm>
            <a:off x="9039774" y="3915463"/>
            <a:ext cx="2977479" cy="683138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Test Cases are localized</a:t>
            </a:r>
          </a:p>
        </p:txBody>
      </p:sp>
      <p:cxnSp>
        <p:nvCxnSpPr>
          <p:cNvPr id="24" name="Gerade Verbindung mit Pfeil 13">
            <a:extLst>
              <a:ext uri="{FF2B5EF4-FFF2-40B4-BE49-F238E27FC236}">
                <a16:creationId xmlns:a16="http://schemas.microsoft.com/office/drawing/2014/main" id="{23DBCB70-0627-2741-9647-A84A351A5B0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591476" y="1028700"/>
            <a:ext cx="886638" cy="647234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13">
            <a:extLst>
              <a:ext uri="{FF2B5EF4-FFF2-40B4-BE49-F238E27FC236}">
                <a16:creationId xmlns:a16="http://schemas.microsoft.com/office/drawing/2014/main" id="{5E2DFBD4-B78D-E34D-8B38-7246AFA972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54881" y="1579764"/>
            <a:ext cx="1365314" cy="1849236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13">
            <a:extLst>
              <a:ext uri="{FF2B5EF4-FFF2-40B4-BE49-F238E27FC236}">
                <a16:creationId xmlns:a16="http://schemas.microsoft.com/office/drawing/2014/main" id="{72BBCE04-C84B-2544-B70A-27D807AC052B}"/>
              </a:ext>
            </a:extLst>
          </p:cNvPr>
          <p:cNvCxnSpPr>
            <a:cxnSpLocks/>
          </p:cNvCxnSpPr>
          <p:nvPr/>
        </p:nvCxnSpPr>
        <p:spPr>
          <a:xfrm rot="10800000">
            <a:off x="5669281" y="3783331"/>
            <a:ext cx="3370493" cy="473701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C4A63140-AF0C-8D4E-91AD-2AF5C7B60497}"/>
              </a:ext>
            </a:extLst>
          </p:cNvPr>
          <p:cNvSpPr/>
          <p:nvPr/>
        </p:nvSpPr>
        <p:spPr>
          <a:xfrm>
            <a:off x="4705350" y="3717412"/>
            <a:ext cx="354330" cy="2111888"/>
          </a:xfrm>
          <a:prstGeom prst="leftBrace">
            <a:avLst>
              <a:gd name="adj1" fmla="val 47043"/>
              <a:gd name="adj2" fmla="val 50000"/>
            </a:avLst>
          </a:prstGeom>
          <a:ln>
            <a:solidFill>
              <a:srgbClr val="09BE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86">
            <a:extLst>
              <a:ext uri="{FF2B5EF4-FFF2-40B4-BE49-F238E27FC236}">
                <a16:creationId xmlns:a16="http://schemas.microsoft.com/office/drawing/2014/main" id="{786720A3-3D13-E94C-B830-306B4A3EAB5F}"/>
              </a:ext>
            </a:extLst>
          </p:cNvPr>
          <p:cNvSpPr/>
          <p:nvPr/>
        </p:nvSpPr>
        <p:spPr>
          <a:xfrm>
            <a:off x="340709" y="4043040"/>
            <a:ext cx="3250767" cy="1316877"/>
          </a:xfrm>
          <a:prstGeom prst="roundRect">
            <a:avLst>
              <a:gd name="adj" fmla="val 1501"/>
            </a:avLst>
          </a:prstGeom>
          <a:solidFill>
            <a:srgbClr val="09BE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Integration Test Cases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Contains: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Schema, Rule, Expectations</a:t>
            </a:r>
          </a:p>
        </p:txBody>
      </p:sp>
      <p:cxnSp>
        <p:nvCxnSpPr>
          <p:cNvPr id="11" name="Gerade Verbindung mit Pfeil 13">
            <a:extLst>
              <a:ext uri="{FF2B5EF4-FFF2-40B4-BE49-F238E27FC236}">
                <a16:creationId xmlns:a16="http://schemas.microsoft.com/office/drawing/2014/main" id="{2807CFC9-0B37-F345-81AF-22397F96DA0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91476" y="4701479"/>
            <a:ext cx="1026244" cy="82048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3">
            <a:extLst>
              <a:ext uri="{FF2B5EF4-FFF2-40B4-BE49-F238E27FC236}">
                <a16:creationId xmlns:a16="http://schemas.microsoft.com/office/drawing/2014/main" id="{35713C25-AEC3-E14D-B02E-D5B337789BFA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1966093" y="2334372"/>
            <a:ext cx="0" cy="1708668"/>
          </a:xfrm>
          <a:prstGeom prst="straightConnector1">
            <a:avLst/>
          </a:prstGeom>
          <a:ln w="3175">
            <a:solidFill>
              <a:srgbClr val="09BEDF"/>
            </a:solidFill>
            <a:prstDash val="sysDot"/>
            <a:headEnd type="oval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69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3">
            <a:extLst>
              <a:ext uri="{FF2B5EF4-FFF2-40B4-BE49-F238E27FC236}">
                <a16:creationId xmlns:a16="http://schemas.microsoft.com/office/drawing/2014/main" id="{9B42950C-4983-A047-BEE5-D9A443CEDFB0}"/>
              </a:ext>
            </a:extLst>
          </p:cNvPr>
          <p:cNvCxnSpPr>
            <a:cxnSpLocks/>
          </p:cNvCxnSpPr>
          <p:nvPr/>
        </p:nvCxnSpPr>
        <p:spPr>
          <a:xfrm>
            <a:off x="6924027" y="1352970"/>
            <a:ext cx="1254633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oval" w="sm" len="sm"/>
            <a:tailEnd type="none" w="lg" len="lg"/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E0ACEBB-4615-914D-84A7-F85403818AAA}"/>
              </a:ext>
            </a:extLst>
          </p:cNvPr>
          <p:cNvCxnSpPr>
            <a:cxnSpLocks/>
          </p:cNvCxnSpPr>
          <p:nvPr/>
        </p:nvCxnSpPr>
        <p:spPr>
          <a:xfrm>
            <a:off x="7814233" y="1350684"/>
            <a:ext cx="125463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 type="none" w="sm" len="sm"/>
            <a:tailEnd type="arrow" w="lg" len="lg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86">
            <a:extLst>
              <a:ext uri="{FF2B5EF4-FFF2-40B4-BE49-F238E27FC236}">
                <a16:creationId xmlns:a16="http://schemas.microsoft.com/office/drawing/2014/main" id="{1605F2BB-A9A9-4E43-8DBC-83A471F42388}"/>
              </a:ext>
            </a:extLst>
          </p:cNvPr>
          <p:cNvSpPr/>
          <p:nvPr/>
        </p:nvSpPr>
        <p:spPr>
          <a:xfrm>
            <a:off x="5006466" y="439080"/>
            <a:ext cx="2649892" cy="1981074"/>
          </a:xfrm>
          <a:prstGeom prst="roundRect">
            <a:avLst>
              <a:gd name="adj" fmla="val 1501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  <a:prstDash val="sysDot"/>
          </a:ln>
          <a:effectLst>
            <a:outerShdw blurRad="6350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/>
            <a:r>
              <a:rPr lang="de-DE" sz="2000" dirty="0">
                <a:solidFill>
                  <a:srgbClr val="26FFFF"/>
                </a:solidFill>
                <a:effectLst>
                  <a:glow rad="317500">
                    <a:schemeClr val="accent1">
                      <a:satMod val="175000"/>
                      <a:alpha val="15000"/>
                    </a:schemeClr>
                  </a:glow>
                </a:effectLst>
                <a:latin typeface="+mj-lt"/>
              </a:rPr>
              <a:t>code generator </a:t>
            </a:r>
          </a:p>
        </p:txBody>
      </p:sp>
      <p:sp>
        <p:nvSpPr>
          <p:cNvPr id="62" name="Rechteck 86">
            <a:extLst>
              <a:ext uri="{FF2B5EF4-FFF2-40B4-BE49-F238E27FC236}">
                <a16:creationId xmlns:a16="http://schemas.microsoft.com/office/drawing/2014/main" id="{6899B467-A615-3E41-A38A-86651EA53C7E}"/>
              </a:ext>
            </a:extLst>
          </p:cNvPr>
          <p:cNvSpPr/>
          <p:nvPr/>
        </p:nvSpPr>
        <p:spPr>
          <a:xfrm>
            <a:off x="4515334" y="731420"/>
            <a:ext cx="2649892" cy="1981074"/>
          </a:xfrm>
          <a:prstGeom prst="roundRect">
            <a:avLst>
              <a:gd name="adj" fmla="val 1501"/>
            </a:avLst>
          </a:prstGeom>
          <a:solidFill>
            <a:schemeClr val="accent2">
              <a:lumMod val="75000"/>
              <a:alpha val="15000"/>
            </a:schemeClr>
          </a:solidFill>
          <a:ln w="3175">
            <a:solidFill>
              <a:schemeClr val="accent4">
                <a:lumMod val="75000"/>
              </a:schemeClr>
            </a:solidFill>
            <a:prstDash val="sysDot"/>
          </a:ln>
          <a:effectLst>
            <a:outerShdw blurRad="6350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/>
            <a:r>
              <a:rPr lang="en-US" sz="2000">
                <a:solidFill>
                  <a:srgbClr val="FF770F"/>
                </a:solidFill>
                <a:effectLst>
                  <a:glow rad="381000">
                    <a:srgbClr val="FF0000">
                      <a:alpha val="7000"/>
                    </a:srgbClr>
                  </a:glow>
                </a:effectLst>
                <a:latin typeface="+mj-lt"/>
              </a:rPr>
              <a:t>validator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688D3E-31F7-0647-9B96-86D250B65F5E}"/>
              </a:ext>
            </a:extLst>
          </p:cNvPr>
          <p:cNvSpPr txBox="1"/>
          <p:nvPr/>
        </p:nvSpPr>
        <p:spPr>
          <a:xfrm>
            <a:off x="1363625" y="5007980"/>
            <a:ext cx="3865639" cy="156966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applicant's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C7EA"/>
                </a:solidFill>
                <a:latin typeface="+mj-lt"/>
              </a:rPr>
              <a:t>age</a:t>
            </a:r>
            <a:r>
              <a:rPr lang="en-US" sz="3200" dirty="0">
                <a:solidFill>
                  <a:srgbClr val="7030A0"/>
                </a:solidFill>
                <a:latin typeface="+mj-lt"/>
              </a:rPr>
              <a:t> 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should not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be 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less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than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C7EA"/>
                </a:solidFill>
                <a:latin typeface="+mj-lt"/>
              </a:rPr>
              <a:t>18</a:t>
            </a:r>
            <a:r>
              <a:rPr lang="en-US" sz="32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years</a:t>
            </a:r>
            <a:endParaRPr lang="de-DE" sz="3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Gerade Verbindung mit Pfeil 13">
            <a:extLst>
              <a:ext uri="{FF2B5EF4-FFF2-40B4-BE49-F238E27FC236}">
                <a16:creationId xmlns:a16="http://schemas.microsoft.com/office/drawing/2014/main" id="{0AB0234A-F967-3749-BC0D-A0EA1686A76E}"/>
              </a:ext>
            </a:extLst>
          </p:cNvPr>
          <p:cNvCxnSpPr>
            <a:cxnSpLocks/>
          </p:cNvCxnSpPr>
          <p:nvPr/>
        </p:nvCxnSpPr>
        <p:spPr>
          <a:xfrm>
            <a:off x="2524956" y="4023961"/>
            <a:ext cx="1036886" cy="0"/>
          </a:xfrm>
          <a:prstGeom prst="straightConnector1">
            <a:avLst/>
          </a:prstGeom>
          <a:ln>
            <a:solidFill>
              <a:srgbClr val="09BEDF"/>
            </a:solidFill>
            <a:prstDash val="solid"/>
            <a:headEnd type="oval" w="sm" len="sm"/>
            <a:tailEnd type="none" w="lg" len="lg"/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86">
            <a:extLst>
              <a:ext uri="{FF2B5EF4-FFF2-40B4-BE49-F238E27FC236}">
                <a16:creationId xmlns:a16="http://schemas.microsoft.com/office/drawing/2014/main" id="{4DDEEEDB-0789-624F-9492-0D6BEF6E8F3A}"/>
              </a:ext>
            </a:extLst>
          </p:cNvPr>
          <p:cNvSpPr/>
          <p:nvPr/>
        </p:nvSpPr>
        <p:spPr>
          <a:xfrm>
            <a:off x="3972609" y="1044166"/>
            <a:ext cx="2649892" cy="1981074"/>
          </a:xfrm>
          <a:prstGeom prst="roundRect">
            <a:avLst>
              <a:gd name="adj" fmla="val 1501"/>
            </a:avLst>
          </a:prstGeom>
          <a:solidFill>
            <a:srgbClr val="FFFF00">
              <a:alpha val="15000"/>
            </a:srgbClr>
          </a:solidFill>
          <a:ln w="3175">
            <a:solidFill>
              <a:schemeClr val="accent4">
                <a:lumMod val="75000"/>
              </a:schemeClr>
            </a:solidFill>
            <a:prstDash val="sysDot"/>
          </a:ln>
          <a:effectLst>
            <a:outerShdw blurRad="6350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/>
            <a:r>
              <a:rPr lang="de-DE" sz="2000" dirty="0">
                <a:solidFill>
                  <a:srgbClr val="F3FE98"/>
                </a:solidFill>
                <a:effectLst>
                  <a:glow rad="381000">
                    <a:schemeClr val="tx1">
                      <a:alpha val="6000"/>
                    </a:schemeClr>
                  </a:glow>
                </a:effectLst>
                <a:latin typeface="+mj-lt"/>
              </a:rPr>
              <a:t>AST</a:t>
            </a:r>
          </a:p>
        </p:txBody>
      </p:sp>
      <p:sp>
        <p:nvSpPr>
          <p:cNvPr id="17" name="Rechteck 86">
            <a:extLst>
              <a:ext uri="{FF2B5EF4-FFF2-40B4-BE49-F238E27FC236}">
                <a16:creationId xmlns:a16="http://schemas.microsoft.com/office/drawing/2014/main" id="{6DEE79DD-92D1-CD4E-9BA7-918D02B52FAC}"/>
              </a:ext>
            </a:extLst>
          </p:cNvPr>
          <p:cNvSpPr/>
          <p:nvPr/>
        </p:nvSpPr>
        <p:spPr>
          <a:xfrm>
            <a:off x="3475512" y="1340260"/>
            <a:ext cx="2649892" cy="1981074"/>
          </a:xfrm>
          <a:prstGeom prst="roundRect">
            <a:avLst>
              <a:gd name="adj" fmla="val 1501"/>
            </a:avLst>
          </a:prstGeom>
          <a:solidFill>
            <a:srgbClr val="92D050">
              <a:alpha val="20000"/>
            </a:srgbClr>
          </a:solidFill>
          <a:ln w="3175">
            <a:solidFill>
              <a:srgbClr val="92D050"/>
            </a:solidFill>
            <a:prstDash val="sysDot"/>
          </a:ln>
          <a:effectLst>
            <a:outerShdw blurRad="6350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/>
            <a:r>
              <a:rPr lang="de-DE" sz="2000" dirty="0">
                <a:solidFill>
                  <a:srgbClr val="00B050"/>
                </a:solidFill>
                <a:effectLst>
                  <a:glow rad="381000">
                    <a:schemeClr val="accent6">
                      <a:satMod val="175000"/>
                      <a:alpha val="15000"/>
                    </a:schemeClr>
                  </a:glow>
                </a:effectLst>
                <a:latin typeface="+mj-lt"/>
              </a:rPr>
              <a:t>parser</a:t>
            </a:r>
          </a:p>
        </p:txBody>
      </p:sp>
      <p:sp>
        <p:nvSpPr>
          <p:cNvPr id="16" name="Rechteck 86">
            <a:extLst>
              <a:ext uri="{FF2B5EF4-FFF2-40B4-BE49-F238E27FC236}">
                <a16:creationId xmlns:a16="http://schemas.microsoft.com/office/drawing/2014/main" id="{D9CAC93C-F885-B648-B41E-0C8FDAA83690}"/>
              </a:ext>
            </a:extLst>
          </p:cNvPr>
          <p:cNvSpPr/>
          <p:nvPr/>
        </p:nvSpPr>
        <p:spPr>
          <a:xfrm>
            <a:off x="2880362" y="1664964"/>
            <a:ext cx="2649892" cy="1981074"/>
          </a:xfrm>
          <a:prstGeom prst="roundRect">
            <a:avLst>
              <a:gd name="adj" fmla="val 1501"/>
            </a:avLst>
          </a:prstGeom>
          <a:solidFill>
            <a:schemeClr val="tx1">
              <a:lumMod val="50000"/>
              <a:lumOff val="50000"/>
              <a:alpha val="81000"/>
            </a:schemeClr>
          </a:solidFill>
          <a:ln w="3175">
            <a:noFill/>
            <a:prstDash val="sysDot"/>
          </a:ln>
          <a:effectLst>
            <a:outerShdw blurRad="6350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/>
            <a:r>
              <a:rPr lang="en-US" sz="2000" dirty="0">
                <a:solidFill>
                  <a:srgbClr val="26FFFF"/>
                </a:solidFill>
                <a:effectLst>
                  <a:glow rad="381000">
                    <a:schemeClr val="accent1">
                      <a:satMod val="175000"/>
                      <a:alpha val="15000"/>
                    </a:schemeClr>
                  </a:glow>
                </a:effectLst>
                <a:latin typeface="+mj-lt"/>
              </a:rPr>
              <a:t>preprocessor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2EA3C69-672B-894C-8F27-5650D0F6111C}"/>
              </a:ext>
            </a:extLst>
          </p:cNvPr>
          <p:cNvSpPr/>
          <p:nvPr/>
        </p:nvSpPr>
        <p:spPr>
          <a:xfrm>
            <a:off x="8894781" y="1054338"/>
            <a:ext cx="3968536" cy="2554545"/>
          </a:xfrm>
          <a:prstGeom prst="rect">
            <a:avLst/>
          </a:prstGeom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 age &lt; 18 ){</a:t>
            </a:r>
          </a:p>
          <a:p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throw new Exception(</a:t>
            </a:r>
          </a:p>
          <a:p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„</a:t>
            </a:r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applicant‘s age </a:t>
            </a:r>
          </a:p>
          <a:p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should not be less </a:t>
            </a:r>
          </a:p>
          <a:p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than 18 years”</a:t>
            </a:r>
          </a:p>
          <a:p>
            <a:r>
              <a:rPr lang="en-US" sz="20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2000" i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</a:t>
            </a:r>
            <a:endParaRPr lang="en-US" sz="2000" i="1" dirty="0">
              <a:solidFill>
                <a:schemeClr val="tx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B15298F-5CD6-3C47-899F-E9891988371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76" y="2437757"/>
            <a:ext cx="2160348" cy="614470"/>
          </a:xfrm>
          <a:prstGeom prst="rect">
            <a:avLst/>
          </a:prstGeom>
          <a:effectLst/>
          <a:scene3d>
            <a:camera prst="isometricRightUp"/>
            <a:lightRig rig="threePt" dir="t"/>
          </a:scene3d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A34FAE22-CDDB-5E41-AF27-77D22773826C}"/>
              </a:ext>
            </a:extLst>
          </p:cNvPr>
          <p:cNvSpPr/>
          <p:nvPr/>
        </p:nvSpPr>
        <p:spPr>
          <a:xfrm>
            <a:off x="6466303" y="31300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451CBB4-0809-3643-B8DE-D745E4C12D5F}"/>
              </a:ext>
            </a:extLst>
          </p:cNvPr>
          <p:cNvSpPr/>
          <p:nvPr/>
        </p:nvSpPr>
        <p:spPr>
          <a:xfrm>
            <a:off x="6466303" y="31300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de-DE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96D18EC-A1C0-A942-BE6D-171C39E63179}"/>
              </a:ext>
            </a:extLst>
          </p:cNvPr>
          <p:cNvGrpSpPr/>
          <p:nvPr/>
        </p:nvGrpSpPr>
        <p:grpSpPr>
          <a:xfrm>
            <a:off x="8229764" y="1017889"/>
            <a:ext cx="1260000" cy="1260001"/>
            <a:chOff x="3875711" y="5009020"/>
            <a:chExt cx="1260000" cy="1260001"/>
          </a:xfrm>
        </p:grpSpPr>
        <p:sp>
          <p:nvSpPr>
            <p:cNvPr id="34" name="Ring 33">
              <a:extLst>
                <a:ext uri="{FF2B5EF4-FFF2-40B4-BE49-F238E27FC236}">
                  <a16:creationId xmlns:a16="http://schemas.microsoft.com/office/drawing/2014/main" id="{59466D73-D913-8946-8AC4-A1E469E2ED8D}"/>
                </a:ext>
              </a:extLst>
            </p:cNvPr>
            <p:cNvSpPr/>
            <p:nvPr/>
          </p:nvSpPr>
          <p:spPr>
            <a:xfrm flipH="1">
              <a:off x="3875711" y="5009020"/>
              <a:ext cx="1260000" cy="1260001"/>
            </a:xfrm>
            <a:prstGeom prst="donut">
              <a:avLst>
                <a:gd name="adj" fmla="val 50000"/>
              </a:avLst>
            </a:prstGeom>
            <a:solidFill>
              <a:srgbClr val="92D050">
                <a:alpha val="20000"/>
              </a:srgbClr>
            </a:solidFill>
            <a:ln>
              <a:noFill/>
            </a:ln>
            <a:effectLst/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Ring 34">
              <a:extLst>
                <a:ext uri="{FF2B5EF4-FFF2-40B4-BE49-F238E27FC236}">
                  <a16:creationId xmlns:a16="http://schemas.microsoft.com/office/drawing/2014/main" id="{5410C7A5-EA11-4F4B-A45D-2EB18A2D45C6}"/>
                </a:ext>
              </a:extLst>
            </p:cNvPr>
            <p:cNvSpPr/>
            <p:nvPr/>
          </p:nvSpPr>
          <p:spPr>
            <a:xfrm flipH="1">
              <a:off x="4147690" y="5232831"/>
              <a:ext cx="720000" cy="719998"/>
            </a:xfrm>
            <a:prstGeom prst="donu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50800" prstMaterial="matte">
              <a:bevelT w="6350" h="63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4C0A052-F9CF-6A4D-9DD7-B6E562895537}"/>
              </a:ext>
            </a:extLst>
          </p:cNvPr>
          <p:cNvGrpSpPr/>
          <p:nvPr/>
        </p:nvGrpSpPr>
        <p:grpSpPr>
          <a:xfrm>
            <a:off x="2857680" y="4046568"/>
            <a:ext cx="1260000" cy="1260001"/>
            <a:chOff x="2074539" y="3546346"/>
            <a:chExt cx="1260000" cy="1260001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2D7CE05-0FBC-504D-AFC6-005A5ABD9027}"/>
                </a:ext>
              </a:extLst>
            </p:cNvPr>
            <p:cNvGrpSpPr/>
            <p:nvPr/>
          </p:nvGrpSpPr>
          <p:grpSpPr>
            <a:xfrm>
              <a:off x="2074539" y="3546346"/>
              <a:ext cx="1260000" cy="1260001"/>
              <a:chOff x="3875711" y="5009020"/>
              <a:chExt cx="1260000" cy="1260001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33B85544-0F3B-2B46-996D-671C34B7BFAB}"/>
                  </a:ext>
                </a:extLst>
              </p:cNvPr>
              <p:cNvSpPr/>
              <p:nvPr/>
            </p:nvSpPr>
            <p:spPr>
              <a:xfrm flipH="1">
                <a:off x="3875711" y="5009020"/>
                <a:ext cx="1260000" cy="1260001"/>
              </a:xfrm>
              <a:prstGeom prst="donut">
                <a:avLst>
                  <a:gd name="adj" fmla="val 50000"/>
                </a:avLst>
              </a:prstGeom>
              <a:solidFill>
                <a:srgbClr val="6CDEEE">
                  <a:alpha val="20000"/>
                </a:srgbClr>
              </a:solidFill>
              <a:ln>
                <a:noFill/>
              </a:ln>
              <a:effectLst/>
              <a:scene3d>
                <a:camera prst="isometricTopUp"/>
                <a:lightRig rig="threePt" dir="t">
                  <a:rot lat="0" lon="0" rev="3600000"/>
                </a:lightRig>
              </a:scene3d>
              <a:sp3d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ing 30">
                <a:extLst>
                  <a:ext uri="{FF2B5EF4-FFF2-40B4-BE49-F238E27FC236}">
                    <a16:creationId xmlns:a16="http://schemas.microsoft.com/office/drawing/2014/main" id="{5D1D4479-255B-6845-9032-78A655111AF0}"/>
                  </a:ext>
                </a:extLst>
              </p:cNvPr>
              <p:cNvSpPr/>
              <p:nvPr/>
            </p:nvSpPr>
            <p:spPr>
              <a:xfrm flipH="1">
                <a:off x="4147690" y="5232831"/>
                <a:ext cx="720000" cy="719998"/>
              </a:xfrm>
              <a:prstGeom prst="donu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>
                  <a:rot lat="0" lon="0" rev="3600000"/>
                </a:lightRig>
              </a:scene3d>
              <a:sp3d extrusionH="50800" prstMaterial="matte">
                <a:bevelT w="6350" h="635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8" name="Grafik 37" descr="Vertrag">
              <a:extLst>
                <a:ext uri="{FF2B5EF4-FFF2-40B4-BE49-F238E27FC236}">
                  <a16:creationId xmlns:a16="http://schemas.microsoft.com/office/drawing/2014/main" id="{D9AAA1CF-5303-D944-BEAA-419627F01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0782" y="3903424"/>
              <a:ext cx="447513" cy="447513"/>
            </a:xfrm>
            <a:prstGeom prst="rect">
              <a:avLst/>
            </a:prstGeom>
            <a:effectLst>
              <a:innerShdw blurRad="12700" dist="12700" dir="135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</p:pic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4FC19AB1-B758-D14C-978B-4DB9325FF983}"/>
              </a:ext>
            </a:extLst>
          </p:cNvPr>
          <p:cNvSpPr txBox="1"/>
          <p:nvPr/>
        </p:nvSpPr>
        <p:spPr>
          <a:xfrm>
            <a:off x="8607130" y="1417033"/>
            <a:ext cx="505267" cy="369332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FB66"/>
                </a:solidFill>
              </a:rPr>
              <a:t>&lt;/&gt;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DAAD8CD-54C9-324C-9C1B-58ABABEFA3BF}"/>
              </a:ext>
            </a:extLst>
          </p:cNvPr>
          <p:cNvGrpSpPr/>
          <p:nvPr/>
        </p:nvGrpSpPr>
        <p:grpSpPr>
          <a:xfrm>
            <a:off x="1384933" y="3209953"/>
            <a:ext cx="1260000" cy="1260001"/>
            <a:chOff x="4714813" y="5250105"/>
            <a:chExt cx="1260000" cy="1260001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D47D02B-6E36-F448-BEE2-591BA77D3AF5}"/>
                </a:ext>
              </a:extLst>
            </p:cNvPr>
            <p:cNvGrpSpPr/>
            <p:nvPr/>
          </p:nvGrpSpPr>
          <p:grpSpPr>
            <a:xfrm>
              <a:off x="4714813" y="5250105"/>
              <a:ext cx="1260000" cy="1260001"/>
              <a:chOff x="3875711" y="5009020"/>
              <a:chExt cx="1260000" cy="1260001"/>
            </a:xfrm>
          </p:grpSpPr>
          <p:sp>
            <p:nvSpPr>
              <p:cNvPr id="48" name="Ring 47">
                <a:extLst>
                  <a:ext uri="{FF2B5EF4-FFF2-40B4-BE49-F238E27FC236}">
                    <a16:creationId xmlns:a16="http://schemas.microsoft.com/office/drawing/2014/main" id="{97285E94-4EB8-B044-98E2-2BE0723ABB3A}"/>
                  </a:ext>
                </a:extLst>
              </p:cNvPr>
              <p:cNvSpPr/>
              <p:nvPr/>
            </p:nvSpPr>
            <p:spPr>
              <a:xfrm flipH="1">
                <a:off x="3875711" y="5009020"/>
                <a:ext cx="1260000" cy="1260001"/>
              </a:xfrm>
              <a:prstGeom prst="donut">
                <a:avLst>
                  <a:gd name="adj" fmla="val 50000"/>
                </a:avLst>
              </a:prstGeom>
              <a:solidFill>
                <a:srgbClr val="6CDEEE">
                  <a:alpha val="20000"/>
                </a:srgbClr>
              </a:solidFill>
              <a:ln>
                <a:noFill/>
              </a:ln>
              <a:effectLst/>
              <a:scene3d>
                <a:camera prst="isometricTopUp"/>
                <a:lightRig rig="threePt" dir="t">
                  <a:rot lat="0" lon="0" rev="3600000"/>
                </a:lightRig>
              </a:scene3d>
              <a:sp3d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ing 48">
                <a:extLst>
                  <a:ext uri="{FF2B5EF4-FFF2-40B4-BE49-F238E27FC236}">
                    <a16:creationId xmlns:a16="http://schemas.microsoft.com/office/drawing/2014/main" id="{6F027B87-CB65-F94A-BC42-AEBC089E0C3A}"/>
                  </a:ext>
                </a:extLst>
              </p:cNvPr>
              <p:cNvSpPr/>
              <p:nvPr/>
            </p:nvSpPr>
            <p:spPr>
              <a:xfrm flipH="1">
                <a:off x="4147690" y="5232831"/>
                <a:ext cx="720000" cy="719998"/>
              </a:xfrm>
              <a:prstGeom prst="donu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isometricTopUp"/>
                <a:lightRig rig="threePt" dir="t">
                  <a:rot lat="0" lon="0" rev="3600000"/>
                </a:lightRig>
              </a:scene3d>
              <a:sp3d extrusionH="50800" prstMaterial="matte">
                <a:bevelT w="6350" h="635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4" name="Grafik 43" descr="Hierarchie">
              <a:extLst>
                <a:ext uri="{FF2B5EF4-FFF2-40B4-BE49-F238E27FC236}">
                  <a16:creationId xmlns:a16="http://schemas.microsoft.com/office/drawing/2014/main" id="{E5C014B5-F0F3-DA46-AFC9-D5C743AA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98358" y="5528810"/>
              <a:ext cx="562052" cy="562052"/>
            </a:xfrm>
            <a:prstGeom prst="rect">
              <a:avLst/>
            </a:prstGeom>
            <a:effectLst>
              <a:innerShdw blurRad="12700" dist="12700" dir="135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</p:pic>
      </p:grpSp>
      <p:cxnSp>
        <p:nvCxnSpPr>
          <p:cNvPr id="54" name="Gerade Verbindung mit Pfeil 13">
            <a:extLst>
              <a:ext uri="{FF2B5EF4-FFF2-40B4-BE49-F238E27FC236}">
                <a16:creationId xmlns:a16="http://schemas.microsoft.com/office/drawing/2014/main" id="{F7B1383C-9190-9A4C-B6A1-BD528C0BED15}"/>
              </a:ext>
            </a:extLst>
          </p:cNvPr>
          <p:cNvCxnSpPr>
            <a:cxnSpLocks/>
          </p:cNvCxnSpPr>
          <p:nvPr/>
        </p:nvCxnSpPr>
        <p:spPr>
          <a:xfrm>
            <a:off x="2106289" y="4270379"/>
            <a:ext cx="1254633" cy="0"/>
          </a:xfrm>
          <a:prstGeom prst="straightConnector1">
            <a:avLst/>
          </a:prstGeom>
          <a:ln>
            <a:solidFill>
              <a:srgbClr val="09BEDF"/>
            </a:solidFill>
            <a:prstDash val="solid"/>
            <a:headEnd type="none" w="sm" len="sm"/>
            <a:tailEnd type="none" w="lg" len="lg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13">
            <a:extLst>
              <a:ext uri="{FF2B5EF4-FFF2-40B4-BE49-F238E27FC236}">
                <a16:creationId xmlns:a16="http://schemas.microsoft.com/office/drawing/2014/main" id="{B8867D6C-434B-1048-AF70-439C80B4E6D3}"/>
              </a:ext>
            </a:extLst>
          </p:cNvPr>
          <p:cNvCxnSpPr>
            <a:cxnSpLocks/>
          </p:cNvCxnSpPr>
          <p:nvPr/>
        </p:nvCxnSpPr>
        <p:spPr>
          <a:xfrm>
            <a:off x="2156604" y="859969"/>
            <a:ext cx="379341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sm" len="sm"/>
            <a:tailEnd type="none" w="lg" len="lg"/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CDC581E-6CDA-F945-B6BB-2E59EC21DAFB}"/>
              </a:ext>
            </a:extLst>
          </p:cNvPr>
          <p:cNvSpPr txBox="1"/>
          <p:nvPr/>
        </p:nvSpPr>
        <p:spPr>
          <a:xfrm>
            <a:off x="9290" y="4315111"/>
            <a:ext cx="3865639" cy="646331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{ </a:t>
            </a:r>
            <a:r>
              <a:rPr lang="en-US" sz="3600" i="1" dirty="0">
                <a:solidFill>
                  <a:srgbClr val="09BEDF"/>
                </a:solidFill>
                <a:latin typeface="+mj-lt"/>
              </a:rPr>
              <a:t>age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3600" i="1" dirty="0">
                <a:solidFill>
                  <a:srgbClr val="09BEDF"/>
                </a:solidFill>
                <a:latin typeface="+mj-lt"/>
              </a:rPr>
              <a:t>0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}</a:t>
            </a:r>
            <a:endParaRPr lang="de-DE" sz="3600" i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9" name="Rechteck 86">
            <a:extLst>
              <a:ext uri="{FF2B5EF4-FFF2-40B4-BE49-F238E27FC236}">
                <a16:creationId xmlns:a16="http://schemas.microsoft.com/office/drawing/2014/main" id="{4E8A50BE-FCB5-9B48-83EA-52AF49021DD4}"/>
              </a:ext>
            </a:extLst>
          </p:cNvPr>
          <p:cNvSpPr/>
          <p:nvPr/>
        </p:nvSpPr>
        <p:spPr>
          <a:xfrm>
            <a:off x="2313143" y="1984820"/>
            <a:ext cx="2649892" cy="1981074"/>
          </a:xfrm>
          <a:prstGeom prst="roundRect">
            <a:avLst>
              <a:gd name="adj" fmla="val 1501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  <a:prstDash val="sysDot"/>
          </a:ln>
          <a:effectLst>
            <a:outerShdw blurRad="6350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algn="ctr"/>
            <a:r>
              <a:rPr lang="en-US" sz="2000" dirty="0">
                <a:solidFill>
                  <a:srgbClr val="26FFFF"/>
                </a:solidFill>
                <a:effectLst>
                  <a:glow rad="381000">
                    <a:schemeClr val="accent1">
                      <a:satMod val="175000"/>
                      <a:alpha val="15000"/>
                    </a:schemeClr>
                  </a:glow>
                </a:effectLst>
                <a:latin typeface="+mj-lt"/>
              </a:rPr>
              <a:t>CLI</a:t>
            </a:r>
          </a:p>
        </p:txBody>
      </p:sp>
      <p:cxnSp>
        <p:nvCxnSpPr>
          <p:cNvPr id="61" name="Gerade Verbindung mit Pfeil 13">
            <a:extLst>
              <a:ext uri="{FF2B5EF4-FFF2-40B4-BE49-F238E27FC236}">
                <a16:creationId xmlns:a16="http://schemas.microsoft.com/office/drawing/2014/main" id="{F7BC2717-F502-5A43-8B19-07C844D05E1D}"/>
              </a:ext>
            </a:extLst>
          </p:cNvPr>
          <p:cNvCxnSpPr>
            <a:cxnSpLocks/>
          </p:cNvCxnSpPr>
          <p:nvPr/>
        </p:nvCxnSpPr>
        <p:spPr>
          <a:xfrm>
            <a:off x="4015065" y="1930294"/>
            <a:ext cx="379341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sm" len="sm"/>
            <a:tailEnd type="none" w="lg" len="lg"/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eschweifte Klammer rechts 59">
            <a:extLst>
              <a:ext uri="{FF2B5EF4-FFF2-40B4-BE49-F238E27FC236}">
                <a16:creationId xmlns:a16="http://schemas.microsoft.com/office/drawing/2014/main" id="{1BF18B85-CD9B-E54A-B55A-494722BA50C5}"/>
              </a:ext>
            </a:extLst>
          </p:cNvPr>
          <p:cNvSpPr/>
          <p:nvPr/>
        </p:nvSpPr>
        <p:spPr>
          <a:xfrm>
            <a:off x="6167860" y="1930294"/>
            <a:ext cx="339846" cy="40274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081910B-3B02-7248-A3CA-A33981AC2FFA}"/>
              </a:ext>
            </a:extLst>
          </p:cNvPr>
          <p:cNvSpPr txBox="1"/>
          <p:nvPr/>
        </p:nvSpPr>
        <p:spPr>
          <a:xfrm>
            <a:off x="5162544" y="3714946"/>
            <a:ext cx="3515706" cy="1200329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787400" dist="203200" dir="8400000" algn="tl" rotWithShape="0">
                    <a:prstClr val="black">
                      <a:alpha val="24000"/>
                    </a:prstClr>
                  </a:outerShdw>
                </a:effectLst>
                <a:latin typeface="Impact" panose="020B0806030902050204" pitchFamily="34" charset="0"/>
              </a:rPr>
              <a:t>natural language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787400" dist="203200" dir="8400000" algn="tl" rotWithShape="0">
                    <a:prstClr val="black">
                      <a:alpha val="24000"/>
                    </a:prstClr>
                  </a:outerShdw>
                </a:effectLst>
                <a:latin typeface="Impact" panose="020B0806030902050204" pitchFamily="34" charset="0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315452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erade Verbindung mit Pfeil 13">
            <a:extLst>
              <a:ext uri="{FF2B5EF4-FFF2-40B4-BE49-F238E27FC236}">
                <a16:creationId xmlns:a16="http://schemas.microsoft.com/office/drawing/2014/main" id="{9C71B3C7-A55A-1A4E-85E9-5A7C8C613C2F}"/>
              </a:ext>
            </a:extLst>
          </p:cNvPr>
          <p:cNvCxnSpPr>
            <a:cxnSpLocks/>
          </p:cNvCxnSpPr>
          <p:nvPr/>
        </p:nvCxnSpPr>
        <p:spPr>
          <a:xfrm>
            <a:off x="2572858" y="573667"/>
            <a:ext cx="1267991" cy="3061501"/>
          </a:xfrm>
          <a:prstGeom prst="curvedConnector3">
            <a:avLst>
              <a:gd name="adj1" fmla="val 23801"/>
            </a:avLst>
          </a:prstGeom>
          <a:ln w="3175">
            <a:solidFill>
              <a:srgbClr val="09BEDF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faltete Ecke 37">
            <a:extLst>
              <a:ext uri="{FF2B5EF4-FFF2-40B4-BE49-F238E27FC236}">
                <a16:creationId xmlns:a16="http://schemas.microsoft.com/office/drawing/2014/main" id="{067E177C-1AB7-0842-B932-34F34BE7F8AE}"/>
              </a:ext>
            </a:extLst>
          </p:cNvPr>
          <p:cNvSpPr/>
          <p:nvPr/>
        </p:nvSpPr>
        <p:spPr>
          <a:xfrm flipV="1">
            <a:off x="235384" y="3429000"/>
            <a:ext cx="3050087" cy="328773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Gerade Verbindung mit Pfeil 13">
            <a:extLst>
              <a:ext uri="{FF2B5EF4-FFF2-40B4-BE49-F238E27FC236}">
                <a16:creationId xmlns:a16="http://schemas.microsoft.com/office/drawing/2014/main" id="{4487B739-168F-3A4B-8D60-67E5EF16FF01}"/>
              </a:ext>
            </a:extLst>
          </p:cNvPr>
          <p:cNvCxnSpPr>
            <a:cxnSpLocks/>
          </p:cNvCxnSpPr>
          <p:nvPr/>
        </p:nvCxnSpPr>
        <p:spPr>
          <a:xfrm>
            <a:off x="3084333" y="5142080"/>
            <a:ext cx="878067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C03AAE6-17BD-4749-BE94-64C08179EABB}"/>
              </a:ext>
            </a:extLst>
          </p:cNvPr>
          <p:cNvGrpSpPr/>
          <p:nvPr/>
        </p:nvGrpSpPr>
        <p:grpSpPr>
          <a:xfrm>
            <a:off x="3670733" y="3429000"/>
            <a:ext cx="4851739" cy="3287735"/>
            <a:chOff x="2626444" y="1991986"/>
            <a:chExt cx="5630650" cy="3287735"/>
          </a:xfrm>
        </p:grpSpPr>
        <p:sp>
          <p:nvSpPr>
            <p:cNvPr id="5" name="Rechteck 86">
              <a:extLst>
                <a:ext uri="{FF2B5EF4-FFF2-40B4-BE49-F238E27FC236}">
                  <a16:creationId xmlns:a16="http://schemas.microsoft.com/office/drawing/2014/main" id="{007FF133-1B9F-0A48-BE28-CB463BADE9E6}"/>
                </a:ext>
              </a:extLst>
            </p:cNvPr>
            <p:cNvSpPr/>
            <p:nvPr/>
          </p:nvSpPr>
          <p:spPr>
            <a:xfrm>
              <a:off x="3579282" y="2531407"/>
              <a:ext cx="3919257" cy="624907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de-DE" sz="1600" dirty="0">
                  <a:solidFill>
                    <a:srgbClr val="09BEDF"/>
                  </a:solidFill>
                  <a:latin typeface="+mj-lt"/>
                </a:rPr>
                <a:t>     1. Alias Resolution</a:t>
              </a:r>
            </a:p>
          </p:txBody>
        </p:sp>
        <p:sp>
          <p:nvSpPr>
            <p:cNvPr id="16" name="Rechteck 86">
              <a:extLst>
                <a:ext uri="{FF2B5EF4-FFF2-40B4-BE49-F238E27FC236}">
                  <a16:creationId xmlns:a16="http://schemas.microsoft.com/office/drawing/2014/main" id="{DE245468-ED79-054D-8F13-FE796C290956}"/>
                </a:ext>
              </a:extLst>
            </p:cNvPr>
            <p:cNvSpPr/>
            <p:nvPr/>
          </p:nvSpPr>
          <p:spPr>
            <a:xfrm>
              <a:off x="2626444" y="1991986"/>
              <a:ext cx="5630650" cy="3287735"/>
            </a:xfrm>
            <a:prstGeom prst="roundRect">
              <a:avLst>
                <a:gd name="adj" fmla="val 1501"/>
              </a:avLst>
            </a:prstGeom>
            <a:noFill/>
            <a:ln w="3175">
              <a:solidFill>
                <a:srgbClr val="00C7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rgbClr val="00C7EA"/>
                  </a:solidFill>
                </a:rPr>
                <a:t>preprocessor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89F9E17-6FBF-0048-8EFE-6402DFA56467}"/>
              </a:ext>
            </a:extLst>
          </p:cNvPr>
          <p:cNvSpPr txBox="1"/>
          <p:nvPr/>
        </p:nvSpPr>
        <p:spPr>
          <a:xfrm>
            <a:off x="1314633" y="2507723"/>
            <a:ext cx="891591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input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98C5A3-9D36-E346-B9BC-9AA934530BF5}"/>
              </a:ext>
            </a:extLst>
          </p:cNvPr>
          <p:cNvSpPr txBox="1"/>
          <p:nvPr/>
        </p:nvSpPr>
        <p:spPr>
          <a:xfrm>
            <a:off x="5793054" y="2507723"/>
            <a:ext cx="1214884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process  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3EF099-4030-374A-AF0F-CA13BE22E850}"/>
              </a:ext>
            </a:extLst>
          </p:cNvPr>
          <p:cNvSpPr txBox="1"/>
          <p:nvPr/>
        </p:nvSpPr>
        <p:spPr>
          <a:xfrm>
            <a:off x="9811611" y="2507723"/>
            <a:ext cx="1143263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output  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6B7AC4A-727B-934E-AB35-57595A385E89}"/>
              </a:ext>
            </a:extLst>
          </p:cNvPr>
          <p:cNvSpPr txBox="1"/>
          <p:nvPr/>
        </p:nvSpPr>
        <p:spPr>
          <a:xfrm>
            <a:off x="601396" y="4613587"/>
            <a:ext cx="2044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the applicant's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age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should not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be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less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than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18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years</a:t>
            </a:r>
          </a:p>
        </p:txBody>
      </p:sp>
      <p:sp>
        <p:nvSpPr>
          <p:cNvPr id="27" name="Gefaltete Ecke 26">
            <a:extLst>
              <a:ext uri="{FF2B5EF4-FFF2-40B4-BE49-F238E27FC236}">
                <a16:creationId xmlns:a16="http://schemas.microsoft.com/office/drawing/2014/main" id="{C664F642-0B46-274C-B71A-9BF0F21754F6}"/>
              </a:ext>
            </a:extLst>
          </p:cNvPr>
          <p:cNvSpPr/>
          <p:nvPr/>
        </p:nvSpPr>
        <p:spPr>
          <a:xfrm flipV="1">
            <a:off x="8813260" y="3428999"/>
            <a:ext cx="3207762" cy="328773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E570F8C-0422-7547-B17B-DDC327234C04}"/>
              </a:ext>
            </a:extLst>
          </p:cNvPr>
          <p:cNvSpPr txBox="1"/>
          <p:nvPr/>
        </p:nvSpPr>
        <p:spPr>
          <a:xfrm>
            <a:off x="9025881" y="4627760"/>
            <a:ext cx="2940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the applicant's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  <a:p>
            <a:r>
              <a:rPr lang="en-US" sz="1400" dirty="0">
                <a:solidFill>
                  <a:srgbClr val="0070C0"/>
                </a:solidFill>
                <a:latin typeface="+mj-lt"/>
              </a:rPr>
              <a:t>ʬconstraintʬmustnotʬshould_20_not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be</a:t>
            </a:r>
            <a:r>
              <a:rPr lang="en-US" sz="14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ʬoperatorʬless_20_thanʬless</a:t>
            </a:r>
            <a:r>
              <a:rPr lang="en-US" sz="14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than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18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years</a:t>
            </a:r>
          </a:p>
        </p:txBody>
      </p:sp>
      <p:sp>
        <p:nvSpPr>
          <p:cNvPr id="30" name="Rechteck 86">
            <a:extLst>
              <a:ext uri="{FF2B5EF4-FFF2-40B4-BE49-F238E27FC236}">
                <a16:creationId xmlns:a16="http://schemas.microsoft.com/office/drawing/2014/main" id="{F5FA10E9-496B-4D49-BD0F-DF58BBB042B7}"/>
              </a:ext>
            </a:extLst>
          </p:cNvPr>
          <p:cNvSpPr/>
          <p:nvPr/>
        </p:nvSpPr>
        <p:spPr>
          <a:xfrm>
            <a:off x="4491761" y="4820295"/>
            <a:ext cx="3377090" cy="624907"/>
          </a:xfrm>
          <a:prstGeom prst="roundRect">
            <a:avLst>
              <a:gd name="adj" fmla="val 15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600" dirty="0">
                <a:solidFill>
                  <a:srgbClr val="09BEDF"/>
                </a:solidFill>
                <a:latin typeface="+mj-lt"/>
              </a:rPr>
              <a:t>     2. Include Resolution</a:t>
            </a:r>
          </a:p>
        </p:txBody>
      </p:sp>
      <p:sp>
        <p:nvSpPr>
          <p:cNvPr id="31" name="Rechteck 86">
            <a:extLst>
              <a:ext uri="{FF2B5EF4-FFF2-40B4-BE49-F238E27FC236}">
                <a16:creationId xmlns:a16="http://schemas.microsoft.com/office/drawing/2014/main" id="{8F161B43-D9C6-A34D-9399-57D1D7BA0857}"/>
              </a:ext>
            </a:extLst>
          </p:cNvPr>
          <p:cNvSpPr/>
          <p:nvPr/>
        </p:nvSpPr>
        <p:spPr>
          <a:xfrm>
            <a:off x="4491761" y="5672169"/>
            <a:ext cx="3377090" cy="624923"/>
          </a:xfrm>
          <a:prstGeom prst="roundRect">
            <a:avLst>
              <a:gd name="adj" fmla="val 15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600" dirty="0">
                <a:solidFill>
                  <a:srgbClr val="09BEDF"/>
                </a:solidFill>
                <a:latin typeface="+mj-lt"/>
              </a:rPr>
              <a:t>     3. …</a:t>
            </a:r>
          </a:p>
        </p:txBody>
      </p:sp>
      <p:cxnSp>
        <p:nvCxnSpPr>
          <p:cNvPr id="40" name="Gerade Verbindung mit Pfeil 13">
            <a:extLst>
              <a:ext uri="{FF2B5EF4-FFF2-40B4-BE49-F238E27FC236}">
                <a16:creationId xmlns:a16="http://schemas.microsoft.com/office/drawing/2014/main" id="{4BA780C3-1A87-7147-A018-D14C448B9EAA}"/>
              </a:ext>
            </a:extLst>
          </p:cNvPr>
          <p:cNvCxnSpPr>
            <a:cxnSpLocks/>
          </p:cNvCxnSpPr>
          <p:nvPr/>
        </p:nvCxnSpPr>
        <p:spPr>
          <a:xfrm>
            <a:off x="8408505" y="5104814"/>
            <a:ext cx="495646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EAE37C3-DB30-E446-931D-A20DF1795CA9}"/>
              </a:ext>
            </a:extLst>
          </p:cNvPr>
          <p:cNvGrpSpPr/>
          <p:nvPr/>
        </p:nvGrpSpPr>
        <p:grpSpPr>
          <a:xfrm>
            <a:off x="235383" y="299027"/>
            <a:ext cx="11785639" cy="1269937"/>
            <a:chOff x="1039053" y="2423784"/>
            <a:chExt cx="11785639" cy="1269937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AECB390-28D4-1742-954B-4881F7462119}"/>
                </a:ext>
              </a:extLst>
            </p:cNvPr>
            <p:cNvGrpSpPr/>
            <p:nvPr/>
          </p:nvGrpSpPr>
          <p:grpSpPr>
            <a:xfrm>
              <a:off x="1039054" y="2423784"/>
              <a:ext cx="11785638" cy="1269937"/>
              <a:chOff x="781654" y="2423785"/>
              <a:chExt cx="11785638" cy="1269937"/>
            </a:xfrm>
          </p:grpSpPr>
          <p:sp>
            <p:nvSpPr>
              <p:cNvPr id="51" name="Rechteck 86">
                <a:extLst>
                  <a:ext uri="{FF2B5EF4-FFF2-40B4-BE49-F238E27FC236}">
                    <a16:creationId xmlns:a16="http://schemas.microsoft.com/office/drawing/2014/main" id="{5BB7C20F-D31A-0B49-8F32-B5FED6BB5566}"/>
                  </a:ext>
                </a:extLst>
              </p:cNvPr>
              <p:cNvSpPr/>
              <p:nvPr/>
            </p:nvSpPr>
            <p:spPr>
              <a:xfrm>
                <a:off x="781654" y="2423785"/>
                <a:ext cx="2399911" cy="554864"/>
              </a:xfrm>
              <a:prstGeom prst="roundRect">
                <a:avLst>
                  <a:gd name="adj" fmla="val 1501"/>
                </a:avLst>
              </a:prstGeom>
              <a:solidFill>
                <a:srgbClr val="09BE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+mj-lt"/>
                  </a:rPr>
                  <a:t>preprocessor</a:t>
                </a:r>
              </a:p>
            </p:txBody>
          </p:sp>
          <p:sp>
            <p:nvSpPr>
              <p:cNvPr id="53" name="Rechteck 86">
                <a:extLst>
                  <a:ext uri="{FF2B5EF4-FFF2-40B4-BE49-F238E27FC236}">
                    <a16:creationId xmlns:a16="http://schemas.microsoft.com/office/drawing/2014/main" id="{9852EC69-8807-CF4D-A870-A9765FB1B83D}"/>
                  </a:ext>
                </a:extLst>
              </p:cNvPr>
              <p:cNvSpPr/>
              <p:nvPr/>
            </p:nvSpPr>
            <p:spPr>
              <a:xfrm>
                <a:off x="3672671" y="2430053"/>
                <a:ext cx="1855326" cy="1263669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parser</a:t>
                </a:r>
              </a:p>
            </p:txBody>
          </p:sp>
          <p:sp>
            <p:nvSpPr>
              <p:cNvPr id="54" name="Rechteck 86">
                <a:extLst>
                  <a:ext uri="{FF2B5EF4-FFF2-40B4-BE49-F238E27FC236}">
                    <a16:creationId xmlns:a16="http://schemas.microsoft.com/office/drawing/2014/main" id="{8D3C32A9-0E5A-6142-BDBD-BECDFD28402D}"/>
                  </a:ext>
                </a:extLst>
              </p:cNvPr>
              <p:cNvSpPr/>
              <p:nvPr/>
            </p:nvSpPr>
            <p:spPr>
              <a:xfrm>
                <a:off x="10711967" y="2423785"/>
                <a:ext cx="1855325" cy="1263669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generator</a:t>
                </a:r>
              </a:p>
            </p:txBody>
          </p:sp>
          <p:sp>
            <p:nvSpPr>
              <p:cNvPr id="55" name="Rechteck 86">
                <a:extLst>
                  <a:ext uri="{FF2B5EF4-FFF2-40B4-BE49-F238E27FC236}">
                    <a16:creationId xmlns:a16="http://schemas.microsoft.com/office/drawing/2014/main" id="{607C136B-2FD6-BB4E-9843-7D4BE4CE4463}"/>
                  </a:ext>
                </a:extLst>
              </p:cNvPr>
              <p:cNvSpPr/>
              <p:nvPr/>
            </p:nvSpPr>
            <p:spPr>
              <a:xfrm>
                <a:off x="6019103" y="2427569"/>
                <a:ext cx="1855326" cy="1254616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AST</a:t>
                </a:r>
              </a:p>
            </p:txBody>
          </p:sp>
        </p:grpSp>
        <p:sp>
          <p:nvSpPr>
            <p:cNvPr id="49" name="Rechteck 86">
              <a:extLst>
                <a:ext uri="{FF2B5EF4-FFF2-40B4-BE49-F238E27FC236}">
                  <a16:creationId xmlns:a16="http://schemas.microsoft.com/office/drawing/2014/main" id="{17A63234-4EFC-CE41-8392-AD4D61AC2E1F}"/>
                </a:ext>
              </a:extLst>
            </p:cNvPr>
            <p:cNvSpPr/>
            <p:nvPr/>
          </p:nvSpPr>
          <p:spPr>
            <a:xfrm>
              <a:off x="1039053" y="3132596"/>
              <a:ext cx="2399912" cy="554857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Schema converter</a:t>
              </a:r>
            </a:p>
          </p:txBody>
        </p:sp>
        <p:sp>
          <p:nvSpPr>
            <p:cNvPr id="50" name="Rechteck 86">
              <a:extLst>
                <a:ext uri="{FF2B5EF4-FFF2-40B4-BE49-F238E27FC236}">
                  <a16:creationId xmlns:a16="http://schemas.microsoft.com/office/drawing/2014/main" id="{4E682504-11B2-5145-8749-9E3D2BA5C68A}"/>
                </a:ext>
              </a:extLst>
            </p:cNvPr>
            <p:cNvSpPr/>
            <p:nvPr/>
          </p:nvSpPr>
          <p:spPr>
            <a:xfrm>
              <a:off x="8622935" y="2427568"/>
              <a:ext cx="1855326" cy="1254616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29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erade Verbindung mit Pfeil 13">
            <a:extLst>
              <a:ext uri="{FF2B5EF4-FFF2-40B4-BE49-F238E27FC236}">
                <a16:creationId xmlns:a16="http://schemas.microsoft.com/office/drawing/2014/main" id="{9C71B3C7-A55A-1A4E-85E9-5A7C8C613C2F}"/>
              </a:ext>
            </a:extLst>
          </p:cNvPr>
          <p:cNvCxnSpPr>
            <a:cxnSpLocks/>
          </p:cNvCxnSpPr>
          <p:nvPr/>
        </p:nvCxnSpPr>
        <p:spPr>
          <a:xfrm>
            <a:off x="2572858" y="1291562"/>
            <a:ext cx="1267991" cy="2300151"/>
          </a:xfrm>
          <a:prstGeom prst="curvedConnector3">
            <a:avLst>
              <a:gd name="adj1" fmla="val 23801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3">
            <a:extLst>
              <a:ext uri="{FF2B5EF4-FFF2-40B4-BE49-F238E27FC236}">
                <a16:creationId xmlns:a16="http://schemas.microsoft.com/office/drawing/2014/main" id="{4487B739-168F-3A4B-8D60-67E5EF16FF01}"/>
              </a:ext>
            </a:extLst>
          </p:cNvPr>
          <p:cNvCxnSpPr>
            <a:cxnSpLocks/>
          </p:cNvCxnSpPr>
          <p:nvPr/>
        </p:nvCxnSpPr>
        <p:spPr>
          <a:xfrm>
            <a:off x="3186918" y="4183195"/>
            <a:ext cx="1157568" cy="39478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C03AAE6-17BD-4749-BE94-64C08179EABB}"/>
              </a:ext>
            </a:extLst>
          </p:cNvPr>
          <p:cNvGrpSpPr/>
          <p:nvPr/>
        </p:nvGrpSpPr>
        <p:grpSpPr>
          <a:xfrm>
            <a:off x="3670733" y="3429000"/>
            <a:ext cx="4851739" cy="3287735"/>
            <a:chOff x="2626444" y="1991986"/>
            <a:chExt cx="5630650" cy="3287735"/>
          </a:xfrm>
        </p:grpSpPr>
        <p:sp>
          <p:nvSpPr>
            <p:cNvPr id="5" name="Rechteck 86">
              <a:extLst>
                <a:ext uri="{FF2B5EF4-FFF2-40B4-BE49-F238E27FC236}">
                  <a16:creationId xmlns:a16="http://schemas.microsoft.com/office/drawing/2014/main" id="{007FF133-1B9F-0A48-BE28-CB463BADE9E6}"/>
                </a:ext>
              </a:extLst>
            </p:cNvPr>
            <p:cNvSpPr/>
            <p:nvPr/>
          </p:nvSpPr>
          <p:spPr>
            <a:xfrm>
              <a:off x="3523511" y="2843023"/>
              <a:ext cx="3919257" cy="624907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600" dirty="0">
                  <a:solidFill>
                    <a:srgbClr val="09BEDF"/>
                  </a:solidFill>
                  <a:latin typeface="+mj-lt"/>
                </a:rPr>
                <a:t>SchemaConverterFactory</a:t>
              </a:r>
            </a:p>
          </p:txBody>
        </p:sp>
        <p:sp>
          <p:nvSpPr>
            <p:cNvPr id="16" name="Rechteck 86">
              <a:extLst>
                <a:ext uri="{FF2B5EF4-FFF2-40B4-BE49-F238E27FC236}">
                  <a16:creationId xmlns:a16="http://schemas.microsoft.com/office/drawing/2014/main" id="{DE245468-ED79-054D-8F13-FE796C290956}"/>
                </a:ext>
              </a:extLst>
            </p:cNvPr>
            <p:cNvSpPr/>
            <p:nvPr/>
          </p:nvSpPr>
          <p:spPr>
            <a:xfrm>
              <a:off x="2626444" y="1991986"/>
              <a:ext cx="5630650" cy="3287735"/>
            </a:xfrm>
            <a:prstGeom prst="roundRect">
              <a:avLst>
                <a:gd name="adj" fmla="val 1501"/>
              </a:avLst>
            </a:prstGeom>
            <a:noFill/>
            <a:ln w="3175">
              <a:solidFill>
                <a:srgbClr val="00C7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rgbClr val="00C7EA"/>
                  </a:solidFill>
                </a:rPr>
                <a:t>schema converter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89F9E17-6FBF-0048-8EFE-6402DFA56467}"/>
              </a:ext>
            </a:extLst>
          </p:cNvPr>
          <p:cNvSpPr txBox="1"/>
          <p:nvPr/>
        </p:nvSpPr>
        <p:spPr>
          <a:xfrm>
            <a:off x="1314633" y="2507723"/>
            <a:ext cx="891591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input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98C5A3-9D36-E346-B9BC-9AA934530BF5}"/>
              </a:ext>
            </a:extLst>
          </p:cNvPr>
          <p:cNvSpPr txBox="1"/>
          <p:nvPr/>
        </p:nvSpPr>
        <p:spPr>
          <a:xfrm>
            <a:off x="5793054" y="2507723"/>
            <a:ext cx="1214884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process  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3EF099-4030-374A-AF0F-CA13BE22E850}"/>
              </a:ext>
            </a:extLst>
          </p:cNvPr>
          <p:cNvSpPr txBox="1"/>
          <p:nvPr/>
        </p:nvSpPr>
        <p:spPr>
          <a:xfrm>
            <a:off x="9811611" y="2507723"/>
            <a:ext cx="1143263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output   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C664F642-0B46-274C-B71A-9BF0F21754F6}"/>
              </a:ext>
            </a:extLst>
          </p:cNvPr>
          <p:cNvSpPr/>
          <p:nvPr/>
        </p:nvSpPr>
        <p:spPr>
          <a:xfrm flipV="1">
            <a:off x="8813260" y="3428999"/>
            <a:ext cx="3207762" cy="3287735"/>
          </a:xfrm>
          <a:prstGeom prst="roundRect">
            <a:avLst>
              <a:gd name="adj" fmla="val 413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Gerade Verbindung mit Pfeil 13">
            <a:extLst>
              <a:ext uri="{FF2B5EF4-FFF2-40B4-BE49-F238E27FC236}">
                <a16:creationId xmlns:a16="http://schemas.microsoft.com/office/drawing/2014/main" id="{4BA780C3-1A87-7147-A018-D14C448B9EAA}"/>
              </a:ext>
            </a:extLst>
          </p:cNvPr>
          <p:cNvCxnSpPr>
            <a:cxnSpLocks/>
            <a:stCxn id="57" idx="3"/>
            <a:endCxn id="27" idx="1"/>
          </p:cNvCxnSpPr>
          <p:nvPr/>
        </p:nvCxnSpPr>
        <p:spPr>
          <a:xfrm flipV="1">
            <a:off x="7847515" y="5072866"/>
            <a:ext cx="965745" cy="879222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EAE37C3-DB30-E446-931D-A20DF1795CA9}"/>
              </a:ext>
            </a:extLst>
          </p:cNvPr>
          <p:cNvGrpSpPr/>
          <p:nvPr/>
        </p:nvGrpSpPr>
        <p:grpSpPr>
          <a:xfrm>
            <a:off x="235383" y="299027"/>
            <a:ext cx="11785639" cy="1269937"/>
            <a:chOff x="1039053" y="2423784"/>
            <a:chExt cx="11785639" cy="1269937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AECB390-28D4-1742-954B-4881F7462119}"/>
                </a:ext>
              </a:extLst>
            </p:cNvPr>
            <p:cNvGrpSpPr/>
            <p:nvPr/>
          </p:nvGrpSpPr>
          <p:grpSpPr>
            <a:xfrm>
              <a:off x="1039054" y="2423784"/>
              <a:ext cx="11785638" cy="1269937"/>
              <a:chOff x="781654" y="2423785"/>
              <a:chExt cx="11785638" cy="1269937"/>
            </a:xfrm>
          </p:grpSpPr>
          <p:sp>
            <p:nvSpPr>
              <p:cNvPr id="51" name="Rechteck 86">
                <a:extLst>
                  <a:ext uri="{FF2B5EF4-FFF2-40B4-BE49-F238E27FC236}">
                    <a16:creationId xmlns:a16="http://schemas.microsoft.com/office/drawing/2014/main" id="{5BB7C20F-D31A-0B49-8F32-B5FED6BB5566}"/>
                  </a:ext>
                </a:extLst>
              </p:cNvPr>
              <p:cNvSpPr/>
              <p:nvPr/>
            </p:nvSpPr>
            <p:spPr>
              <a:xfrm>
                <a:off x="781654" y="2423785"/>
                <a:ext cx="2399911" cy="554864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preprocessor</a:t>
                </a:r>
              </a:p>
            </p:txBody>
          </p:sp>
          <p:sp>
            <p:nvSpPr>
              <p:cNvPr id="53" name="Rechteck 86">
                <a:extLst>
                  <a:ext uri="{FF2B5EF4-FFF2-40B4-BE49-F238E27FC236}">
                    <a16:creationId xmlns:a16="http://schemas.microsoft.com/office/drawing/2014/main" id="{9852EC69-8807-CF4D-A870-A9765FB1B83D}"/>
                  </a:ext>
                </a:extLst>
              </p:cNvPr>
              <p:cNvSpPr/>
              <p:nvPr/>
            </p:nvSpPr>
            <p:spPr>
              <a:xfrm>
                <a:off x="3672671" y="2430053"/>
                <a:ext cx="1855326" cy="1263669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parser</a:t>
                </a:r>
              </a:p>
            </p:txBody>
          </p:sp>
          <p:sp>
            <p:nvSpPr>
              <p:cNvPr id="54" name="Rechteck 86">
                <a:extLst>
                  <a:ext uri="{FF2B5EF4-FFF2-40B4-BE49-F238E27FC236}">
                    <a16:creationId xmlns:a16="http://schemas.microsoft.com/office/drawing/2014/main" id="{8D3C32A9-0E5A-6142-BDBD-BECDFD28402D}"/>
                  </a:ext>
                </a:extLst>
              </p:cNvPr>
              <p:cNvSpPr/>
              <p:nvPr/>
            </p:nvSpPr>
            <p:spPr>
              <a:xfrm>
                <a:off x="10711967" y="2423785"/>
                <a:ext cx="1855325" cy="1263669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generator</a:t>
                </a:r>
              </a:p>
            </p:txBody>
          </p:sp>
          <p:sp>
            <p:nvSpPr>
              <p:cNvPr id="55" name="Rechteck 86">
                <a:extLst>
                  <a:ext uri="{FF2B5EF4-FFF2-40B4-BE49-F238E27FC236}">
                    <a16:creationId xmlns:a16="http://schemas.microsoft.com/office/drawing/2014/main" id="{607C136B-2FD6-BB4E-9843-7D4BE4CE4463}"/>
                  </a:ext>
                </a:extLst>
              </p:cNvPr>
              <p:cNvSpPr/>
              <p:nvPr/>
            </p:nvSpPr>
            <p:spPr>
              <a:xfrm>
                <a:off x="6019103" y="2427569"/>
                <a:ext cx="1855326" cy="1254616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AST</a:t>
                </a:r>
              </a:p>
            </p:txBody>
          </p:sp>
        </p:grpSp>
        <p:sp>
          <p:nvSpPr>
            <p:cNvPr id="49" name="Rechteck 86">
              <a:extLst>
                <a:ext uri="{FF2B5EF4-FFF2-40B4-BE49-F238E27FC236}">
                  <a16:creationId xmlns:a16="http://schemas.microsoft.com/office/drawing/2014/main" id="{17A63234-4EFC-CE41-8392-AD4D61AC2E1F}"/>
                </a:ext>
              </a:extLst>
            </p:cNvPr>
            <p:cNvSpPr/>
            <p:nvPr/>
          </p:nvSpPr>
          <p:spPr>
            <a:xfrm>
              <a:off x="1039053" y="3132596"/>
              <a:ext cx="2399912" cy="554857"/>
            </a:xfrm>
            <a:prstGeom prst="roundRect">
              <a:avLst>
                <a:gd name="adj" fmla="val 1501"/>
              </a:avLst>
            </a:prstGeom>
            <a:solidFill>
              <a:srgbClr val="09BED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  <a:latin typeface="+mj-lt"/>
                </a:rPr>
                <a:t>Schema converter</a:t>
              </a:r>
            </a:p>
          </p:txBody>
        </p:sp>
        <p:sp>
          <p:nvSpPr>
            <p:cNvPr id="50" name="Rechteck 86">
              <a:extLst>
                <a:ext uri="{FF2B5EF4-FFF2-40B4-BE49-F238E27FC236}">
                  <a16:creationId xmlns:a16="http://schemas.microsoft.com/office/drawing/2014/main" id="{4E682504-11B2-5145-8749-9E3D2BA5C68A}"/>
                </a:ext>
              </a:extLst>
            </p:cNvPr>
            <p:cNvSpPr/>
            <p:nvPr/>
          </p:nvSpPr>
          <p:spPr>
            <a:xfrm>
              <a:off x="8622935" y="2427568"/>
              <a:ext cx="1855326" cy="1254616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validation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A6BC471-7457-9E4C-AD2D-1DC5668CD56D}"/>
              </a:ext>
            </a:extLst>
          </p:cNvPr>
          <p:cNvGrpSpPr/>
          <p:nvPr/>
        </p:nvGrpSpPr>
        <p:grpSpPr>
          <a:xfrm>
            <a:off x="251237" y="3634616"/>
            <a:ext cx="2875164" cy="1110128"/>
            <a:chOff x="100727" y="3687340"/>
            <a:chExt cx="2875164" cy="1110128"/>
          </a:xfrm>
        </p:grpSpPr>
        <p:sp>
          <p:nvSpPr>
            <p:cNvPr id="26" name="Gefaltete Ecke 25">
              <a:extLst>
                <a:ext uri="{FF2B5EF4-FFF2-40B4-BE49-F238E27FC236}">
                  <a16:creationId xmlns:a16="http://schemas.microsoft.com/office/drawing/2014/main" id="{8C51FAD7-DB42-9346-AFC0-C02BDD50BA05}"/>
                </a:ext>
              </a:extLst>
            </p:cNvPr>
            <p:cNvSpPr/>
            <p:nvPr/>
          </p:nvSpPr>
          <p:spPr>
            <a:xfrm flipV="1">
              <a:off x="100727" y="3687340"/>
              <a:ext cx="2875164" cy="1110128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E54E11E-9772-4243-A712-9B7C8CA1C843}"/>
                </a:ext>
              </a:extLst>
            </p:cNvPr>
            <p:cNvSpPr txBox="1"/>
            <p:nvPr/>
          </p:nvSpPr>
          <p:spPr>
            <a:xfrm>
              <a:off x="851563" y="4088514"/>
              <a:ext cx="856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{</a:t>
              </a:r>
              <a:r>
                <a:rPr lang="de-DE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1400" dirty="0">
                  <a:solidFill>
                    <a:schemeClr val="accent6">
                      <a:lumMod val="50000"/>
                    </a:schemeClr>
                  </a:solidFill>
                </a:rPr>
                <a:t>age</a:t>
              </a:r>
              <a:r>
                <a:rPr lang="de-DE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de-DE" sz="14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 }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AC007E5-9542-2B46-A8B3-64D82545A673}"/>
              </a:ext>
            </a:extLst>
          </p:cNvPr>
          <p:cNvSpPr txBox="1"/>
          <p:nvPr/>
        </p:nvSpPr>
        <p:spPr>
          <a:xfrm>
            <a:off x="8956145" y="3612881"/>
            <a:ext cx="300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io.openvalidation.common.data</a:t>
            </a:r>
            <a:r>
              <a:rPr lang="de-DE" sz="1200" dirty="0">
                <a:solidFill>
                  <a:schemeClr val="bg1"/>
                </a:solidFill>
              </a:rPr>
              <a:t>.</a:t>
            </a:r>
            <a:r>
              <a:rPr lang="de-DE" sz="1200" b="1" dirty="0">
                <a:solidFill>
                  <a:schemeClr val="bg1"/>
                </a:solidFill>
              </a:rPr>
              <a:t>DataSchema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9A254C-E978-644D-9D0E-7A8F47404C01}"/>
              </a:ext>
            </a:extLst>
          </p:cNvPr>
          <p:cNvSpPr txBox="1"/>
          <p:nvPr/>
        </p:nvSpPr>
        <p:spPr>
          <a:xfrm>
            <a:off x="9455024" y="4577980"/>
            <a:ext cx="116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DataProperty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1D49D2-FECD-5B4D-9823-45E8411B78FC}"/>
              </a:ext>
            </a:extLst>
          </p:cNvPr>
          <p:cNvSpPr txBox="1"/>
          <p:nvPr/>
        </p:nvSpPr>
        <p:spPr>
          <a:xfrm>
            <a:off x="9926523" y="4971957"/>
            <a:ext cx="986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name : </a:t>
            </a:r>
            <a:r>
              <a:rPr lang="de-DE" sz="1400" dirty="0">
                <a:solidFill>
                  <a:srgbClr val="C00000"/>
                </a:solidFill>
              </a:rPr>
              <a:t>age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2D4C0B-AC5A-A242-948F-C31BDD6AB258}"/>
              </a:ext>
            </a:extLst>
          </p:cNvPr>
          <p:cNvSpPr txBox="1"/>
          <p:nvPr/>
        </p:nvSpPr>
        <p:spPr>
          <a:xfrm>
            <a:off x="9456450" y="5690456"/>
            <a:ext cx="1853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DataVariableReference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FD66B0-D229-724C-923C-2E473F4C80AA}"/>
              </a:ext>
            </a:extLst>
          </p:cNvPr>
          <p:cNvSpPr txBox="1"/>
          <p:nvPr/>
        </p:nvSpPr>
        <p:spPr>
          <a:xfrm>
            <a:off x="8972631" y="4189680"/>
            <a:ext cx="282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List&lt;DataPropertyBase&gt; _properties</a:t>
            </a:r>
          </a:p>
        </p:txBody>
      </p:sp>
      <p:cxnSp>
        <p:nvCxnSpPr>
          <p:cNvPr id="33" name="Gerade Verbindung mit Pfeil 13">
            <a:extLst>
              <a:ext uri="{FF2B5EF4-FFF2-40B4-BE49-F238E27FC236}">
                <a16:creationId xmlns:a16="http://schemas.microsoft.com/office/drawing/2014/main" id="{2CC788E1-8C12-DA44-8FA8-0180A29835C1}"/>
              </a:ext>
            </a:extLst>
          </p:cNvPr>
          <p:cNvCxnSpPr>
            <a:cxnSpLocks/>
          </p:cNvCxnSpPr>
          <p:nvPr/>
        </p:nvCxnSpPr>
        <p:spPr>
          <a:xfrm>
            <a:off x="9180640" y="4448318"/>
            <a:ext cx="0" cy="1413691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13">
            <a:extLst>
              <a:ext uri="{FF2B5EF4-FFF2-40B4-BE49-F238E27FC236}">
                <a16:creationId xmlns:a16="http://schemas.microsoft.com/office/drawing/2014/main" id="{B1315EFB-CF56-E34F-BCEA-2C8C402A6255}"/>
              </a:ext>
            </a:extLst>
          </p:cNvPr>
          <p:cNvCxnSpPr>
            <a:cxnSpLocks/>
          </p:cNvCxnSpPr>
          <p:nvPr/>
        </p:nvCxnSpPr>
        <p:spPr>
          <a:xfrm flipH="1">
            <a:off x="9182000" y="4728565"/>
            <a:ext cx="273024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B613A20A-FFE9-8248-A23E-A315C6F01ECD}"/>
              </a:ext>
            </a:extLst>
          </p:cNvPr>
          <p:cNvGrpSpPr/>
          <p:nvPr/>
        </p:nvGrpSpPr>
        <p:grpSpPr>
          <a:xfrm>
            <a:off x="248115" y="5072862"/>
            <a:ext cx="2969321" cy="1643865"/>
            <a:chOff x="100727" y="3687338"/>
            <a:chExt cx="2969321" cy="1643865"/>
          </a:xfrm>
        </p:grpSpPr>
        <p:sp>
          <p:nvSpPr>
            <p:cNvPr id="45" name="Gefaltete Ecke 44">
              <a:extLst>
                <a:ext uri="{FF2B5EF4-FFF2-40B4-BE49-F238E27FC236}">
                  <a16:creationId xmlns:a16="http://schemas.microsoft.com/office/drawing/2014/main" id="{77DBFAD1-4795-B545-8089-6B808F0F22CE}"/>
                </a:ext>
              </a:extLst>
            </p:cNvPr>
            <p:cNvSpPr/>
            <p:nvPr/>
          </p:nvSpPr>
          <p:spPr>
            <a:xfrm flipV="1">
              <a:off x="100727" y="3687338"/>
              <a:ext cx="2871471" cy="1643865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162896-C7DE-5B49-8E35-71DAD3396420}"/>
                </a:ext>
              </a:extLst>
            </p:cNvPr>
            <p:cNvSpPr txBox="1"/>
            <p:nvPr/>
          </p:nvSpPr>
          <p:spPr>
            <a:xfrm>
              <a:off x="344708" y="3715376"/>
              <a:ext cx="272534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accent6">
                      <a:lumMod val="75000"/>
                    </a:schemeClr>
                  </a:solidFill>
                </a:rPr>
                <a:t>{</a:t>
              </a:r>
            </a:p>
            <a:p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  </a:t>
              </a:r>
              <a:r>
                <a:rPr lang="de-DE" sz="1100" dirty="0">
                  <a:solidFill>
                    <a:schemeClr val="accent6">
                      <a:lumMod val="50000"/>
                    </a:schemeClr>
                  </a:solidFill>
                </a:rPr>
                <a:t>"$schema</a:t>
              </a:r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": "http://json-schema.org/...",</a:t>
              </a:r>
            </a:p>
            <a:p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  "</a:t>
              </a:r>
              <a:r>
                <a:rPr lang="de-DE" sz="1100" dirty="0">
                  <a:solidFill>
                    <a:schemeClr val="accent6">
                      <a:lumMod val="50000"/>
                    </a:schemeClr>
                  </a:solidFill>
                </a:rPr>
                <a:t>type</a:t>
              </a:r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": "object",</a:t>
              </a:r>
            </a:p>
            <a:p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  "</a:t>
              </a:r>
              <a:r>
                <a:rPr lang="de-DE" sz="1100" dirty="0">
                  <a:solidFill>
                    <a:schemeClr val="accent6">
                      <a:lumMod val="50000"/>
                    </a:schemeClr>
                  </a:solidFill>
                </a:rPr>
                <a:t>properties</a:t>
              </a:r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": {</a:t>
              </a:r>
            </a:p>
            <a:p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    “</a:t>
              </a:r>
              <a:r>
                <a:rPr lang="de-DE" sz="1100" dirty="0">
                  <a:solidFill>
                    <a:schemeClr val="accent6">
                      <a:lumMod val="50000"/>
                    </a:schemeClr>
                  </a:solidFill>
                </a:rPr>
                <a:t>age</a:t>
              </a:r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": {</a:t>
              </a:r>
            </a:p>
            <a:p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      "</a:t>
              </a:r>
              <a:r>
                <a:rPr lang="de-DE" sz="1100" dirty="0">
                  <a:solidFill>
                    <a:schemeClr val="accent6">
                      <a:lumMod val="50000"/>
                    </a:schemeClr>
                  </a:solidFill>
                </a:rPr>
                <a:t>type</a:t>
              </a:r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": “number",</a:t>
              </a:r>
            </a:p>
            <a:p>
              <a:r>
                <a:rPr lang="de-DE" sz="1000" dirty="0">
                  <a:solidFill>
                    <a:schemeClr val="accent6">
                      <a:lumMod val="75000"/>
                    </a:schemeClr>
                  </a:solidFill>
                </a:rPr>
                <a:t>    }</a:t>
              </a:r>
            </a:p>
            <a:p>
              <a:r>
                <a:rPr lang="de-DE" sz="1000" dirty="0">
                  <a:solidFill>
                    <a:schemeClr val="accent6">
                      <a:lumMod val="75000"/>
                    </a:schemeClr>
                  </a:solidFill>
                </a:rPr>
                <a:t>  }    </a:t>
              </a:r>
            </a:p>
            <a:p>
              <a:r>
                <a:rPr lang="de-DE" sz="1000" dirty="0">
                  <a:solidFill>
                    <a:schemeClr val="accent6">
                      <a:lumMod val="75000"/>
                    </a:schemeClr>
                  </a:solidFill>
                </a:rPr>
                <a:t>}</a:t>
              </a:r>
            </a:p>
          </p:txBody>
        </p:sp>
      </p:grpSp>
      <p:cxnSp>
        <p:nvCxnSpPr>
          <p:cNvPr id="52" name="Gerade Verbindung mit Pfeil 13">
            <a:extLst>
              <a:ext uri="{FF2B5EF4-FFF2-40B4-BE49-F238E27FC236}">
                <a16:creationId xmlns:a16="http://schemas.microsoft.com/office/drawing/2014/main" id="{E2477FBC-B030-F34A-8014-2B1139CBC4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25829" y="4753686"/>
            <a:ext cx="1273298" cy="1156058"/>
          </a:xfrm>
          <a:prstGeom prst="curvedConnector2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86">
            <a:extLst>
              <a:ext uri="{FF2B5EF4-FFF2-40B4-BE49-F238E27FC236}">
                <a16:creationId xmlns:a16="http://schemas.microsoft.com/office/drawing/2014/main" id="{B6A7AE65-8243-F346-A2C9-FA11A5BCA8E5}"/>
              </a:ext>
            </a:extLst>
          </p:cNvPr>
          <p:cNvSpPr/>
          <p:nvPr/>
        </p:nvSpPr>
        <p:spPr>
          <a:xfrm>
            <a:off x="4470425" y="5639634"/>
            <a:ext cx="3377090" cy="624907"/>
          </a:xfrm>
          <a:prstGeom prst="roundRect">
            <a:avLst>
              <a:gd name="adj" fmla="val 15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600" dirty="0">
                <a:solidFill>
                  <a:srgbClr val="09BEDF"/>
                </a:solidFill>
                <a:latin typeface="+mj-lt"/>
              </a:rPr>
              <a:t>ISchemaConverter</a:t>
            </a:r>
          </a:p>
        </p:txBody>
      </p:sp>
      <p:cxnSp>
        <p:nvCxnSpPr>
          <p:cNvPr id="58" name="Gerade Verbindung mit Pfeil 13">
            <a:extLst>
              <a:ext uri="{FF2B5EF4-FFF2-40B4-BE49-F238E27FC236}">
                <a16:creationId xmlns:a16="http://schemas.microsoft.com/office/drawing/2014/main" id="{D96D5090-5CA4-B846-A89E-4CDFC6368F4E}"/>
              </a:ext>
            </a:extLst>
          </p:cNvPr>
          <p:cNvCxnSpPr>
            <a:cxnSpLocks/>
          </p:cNvCxnSpPr>
          <p:nvPr/>
        </p:nvCxnSpPr>
        <p:spPr>
          <a:xfrm>
            <a:off x="6158970" y="4950096"/>
            <a:ext cx="0" cy="65927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E6B41EAF-D737-414B-8E24-619294C739D7}"/>
              </a:ext>
            </a:extLst>
          </p:cNvPr>
          <p:cNvSpPr txBox="1"/>
          <p:nvPr/>
        </p:nvSpPr>
        <p:spPr>
          <a:xfrm>
            <a:off x="9939635" y="5321914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type : </a:t>
            </a:r>
            <a:r>
              <a:rPr lang="de-DE" sz="1400" dirty="0">
                <a:solidFill>
                  <a:srgbClr val="09BEDF"/>
                </a:solidFill>
              </a:rPr>
              <a:t>decimal</a:t>
            </a:r>
          </a:p>
        </p:txBody>
      </p:sp>
      <p:cxnSp>
        <p:nvCxnSpPr>
          <p:cNvPr id="60" name="Gerade Verbindung mit Pfeil 13">
            <a:extLst>
              <a:ext uri="{FF2B5EF4-FFF2-40B4-BE49-F238E27FC236}">
                <a16:creationId xmlns:a16="http://schemas.microsoft.com/office/drawing/2014/main" id="{98B4D9D2-B80E-194B-ADB9-36337F1D120C}"/>
              </a:ext>
            </a:extLst>
          </p:cNvPr>
          <p:cNvCxnSpPr>
            <a:cxnSpLocks/>
          </p:cNvCxnSpPr>
          <p:nvPr/>
        </p:nvCxnSpPr>
        <p:spPr>
          <a:xfrm>
            <a:off x="9661832" y="4866941"/>
            <a:ext cx="0" cy="599543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13">
            <a:extLst>
              <a:ext uri="{FF2B5EF4-FFF2-40B4-BE49-F238E27FC236}">
                <a16:creationId xmlns:a16="http://schemas.microsoft.com/office/drawing/2014/main" id="{A6387484-400C-1A41-8765-27C8FE30C005}"/>
              </a:ext>
            </a:extLst>
          </p:cNvPr>
          <p:cNvCxnSpPr>
            <a:cxnSpLocks/>
          </p:cNvCxnSpPr>
          <p:nvPr/>
        </p:nvCxnSpPr>
        <p:spPr>
          <a:xfrm flipH="1">
            <a:off x="9661832" y="5118408"/>
            <a:ext cx="273024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3">
            <a:extLst>
              <a:ext uri="{FF2B5EF4-FFF2-40B4-BE49-F238E27FC236}">
                <a16:creationId xmlns:a16="http://schemas.microsoft.com/office/drawing/2014/main" id="{82CC4ABD-0C42-6746-8916-FF64D7922B72}"/>
              </a:ext>
            </a:extLst>
          </p:cNvPr>
          <p:cNvCxnSpPr>
            <a:cxnSpLocks/>
          </p:cNvCxnSpPr>
          <p:nvPr/>
        </p:nvCxnSpPr>
        <p:spPr>
          <a:xfrm flipH="1">
            <a:off x="9661832" y="5466484"/>
            <a:ext cx="273024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13">
            <a:extLst>
              <a:ext uri="{FF2B5EF4-FFF2-40B4-BE49-F238E27FC236}">
                <a16:creationId xmlns:a16="http://schemas.microsoft.com/office/drawing/2014/main" id="{A3278EC6-C7A5-4D42-982A-BB6B89142F9E}"/>
              </a:ext>
            </a:extLst>
          </p:cNvPr>
          <p:cNvCxnSpPr>
            <a:cxnSpLocks/>
          </p:cNvCxnSpPr>
          <p:nvPr/>
        </p:nvCxnSpPr>
        <p:spPr>
          <a:xfrm flipH="1">
            <a:off x="9182000" y="5855663"/>
            <a:ext cx="273024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10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erade Verbindung mit Pfeil 13">
            <a:extLst>
              <a:ext uri="{FF2B5EF4-FFF2-40B4-BE49-F238E27FC236}">
                <a16:creationId xmlns:a16="http://schemas.microsoft.com/office/drawing/2014/main" id="{9C71B3C7-A55A-1A4E-85E9-5A7C8C613C2F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3472993" y="2150034"/>
            <a:ext cx="2023788" cy="861647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faltete Ecke 37">
            <a:extLst>
              <a:ext uri="{FF2B5EF4-FFF2-40B4-BE49-F238E27FC236}">
                <a16:creationId xmlns:a16="http://schemas.microsoft.com/office/drawing/2014/main" id="{067E177C-1AB7-0842-B932-34F34BE7F8AE}"/>
              </a:ext>
            </a:extLst>
          </p:cNvPr>
          <p:cNvSpPr/>
          <p:nvPr/>
        </p:nvSpPr>
        <p:spPr>
          <a:xfrm flipV="1">
            <a:off x="235384" y="3429000"/>
            <a:ext cx="3050087" cy="328773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Gerade Verbindung mit Pfeil 13">
            <a:extLst>
              <a:ext uri="{FF2B5EF4-FFF2-40B4-BE49-F238E27FC236}">
                <a16:creationId xmlns:a16="http://schemas.microsoft.com/office/drawing/2014/main" id="{4487B739-168F-3A4B-8D60-67E5EF16FF01}"/>
              </a:ext>
            </a:extLst>
          </p:cNvPr>
          <p:cNvCxnSpPr>
            <a:cxnSpLocks/>
          </p:cNvCxnSpPr>
          <p:nvPr/>
        </p:nvCxnSpPr>
        <p:spPr>
          <a:xfrm>
            <a:off x="3084333" y="5142080"/>
            <a:ext cx="878067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C03AAE6-17BD-4749-BE94-64C08179EABB}"/>
              </a:ext>
            </a:extLst>
          </p:cNvPr>
          <p:cNvGrpSpPr/>
          <p:nvPr/>
        </p:nvGrpSpPr>
        <p:grpSpPr>
          <a:xfrm>
            <a:off x="3670733" y="3429000"/>
            <a:ext cx="4851739" cy="3287735"/>
            <a:chOff x="2626444" y="1991986"/>
            <a:chExt cx="5630650" cy="3287735"/>
          </a:xfrm>
        </p:grpSpPr>
        <p:sp>
          <p:nvSpPr>
            <p:cNvPr id="5" name="Rechteck 86">
              <a:extLst>
                <a:ext uri="{FF2B5EF4-FFF2-40B4-BE49-F238E27FC236}">
                  <a16:creationId xmlns:a16="http://schemas.microsoft.com/office/drawing/2014/main" id="{007FF133-1B9F-0A48-BE28-CB463BADE9E6}"/>
                </a:ext>
              </a:extLst>
            </p:cNvPr>
            <p:cNvSpPr/>
            <p:nvPr/>
          </p:nvSpPr>
          <p:spPr>
            <a:xfrm>
              <a:off x="3579282" y="2531407"/>
              <a:ext cx="3919257" cy="624907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de-DE" sz="1600" dirty="0">
                  <a:solidFill>
                    <a:srgbClr val="09BEDF"/>
                  </a:solidFill>
                  <a:latin typeface="+mj-lt"/>
                </a:rPr>
                <a:t>     1. ANTLR Parser</a:t>
              </a:r>
            </a:p>
          </p:txBody>
        </p:sp>
        <p:sp>
          <p:nvSpPr>
            <p:cNvPr id="16" name="Rechteck 86">
              <a:extLst>
                <a:ext uri="{FF2B5EF4-FFF2-40B4-BE49-F238E27FC236}">
                  <a16:creationId xmlns:a16="http://schemas.microsoft.com/office/drawing/2014/main" id="{DE245468-ED79-054D-8F13-FE796C290956}"/>
                </a:ext>
              </a:extLst>
            </p:cNvPr>
            <p:cNvSpPr/>
            <p:nvPr/>
          </p:nvSpPr>
          <p:spPr>
            <a:xfrm>
              <a:off x="2626444" y="1991986"/>
              <a:ext cx="5630650" cy="3287735"/>
            </a:xfrm>
            <a:prstGeom prst="roundRect">
              <a:avLst>
                <a:gd name="adj" fmla="val 1501"/>
              </a:avLst>
            </a:prstGeom>
            <a:noFill/>
            <a:ln w="3175">
              <a:solidFill>
                <a:srgbClr val="00C7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rgbClr val="00C7EA"/>
                  </a:solidFill>
                </a:rPr>
                <a:t>parser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89F9E17-6FBF-0048-8EFE-6402DFA56467}"/>
              </a:ext>
            </a:extLst>
          </p:cNvPr>
          <p:cNvSpPr txBox="1"/>
          <p:nvPr/>
        </p:nvSpPr>
        <p:spPr>
          <a:xfrm>
            <a:off x="1314633" y="2507723"/>
            <a:ext cx="891591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input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98C5A3-9D36-E346-B9BC-9AA934530BF5}"/>
              </a:ext>
            </a:extLst>
          </p:cNvPr>
          <p:cNvSpPr txBox="1"/>
          <p:nvPr/>
        </p:nvSpPr>
        <p:spPr>
          <a:xfrm>
            <a:off x="5793054" y="2507723"/>
            <a:ext cx="1214884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process  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3EF099-4030-374A-AF0F-CA13BE22E850}"/>
              </a:ext>
            </a:extLst>
          </p:cNvPr>
          <p:cNvSpPr txBox="1"/>
          <p:nvPr/>
        </p:nvSpPr>
        <p:spPr>
          <a:xfrm>
            <a:off x="9811611" y="2507723"/>
            <a:ext cx="1143263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output   </a:t>
            </a:r>
          </a:p>
        </p:txBody>
      </p:sp>
      <p:sp>
        <p:nvSpPr>
          <p:cNvPr id="30" name="Rechteck 86">
            <a:extLst>
              <a:ext uri="{FF2B5EF4-FFF2-40B4-BE49-F238E27FC236}">
                <a16:creationId xmlns:a16="http://schemas.microsoft.com/office/drawing/2014/main" id="{F5FA10E9-496B-4D49-BD0F-DF58BBB042B7}"/>
              </a:ext>
            </a:extLst>
          </p:cNvPr>
          <p:cNvSpPr/>
          <p:nvPr/>
        </p:nvSpPr>
        <p:spPr>
          <a:xfrm>
            <a:off x="4491761" y="4820295"/>
            <a:ext cx="3377090" cy="624907"/>
          </a:xfrm>
          <a:prstGeom prst="roundRect">
            <a:avLst>
              <a:gd name="adj" fmla="val 15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600" dirty="0">
                <a:solidFill>
                  <a:srgbClr val="09BEDF"/>
                </a:solidFill>
                <a:latin typeface="+mj-lt"/>
              </a:rPr>
              <a:t>     2. Parse Tree Transformer</a:t>
            </a:r>
          </a:p>
        </p:txBody>
      </p:sp>
      <p:sp>
        <p:nvSpPr>
          <p:cNvPr id="31" name="Rechteck 86">
            <a:extLst>
              <a:ext uri="{FF2B5EF4-FFF2-40B4-BE49-F238E27FC236}">
                <a16:creationId xmlns:a16="http://schemas.microsoft.com/office/drawing/2014/main" id="{8F161B43-D9C6-A34D-9399-57D1D7BA0857}"/>
              </a:ext>
            </a:extLst>
          </p:cNvPr>
          <p:cNvSpPr/>
          <p:nvPr/>
        </p:nvSpPr>
        <p:spPr>
          <a:xfrm>
            <a:off x="4491761" y="5672169"/>
            <a:ext cx="3377090" cy="624923"/>
          </a:xfrm>
          <a:prstGeom prst="roundRect">
            <a:avLst>
              <a:gd name="adj" fmla="val 15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600" dirty="0">
                <a:solidFill>
                  <a:srgbClr val="09BEDF"/>
                </a:solidFill>
                <a:latin typeface="+mj-lt"/>
              </a:rPr>
              <a:t>     3. Post Processing</a:t>
            </a:r>
          </a:p>
        </p:txBody>
      </p:sp>
      <p:cxnSp>
        <p:nvCxnSpPr>
          <p:cNvPr id="40" name="Gerade Verbindung mit Pfeil 13">
            <a:extLst>
              <a:ext uri="{FF2B5EF4-FFF2-40B4-BE49-F238E27FC236}">
                <a16:creationId xmlns:a16="http://schemas.microsoft.com/office/drawing/2014/main" id="{4BA780C3-1A87-7147-A018-D14C448B9EAA}"/>
              </a:ext>
            </a:extLst>
          </p:cNvPr>
          <p:cNvCxnSpPr>
            <a:cxnSpLocks/>
          </p:cNvCxnSpPr>
          <p:nvPr/>
        </p:nvCxnSpPr>
        <p:spPr>
          <a:xfrm>
            <a:off x="8274649" y="5136630"/>
            <a:ext cx="495646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EAE37C3-DB30-E446-931D-A20DF1795CA9}"/>
              </a:ext>
            </a:extLst>
          </p:cNvPr>
          <p:cNvGrpSpPr/>
          <p:nvPr/>
        </p:nvGrpSpPr>
        <p:grpSpPr>
          <a:xfrm>
            <a:off x="235383" y="299027"/>
            <a:ext cx="11785639" cy="1269937"/>
            <a:chOff x="1039053" y="2423784"/>
            <a:chExt cx="11785639" cy="1269937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AECB390-28D4-1742-954B-4881F7462119}"/>
                </a:ext>
              </a:extLst>
            </p:cNvPr>
            <p:cNvGrpSpPr/>
            <p:nvPr/>
          </p:nvGrpSpPr>
          <p:grpSpPr>
            <a:xfrm>
              <a:off x="1039054" y="2423784"/>
              <a:ext cx="11785638" cy="1269937"/>
              <a:chOff x="781654" y="2423785"/>
              <a:chExt cx="11785638" cy="1269937"/>
            </a:xfrm>
          </p:grpSpPr>
          <p:sp>
            <p:nvSpPr>
              <p:cNvPr id="51" name="Rechteck 86">
                <a:extLst>
                  <a:ext uri="{FF2B5EF4-FFF2-40B4-BE49-F238E27FC236}">
                    <a16:creationId xmlns:a16="http://schemas.microsoft.com/office/drawing/2014/main" id="{5BB7C20F-D31A-0B49-8F32-B5FED6BB5566}"/>
                  </a:ext>
                </a:extLst>
              </p:cNvPr>
              <p:cNvSpPr/>
              <p:nvPr/>
            </p:nvSpPr>
            <p:spPr>
              <a:xfrm>
                <a:off x="781654" y="2423785"/>
                <a:ext cx="2399911" cy="554864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preprocessor</a:t>
                </a:r>
              </a:p>
            </p:txBody>
          </p:sp>
          <p:sp>
            <p:nvSpPr>
              <p:cNvPr id="53" name="Rechteck 86">
                <a:extLst>
                  <a:ext uri="{FF2B5EF4-FFF2-40B4-BE49-F238E27FC236}">
                    <a16:creationId xmlns:a16="http://schemas.microsoft.com/office/drawing/2014/main" id="{9852EC69-8807-CF4D-A870-A9765FB1B83D}"/>
                  </a:ext>
                </a:extLst>
              </p:cNvPr>
              <p:cNvSpPr/>
              <p:nvPr/>
            </p:nvSpPr>
            <p:spPr>
              <a:xfrm>
                <a:off x="3672671" y="2430053"/>
                <a:ext cx="1855326" cy="1263669"/>
              </a:xfrm>
              <a:prstGeom prst="roundRect">
                <a:avLst>
                  <a:gd name="adj" fmla="val 1501"/>
                </a:avLst>
              </a:prstGeom>
              <a:solidFill>
                <a:srgbClr val="09BE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+mj-lt"/>
                  </a:rPr>
                  <a:t>parser</a:t>
                </a:r>
              </a:p>
            </p:txBody>
          </p:sp>
          <p:sp>
            <p:nvSpPr>
              <p:cNvPr id="54" name="Rechteck 86">
                <a:extLst>
                  <a:ext uri="{FF2B5EF4-FFF2-40B4-BE49-F238E27FC236}">
                    <a16:creationId xmlns:a16="http://schemas.microsoft.com/office/drawing/2014/main" id="{8D3C32A9-0E5A-6142-BDBD-BECDFD28402D}"/>
                  </a:ext>
                </a:extLst>
              </p:cNvPr>
              <p:cNvSpPr/>
              <p:nvPr/>
            </p:nvSpPr>
            <p:spPr>
              <a:xfrm>
                <a:off x="10711967" y="2423785"/>
                <a:ext cx="1855325" cy="1263669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generator</a:t>
                </a:r>
              </a:p>
            </p:txBody>
          </p:sp>
          <p:sp>
            <p:nvSpPr>
              <p:cNvPr id="55" name="Rechteck 86">
                <a:extLst>
                  <a:ext uri="{FF2B5EF4-FFF2-40B4-BE49-F238E27FC236}">
                    <a16:creationId xmlns:a16="http://schemas.microsoft.com/office/drawing/2014/main" id="{607C136B-2FD6-BB4E-9843-7D4BE4CE4463}"/>
                  </a:ext>
                </a:extLst>
              </p:cNvPr>
              <p:cNvSpPr/>
              <p:nvPr/>
            </p:nvSpPr>
            <p:spPr>
              <a:xfrm>
                <a:off x="6019103" y="2427569"/>
                <a:ext cx="1855326" cy="1254616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AST</a:t>
                </a:r>
              </a:p>
            </p:txBody>
          </p:sp>
        </p:grpSp>
        <p:sp>
          <p:nvSpPr>
            <p:cNvPr id="49" name="Rechteck 86">
              <a:extLst>
                <a:ext uri="{FF2B5EF4-FFF2-40B4-BE49-F238E27FC236}">
                  <a16:creationId xmlns:a16="http://schemas.microsoft.com/office/drawing/2014/main" id="{17A63234-4EFC-CE41-8392-AD4D61AC2E1F}"/>
                </a:ext>
              </a:extLst>
            </p:cNvPr>
            <p:cNvSpPr/>
            <p:nvPr/>
          </p:nvSpPr>
          <p:spPr>
            <a:xfrm>
              <a:off x="1039053" y="3132596"/>
              <a:ext cx="2399912" cy="554857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Schema converter</a:t>
              </a:r>
            </a:p>
          </p:txBody>
        </p:sp>
        <p:sp>
          <p:nvSpPr>
            <p:cNvPr id="50" name="Rechteck 86">
              <a:extLst>
                <a:ext uri="{FF2B5EF4-FFF2-40B4-BE49-F238E27FC236}">
                  <a16:creationId xmlns:a16="http://schemas.microsoft.com/office/drawing/2014/main" id="{4E682504-11B2-5145-8749-9E3D2BA5C68A}"/>
                </a:ext>
              </a:extLst>
            </p:cNvPr>
            <p:cNvSpPr/>
            <p:nvPr/>
          </p:nvSpPr>
          <p:spPr>
            <a:xfrm>
              <a:off x="8622935" y="2427568"/>
              <a:ext cx="1855326" cy="1254616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validation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7AADBE92-231E-0344-9F2B-31ABA9287ACF}"/>
              </a:ext>
            </a:extLst>
          </p:cNvPr>
          <p:cNvSpPr txBox="1"/>
          <p:nvPr/>
        </p:nvSpPr>
        <p:spPr>
          <a:xfrm>
            <a:off x="290331" y="4343241"/>
            <a:ext cx="2940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the applicant's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  <a:p>
            <a:r>
              <a:rPr lang="en-US" sz="1400" dirty="0">
                <a:solidFill>
                  <a:srgbClr val="0070C0"/>
                </a:solidFill>
                <a:latin typeface="+mj-lt"/>
              </a:rPr>
              <a:t>ʬconstraintʬmustnotʬshould_20_not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be</a:t>
            </a:r>
            <a:r>
              <a:rPr lang="en-US" sz="14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ʬoperatorʬless_20_thanʬless</a:t>
            </a:r>
            <a:r>
              <a:rPr lang="en-US" sz="14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than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18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years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1C347599-D2BE-0849-B4A9-C949AED45C41}"/>
              </a:ext>
            </a:extLst>
          </p:cNvPr>
          <p:cNvSpPr/>
          <p:nvPr/>
        </p:nvSpPr>
        <p:spPr>
          <a:xfrm flipV="1">
            <a:off x="8813260" y="3428999"/>
            <a:ext cx="3207762" cy="3287735"/>
          </a:xfrm>
          <a:prstGeom prst="roundRect">
            <a:avLst>
              <a:gd name="adj" fmla="val 413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8416CC-21F5-AE4F-8465-928ACA70AC61}"/>
              </a:ext>
            </a:extLst>
          </p:cNvPr>
          <p:cNvSpPr txBox="1"/>
          <p:nvPr/>
        </p:nvSpPr>
        <p:spPr>
          <a:xfrm>
            <a:off x="9035063" y="3683582"/>
            <a:ext cx="2764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io.openvalidation.common.ast.</a:t>
            </a:r>
            <a:r>
              <a:rPr lang="de-DE" sz="1200" b="1" dirty="0">
                <a:solidFill>
                  <a:schemeClr val="bg1"/>
                </a:solidFill>
              </a:rPr>
              <a:t>ASTModel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F0C7393-5C48-FE4F-9673-BE6A2A6BA322}"/>
              </a:ext>
            </a:extLst>
          </p:cNvPr>
          <p:cNvSpPr txBox="1"/>
          <p:nvPr/>
        </p:nvSpPr>
        <p:spPr>
          <a:xfrm>
            <a:off x="9314748" y="405731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240CB5E-BB9B-1B4A-B5EF-E9041BB6002F}"/>
              </a:ext>
            </a:extLst>
          </p:cNvPr>
          <p:cNvSpPr txBox="1"/>
          <p:nvPr/>
        </p:nvSpPr>
        <p:spPr>
          <a:xfrm>
            <a:off x="9662260" y="4379167"/>
            <a:ext cx="77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AB12E98-CB99-8E4A-B8D6-D5F853172B3F}"/>
              </a:ext>
            </a:extLst>
          </p:cNvPr>
          <p:cNvSpPr txBox="1"/>
          <p:nvPr/>
        </p:nvSpPr>
        <p:spPr>
          <a:xfrm>
            <a:off x="9643629" y="5592562"/>
            <a:ext cx="2006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error : </a:t>
            </a:r>
            <a:r>
              <a:rPr lang="de-DE" sz="1200" dirty="0">
                <a:solidFill>
                  <a:srgbClr val="C00000"/>
                </a:solidFill>
              </a:rPr>
              <a:t>„the applicant‘s age…“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007EEBF-36EC-0540-BA4C-FE88D4977F4A}"/>
              </a:ext>
            </a:extLst>
          </p:cNvPr>
          <p:cNvSpPr txBox="1"/>
          <p:nvPr/>
        </p:nvSpPr>
        <p:spPr>
          <a:xfrm>
            <a:off x="9991159" y="4683666"/>
            <a:ext cx="128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left operand : </a:t>
            </a:r>
            <a:r>
              <a:rPr lang="de-DE" sz="1200" dirty="0">
                <a:solidFill>
                  <a:srgbClr val="C00000"/>
                </a:solidFill>
              </a:rPr>
              <a:t>age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3469DD0-B621-1A42-9BFD-2A0235A93361}"/>
              </a:ext>
            </a:extLst>
          </p:cNvPr>
          <p:cNvSpPr txBox="1"/>
          <p:nvPr/>
        </p:nvSpPr>
        <p:spPr>
          <a:xfrm>
            <a:off x="9981611" y="5308878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right operand : </a:t>
            </a:r>
            <a:r>
              <a:rPr lang="de-DE" sz="12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DCB08DB-9447-E543-8970-296C740EABE7}"/>
              </a:ext>
            </a:extLst>
          </p:cNvPr>
          <p:cNvSpPr txBox="1"/>
          <p:nvPr/>
        </p:nvSpPr>
        <p:spPr>
          <a:xfrm>
            <a:off x="9988096" y="5028536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comparison operator : </a:t>
            </a:r>
            <a:r>
              <a:rPr lang="de-DE" sz="1200" dirty="0">
                <a:solidFill>
                  <a:srgbClr val="09BEDF"/>
                </a:solidFill>
              </a:rPr>
              <a:t>less</a:t>
            </a:r>
          </a:p>
        </p:txBody>
      </p:sp>
      <p:cxnSp>
        <p:nvCxnSpPr>
          <p:cNvPr id="58" name="Gerade Verbindung mit Pfeil 13">
            <a:extLst>
              <a:ext uri="{FF2B5EF4-FFF2-40B4-BE49-F238E27FC236}">
                <a16:creationId xmlns:a16="http://schemas.microsoft.com/office/drawing/2014/main" id="{8A89C4DC-543B-7545-9E72-CE1F6486C5FA}"/>
              </a:ext>
            </a:extLst>
          </p:cNvPr>
          <p:cNvCxnSpPr>
            <a:cxnSpLocks/>
          </p:cNvCxnSpPr>
          <p:nvPr/>
        </p:nvCxnSpPr>
        <p:spPr>
          <a:xfrm>
            <a:off x="9180640" y="3948379"/>
            <a:ext cx="0" cy="27969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3">
            <a:extLst>
              <a:ext uri="{FF2B5EF4-FFF2-40B4-BE49-F238E27FC236}">
                <a16:creationId xmlns:a16="http://schemas.microsoft.com/office/drawing/2014/main" id="{FD4F346D-05ED-A249-B3C5-D1CAA7AC09EC}"/>
              </a:ext>
            </a:extLst>
          </p:cNvPr>
          <p:cNvCxnSpPr>
            <a:cxnSpLocks/>
          </p:cNvCxnSpPr>
          <p:nvPr/>
        </p:nvCxnSpPr>
        <p:spPr>
          <a:xfrm flipH="1">
            <a:off x="9181521" y="4225589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13">
            <a:extLst>
              <a:ext uri="{FF2B5EF4-FFF2-40B4-BE49-F238E27FC236}">
                <a16:creationId xmlns:a16="http://schemas.microsoft.com/office/drawing/2014/main" id="{A440D563-DF5B-A644-ACD1-DDCE89D216B3}"/>
              </a:ext>
            </a:extLst>
          </p:cNvPr>
          <p:cNvCxnSpPr>
            <a:cxnSpLocks/>
          </p:cNvCxnSpPr>
          <p:nvPr/>
        </p:nvCxnSpPr>
        <p:spPr>
          <a:xfrm>
            <a:off x="9518951" y="4339020"/>
            <a:ext cx="0" cy="1413691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13">
            <a:extLst>
              <a:ext uri="{FF2B5EF4-FFF2-40B4-BE49-F238E27FC236}">
                <a16:creationId xmlns:a16="http://schemas.microsoft.com/office/drawing/2014/main" id="{7B8DA358-BBCC-8F4A-8B21-20CC77536EBC}"/>
              </a:ext>
            </a:extLst>
          </p:cNvPr>
          <p:cNvCxnSpPr>
            <a:cxnSpLocks/>
          </p:cNvCxnSpPr>
          <p:nvPr/>
        </p:nvCxnSpPr>
        <p:spPr>
          <a:xfrm flipH="1">
            <a:off x="9519956" y="4518265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13">
            <a:extLst>
              <a:ext uri="{FF2B5EF4-FFF2-40B4-BE49-F238E27FC236}">
                <a16:creationId xmlns:a16="http://schemas.microsoft.com/office/drawing/2014/main" id="{C65B3CA3-9857-2143-8F80-C0D01E9F99AD}"/>
              </a:ext>
            </a:extLst>
          </p:cNvPr>
          <p:cNvCxnSpPr>
            <a:cxnSpLocks/>
          </p:cNvCxnSpPr>
          <p:nvPr/>
        </p:nvCxnSpPr>
        <p:spPr>
          <a:xfrm flipH="1">
            <a:off x="9525436" y="5745856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13">
            <a:extLst>
              <a:ext uri="{FF2B5EF4-FFF2-40B4-BE49-F238E27FC236}">
                <a16:creationId xmlns:a16="http://schemas.microsoft.com/office/drawing/2014/main" id="{28CEEFC2-B183-6846-A27B-11444B2D84B1}"/>
              </a:ext>
            </a:extLst>
          </p:cNvPr>
          <p:cNvCxnSpPr>
            <a:cxnSpLocks/>
          </p:cNvCxnSpPr>
          <p:nvPr/>
        </p:nvCxnSpPr>
        <p:spPr>
          <a:xfrm>
            <a:off x="9821481" y="4664305"/>
            <a:ext cx="0" cy="797992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13">
            <a:extLst>
              <a:ext uri="{FF2B5EF4-FFF2-40B4-BE49-F238E27FC236}">
                <a16:creationId xmlns:a16="http://schemas.microsoft.com/office/drawing/2014/main" id="{C4224705-EF55-5944-9EF4-D690A9E3F40E}"/>
              </a:ext>
            </a:extLst>
          </p:cNvPr>
          <p:cNvCxnSpPr>
            <a:cxnSpLocks/>
          </p:cNvCxnSpPr>
          <p:nvPr/>
        </p:nvCxnSpPr>
        <p:spPr>
          <a:xfrm flipH="1">
            <a:off x="9818570" y="4829116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13">
            <a:extLst>
              <a:ext uri="{FF2B5EF4-FFF2-40B4-BE49-F238E27FC236}">
                <a16:creationId xmlns:a16="http://schemas.microsoft.com/office/drawing/2014/main" id="{A145A8B3-B492-6642-8C5A-04906715CA7C}"/>
              </a:ext>
            </a:extLst>
          </p:cNvPr>
          <p:cNvCxnSpPr>
            <a:cxnSpLocks/>
          </p:cNvCxnSpPr>
          <p:nvPr/>
        </p:nvCxnSpPr>
        <p:spPr>
          <a:xfrm flipH="1">
            <a:off x="9825055" y="5185783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13">
            <a:extLst>
              <a:ext uri="{FF2B5EF4-FFF2-40B4-BE49-F238E27FC236}">
                <a16:creationId xmlns:a16="http://schemas.microsoft.com/office/drawing/2014/main" id="{6EA70EEE-7DC4-CC44-9087-AC96312F0FFD}"/>
              </a:ext>
            </a:extLst>
          </p:cNvPr>
          <p:cNvCxnSpPr>
            <a:cxnSpLocks/>
          </p:cNvCxnSpPr>
          <p:nvPr/>
        </p:nvCxnSpPr>
        <p:spPr>
          <a:xfrm flipH="1">
            <a:off x="9825055" y="5460348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4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efaltete Ecke 37">
            <a:extLst>
              <a:ext uri="{FF2B5EF4-FFF2-40B4-BE49-F238E27FC236}">
                <a16:creationId xmlns:a16="http://schemas.microsoft.com/office/drawing/2014/main" id="{067E177C-1AB7-0842-B932-34F34BE7F8AE}"/>
              </a:ext>
            </a:extLst>
          </p:cNvPr>
          <p:cNvSpPr/>
          <p:nvPr/>
        </p:nvSpPr>
        <p:spPr>
          <a:xfrm flipV="1">
            <a:off x="62947" y="2018869"/>
            <a:ext cx="2776257" cy="267839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AADBE92-231E-0344-9F2B-31ABA9287ACF}"/>
              </a:ext>
            </a:extLst>
          </p:cNvPr>
          <p:cNvSpPr txBox="1"/>
          <p:nvPr/>
        </p:nvSpPr>
        <p:spPr>
          <a:xfrm>
            <a:off x="208768" y="2942102"/>
            <a:ext cx="2548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the applicant's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age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+mj-lt"/>
              </a:rPr>
              <a:t>ʬconstraintʬmustnotʬshould_20_not 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be</a:t>
            </a:r>
            <a:r>
              <a:rPr lang="en-US" sz="1200" b="1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+mj-lt"/>
              </a:rPr>
              <a:t>ʬoperatorʬless_20_thanʬless</a:t>
            </a:r>
            <a:r>
              <a:rPr lang="en-US" sz="1200" b="1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than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18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years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C472A0F-D6E1-EB48-B6E0-863DFD4DC8E3}"/>
              </a:ext>
            </a:extLst>
          </p:cNvPr>
          <p:cNvGrpSpPr/>
          <p:nvPr/>
        </p:nvGrpSpPr>
        <p:grpSpPr>
          <a:xfrm>
            <a:off x="8856795" y="2035160"/>
            <a:ext cx="3207762" cy="2665179"/>
            <a:chOff x="8813260" y="3428998"/>
            <a:chExt cx="3207762" cy="2665179"/>
          </a:xfrm>
        </p:grpSpPr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1C347599-D2BE-0849-B4A9-C949AED45C41}"/>
                </a:ext>
              </a:extLst>
            </p:cNvPr>
            <p:cNvSpPr/>
            <p:nvPr/>
          </p:nvSpPr>
          <p:spPr>
            <a:xfrm flipV="1">
              <a:off x="8813260" y="3428998"/>
              <a:ext cx="3207762" cy="2665179"/>
            </a:xfrm>
            <a:prstGeom prst="roundRect">
              <a:avLst>
                <a:gd name="adj" fmla="val 4133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58416CC-21F5-AE4F-8465-928ACA70AC61}"/>
                </a:ext>
              </a:extLst>
            </p:cNvPr>
            <p:cNvSpPr txBox="1"/>
            <p:nvPr/>
          </p:nvSpPr>
          <p:spPr>
            <a:xfrm>
              <a:off x="9035063" y="3683582"/>
              <a:ext cx="2764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io.openvalidation.common.ast.</a:t>
              </a:r>
              <a:r>
                <a:rPr lang="de-DE" sz="1200" b="1" dirty="0">
                  <a:solidFill>
                    <a:schemeClr val="bg1"/>
                  </a:solidFill>
                </a:rPr>
                <a:t>ASTModel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0F0C7393-5C48-FE4F-9673-BE6A2A6BA322}"/>
                </a:ext>
              </a:extLst>
            </p:cNvPr>
            <p:cNvSpPr txBox="1"/>
            <p:nvPr/>
          </p:nvSpPr>
          <p:spPr>
            <a:xfrm>
              <a:off x="9314748" y="405731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rule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240CB5E-BB9B-1B4A-B5EF-E9041BB6002F}"/>
                </a:ext>
              </a:extLst>
            </p:cNvPr>
            <p:cNvSpPr txBox="1"/>
            <p:nvPr/>
          </p:nvSpPr>
          <p:spPr>
            <a:xfrm>
              <a:off x="9662260" y="4379167"/>
              <a:ext cx="77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condition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B12E98-CB99-8E4A-B8D6-D5F853172B3F}"/>
                </a:ext>
              </a:extLst>
            </p:cNvPr>
            <p:cNvSpPr txBox="1"/>
            <p:nvPr/>
          </p:nvSpPr>
          <p:spPr>
            <a:xfrm>
              <a:off x="9643629" y="5592562"/>
              <a:ext cx="2006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error : </a:t>
              </a:r>
              <a:r>
                <a:rPr lang="de-DE" sz="1200" dirty="0">
                  <a:solidFill>
                    <a:srgbClr val="C00000"/>
                  </a:solidFill>
                </a:rPr>
                <a:t>„the applicant‘s age…“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3007EEBF-36EC-0540-BA4C-FE88D4977F4A}"/>
                </a:ext>
              </a:extLst>
            </p:cNvPr>
            <p:cNvSpPr txBox="1"/>
            <p:nvPr/>
          </p:nvSpPr>
          <p:spPr>
            <a:xfrm>
              <a:off x="9991159" y="4683666"/>
              <a:ext cx="1284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left operand : </a:t>
              </a:r>
              <a:r>
                <a:rPr lang="de-DE" sz="1200" dirty="0">
                  <a:solidFill>
                    <a:srgbClr val="C00000"/>
                  </a:solidFill>
                </a:rPr>
                <a:t>age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A3469DD0-B621-1A42-9BFD-2A0235A93361}"/>
                </a:ext>
              </a:extLst>
            </p:cNvPr>
            <p:cNvSpPr txBox="1"/>
            <p:nvPr/>
          </p:nvSpPr>
          <p:spPr>
            <a:xfrm>
              <a:off x="9981611" y="5308878"/>
              <a:ext cx="13022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right operand : </a:t>
              </a:r>
              <a:r>
                <a:rPr lang="de-DE" sz="1200" dirty="0">
                  <a:solidFill>
                    <a:srgbClr val="C00000"/>
                  </a:solidFill>
                </a:rPr>
                <a:t>18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4DCB08DB-9447-E543-8970-296C740EABE7}"/>
                </a:ext>
              </a:extLst>
            </p:cNvPr>
            <p:cNvSpPr txBox="1"/>
            <p:nvPr/>
          </p:nvSpPr>
          <p:spPr>
            <a:xfrm>
              <a:off x="9988096" y="5028536"/>
              <a:ext cx="1846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comparison operator : </a:t>
              </a:r>
              <a:r>
                <a:rPr lang="de-DE" sz="1200" dirty="0">
                  <a:solidFill>
                    <a:srgbClr val="09BEDF"/>
                  </a:solidFill>
                </a:rPr>
                <a:t>less</a:t>
              </a:r>
            </a:p>
          </p:txBody>
        </p:sp>
        <p:cxnSp>
          <p:nvCxnSpPr>
            <p:cNvPr id="58" name="Gerade Verbindung mit Pfeil 13">
              <a:extLst>
                <a:ext uri="{FF2B5EF4-FFF2-40B4-BE49-F238E27FC236}">
                  <a16:creationId xmlns:a16="http://schemas.microsoft.com/office/drawing/2014/main" id="{8A89C4DC-543B-7545-9E72-CE1F6486C5FA}"/>
                </a:ext>
              </a:extLst>
            </p:cNvPr>
            <p:cNvCxnSpPr>
              <a:cxnSpLocks/>
            </p:cNvCxnSpPr>
            <p:nvPr/>
          </p:nvCxnSpPr>
          <p:spPr>
            <a:xfrm>
              <a:off x="9180640" y="3948379"/>
              <a:ext cx="0" cy="279690"/>
            </a:xfrm>
            <a:prstGeom prst="straightConnector1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ot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13">
              <a:extLst>
                <a:ext uri="{FF2B5EF4-FFF2-40B4-BE49-F238E27FC236}">
                  <a16:creationId xmlns:a16="http://schemas.microsoft.com/office/drawing/2014/main" id="{FD4F346D-05ED-A249-B3C5-D1CAA7AC0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521" y="4225589"/>
              <a:ext cx="169526" cy="0"/>
            </a:xfrm>
            <a:prstGeom prst="straightConnector1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ot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13">
              <a:extLst>
                <a:ext uri="{FF2B5EF4-FFF2-40B4-BE49-F238E27FC236}">
                  <a16:creationId xmlns:a16="http://schemas.microsoft.com/office/drawing/2014/main" id="{A440D563-DF5B-A644-ACD1-DDCE89D216B3}"/>
                </a:ext>
              </a:extLst>
            </p:cNvPr>
            <p:cNvCxnSpPr>
              <a:cxnSpLocks/>
            </p:cNvCxnSpPr>
            <p:nvPr/>
          </p:nvCxnSpPr>
          <p:spPr>
            <a:xfrm>
              <a:off x="9518951" y="4339020"/>
              <a:ext cx="0" cy="1413691"/>
            </a:xfrm>
            <a:prstGeom prst="straightConnector1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ot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13">
              <a:extLst>
                <a:ext uri="{FF2B5EF4-FFF2-40B4-BE49-F238E27FC236}">
                  <a16:creationId xmlns:a16="http://schemas.microsoft.com/office/drawing/2014/main" id="{7B8DA358-BBCC-8F4A-8B21-20CC77536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9956" y="4518265"/>
              <a:ext cx="169526" cy="0"/>
            </a:xfrm>
            <a:prstGeom prst="straightConnector1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ot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13">
              <a:extLst>
                <a:ext uri="{FF2B5EF4-FFF2-40B4-BE49-F238E27FC236}">
                  <a16:creationId xmlns:a16="http://schemas.microsoft.com/office/drawing/2014/main" id="{C65B3CA3-9857-2143-8F80-C0D01E9F9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5436" y="5745856"/>
              <a:ext cx="169526" cy="0"/>
            </a:xfrm>
            <a:prstGeom prst="straightConnector1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ot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13">
              <a:extLst>
                <a:ext uri="{FF2B5EF4-FFF2-40B4-BE49-F238E27FC236}">
                  <a16:creationId xmlns:a16="http://schemas.microsoft.com/office/drawing/2014/main" id="{28CEEFC2-B183-6846-A27B-11444B2D84B1}"/>
                </a:ext>
              </a:extLst>
            </p:cNvPr>
            <p:cNvCxnSpPr>
              <a:cxnSpLocks/>
            </p:cNvCxnSpPr>
            <p:nvPr/>
          </p:nvCxnSpPr>
          <p:spPr>
            <a:xfrm>
              <a:off x="9821481" y="4664305"/>
              <a:ext cx="0" cy="797992"/>
            </a:xfrm>
            <a:prstGeom prst="straightConnector1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ot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13">
              <a:extLst>
                <a:ext uri="{FF2B5EF4-FFF2-40B4-BE49-F238E27FC236}">
                  <a16:creationId xmlns:a16="http://schemas.microsoft.com/office/drawing/2014/main" id="{C4224705-EF55-5944-9EF4-D690A9E3F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8570" y="4829116"/>
              <a:ext cx="169526" cy="0"/>
            </a:xfrm>
            <a:prstGeom prst="straightConnector1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ot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13">
              <a:extLst>
                <a:ext uri="{FF2B5EF4-FFF2-40B4-BE49-F238E27FC236}">
                  <a16:creationId xmlns:a16="http://schemas.microsoft.com/office/drawing/2014/main" id="{A145A8B3-B492-6642-8C5A-04906715C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5055" y="5185783"/>
              <a:ext cx="169526" cy="0"/>
            </a:xfrm>
            <a:prstGeom prst="straightConnector1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ot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13">
              <a:extLst>
                <a:ext uri="{FF2B5EF4-FFF2-40B4-BE49-F238E27FC236}">
                  <a16:creationId xmlns:a16="http://schemas.microsoft.com/office/drawing/2014/main" id="{6EA70EEE-7DC4-CC44-9087-AC96312F0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5055" y="5460348"/>
              <a:ext cx="169526" cy="0"/>
            </a:xfrm>
            <a:prstGeom prst="straightConnector1">
              <a:avLst/>
            </a:prstGeom>
            <a:ln w="3175">
              <a:solidFill>
                <a:schemeClr val="tx2">
                  <a:lumMod val="20000"/>
                  <a:lumOff val="80000"/>
                </a:schemeClr>
              </a:solidFill>
              <a:prstDash val="sysDot"/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07E1A2A9-E194-A54E-8BDF-A06E09FA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47" y="2032082"/>
            <a:ext cx="5643905" cy="2665177"/>
          </a:xfrm>
          <a:prstGeom prst="rect">
            <a:avLst/>
          </a:prstGeom>
        </p:spPr>
      </p:pic>
      <p:cxnSp>
        <p:nvCxnSpPr>
          <p:cNvPr id="43" name="Gerade Verbindung mit Pfeil 13">
            <a:extLst>
              <a:ext uri="{FF2B5EF4-FFF2-40B4-BE49-F238E27FC236}">
                <a16:creationId xmlns:a16="http://schemas.microsoft.com/office/drawing/2014/main" id="{A2D47D2A-0C63-064E-BFDF-487F7DE1E882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 rot="16200000" flipH="1">
            <a:off x="3642931" y="-172987"/>
            <a:ext cx="13213" cy="4396924"/>
          </a:xfrm>
          <a:prstGeom prst="curvedConnector3">
            <a:avLst>
              <a:gd name="adj1" fmla="val -6896761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13">
            <a:extLst>
              <a:ext uri="{FF2B5EF4-FFF2-40B4-BE49-F238E27FC236}">
                <a16:creationId xmlns:a16="http://schemas.microsoft.com/office/drawing/2014/main" id="{0C0CF5FE-C635-1D4F-9EAB-BEC24AAA3B3B}"/>
              </a:ext>
            </a:extLst>
          </p:cNvPr>
          <p:cNvCxnSpPr>
            <a:cxnSpLocks/>
            <a:stCxn id="3" idx="0"/>
            <a:endCxn id="33" idx="2"/>
          </p:cNvCxnSpPr>
          <p:nvPr/>
        </p:nvCxnSpPr>
        <p:spPr>
          <a:xfrm rot="16200000" flipH="1">
            <a:off x="8152799" y="-272717"/>
            <a:ext cx="3078" cy="4612676"/>
          </a:xfrm>
          <a:prstGeom prst="curvedConnector3">
            <a:avLst>
              <a:gd name="adj1" fmla="val -29198928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17F9D0A2-3889-644C-9DEB-C35FB4C02CEB}"/>
              </a:ext>
            </a:extLst>
          </p:cNvPr>
          <p:cNvSpPr txBox="1"/>
          <p:nvPr/>
        </p:nvSpPr>
        <p:spPr>
          <a:xfrm>
            <a:off x="514921" y="4937843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9BEDF"/>
                </a:solidFill>
              </a:rPr>
              <a:t>preprocessed rule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B4D805B-9C5C-A642-860B-214DBF9FA1E7}"/>
              </a:ext>
            </a:extLst>
          </p:cNvPr>
          <p:cNvSpPr txBox="1"/>
          <p:nvPr/>
        </p:nvSpPr>
        <p:spPr>
          <a:xfrm>
            <a:off x="4911845" y="4937843"/>
            <a:ext cx="18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9BEDF"/>
                </a:solidFill>
              </a:rPr>
              <a:t>ANTLR Parse Tree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BABA0A6-5109-4349-B731-56784ADBD086}"/>
              </a:ext>
            </a:extLst>
          </p:cNvPr>
          <p:cNvSpPr txBox="1"/>
          <p:nvPr/>
        </p:nvSpPr>
        <p:spPr>
          <a:xfrm>
            <a:off x="10078173" y="493325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9BEDF"/>
                </a:solidFill>
              </a:rPr>
              <a:t>AST Model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D47C4693-D057-C846-8811-FC81E84990E2}"/>
              </a:ext>
            </a:extLst>
          </p:cNvPr>
          <p:cNvSpPr txBox="1"/>
          <p:nvPr/>
        </p:nvSpPr>
        <p:spPr>
          <a:xfrm>
            <a:off x="2757045" y="563883"/>
            <a:ext cx="1440523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ANTLR Parser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16BB5AB3-2593-3643-9B48-5C83461611E3}"/>
              </a:ext>
            </a:extLst>
          </p:cNvPr>
          <p:cNvSpPr txBox="1"/>
          <p:nvPr/>
        </p:nvSpPr>
        <p:spPr>
          <a:xfrm>
            <a:off x="6990461" y="563883"/>
            <a:ext cx="2484013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Parse Tree Transformers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32CF0C3-7DD7-CE4A-9C69-0DBB0F1C06C6}"/>
              </a:ext>
            </a:extLst>
          </p:cNvPr>
          <p:cNvSpPr txBox="1"/>
          <p:nvPr/>
        </p:nvSpPr>
        <p:spPr>
          <a:xfrm>
            <a:off x="7443663" y="1331731"/>
            <a:ext cx="1634935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Post </a:t>
            </a:r>
            <a:r>
              <a:rPr lang="en-US" dirty="0">
                <a:solidFill>
                  <a:schemeClr val="bg1"/>
                </a:solidFill>
              </a:rPr>
              <a:t>Processors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6A5E51A-6B8E-5F40-ADCC-B795BF81C5EE}"/>
              </a:ext>
            </a:extLst>
          </p:cNvPr>
          <p:cNvSpPr txBox="1"/>
          <p:nvPr/>
        </p:nvSpPr>
        <p:spPr>
          <a:xfrm>
            <a:off x="8004297" y="943339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9BEDF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9488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erade Verbindung mit Pfeil 13">
            <a:extLst>
              <a:ext uri="{FF2B5EF4-FFF2-40B4-BE49-F238E27FC236}">
                <a16:creationId xmlns:a16="http://schemas.microsoft.com/office/drawing/2014/main" id="{9C71B3C7-A55A-1A4E-85E9-5A7C8C613C2F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7352456" y="2350303"/>
            <a:ext cx="2187348" cy="601596"/>
          </a:xfrm>
          <a:prstGeom prst="curvedConnector3">
            <a:avLst>
              <a:gd name="adj1" fmla="val 50000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86">
            <a:extLst>
              <a:ext uri="{FF2B5EF4-FFF2-40B4-BE49-F238E27FC236}">
                <a16:creationId xmlns:a16="http://schemas.microsoft.com/office/drawing/2014/main" id="{DE245468-ED79-054D-8F13-FE796C290956}"/>
              </a:ext>
            </a:extLst>
          </p:cNvPr>
          <p:cNvSpPr/>
          <p:nvPr/>
        </p:nvSpPr>
        <p:spPr>
          <a:xfrm>
            <a:off x="3670733" y="3429000"/>
            <a:ext cx="4851739" cy="3287735"/>
          </a:xfrm>
          <a:prstGeom prst="roundRect">
            <a:avLst>
              <a:gd name="adj" fmla="val 1501"/>
            </a:avLst>
          </a:prstGeom>
          <a:noFill/>
          <a:ln w="3175">
            <a:solidFill>
              <a:srgbClr val="00C7EA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rgbClr val="00C7EA"/>
                </a:solidFill>
              </a:rPr>
              <a:t>validation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89F9E17-6FBF-0048-8EFE-6402DFA56467}"/>
              </a:ext>
            </a:extLst>
          </p:cNvPr>
          <p:cNvSpPr txBox="1"/>
          <p:nvPr/>
        </p:nvSpPr>
        <p:spPr>
          <a:xfrm>
            <a:off x="1314633" y="2507723"/>
            <a:ext cx="891591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input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98C5A3-9D36-E346-B9BC-9AA934530BF5}"/>
              </a:ext>
            </a:extLst>
          </p:cNvPr>
          <p:cNvSpPr txBox="1"/>
          <p:nvPr/>
        </p:nvSpPr>
        <p:spPr>
          <a:xfrm>
            <a:off x="5793054" y="2507723"/>
            <a:ext cx="1214884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process  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3EF099-4030-374A-AF0F-CA13BE22E850}"/>
              </a:ext>
            </a:extLst>
          </p:cNvPr>
          <p:cNvSpPr txBox="1"/>
          <p:nvPr/>
        </p:nvSpPr>
        <p:spPr>
          <a:xfrm>
            <a:off x="9811611" y="2507723"/>
            <a:ext cx="1143263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output   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EAE37C3-DB30-E446-931D-A20DF1795CA9}"/>
              </a:ext>
            </a:extLst>
          </p:cNvPr>
          <p:cNvGrpSpPr/>
          <p:nvPr/>
        </p:nvGrpSpPr>
        <p:grpSpPr>
          <a:xfrm>
            <a:off x="235383" y="299027"/>
            <a:ext cx="11785639" cy="1269937"/>
            <a:chOff x="1039053" y="2423784"/>
            <a:chExt cx="11785639" cy="1269937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AECB390-28D4-1742-954B-4881F7462119}"/>
                </a:ext>
              </a:extLst>
            </p:cNvPr>
            <p:cNvGrpSpPr/>
            <p:nvPr/>
          </p:nvGrpSpPr>
          <p:grpSpPr>
            <a:xfrm>
              <a:off x="1039054" y="2423784"/>
              <a:ext cx="11785638" cy="1269937"/>
              <a:chOff x="781654" y="2423785"/>
              <a:chExt cx="11785638" cy="1269937"/>
            </a:xfrm>
          </p:grpSpPr>
          <p:sp>
            <p:nvSpPr>
              <p:cNvPr id="51" name="Rechteck 86">
                <a:extLst>
                  <a:ext uri="{FF2B5EF4-FFF2-40B4-BE49-F238E27FC236}">
                    <a16:creationId xmlns:a16="http://schemas.microsoft.com/office/drawing/2014/main" id="{5BB7C20F-D31A-0B49-8F32-B5FED6BB5566}"/>
                  </a:ext>
                </a:extLst>
              </p:cNvPr>
              <p:cNvSpPr/>
              <p:nvPr/>
            </p:nvSpPr>
            <p:spPr>
              <a:xfrm>
                <a:off x="781654" y="2423785"/>
                <a:ext cx="2399911" cy="554864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preprocessor</a:t>
                </a:r>
              </a:p>
            </p:txBody>
          </p:sp>
          <p:sp>
            <p:nvSpPr>
              <p:cNvPr id="53" name="Rechteck 86">
                <a:extLst>
                  <a:ext uri="{FF2B5EF4-FFF2-40B4-BE49-F238E27FC236}">
                    <a16:creationId xmlns:a16="http://schemas.microsoft.com/office/drawing/2014/main" id="{9852EC69-8807-CF4D-A870-A9765FB1B83D}"/>
                  </a:ext>
                </a:extLst>
              </p:cNvPr>
              <p:cNvSpPr/>
              <p:nvPr/>
            </p:nvSpPr>
            <p:spPr>
              <a:xfrm>
                <a:off x="3672671" y="2430053"/>
                <a:ext cx="1855326" cy="1263669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parser</a:t>
                </a:r>
              </a:p>
            </p:txBody>
          </p:sp>
          <p:sp>
            <p:nvSpPr>
              <p:cNvPr id="54" name="Rechteck 86">
                <a:extLst>
                  <a:ext uri="{FF2B5EF4-FFF2-40B4-BE49-F238E27FC236}">
                    <a16:creationId xmlns:a16="http://schemas.microsoft.com/office/drawing/2014/main" id="{8D3C32A9-0E5A-6142-BDBD-BECDFD28402D}"/>
                  </a:ext>
                </a:extLst>
              </p:cNvPr>
              <p:cNvSpPr/>
              <p:nvPr/>
            </p:nvSpPr>
            <p:spPr>
              <a:xfrm>
                <a:off x="10711967" y="2423785"/>
                <a:ext cx="1855325" cy="1263669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generator</a:t>
                </a:r>
              </a:p>
            </p:txBody>
          </p:sp>
          <p:sp>
            <p:nvSpPr>
              <p:cNvPr id="55" name="Rechteck 86">
                <a:extLst>
                  <a:ext uri="{FF2B5EF4-FFF2-40B4-BE49-F238E27FC236}">
                    <a16:creationId xmlns:a16="http://schemas.microsoft.com/office/drawing/2014/main" id="{607C136B-2FD6-BB4E-9843-7D4BE4CE4463}"/>
                  </a:ext>
                </a:extLst>
              </p:cNvPr>
              <p:cNvSpPr/>
              <p:nvPr/>
            </p:nvSpPr>
            <p:spPr>
              <a:xfrm>
                <a:off x="6019103" y="2427569"/>
                <a:ext cx="1855326" cy="1254616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AST</a:t>
                </a:r>
              </a:p>
            </p:txBody>
          </p:sp>
        </p:grpSp>
        <p:sp>
          <p:nvSpPr>
            <p:cNvPr id="49" name="Rechteck 86">
              <a:extLst>
                <a:ext uri="{FF2B5EF4-FFF2-40B4-BE49-F238E27FC236}">
                  <a16:creationId xmlns:a16="http://schemas.microsoft.com/office/drawing/2014/main" id="{17A63234-4EFC-CE41-8392-AD4D61AC2E1F}"/>
                </a:ext>
              </a:extLst>
            </p:cNvPr>
            <p:cNvSpPr/>
            <p:nvPr/>
          </p:nvSpPr>
          <p:spPr>
            <a:xfrm>
              <a:off x="1039053" y="3132596"/>
              <a:ext cx="2399912" cy="554857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Schema converter</a:t>
              </a:r>
            </a:p>
          </p:txBody>
        </p:sp>
        <p:sp>
          <p:nvSpPr>
            <p:cNvPr id="50" name="Rechteck 86">
              <a:extLst>
                <a:ext uri="{FF2B5EF4-FFF2-40B4-BE49-F238E27FC236}">
                  <a16:creationId xmlns:a16="http://schemas.microsoft.com/office/drawing/2014/main" id="{4E682504-11B2-5145-8749-9E3D2BA5C68A}"/>
                </a:ext>
              </a:extLst>
            </p:cNvPr>
            <p:cNvSpPr/>
            <p:nvPr/>
          </p:nvSpPr>
          <p:spPr>
            <a:xfrm>
              <a:off x="8622935" y="2427568"/>
              <a:ext cx="1855326" cy="1254616"/>
            </a:xfrm>
            <a:prstGeom prst="roundRect">
              <a:avLst>
                <a:gd name="adj" fmla="val 1501"/>
              </a:avLst>
            </a:prstGeom>
            <a:solidFill>
              <a:srgbClr val="09BED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+mj-lt"/>
                </a:rPr>
                <a:t>validation</a:t>
              </a:r>
            </a:p>
          </p:txBody>
        </p:sp>
      </p:grp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1C347599-D2BE-0849-B4A9-C949AED45C41}"/>
              </a:ext>
            </a:extLst>
          </p:cNvPr>
          <p:cNvSpPr/>
          <p:nvPr/>
        </p:nvSpPr>
        <p:spPr>
          <a:xfrm flipV="1">
            <a:off x="226816" y="3429000"/>
            <a:ext cx="3207762" cy="3287735"/>
          </a:xfrm>
          <a:prstGeom prst="roundRect">
            <a:avLst>
              <a:gd name="adj" fmla="val 413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8416CC-21F5-AE4F-8465-928ACA70AC61}"/>
              </a:ext>
            </a:extLst>
          </p:cNvPr>
          <p:cNvSpPr txBox="1"/>
          <p:nvPr/>
        </p:nvSpPr>
        <p:spPr>
          <a:xfrm>
            <a:off x="448619" y="3683583"/>
            <a:ext cx="2764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io.openvalidation.common.ast.</a:t>
            </a:r>
            <a:r>
              <a:rPr lang="de-DE" sz="1200" b="1" dirty="0">
                <a:solidFill>
                  <a:schemeClr val="bg1"/>
                </a:solidFill>
              </a:rPr>
              <a:t>ASTModel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F0C7393-5C48-FE4F-9673-BE6A2A6BA322}"/>
              </a:ext>
            </a:extLst>
          </p:cNvPr>
          <p:cNvSpPr txBox="1"/>
          <p:nvPr/>
        </p:nvSpPr>
        <p:spPr>
          <a:xfrm>
            <a:off x="728304" y="405731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240CB5E-BB9B-1B4A-B5EF-E9041BB6002F}"/>
              </a:ext>
            </a:extLst>
          </p:cNvPr>
          <p:cNvSpPr txBox="1"/>
          <p:nvPr/>
        </p:nvSpPr>
        <p:spPr>
          <a:xfrm>
            <a:off x="1075816" y="4379168"/>
            <a:ext cx="77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AB12E98-CB99-8E4A-B8D6-D5F853172B3F}"/>
              </a:ext>
            </a:extLst>
          </p:cNvPr>
          <p:cNvSpPr txBox="1"/>
          <p:nvPr/>
        </p:nvSpPr>
        <p:spPr>
          <a:xfrm>
            <a:off x="1057185" y="5592563"/>
            <a:ext cx="2006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error : </a:t>
            </a:r>
            <a:r>
              <a:rPr lang="de-DE" sz="1200" dirty="0">
                <a:solidFill>
                  <a:srgbClr val="C00000"/>
                </a:solidFill>
              </a:rPr>
              <a:t>„the applicant‘s age…“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007EEBF-36EC-0540-BA4C-FE88D4977F4A}"/>
              </a:ext>
            </a:extLst>
          </p:cNvPr>
          <p:cNvSpPr txBox="1"/>
          <p:nvPr/>
        </p:nvSpPr>
        <p:spPr>
          <a:xfrm>
            <a:off x="1404715" y="4683667"/>
            <a:ext cx="128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left operand : </a:t>
            </a:r>
            <a:r>
              <a:rPr lang="de-DE" sz="1200" dirty="0">
                <a:solidFill>
                  <a:srgbClr val="C00000"/>
                </a:solidFill>
              </a:rPr>
              <a:t>age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3469DD0-B621-1A42-9BFD-2A0235A93361}"/>
              </a:ext>
            </a:extLst>
          </p:cNvPr>
          <p:cNvSpPr txBox="1"/>
          <p:nvPr/>
        </p:nvSpPr>
        <p:spPr>
          <a:xfrm>
            <a:off x="1395167" y="5308879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right operand : </a:t>
            </a:r>
            <a:r>
              <a:rPr lang="de-DE" sz="12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DCB08DB-9447-E543-8970-296C740EABE7}"/>
              </a:ext>
            </a:extLst>
          </p:cNvPr>
          <p:cNvSpPr txBox="1"/>
          <p:nvPr/>
        </p:nvSpPr>
        <p:spPr>
          <a:xfrm>
            <a:off x="1401652" y="5028537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comparison operator : </a:t>
            </a:r>
            <a:r>
              <a:rPr lang="de-DE" sz="1200" dirty="0">
                <a:solidFill>
                  <a:srgbClr val="09BEDF"/>
                </a:solidFill>
              </a:rPr>
              <a:t>less</a:t>
            </a:r>
          </a:p>
        </p:txBody>
      </p:sp>
      <p:cxnSp>
        <p:nvCxnSpPr>
          <p:cNvPr id="58" name="Gerade Verbindung mit Pfeil 13">
            <a:extLst>
              <a:ext uri="{FF2B5EF4-FFF2-40B4-BE49-F238E27FC236}">
                <a16:creationId xmlns:a16="http://schemas.microsoft.com/office/drawing/2014/main" id="{8A89C4DC-543B-7545-9E72-CE1F6486C5FA}"/>
              </a:ext>
            </a:extLst>
          </p:cNvPr>
          <p:cNvCxnSpPr>
            <a:cxnSpLocks/>
          </p:cNvCxnSpPr>
          <p:nvPr/>
        </p:nvCxnSpPr>
        <p:spPr>
          <a:xfrm>
            <a:off x="594196" y="3948380"/>
            <a:ext cx="0" cy="27969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3">
            <a:extLst>
              <a:ext uri="{FF2B5EF4-FFF2-40B4-BE49-F238E27FC236}">
                <a16:creationId xmlns:a16="http://schemas.microsoft.com/office/drawing/2014/main" id="{FD4F346D-05ED-A249-B3C5-D1CAA7AC09EC}"/>
              </a:ext>
            </a:extLst>
          </p:cNvPr>
          <p:cNvCxnSpPr>
            <a:cxnSpLocks/>
          </p:cNvCxnSpPr>
          <p:nvPr/>
        </p:nvCxnSpPr>
        <p:spPr>
          <a:xfrm flipH="1">
            <a:off x="595077" y="4225590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13">
            <a:extLst>
              <a:ext uri="{FF2B5EF4-FFF2-40B4-BE49-F238E27FC236}">
                <a16:creationId xmlns:a16="http://schemas.microsoft.com/office/drawing/2014/main" id="{A440D563-DF5B-A644-ACD1-DDCE89D216B3}"/>
              </a:ext>
            </a:extLst>
          </p:cNvPr>
          <p:cNvCxnSpPr>
            <a:cxnSpLocks/>
          </p:cNvCxnSpPr>
          <p:nvPr/>
        </p:nvCxnSpPr>
        <p:spPr>
          <a:xfrm>
            <a:off x="932507" y="4339021"/>
            <a:ext cx="0" cy="1413691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13">
            <a:extLst>
              <a:ext uri="{FF2B5EF4-FFF2-40B4-BE49-F238E27FC236}">
                <a16:creationId xmlns:a16="http://schemas.microsoft.com/office/drawing/2014/main" id="{7B8DA358-BBCC-8F4A-8B21-20CC77536EBC}"/>
              </a:ext>
            </a:extLst>
          </p:cNvPr>
          <p:cNvCxnSpPr>
            <a:cxnSpLocks/>
          </p:cNvCxnSpPr>
          <p:nvPr/>
        </p:nvCxnSpPr>
        <p:spPr>
          <a:xfrm flipH="1">
            <a:off x="933512" y="4518266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13">
            <a:extLst>
              <a:ext uri="{FF2B5EF4-FFF2-40B4-BE49-F238E27FC236}">
                <a16:creationId xmlns:a16="http://schemas.microsoft.com/office/drawing/2014/main" id="{C65B3CA3-9857-2143-8F80-C0D01E9F99AD}"/>
              </a:ext>
            </a:extLst>
          </p:cNvPr>
          <p:cNvCxnSpPr>
            <a:cxnSpLocks/>
          </p:cNvCxnSpPr>
          <p:nvPr/>
        </p:nvCxnSpPr>
        <p:spPr>
          <a:xfrm flipH="1">
            <a:off x="938992" y="5745857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13">
            <a:extLst>
              <a:ext uri="{FF2B5EF4-FFF2-40B4-BE49-F238E27FC236}">
                <a16:creationId xmlns:a16="http://schemas.microsoft.com/office/drawing/2014/main" id="{28CEEFC2-B183-6846-A27B-11444B2D84B1}"/>
              </a:ext>
            </a:extLst>
          </p:cNvPr>
          <p:cNvCxnSpPr>
            <a:cxnSpLocks/>
          </p:cNvCxnSpPr>
          <p:nvPr/>
        </p:nvCxnSpPr>
        <p:spPr>
          <a:xfrm>
            <a:off x="1235037" y="4664306"/>
            <a:ext cx="0" cy="797992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13">
            <a:extLst>
              <a:ext uri="{FF2B5EF4-FFF2-40B4-BE49-F238E27FC236}">
                <a16:creationId xmlns:a16="http://schemas.microsoft.com/office/drawing/2014/main" id="{C4224705-EF55-5944-9EF4-D690A9E3F40E}"/>
              </a:ext>
            </a:extLst>
          </p:cNvPr>
          <p:cNvCxnSpPr>
            <a:cxnSpLocks/>
          </p:cNvCxnSpPr>
          <p:nvPr/>
        </p:nvCxnSpPr>
        <p:spPr>
          <a:xfrm flipH="1">
            <a:off x="1232126" y="4829117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13">
            <a:extLst>
              <a:ext uri="{FF2B5EF4-FFF2-40B4-BE49-F238E27FC236}">
                <a16:creationId xmlns:a16="http://schemas.microsoft.com/office/drawing/2014/main" id="{A145A8B3-B492-6642-8C5A-04906715CA7C}"/>
              </a:ext>
            </a:extLst>
          </p:cNvPr>
          <p:cNvCxnSpPr>
            <a:cxnSpLocks/>
          </p:cNvCxnSpPr>
          <p:nvPr/>
        </p:nvCxnSpPr>
        <p:spPr>
          <a:xfrm flipH="1">
            <a:off x="1238611" y="5185784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13">
            <a:extLst>
              <a:ext uri="{FF2B5EF4-FFF2-40B4-BE49-F238E27FC236}">
                <a16:creationId xmlns:a16="http://schemas.microsoft.com/office/drawing/2014/main" id="{6EA70EEE-7DC4-CC44-9087-AC96312F0FFD}"/>
              </a:ext>
            </a:extLst>
          </p:cNvPr>
          <p:cNvCxnSpPr>
            <a:cxnSpLocks/>
          </p:cNvCxnSpPr>
          <p:nvPr/>
        </p:nvCxnSpPr>
        <p:spPr>
          <a:xfrm flipH="1">
            <a:off x="1238611" y="5460349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3">
            <a:extLst>
              <a:ext uri="{FF2B5EF4-FFF2-40B4-BE49-F238E27FC236}">
                <a16:creationId xmlns:a16="http://schemas.microsoft.com/office/drawing/2014/main" id="{4487B739-168F-3A4B-8D60-67E5EF16FF01}"/>
              </a:ext>
            </a:extLst>
          </p:cNvPr>
          <p:cNvCxnSpPr>
            <a:cxnSpLocks/>
          </p:cNvCxnSpPr>
          <p:nvPr/>
        </p:nvCxnSpPr>
        <p:spPr>
          <a:xfrm>
            <a:off x="3483451" y="4372862"/>
            <a:ext cx="409625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E192211-BC4E-F849-895F-84BC06122D65}"/>
              </a:ext>
            </a:extLst>
          </p:cNvPr>
          <p:cNvGrpSpPr/>
          <p:nvPr/>
        </p:nvGrpSpPr>
        <p:grpSpPr>
          <a:xfrm>
            <a:off x="8970935" y="3428999"/>
            <a:ext cx="3050087" cy="1336951"/>
            <a:chOff x="8970935" y="3428999"/>
            <a:chExt cx="3050087" cy="1336951"/>
          </a:xfrm>
        </p:grpSpPr>
        <p:sp>
          <p:nvSpPr>
            <p:cNvPr id="38" name="Gefaltete Ecke 37">
              <a:extLst>
                <a:ext uri="{FF2B5EF4-FFF2-40B4-BE49-F238E27FC236}">
                  <a16:creationId xmlns:a16="http://schemas.microsoft.com/office/drawing/2014/main" id="{067E177C-1AB7-0842-B932-34F34BE7F8AE}"/>
                </a:ext>
              </a:extLst>
            </p:cNvPr>
            <p:cNvSpPr/>
            <p:nvPr/>
          </p:nvSpPr>
          <p:spPr>
            <a:xfrm flipV="1">
              <a:off x="8970935" y="3428999"/>
              <a:ext cx="3050087" cy="1336951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FE4C007-345A-FF40-8731-4D3CF226C2A9}"/>
                </a:ext>
              </a:extLst>
            </p:cNvPr>
            <p:cNvSpPr txBox="1"/>
            <p:nvPr/>
          </p:nvSpPr>
          <p:spPr>
            <a:xfrm>
              <a:off x="9154325" y="3942865"/>
              <a:ext cx="2718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i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Errors : [</a:t>
              </a:r>
              <a:r>
                <a:rPr lang="de-DE" sz="1400" i="1" dirty="0">
                  <a:solidFill>
                    <a:srgbClr val="C00000"/>
                  </a:solidFill>
                  <a:latin typeface="+mj-lt"/>
                </a:rPr>
                <a:t>„missing element in rule..“</a:t>
              </a:r>
              <a:r>
                <a:rPr lang="de-DE" sz="1400" i="1" dirty="0">
                  <a:solidFill>
                    <a:srgbClr val="0070C0"/>
                  </a:solidFill>
                  <a:latin typeface="+mj-lt"/>
                </a:rPr>
                <a:t>]</a:t>
              </a:r>
              <a:endParaRPr lang="de-DE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Rechteck 86">
            <a:extLst>
              <a:ext uri="{FF2B5EF4-FFF2-40B4-BE49-F238E27FC236}">
                <a16:creationId xmlns:a16="http://schemas.microsoft.com/office/drawing/2014/main" id="{9CE837BB-C0C0-9B4A-A581-80915F2CB976}"/>
              </a:ext>
            </a:extLst>
          </p:cNvPr>
          <p:cNvSpPr/>
          <p:nvPr/>
        </p:nvSpPr>
        <p:spPr>
          <a:xfrm>
            <a:off x="10360664" y="5305536"/>
            <a:ext cx="1660358" cy="1405512"/>
          </a:xfrm>
          <a:prstGeom prst="roundRect">
            <a:avLst>
              <a:gd name="adj" fmla="val 15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generator</a:t>
            </a:r>
          </a:p>
          <a:p>
            <a:pPr algn="ctr"/>
            <a:r>
              <a:rPr lang="de-DE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generate code…</a:t>
            </a:r>
          </a:p>
        </p:txBody>
      </p:sp>
      <p:sp>
        <p:nvSpPr>
          <p:cNvPr id="73" name="Rechteck 86">
            <a:extLst>
              <a:ext uri="{FF2B5EF4-FFF2-40B4-BE49-F238E27FC236}">
                <a16:creationId xmlns:a16="http://schemas.microsoft.com/office/drawing/2014/main" id="{8EB6D1B8-04A6-2E48-8E34-37B0396C1AF8}"/>
              </a:ext>
            </a:extLst>
          </p:cNvPr>
          <p:cNvSpPr/>
          <p:nvPr/>
        </p:nvSpPr>
        <p:spPr>
          <a:xfrm>
            <a:off x="3935846" y="4010890"/>
            <a:ext cx="1838191" cy="624907"/>
          </a:xfrm>
          <a:prstGeom prst="roundRect">
            <a:avLst>
              <a:gd name="adj" fmla="val 15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600" dirty="0">
                <a:solidFill>
                  <a:srgbClr val="09BEDF"/>
                </a:solidFill>
                <a:latin typeface="+mj-lt"/>
              </a:rPr>
              <a:t>ValidatorFactory</a:t>
            </a:r>
          </a:p>
        </p:txBody>
      </p:sp>
      <p:sp>
        <p:nvSpPr>
          <p:cNvPr id="74" name="Rechteck 86">
            <a:extLst>
              <a:ext uri="{FF2B5EF4-FFF2-40B4-BE49-F238E27FC236}">
                <a16:creationId xmlns:a16="http://schemas.microsoft.com/office/drawing/2014/main" id="{605E235E-6A1C-DF4B-9240-49850D0B56D0}"/>
              </a:ext>
            </a:extLst>
          </p:cNvPr>
          <p:cNvSpPr/>
          <p:nvPr/>
        </p:nvSpPr>
        <p:spPr>
          <a:xfrm>
            <a:off x="3935845" y="5034735"/>
            <a:ext cx="1838192" cy="1209701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600" dirty="0">
                <a:solidFill>
                  <a:srgbClr val="09BEDF"/>
                </a:solidFill>
                <a:latin typeface="+mj-lt"/>
              </a:rPr>
              <a:t>ValidatorBase</a:t>
            </a:r>
            <a:br>
              <a:rPr lang="de-DE" sz="1600" dirty="0">
                <a:solidFill>
                  <a:srgbClr val="09BEDF"/>
                </a:solidFill>
                <a:latin typeface="+mj-lt"/>
              </a:rPr>
            </a:br>
            <a:r>
              <a:rPr lang="de-DE" sz="1400" i="1" dirty="0">
                <a:solidFill>
                  <a:srgbClr val="09BEDF"/>
                </a:solidFill>
                <a:latin typeface="+mj-lt"/>
              </a:rPr>
              <a:t>validate()</a:t>
            </a:r>
          </a:p>
        </p:txBody>
      </p:sp>
      <p:cxnSp>
        <p:nvCxnSpPr>
          <p:cNvPr id="75" name="Gerade Verbindung mit Pfeil 13">
            <a:extLst>
              <a:ext uri="{FF2B5EF4-FFF2-40B4-BE49-F238E27FC236}">
                <a16:creationId xmlns:a16="http://schemas.microsoft.com/office/drawing/2014/main" id="{99A166CF-DE6D-B944-91CA-A4258BD7A762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4854942" y="4669878"/>
            <a:ext cx="0" cy="324578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13">
            <a:extLst>
              <a:ext uri="{FF2B5EF4-FFF2-40B4-BE49-F238E27FC236}">
                <a16:creationId xmlns:a16="http://schemas.microsoft.com/office/drawing/2014/main" id="{5D7DBD1C-BE60-3746-BF68-26E4A28418A0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 flipV="1">
            <a:off x="5774037" y="5021173"/>
            <a:ext cx="739063" cy="618413"/>
          </a:xfrm>
          <a:prstGeom prst="curvedConnector3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86">
            <a:extLst>
              <a:ext uri="{FF2B5EF4-FFF2-40B4-BE49-F238E27FC236}">
                <a16:creationId xmlns:a16="http://schemas.microsoft.com/office/drawing/2014/main" id="{DD5F2F51-C608-674D-838E-89CED018ABE4}"/>
              </a:ext>
            </a:extLst>
          </p:cNvPr>
          <p:cNvSpPr/>
          <p:nvPr/>
        </p:nvSpPr>
        <p:spPr>
          <a:xfrm>
            <a:off x="6513100" y="4517667"/>
            <a:ext cx="1439627" cy="1007012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600" dirty="0">
                <a:solidFill>
                  <a:srgbClr val="09BEDF"/>
                </a:solidFill>
                <a:latin typeface="+mj-lt"/>
              </a:rPr>
              <a:t>has</a:t>
            </a:r>
          </a:p>
          <a:p>
            <a:pPr algn="ctr"/>
            <a:r>
              <a:rPr lang="de-DE" sz="1600" dirty="0">
                <a:solidFill>
                  <a:srgbClr val="09BEDF"/>
                </a:solidFill>
                <a:latin typeface="+mj-lt"/>
              </a:rPr>
              <a:t>Errors?</a:t>
            </a:r>
          </a:p>
        </p:txBody>
      </p:sp>
      <p:cxnSp>
        <p:nvCxnSpPr>
          <p:cNvPr id="79" name="Gerade Verbindung mit Pfeil 13">
            <a:extLst>
              <a:ext uri="{FF2B5EF4-FFF2-40B4-BE49-F238E27FC236}">
                <a16:creationId xmlns:a16="http://schemas.microsoft.com/office/drawing/2014/main" id="{13B4B8E4-F02D-8645-9E39-7970543AE623}"/>
              </a:ext>
            </a:extLst>
          </p:cNvPr>
          <p:cNvCxnSpPr>
            <a:cxnSpLocks/>
            <a:stCxn id="78" idx="2"/>
            <a:endCxn id="72" idx="1"/>
          </p:cNvCxnSpPr>
          <p:nvPr/>
        </p:nvCxnSpPr>
        <p:spPr>
          <a:xfrm rot="16200000" flipH="1">
            <a:off x="8554983" y="4202610"/>
            <a:ext cx="483613" cy="3127750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13">
            <a:extLst>
              <a:ext uri="{FF2B5EF4-FFF2-40B4-BE49-F238E27FC236}">
                <a16:creationId xmlns:a16="http://schemas.microsoft.com/office/drawing/2014/main" id="{EEB1F086-A284-F642-889B-14D40F49FA2C}"/>
              </a:ext>
            </a:extLst>
          </p:cNvPr>
          <p:cNvCxnSpPr>
            <a:cxnSpLocks/>
            <a:stCxn id="78" idx="0"/>
            <a:endCxn id="38" idx="1"/>
          </p:cNvCxnSpPr>
          <p:nvPr/>
        </p:nvCxnSpPr>
        <p:spPr>
          <a:xfrm rot="5400000" flipH="1" flipV="1">
            <a:off x="7891828" y="3438561"/>
            <a:ext cx="420193" cy="1738021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none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41B51CA-57CD-5E45-A3C2-66A91372889F}"/>
              </a:ext>
            </a:extLst>
          </p:cNvPr>
          <p:cNvSpPr txBox="1"/>
          <p:nvPr/>
        </p:nvSpPr>
        <p:spPr>
          <a:xfrm>
            <a:off x="7195676" y="4140111"/>
            <a:ext cx="42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yes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B9EAF183-1C3E-2A45-8477-E7B5CDA34C8D}"/>
              </a:ext>
            </a:extLst>
          </p:cNvPr>
          <p:cNvSpPr txBox="1"/>
          <p:nvPr/>
        </p:nvSpPr>
        <p:spPr>
          <a:xfrm>
            <a:off x="7221036" y="571567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no</a:t>
            </a:r>
          </a:p>
        </p:txBody>
      </p: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941F7EFF-94EE-C44F-B76E-240C0825EC57}"/>
              </a:ext>
            </a:extLst>
          </p:cNvPr>
          <p:cNvSpPr/>
          <p:nvPr/>
        </p:nvSpPr>
        <p:spPr>
          <a:xfrm rot="10800000" flipV="1">
            <a:off x="8970934" y="5300572"/>
            <a:ext cx="937154" cy="1416162"/>
          </a:xfrm>
          <a:prstGeom prst="roundRect">
            <a:avLst>
              <a:gd name="adj" fmla="val 413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09457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943672F-840B-D041-83DC-F8D2810ACA1F}"/>
              </a:ext>
            </a:extLst>
          </p:cNvPr>
          <p:cNvSpPr txBox="1"/>
          <p:nvPr/>
        </p:nvSpPr>
        <p:spPr>
          <a:xfrm>
            <a:off x="8848538" y="3429000"/>
            <a:ext cx="3116647" cy="32877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io.openvalidation.common.model</a:t>
            </a:r>
          </a:p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OpenValidationResult</a:t>
            </a:r>
          </a:p>
        </p:txBody>
      </p:sp>
      <p:cxnSp>
        <p:nvCxnSpPr>
          <p:cNvPr id="56" name="Gerade Verbindung mit Pfeil 13">
            <a:extLst>
              <a:ext uri="{FF2B5EF4-FFF2-40B4-BE49-F238E27FC236}">
                <a16:creationId xmlns:a16="http://schemas.microsoft.com/office/drawing/2014/main" id="{9C71B3C7-A55A-1A4E-85E9-5A7C8C613C2F}"/>
              </a:ext>
            </a:extLst>
          </p:cNvPr>
          <p:cNvCxnSpPr>
            <a:cxnSpLocks/>
          </p:cNvCxnSpPr>
          <p:nvPr/>
        </p:nvCxnSpPr>
        <p:spPr>
          <a:xfrm rot="5400000">
            <a:off x="8298281" y="1333599"/>
            <a:ext cx="2258227" cy="2564126"/>
          </a:xfrm>
          <a:prstGeom prst="curvedConnector3">
            <a:avLst>
              <a:gd name="adj1" fmla="val 33859"/>
            </a:avLst>
          </a:prstGeom>
          <a:ln w="3175">
            <a:solidFill>
              <a:srgbClr val="09BEDF"/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C03AAE6-17BD-4749-BE94-64C08179EABB}"/>
              </a:ext>
            </a:extLst>
          </p:cNvPr>
          <p:cNvGrpSpPr/>
          <p:nvPr/>
        </p:nvGrpSpPr>
        <p:grpSpPr>
          <a:xfrm>
            <a:off x="3670733" y="3429000"/>
            <a:ext cx="4851739" cy="3287735"/>
            <a:chOff x="2626444" y="1991986"/>
            <a:chExt cx="5630650" cy="3287735"/>
          </a:xfrm>
        </p:grpSpPr>
        <p:sp>
          <p:nvSpPr>
            <p:cNvPr id="5" name="Rechteck 86">
              <a:extLst>
                <a:ext uri="{FF2B5EF4-FFF2-40B4-BE49-F238E27FC236}">
                  <a16:creationId xmlns:a16="http://schemas.microsoft.com/office/drawing/2014/main" id="{007FF133-1B9F-0A48-BE28-CB463BADE9E6}"/>
                </a:ext>
              </a:extLst>
            </p:cNvPr>
            <p:cNvSpPr/>
            <p:nvPr/>
          </p:nvSpPr>
          <p:spPr>
            <a:xfrm>
              <a:off x="3398908" y="2727087"/>
              <a:ext cx="3919257" cy="1945058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de-DE" sz="1600" dirty="0">
                  <a:solidFill>
                    <a:srgbClr val="09BEDF"/>
                  </a:solidFill>
                  <a:latin typeface="+mj-lt"/>
                </a:rPr>
                <a:t>     Handlebars Templates</a:t>
              </a:r>
            </a:p>
          </p:txBody>
        </p:sp>
        <p:sp>
          <p:nvSpPr>
            <p:cNvPr id="16" name="Rechteck 86">
              <a:extLst>
                <a:ext uri="{FF2B5EF4-FFF2-40B4-BE49-F238E27FC236}">
                  <a16:creationId xmlns:a16="http://schemas.microsoft.com/office/drawing/2014/main" id="{DE245468-ED79-054D-8F13-FE796C290956}"/>
                </a:ext>
              </a:extLst>
            </p:cNvPr>
            <p:cNvSpPr/>
            <p:nvPr/>
          </p:nvSpPr>
          <p:spPr>
            <a:xfrm>
              <a:off x="2626444" y="1991986"/>
              <a:ext cx="5630650" cy="3287735"/>
            </a:xfrm>
            <a:prstGeom prst="roundRect">
              <a:avLst>
                <a:gd name="adj" fmla="val 1501"/>
              </a:avLst>
            </a:prstGeom>
            <a:noFill/>
            <a:ln w="3175">
              <a:solidFill>
                <a:srgbClr val="00C7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rgbClr val="00C7EA"/>
                  </a:solidFill>
                </a:rPr>
                <a:t>generator</a:t>
              </a:r>
            </a:p>
          </p:txBody>
        </p:sp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489F9E17-6FBF-0048-8EFE-6402DFA56467}"/>
              </a:ext>
            </a:extLst>
          </p:cNvPr>
          <p:cNvSpPr txBox="1"/>
          <p:nvPr/>
        </p:nvSpPr>
        <p:spPr>
          <a:xfrm>
            <a:off x="1314633" y="2507723"/>
            <a:ext cx="891591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input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98C5A3-9D36-E346-B9BC-9AA934530BF5}"/>
              </a:ext>
            </a:extLst>
          </p:cNvPr>
          <p:cNvSpPr txBox="1"/>
          <p:nvPr/>
        </p:nvSpPr>
        <p:spPr>
          <a:xfrm>
            <a:off x="5793054" y="2507723"/>
            <a:ext cx="1214884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process  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3EF099-4030-374A-AF0F-CA13BE22E850}"/>
              </a:ext>
            </a:extLst>
          </p:cNvPr>
          <p:cNvSpPr txBox="1"/>
          <p:nvPr/>
        </p:nvSpPr>
        <p:spPr>
          <a:xfrm>
            <a:off x="9811611" y="2507723"/>
            <a:ext cx="1143263" cy="369332"/>
          </a:xfrm>
          <a:prstGeom prst="rect">
            <a:avLst/>
          </a:prstGeom>
          <a:solidFill>
            <a:srgbClr val="09BED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output   </a:t>
            </a:r>
          </a:p>
        </p:txBody>
      </p:sp>
      <p:cxnSp>
        <p:nvCxnSpPr>
          <p:cNvPr id="40" name="Gerade Verbindung mit Pfeil 13">
            <a:extLst>
              <a:ext uri="{FF2B5EF4-FFF2-40B4-BE49-F238E27FC236}">
                <a16:creationId xmlns:a16="http://schemas.microsoft.com/office/drawing/2014/main" id="{4BA780C3-1A87-7147-A018-D14C448B9EAA}"/>
              </a:ext>
            </a:extLst>
          </p:cNvPr>
          <p:cNvCxnSpPr>
            <a:cxnSpLocks/>
          </p:cNvCxnSpPr>
          <p:nvPr/>
        </p:nvCxnSpPr>
        <p:spPr>
          <a:xfrm>
            <a:off x="8274649" y="5136630"/>
            <a:ext cx="495646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EAE37C3-DB30-E446-931D-A20DF1795CA9}"/>
              </a:ext>
            </a:extLst>
          </p:cNvPr>
          <p:cNvGrpSpPr/>
          <p:nvPr/>
        </p:nvGrpSpPr>
        <p:grpSpPr>
          <a:xfrm>
            <a:off x="235383" y="299027"/>
            <a:ext cx="11785639" cy="1269937"/>
            <a:chOff x="1039053" y="2423784"/>
            <a:chExt cx="11785639" cy="1269937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AECB390-28D4-1742-954B-4881F7462119}"/>
                </a:ext>
              </a:extLst>
            </p:cNvPr>
            <p:cNvGrpSpPr/>
            <p:nvPr/>
          </p:nvGrpSpPr>
          <p:grpSpPr>
            <a:xfrm>
              <a:off x="1039054" y="2423784"/>
              <a:ext cx="11785638" cy="1269937"/>
              <a:chOff x="781654" y="2423785"/>
              <a:chExt cx="11785638" cy="1269937"/>
            </a:xfrm>
          </p:grpSpPr>
          <p:sp>
            <p:nvSpPr>
              <p:cNvPr id="51" name="Rechteck 86">
                <a:extLst>
                  <a:ext uri="{FF2B5EF4-FFF2-40B4-BE49-F238E27FC236}">
                    <a16:creationId xmlns:a16="http://schemas.microsoft.com/office/drawing/2014/main" id="{5BB7C20F-D31A-0B49-8F32-B5FED6BB5566}"/>
                  </a:ext>
                </a:extLst>
              </p:cNvPr>
              <p:cNvSpPr/>
              <p:nvPr/>
            </p:nvSpPr>
            <p:spPr>
              <a:xfrm>
                <a:off x="781654" y="2423785"/>
                <a:ext cx="2399911" cy="554864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preprocessor</a:t>
                </a:r>
              </a:p>
            </p:txBody>
          </p:sp>
          <p:sp>
            <p:nvSpPr>
              <p:cNvPr id="53" name="Rechteck 86">
                <a:extLst>
                  <a:ext uri="{FF2B5EF4-FFF2-40B4-BE49-F238E27FC236}">
                    <a16:creationId xmlns:a16="http://schemas.microsoft.com/office/drawing/2014/main" id="{9852EC69-8807-CF4D-A870-A9765FB1B83D}"/>
                  </a:ext>
                </a:extLst>
              </p:cNvPr>
              <p:cNvSpPr/>
              <p:nvPr/>
            </p:nvSpPr>
            <p:spPr>
              <a:xfrm>
                <a:off x="3672671" y="2430053"/>
                <a:ext cx="1855326" cy="1263669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parser</a:t>
                </a:r>
              </a:p>
            </p:txBody>
          </p:sp>
          <p:sp>
            <p:nvSpPr>
              <p:cNvPr id="54" name="Rechteck 86">
                <a:extLst>
                  <a:ext uri="{FF2B5EF4-FFF2-40B4-BE49-F238E27FC236}">
                    <a16:creationId xmlns:a16="http://schemas.microsoft.com/office/drawing/2014/main" id="{8D3C32A9-0E5A-6142-BDBD-BECDFD28402D}"/>
                  </a:ext>
                </a:extLst>
              </p:cNvPr>
              <p:cNvSpPr/>
              <p:nvPr/>
            </p:nvSpPr>
            <p:spPr>
              <a:xfrm>
                <a:off x="10711967" y="2423785"/>
                <a:ext cx="1855325" cy="1263669"/>
              </a:xfrm>
              <a:prstGeom prst="roundRect">
                <a:avLst>
                  <a:gd name="adj" fmla="val 1501"/>
                </a:avLst>
              </a:prstGeom>
              <a:solidFill>
                <a:srgbClr val="09BE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bg1"/>
                    </a:solidFill>
                    <a:latin typeface="+mj-lt"/>
                  </a:rPr>
                  <a:t>generator</a:t>
                </a:r>
              </a:p>
            </p:txBody>
          </p:sp>
          <p:sp>
            <p:nvSpPr>
              <p:cNvPr id="55" name="Rechteck 86">
                <a:extLst>
                  <a:ext uri="{FF2B5EF4-FFF2-40B4-BE49-F238E27FC236}">
                    <a16:creationId xmlns:a16="http://schemas.microsoft.com/office/drawing/2014/main" id="{607C136B-2FD6-BB4E-9843-7D4BE4CE4463}"/>
                  </a:ext>
                </a:extLst>
              </p:cNvPr>
              <p:cNvSpPr/>
              <p:nvPr/>
            </p:nvSpPr>
            <p:spPr>
              <a:xfrm>
                <a:off x="6019103" y="2427569"/>
                <a:ext cx="1855326" cy="1254616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AST</a:t>
                </a:r>
              </a:p>
            </p:txBody>
          </p:sp>
        </p:grpSp>
        <p:sp>
          <p:nvSpPr>
            <p:cNvPr id="49" name="Rechteck 86">
              <a:extLst>
                <a:ext uri="{FF2B5EF4-FFF2-40B4-BE49-F238E27FC236}">
                  <a16:creationId xmlns:a16="http://schemas.microsoft.com/office/drawing/2014/main" id="{17A63234-4EFC-CE41-8392-AD4D61AC2E1F}"/>
                </a:ext>
              </a:extLst>
            </p:cNvPr>
            <p:cNvSpPr/>
            <p:nvPr/>
          </p:nvSpPr>
          <p:spPr>
            <a:xfrm>
              <a:off x="1039053" y="3132596"/>
              <a:ext cx="2399912" cy="554857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Schema converter</a:t>
              </a:r>
            </a:p>
          </p:txBody>
        </p:sp>
        <p:sp>
          <p:nvSpPr>
            <p:cNvPr id="50" name="Rechteck 86">
              <a:extLst>
                <a:ext uri="{FF2B5EF4-FFF2-40B4-BE49-F238E27FC236}">
                  <a16:creationId xmlns:a16="http://schemas.microsoft.com/office/drawing/2014/main" id="{4E682504-11B2-5145-8749-9E3D2BA5C68A}"/>
                </a:ext>
              </a:extLst>
            </p:cNvPr>
            <p:cNvSpPr/>
            <p:nvPr/>
          </p:nvSpPr>
          <p:spPr>
            <a:xfrm>
              <a:off x="8622935" y="2427568"/>
              <a:ext cx="1855326" cy="1254616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validation</a:t>
              </a:r>
            </a:p>
          </p:txBody>
        </p:sp>
      </p:grp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1C347599-D2BE-0849-B4A9-C949AED45C41}"/>
              </a:ext>
            </a:extLst>
          </p:cNvPr>
          <p:cNvSpPr/>
          <p:nvPr/>
        </p:nvSpPr>
        <p:spPr>
          <a:xfrm flipV="1">
            <a:off x="226816" y="3429000"/>
            <a:ext cx="3207762" cy="3287735"/>
          </a:xfrm>
          <a:prstGeom prst="roundRect">
            <a:avLst>
              <a:gd name="adj" fmla="val 413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8416CC-21F5-AE4F-8465-928ACA70AC61}"/>
              </a:ext>
            </a:extLst>
          </p:cNvPr>
          <p:cNvSpPr txBox="1"/>
          <p:nvPr/>
        </p:nvSpPr>
        <p:spPr>
          <a:xfrm>
            <a:off x="448619" y="3683583"/>
            <a:ext cx="2764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io.openvalidation.common.ast.</a:t>
            </a:r>
            <a:r>
              <a:rPr lang="de-DE" sz="1200" b="1" dirty="0">
                <a:solidFill>
                  <a:schemeClr val="bg1"/>
                </a:solidFill>
              </a:rPr>
              <a:t>ASTModel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F0C7393-5C48-FE4F-9673-BE6A2A6BA322}"/>
              </a:ext>
            </a:extLst>
          </p:cNvPr>
          <p:cNvSpPr txBox="1"/>
          <p:nvPr/>
        </p:nvSpPr>
        <p:spPr>
          <a:xfrm>
            <a:off x="728304" y="405731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rule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240CB5E-BB9B-1B4A-B5EF-E9041BB6002F}"/>
              </a:ext>
            </a:extLst>
          </p:cNvPr>
          <p:cNvSpPr txBox="1"/>
          <p:nvPr/>
        </p:nvSpPr>
        <p:spPr>
          <a:xfrm>
            <a:off x="1075816" y="4379168"/>
            <a:ext cx="77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AB12E98-CB99-8E4A-B8D6-D5F853172B3F}"/>
              </a:ext>
            </a:extLst>
          </p:cNvPr>
          <p:cNvSpPr txBox="1"/>
          <p:nvPr/>
        </p:nvSpPr>
        <p:spPr>
          <a:xfrm>
            <a:off x="1057185" y="5592563"/>
            <a:ext cx="2006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error : </a:t>
            </a:r>
            <a:r>
              <a:rPr lang="de-DE" sz="1200" dirty="0">
                <a:solidFill>
                  <a:srgbClr val="C00000"/>
                </a:solidFill>
              </a:rPr>
              <a:t>„the applicant‘s age…“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007EEBF-36EC-0540-BA4C-FE88D4977F4A}"/>
              </a:ext>
            </a:extLst>
          </p:cNvPr>
          <p:cNvSpPr txBox="1"/>
          <p:nvPr/>
        </p:nvSpPr>
        <p:spPr>
          <a:xfrm>
            <a:off x="1404715" y="4683667"/>
            <a:ext cx="128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left operand : </a:t>
            </a:r>
            <a:r>
              <a:rPr lang="de-DE" sz="1200" dirty="0">
                <a:solidFill>
                  <a:srgbClr val="C00000"/>
                </a:solidFill>
              </a:rPr>
              <a:t>age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3469DD0-B621-1A42-9BFD-2A0235A93361}"/>
              </a:ext>
            </a:extLst>
          </p:cNvPr>
          <p:cNvSpPr txBox="1"/>
          <p:nvPr/>
        </p:nvSpPr>
        <p:spPr>
          <a:xfrm>
            <a:off x="1395167" y="5308879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right operand : </a:t>
            </a:r>
            <a:r>
              <a:rPr lang="de-DE" sz="12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DCB08DB-9447-E543-8970-296C740EABE7}"/>
              </a:ext>
            </a:extLst>
          </p:cNvPr>
          <p:cNvSpPr txBox="1"/>
          <p:nvPr/>
        </p:nvSpPr>
        <p:spPr>
          <a:xfrm>
            <a:off x="1401652" y="5028537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comparison operator : </a:t>
            </a:r>
            <a:r>
              <a:rPr lang="de-DE" sz="1200" dirty="0">
                <a:solidFill>
                  <a:srgbClr val="09BEDF"/>
                </a:solidFill>
              </a:rPr>
              <a:t>less</a:t>
            </a:r>
          </a:p>
        </p:txBody>
      </p:sp>
      <p:cxnSp>
        <p:nvCxnSpPr>
          <p:cNvPr id="58" name="Gerade Verbindung mit Pfeil 13">
            <a:extLst>
              <a:ext uri="{FF2B5EF4-FFF2-40B4-BE49-F238E27FC236}">
                <a16:creationId xmlns:a16="http://schemas.microsoft.com/office/drawing/2014/main" id="{8A89C4DC-543B-7545-9E72-CE1F6486C5FA}"/>
              </a:ext>
            </a:extLst>
          </p:cNvPr>
          <p:cNvCxnSpPr>
            <a:cxnSpLocks/>
          </p:cNvCxnSpPr>
          <p:nvPr/>
        </p:nvCxnSpPr>
        <p:spPr>
          <a:xfrm>
            <a:off x="594196" y="3948380"/>
            <a:ext cx="0" cy="27969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3">
            <a:extLst>
              <a:ext uri="{FF2B5EF4-FFF2-40B4-BE49-F238E27FC236}">
                <a16:creationId xmlns:a16="http://schemas.microsoft.com/office/drawing/2014/main" id="{FD4F346D-05ED-A249-B3C5-D1CAA7AC09EC}"/>
              </a:ext>
            </a:extLst>
          </p:cNvPr>
          <p:cNvCxnSpPr>
            <a:cxnSpLocks/>
          </p:cNvCxnSpPr>
          <p:nvPr/>
        </p:nvCxnSpPr>
        <p:spPr>
          <a:xfrm flipH="1">
            <a:off x="595077" y="4225590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13">
            <a:extLst>
              <a:ext uri="{FF2B5EF4-FFF2-40B4-BE49-F238E27FC236}">
                <a16:creationId xmlns:a16="http://schemas.microsoft.com/office/drawing/2014/main" id="{A440D563-DF5B-A644-ACD1-DDCE89D216B3}"/>
              </a:ext>
            </a:extLst>
          </p:cNvPr>
          <p:cNvCxnSpPr>
            <a:cxnSpLocks/>
          </p:cNvCxnSpPr>
          <p:nvPr/>
        </p:nvCxnSpPr>
        <p:spPr>
          <a:xfrm>
            <a:off x="932507" y="4339021"/>
            <a:ext cx="0" cy="1413691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13">
            <a:extLst>
              <a:ext uri="{FF2B5EF4-FFF2-40B4-BE49-F238E27FC236}">
                <a16:creationId xmlns:a16="http://schemas.microsoft.com/office/drawing/2014/main" id="{7B8DA358-BBCC-8F4A-8B21-20CC77536EBC}"/>
              </a:ext>
            </a:extLst>
          </p:cNvPr>
          <p:cNvCxnSpPr>
            <a:cxnSpLocks/>
          </p:cNvCxnSpPr>
          <p:nvPr/>
        </p:nvCxnSpPr>
        <p:spPr>
          <a:xfrm flipH="1">
            <a:off x="933512" y="4518266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13">
            <a:extLst>
              <a:ext uri="{FF2B5EF4-FFF2-40B4-BE49-F238E27FC236}">
                <a16:creationId xmlns:a16="http://schemas.microsoft.com/office/drawing/2014/main" id="{C65B3CA3-9857-2143-8F80-C0D01E9F99AD}"/>
              </a:ext>
            </a:extLst>
          </p:cNvPr>
          <p:cNvCxnSpPr>
            <a:cxnSpLocks/>
          </p:cNvCxnSpPr>
          <p:nvPr/>
        </p:nvCxnSpPr>
        <p:spPr>
          <a:xfrm flipH="1">
            <a:off x="938992" y="5745857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13">
            <a:extLst>
              <a:ext uri="{FF2B5EF4-FFF2-40B4-BE49-F238E27FC236}">
                <a16:creationId xmlns:a16="http://schemas.microsoft.com/office/drawing/2014/main" id="{28CEEFC2-B183-6846-A27B-11444B2D84B1}"/>
              </a:ext>
            </a:extLst>
          </p:cNvPr>
          <p:cNvCxnSpPr>
            <a:cxnSpLocks/>
          </p:cNvCxnSpPr>
          <p:nvPr/>
        </p:nvCxnSpPr>
        <p:spPr>
          <a:xfrm>
            <a:off x="1235037" y="4664306"/>
            <a:ext cx="0" cy="797992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13">
            <a:extLst>
              <a:ext uri="{FF2B5EF4-FFF2-40B4-BE49-F238E27FC236}">
                <a16:creationId xmlns:a16="http://schemas.microsoft.com/office/drawing/2014/main" id="{C4224705-EF55-5944-9EF4-D690A9E3F40E}"/>
              </a:ext>
            </a:extLst>
          </p:cNvPr>
          <p:cNvCxnSpPr>
            <a:cxnSpLocks/>
          </p:cNvCxnSpPr>
          <p:nvPr/>
        </p:nvCxnSpPr>
        <p:spPr>
          <a:xfrm flipH="1">
            <a:off x="1232126" y="4829117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13">
            <a:extLst>
              <a:ext uri="{FF2B5EF4-FFF2-40B4-BE49-F238E27FC236}">
                <a16:creationId xmlns:a16="http://schemas.microsoft.com/office/drawing/2014/main" id="{A145A8B3-B492-6642-8C5A-04906715CA7C}"/>
              </a:ext>
            </a:extLst>
          </p:cNvPr>
          <p:cNvCxnSpPr>
            <a:cxnSpLocks/>
          </p:cNvCxnSpPr>
          <p:nvPr/>
        </p:nvCxnSpPr>
        <p:spPr>
          <a:xfrm flipH="1">
            <a:off x="1238611" y="5185784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13">
            <a:extLst>
              <a:ext uri="{FF2B5EF4-FFF2-40B4-BE49-F238E27FC236}">
                <a16:creationId xmlns:a16="http://schemas.microsoft.com/office/drawing/2014/main" id="{6EA70EEE-7DC4-CC44-9087-AC96312F0FFD}"/>
              </a:ext>
            </a:extLst>
          </p:cNvPr>
          <p:cNvCxnSpPr>
            <a:cxnSpLocks/>
          </p:cNvCxnSpPr>
          <p:nvPr/>
        </p:nvCxnSpPr>
        <p:spPr>
          <a:xfrm flipH="1">
            <a:off x="1238611" y="5460349"/>
            <a:ext cx="169526" cy="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3">
            <a:extLst>
              <a:ext uri="{FF2B5EF4-FFF2-40B4-BE49-F238E27FC236}">
                <a16:creationId xmlns:a16="http://schemas.microsoft.com/office/drawing/2014/main" id="{4487B739-168F-3A4B-8D60-67E5EF16FF01}"/>
              </a:ext>
            </a:extLst>
          </p:cNvPr>
          <p:cNvCxnSpPr>
            <a:cxnSpLocks/>
          </p:cNvCxnSpPr>
          <p:nvPr/>
        </p:nvCxnSpPr>
        <p:spPr>
          <a:xfrm>
            <a:off x="3484091" y="5181999"/>
            <a:ext cx="545211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E192211-BC4E-F849-895F-84BC06122D65}"/>
              </a:ext>
            </a:extLst>
          </p:cNvPr>
          <p:cNvGrpSpPr/>
          <p:nvPr/>
        </p:nvGrpSpPr>
        <p:grpSpPr>
          <a:xfrm>
            <a:off x="9131051" y="3948380"/>
            <a:ext cx="2715798" cy="1196914"/>
            <a:chOff x="9131052" y="3569033"/>
            <a:chExt cx="2715798" cy="1196914"/>
          </a:xfrm>
        </p:grpSpPr>
        <p:sp>
          <p:nvSpPr>
            <p:cNvPr id="38" name="Gefaltete Ecke 37">
              <a:extLst>
                <a:ext uri="{FF2B5EF4-FFF2-40B4-BE49-F238E27FC236}">
                  <a16:creationId xmlns:a16="http://schemas.microsoft.com/office/drawing/2014/main" id="{067E177C-1AB7-0842-B932-34F34BE7F8AE}"/>
                </a:ext>
              </a:extLst>
            </p:cNvPr>
            <p:cNvSpPr/>
            <p:nvPr/>
          </p:nvSpPr>
          <p:spPr>
            <a:xfrm flipV="1">
              <a:off x="9131052" y="3569033"/>
              <a:ext cx="2662204" cy="1196914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FE4C007-345A-FF40-8731-4D3CF226C2A9}"/>
                </a:ext>
              </a:extLst>
            </p:cNvPr>
            <p:cNvSpPr txBox="1"/>
            <p:nvPr/>
          </p:nvSpPr>
          <p:spPr>
            <a:xfrm>
              <a:off x="9184646" y="3712412"/>
              <a:ext cx="266220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</a:rPr>
                <a:t>if</a:t>
              </a:r>
              <a:r>
                <a:rPr lang="de-DE" sz="1400" dirty="0"/>
                <a:t> </a:t>
              </a:r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de-DE" sz="1400" dirty="0"/>
                <a:t> </a:t>
              </a:r>
              <a:r>
                <a:rPr lang="de-DE" sz="1400" dirty="0">
                  <a:solidFill>
                    <a:srgbClr val="C00000"/>
                  </a:solidFill>
                </a:rPr>
                <a:t>age</a:t>
              </a:r>
              <a:r>
                <a:rPr lang="de-DE" sz="1400" dirty="0"/>
                <a:t> </a:t>
              </a:r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</a:rPr>
                <a:t>&lt;</a:t>
              </a:r>
              <a:r>
                <a:rPr lang="de-DE" sz="1400" dirty="0"/>
                <a:t> </a:t>
              </a:r>
              <a:r>
                <a:rPr lang="de-DE" sz="1400" dirty="0">
                  <a:solidFill>
                    <a:srgbClr val="C00000"/>
                  </a:solidFill>
                </a:rPr>
                <a:t>18</a:t>
              </a:r>
              <a:r>
                <a:rPr lang="de-DE" sz="1400" dirty="0"/>
                <a:t> </a:t>
              </a:r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) {</a:t>
              </a:r>
            </a:p>
            <a:p>
              <a:r>
                <a:rPr lang="de-DE" sz="1400" dirty="0"/>
                <a:t>    </a:t>
              </a:r>
              <a:r>
                <a:rPr lang="de-DE" sz="1400" dirty="0">
                  <a:solidFill>
                    <a:schemeClr val="accent4">
                      <a:lumMod val="75000"/>
                    </a:schemeClr>
                  </a:solidFill>
                </a:rPr>
                <a:t>throw</a:t>
              </a:r>
              <a:r>
                <a:rPr lang="de-DE" sz="1400" dirty="0"/>
                <a:t> </a:t>
              </a:r>
            </a:p>
            <a:p>
              <a:r>
                <a:rPr lang="de-DE" sz="1400" dirty="0"/>
                <a:t>         </a:t>
              </a:r>
              <a:r>
                <a:rPr lang="de-DE" sz="1400" dirty="0">
                  <a:solidFill>
                    <a:schemeClr val="accent4">
                      <a:lumMod val="75000"/>
                    </a:schemeClr>
                  </a:solidFill>
                </a:rPr>
                <a:t>Error</a:t>
              </a:r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de-DE" sz="1400" i="1" dirty="0">
                  <a:solidFill>
                    <a:srgbClr val="C00000"/>
                  </a:solidFill>
                  <a:latin typeface="+mj-lt"/>
                </a:rPr>
                <a:t>„the applicant‘s age…“</a:t>
              </a:r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  <a:p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}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D35E988-F425-564F-B349-9FF02B00609C}"/>
              </a:ext>
            </a:extLst>
          </p:cNvPr>
          <p:cNvGrpSpPr/>
          <p:nvPr/>
        </p:nvGrpSpPr>
        <p:grpSpPr>
          <a:xfrm>
            <a:off x="9131050" y="5307801"/>
            <a:ext cx="2662205" cy="537493"/>
            <a:chOff x="9131050" y="3428996"/>
            <a:chExt cx="2662205" cy="537493"/>
          </a:xfrm>
        </p:grpSpPr>
        <p:sp>
          <p:nvSpPr>
            <p:cNvPr id="60" name="Gefaltete Ecke 59">
              <a:extLst>
                <a:ext uri="{FF2B5EF4-FFF2-40B4-BE49-F238E27FC236}">
                  <a16:creationId xmlns:a16="http://schemas.microsoft.com/office/drawing/2014/main" id="{F4BA1E2E-6383-4C42-9E9A-47F76C3B369D}"/>
                </a:ext>
              </a:extLst>
            </p:cNvPr>
            <p:cNvSpPr/>
            <p:nvPr/>
          </p:nvSpPr>
          <p:spPr>
            <a:xfrm flipV="1">
              <a:off x="9131050" y="3428996"/>
              <a:ext cx="2662205" cy="537493"/>
            </a:xfrm>
            <a:prstGeom prst="foldedCorne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B918DBE7-A23E-334B-A188-E1055D00C869}"/>
                </a:ext>
              </a:extLst>
            </p:cNvPr>
            <p:cNvSpPr txBox="1"/>
            <p:nvPr/>
          </p:nvSpPr>
          <p:spPr>
            <a:xfrm>
              <a:off x="9916085" y="3553184"/>
              <a:ext cx="981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</a:rPr>
                <a:t>framework</a:t>
              </a:r>
            </a:p>
          </p:txBody>
        </p:sp>
      </p:grpSp>
      <p:sp>
        <p:nvSpPr>
          <p:cNvPr id="63" name="Gefaltete Ecke 62">
            <a:extLst>
              <a:ext uri="{FF2B5EF4-FFF2-40B4-BE49-F238E27FC236}">
                <a16:creationId xmlns:a16="http://schemas.microsoft.com/office/drawing/2014/main" id="{541AC1ED-D66C-B04E-A0CA-F3F7EBFEBB45}"/>
              </a:ext>
            </a:extLst>
          </p:cNvPr>
          <p:cNvSpPr/>
          <p:nvPr/>
        </p:nvSpPr>
        <p:spPr>
          <a:xfrm flipV="1">
            <a:off x="9121164" y="5990245"/>
            <a:ext cx="2681976" cy="537498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BD81E96-16E7-3E4A-A036-B506F51DB727}"/>
              </a:ext>
            </a:extLst>
          </p:cNvPr>
          <p:cNvSpPr txBox="1"/>
          <p:nvPr/>
        </p:nvSpPr>
        <p:spPr>
          <a:xfrm>
            <a:off x="9845115" y="6089462"/>
            <a:ext cx="1341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validatorfactory</a:t>
            </a:r>
          </a:p>
        </p:txBody>
      </p:sp>
    </p:spTree>
    <p:extLst>
      <p:ext uri="{BB962C8B-B14F-4D97-AF65-F5344CB8AC3E}">
        <p14:creationId xmlns:p14="http://schemas.microsoft.com/office/powerpoint/2010/main" val="327392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Microsoft Macintosh PowerPoint</Application>
  <PresentationFormat>Breitbild</PresentationFormat>
  <Paragraphs>544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Impact</vt:lpstr>
      <vt:lpstr>Times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Brockhaus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Leyberman, Ilja</dc:creator>
  <cp:lastModifiedBy>Leyberman, Ilja</cp:lastModifiedBy>
  <cp:revision>172</cp:revision>
  <cp:lastPrinted>2019-05-07T16:40:07Z</cp:lastPrinted>
  <dcterms:created xsi:type="dcterms:W3CDTF">2018-06-18T09:52:22Z</dcterms:created>
  <dcterms:modified xsi:type="dcterms:W3CDTF">2020-02-11T15:37:02Z</dcterms:modified>
</cp:coreProperties>
</file>