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1" r:id="rId4"/>
    <p:sldId id="266" r:id="rId5"/>
    <p:sldId id="263" r:id="rId6"/>
    <p:sldId id="267" r:id="rId7"/>
    <p:sldId id="258" r:id="rId8"/>
    <p:sldId id="268" r:id="rId9"/>
    <p:sldId id="273" r:id="rId10"/>
    <p:sldId id="274" r:id="rId11"/>
    <p:sldId id="262" r:id="rId12"/>
    <p:sldId id="275" r:id="rId13"/>
    <p:sldId id="277" r:id="rId14"/>
    <p:sldId id="276" r:id="rId15"/>
    <p:sldId id="265" r:id="rId16"/>
    <p:sldId id="278" r:id="rId17"/>
    <p:sldId id="259" r:id="rId18"/>
    <p:sldId id="264" r:id="rId19"/>
    <p:sldId id="260" r:id="rId20"/>
    <p:sldId id="269" r:id="rId21"/>
    <p:sldId id="279" r:id="rId22"/>
  </p:sldIdLst>
  <p:sldSz cx="12192000" cy="6858000"/>
  <p:notesSz cx="6858000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CA0"/>
    <a:srgbClr val="3483CA"/>
    <a:srgbClr val="5B9BD5"/>
    <a:srgbClr val="C0D7EE"/>
    <a:srgbClr val="ECF3FA"/>
    <a:srgbClr val="09BEDF"/>
    <a:srgbClr val="666666"/>
    <a:srgbClr val="616161"/>
    <a:srgbClr val="7F7F7F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556" y="0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/>
          <a:lstStyle>
            <a:lvl1pPr algn="r">
              <a:defRPr sz="800"/>
            </a:lvl1pPr>
          </a:lstStyle>
          <a:p>
            <a:fld id="{6F1D4658-1B9C-4A60-BEC8-C54CAEFCDFCE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378158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 anchor="b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556" y="9378158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 anchor="b"/>
          <a:lstStyle>
            <a:lvl1pPr algn="r">
              <a:defRPr sz="800"/>
            </a:lvl1pPr>
          </a:lstStyle>
          <a:p>
            <a:fld id="{8676914D-5690-4138-8F5A-0AD59C093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7684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556" y="0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/>
          <a:lstStyle>
            <a:lvl1pPr algn="r">
              <a:defRPr sz="800"/>
            </a:lvl1pPr>
          </a:lstStyle>
          <a:p>
            <a:fld id="{F7EA4731-4F66-4F7B-9B1D-F1ACE2E3CE7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481" tIns="31240" rIns="62481" bIns="3124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348" y="4750755"/>
            <a:ext cx="5486400" cy="3888371"/>
          </a:xfrm>
          <a:prstGeom prst="rect">
            <a:avLst/>
          </a:prstGeom>
        </p:spPr>
        <p:txBody>
          <a:bodyPr vert="horz" lIns="62481" tIns="31240" rIns="62481" bIns="3124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378158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 anchor="b"/>
          <a:lstStyle>
            <a:lvl1pPr algn="l">
              <a:defRPr sz="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556" y="9378158"/>
            <a:ext cx="2972348" cy="494506"/>
          </a:xfrm>
          <a:prstGeom prst="rect">
            <a:avLst/>
          </a:prstGeom>
        </p:spPr>
        <p:txBody>
          <a:bodyPr vert="horz" lIns="62481" tIns="31240" rIns="62481" bIns="31240" rtlCol="0" anchor="b"/>
          <a:lstStyle>
            <a:lvl1pPr algn="r">
              <a:defRPr sz="800"/>
            </a:lvl1pPr>
          </a:lstStyle>
          <a:p>
            <a:fld id="{B7ECF1DE-3457-401A-969C-DC3D8983E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7987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39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5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3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7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38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43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0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13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BAF4-4933-47B0-A293-E2A443DD9D22}" type="datetimeFigureOut">
              <a:rPr lang="de-DE" smtClean="0"/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5510-F839-4B4F-A5E5-42677B71B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2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hteck 86"/>
          <p:cNvSpPr/>
          <p:nvPr/>
        </p:nvSpPr>
        <p:spPr>
          <a:xfrm>
            <a:off x="0" y="588407"/>
            <a:ext cx="12192000" cy="441865"/>
          </a:xfrm>
          <a:prstGeom prst="rect">
            <a:avLst/>
          </a:prstGeom>
          <a:solidFill>
            <a:schemeClr val="tx2">
              <a:lumMod val="20000"/>
              <a:lumOff val="80000"/>
              <a:alpha val="5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 smtClean="0">
              <a:solidFill>
                <a:schemeClr val="bg1"/>
              </a:solidFill>
            </a:endParaRPr>
          </a:p>
        </p:txBody>
      </p:sp>
      <p:sp>
        <p:nvSpPr>
          <p:cNvPr id="22" name="Rechteck 86"/>
          <p:cNvSpPr/>
          <p:nvPr/>
        </p:nvSpPr>
        <p:spPr>
          <a:xfrm>
            <a:off x="0" y="-27943"/>
            <a:ext cx="12192000" cy="614458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 smtClean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22368" y="106611"/>
            <a:ext cx="334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how does openVALIDATION work?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4807697" y="1314178"/>
            <a:ext cx="1529241" cy="1873312"/>
            <a:chOff x="611724" y="2130384"/>
            <a:chExt cx="1182655" cy="2066365"/>
          </a:xfrm>
        </p:grpSpPr>
        <p:sp>
          <p:nvSpPr>
            <p:cNvPr id="23" name="Rechteck 86"/>
            <p:cNvSpPr/>
            <p:nvPr/>
          </p:nvSpPr>
          <p:spPr>
            <a:xfrm>
              <a:off x="611724" y="2130384"/>
              <a:ext cx="1182655" cy="2066365"/>
            </a:xfrm>
            <a:prstGeom prst="roundRect">
              <a:avLst>
                <a:gd name="adj" fmla="val 384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Rechteck 86"/>
            <p:cNvSpPr/>
            <p:nvPr/>
          </p:nvSpPr>
          <p:spPr>
            <a:xfrm>
              <a:off x="718628" y="3144436"/>
              <a:ext cx="957765" cy="290915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lexer</a:t>
              </a:r>
              <a:endPara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Rechteck 86"/>
            <p:cNvSpPr/>
            <p:nvPr/>
          </p:nvSpPr>
          <p:spPr>
            <a:xfrm>
              <a:off x="723553" y="3667627"/>
              <a:ext cx="957765" cy="290915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parser</a:t>
              </a:r>
              <a:endPara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3" name="Gerade Verbindung mit Pfeil 13"/>
          <p:cNvCxnSpPr>
            <a:stCxn id="88" idx="3"/>
            <a:endCxn id="23" idx="1"/>
          </p:cNvCxnSpPr>
          <p:nvPr/>
        </p:nvCxnSpPr>
        <p:spPr>
          <a:xfrm flipV="1">
            <a:off x="4381272" y="2250834"/>
            <a:ext cx="426425" cy="195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13"/>
          <p:cNvCxnSpPr>
            <a:stCxn id="132" idx="0"/>
            <a:endCxn id="88" idx="2"/>
          </p:cNvCxnSpPr>
          <p:nvPr/>
        </p:nvCxnSpPr>
        <p:spPr>
          <a:xfrm flipH="1" flipV="1">
            <a:off x="3588721" y="3187490"/>
            <a:ext cx="3660" cy="987434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86"/>
          <p:cNvSpPr/>
          <p:nvPr/>
        </p:nvSpPr>
        <p:spPr>
          <a:xfrm>
            <a:off x="4810417" y="4592347"/>
            <a:ext cx="1532590" cy="683647"/>
          </a:xfrm>
          <a:prstGeom prst="roundRect">
            <a:avLst>
              <a:gd name="adj" fmla="val 384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AST-Builder</a:t>
            </a:r>
          </a:p>
        </p:txBody>
      </p:sp>
      <p:sp>
        <p:nvSpPr>
          <p:cNvPr id="112" name="Rechteck 86"/>
          <p:cNvSpPr/>
          <p:nvPr/>
        </p:nvSpPr>
        <p:spPr>
          <a:xfrm>
            <a:off x="4244847" y="1842669"/>
            <a:ext cx="2092091" cy="4585427"/>
          </a:xfrm>
          <a:prstGeom prst="roundRect">
            <a:avLst>
              <a:gd name="adj" fmla="val 1501"/>
            </a:avLst>
          </a:prstGeom>
          <a:noFill/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Rechteck 86"/>
          <p:cNvSpPr/>
          <p:nvPr/>
        </p:nvSpPr>
        <p:spPr>
          <a:xfrm>
            <a:off x="6922218" y="1314178"/>
            <a:ext cx="1684470" cy="5113918"/>
          </a:xfrm>
          <a:prstGeom prst="roundRect">
            <a:avLst>
              <a:gd name="adj" fmla="val 1501"/>
            </a:avLst>
          </a:prstGeom>
          <a:solidFill>
            <a:schemeClr val="bg1">
              <a:lumMod val="95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3" name="Gruppieren 52"/>
          <p:cNvGrpSpPr/>
          <p:nvPr/>
        </p:nvGrpSpPr>
        <p:grpSpPr>
          <a:xfrm>
            <a:off x="7139156" y="1477401"/>
            <a:ext cx="1260950" cy="4826462"/>
            <a:chOff x="4297894" y="4737413"/>
            <a:chExt cx="1260950" cy="4826462"/>
          </a:xfrm>
          <a:solidFill>
            <a:schemeClr val="bg1">
              <a:lumMod val="95000"/>
            </a:schemeClr>
          </a:solidFill>
        </p:grpSpPr>
        <p:sp>
          <p:nvSpPr>
            <p:cNvPr id="51" name="Flussdiagramm: Mehrere Dokumente 50"/>
            <p:cNvSpPr/>
            <p:nvPr/>
          </p:nvSpPr>
          <p:spPr>
            <a:xfrm>
              <a:off x="4297894" y="4737413"/>
              <a:ext cx="1260950" cy="758952"/>
            </a:xfrm>
            <a:prstGeom prst="flowChartMulti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200" dirty="0" smtClean="0">
                  <a:solidFill>
                    <a:schemeClr val="accent1">
                      <a:lumMod val="75000"/>
                    </a:schemeClr>
                  </a:solidFill>
                </a:rPr>
                <a:t>C# templates</a:t>
              </a:r>
              <a:endParaRPr lang="de-DE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028" name="Picture 4" descr="Bildergebnis fÃ¼r handlebar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50" t="23623" r="14645" b="26603"/>
            <a:stretch/>
          </p:blipFill>
          <p:spPr bwMode="auto">
            <a:xfrm>
              <a:off x="4588397" y="9054275"/>
              <a:ext cx="728000" cy="509600"/>
            </a:xfrm>
            <a:prstGeom prst="rect">
              <a:avLst/>
            </a:prstGeom>
            <a:grpFill/>
            <a:extLst/>
          </p:spPr>
        </p:pic>
      </p:grpSp>
      <p:cxnSp>
        <p:nvCxnSpPr>
          <p:cNvPr id="131" name="Gerade Verbindung mit Pfeil 13"/>
          <p:cNvCxnSpPr>
            <a:stCxn id="128" idx="3"/>
            <a:endCxn id="130" idx="1"/>
          </p:cNvCxnSpPr>
          <p:nvPr/>
        </p:nvCxnSpPr>
        <p:spPr>
          <a:xfrm flipV="1">
            <a:off x="6349953" y="3871137"/>
            <a:ext cx="572265" cy="2219456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uppieren 1030"/>
          <p:cNvGrpSpPr/>
          <p:nvPr/>
        </p:nvGrpSpPr>
        <p:grpSpPr>
          <a:xfrm>
            <a:off x="2801916" y="4174924"/>
            <a:ext cx="1580929" cy="2255942"/>
            <a:chOff x="1386446" y="1337716"/>
            <a:chExt cx="1207199" cy="918609"/>
          </a:xfrm>
        </p:grpSpPr>
        <p:sp>
          <p:nvSpPr>
            <p:cNvPr id="132" name="Rechteck 86"/>
            <p:cNvSpPr/>
            <p:nvPr/>
          </p:nvSpPr>
          <p:spPr>
            <a:xfrm>
              <a:off x="1386446" y="1337716"/>
              <a:ext cx="1207199" cy="918609"/>
            </a:xfrm>
            <a:prstGeom prst="roundRect">
              <a:avLst>
                <a:gd name="adj" fmla="val 1501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 smtClean="0">
                  <a:solidFill>
                    <a:schemeClr val="bg1">
                      <a:lumMod val="95000"/>
                    </a:schemeClr>
                  </a:solidFill>
                </a:rPr>
                <a:t>entry point</a:t>
              </a:r>
            </a:p>
          </p:txBody>
        </p:sp>
        <p:sp>
          <p:nvSpPr>
            <p:cNvPr id="134" name="Rechteck 86"/>
            <p:cNvSpPr/>
            <p:nvPr/>
          </p:nvSpPr>
          <p:spPr>
            <a:xfrm>
              <a:off x="1522473" y="1616762"/>
              <a:ext cx="948668" cy="155086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</a:t>
              </a:r>
            </a:p>
          </p:txBody>
        </p:sp>
        <p:sp>
          <p:nvSpPr>
            <p:cNvPr id="135" name="Rechteck 86"/>
            <p:cNvSpPr/>
            <p:nvPr/>
          </p:nvSpPr>
          <p:spPr>
            <a:xfrm>
              <a:off x="1526553" y="2050443"/>
              <a:ext cx="944588" cy="154038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</a:p>
          </p:txBody>
        </p:sp>
        <p:sp>
          <p:nvSpPr>
            <p:cNvPr id="136" name="Rechteck 86"/>
            <p:cNvSpPr/>
            <p:nvPr/>
          </p:nvSpPr>
          <p:spPr>
            <a:xfrm>
              <a:off x="1526553" y="1840971"/>
              <a:ext cx="944588" cy="15613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service</a:t>
              </a:r>
            </a:p>
          </p:txBody>
        </p:sp>
      </p:grpSp>
      <p:cxnSp>
        <p:nvCxnSpPr>
          <p:cNvPr id="137" name="Gerade Verbindung mit Pfeil 13"/>
          <p:cNvCxnSpPr>
            <a:stCxn id="82" idx="1"/>
            <a:endCxn id="132" idx="1"/>
          </p:cNvCxnSpPr>
          <p:nvPr/>
        </p:nvCxnSpPr>
        <p:spPr>
          <a:xfrm rot="16200000" flipH="1">
            <a:off x="1705357" y="4206335"/>
            <a:ext cx="861837" cy="1331281"/>
          </a:xfrm>
          <a:prstGeom prst="curved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Gruppieren 1031"/>
          <p:cNvGrpSpPr/>
          <p:nvPr/>
        </p:nvGrpSpPr>
        <p:grpSpPr>
          <a:xfrm>
            <a:off x="9068343" y="1310424"/>
            <a:ext cx="1584320" cy="1096407"/>
            <a:chOff x="2768945" y="2618566"/>
            <a:chExt cx="1584320" cy="1096407"/>
          </a:xfrm>
        </p:grpSpPr>
        <p:sp>
          <p:nvSpPr>
            <p:cNvPr id="73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7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Framework</a:t>
              </a:r>
            </a:p>
          </p:txBody>
        </p:sp>
        <p:sp>
          <p:nvSpPr>
            <p:cNvPr id="148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Implementation</a:t>
              </a: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4806904" y="3471396"/>
            <a:ext cx="1530034" cy="677954"/>
            <a:chOff x="943932" y="4889115"/>
            <a:chExt cx="1280777" cy="677954"/>
          </a:xfrm>
        </p:grpSpPr>
        <p:sp>
          <p:nvSpPr>
            <p:cNvPr id="182" name="Rechteck 86"/>
            <p:cNvSpPr/>
            <p:nvPr/>
          </p:nvSpPr>
          <p:spPr>
            <a:xfrm>
              <a:off x="943932" y="4889115"/>
              <a:ext cx="1280777" cy="677954"/>
            </a:xfrm>
            <a:prstGeom prst="roundRect">
              <a:avLst>
                <a:gd name="adj" fmla="val 384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antlr parser tree</a:t>
              </a:r>
            </a:p>
          </p:txBody>
        </p:sp>
        <p:pic>
          <p:nvPicPr>
            <p:cNvPr id="183" name="Picture 2" descr="Ãhnliches F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5" t="20190" r="21785" b="21164"/>
            <a:stretch/>
          </p:blipFill>
          <p:spPr bwMode="auto">
            <a:xfrm>
              <a:off x="1465974" y="5183257"/>
              <a:ext cx="229258" cy="24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uppieren 191"/>
          <p:cNvGrpSpPr/>
          <p:nvPr/>
        </p:nvGrpSpPr>
        <p:grpSpPr>
          <a:xfrm>
            <a:off x="2796169" y="1314568"/>
            <a:ext cx="1585103" cy="1872922"/>
            <a:chOff x="2796169" y="1314568"/>
            <a:chExt cx="1585103" cy="1872922"/>
          </a:xfrm>
        </p:grpSpPr>
        <p:grpSp>
          <p:nvGrpSpPr>
            <p:cNvPr id="66" name="Gruppieren 65"/>
            <p:cNvGrpSpPr/>
            <p:nvPr/>
          </p:nvGrpSpPr>
          <p:grpSpPr>
            <a:xfrm>
              <a:off x="2796169" y="1314568"/>
              <a:ext cx="1585103" cy="1872922"/>
              <a:chOff x="1008542" y="2229600"/>
              <a:chExt cx="1585103" cy="1872922"/>
            </a:xfrm>
          </p:grpSpPr>
          <p:sp>
            <p:nvSpPr>
              <p:cNvPr id="88" name="Rechteck 86"/>
              <p:cNvSpPr/>
              <p:nvPr/>
            </p:nvSpPr>
            <p:spPr>
              <a:xfrm>
                <a:off x="1008542" y="2229600"/>
                <a:ext cx="1585103" cy="1872922"/>
              </a:xfrm>
              <a:prstGeom prst="roundRect">
                <a:avLst>
                  <a:gd name="adj" fmla="val 15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de-DE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preprocessor</a:t>
                </a:r>
              </a:p>
            </p:txBody>
          </p:sp>
          <p:sp>
            <p:nvSpPr>
              <p:cNvPr id="92" name="Rechteck 86"/>
              <p:cNvSpPr/>
              <p:nvPr/>
            </p:nvSpPr>
            <p:spPr>
              <a:xfrm>
                <a:off x="1195102" y="3622834"/>
                <a:ext cx="1239688" cy="263736"/>
              </a:xfrm>
              <a:prstGeom prst="roundRect">
                <a:avLst>
                  <a:gd name="adj" fmla="val 1091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includes</a:t>
                </a:r>
              </a:p>
            </p:txBody>
          </p:sp>
          <p:sp>
            <p:nvSpPr>
              <p:cNvPr id="108" name="Rechteck 86"/>
              <p:cNvSpPr/>
              <p:nvPr/>
            </p:nvSpPr>
            <p:spPr>
              <a:xfrm>
                <a:off x="1197771" y="2755854"/>
                <a:ext cx="1237019" cy="263736"/>
              </a:xfrm>
              <a:prstGeom prst="roundRect">
                <a:avLst>
                  <a:gd name="adj" fmla="val 1091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keyword aliases</a:t>
                </a:r>
              </a:p>
            </p:txBody>
          </p:sp>
        </p:grpSp>
        <p:sp>
          <p:nvSpPr>
            <p:cNvPr id="187" name="Rechteck 86"/>
            <p:cNvSpPr/>
            <p:nvPr/>
          </p:nvSpPr>
          <p:spPr>
            <a:xfrm>
              <a:off x="2985398" y="2274312"/>
              <a:ext cx="1237019" cy="263736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translation</a:t>
              </a:r>
            </a:p>
          </p:txBody>
        </p:sp>
      </p:grpSp>
      <p:cxnSp>
        <p:nvCxnSpPr>
          <p:cNvPr id="194" name="Gerade Verbindung mit Pfeil 13"/>
          <p:cNvCxnSpPr>
            <a:stCxn id="23" idx="2"/>
            <a:endCxn id="182" idx="0"/>
          </p:cNvCxnSpPr>
          <p:nvPr/>
        </p:nvCxnSpPr>
        <p:spPr>
          <a:xfrm flipH="1">
            <a:off x="5571921" y="3187490"/>
            <a:ext cx="397" cy="283906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3"/>
          <p:cNvCxnSpPr>
            <a:stCxn id="182" idx="2"/>
            <a:endCxn id="111" idx="0"/>
          </p:cNvCxnSpPr>
          <p:nvPr/>
        </p:nvCxnSpPr>
        <p:spPr>
          <a:xfrm>
            <a:off x="5571921" y="4149350"/>
            <a:ext cx="4791" cy="442997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3"/>
          <p:cNvCxnSpPr>
            <a:stCxn id="111" idx="2"/>
            <a:endCxn id="128" idx="0"/>
          </p:cNvCxnSpPr>
          <p:nvPr/>
        </p:nvCxnSpPr>
        <p:spPr>
          <a:xfrm>
            <a:off x="5576712" y="5275994"/>
            <a:ext cx="8224" cy="475622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4" name="Gruppieren 1073"/>
          <p:cNvGrpSpPr/>
          <p:nvPr/>
        </p:nvGrpSpPr>
        <p:grpSpPr>
          <a:xfrm>
            <a:off x="10823514" y="1310424"/>
            <a:ext cx="832280" cy="1090135"/>
            <a:chOff x="9685770" y="2142014"/>
            <a:chExt cx="832280" cy="1090135"/>
          </a:xfrm>
        </p:grpSpPr>
        <p:sp>
          <p:nvSpPr>
            <p:cNvPr id="1072" name="Gefaltete Ecke 1071"/>
            <p:cNvSpPr/>
            <p:nvPr/>
          </p:nvSpPr>
          <p:spPr>
            <a:xfrm flipV="1">
              <a:off x="9690884" y="2142014"/>
              <a:ext cx="806154" cy="109013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Rechteck 86"/>
            <p:cNvSpPr/>
            <p:nvPr/>
          </p:nvSpPr>
          <p:spPr>
            <a:xfrm>
              <a:off x="9688327" y="2754855"/>
              <a:ext cx="811268" cy="477294"/>
            </a:xfrm>
            <a:prstGeom prst="rect">
              <a:avLst/>
            </a:prstGeom>
            <a:solidFill>
              <a:schemeClr val="accent1">
                <a:lumMod val="75000"/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5" name="Textfeld 204"/>
            <p:cNvSpPr txBox="1"/>
            <p:nvPr/>
          </p:nvSpPr>
          <p:spPr>
            <a:xfrm>
              <a:off x="9685770" y="2886923"/>
              <a:ext cx="8322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validation.cs</a:t>
              </a:r>
              <a:endParaRPr lang="de-DE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09" name="Gruppieren 208"/>
          <p:cNvGrpSpPr/>
          <p:nvPr/>
        </p:nvGrpSpPr>
        <p:grpSpPr>
          <a:xfrm>
            <a:off x="9068343" y="2616351"/>
            <a:ext cx="1584320" cy="1096407"/>
            <a:chOff x="2768945" y="2618566"/>
            <a:chExt cx="1584320" cy="1096407"/>
          </a:xfrm>
        </p:grpSpPr>
        <p:sp>
          <p:nvSpPr>
            <p:cNvPr id="210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1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Framework</a:t>
              </a:r>
            </a:p>
          </p:txBody>
        </p:sp>
        <p:sp>
          <p:nvSpPr>
            <p:cNvPr id="212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Implementation</a:t>
              </a:r>
            </a:p>
          </p:txBody>
        </p:sp>
      </p:grpSp>
      <p:grpSp>
        <p:nvGrpSpPr>
          <p:cNvPr id="213" name="Gruppieren 212"/>
          <p:cNvGrpSpPr/>
          <p:nvPr/>
        </p:nvGrpSpPr>
        <p:grpSpPr>
          <a:xfrm>
            <a:off x="10762666" y="2622623"/>
            <a:ext cx="938077" cy="1090135"/>
            <a:chOff x="9632872" y="2142014"/>
            <a:chExt cx="938077" cy="1090135"/>
          </a:xfrm>
        </p:grpSpPr>
        <p:sp>
          <p:nvSpPr>
            <p:cNvPr id="214" name="Gefaltete Ecke 213"/>
            <p:cNvSpPr/>
            <p:nvPr/>
          </p:nvSpPr>
          <p:spPr>
            <a:xfrm flipV="1">
              <a:off x="9690884" y="2142014"/>
              <a:ext cx="806154" cy="1090135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Rechteck 86"/>
            <p:cNvSpPr/>
            <p:nvPr/>
          </p:nvSpPr>
          <p:spPr>
            <a:xfrm>
              <a:off x="9688327" y="2754855"/>
              <a:ext cx="811268" cy="477294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6" name="Textfeld 215"/>
            <p:cNvSpPr txBox="1"/>
            <p:nvPr/>
          </p:nvSpPr>
          <p:spPr>
            <a:xfrm>
              <a:off x="9632872" y="2886923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accent2">
                      <a:lumMod val="50000"/>
                    </a:schemeClr>
                  </a:solidFill>
                </a:rPr>
                <a:t>validation.java</a:t>
              </a:r>
              <a:endParaRPr lang="de-DE" sz="1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17" name="Gruppieren 216"/>
          <p:cNvGrpSpPr/>
          <p:nvPr/>
        </p:nvGrpSpPr>
        <p:grpSpPr>
          <a:xfrm>
            <a:off x="9059352" y="3936769"/>
            <a:ext cx="1584320" cy="1096407"/>
            <a:chOff x="2768945" y="2618566"/>
            <a:chExt cx="1584320" cy="1096407"/>
          </a:xfrm>
        </p:grpSpPr>
        <p:sp>
          <p:nvSpPr>
            <p:cNvPr id="218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9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Framework</a:t>
              </a:r>
            </a:p>
          </p:txBody>
        </p:sp>
        <p:sp>
          <p:nvSpPr>
            <p:cNvPr id="220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Implementation</a:t>
              </a:r>
            </a:p>
          </p:txBody>
        </p:sp>
      </p:grpSp>
      <p:grpSp>
        <p:nvGrpSpPr>
          <p:cNvPr id="221" name="Gruppieren 220"/>
          <p:cNvGrpSpPr/>
          <p:nvPr/>
        </p:nvGrpSpPr>
        <p:grpSpPr>
          <a:xfrm>
            <a:off x="10821812" y="3943041"/>
            <a:ext cx="817701" cy="1090135"/>
            <a:chOff x="9688327" y="2142014"/>
            <a:chExt cx="817701" cy="1090135"/>
          </a:xfrm>
        </p:grpSpPr>
        <p:sp>
          <p:nvSpPr>
            <p:cNvPr id="222" name="Gefaltete Ecke 221"/>
            <p:cNvSpPr/>
            <p:nvPr/>
          </p:nvSpPr>
          <p:spPr>
            <a:xfrm flipV="1">
              <a:off x="9690884" y="2142014"/>
              <a:ext cx="806154" cy="1090135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Rechteck 86"/>
            <p:cNvSpPr/>
            <p:nvPr/>
          </p:nvSpPr>
          <p:spPr>
            <a:xfrm>
              <a:off x="9688327" y="2754855"/>
              <a:ext cx="811268" cy="477294"/>
            </a:xfrm>
            <a:prstGeom prst="rect">
              <a:avLst/>
            </a:prstGeom>
            <a:solidFill>
              <a:schemeClr val="accent6">
                <a:lumMod val="75000"/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4" name="Textfeld 223"/>
            <p:cNvSpPr txBox="1"/>
            <p:nvPr/>
          </p:nvSpPr>
          <p:spPr>
            <a:xfrm>
              <a:off x="9697793" y="2886923"/>
              <a:ext cx="8082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accent6">
                      <a:lumMod val="50000"/>
                    </a:schemeClr>
                  </a:solidFill>
                </a:rPr>
                <a:t>validation.js</a:t>
              </a:r>
              <a:endParaRPr lang="de-DE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25" name="Textfeld 224"/>
          <p:cNvSpPr txBox="1"/>
          <p:nvPr/>
        </p:nvSpPr>
        <p:spPr>
          <a:xfrm>
            <a:off x="9960315" y="655580"/>
            <a:ext cx="7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5. output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26" name="Flussdiagramm: Mehrere Dokumente 225"/>
          <p:cNvSpPr/>
          <p:nvPr/>
        </p:nvSpPr>
        <p:spPr>
          <a:xfrm>
            <a:off x="7139156" y="2783514"/>
            <a:ext cx="1260950" cy="758952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accent2">
                    <a:lumMod val="75000"/>
                  </a:schemeClr>
                </a:solidFill>
              </a:rPr>
              <a:t>Java templates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7" name="Flussdiagramm: Mehrere Dokumente 226"/>
          <p:cNvSpPr/>
          <p:nvPr/>
        </p:nvSpPr>
        <p:spPr>
          <a:xfrm>
            <a:off x="7134972" y="4115716"/>
            <a:ext cx="1260950" cy="75895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accent6">
                    <a:lumMod val="75000"/>
                  </a:schemeClr>
                </a:solidFill>
              </a:rPr>
              <a:t>JavaScript templates</a:t>
            </a:r>
            <a:endParaRPr lang="de-DE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2" name="Gerade Verbindung mit Pfeil 13"/>
          <p:cNvCxnSpPr>
            <a:stCxn id="51" idx="3"/>
            <a:endCxn id="73" idx="1"/>
          </p:cNvCxnSpPr>
          <p:nvPr/>
        </p:nvCxnSpPr>
        <p:spPr>
          <a:xfrm>
            <a:off x="8400106" y="1856877"/>
            <a:ext cx="668237" cy="1751"/>
          </a:xfrm>
          <a:prstGeom prst="straightConnector1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ieren 132"/>
          <p:cNvGrpSpPr/>
          <p:nvPr/>
        </p:nvGrpSpPr>
        <p:grpSpPr>
          <a:xfrm>
            <a:off x="4819919" y="5751616"/>
            <a:ext cx="1530034" cy="677954"/>
            <a:chOff x="4531040" y="4176814"/>
            <a:chExt cx="1530034" cy="677954"/>
          </a:xfrm>
        </p:grpSpPr>
        <p:sp>
          <p:nvSpPr>
            <p:cNvPr id="128" name="Rechteck 86"/>
            <p:cNvSpPr/>
            <p:nvPr/>
          </p:nvSpPr>
          <p:spPr>
            <a:xfrm>
              <a:off x="4531040" y="4176814"/>
              <a:ext cx="1530034" cy="677954"/>
            </a:xfrm>
            <a:prstGeom prst="roundRect">
              <a:avLst>
                <a:gd name="adj" fmla="val 384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abstract syntax tree</a:t>
              </a:r>
            </a:p>
          </p:txBody>
        </p:sp>
        <p:pic>
          <p:nvPicPr>
            <p:cNvPr id="242" name="Picture 2" descr="Ãhnliches F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5" t="20190" r="21785" b="21164"/>
            <a:stretch/>
          </p:blipFill>
          <p:spPr bwMode="auto">
            <a:xfrm>
              <a:off x="5149514" y="4472073"/>
              <a:ext cx="273875" cy="24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5" name="Gruppieren 184"/>
          <p:cNvGrpSpPr/>
          <p:nvPr/>
        </p:nvGrpSpPr>
        <p:grpSpPr>
          <a:xfrm>
            <a:off x="690287" y="5336781"/>
            <a:ext cx="811268" cy="1090135"/>
            <a:chOff x="194357" y="1510408"/>
            <a:chExt cx="811268" cy="1090135"/>
          </a:xfrm>
        </p:grpSpPr>
        <p:grpSp>
          <p:nvGrpSpPr>
            <p:cNvPr id="258" name="Gruppieren 257"/>
            <p:cNvGrpSpPr/>
            <p:nvPr/>
          </p:nvGrpSpPr>
          <p:grpSpPr>
            <a:xfrm>
              <a:off x="194357" y="1510408"/>
              <a:ext cx="811268" cy="1090135"/>
              <a:chOff x="9688327" y="2142014"/>
              <a:chExt cx="811268" cy="1090135"/>
            </a:xfrm>
          </p:grpSpPr>
          <p:sp>
            <p:nvSpPr>
              <p:cNvPr id="259" name="Gefaltete Ecke 258"/>
              <p:cNvSpPr/>
              <p:nvPr/>
            </p:nvSpPr>
            <p:spPr>
              <a:xfrm flipV="1">
                <a:off x="9690884" y="2142014"/>
                <a:ext cx="806154" cy="1090135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tx1"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0" name="Rechteck 86"/>
              <p:cNvSpPr/>
              <p:nvPr/>
            </p:nvSpPr>
            <p:spPr>
              <a:xfrm>
                <a:off x="9688327" y="2754855"/>
                <a:ext cx="811268" cy="477294"/>
              </a:xfrm>
              <a:prstGeom prst="rect">
                <a:avLst/>
              </a:prstGeom>
              <a:solidFill>
                <a:schemeClr val="accent1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1" name="Textfeld 260"/>
              <p:cNvSpPr txBox="1"/>
              <p:nvPr/>
            </p:nvSpPr>
            <p:spPr>
              <a:xfrm>
                <a:off x="9810003" y="2886923"/>
                <a:ext cx="5838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000" dirty="0" smtClean="0">
                    <a:solidFill>
                      <a:schemeClr val="tx2">
                        <a:lumMod val="75000"/>
                      </a:schemeClr>
                    </a:solidFill>
                  </a:rPr>
                  <a:t>schema</a:t>
                </a:r>
                <a:endParaRPr lang="de-DE" sz="1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067" name="Picture 6" descr="Bildergebnis fÃ¼r schema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43" y="1696443"/>
              <a:ext cx="304993" cy="304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4" name="Textfeld 263"/>
          <p:cNvSpPr txBox="1"/>
          <p:nvPr/>
        </p:nvSpPr>
        <p:spPr>
          <a:xfrm>
            <a:off x="7331619" y="655580"/>
            <a:ext cx="882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4. generate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5232299" y="661120"/>
            <a:ext cx="67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3. parse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89" name="Gerade Verbindung mit Pfeil 13"/>
          <p:cNvCxnSpPr>
            <a:stCxn id="259" idx="3"/>
            <a:endCxn id="132" idx="1"/>
          </p:cNvCxnSpPr>
          <p:nvPr/>
        </p:nvCxnSpPr>
        <p:spPr>
          <a:xfrm flipV="1">
            <a:off x="1498998" y="5302895"/>
            <a:ext cx="1302918" cy="57895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13"/>
          <p:cNvCxnSpPr>
            <a:stCxn id="226" idx="3"/>
            <a:endCxn id="210" idx="1"/>
          </p:cNvCxnSpPr>
          <p:nvPr/>
        </p:nvCxnSpPr>
        <p:spPr>
          <a:xfrm>
            <a:off x="8400106" y="3162990"/>
            <a:ext cx="668237" cy="1565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13"/>
          <p:cNvCxnSpPr>
            <a:stCxn id="227" idx="3"/>
            <a:endCxn id="218" idx="1"/>
          </p:cNvCxnSpPr>
          <p:nvPr/>
        </p:nvCxnSpPr>
        <p:spPr>
          <a:xfrm flipV="1">
            <a:off x="8395922" y="4484973"/>
            <a:ext cx="663430" cy="10219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Picture 10" descr="Ãhnliches F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571" y="1738203"/>
            <a:ext cx="1086371" cy="108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94620" y="3226887"/>
            <a:ext cx="2752029" cy="1215465"/>
            <a:chOff x="79513" y="1204901"/>
            <a:chExt cx="2641692" cy="1078696"/>
          </a:xfrm>
        </p:grpSpPr>
        <p:sp>
          <p:nvSpPr>
            <p:cNvPr id="82" name="Wolkenförmige Legende 81"/>
            <p:cNvSpPr/>
            <p:nvPr/>
          </p:nvSpPr>
          <p:spPr>
            <a:xfrm>
              <a:off x="79513" y="1204901"/>
              <a:ext cx="2641692" cy="1078696"/>
            </a:xfrm>
            <a:prstGeom prst="cloudCallout">
              <a:avLst>
                <a:gd name="adj1" fmla="val -17010"/>
                <a:gd name="adj2" fmla="val -11064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48339" y="1427327"/>
              <a:ext cx="2372812" cy="53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  </a:t>
              </a:r>
              <a:r>
                <a:rPr 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</a:t>
              </a:r>
              <a:r>
                <a:rPr lang="en-US" sz="1100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the 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applicant's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+mj-lt"/>
                </a:rPr>
                <a:t>age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100" b="1" dirty="0">
                  <a:solidFill>
                    <a:srgbClr val="0070C0"/>
                  </a:solidFill>
                  <a:latin typeface="+mj-lt"/>
                </a:rPr>
                <a:t>is less than</a:t>
              </a:r>
              <a:r>
                <a:rPr lang="en-US" sz="1100" dirty="0">
                  <a:solidFill>
                    <a:srgbClr val="0070C0"/>
                  </a:solidFill>
                  <a:latin typeface="+mj-lt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+mj-lt"/>
                </a:rPr>
                <a:t>18</a:t>
              </a:r>
            </a:p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then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</a:t>
              </a:r>
              <a:r>
                <a:rPr lang="en-US" sz="1100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you 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have to be at least 18 years </a:t>
              </a:r>
              <a:endPara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  <a:p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1100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           old 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to apply</a:t>
              </a:r>
              <a:endParaRPr lang="de-DE" sz="1100" i="1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301" name="Textfeld 300"/>
          <p:cNvSpPr txBox="1"/>
          <p:nvPr/>
        </p:nvSpPr>
        <p:spPr>
          <a:xfrm>
            <a:off x="3101407" y="651605"/>
            <a:ext cx="101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2. preprocess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986991" y="66731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1. input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231" name="Picture 14" descr="http://icons.iconarchive.com/icons/iconshock/real-vista-mail/256/robo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461" y="5518631"/>
            <a:ext cx="979473" cy="9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Geschweifte Klammer rechts 233"/>
          <p:cNvSpPr/>
          <p:nvPr/>
        </p:nvSpPr>
        <p:spPr>
          <a:xfrm rot="5400000">
            <a:off x="10263694" y="4036861"/>
            <a:ext cx="166746" cy="2575429"/>
          </a:xfrm>
          <a:prstGeom prst="rightBrac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3" name="Textfeld 312"/>
          <p:cNvSpPr txBox="1"/>
          <p:nvPr/>
        </p:nvSpPr>
        <p:spPr>
          <a:xfrm>
            <a:off x="11052073" y="151399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C#</a:t>
            </a:r>
            <a:endParaRPr lang="de-DE" sz="1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4" name="Textfeld 313"/>
          <p:cNvSpPr txBox="1"/>
          <p:nvPr/>
        </p:nvSpPr>
        <p:spPr>
          <a:xfrm>
            <a:off x="11004016" y="2809126"/>
            <a:ext cx="439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Java</a:t>
            </a:r>
            <a:endParaRPr lang="de-DE" sz="1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5" name="Textfeld 314"/>
          <p:cNvSpPr txBox="1"/>
          <p:nvPr/>
        </p:nvSpPr>
        <p:spPr>
          <a:xfrm>
            <a:off x="10835461" y="4128252"/>
            <a:ext cx="791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JavaScript</a:t>
            </a:r>
            <a:endParaRPr lang="de-DE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39" name="Gruppieren 238"/>
          <p:cNvGrpSpPr/>
          <p:nvPr/>
        </p:nvGrpSpPr>
        <p:grpSpPr>
          <a:xfrm>
            <a:off x="9233212" y="5786234"/>
            <a:ext cx="1281362" cy="644925"/>
            <a:chOff x="9194260" y="5617828"/>
            <a:chExt cx="1281362" cy="644925"/>
          </a:xfrm>
        </p:grpSpPr>
        <p:pic>
          <p:nvPicPr>
            <p:cNvPr id="238" name="Picture 16" descr="Bildergebnis fÃ¼r bits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941" y="5622071"/>
              <a:ext cx="640681" cy="640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" name="Picture 16" descr="Bildergebnis fÃ¼r bits icon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4260" y="5617828"/>
              <a:ext cx="640681" cy="640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4" name="Picture 18" descr="Bildergebnis fÃ¼r antlr ic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t="32286" r="9329" b="30902"/>
          <a:stretch/>
        </p:blipFill>
        <p:spPr bwMode="auto">
          <a:xfrm>
            <a:off x="4810416" y="1471774"/>
            <a:ext cx="1526522" cy="3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Kreuz 262"/>
          <p:cNvSpPr>
            <a:spLocks noChangeAspect="1"/>
          </p:cNvSpPr>
          <p:nvPr/>
        </p:nvSpPr>
        <p:spPr>
          <a:xfrm>
            <a:off x="912735" y="4697347"/>
            <a:ext cx="382267" cy="382267"/>
          </a:xfrm>
          <a:prstGeom prst="plus">
            <a:avLst>
              <a:gd name="adj" fmla="val 391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5" name="Pfeil nach rechts 264"/>
          <p:cNvSpPr/>
          <p:nvPr/>
        </p:nvSpPr>
        <p:spPr>
          <a:xfrm>
            <a:off x="2863163" y="704972"/>
            <a:ext cx="253497" cy="191528"/>
          </a:xfrm>
          <a:prstGeom prst="rightArrow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9" name="Pfeil nach rechts 338"/>
          <p:cNvSpPr/>
          <p:nvPr/>
        </p:nvSpPr>
        <p:spPr>
          <a:xfrm>
            <a:off x="4978802" y="701417"/>
            <a:ext cx="253497" cy="191528"/>
          </a:xfrm>
          <a:prstGeom prst="rightArrow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0" name="Pfeil nach rechts 339"/>
          <p:cNvSpPr/>
          <p:nvPr/>
        </p:nvSpPr>
        <p:spPr>
          <a:xfrm>
            <a:off x="7078122" y="703991"/>
            <a:ext cx="253497" cy="191528"/>
          </a:xfrm>
          <a:prstGeom prst="rightArrow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1" name="Pfeil nach rechts 340"/>
          <p:cNvSpPr/>
          <p:nvPr/>
        </p:nvSpPr>
        <p:spPr>
          <a:xfrm>
            <a:off x="9706818" y="701417"/>
            <a:ext cx="253497" cy="191528"/>
          </a:xfrm>
          <a:prstGeom prst="rightArrow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56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00944" y="2810730"/>
            <a:ext cx="3048001" cy="1690913"/>
            <a:chOff x="330678" y="1290547"/>
            <a:chExt cx="2700035" cy="1337436"/>
          </a:xfrm>
        </p:grpSpPr>
        <p:sp>
          <p:nvSpPr>
            <p:cNvPr id="5" name="Wolkenförmige Legende 4"/>
            <p:cNvSpPr/>
            <p:nvPr/>
          </p:nvSpPr>
          <p:spPr>
            <a:xfrm>
              <a:off x="330678" y="1290547"/>
              <a:ext cx="2700035" cy="1337436"/>
            </a:xfrm>
            <a:prstGeom prst="cloudCallout">
              <a:avLst>
                <a:gd name="adj1" fmla="val -48305"/>
                <a:gd name="adj2" fmla="val -6625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45411" y="1655993"/>
              <a:ext cx="2070568" cy="413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Das </a:t>
              </a:r>
              <a:r>
                <a:rPr lang="de-DE" sz="1400" dirty="0" smtClean="0">
                  <a:solidFill>
                    <a:srgbClr val="00C7EA"/>
                  </a:solidFill>
                  <a:latin typeface="+mj-lt"/>
                </a:rPr>
                <a:t>Alter</a:t>
              </a:r>
              <a:r>
                <a:rPr lang="de-DE" sz="1400" dirty="0" smtClean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de-DE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des Bewerbers darf nicht unter </a:t>
              </a:r>
              <a:r>
                <a:rPr lang="de-DE" sz="1400" dirty="0" smtClean="0">
                  <a:solidFill>
                    <a:srgbClr val="00C7EA"/>
                  </a:solidFill>
                  <a:latin typeface="+mj-lt"/>
                </a:rPr>
                <a:t>18</a:t>
              </a:r>
              <a:r>
                <a:rPr lang="de-DE" sz="1400" dirty="0" smtClean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de-DE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Jahren liegen</a:t>
              </a:r>
              <a:endParaRPr lang="de-DE" sz="1400" i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2721281" y="2223115"/>
            <a:ext cx="3779704" cy="2298272"/>
            <a:chOff x="2741874" y="4735836"/>
            <a:chExt cx="3779704" cy="2298272"/>
          </a:xfrm>
        </p:grpSpPr>
        <p:sp>
          <p:nvSpPr>
            <p:cNvPr id="8" name="Abgerundetes Rechteck 7"/>
            <p:cNvSpPr/>
            <p:nvPr/>
          </p:nvSpPr>
          <p:spPr>
            <a:xfrm flipV="1">
              <a:off x="2741874" y="4735836"/>
              <a:ext cx="3779704" cy="2298272"/>
            </a:xfrm>
            <a:prstGeom prst="roundRect">
              <a:avLst>
                <a:gd name="adj" fmla="val 603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975010" y="5193374"/>
              <a:ext cx="3340994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 smtClean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 new </a:t>
              </a:r>
              <a:r>
                <a:rPr lang="de-DE" sz="12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</a:t>
              </a:r>
              <a:r>
                <a:rPr lang="de-DE" sz="11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Das Alter des Bewerbers </a:t>
              </a:r>
              <a:r>
                <a:rPr lang="de-DE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/>
              </a:r>
              <a:br>
                <a:rPr lang="de-DE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sollte </a:t>
              </a: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nicht unter 25 </a:t>
              </a:r>
              <a:r>
                <a:rPr lang="de-DE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/>
              </a:r>
              <a:br>
                <a:rPr lang="de-DE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Jahren </a:t>
              </a: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liegen</a:t>
              </a:r>
              <a: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”</a:t>
              </a:r>
            </a:p>
            <a:p>
              <a:r>
                <a:rPr lang="en-US" sz="1100" b="1" i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100" b="1" i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5" y="3290340"/>
            <a:ext cx="1599675" cy="454997"/>
          </a:xfrm>
          <a:prstGeom prst="rect">
            <a:avLst/>
          </a:prstGeom>
          <a:effectLst/>
        </p:spPr>
      </p:pic>
      <p:cxnSp>
        <p:nvCxnSpPr>
          <p:cNvPr id="11" name="Gerade Verbindung mit Pfeil 13"/>
          <p:cNvCxnSpPr/>
          <p:nvPr/>
        </p:nvCxnSpPr>
        <p:spPr>
          <a:xfrm flipV="1">
            <a:off x="4225637" y="3642094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3"/>
          <p:cNvCxnSpPr/>
          <p:nvPr/>
        </p:nvCxnSpPr>
        <p:spPr>
          <a:xfrm flipV="1">
            <a:off x="6951416" y="3642094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7959612" y="2507050"/>
            <a:ext cx="3779704" cy="2298272"/>
            <a:chOff x="2741874" y="4735836"/>
            <a:chExt cx="3779704" cy="2298272"/>
          </a:xfrm>
        </p:grpSpPr>
        <p:sp>
          <p:nvSpPr>
            <p:cNvPr id="13" name="Abgerundetes Rechteck 12"/>
            <p:cNvSpPr/>
            <p:nvPr/>
          </p:nvSpPr>
          <p:spPr>
            <a:xfrm flipV="1">
              <a:off x="2741874" y="4735836"/>
              <a:ext cx="3779704" cy="2298272"/>
            </a:xfrm>
            <a:prstGeom prst="roundRect">
              <a:avLst>
                <a:gd name="adj" fmla="val 6037"/>
              </a:avLst>
            </a:prstGeom>
            <a:solidFill>
              <a:srgbClr val="6666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975010" y="5193374"/>
              <a:ext cx="3340994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 smtClean="0">
                  <a:solidFill>
                    <a:srgbClr val="00D8F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00D8F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BEC3C9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</a:t>
              </a:r>
              <a:r>
                <a:rPr lang="de-DE" sz="1100" b="1" dirty="0" smtClean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Das Alter des Bewerbers </a:t>
              </a:r>
              <a:r>
                <a:rPr lang="de-DE" sz="1100" i="1" dirty="0" smtClean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/>
              </a:r>
              <a:br>
                <a:rPr lang="de-DE" sz="1100" i="1" dirty="0" smtClean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100" i="1" dirty="0" smtClean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darf </a:t>
              </a:r>
              <a:r>
                <a:rPr lang="de-DE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nicht unter </a:t>
              </a:r>
              <a:r>
                <a:rPr lang="de-DE" sz="1100" i="1" dirty="0" smtClean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 </a:t>
              </a:r>
              <a:br>
                <a:rPr lang="de-DE" sz="1100" i="1" dirty="0" smtClean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100" i="1" dirty="0" smtClean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Jahren </a:t>
              </a:r>
              <a:r>
                <a:rPr lang="de-DE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liegen</a:t>
              </a:r>
              <a:r>
                <a:rPr lang="en-US" sz="1100" i="1" dirty="0" smtClean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”</a:t>
              </a:r>
            </a:p>
            <a:p>
              <a:r>
                <a:rPr lang="en-US" sz="1100" b="1" i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100" b="1" i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2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86"/>
          <p:cNvSpPr/>
          <p:nvPr/>
        </p:nvSpPr>
        <p:spPr>
          <a:xfrm>
            <a:off x="7985058" y="3393259"/>
            <a:ext cx="2644047" cy="2137137"/>
          </a:xfrm>
          <a:prstGeom prst="roundRect">
            <a:avLst>
              <a:gd name="adj" fmla="val 1501"/>
            </a:avLst>
          </a:prstGeom>
          <a:solidFill>
            <a:schemeClr val="tx2">
              <a:lumMod val="60000"/>
              <a:lumOff val="40000"/>
              <a:alpha val="17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Webapplication</a:t>
            </a:r>
          </a:p>
          <a:p>
            <a:pPr algn="ctr"/>
            <a:r>
              <a:rPr lang="de-DE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html/js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242091" y="1651326"/>
            <a:ext cx="2867096" cy="3879071"/>
            <a:chOff x="654688" y="527619"/>
            <a:chExt cx="2867096" cy="2556022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654688" y="527619"/>
              <a:ext cx="2791655" cy="2556022"/>
              <a:chOff x="9683144" y="2142013"/>
              <a:chExt cx="1986964" cy="2556022"/>
            </a:xfrm>
          </p:grpSpPr>
          <p:sp>
            <p:nvSpPr>
              <p:cNvPr id="13" name="Gefaltete Ecke 12"/>
              <p:cNvSpPr/>
              <p:nvPr/>
            </p:nvSpPr>
            <p:spPr>
              <a:xfrm flipV="1">
                <a:off x="9690884" y="2142013"/>
                <a:ext cx="1979224" cy="2556022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accent4">
                    <a:lumMod val="75000"/>
                    <a:alpha val="24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" name="Rechteck 86"/>
              <p:cNvSpPr/>
              <p:nvPr/>
            </p:nvSpPr>
            <p:spPr>
              <a:xfrm>
                <a:off x="9683144" y="4220741"/>
                <a:ext cx="1985144" cy="477294"/>
              </a:xfrm>
              <a:prstGeom prst="rect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10060030" y="4357987"/>
                <a:ext cx="1218577" cy="20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OpenAPI.spec.yaml</a:t>
                </a:r>
                <a:endParaRPr lang="de-DE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703384" y="1087299"/>
              <a:ext cx="2818400" cy="117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/>
              </a:r>
              <a:b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</a:br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x-ov-rules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rule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|</a:t>
              </a:r>
            </a:p>
            <a:p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the applicant‘s </a:t>
              </a:r>
              <a:r>
                <a:rPr lang="de-DE" sz="1200" dirty="0" smtClean="0">
                  <a:solidFill>
                    <a:srgbClr val="00CFF5"/>
                  </a:solidFill>
                  <a:latin typeface="Consolas" panose="020B0609020204030204" pitchFamily="49" charset="0"/>
                </a:rPr>
                <a:t>location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de-DE" sz="1200" b="1" dirty="0" smtClean="0">
                  <a:latin typeface="Consolas" panose="020B0609020204030204" pitchFamily="49" charset="0"/>
                </a:rPr>
                <a:t>      MUST </a:t>
              </a:r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the </a:t>
              </a:r>
              <a:r>
                <a:rPr lang="de-DE" sz="1200" dirty="0" smtClean="0">
                  <a:solidFill>
                    <a:srgbClr val="00CFF5"/>
                  </a:solidFill>
                  <a:latin typeface="Consolas" panose="020B0609020204030204" pitchFamily="49" charset="0"/>
                </a:rPr>
                <a:t>Dortmund</a:t>
              </a:r>
              <a:endParaRPr lang="de-DE" sz="12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2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25" name="Rechteck 86"/>
          <p:cNvSpPr/>
          <p:nvPr/>
        </p:nvSpPr>
        <p:spPr>
          <a:xfrm>
            <a:off x="4678799" y="1652888"/>
            <a:ext cx="2649892" cy="3877511"/>
          </a:xfrm>
          <a:prstGeom prst="roundRect">
            <a:avLst>
              <a:gd name="adj" fmla="val 1501"/>
            </a:avLst>
          </a:prstGeom>
          <a:solidFill>
            <a:srgbClr val="00CFF5">
              <a:alpha val="4000"/>
            </a:srgbClr>
          </a:solidFill>
          <a:ln w="3175">
            <a:solidFill>
              <a:srgbClr val="00C7EA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rgbClr val="00C7EA"/>
                </a:solidFill>
              </a:rPr>
              <a:t>custom openVALIDATION-OpenAPI Generator</a:t>
            </a:r>
          </a:p>
        </p:txBody>
      </p:sp>
      <p:sp>
        <p:nvSpPr>
          <p:cNvPr id="26" name="Rechteck 86"/>
          <p:cNvSpPr/>
          <p:nvPr/>
        </p:nvSpPr>
        <p:spPr>
          <a:xfrm>
            <a:off x="4930054" y="3993495"/>
            <a:ext cx="2147381" cy="1268361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OpenAPI Generator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7985058" y="1604550"/>
            <a:ext cx="2644047" cy="1307968"/>
            <a:chOff x="2651056" y="2643471"/>
            <a:chExt cx="2644047" cy="1307968"/>
          </a:xfrm>
        </p:grpSpPr>
        <p:sp>
          <p:nvSpPr>
            <p:cNvPr id="28" name="Rechteck 86"/>
            <p:cNvSpPr/>
            <p:nvPr/>
          </p:nvSpPr>
          <p:spPr>
            <a:xfrm>
              <a:off x="2651056" y="2643471"/>
              <a:ext cx="2644047" cy="1307968"/>
            </a:xfrm>
            <a:prstGeom prst="roundRect">
              <a:avLst>
                <a:gd name="adj" fmla="val 384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85000"/>
                    </a:schemeClr>
                  </a:solidFill>
                </a:rPr>
                <a:t>Java Spring Boot</a:t>
              </a:r>
            </a:p>
            <a:p>
              <a:pPr algn="ctr"/>
              <a:r>
                <a:rPr lang="de-DE" sz="1200" b="1" dirty="0" smtClean="0">
                  <a:solidFill>
                    <a:schemeClr val="bg1">
                      <a:lumMod val="85000"/>
                    </a:schemeClr>
                  </a:solidFill>
                </a:rPr>
                <a:t>Service STUB</a:t>
              </a:r>
            </a:p>
          </p:txBody>
        </p:sp>
        <p:sp>
          <p:nvSpPr>
            <p:cNvPr id="29" name="Rechteck 86"/>
            <p:cNvSpPr/>
            <p:nvPr/>
          </p:nvSpPr>
          <p:spPr>
            <a:xfrm>
              <a:off x="2801937" y="2823764"/>
              <a:ext cx="2293142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</a:t>
              </a:r>
            </a:p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Rules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8382088" y="3584316"/>
            <a:ext cx="1832883" cy="1297387"/>
            <a:chOff x="2916578" y="2091159"/>
            <a:chExt cx="1832883" cy="1297387"/>
          </a:xfrm>
        </p:grpSpPr>
        <p:sp>
          <p:nvSpPr>
            <p:cNvPr id="31" name="Rechteck 86"/>
            <p:cNvSpPr/>
            <p:nvPr/>
          </p:nvSpPr>
          <p:spPr>
            <a:xfrm>
              <a:off x="2916578" y="2091159"/>
              <a:ext cx="1832883" cy="1297387"/>
            </a:xfrm>
            <a:prstGeom prst="roundRect">
              <a:avLst>
                <a:gd name="adj" fmla="val 384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 smtClean="0">
                  <a:solidFill>
                    <a:schemeClr val="bg2">
                      <a:lumMod val="50000"/>
                    </a:schemeClr>
                  </a:solidFill>
                </a:rPr>
                <a:t>JavaScript</a:t>
              </a:r>
            </a:p>
            <a:p>
              <a:pPr algn="ctr"/>
              <a:r>
                <a:rPr lang="de-DE" sz="1200" b="1" dirty="0" smtClean="0">
                  <a:solidFill>
                    <a:schemeClr val="bg2">
                      <a:lumMod val="50000"/>
                    </a:schemeClr>
                  </a:solidFill>
                </a:rPr>
                <a:t>Client Proxy</a:t>
              </a:r>
            </a:p>
          </p:txBody>
        </p:sp>
        <p:sp>
          <p:nvSpPr>
            <p:cNvPr id="32" name="Rechteck 86"/>
            <p:cNvSpPr/>
            <p:nvPr/>
          </p:nvSpPr>
          <p:spPr>
            <a:xfrm>
              <a:off x="3195719" y="2253620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Validation</a:t>
              </a:r>
            </a:p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Rules</a:t>
              </a:r>
            </a:p>
          </p:txBody>
        </p:sp>
      </p:grpSp>
      <p:cxnSp>
        <p:nvCxnSpPr>
          <p:cNvPr id="33" name="Gerade Verbindung mit Pfeil 13"/>
          <p:cNvCxnSpPr/>
          <p:nvPr/>
        </p:nvCxnSpPr>
        <p:spPr>
          <a:xfrm flipV="1">
            <a:off x="8971764" y="2962589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3"/>
          <p:cNvCxnSpPr/>
          <p:nvPr/>
        </p:nvCxnSpPr>
        <p:spPr>
          <a:xfrm>
            <a:off x="9595646" y="2990739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3"/>
          <p:cNvCxnSpPr>
            <a:stCxn id="13" idx="3"/>
            <a:endCxn id="25" idx="1"/>
          </p:cNvCxnSpPr>
          <p:nvPr/>
        </p:nvCxnSpPr>
        <p:spPr>
          <a:xfrm>
            <a:off x="4033746" y="3590861"/>
            <a:ext cx="645053" cy="783"/>
          </a:xfrm>
          <a:prstGeom prst="straightConnector1">
            <a:avLst/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3"/>
          <p:cNvCxnSpPr>
            <a:stCxn id="25" idx="3"/>
            <a:endCxn id="28" idx="1"/>
          </p:cNvCxnSpPr>
          <p:nvPr/>
        </p:nvCxnSpPr>
        <p:spPr>
          <a:xfrm flipV="1">
            <a:off x="7328691" y="2258534"/>
            <a:ext cx="656367" cy="1333110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13"/>
          <p:cNvCxnSpPr>
            <a:stCxn id="25" idx="3"/>
            <a:endCxn id="31" idx="1"/>
          </p:cNvCxnSpPr>
          <p:nvPr/>
        </p:nvCxnSpPr>
        <p:spPr>
          <a:xfrm>
            <a:off x="7328691" y="3591644"/>
            <a:ext cx="1053397" cy="641366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4799" y="320040"/>
            <a:ext cx="4853940" cy="643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://127.0.0.1:8080/img/gallery/rule_2_code_dark_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62" y="660625"/>
            <a:ext cx="6492982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1126744" y="1004906"/>
            <a:ext cx="4590537" cy="1668536"/>
            <a:chOff x="289371" y="1487525"/>
            <a:chExt cx="2700035" cy="1319738"/>
          </a:xfrm>
        </p:grpSpPr>
        <p:sp>
          <p:nvSpPr>
            <p:cNvPr id="6" name="Wolkenförmige Legende 5"/>
            <p:cNvSpPr/>
            <p:nvPr/>
          </p:nvSpPr>
          <p:spPr>
            <a:xfrm>
              <a:off x="289371" y="1487525"/>
              <a:ext cx="2700035" cy="1319738"/>
            </a:xfrm>
            <a:prstGeom prst="cloudCallout">
              <a:avLst>
                <a:gd name="adj1" fmla="val -63410"/>
                <a:gd name="adj2" fmla="val -4067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04104" y="1937909"/>
              <a:ext cx="2070568" cy="413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Das </a:t>
              </a:r>
              <a:r>
                <a:rPr lang="de-DE" sz="1400" dirty="0" smtClean="0">
                  <a:solidFill>
                    <a:srgbClr val="00C7EA"/>
                  </a:solidFill>
                  <a:latin typeface="+mj-lt"/>
                </a:rPr>
                <a:t>Alter</a:t>
              </a:r>
              <a:r>
                <a:rPr lang="de-DE" sz="1400" dirty="0" smtClean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de-DE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des Bewerbers darf nicht unter </a:t>
              </a:r>
              <a:r>
                <a:rPr lang="de-DE" sz="1400" dirty="0" smtClean="0">
                  <a:solidFill>
                    <a:srgbClr val="00C7EA"/>
                  </a:solidFill>
                  <a:latin typeface="+mj-lt"/>
                </a:rPr>
                <a:t>18</a:t>
              </a:r>
              <a:r>
                <a:rPr lang="de-DE" sz="1400" dirty="0" smtClean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de-DE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Jahren liegen</a:t>
              </a:r>
              <a:endParaRPr lang="de-DE" sz="1400" i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33859" y="4398264"/>
            <a:ext cx="6176308" cy="1634461"/>
            <a:chOff x="1830161" y="5539385"/>
            <a:chExt cx="6176308" cy="1634461"/>
          </a:xfrm>
        </p:grpSpPr>
        <p:sp>
          <p:nvSpPr>
            <p:cNvPr id="9" name="Abgerundetes Rechteck 8"/>
            <p:cNvSpPr/>
            <p:nvPr/>
          </p:nvSpPr>
          <p:spPr>
            <a:xfrm flipV="1">
              <a:off x="1830161" y="5539385"/>
              <a:ext cx="6176308" cy="1634461"/>
            </a:xfrm>
            <a:prstGeom prst="roundRect">
              <a:avLst>
                <a:gd name="adj" fmla="val 6037"/>
              </a:avLst>
            </a:prstGeom>
            <a:solidFill>
              <a:srgbClr val="ECF3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201785" y="5918318"/>
              <a:ext cx="5433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 smtClean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 new </a:t>
              </a:r>
              <a:r>
                <a:rPr lang="de-DE" sz="12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1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Das Alter des </a:t>
              </a:r>
              <a:r>
                <a:rPr lang="de-DE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Bewerbers darf </a:t>
              </a: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nicht </a:t>
              </a:r>
              <a:r>
                <a:rPr lang="de-DE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/>
              </a:r>
              <a:br>
                <a:rPr lang="de-DE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  unter 18 Jahren </a:t>
              </a:r>
              <a:r>
                <a:rPr lang="de-DE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liegen</a:t>
              </a:r>
              <a: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”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1" name="Picture 2" descr="http://127.0.0.1:8080/img/gallery/rule_2_code_dark_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9" t="37856" r="36760" b="34185"/>
          <a:stretch/>
        </p:blipFill>
        <p:spPr bwMode="auto">
          <a:xfrm>
            <a:off x="2572383" y="2784860"/>
            <a:ext cx="1699260" cy="15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4799" y="320040"/>
            <a:ext cx="4853940" cy="643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1126744" y="1004906"/>
            <a:ext cx="4590537" cy="1668536"/>
            <a:chOff x="289371" y="1487525"/>
            <a:chExt cx="2700035" cy="1319738"/>
          </a:xfrm>
        </p:grpSpPr>
        <p:sp>
          <p:nvSpPr>
            <p:cNvPr id="6" name="Wolkenförmige Legende 5"/>
            <p:cNvSpPr/>
            <p:nvPr/>
          </p:nvSpPr>
          <p:spPr>
            <a:xfrm>
              <a:off x="289371" y="1487525"/>
              <a:ext cx="2700035" cy="1319738"/>
            </a:xfrm>
            <a:prstGeom prst="cloudCallout">
              <a:avLst>
                <a:gd name="adj1" fmla="val -63410"/>
                <a:gd name="adj2" fmla="val -4067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04104" y="1937909"/>
              <a:ext cx="2070568" cy="413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applicant's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rgbClr val="00C7EA"/>
                  </a:solidFill>
                  <a:latin typeface="+mj-lt"/>
                </a:rPr>
                <a:t>age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should not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be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less than </a:t>
              </a:r>
              <a:r>
                <a:rPr lang="en-US" sz="1400" dirty="0" smtClean="0">
                  <a:solidFill>
                    <a:srgbClr val="00C7EA"/>
                  </a:solidFill>
                  <a:latin typeface="+mj-lt"/>
                </a:rPr>
                <a:t>18</a:t>
              </a:r>
              <a:r>
                <a:rPr lang="en-US" sz="1400" dirty="0" smtClean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years</a:t>
              </a:r>
              <a:endParaRPr lang="de-DE" sz="1400" i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33859" y="4398264"/>
            <a:ext cx="6176308" cy="1634461"/>
            <a:chOff x="1830161" y="5539385"/>
            <a:chExt cx="6176308" cy="1634461"/>
          </a:xfrm>
        </p:grpSpPr>
        <p:sp>
          <p:nvSpPr>
            <p:cNvPr id="9" name="Abgerundetes Rechteck 8"/>
            <p:cNvSpPr/>
            <p:nvPr/>
          </p:nvSpPr>
          <p:spPr>
            <a:xfrm flipV="1">
              <a:off x="1830161" y="5539385"/>
              <a:ext cx="6176308" cy="1634461"/>
            </a:xfrm>
            <a:prstGeom prst="roundRect">
              <a:avLst>
                <a:gd name="adj" fmla="val 6037"/>
              </a:avLst>
            </a:prstGeom>
            <a:solidFill>
              <a:srgbClr val="ECF3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201785" y="5918318"/>
              <a:ext cx="5433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 smtClean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 new </a:t>
              </a:r>
              <a:r>
                <a:rPr lang="de-DE" sz="12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1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applicant's age should not </a:t>
              </a:r>
              <a: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/>
              </a:r>
              <a:b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  be 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less than </a:t>
              </a:r>
              <a: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 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years”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1" name="Picture 2" descr="http://127.0.0.1:8080/img/gallery/rule_2_code_dark_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9" t="37856" r="36760" b="34185"/>
          <a:stretch/>
        </p:blipFill>
        <p:spPr bwMode="auto">
          <a:xfrm>
            <a:off x="2572383" y="2784860"/>
            <a:ext cx="1699260" cy="15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6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05740" y="68580"/>
            <a:ext cx="4853940" cy="643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850143" y="551064"/>
            <a:ext cx="3048001" cy="1690913"/>
            <a:chOff x="330678" y="1290547"/>
            <a:chExt cx="2700035" cy="1337436"/>
          </a:xfrm>
        </p:grpSpPr>
        <p:sp>
          <p:nvSpPr>
            <p:cNvPr id="6" name="Wolkenförmige Legende 5"/>
            <p:cNvSpPr/>
            <p:nvPr/>
          </p:nvSpPr>
          <p:spPr>
            <a:xfrm>
              <a:off x="330678" y="1290547"/>
              <a:ext cx="2700035" cy="1337436"/>
            </a:xfrm>
            <a:prstGeom prst="cloudCallout">
              <a:avLst>
                <a:gd name="adj1" fmla="val -48305"/>
                <a:gd name="adj2" fmla="val -6625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45411" y="1655993"/>
              <a:ext cx="2070568" cy="413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applicant's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rgbClr val="00C7EA"/>
                  </a:solidFill>
                  <a:latin typeface="+mj-lt"/>
                </a:rPr>
                <a:t>age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should not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be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less than </a:t>
              </a:r>
              <a:r>
                <a:rPr lang="en-US" sz="1400" dirty="0">
                  <a:solidFill>
                    <a:srgbClr val="00C7EA"/>
                  </a:solidFill>
                  <a:latin typeface="+mj-lt"/>
                </a:rPr>
                <a:t>25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years</a:t>
              </a:r>
              <a:endParaRPr lang="de-DE" sz="1400" i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81692" y="4152898"/>
            <a:ext cx="3779704" cy="1836422"/>
            <a:chOff x="2741874" y="5408319"/>
            <a:chExt cx="3779704" cy="1836422"/>
          </a:xfrm>
        </p:grpSpPr>
        <p:sp>
          <p:nvSpPr>
            <p:cNvPr id="9" name="Abgerundetes Rechteck 8"/>
            <p:cNvSpPr/>
            <p:nvPr/>
          </p:nvSpPr>
          <p:spPr>
            <a:xfrm flipV="1">
              <a:off x="2741874" y="5408319"/>
              <a:ext cx="3779704" cy="1836422"/>
            </a:xfrm>
            <a:prstGeom prst="roundRect">
              <a:avLst>
                <a:gd name="adj" fmla="val 6037"/>
              </a:avLst>
            </a:prstGeom>
            <a:solidFill>
              <a:srgbClr val="ECF3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112004" y="5776648"/>
              <a:ext cx="3340994" cy="1369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 smtClean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 new </a:t>
              </a:r>
              <a:r>
                <a:rPr lang="de-DE" sz="1200" b="1" dirty="0" smtClean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</a:t>
              </a:r>
              <a:r>
                <a:rPr lang="de-DE" sz="11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applicant's age should not  </a:t>
              </a:r>
              <a:b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be less than </a:t>
              </a:r>
              <a: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25 years”</a:t>
              </a:r>
            </a:p>
            <a:p>
              <a:r>
                <a:rPr lang="en-US" sz="1100" b="1" i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100" b="1" i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1" name="Picture 2" descr="http://127.0.0.1:8080/img/gallery/rule_2_code_dark_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9" t="37856" r="36760" b="34185"/>
          <a:stretch/>
        </p:blipFill>
        <p:spPr bwMode="auto">
          <a:xfrm>
            <a:off x="1524513" y="2514599"/>
            <a:ext cx="1699260" cy="15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86"/>
          <p:cNvSpPr/>
          <p:nvPr/>
        </p:nvSpPr>
        <p:spPr>
          <a:xfrm>
            <a:off x="7756832" y="3310335"/>
            <a:ext cx="2644047" cy="2137137"/>
          </a:xfrm>
          <a:prstGeom prst="roundRect">
            <a:avLst>
              <a:gd name="adj" fmla="val 1501"/>
            </a:avLst>
          </a:prstGeom>
          <a:solidFill>
            <a:schemeClr val="tx2">
              <a:lumMod val="60000"/>
              <a:lumOff val="40000"/>
              <a:alpha val="17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Webapplication</a:t>
            </a:r>
          </a:p>
          <a:p>
            <a:pPr algn="ctr"/>
            <a:r>
              <a:rPr lang="de-DE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html/js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013865" y="1568402"/>
            <a:ext cx="2791655" cy="3879071"/>
            <a:chOff x="654688" y="527619"/>
            <a:chExt cx="2791655" cy="2556022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654688" y="527619"/>
              <a:ext cx="2791655" cy="2556022"/>
              <a:chOff x="9683144" y="2142013"/>
              <a:chExt cx="1986964" cy="2556022"/>
            </a:xfrm>
          </p:grpSpPr>
          <p:sp>
            <p:nvSpPr>
              <p:cNvPr id="13" name="Gefaltete Ecke 12"/>
              <p:cNvSpPr/>
              <p:nvPr/>
            </p:nvSpPr>
            <p:spPr>
              <a:xfrm flipV="1">
                <a:off x="9690884" y="2142013"/>
                <a:ext cx="1979224" cy="2556022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accent4">
                    <a:lumMod val="75000"/>
                    <a:alpha val="24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" name="Rechteck 86"/>
              <p:cNvSpPr/>
              <p:nvPr/>
            </p:nvSpPr>
            <p:spPr>
              <a:xfrm>
                <a:off x="9683144" y="4220741"/>
                <a:ext cx="1985144" cy="477294"/>
              </a:xfrm>
              <a:prstGeom prst="rect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10060030" y="4357987"/>
                <a:ext cx="1218577" cy="20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OpenAPI.spec.yaml</a:t>
                </a:r>
                <a:endParaRPr lang="de-DE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795737" y="1081136"/>
              <a:ext cx="2478564" cy="117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/>
              </a:r>
              <a:b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</a:br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x-ov-rules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rule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|</a:t>
              </a:r>
            </a:p>
            <a:p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der </a:t>
              </a:r>
              <a:r>
                <a:rPr lang="de-DE" sz="1200" dirty="0" smtClean="0">
                  <a:solidFill>
                    <a:srgbClr val="00CFF5"/>
                  </a:solidFill>
                  <a:latin typeface="Consolas" panose="020B0609020204030204" pitchFamily="49" charset="0"/>
                </a:rPr>
                <a:t>Ort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des Bewerbers</a:t>
              </a:r>
            </a:p>
            <a:p>
              <a:r>
                <a:rPr lang="de-DE" sz="1200" b="1" dirty="0" smtClean="0">
                  <a:latin typeface="Consolas" panose="020B0609020204030204" pitchFamily="49" charset="0"/>
                </a:rPr>
                <a:t>     MUSS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dirty="0" smtClean="0">
                  <a:solidFill>
                    <a:srgbClr val="00CFF5"/>
                  </a:solidFill>
                  <a:latin typeface="Consolas" panose="020B0609020204030204" pitchFamily="49" charset="0"/>
                </a:rPr>
                <a:t>Dortmund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sein</a:t>
              </a:r>
            </a:p>
            <a:p>
              <a:endParaRPr lang="de-DE" sz="12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25" name="Rechteck 86"/>
          <p:cNvSpPr/>
          <p:nvPr/>
        </p:nvSpPr>
        <p:spPr>
          <a:xfrm>
            <a:off x="4450573" y="1569964"/>
            <a:ext cx="2649892" cy="3877511"/>
          </a:xfrm>
          <a:prstGeom prst="roundRect">
            <a:avLst>
              <a:gd name="adj" fmla="val 1501"/>
            </a:avLst>
          </a:prstGeom>
          <a:solidFill>
            <a:srgbClr val="00CFF5">
              <a:alpha val="4000"/>
            </a:srgbClr>
          </a:solidFill>
          <a:ln w="3175">
            <a:solidFill>
              <a:srgbClr val="00C7EA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rgbClr val="00C7EA"/>
                </a:solidFill>
              </a:rPr>
              <a:t>custom openVALIDATION-OpenAPI Generator</a:t>
            </a:r>
          </a:p>
        </p:txBody>
      </p:sp>
      <p:sp>
        <p:nvSpPr>
          <p:cNvPr id="26" name="Rechteck 86"/>
          <p:cNvSpPr/>
          <p:nvPr/>
        </p:nvSpPr>
        <p:spPr>
          <a:xfrm>
            <a:off x="4701828" y="3910571"/>
            <a:ext cx="2147381" cy="1268361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OpenAPI Generator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7756832" y="1521626"/>
            <a:ext cx="2644047" cy="1307968"/>
            <a:chOff x="2651056" y="2643471"/>
            <a:chExt cx="2644047" cy="1307968"/>
          </a:xfrm>
        </p:grpSpPr>
        <p:sp>
          <p:nvSpPr>
            <p:cNvPr id="28" name="Rechteck 86"/>
            <p:cNvSpPr/>
            <p:nvPr/>
          </p:nvSpPr>
          <p:spPr>
            <a:xfrm>
              <a:off x="2651056" y="2643471"/>
              <a:ext cx="2644047" cy="1307968"/>
            </a:xfrm>
            <a:prstGeom prst="roundRect">
              <a:avLst>
                <a:gd name="adj" fmla="val 384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85000"/>
                    </a:schemeClr>
                  </a:solidFill>
                </a:rPr>
                <a:t>Java Spring Boot</a:t>
              </a:r>
            </a:p>
            <a:p>
              <a:pPr algn="ctr"/>
              <a:r>
                <a:rPr lang="de-DE" sz="1200" b="1" dirty="0" smtClean="0">
                  <a:solidFill>
                    <a:schemeClr val="bg1">
                      <a:lumMod val="85000"/>
                    </a:schemeClr>
                  </a:solidFill>
                </a:rPr>
                <a:t>Service STUB</a:t>
              </a:r>
            </a:p>
          </p:txBody>
        </p:sp>
        <p:sp>
          <p:nvSpPr>
            <p:cNvPr id="29" name="Rechteck 86"/>
            <p:cNvSpPr/>
            <p:nvPr/>
          </p:nvSpPr>
          <p:spPr>
            <a:xfrm>
              <a:off x="2826508" y="2833455"/>
              <a:ext cx="2293142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Validierungsregeln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8153862" y="3501392"/>
            <a:ext cx="1832883" cy="1297387"/>
            <a:chOff x="2916578" y="2091159"/>
            <a:chExt cx="1832883" cy="1297387"/>
          </a:xfrm>
        </p:grpSpPr>
        <p:sp>
          <p:nvSpPr>
            <p:cNvPr id="31" name="Rechteck 86"/>
            <p:cNvSpPr/>
            <p:nvPr/>
          </p:nvSpPr>
          <p:spPr>
            <a:xfrm>
              <a:off x="2916578" y="2091159"/>
              <a:ext cx="1832883" cy="1297387"/>
            </a:xfrm>
            <a:prstGeom prst="roundRect">
              <a:avLst>
                <a:gd name="adj" fmla="val 3841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 smtClean="0">
                  <a:solidFill>
                    <a:schemeClr val="bg2">
                      <a:lumMod val="50000"/>
                    </a:schemeClr>
                  </a:solidFill>
                </a:rPr>
                <a:t>JavaScript</a:t>
              </a:r>
            </a:p>
            <a:p>
              <a:pPr algn="ctr"/>
              <a:r>
                <a:rPr lang="de-DE" sz="1200" b="1" dirty="0" smtClean="0">
                  <a:solidFill>
                    <a:schemeClr val="bg2">
                      <a:lumMod val="50000"/>
                    </a:schemeClr>
                  </a:solidFill>
                </a:rPr>
                <a:t>Client Proxy</a:t>
              </a:r>
            </a:p>
          </p:txBody>
        </p:sp>
        <p:sp>
          <p:nvSpPr>
            <p:cNvPr id="32" name="Rechteck 86"/>
            <p:cNvSpPr/>
            <p:nvPr/>
          </p:nvSpPr>
          <p:spPr>
            <a:xfrm>
              <a:off x="3195719" y="2253620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Validierungs-regeln</a:t>
              </a:r>
            </a:p>
          </p:txBody>
        </p:sp>
      </p:grpSp>
      <p:cxnSp>
        <p:nvCxnSpPr>
          <p:cNvPr id="33" name="Gerade Verbindung mit Pfeil 13"/>
          <p:cNvCxnSpPr/>
          <p:nvPr/>
        </p:nvCxnSpPr>
        <p:spPr>
          <a:xfrm flipV="1">
            <a:off x="8743538" y="2879665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3"/>
          <p:cNvCxnSpPr/>
          <p:nvPr/>
        </p:nvCxnSpPr>
        <p:spPr>
          <a:xfrm>
            <a:off x="9367420" y="2907815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3"/>
          <p:cNvCxnSpPr>
            <a:stCxn id="13" idx="3"/>
            <a:endCxn id="25" idx="1"/>
          </p:cNvCxnSpPr>
          <p:nvPr/>
        </p:nvCxnSpPr>
        <p:spPr>
          <a:xfrm>
            <a:off x="3805520" y="3507937"/>
            <a:ext cx="645053" cy="783"/>
          </a:xfrm>
          <a:prstGeom prst="straightConnector1">
            <a:avLst/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3"/>
          <p:cNvCxnSpPr>
            <a:stCxn id="25" idx="3"/>
            <a:endCxn id="28" idx="1"/>
          </p:cNvCxnSpPr>
          <p:nvPr/>
        </p:nvCxnSpPr>
        <p:spPr>
          <a:xfrm flipV="1">
            <a:off x="7100465" y="2175610"/>
            <a:ext cx="656367" cy="1333110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13"/>
          <p:cNvCxnSpPr>
            <a:stCxn id="25" idx="3"/>
            <a:endCxn id="31" idx="1"/>
          </p:cNvCxnSpPr>
          <p:nvPr/>
        </p:nvCxnSpPr>
        <p:spPr>
          <a:xfrm>
            <a:off x="7100465" y="3508720"/>
            <a:ext cx="1053397" cy="641366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816189" y="1559928"/>
            <a:ext cx="2791655" cy="3879071"/>
            <a:chOff x="654688" y="527619"/>
            <a:chExt cx="2791655" cy="2556022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654688" y="527619"/>
              <a:ext cx="2791655" cy="2556022"/>
              <a:chOff x="9683144" y="2142013"/>
              <a:chExt cx="1986964" cy="2556022"/>
            </a:xfrm>
          </p:grpSpPr>
          <p:sp>
            <p:nvSpPr>
              <p:cNvPr id="13" name="Gefaltete Ecke 12"/>
              <p:cNvSpPr/>
              <p:nvPr/>
            </p:nvSpPr>
            <p:spPr>
              <a:xfrm flipV="1">
                <a:off x="9690884" y="2142013"/>
                <a:ext cx="1979224" cy="2556022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accent4">
                    <a:lumMod val="75000"/>
                    <a:alpha val="24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" name="Rechteck 86"/>
              <p:cNvSpPr/>
              <p:nvPr/>
            </p:nvSpPr>
            <p:spPr>
              <a:xfrm>
                <a:off x="9683144" y="4220741"/>
                <a:ext cx="1985144" cy="477294"/>
              </a:xfrm>
              <a:prstGeom prst="rect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10060030" y="4357987"/>
                <a:ext cx="1218577" cy="20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OpenAPI.spec.yaml</a:t>
                </a:r>
                <a:endParaRPr lang="de-DE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795737" y="1081136"/>
              <a:ext cx="2648482" cy="1277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title: „sample contract“</a:t>
              </a:r>
            </a:p>
            <a:p>
              <a:r>
                <a:rPr lang="de-DE" sz="1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/>
              </a:r>
              <a:b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</a:br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x-ov-rules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rule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|</a:t>
              </a:r>
            </a:p>
            <a:p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applicant‘s </a:t>
              </a:r>
              <a:r>
                <a:rPr lang="de-DE" sz="1200" dirty="0" smtClean="0">
                  <a:solidFill>
                    <a:srgbClr val="00CFF5"/>
                  </a:solidFill>
                  <a:latin typeface="Consolas" panose="020B0609020204030204" pitchFamily="49" charset="0"/>
                </a:rPr>
                <a:t>age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dirty="0" smtClean="0">
                  <a:latin typeface="Consolas" panose="020B0609020204030204" pitchFamily="49" charset="0"/>
                </a:rPr>
                <a:t>should </a:t>
              </a:r>
            </a:p>
            <a:p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smtClean="0">
                  <a:latin typeface="Consolas" panose="020B0609020204030204" pitchFamily="49" charset="0"/>
                </a:rPr>
                <a:t>     not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be </a:t>
              </a:r>
              <a:r>
                <a:rPr lang="de-DE" sz="1200" dirty="0" smtClean="0">
                  <a:latin typeface="Consolas" panose="020B0609020204030204" pitchFamily="49" charset="0"/>
                </a:rPr>
                <a:t>less than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dirty="0" smtClean="0">
                  <a:solidFill>
                    <a:srgbClr val="00CFF5"/>
                  </a:solidFill>
                  <a:latin typeface="Consolas" panose="020B0609020204030204" pitchFamily="49" charset="0"/>
                </a:rPr>
                <a:t>18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de-DE" sz="1200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years</a:t>
              </a:r>
            </a:p>
            <a:p>
              <a:r>
                <a:rPr lang="de-DE" sz="1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de-DE" sz="1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version: 1.0.0</a:t>
              </a:r>
              <a:endParaRPr lang="de-DE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771650" y="1568145"/>
            <a:ext cx="2644047" cy="1573794"/>
            <a:chOff x="2651056" y="2643471"/>
            <a:chExt cx="2644047" cy="1573794"/>
          </a:xfrm>
        </p:grpSpPr>
        <p:sp>
          <p:nvSpPr>
            <p:cNvPr id="28" name="Rechteck 86"/>
            <p:cNvSpPr/>
            <p:nvPr/>
          </p:nvSpPr>
          <p:spPr>
            <a:xfrm>
              <a:off x="2651056" y="2643471"/>
              <a:ext cx="2644047" cy="1573794"/>
            </a:xfrm>
            <a:prstGeom prst="roundRect">
              <a:avLst>
                <a:gd name="adj" fmla="val 384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b="1" dirty="0" smtClean="0">
                  <a:solidFill>
                    <a:schemeClr val="bg1">
                      <a:lumMod val="85000"/>
                    </a:schemeClr>
                  </a:solidFill>
                </a:rPr>
                <a:t>REST Service STUB</a:t>
              </a:r>
            </a:p>
          </p:txBody>
        </p:sp>
        <p:sp>
          <p:nvSpPr>
            <p:cNvPr id="29" name="Rechteck 86"/>
            <p:cNvSpPr/>
            <p:nvPr/>
          </p:nvSpPr>
          <p:spPr>
            <a:xfrm>
              <a:off x="2826508" y="2833455"/>
              <a:ext cx="2293142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 rules</a:t>
              </a:r>
            </a:p>
          </p:txBody>
        </p:sp>
      </p:grpSp>
      <p:cxnSp>
        <p:nvCxnSpPr>
          <p:cNvPr id="33" name="Gerade Verbindung mit Pfeil 13"/>
          <p:cNvCxnSpPr/>
          <p:nvPr/>
        </p:nvCxnSpPr>
        <p:spPr>
          <a:xfrm flipV="1">
            <a:off x="8743538" y="3301776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3"/>
          <p:cNvCxnSpPr/>
          <p:nvPr/>
        </p:nvCxnSpPr>
        <p:spPr>
          <a:xfrm>
            <a:off x="9359800" y="3301776"/>
            <a:ext cx="0" cy="395376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13"/>
          <p:cNvCxnSpPr/>
          <p:nvPr/>
        </p:nvCxnSpPr>
        <p:spPr>
          <a:xfrm flipV="1">
            <a:off x="3739688" y="3382570"/>
            <a:ext cx="996763" cy="6545"/>
          </a:xfrm>
          <a:prstGeom prst="straightConnector1">
            <a:avLst/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13"/>
          <p:cNvCxnSpPr/>
          <p:nvPr/>
        </p:nvCxnSpPr>
        <p:spPr>
          <a:xfrm flipV="1">
            <a:off x="6627382" y="2355042"/>
            <a:ext cx="1144268" cy="1034073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13"/>
          <p:cNvCxnSpPr/>
          <p:nvPr/>
        </p:nvCxnSpPr>
        <p:spPr>
          <a:xfrm>
            <a:off x="6627382" y="3389115"/>
            <a:ext cx="1144269" cy="1276026"/>
          </a:xfrm>
          <a:prstGeom prst="curvedConnector3">
            <a:avLst>
              <a:gd name="adj1" fmla="val 50000"/>
            </a:avLst>
          </a:prstGeom>
          <a:ln w="3175">
            <a:solidFill>
              <a:srgbClr val="00C7EA"/>
            </a:solidFill>
            <a:prstDash val="sysDot"/>
            <a:headEnd type="none" w="sm" len="sm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868295" y="3023117"/>
            <a:ext cx="1731519" cy="731996"/>
            <a:chOff x="4616270" y="3208856"/>
            <a:chExt cx="1731519" cy="731996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270" y="3208856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2" name="Rechteck 1"/>
            <p:cNvSpPr/>
            <p:nvPr/>
          </p:nvSpPr>
          <p:spPr>
            <a:xfrm>
              <a:off x="4958819" y="3663853"/>
              <a:ext cx="1388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solidFill>
                    <a:srgbClr val="09BEDF"/>
                  </a:solidFill>
                  <a:latin typeface="+mj-lt"/>
                </a:rPr>
                <a:t>OpenAPI Generator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7771651" y="3882809"/>
            <a:ext cx="2644047" cy="1564664"/>
            <a:chOff x="2651056" y="2386775"/>
            <a:chExt cx="2644047" cy="1564664"/>
          </a:xfrm>
        </p:grpSpPr>
        <p:sp>
          <p:nvSpPr>
            <p:cNvPr id="35" name="Rechteck 86"/>
            <p:cNvSpPr/>
            <p:nvPr/>
          </p:nvSpPr>
          <p:spPr>
            <a:xfrm>
              <a:off x="2651056" y="2386775"/>
              <a:ext cx="2644047" cy="1564664"/>
            </a:xfrm>
            <a:prstGeom prst="roundRect">
              <a:avLst>
                <a:gd name="adj" fmla="val 3841"/>
              </a:avLst>
            </a:prstGeom>
            <a:solidFill>
              <a:srgbClr val="ECF3F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REST Client Proxy</a:t>
              </a:r>
            </a:p>
          </p:txBody>
        </p:sp>
        <p:sp>
          <p:nvSpPr>
            <p:cNvPr id="38" name="Rechteck 86"/>
            <p:cNvSpPr/>
            <p:nvPr/>
          </p:nvSpPr>
          <p:spPr>
            <a:xfrm>
              <a:off x="2826507" y="3169107"/>
              <a:ext cx="2293142" cy="602672"/>
            </a:xfrm>
            <a:prstGeom prst="roundRect">
              <a:avLst>
                <a:gd name="adj" fmla="val 10912"/>
              </a:avLst>
            </a:prstGeom>
            <a:solidFill>
              <a:srgbClr val="C0D7E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 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7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12977"/>
              <a:gd name="adj2" fmla="val 783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IF</a:t>
            </a:r>
            <a:r>
              <a:rPr lang="de-DE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the </a:t>
            </a:r>
            <a:r>
              <a:rPr lang="de-DE" sz="12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Power </a:t>
            </a:r>
            <a:r>
              <a:rPr lang="de-DE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 Engine</a:t>
            </a:r>
            <a:r>
              <a:rPr lang="de-DE" sz="1200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EXCEEDS </a:t>
            </a:r>
            <a:r>
              <a:rPr lang="de-DE" sz="12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500 </a:t>
            </a:r>
            <a:r>
              <a:rPr lang="de-DE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kW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r>
              <a:rPr lang="de-DE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i="1" dirty="0" smtClean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 is not allowed to use this car in traffic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96895" y="2508083"/>
            <a:ext cx="1130747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540943" y="2432516"/>
            <a:ext cx="893565" cy="23512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907084" y="3508417"/>
            <a:ext cx="1064728" cy="964942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198945" y="2034572"/>
            <a:ext cx="1333089" cy="59148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0494" y="177424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Keywords</a:t>
            </a:r>
            <a:endParaRPr lang="de-DE" sz="1400" dirty="0">
              <a:solidFill>
                <a:srgbClr val="00C1E4"/>
              </a:solidFill>
              <a:latin typeface="+mj-lt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837744" y="1624685"/>
            <a:ext cx="103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Property of </a:t>
            </a:r>
          </a:p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Schema</a:t>
            </a:r>
            <a:endParaRPr lang="de-DE" sz="1400" dirty="0">
              <a:solidFill>
                <a:srgbClr val="00C1E4"/>
              </a:solidFill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4316447" y="136151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Comparison Operator</a:t>
            </a:r>
            <a:endParaRPr lang="de-DE" sz="1400" dirty="0">
              <a:solidFill>
                <a:srgbClr val="00C1E4"/>
              </a:solidFill>
              <a:latin typeface="+mj-lt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Error Message</a:t>
            </a:r>
            <a:endParaRPr lang="de-DE" sz="1400" dirty="0">
              <a:solidFill>
                <a:srgbClr val="00C1E4"/>
              </a:solidFill>
              <a:latin typeface="+mj-lt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85" y="5189591"/>
            <a:ext cx="1599675" cy="454997"/>
          </a:xfrm>
          <a:prstGeom prst="rect">
            <a:avLst/>
          </a:prstGeom>
          <a:effectLst/>
        </p:spPr>
      </p:pic>
      <p:sp>
        <p:nvSpPr>
          <p:cNvPr id="23" name="Textfeld 22"/>
          <p:cNvSpPr txBox="1"/>
          <p:nvPr/>
        </p:nvSpPr>
        <p:spPr>
          <a:xfrm>
            <a:off x="6061861" y="1664007"/>
            <a:ext cx="178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Static Value - Operand</a:t>
            </a:r>
            <a:endParaRPr lang="de-DE" sz="1400" dirty="0">
              <a:solidFill>
                <a:srgbClr val="00C1E4"/>
              </a:solidFill>
              <a:latin typeface="+mj-lt"/>
            </a:endParaRPr>
          </a:p>
        </p:txBody>
      </p:sp>
      <p:cxnSp>
        <p:nvCxnSpPr>
          <p:cNvPr id="28" name="Gerade Verbindung mit Pfeil 4"/>
          <p:cNvCxnSpPr>
            <a:stCxn id="23" idx="1"/>
          </p:cNvCxnSpPr>
          <p:nvPr/>
        </p:nvCxnSpPr>
        <p:spPr>
          <a:xfrm rot="10800000" flipV="1">
            <a:off x="5161233" y="1817896"/>
            <a:ext cx="900628" cy="1177284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43354"/>
              <a:gd name="adj2" fmla="val 561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WENN</a:t>
            </a:r>
            <a:r>
              <a:rPr lang="de-DE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die </a:t>
            </a:r>
            <a:r>
              <a:rPr lang="de-DE" sz="12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Leistung </a:t>
            </a:r>
            <a:r>
              <a:rPr lang="de-DE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des Motors</a:t>
            </a:r>
            <a:r>
              <a:rPr lang="de-DE" sz="1200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500 </a:t>
            </a:r>
            <a:r>
              <a:rPr lang="de-DE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kW </a:t>
            </a:r>
            <a:r>
              <a:rPr lang="de-DE" sz="12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ÜBERSTEIGT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DANN</a:t>
            </a:r>
            <a:r>
              <a:rPr lang="de-DE" sz="12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i="1" dirty="0" smtClean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es ist nicht erlaubt das Fahrzeug im Straßenverkehr</a:t>
            </a:r>
          </a:p>
          <a:p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zu benutzen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96895" y="2508083"/>
            <a:ext cx="1130747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540943" y="2432516"/>
            <a:ext cx="893565" cy="23512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907084" y="3508417"/>
            <a:ext cx="1064728" cy="964942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294146" y="2128093"/>
            <a:ext cx="1331411" cy="402765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021959" y="1776276"/>
            <a:ext cx="132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Schlüsselwörter</a:t>
            </a:r>
            <a:endParaRPr lang="de-DE" sz="1400" dirty="0">
              <a:solidFill>
                <a:srgbClr val="00C1E4"/>
              </a:solidFill>
              <a:latin typeface="+mj-lt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735733" y="1836730"/>
            <a:ext cx="1367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Schema-Attribut</a:t>
            </a:r>
            <a:endParaRPr lang="de-DE" sz="1400" dirty="0">
              <a:solidFill>
                <a:srgbClr val="00C1E4"/>
              </a:solidFill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4388809" y="1347676"/>
            <a:ext cx="154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Vergleichsoperator</a:t>
            </a:r>
            <a:endParaRPr lang="de-DE" sz="1400" dirty="0">
              <a:solidFill>
                <a:srgbClr val="00C1E4"/>
              </a:solidFill>
              <a:latin typeface="+mj-lt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7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Fehlermeldung</a:t>
            </a:r>
            <a:endParaRPr lang="de-DE" sz="1400" dirty="0">
              <a:solidFill>
                <a:srgbClr val="00C1E4"/>
              </a:solidFill>
              <a:latin typeface="+mj-l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061861" y="1664007"/>
            <a:ext cx="81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C1E4"/>
                </a:solidFill>
                <a:latin typeface="+mj-lt"/>
              </a:rPr>
              <a:t>Operand</a:t>
            </a:r>
            <a:endParaRPr lang="de-DE" sz="1400" dirty="0">
              <a:solidFill>
                <a:srgbClr val="00C1E4"/>
              </a:solidFill>
              <a:latin typeface="+mj-lt"/>
            </a:endParaRPr>
          </a:p>
        </p:txBody>
      </p:sp>
      <p:cxnSp>
        <p:nvCxnSpPr>
          <p:cNvPr id="28" name="Gerade Verbindung mit Pfeil 4"/>
          <p:cNvCxnSpPr>
            <a:stCxn id="23" idx="1"/>
          </p:cNvCxnSpPr>
          <p:nvPr/>
        </p:nvCxnSpPr>
        <p:spPr>
          <a:xfrm rot="10800000" flipV="1">
            <a:off x="5717137" y="1817896"/>
            <a:ext cx="344724" cy="1196526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179480" y="936453"/>
            <a:ext cx="179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semantic/grammatical</a:t>
            </a:r>
          </a:p>
          <a:p>
            <a:pPr algn="ctr"/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sugar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cxnSp>
        <p:nvCxnSpPr>
          <p:cNvPr id="18" name="Gerade Verbindung mit Pfeil 4"/>
          <p:cNvCxnSpPr/>
          <p:nvPr/>
        </p:nvCxnSpPr>
        <p:spPr>
          <a:xfrm rot="16200000" flipH="1">
            <a:off x="1711826" y="2140629"/>
            <a:ext cx="1681183" cy="27923"/>
          </a:xfrm>
          <a:prstGeom prst="curvedConnector3">
            <a:avLst>
              <a:gd name="adj1" fmla="val 43201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4"/>
          <p:cNvCxnSpPr/>
          <p:nvPr/>
        </p:nvCxnSpPr>
        <p:spPr>
          <a:xfrm rot="16200000" flipH="1">
            <a:off x="3107824" y="1943122"/>
            <a:ext cx="1737631" cy="366490"/>
          </a:xfrm>
          <a:prstGeom prst="curvedConnector3">
            <a:avLst>
              <a:gd name="adj1" fmla="val 24463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760332" y="1308223"/>
            <a:ext cx="4406818" cy="1609464"/>
            <a:chOff x="3135470" y="367893"/>
            <a:chExt cx="4406818" cy="1609464"/>
          </a:xfrm>
        </p:grpSpPr>
        <p:sp>
          <p:nvSpPr>
            <p:cNvPr id="104" name="Wolkenförmige Legende 103"/>
            <p:cNvSpPr/>
            <p:nvPr/>
          </p:nvSpPr>
          <p:spPr>
            <a:xfrm>
              <a:off x="3135470" y="367893"/>
              <a:ext cx="4406818" cy="1609464"/>
            </a:xfrm>
            <a:prstGeom prst="cloudCallout">
              <a:avLst>
                <a:gd name="adj1" fmla="val -38966"/>
                <a:gd name="adj2" fmla="val 77960"/>
              </a:avLst>
            </a:prstGeom>
            <a:solidFill>
              <a:schemeClr val="accent4">
                <a:lumMod val="20000"/>
                <a:lumOff val="80000"/>
                <a:alpha val="46000"/>
              </a:schemeClr>
            </a:solidFill>
            <a:ln>
              <a:solidFill>
                <a:schemeClr val="accent4">
                  <a:lumMod val="40000"/>
                  <a:lumOff val="60000"/>
                  <a:alpha val="5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3315258" y="895626"/>
              <a:ext cx="404724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000" b="1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WENN</a:t>
              </a:r>
              <a:r>
                <a:rPr lang="de-DE" sz="1000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die </a:t>
              </a:r>
              <a:r>
                <a:rPr lang="de-DE" sz="1000" b="1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Leistung </a:t>
              </a:r>
              <a:r>
                <a:rPr lang="de-DE" sz="1000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des Motors</a:t>
              </a:r>
              <a:r>
                <a:rPr lang="de-DE" sz="1000" b="1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000" b="1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500 </a:t>
              </a:r>
              <a:r>
                <a:rPr lang="de-DE" sz="1000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kW </a:t>
              </a:r>
              <a:r>
                <a:rPr lang="de-DE" sz="1000" b="1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ÜBERSTEIGT</a:t>
              </a:r>
              <a:r>
                <a:rPr lang="de-DE" sz="1000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/>
              </a:r>
              <a:br>
                <a:rPr lang="de-DE" sz="1000" dirty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1000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de-DE" sz="1000" b="1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DANN</a:t>
              </a:r>
              <a:r>
                <a:rPr lang="de-DE" sz="1000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</a:t>
              </a:r>
              <a:r>
                <a:rPr lang="de-DE" sz="1000" i="1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es ist nicht erlaubt das Fahrzeug im</a:t>
              </a:r>
              <a:br>
                <a:rPr lang="de-DE" sz="1000" i="1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000" i="1" dirty="0" smtClean="0">
                  <a:solidFill>
                    <a:schemeClr val="accent4">
                      <a:lumMod val="75000"/>
                      <a:alpha val="8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Straßenverkehr zu benutzen. </a:t>
              </a:r>
              <a:endParaRPr lang="de-DE" sz="1000" i="1" dirty="0">
                <a:solidFill>
                  <a:schemeClr val="accent4">
                    <a:lumMod val="75000"/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2" name="Gruppieren 1031"/>
          <p:cNvGrpSpPr/>
          <p:nvPr/>
        </p:nvGrpSpPr>
        <p:grpSpPr>
          <a:xfrm>
            <a:off x="9068343" y="1310424"/>
            <a:ext cx="1584320" cy="1096407"/>
            <a:chOff x="2768945" y="2618566"/>
            <a:chExt cx="1584320" cy="1096407"/>
          </a:xfrm>
        </p:grpSpPr>
        <p:sp>
          <p:nvSpPr>
            <p:cNvPr id="73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7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 smtClean="0">
                  <a:solidFill>
                    <a:schemeClr val="bg1"/>
                  </a:solidFill>
                </a:rPr>
                <a:t>Framework.cs</a:t>
              </a:r>
              <a:endParaRPr lang="de-DE" sz="11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8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 smtClean="0">
                  <a:solidFill>
                    <a:schemeClr val="bg1"/>
                  </a:solidFill>
                </a:rPr>
                <a:t>Implementation.cs</a:t>
              </a:r>
              <a:endParaRPr lang="de-DE" sz="11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Gruppieren 208"/>
          <p:cNvGrpSpPr/>
          <p:nvPr/>
        </p:nvGrpSpPr>
        <p:grpSpPr>
          <a:xfrm>
            <a:off x="9068343" y="2616351"/>
            <a:ext cx="1584320" cy="1096407"/>
            <a:chOff x="2768945" y="2618566"/>
            <a:chExt cx="1584320" cy="1096407"/>
          </a:xfrm>
        </p:grpSpPr>
        <p:sp>
          <p:nvSpPr>
            <p:cNvPr id="210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1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 smtClean="0">
                  <a:solidFill>
                    <a:schemeClr val="bg1"/>
                  </a:solidFill>
                </a:rPr>
                <a:t>Framework.cs</a:t>
              </a:r>
              <a:endParaRPr lang="de-DE" sz="11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2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 smtClean="0">
                  <a:solidFill>
                    <a:schemeClr val="bg1"/>
                  </a:solidFill>
                </a:rPr>
                <a:t>Implementation.cs</a:t>
              </a:r>
              <a:endParaRPr lang="de-DE" sz="11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17" name="Gruppieren 216"/>
          <p:cNvGrpSpPr/>
          <p:nvPr/>
        </p:nvGrpSpPr>
        <p:grpSpPr>
          <a:xfrm>
            <a:off x="9059352" y="3936769"/>
            <a:ext cx="1584320" cy="1096407"/>
            <a:chOff x="2768945" y="2618566"/>
            <a:chExt cx="1584320" cy="1096407"/>
          </a:xfrm>
        </p:grpSpPr>
        <p:sp>
          <p:nvSpPr>
            <p:cNvPr id="218" name="Rechteck 86"/>
            <p:cNvSpPr/>
            <p:nvPr/>
          </p:nvSpPr>
          <p:spPr>
            <a:xfrm>
              <a:off x="2768945" y="2618566"/>
              <a:ext cx="1584320" cy="1096407"/>
            </a:xfrm>
            <a:prstGeom prst="roundRect">
              <a:avLst>
                <a:gd name="adj" fmla="val 384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endParaRPr lang="de-DE" sz="10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9" name="Rechteck 86"/>
            <p:cNvSpPr/>
            <p:nvPr/>
          </p:nvSpPr>
          <p:spPr>
            <a:xfrm>
              <a:off x="2939796" y="3221238"/>
              <a:ext cx="1269398" cy="32427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 smtClean="0">
                  <a:solidFill>
                    <a:schemeClr val="bg1"/>
                  </a:solidFill>
                </a:rPr>
                <a:t>Framework.cs</a:t>
              </a:r>
              <a:endParaRPr lang="de-DE" sz="11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0" name="Rechteck 86"/>
            <p:cNvSpPr/>
            <p:nvPr/>
          </p:nvSpPr>
          <p:spPr>
            <a:xfrm>
              <a:off x="2923285" y="2757766"/>
              <a:ext cx="1285909" cy="32427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err="1" smtClean="0">
                  <a:solidFill>
                    <a:schemeClr val="bg1"/>
                  </a:solidFill>
                </a:rPr>
                <a:t>Implementation.cs</a:t>
              </a:r>
              <a:endParaRPr lang="de-DE" sz="11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34" name="Geschweifte Klammer rechts 233"/>
          <p:cNvSpPr/>
          <p:nvPr/>
        </p:nvSpPr>
        <p:spPr>
          <a:xfrm rot="10800000">
            <a:off x="8677566" y="1310423"/>
            <a:ext cx="166746" cy="3722752"/>
          </a:xfrm>
          <a:prstGeom prst="rightBrac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olkenförmige Legende 97"/>
          <p:cNvSpPr/>
          <p:nvPr/>
        </p:nvSpPr>
        <p:spPr>
          <a:xfrm>
            <a:off x="705410" y="2400559"/>
            <a:ext cx="3792631" cy="1609464"/>
          </a:xfrm>
          <a:prstGeom prst="cloudCallout">
            <a:avLst>
              <a:gd name="adj1" fmla="val -38966"/>
              <a:gd name="adj2" fmla="val 7796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9" name="Rechteck 98"/>
          <p:cNvSpPr/>
          <p:nvPr/>
        </p:nvSpPr>
        <p:spPr>
          <a:xfrm>
            <a:off x="923686" y="2887555"/>
            <a:ext cx="37760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IF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the </a:t>
            </a:r>
            <a:r>
              <a:rPr lang="de-DE" sz="10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Power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 Engine</a:t>
            </a:r>
            <a:r>
              <a:rPr lang="de-DE" sz="1000" b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0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EXCEEDS </a:t>
            </a:r>
            <a:r>
              <a:rPr lang="de-DE" sz="10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500 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kW</a:t>
            </a:r>
            <a:r>
              <a:rPr lang="de-DE" sz="1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</a:t>
            </a:r>
            <a:r>
              <a:rPr lang="de-DE" sz="1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000" i="1" dirty="0" smtClean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 is not allowed to use this car </a:t>
            </a:r>
          </a:p>
          <a:p>
            <a:r>
              <a:rPr lang="de-DE" sz="10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000" i="1" dirty="0" smtClean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in traffic</a:t>
            </a:r>
            <a:endParaRPr lang="de-DE" sz="10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59" y="2852324"/>
            <a:ext cx="1599675" cy="454997"/>
          </a:xfrm>
          <a:prstGeom prst="rect">
            <a:avLst/>
          </a:prstGeom>
          <a:effectLst/>
        </p:spPr>
      </p:pic>
      <p:cxnSp>
        <p:nvCxnSpPr>
          <p:cNvPr id="101" name="Gerade Verbindung mit Pfeil 13"/>
          <p:cNvCxnSpPr/>
          <p:nvPr/>
        </p:nvCxnSpPr>
        <p:spPr>
          <a:xfrm flipV="1">
            <a:off x="4760268" y="3170145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3"/>
          <p:cNvCxnSpPr/>
          <p:nvPr/>
        </p:nvCxnSpPr>
        <p:spPr>
          <a:xfrm flipV="1">
            <a:off x="7775166" y="3170145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Bildergebnis fÃ¼r flagg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Picture 4" descr="Bildergebnis fÃ¼r flagg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82" y="1449624"/>
            <a:ext cx="243565" cy="14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england fla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12" b="-4812"/>
          <a:stretch/>
        </p:blipFill>
        <p:spPr bwMode="auto">
          <a:xfrm>
            <a:off x="3539664" y="2521231"/>
            <a:ext cx="242099" cy="15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hteck 86"/>
          <p:cNvSpPr/>
          <p:nvPr/>
        </p:nvSpPr>
        <p:spPr>
          <a:xfrm>
            <a:off x="-2113" y="1485764"/>
            <a:ext cx="5842865" cy="5372235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 smtClean="0">
              <a:solidFill>
                <a:schemeClr val="bg1"/>
              </a:solidFill>
            </a:endParaRPr>
          </a:p>
        </p:txBody>
      </p:sp>
      <p:sp>
        <p:nvSpPr>
          <p:cNvPr id="123" name="Rechteck 86"/>
          <p:cNvSpPr/>
          <p:nvPr/>
        </p:nvSpPr>
        <p:spPr>
          <a:xfrm>
            <a:off x="5831028" y="-191861"/>
            <a:ext cx="6364312" cy="7192736"/>
          </a:xfrm>
          <a:prstGeom prst="rect">
            <a:avLst/>
          </a:prstGeom>
          <a:solidFill>
            <a:schemeClr val="tx2">
              <a:lumMod val="60000"/>
              <a:lumOff val="40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 smtClean="0">
              <a:solidFill>
                <a:schemeClr val="bg1"/>
              </a:solidFill>
            </a:endParaRPr>
          </a:p>
        </p:txBody>
      </p:sp>
      <p:sp>
        <p:nvSpPr>
          <p:cNvPr id="115" name="Rechteck 86"/>
          <p:cNvSpPr/>
          <p:nvPr/>
        </p:nvSpPr>
        <p:spPr>
          <a:xfrm>
            <a:off x="9534754" y="4226398"/>
            <a:ext cx="2208366" cy="2213430"/>
          </a:xfrm>
          <a:prstGeom prst="roundRect">
            <a:avLst>
              <a:gd name="adj" fmla="val 1501"/>
            </a:avLst>
          </a:prstGeom>
          <a:solidFill>
            <a:srgbClr val="D8BEEC"/>
          </a:solidFill>
          <a:ln>
            <a:solidFill>
              <a:srgbClr val="9F5FC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Project</a:t>
            </a:r>
          </a:p>
        </p:txBody>
      </p:sp>
      <p:sp>
        <p:nvSpPr>
          <p:cNvPr id="22" name="Rechteck 86"/>
          <p:cNvSpPr/>
          <p:nvPr/>
        </p:nvSpPr>
        <p:spPr>
          <a:xfrm>
            <a:off x="0" y="-27943"/>
            <a:ext cx="12192000" cy="446261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200" dirty="0" smtClean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583407" y="80383"/>
            <a:ext cx="2283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how openVALIDATION works?</a:t>
            </a:r>
            <a:endParaRPr lang="de-DE" sz="11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5821503" y="-71858"/>
            <a:ext cx="19250" cy="670832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9152108" y="428545"/>
            <a:ext cx="19250" cy="609847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081385" y="80383"/>
            <a:ext cx="221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how to use openVALIDATION</a:t>
            </a:r>
            <a:endParaRPr lang="de-DE" sz="1100" b="1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662806" y="414038"/>
            <a:ext cx="17700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3. Business Analyst uses DSL</a:t>
            </a:r>
          </a:p>
          <a:p>
            <a:pPr algn="ctr"/>
            <a:r>
              <a:rPr lang="de-D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to create Validation Rules</a:t>
            </a:r>
            <a:endParaRPr lang="de-DE" sz="11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739045" y="461666"/>
            <a:ext cx="2004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4. Developer integrates</a:t>
            </a:r>
          </a:p>
          <a:p>
            <a:pPr algn="ctr"/>
            <a:r>
              <a:rPr lang="de-DE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Validation Rules in their Projects</a:t>
            </a:r>
            <a:endParaRPr lang="de-DE" sz="11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302178" y="5079967"/>
            <a:ext cx="1530034" cy="1413124"/>
            <a:chOff x="619153" y="1802508"/>
            <a:chExt cx="1183268" cy="1558752"/>
          </a:xfrm>
        </p:grpSpPr>
        <p:sp>
          <p:nvSpPr>
            <p:cNvPr id="23" name="Rechteck 86"/>
            <p:cNvSpPr/>
            <p:nvPr/>
          </p:nvSpPr>
          <p:spPr>
            <a:xfrm>
              <a:off x="619153" y="1802508"/>
              <a:ext cx="1183268" cy="1558752"/>
            </a:xfrm>
            <a:prstGeom prst="roundRect">
              <a:avLst>
                <a:gd name="adj" fmla="val 384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 smtClean="0">
                  <a:solidFill>
                    <a:schemeClr val="accent6">
                      <a:lumMod val="75000"/>
                    </a:schemeClr>
                  </a:solidFill>
                </a:rPr>
                <a:t>Parser (antlr.g4)</a:t>
              </a:r>
            </a:p>
          </p:txBody>
        </p:sp>
        <p:sp>
          <p:nvSpPr>
            <p:cNvPr id="25" name="Rechteck 86"/>
            <p:cNvSpPr/>
            <p:nvPr/>
          </p:nvSpPr>
          <p:spPr>
            <a:xfrm>
              <a:off x="728566" y="2493362"/>
              <a:ext cx="957765" cy="290915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innerShdw blurRad="63500" dist="25400" dir="135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lexer</a:t>
              </a:r>
              <a:endParaRPr lang="de-DE" sz="11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Rechteck 86"/>
            <p:cNvSpPr/>
            <p:nvPr/>
          </p:nvSpPr>
          <p:spPr>
            <a:xfrm>
              <a:off x="728566" y="2918371"/>
              <a:ext cx="957765" cy="290915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innerShdw blurRad="63500" dist="25400" dir="135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>
                  <a:solidFill>
                    <a:schemeClr val="accent6">
                      <a:lumMod val="75000"/>
                    </a:schemeClr>
                  </a:solidFill>
                </a:rPr>
                <a:t>parser</a:t>
              </a:r>
              <a:endParaRPr lang="de-DE" sz="11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68" name="Gerade Verbindung mit Pfeil 13"/>
          <p:cNvCxnSpPr>
            <a:endCxn id="73" idx="2"/>
          </p:cNvCxnSpPr>
          <p:nvPr/>
        </p:nvCxnSpPr>
        <p:spPr>
          <a:xfrm flipV="1">
            <a:off x="3179928" y="3092224"/>
            <a:ext cx="3664" cy="55005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13"/>
          <p:cNvCxnSpPr>
            <a:endCxn id="151" idx="2"/>
          </p:cNvCxnSpPr>
          <p:nvPr/>
        </p:nvCxnSpPr>
        <p:spPr>
          <a:xfrm flipH="1" flipV="1">
            <a:off x="4192075" y="3088649"/>
            <a:ext cx="4523" cy="4705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13"/>
          <p:cNvCxnSpPr>
            <a:endCxn id="155" idx="2"/>
          </p:cNvCxnSpPr>
          <p:nvPr/>
        </p:nvCxnSpPr>
        <p:spPr>
          <a:xfrm flipH="1" flipV="1">
            <a:off x="5202611" y="3088649"/>
            <a:ext cx="4010" cy="47055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6"/>
          <p:cNvSpPr/>
          <p:nvPr/>
        </p:nvSpPr>
        <p:spPr>
          <a:xfrm>
            <a:off x="6259758" y="2442857"/>
            <a:ext cx="2515138" cy="518170"/>
          </a:xfrm>
          <a:prstGeom prst="roundRect">
            <a:avLst>
              <a:gd name="adj" fmla="val 150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Validation Rule CLI</a:t>
            </a:r>
          </a:p>
        </p:txBody>
      </p:sp>
      <p:sp>
        <p:nvSpPr>
          <p:cNvPr id="85" name="Rechteck 86"/>
          <p:cNvSpPr/>
          <p:nvPr/>
        </p:nvSpPr>
        <p:spPr>
          <a:xfrm>
            <a:off x="6262028" y="1326325"/>
            <a:ext cx="1060529" cy="604827"/>
          </a:xfrm>
          <a:prstGeom prst="roundRect">
            <a:avLst>
              <a:gd name="adj" fmla="val 150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rules definition as *.vrd File</a:t>
            </a:r>
          </a:p>
        </p:txBody>
      </p:sp>
      <p:sp>
        <p:nvSpPr>
          <p:cNvPr id="86" name="Rechteck 86"/>
          <p:cNvSpPr/>
          <p:nvPr/>
        </p:nvSpPr>
        <p:spPr>
          <a:xfrm>
            <a:off x="7714367" y="1324873"/>
            <a:ext cx="1060529" cy="604827"/>
          </a:xfrm>
          <a:prstGeom prst="roundRect">
            <a:avLst>
              <a:gd name="adj" fmla="val 150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Model as </a:t>
            </a:r>
          </a:p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Json Schema</a:t>
            </a:r>
          </a:p>
        </p:txBody>
      </p:sp>
      <p:cxnSp>
        <p:nvCxnSpPr>
          <p:cNvPr id="87" name="Gerade Verbindung mit Pfeil 13"/>
          <p:cNvCxnSpPr/>
          <p:nvPr/>
        </p:nvCxnSpPr>
        <p:spPr>
          <a:xfrm>
            <a:off x="6802423" y="2017933"/>
            <a:ext cx="0" cy="3415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13"/>
          <p:cNvCxnSpPr/>
          <p:nvPr/>
        </p:nvCxnSpPr>
        <p:spPr>
          <a:xfrm>
            <a:off x="8250223" y="2017933"/>
            <a:ext cx="0" cy="3415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6"/>
          <p:cNvSpPr/>
          <p:nvPr/>
        </p:nvSpPr>
        <p:spPr>
          <a:xfrm>
            <a:off x="6787075" y="3508879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chemeClr val="accent4">
                    <a:lumMod val="75000"/>
                  </a:schemeClr>
                </a:solidFill>
              </a:rPr>
              <a:t>MyRules.js</a:t>
            </a:r>
          </a:p>
        </p:txBody>
      </p:sp>
      <p:sp>
        <p:nvSpPr>
          <p:cNvPr id="96" name="Rechteck 86"/>
          <p:cNvSpPr/>
          <p:nvPr/>
        </p:nvSpPr>
        <p:spPr>
          <a:xfrm>
            <a:off x="6691825" y="3775579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chemeClr val="accent4">
                    <a:lumMod val="75000"/>
                  </a:schemeClr>
                </a:solidFill>
              </a:rPr>
              <a:t>MyRules.cs</a:t>
            </a:r>
          </a:p>
        </p:txBody>
      </p:sp>
      <p:sp>
        <p:nvSpPr>
          <p:cNvPr id="97" name="Rechteck 86"/>
          <p:cNvSpPr/>
          <p:nvPr/>
        </p:nvSpPr>
        <p:spPr>
          <a:xfrm>
            <a:off x="6579605" y="4047259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accent4">
                    <a:lumMod val="75000"/>
                  </a:schemeClr>
                </a:solidFill>
              </a:rPr>
              <a:t>MyRules.java</a:t>
            </a:r>
          </a:p>
        </p:txBody>
      </p:sp>
      <p:cxnSp>
        <p:nvCxnSpPr>
          <p:cNvPr id="98" name="Gerade Verbindung mit Pfeil 13"/>
          <p:cNvCxnSpPr/>
          <p:nvPr/>
        </p:nvCxnSpPr>
        <p:spPr>
          <a:xfrm flipH="1">
            <a:off x="7517778" y="3043268"/>
            <a:ext cx="126" cy="4104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7568311" y="3049585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generates validation</a:t>
            </a:r>
          </a:p>
          <a:p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runtime code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0" name="Gerade Verbindung mit Pfeil 13"/>
          <p:cNvCxnSpPr/>
          <p:nvPr/>
        </p:nvCxnSpPr>
        <p:spPr>
          <a:xfrm flipH="1">
            <a:off x="7375433" y="4766881"/>
            <a:ext cx="126" cy="4104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7438411" y="4794348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compiles validation rules as  </a:t>
            </a:r>
          </a:p>
          <a:p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separately artifacts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echteck 86"/>
          <p:cNvSpPr/>
          <p:nvPr/>
        </p:nvSpPr>
        <p:spPr>
          <a:xfrm>
            <a:off x="6786949" y="5241912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chemeClr val="accent2">
                    <a:lumMod val="75000"/>
                  </a:schemeClr>
                </a:solidFill>
              </a:rPr>
              <a:t>MyRules.js</a:t>
            </a:r>
          </a:p>
        </p:txBody>
      </p:sp>
      <p:sp>
        <p:nvSpPr>
          <p:cNvPr id="103" name="Rechteck 86"/>
          <p:cNvSpPr/>
          <p:nvPr/>
        </p:nvSpPr>
        <p:spPr>
          <a:xfrm>
            <a:off x="6691699" y="5508612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chemeClr val="accent2">
                    <a:lumMod val="75000"/>
                  </a:schemeClr>
                </a:solidFill>
              </a:rPr>
              <a:t>MyRules.dll</a:t>
            </a:r>
          </a:p>
        </p:txBody>
      </p:sp>
      <p:sp>
        <p:nvSpPr>
          <p:cNvPr id="104" name="Rechteck 86"/>
          <p:cNvSpPr/>
          <p:nvPr/>
        </p:nvSpPr>
        <p:spPr>
          <a:xfrm>
            <a:off x="6579479" y="5780292"/>
            <a:ext cx="1638381" cy="646801"/>
          </a:xfrm>
          <a:prstGeom prst="roundRect">
            <a:avLst>
              <a:gd name="adj" fmla="val 38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accent2">
                    <a:lumMod val="75000"/>
                  </a:schemeClr>
                </a:solidFill>
              </a:rPr>
              <a:t>MyRules.jar</a:t>
            </a:r>
          </a:p>
        </p:txBody>
      </p:sp>
      <p:cxnSp>
        <p:nvCxnSpPr>
          <p:cNvPr id="113" name="Gerade Verbindung mit Pfeil 13"/>
          <p:cNvCxnSpPr/>
          <p:nvPr/>
        </p:nvCxnSpPr>
        <p:spPr>
          <a:xfrm>
            <a:off x="8584368" y="4554798"/>
            <a:ext cx="1135481" cy="1459766"/>
          </a:xfrm>
          <a:prstGeom prst="bentConnector3">
            <a:avLst>
              <a:gd name="adj1" fmla="val 40773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3"/>
          <p:cNvCxnSpPr/>
          <p:nvPr/>
        </p:nvCxnSpPr>
        <p:spPr>
          <a:xfrm>
            <a:off x="8473926" y="6335181"/>
            <a:ext cx="1245923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86"/>
          <p:cNvSpPr/>
          <p:nvPr/>
        </p:nvSpPr>
        <p:spPr>
          <a:xfrm>
            <a:off x="9802542" y="5931482"/>
            <a:ext cx="1718500" cy="428280"/>
          </a:xfrm>
          <a:prstGeom prst="roundRect">
            <a:avLst>
              <a:gd name="adj" fmla="val 14961"/>
            </a:avLst>
          </a:prstGeom>
          <a:solidFill>
            <a:srgbClr val="FF7D7D">
              <a:alpha val="43922"/>
            </a:srgbClr>
          </a:solidFill>
          <a:ln>
            <a:solidFill>
              <a:srgbClr val="9F5FC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accent2">
                    <a:lumMod val="50000"/>
                  </a:schemeClr>
                </a:solidFill>
              </a:rPr>
              <a:t>Validation Rules</a:t>
            </a:r>
          </a:p>
        </p:txBody>
      </p:sp>
      <p:sp>
        <p:nvSpPr>
          <p:cNvPr id="117" name="Rechteck 86"/>
          <p:cNvSpPr/>
          <p:nvPr/>
        </p:nvSpPr>
        <p:spPr>
          <a:xfrm>
            <a:off x="9802542" y="4694060"/>
            <a:ext cx="1715514" cy="418278"/>
          </a:xfrm>
          <a:prstGeom prst="roundRect">
            <a:avLst>
              <a:gd name="adj" fmla="val 10912"/>
            </a:avLst>
          </a:prstGeom>
          <a:solidFill>
            <a:schemeClr val="bg1">
              <a:alpha val="5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Business Logic</a:t>
            </a:r>
          </a:p>
        </p:txBody>
      </p:sp>
      <p:sp>
        <p:nvSpPr>
          <p:cNvPr id="118" name="Rechteck 86"/>
          <p:cNvSpPr/>
          <p:nvPr/>
        </p:nvSpPr>
        <p:spPr>
          <a:xfrm>
            <a:off x="9802542" y="5284681"/>
            <a:ext cx="1715514" cy="418278"/>
          </a:xfrm>
          <a:prstGeom prst="roundRect">
            <a:avLst>
              <a:gd name="adj" fmla="val 10912"/>
            </a:avLst>
          </a:prstGeom>
          <a:solidFill>
            <a:schemeClr val="bg1">
              <a:alpha val="5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rgbClr val="7030A0"/>
                </a:solidFill>
              </a:rPr>
              <a:t>Service/Consumer Layer</a:t>
            </a:r>
          </a:p>
        </p:txBody>
      </p:sp>
      <p:cxnSp>
        <p:nvCxnSpPr>
          <p:cNvPr id="119" name="Gerade Verbindung mit Pfeil 13"/>
          <p:cNvCxnSpPr/>
          <p:nvPr/>
        </p:nvCxnSpPr>
        <p:spPr>
          <a:xfrm flipV="1">
            <a:off x="10627316" y="3061607"/>
            <a:ext cx="0" cy="107905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86"/>
          <p:cNvSpPr/>
          <p:nvPr/>
        </p:nvSpPr>
        <p:spPr>
          <a:xfrm>
            <a:off x="9544327" y="1324873"/>
            <a:ext cx="2208366" cy="1636154"/>
          </a:xfrm>
          <a:prstGeom prst="roundRect">
            <a:avLst>
              <a:gd name="adj" fmla="val 1501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21" name="Textfeld 120"/>
          <p:cNvSpPr txBox="1"/>
          <p:nvPr/>
        </p:nvSpPr>
        <p:spPr>
          <a:xfrm>
            <a:off x="10668266" y="3483506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Build &amp; deploy</a:t>
            </a:r>
          </a:p>
          <a:p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to Production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2" name="Picture 10" descr="Bildergebnis fÃ¼r device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805" y="1937241"/>
            <a:ext cx="1020643" cy="58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79513" y="454268"/>
            <a:ext cx="2641692" cy="995546"/>
            <a:chOff x="79513" y="1204901"/>
            <a:chExt cx="2641692" cy="1078696"/>
          </a:xfrm>
        </p:grpSpPr>
        <p:sp>
          <p:nvSpPr>
            <p:cNvPr id="82" name="Wolkenförmige Legende 81"/>
            <p:cNvSpPr/>
            <p:nvPr/>
          </p:nvSpPr>
          <p:spPr>
            <a:xfrm>
              <a:off x="79513" y="1204901"/>
              <a:ext cx="2641692" cy="1078696"/>
            </a:xfrm>
            <a:prstGeom prst="cloudCallout">
              <a:avLst>
                <a:gd name="adj1" fmla="val -48501"/>
                <a:gd name="adj2" fmla="val -6011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194357" y="1516356"/>
              <a:ext cx="24609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  </a:t>
              </a:r>
              <a:r>
                <a:rPr lang="en-US" sz="11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</a:t>
              </a:r>
              <a:r>
                <a:rPr lang="en-US" sz="1100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the 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applicant's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+mj-lt"/>
                </a:rPr>
                <a:t>age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100" b="1" dirty="0">
                  <a:solidFill>
                    <a:srgbClr val="0070C0"/>
                  </a:solidFill>
                  <a:latin typeface="+mj-lt"/>
                </a:rPr>
                <a:t>is less than</a:t>
              </a:r>
              <a:r>
                <a:rPr lang="en-US" sz="1100" dirty="0">
                  <a:solidFill>
                    <a:srgbClr val="0070C0"/>
                  </a:solidFill>
                  <a:latin typeface="+mj-lt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+mj-lt"/>
                </a:rPr>
                <a:t>18</a:t>
              </a:r>
            </a:p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then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</a:t>
              </a:r>
              <a:r>
                <a:rPr lang="en-US" sz="1100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you 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have to be at least 18 years </a:t>
              </a:r>
              <a:endPara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  <a:p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1100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           old 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to apply</a:t>
              </a:r>
              <a:endParaRPr lang="de-DE" sz="1100" i="1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83" name="Gerade Verbindung mit Pfeil 13"/>
          <p:cNvCxnSpPr>
            <a:stCxn id="88" idx="2"/>
            <a:endCxn id="23" idx="0"/>
          </p:cNvCxnSpPr>
          <p:nvPr/>
        </p:nvCxnSpPr>
        <p:spPr>
          <a:xfrm rot="5400000">
            <a:off x="1028237" y="4709524"/>
            <a:ext cx="409401" cy="33148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13"/>
          <p:cNvCxnSpPr>
            <a:stCxn id="132" idx="2"/>
            <a:endCxn id="88" idx="0"/>
          </p:cNvCxnSpPr>
          <p:nvPr/>
        </p:nvCxnSpPr>
        <p:spPr>
          <a:xfrm>
            <a:off x="1398679" y="3082303"/>
            <a:ext cx="0" cy="45749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/>
          <p:cNvGrpSpPr/>
          <p:nvPr/>
        </p:nvGrpSpPr>
        <p:grpSpPr>
          <a:xfrm>
            <a:off x="203712" y="3539793"/>
            <a:ext cx="2389933" cy="1130773"/>
            <a:chOff x="203712" y="2229600"/>
            <a:chExt cx="2389933" cy="1130773"/>
          </a:xfrm>
        </p:grpSpPr>
        <p:sp>
          <p:nvSpPr>
            <p:cNvPr id="88" name="Rechteck 86"/>
            <p:cNvSpPr/>
            <p:nvPr/>
          </p:nvSpPr>
          <p:spPr>
            <a:xfrm>
              <a:off x="203712" y="2229600"/>
              <a:ext cx="2389933" cy="1130773"/>
            </a:xfrm>
            <a:prstGeom prst="roundRect">
              <a:avLst>
                <a:gd name="adj" fmla="val 150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75000"/>
                    </a:schemeClr>
                  </a:solidFill>
                </a:rPr>
                <a:t>preprocessor</a:t>
              </a:r>
            </a:p>
          </p:txBody>
        </p:sp>
        <p:sp>
          <p:nvSpPr>
            <p:cNvPr id="92" name="Rechteck 86"/>
            <p:cNvSpPr/>
            <p:nvPr/>
          </p:nvSpPr>
          <p:spPr>
            <a:xfrm>
              <a:off x="341746" y="2538859"/>
              <a:ext cx="732445" cy="263736"/>
            </a:xfrm>
            <a:prstGeom prst="roundRect">
              <a:avLst>
                <a:gd name="adj" fmla="val 10912"/>
              </a:avLst>
            </a:prstGeom>
            <a:solidFill>
              <a:schemeClr val="tx1">
                <a:lumMod val="75000"/>
                <a:lumOff val="2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>
                      <a:lumMod val="65000"/>
                    </a:schemeClr>
                  </a:solidFill>
                </a:rPr>
                <a:t>includes</a:t>
              </a:r>
            </a:p>
          </p:txBody>
        </p:sp>
        <p:sp>
          <p:nvSpPr>
            <p:cNvPr id="108" name="Rechteck 86"/>
            <p:cNvSpPr/>
            <p:nvPr/>
          </p:nvSpPr>
          <p:spPr>
            <a:xfrm>
              <a:off x="1190135" y="2536347"/>
              <a:ext cx="1255059" cy="263736"/>
            </a:xfrm>
            <a:prstGeom prst="roundRect">
              <a:avLst>
                <a:gd name="adj" fmla="val 10912"/>
              </a:avLst>
            </a:prstGeom>
            <a:solidFill>
              <a:schemeClr val="tx1">
                <a:lumMod val="75000"/>
                <a:lumOff val="2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>
                      <a:lumMod val="65000"/>
                    </a:schemeClr>
                  </a:solidFill>
                </a:rPr>
                <a:t>keyword aliases</a:t>
              </a:r>
            </a:p>
          </p:txBody>
        </p:sp>
      </p:grpSp>
      <p:sp>
        <p:nvSpPr>
          <p:cNvPr id="111" name="Rechteck 86"/>
          <p:cNvSpPr/>
          <p:nvPr/>
        </p:nvSpPr>
        <p:spPr>
          <a:xfrm>
            <a:off x="3384842" y="5381730"/>
            <a:ext cx="841774" cy="1111362"/>
          </a:xfrm>
          <a:prstGeom prst="roundRect">
            <a:avLst>
              <a:gd name="adj" fmla="val 384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AST-Builder</a:t>
            </a:r>
          </a:p>
        </p:txBody>
      </p:sp>
      <p:sp>
        <p:nvSpPr>
          <p:cNvPr id="112" name="Rechteck 86"/>
          <p:cNvSpPr/>
          <p:nvPr/>
        </p:nvSpPr>
        <p:spPr>
          <a:xfrm>
            <a:off x="203942" y="4946720"/>
            <a:ext cx="5468048" cy="1689748"/>
          </a:xfrm>
          <a:prstGeom prst="roundRect">
            <a:avLst>
              <a:gd name="adj" fmla="val 1501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chemeClr val="bg1">
                    <a:lumMod val="75000"/>
                  </a:schemeClr>
                </a:solidFill>
              </a:rPr>
              <a:t>parser</a:t>
            </a:r>
          </a:p>
        </p:txBody>
      </p:sp>
      <p:grpSp>
        <p:nvGrpSpPr>
          <p:cNvPr id="127" name="Gruppieren 126"/>
          <p:cNvGrpSpPr/>
          <p:nvPr/>
        </p:nvGrpSpPr>
        <p:grpSpPr>
          <a:xfrm>
            <a:off x="4501671" y="5381730"/>
            <a:ext cx="1017210" cy="1111362"/>
            <a:chOff x="943932" y="4889115"/>
            <a:chExt cx="1280777" cy="1111362"/>
          </a:xfrm>
        </p:grpSpPr>
        <p:sp>
          <p:nvSpPr>
            <p:cNvPr id="128" name="Rechteck 86"/>
            <p:cNvSpPr/>
            <p:nvPr/>
          </p:nvSpPr>
          <p:spPr>
            <a:xfrm>
              <a:off x="943932" y="4889115"/>
              <a:ext cx="1280777" cy="1111362"/>
            </a:xfrm>
            <a:prstGeom prst="roundRect">
              <a:avLst>
                <a:gd name="adj" fmla="val 384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 smtClean="0">
                  <a:solidFill>
                    <a:schemeClr val="accent4">
                      <a:lumMod val="50000"/>
                    </a:schemeClr>
                  </a:solidFill>
                </a:rPr>
                <a:t>abstract syntax tree</a:t>
              </a:r>
            </a:p>
          </p:txBody>
        </p:sp>
        <p:pic>
          <p:nvPicPr>
            <p:cNvPr id="129" name="Picture 2" descr="Ãhnliches F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5" t="20190" r="21785" b="21164"/>
            <a:stretch/>
          </p:blipFill>
          <p:spPr bwMode="auto">
            <a:xfrm>
              <a:off x="1469539" y="5477399"/>
              <a:ext cx="229258" cy="24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0" name="Gruppieren 1039"/>
          <p:cNvGrpSpPr/>
          <p:nvPr/>
        </p:nvGrpSpPr>
        <p:grpSpPr>
          <a:xfrm>
            <a:off x="2721205" y="3533432"/>
            <a:ext cx="2950785" cy="1137134"/>
            <a:chOff x="2721205" y="4794349"/>
            <a:chExt cx="2950785" cy="1137134"/>
          </a:xfrm>
        </p:grpSpPr>
        <p:sp>
          <p:nvSpPr>
            <p:cNvPr id="130" name="Rechteck 86"/>
            <p:cNvSpPr/>
            <p:nvPr/>
          </p:nvSpPr>
          <p:spPr>
            <a:xfrm>
              <a:off x="2721205" y="4794349"/>
              <a:ext cx="2950785" cy="1137134"/>
            </a:xfrm>
            <a:prstGeom prst="roundRect">
              <a:avLst>
                <a:gd name="adj" fmla="val 1501"/>
              </a:avLst>
            </a:prstGeom>
            <a:noFill/>
            <a:ln w="3175">
              <a:solidFill>
                <a:schemeClr val="bg2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Generator</a:t>
              </a:r>
              <a:endParaRPr lang="de-DE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53" name="Gruppieren 52"/>
            <p:cNvGrpSpPr/>
            <p:nvPr/>
          </p:nvGrpSpPr>
          <p:grpSpPr>
            <a:xfrm>
              <a:off x="3099061" y="4903199"/>
              <a:ext cx="2207732" cy="758952"/>
              <a:chOff x="3192496" y="5215948"/>
              <a:chExt cx="2207732" cy="758952"/>
            </a:xfrm>
          </p:grpSpPr>
          <p:sp>
            <p:nvSpPr>
              <p:cNvPr id="51" name="Flussdiagramm: Mehrere Dokumente 50"/>
              <p:cNvSpPr/>
              <p:nvPr/>
            </p:nvSpPr>
            <p:spPr>
              <a:xfrm>
                <a:off x="3192496" y="5215948"/>
                <a:ext cx="2207732" cy="758952"/>
              </a:xfrm>
              <a:prstGeom prst="flowChartMultidocumen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templates</a:t>
                </a:r>
                <a:endParaRPr lang="de-DE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28" name="Picture 4" descr="Bildergebnis fÃ¼r handlebars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50" t="23623" r="14645" b="26603"/>
              <a:stretch/>
            </p:blipFill>
            <p:spPr bwMode="auto">
              <a:xfrm>
                <a:off x="3497771" y="5429699"/>
                <a:ext cx="574733" cy="402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1" name="Gerade Verbindung mit Pfeil 13"/>
          <p:cNvCxnSpPr>
            <a:stCxn id="128" idx="0"/>
            <a:endCxn id="130" idx="2"/>
          </p:cNvCxnSpPr>
          <p:nvPr/>
        </p:nvCxnSpPr>
        <p:spPr>
          <a:xfrm rot="16200000" flipV="1">
            <a:off x="4247855" y="4619309"/>
            <a:ext cx="711164" cy="813678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uppieren 1030"/>
          <p:cNvGrpSpPr/>
          <p:nvPr/>
        </p:nvGrpSpPr>
        <p:grpSpPr>
          <a:xfrm>
            <a:off x="203712" y="1659990"/>
            <a:ext cx="2389933" cy="1422313"/>
            <a:chOff x="203712" y="1616094"/>
            <a:chExt cx="2389933" cy="590991"/>
          </a:xfrm>
        </p:grpSpPr>
        <p:sp>
          <p:nvSpPr>
            <p:cNvPr id="132" name="Rechteck 86"/>
            <p:cNvSpPr/>
            <p:nvPr/>
          </p:nvSpPr>
          <p:spPr>
            <a:xfrm>
              <a:off x="203712" y="1616094"/>
              <a:ext cx="2389933" cy="590991"/>
            </a:xfrm>
            <a:prstGeom prst="roundRect">
              <a:avLst>
                <a:gd name="adj" fmla="val 1501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100" dirty="0" smtClean="0">
                  <a:solidFill>
                    <a:schemeClr val="bg1">
                      <a:lumMod val="75000"/>
                    </a:schemeClr>
                  </a:solidFill>
                </a:rPr>
                <a:t>entry point</a:t>
              </a:r>
            </a:p>
          </p:txBody>
        </p:sp>
        <p:sp>
          <p:nvSpPr>
            <p:cNvPr id="134" name="Rechteck 86"/>
            <p:cNvSpPr/>
            <p:nvPr/>
          </p:nvSpPr>
          <p:spPr>
            <a:xfrm>
              <a:off x="288813" y="1866661"/>
              <a:ext cx="623420" cy="263736"/>
            </a:xfrm>
            <a:prstGeom prst="roundRect">
              <a:avLst>
                <a:gd name="adj" fmla="val 10912"/>
              </a:avLst>
            </a:prstGeom>
            <a:solidFill>
              <a:srgbClr val="D8BEEC">
                <a:alpha val="3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rgbClr val="9F5FCF"/>
                  </a:solidFill>
                </a:rPr>
                <a:t>cli</a:t>
              </a:r>
            </a:p>
          </p:txBody>
        </p:sp>
        <p:sp>
          <p:nvSpPr>
            <p:cNvPr id="135" name="Rechteck 86"/>
            <p:cNvSpPr/>
            <p:nvPr/>
          </p:nvSpPr>
          <p:spPr>
            <a:xfrm>
              <a:off x="1018301" y="1866661"/>
              <a:ext cx="671200" cy="263736"/>
            </a:xfrm>
            <a:prstGeom prst="roundRect">
              <a:avLst>
                <a:gd name="adj" fmla="val 10912"/>
              </a:avLst>
            </a:prstGeom>
            <a:solidFill>
              <a:srgbClr val="D8BEEC">
                <a:alpha val="3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rgbClr val="9F5FCF"/>
                  </a:solidFill>
                </a:rPr>
                <a:t>api</a:t>
              </a:r>
            </a:p>
          </p:txBody>
        </p:sp>
        <p:sp>
          <p:nvSpPr>
            <p:cNvPr id="136" name="Rechteck 86"/>
            <p:cNvSpPr/>
            <p:nvPr/>
          </p:nvSpPr>
          <p:spPr>
            <a:xfrm>
              <a:off x="1775350" y="1862166"/>
              <a:ext cx="732445" cy="263736"/>
            </a:xfrm>
            <a:prstGeom prst="roundRect">
              <a:avLst>
                <a:gd name="adj" fmla="val 10912"/>
              </a:avLst>
            </a:prstGeom>
            <a:solidFill>
              <a:srgbClr val="D8BEEC">
                <a:alpha val="3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rgbClr val="9F5FCF"/>
                  </a:solidFill>
                </a:rPr>
                <a:t>service</a:t>
              </a:r>
            </a:p>
          </p:txBody>
        </p:sp>
      </p:grpSp>
      <p:cxnSp>
        <p:nvCxnSpPr>
          <p:cNvPr id="137" name="Gerade Verbindung mit Pfeil 13"/>
          <p:cNvCxnSpPr>
            <a:stCxn id="82" idx="1"/>
            <a:endCxn id="132" idx="0"/>
          </p:cNvCxnSpPr>
          <p:nvPr/>
        </p:nvCxnSpPr>
        <p:spPr>
          <a:xfrm flipH="1">
            <a:off x="1398679" y="1448754"/>
            <a:ext cx="1680" cy="2112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Gruppieren 1031"/>
          <p:cNvGrpSpPr/>
          <p:nvPr/>
        </p:nvGrpSpPr>
        <p:grpSpPr>
          <a:xfrm>
            <a:off x="2713385" y="1663565"/>
            <a:ext cx="940413" cy="1428659"/>
            <a:chOff x="2768945" y="2618566"/>
            <a:chExt cx="940413" cy="1428659"/>
          </a:xfrm>
        </p:grpSpPr>
        <p:sp>
          <p:nvSpPr>
            <p:cNvPr id="73" name="Rechteck 86"/>
            <p:cNvSpPr/>
            <p:nvPr/>
          </p:nvSpPr>
          <p:spPr>
            <a:xfrm>
              <a:off x="2768945" y="2618566"/>
              <a:ext cx="940413" cy="1428659"/>
            </a:xfrm>
            <a:prstGeom prst="roundRect">
              <a:avLst>
                <a:gd name="adj" fmla="val 384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000" dirty="0" smtClean="0">
                  <a:solidFill>
                    <a:schemeClr val="accent1">
                      <a:lumMod val="50000"/>
                    </a:schemeClr>
                  </a:solidFill>
                </a:rPr>
                <a:t>C#</a:t>
              </a:r>
            </a:p>
          </p:txBody>
        </p:sp>
        <p:sp>
          <p:nvSpPr>
            <p:cNvPr id="147" name="Rechteck 86"/>
            <p:cNvSpPr/>
            <p:nvPr/>
          </p:nvSpPr>
          <p:spPr>
            <a:xfrm>
              <a:off x="2818163" y="3349449"/>
              <a:ext cx="830344" cy="36398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Frame-work</a:t>
              </a:r>
            </a:p>
          </p:txBody>
        </p:sp>
        <p:sp>
          <p:nvSpPr>
            <p:cNvPr id="148" name="Rechteck 86"/>
            <p:cNvSpPr/>
            <p:nvPr/>
          </p:nvSpPr>
          <p:spPr>
            <a:xfrm>
              <a:off x="2818163" y="2691383"/>
              <a:ext cx="830344" cy="602672"/>
            </a:xfrm>
            <a:prstGeom prst="roundRect">
              <a:avLst>
                <a:gd name="adj" fmla="val 10912"/>
              </a:avLst>
            </a:prstGeom>
            <a:solidFill>
              <a:schemeClr val="accent1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Imple-mentation</a:t>
              </a:r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3721868" y="1659990"/>
            <a:ext cx="940413" cy="1428659"/>
            <a:chOff x="2768945" y="2618566"/>
            <a:chExt cx="940413" cy="1428659"/>
          </a:xfrm>
        </p:grpSpPr>
        <p:sp>
          <p:nvSpPr>
            <p:cNvPr id="151" name="Rechteck 86"/>
            <p:cNvSpPr/>
            <p:nvPr/>
          </p:nvSpPr>
          <p:spPr>
            <a:xfrm>
              <a:off x="2768945" y="2618566"/>
              <a:ext cx="940413" cy="1428659"/>
            </a:xfrm>
            <a:prstGeom prst="roundRect">
              <a:avLst>
                <a:gd name="adj" fmla="val 384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000" dirty="0" smtClean="0">
                  <a:solidFill>
                    <a:schemeClr val="accent4">
                      <a:lumMod val="50000"/>
                    </a:schemeClr>
                  </a:solidFill>
                </a:rPr>
                <a:t>java</a:t>
              </a:r>
            </a:p>
          </p:txBody>
        </p:sp>
        <p:sp>
          <p:nvSpPr>
            <p:cNvPr id="152" name="Rechteck 86"/>
            <p:cNvSpPr/>
            <p:nvPr/>
          </p:nvSpPr>
          <p:spPr>
            <a:xfrm>
              <a:off x="2818163" y="3349449"/>
              <a:ext cx="830344" cy="36398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Frame-work</a:t>
              </a:r>
            </a:p>
          </p:txBody>
        </p:sp>
        <p:sp>
          <p:nvSpPr>
            <p:cNvPr id="153" name="Rechteck 86"/>
            <p:cNvSpPr/>
            <p:nvPr/>
          </p:nvSpPr>
          <p:spPr>
            <a:xfrm>
              <a:off x="2818163" y="2691383"/>
              <a:ext cx="830344" cy="602672"/>
            </a:xfrm>
            <a:prstGeom prst="roundRect">
              <a:avLst>
                <a:gd name="adj" fmla="val 10912"/>
              </a:avLst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Imple-mentation</a:t>
              </a:r>
            </a:p>
          </p:txBody>
        </p:sp>
      </p:grpSp>
      <p:grpSp>
        <p:nvGrpSpPr>
          <p:cNvPr id="154" name="Gruppieren 153"/>
          <p:cNvGrpSpPr/>
          <p:nvPr/>
        </p:nvGrpSpPr>
        <p:grpSpPr>
          <a:xfrm>
            <a:off x="4732404" y="1659990"/>
            <a:ext cx="940413" cy="1428659"/>
            <a:chOff x="2768945" y="2618566"/>
            <a:chExt cx="940413" cy="1428659"/>
          </a:xfrm>
        </p:grpSpPr>
        <p:sp>
          <p:nvSpPr>
            <p:cNvPr id="155" name="Rechteck 86"/>
            <p:cNvSpPr/>
            <p:nvPr/>
          </p:nvSpPr>
          <p:spPr>
            <a:xfrm>
              <a:off x="2768945" y="2618566"/>
              <a:ext cx="940413" cy="1428659"/>
            </a:xfrm>
            <a:prstGeom prst="roundRect">
              <a:avLst>
                <a:gd name="adj" fmla="val 384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000" dirty="0" smtClean="0">
                  <a:solidFill>
                    <a:schemeClr val="accent6">
                      <a:lumMod val="50000"/>
                    </a:schemeClr>
                  </a:solidFill>
                </a:rPr>
                <a:t>js</a:t>
              </a:r>
            </a:p>
          </p:txBody>
        </p:sp>
        <p:sp>
          <p:nvSpPr>
            <p:cNvPr id="156" name="Rechteck 86"/>
            <p:cNvSpPr/>
            <p:nvPr/>
          </p:nvSpPr>
          <p:spPr>
            <a:xfrm>
              <a:off x="2818163" y="3349449"/>
              <a:ext cx="830344" cy="36398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Frame-work</a:t>
              </a:r>
            </a:p>
          </p:txBody>
        </p:sp>
        <p:sp>
          <p:nvSpPr>
            <p:cNvPr id="157" name="Rechteck 86"/>
            <p:cNvSpPr/>
            <p:nvPr/>
          </p:nvSpPr>
          <p:spPr>
            <a:xfrm>
              <a:off x="2818163" y="2691383"/>
              <a:ext cx="830344" cy="602672"/>
            </a:xfrm>
            <a:prstGeom prst="roundRect">
              <a:avLst>
                <a:gd name="adj" fmla="val 10912"/>
              </a:avLst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Imple-mentation</a:t>
              </a: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2073770" y="5381730"/>
            <a:ext cx="1039749" cy="1111362"/>
            <a:chOff x="943932" y="4889115"/>
            <a:chExt cx="1280777" cy="1111362"/>
          </a:xfrm>
        </p:grpSpPr>
        <p:sp>
          <p:nvSpPr>
            <p:cNvPr id="182" name="Rechteck 86"/>
            <p:cNvSpPr/>
            <p:nvPr/>
          </p:nvSpPr>
          <p:spPr>
            <a:xfrm>
              <a:off x="943932" y="4889115"/>
              <a:ext cx="1280777" cy="1111362"/>
            </a:xfrm>
            <a:prstGeom prst="roundRect">
              <a:avLst>
                <a:gd name="adj" fmla="val 384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 smtClean="0">
                  <a:solidFill>
                    <a:schemeClr val="accent4">
                      <a:lumMod val="50000"/>
                    </a:schemeClr>
                  </a:solidFill>
                </a:rPr>
                <a:t>antlr parser tree</a:t>
              </a:r>
            </a:p>
          </p:txBody>
        </p:sp>
        <p:pic>
          <p:nvPicPr>
            <p:cNvPr id="183" name="Picture 2" descr="Ãhnliches Fot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35" t="20190" r="21785" b="21164"/>
            <a:stretch/>
          </p:blipFill>
          <p:spPr bwMode="auto">
            <a:xfrm>
              <a:off x="1469539" y="5477399"/>
              <a:ext cx="229258" cy="24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Rechteck 86"/>
          <p:cNvSpPr/>
          <p:nvPr/>
        </p:nvSpPr>
        <p:spPr>
          <a:xfrm>
            <a:off x="341746" y="4208337"/>
            <a:ext cx="2100920" cy="263736"/>
          </a:xfrm>
          <a:prstGeom prst="roundRect">
            <a:avLst>
              <a:gd name="adj" fmla="val 10912"/>
            </a:avLst>
          </a:prstGeom>
          <a:solidFill>
            <a:schemeClr val="tx1">
              <a:lumMod val="75000"/>
              <a:lumOff val="25000"/>
              <a:alpha val="38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100" dirty="0" err="1" smtClean="0">
                <a:solidFill>
                  <a:schemeClr val="bg1">
                    <a:lumMod val="65000"/>
                  </a:schemeClr>
                </a:solidFill>
              </a:rPr>
              <a:t>translations</a:t>
            </a:r>
            <a:endParaRPr lang="de-DE" sz="1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4" name="Gerade Verbindung mit Pfeil 13"/>
          <p:cNvCxnSpPr/>
          <p:nvPr/>
        </p:nvCxnSpPr>
        <p:spPr>
          <a:xfrm flipV="1">
            <a:off x="1843841" y="5928426"/>
            <a:ext cx="249273" cy="3056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3"/>
          <p:cNvCxnSpPr/>
          <p:nvPr/>
        </p:nvCxnSpPr>
        <p:spPr>
          <a:xfrm flipV="1">
            <a:off x="3136328" y="5928426"/>
            <a:ext cx="249273" cy="3056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3"/>
          <p:cNvCxnSpPr/>
          <p:nvPr/>
        </p:nvCxnSpPr>
        <p:spPr>
          <a:xfrm flipV="1">
            <a:off x="4244847" y="5925370"/>
            <a:ext cx="249273" cy="3056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7" name="Picture 6" descr="Bildergebnis fÃ¼r schema icon"/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916" y="624068"/>
            <a:ext cx="394597" cy="39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4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1884631" y="2003327"/>
            <a:ext cx="1795829" cy="385435"/>
            <a:chOff x="4764991" y="1436780"/>
            <a:chExt cx="1795829" cy="385435"/>
          </a:xfrm>
        </p:grpSpPr>
        <p:sp>
          <p:nvSpPr>
            <p:cNvPr id="9" name="Rechteck 86"/>
            <p:cNvSpPr/>
            <p:nvPr/>
          </p:nvSpPr>
          <p:spPr>
            <a:xfrm>
              <a:off x="4764991" y="1436780"/>
              <a:ext cx="1795829" cy="385435"/>
            </a:xfrm>
            <a:prstGeom prst="roundRect">
              <a:avLst>
                <a:gd name="adj" fmla="val 50000"/>
              </a:avLst>
            </a:prstGeom>
            <a:solidFill>
              <a:srgbClr val="6B6B6B"/>
            </a:solidFill>
            <a:ln w="3175">
              <a:solidFill>
                <a:srgbClr val="00D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2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743" y="1503570"/>
              <a:ext cx="246839" cy="246839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5109883" y="1466696"/>
              <a:ext cx="1325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00D8FF"/>
                  </a:solidFill>
                  <a:latin typeface="+mj-lt"/>
                </a:rPr>
                <a:t>openlidation.jar</a:t>
              </a:r>
              <a:endParaRPr lang="de-DE" sz="1400" dirty="0">
                <a:solidFill>
                  <a:srgbClr val="00D8FF"/>
                </a:solidFill>
                <a:latin typeface="+mj-lt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1884631" y="2832190"/>
            <a:ext cx="2641650" cy="385435"/>
            <a:chOff x="1884631" y="2960777"/>
            <a:chExt cx="2641650" cy="385435"/>
          </a:xfrm>
        </p:grpSpPr>
        <p:grpSp>
          <p:nvGrpSpPr>
            <p:cNvPr id="7" name="Gruppieren 6"/>
            <p:cNvGrpSpPr/>
            <p:nvPr/>
          </p:nvGrpSpPr>
          <p:grpSpPr>
            <a:xfrm>
              <a:off x="1884631" y="2960777"/>
              <a:ext cx="2641650" cy="385435"/>
              <a:chOff x="4764991" y="1436778"/>
              <a:chExt cx="2641650" cy="385435"/>
            </a:xfrm>
          </p:grpSpPr>
          <p:sp>
            <p:nvSpPr>
              <p:cNvPr id="4" name="Rechteck 86"/>
              <p:cNvSpPr/>
              <p:nvPr/>
            </p:nvSpPr>
            <p:spPr>
              <a:xfrm>
                <a:off x="4764991" y="1436778"/>
                <a:ext cx="2641650" cy="385435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rgbClr val="00D8F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5109883" y="1480949"/>
                <a:ext cx="2201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rgbClr val="00D8FF"/>
                    </a:solidFill>
                    <a:latin typeface="+mj-lt"/>
                  </a:rPr>
                  <a:t>ov-openapi-generator-cli.jar</a:t>
                </a:r>
              </a:p>
            </p:txBody>
          </p:sp>
        </p:grp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383" y="3030074"/>
              <a:ext cx="246839" cy="246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8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nvelope 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6" t="19496" r="7843" b="18799"/>
          <a:stretch/>
        </p:blipFill>
        <p:spPr>
          <a:xfrm>
            <a:off x="7048500" y="419101"/>
            <a:ext cx="3970020" cy="2918460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2593569" y="2591436"/>
            <a:ext cx="1863909" cy="1720850"/>
            <a:chOff x="1775689" y="-457199"/>
            <a:chExt cx="1863909" cy="1720850"/>
          </a:xfrm>
        </p:grpSpPr>
        <p:sp>
          <p:nvSpPr>
            <p:cNvPr id="9" name="Rechtwinkliges Dreieck 8"/>
            <p:cNvSpPr/>
            <p:nvPr/>
          </p:nvSpPr>
          <p:spPr>
            <a:xfrm rot="18898871" flipV="1">
              <a:off x="3069697" y="117607"/>
              <a:ext cx="575401" cy="564400"/>
            </a:xfrm>
            <a:prstGeom prst="rtTriangl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winkliges Dreieck 7"/>
            <p:cNvSpPr/>
            <p:nvPr/>
          </p:nvSpPr>
          <p:spPr>
            <a:xfrm rot="2698871" flipV="1">
              <a:off x="2250444" y="349251"/>
              <a:ext cx="914400" cy="914400"/>
            </a:xfrm>
            <a:prstGeom prst="rtTriangl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winkliges Dreieck 5"/>
            <p:cNvSpPr/>
            <p:nvPr/>
          </p:nvSpPr>
          <p:spPr>
            <a:xfrm rot="18901129">
              <a:off x="2250443" y="-457199"/>
              <a:ext cx="914400" cy="914400"/>
            </a:xfrm>
            <a:prstGeom prst="rtTriangle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635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54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winkliges Dreieck 9"/>
            <p:cNvSpPr/>
            <p:nvPr/>
          </p:nvSpPr>
          <p:spPr>
            <a:xfrm rot="2701129" flipH="1" flipV="1">
              <a:off x="1770188" y="117607"/>
              <a:ext cx="575401" cy="564400"/>
            </a:xfrm>
            <a:prstGeom prst="rtTriangle">
              <a:avLst/>
            </a:pr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343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6"/>
          <p:cNvSpPr/>
          <p:nvPr/>
        </p:nvSpPr>
        <p:spPr>
          <a:xfrm>
            <a:off x="3262913" y="1991986"/>
            <a:ext cx="5489088" cy="3540132"/>
          </a:xfrm>
          <a:prstGeom prst="roundRect">
            <a:avLst>
              <a:gd name="adj" fmla="val 1501"/>
            </a:avLst>
          </a:prstGeom>
          <a:noFill/>
          <a:ln w="3175">
            <a:solidFill>
              <a:srgbClr val="00C7EA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rgbClr val="00C7EA"/>
                </a:solidFill>
              </a:rPr>
              <a:t>custom openVALIDATION-OpenAPI Generator</a:t>
            </a:r>
          </a:p>
        </p:txBody>
      </p:sp>
      <p:grpSp>
        <p:nvGrpSpPr>
          <p:cNvPr id="154" name="Gruppieren 153"/>
          <p:cNvGrpSpPr/>
          <p:nvPr/>
        </p:nvGrpSpPr>
        <p:grpSpPr>
          <a:xfrm>
            <a:off x="9985045" y="1984990"/>
            <a:ext cx="1832883" cy="1565930"/>
            <a:chOff x="2768945" y="2643471"/>
            <a:chExt cx="1832883" cy="1565930"/>
          </a:xfrm>
        </p:grpSpPr>
        <p:sp>
          <p:nvSpPr>
            <p:cNvPr id="155" name="Rechteck 86"/>
            <p:cNvSpPr/>
            <p:nvPr/>
          </p:nvSpPr>
          <p:spPr>
            <a:xfrm>
              <a:off x="2768945" y="2643471"/>
              <a:ext cx="1832883" cy="1565930"/>
            </a:xfrm>
            <a:prstGeom prst="roundRect">
              <a:avLst>
                <a:gd name="adj" fmla="val 384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85000"/>
                    </a:schemeClr>
                  </a:solidFill>
                </a:rPr>
                <a:t>Service STUB</a:t>
              </a:r>
            </a:p>
          </p:txBody>
        </p:sp>
        <p:sp>
          <p:nvSpPr>
            <p:cNvPr id="157" name="Rechteck 86"/>
            <p:cNvSpPr/>
            <p:nvPr/>
          </p:nvSpPr>
          <p:spPr>
            <a:xfrm>
              <a:off x="3048086" y="2927603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</a:t>
              </a:r>
            </a:p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Rules</a:t>
              </a:r>
            </a:p>
          </p:txBody>
        </p:sp>
      </p:grpSp>
      <p:sp>
        <p:nvSpPr>
          <p:cNvPr id="182" name="Rechteck 86"/>
          <p:cNvSpPr/>
          <p:nvPr/>
        </p:nvSpPr>
        <p:spPr>
          <a:xfrm>
            <a:off x="3489463" y="2507477"/>
            <a:ext cx="1227317" cy="2475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OpenAPI Generator</a:t>
            </a:r>
          </a:p>
        </p:txBody>
      </p:sp>
      <p:cxnSp>
        <p:nvCxnSpPr>
          <p:cNvPr id="91" name="Gerade Verbindung mit Pfeil 13"/>
          <p:cNvCxnSpPr/>
          <p:nvPr/>
        </p:nvCxnSpPr>
        <p:spPr>
          <a:xfrm>
            <a:off x="8870010" y="3750150"/>
            <a:ext cx="595952" cy="0"/>
          </a:xfrm>
          <a:prstGeom prst="straightConnector1">
            <a:avLst/>
          </a:prstGeom>
          <a:ln w="3175">
            <a:solidFill>
              <a:srgbClr val="00C7EA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43214" y="1991986"/>
            <a:ext cx="2355206" cy="3540134"/>
            <a:chOff x="657244" y="527620"/>
            <a:chExt cx="2355206" cy="2332687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657244" y="527620"/>
              <a:ext cx="2355206" cy="2332687"/>
              <a:chOff x="9684964" y="2142014"/>
              <a:chExt cx="1676321" cy="2332687"/>
            </a:xfrm>
          </p:grpSpPr>
          <p:sp>
            <p:nvSpPr>
              <p:cNvPr id="107" name="Gefaltete Ecke 106"/>
              <p:cNvSpPr/>
              <p:nvPr/>
            </p:nvSpPr>
            <p:spPr>
              <a:xfrm flipV="1">
                <a:off x="9690884" y="2142014"/>
                <a:ext cx="1670401" cy="2332686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accent4">
                    <a:lumMod val="7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9" name="Rechteck 86"/>
              <p:cNvSpPr/>
              <p:nvPr/>
            </p:nvSpPr>
            <p:spPr>
              <a:xfrm>
                <a:off x="9684964" y="3997407"/>
                <a:ext cx="1676321" cy="477294"/>
              </a:xfrm>
              <a:prstGeom prst="rect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feld 109"/>
              <p:cNvSpPr txBox="1"/>
              <p:nvPr/>
            </p:nvSpPr>
            <p:spPr>
              <a:xfrm>
                <a:off x="9913835" y="4112943"/>
                <a:ext cx="1218577" cy="20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OpenAPI.spec.yaml</a:t>
                </a:r>
                <a:endParaRPr lang="de-DE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24" name="Textfeld 123"/>
            <p:cNvSpPr txBox="1"/>
            <p:nvPr/>
          </p:nvSpPr>
          <p:spPr>
            <a:xfrm>
              <a:off x="724998" y="591879"/>
              <a:ext cx="2223686" cy="1277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/>
              </a:r>
              <a:b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</a:br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x-ov-rules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rule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|</a:t>
              </a:r>
            </a:p>
            <a:p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  the </a:t>
              </a:r>
              <a:r>
                <a:rPr lang="de-DE" sz="1200" dirty="0" smtClean="0">
                  <a:solidFill>
                    <a:srgbClr val="00C7EA"/>
                  </a:solidFill>
                  <a:latin typeface="Consolas" panose="020B0609020204030204" pitchFamily="49" charset="0"/>
                </a:rPr>
                <a:t>Name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SHOULD </a:t>
              </a:r>
            </a:p>
            <a:p>
              <a:r>
                <a:rPr lang="de-DE" sz="12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  NOT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be </a:t>
              </a:r>
              <a:r>
                <a:rPr lang="de-DE" sz="12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EMPTY</a:t>
              </a:r>
            </a:p>
            <a:p>
              <a:endParaRPr lang="de-DE" sz="12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125" name="Gerade Verbindung mit Pfeil 13"/>
          <p:cNvCxnSpPr/>
          <p:nvPr/>
        </p:nvCxnSpPr>
        <p:spPr>
          <a:xfrm>
            <a:off x="2668320" y="3740300"/>
            <a:ext cx="534598" cy="0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86"/>
          <p:cNvSpPr/>
          <p:nvPr/>
        </p:nvSpPr>
        <p:spPr>
          <a:xfrm>
            <a:off x="6963633" y="2507477"/>
            <a:ext cx="1603260" cy="728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OpenAPI Java Spring Generator</a:t>
            </a:r>
          </a:p>
        </p:txBody>
      </p:sp>
      <p:sp>
        <p:nvSpPr>
          <p:cNvPr id="138" name="Rechteck 86"/>
          <p:cNvSpPr/>
          <p:nvPr/>
        </p:nvSpPr>
        <p:spPr>
          <a:xfrm>
            <a:off x="5023508" y="2507477"/>
            <a:ext cx="1633396" cy="2475632"/>
          </a:xfrm>
          <a:prstGeom prst="roundRect">
            <a:avLst>
              <a:gd name="adj" fmla="val 3841"/>
            </a:avLst>
          </a:prstGeom>
          <a:solidFill>
            <a:srgbClr val="C5F7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openVALIDATION</a:t>
            </a:r>
          </a:p>
          <a:p>
            <a:pPr algn="ctr"/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Rule Generation</a:t>
            </a:r>
          </a:p>
        </p:txBody>
      </p:sp>
      <p:sp>
        <p:nvSpPr>
          <p:cNvPr id="140" name="Rechteck 86"/>
          <p:cNvSpPr/>
          <p:nvPr/>
        </p:nvSpPr>
        <p:spPr>
          <a:xfrm>
            <a:off x="6963633" y="3383528"/>
            <a:ext cx="1603260" cy="728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OpenAPI Csharp</a:t>
            </a:r>
          </a:p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Generator</a:t>
            </a:r>
          </a:p>
        </p:txBody>
      </p:sp>
      <p:sp>
        <p:nvSpPr>
          <p:cNvPr id="141" name="Rechteck 86"/>
          <p:cNvSpPr/>
          <p:nvPr/>
        </p:nvSpPr>
        <p:spPr>
          <a:xfrm>
            <a:off x="6963633" y="4259580"/>
            <a:ext cx="1603260" cy="723529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OpenAPI xxx</a:t>
            </a:r>
          </a:p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Generator</a:t>
            </a:r>
          </a:p>
        </p:txBody>
      </p:sp>
      <p:grpSp>
        <p:nvGrpSpPr>
          <p:cNvPr id="142" name="Gruppieren 141"/>
          <p:cNvGrpSpPr/>
          <p:nvPr/>
        </p:nvGrpSpPr>
        <p:grpSpPr>
          <a:xfrm>
            <a:off x="9985044" y="3973181"/>
            <a:ext cx="1832883" cy="1558936"/>
            <a:chOff x="2768943" y="2347614"/>
            <a:chExt cx="1832883" cy="1558936"/>
          </a:xfrm>
        </p:grpSpPr>
        <p:sp>
          <p:nvSpPr>
            <p:cNvPr id="143" name="Rechteck 86"/>
            <p:cNvSpPr/>
            <p:nvPr/>
          </p:nvSpPr>
          <p:spPr>
            <a:xfrm>
              <a:off x="2768943" y="2347614"/>
              <a:ext cx="1832883" cy="1558936"/>
            </a:xfrm>
            <a:prstGeom prst="roundRect">
              <a:avLst>
                <a:gd name="adj" fmla="val 38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85000"/>
                    </a:schemeClr>
                  </a:solidFill>
                </a:rPr>
                <a:t>Client Proxy</a:t>
              </a:r>
            </a:p>
          </p:txBody>
        </p:sp>
        <p:sp>
          <p:nvSpPr>
            <p:cNvPr id="145" name="Rechteck 86"/>
            <p:cNvSpPr/>
            <p:nvPr/>
          </p:nvSpPr>
          <p:spPr>
            <a:xfrm>
              <a:off x="3048085" y="2577966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</a:t>
              </a:r>
            </a:p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Rules</a:t>
              </a:r>
            </a:p>
          </p:txBody>
        </p:sp>
      </p:grpSp>
      <p:sp>
        <p:nvSpPr>
          <p:cNvPr id="146" name="Geschweifte Klammer rechts 145"/>
          <p:cNvSpPr/>
          <p:nvPr/>
        </p:nvSpPr>
        <p:spPr>
          <a:xfrm rot="10800000">
            <a:off x="9583971" y="1991985"/>
            <a:ext cx="153512" cy="3540132"/>
          </a:xfrm>
          <a:prstGeom prst="rightBrac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3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6"/>
          <p:cNvSpPr/>
          <p:nvPr/>
        </p:nvSpPr>
        <p:spPr>
          <a:xfrm>
            <a:off x="3262913" y="1991986"/>
            <a:ext cx="5489088" cy="3540132"/>
          </a:xfrm>
          <a:prstGeom prst="roundRect">
            <a:avLst>
              <a:gd name="adj" fmla="val 1501"/>
            </a:avLst>
          </a:prstGeom>
          <a:noFill/>
          <a:ln w="3175">
            <a:solidFill>
              <a:srgbClr val="00C7EA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>
                <a:solidFill>
                  <a:srgbClr val="00C7EA"/>
                </a:solidFill>
              </a:rPr>
              <a:t>custom openVALIDATION-OpenAPI Generator</a:t>
            </a:r>
          </a:p>
        </p:txBody>
      </p:sp>
      <p:grpSp>
        <p:nvGrpSpPr>
          <p:cNvPr id="154" name="Gruppieren 153"/>
          <p:cNvGrpSpPr/>
          <p:nvPr/>
        </p:nvGrpSpPr>
        <p:grpSpPr>
          <a:xfrm>
            <a:off x="9985045" y="1984990"/>
            <a:ext cx="1832883" cy="1565930"/>
            <a:chOff x="2768945" y="2643471"/>
            <a:chExt cx="1832883" cy="1565930"/>
          </a:xfrm>
        </p:grpSpPr>
        <p:sp>
          <p:nvSpPr>
            <p:cNvPr id="155" name="Rechteck 86"/>
            <p:cNvSpPr/>
            <p:nvPr/>
          </p:nvSpPr>
          <p:spPr>
            <a:xfrm>
              <a:off x="2768945" y="2643471"/>
              <a:ext cx="1832883" cy="1565930"/>
            </a:xfrm>
            <a:prstGeom prst="roundRect">
              <a:avLst>
                <a:gd name="adj" fmla="val 384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85000"/>
                    </a:schemeClr>
                  </a:solidFill>
                </a:rPr>
                <a:t>Service STUB</a:t>
              </a:r>
            </a:p>
          </p:txBody>
        </p:sp>
        <p:sp>
          <p:nvSpPr>
            <p:cNvPr id="157" name="Rechteck 86"/>
            <p:cNvSpPr/>
            <p:nvPr/>
          </p:nvSpPr>
          <p:spPr>
            <a:xfrm>
              <a:off x="3048086" y="2927603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Validierungs-regeln</a:t>
              </a:r>
            </a:p>
          </p:txBody>
        </p:sp>
      </p:grpSp>
      <p:sp>
        <p:nvSpPr>
          <p:cNvPr id="182" name="Rechteck 86"/>
          <p:cNvSpPr/>
          <p:nvPr/>
        </p:nvSpPr>
        <p:spPr>
          <a:xfrm>
            <a:off x="3489463" y="2507477"/>
            <a:ext cx="1227317" cy="2475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OpenAPI Generator</a:t>
            </a:r>
          </a:p>
        </p:txBody>
      </p:sp>
      <p:cxnSp>
        <p:nvCxnSpPr>
          <p:cNvPr id="91" name="Gerade Verbindung mit Pfeil 13"/>
          <p:cNvCxnSpPr/>
          <p:nvPr/>
        </p:nvCxnSpPr>
        <p:spPr>
          <a:xfrm>
            <a:off x="8870010" y="3750150"/>
            <a:ext cx="595952" cy="0"/>
          </a:xfrm>
          <a:prstGeom prst="straightConnector1">
            <a:avLst/>
          </a:prstGeom>
          <a:ln w="3175">
            <a:solidFill>
              <a:srgbClr val="00C7EA"/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43214" y="1991986"/>
            <a:ext cx="2461358" cy="3540134"/>
            <a:chOff x="657244" y="527620"/>
            <a:chExt cx="2461358" cy="2332687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657244" y="527620"/>
              <a:ext cx="2355206" cy="2332687"/>
              <a:chOff x="9684964" y="2142014"/>
              <a:chExt cx="1676321" cy="2332687"/>
            </a:xfrm>
          </p:grpSpPr>
          <p:sp>
            <p:nvSpPr>
              <p:cNvPr id="107" name="Gefaltete Ecke 106"/>
              <p:cNvSpPr/>
              <p:nvPr/>
            </p:nvSpPr>
            <p:spPr>
              <a:xfrm flipV="1">
                <a:off x="9690884" y="2142014"/>
                <a:ext cx="1670401" cy="2332686"/>
              </a:xfrm>
              <a:prstGeom prst="foldedCorne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accent4">
                    <a:lumMod val="7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9" name="Rechteck 86"/>
              <p:cNvSpPr/>
              <p:nvPr/>
            </p:nvSpPr>
            <p:spPr>
              <a:xfrm>
                <a:off x="9684964" y="3997407"/>
                <a:ext cx="1676321" cy="477294"/>
              </a:xfrm>
              <a:prstGeom prst="rect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feld 109"/>
              <p:cNvSpPr txBox="1"/>
              <p:nvPr/>
            </p:nvSpPr>
            <p:spPr>
              <a:xfrm>
                <a:off x="9913835" y="4112943"/>
                <a:ext cx="1218577" cy="202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OpenAPI.spec.yaml</a:t>
                </a:r>
                <a:endParaRPr lang="de-DE" sz="1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24" name="Textfeld 123"/>
            <p:cNvSpPr txBox="1"/>
            <p:nvPr/>
          </p:nvSpPr>
          <p:spPr>
            <a:xfrm>
              <a:off x="724998" y="591879"/>
              <a:ext cx="2393604" cy="11559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/>
              </a:r>
              <a:br>
                <a:rPr lang="de-DE" sz="10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</a:br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endParaRPr lang="de-DE" sz="1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x-ov-rules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rule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de-DE" sz="120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|</a:t>
              </a:r>
            </a:p>
            <a:p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der </a:t>
              </a:r>
              <a:r>
                <a:rPr lang="de-DE" sz="1200" dirty="0" smtClean="0">
                  <a:solidFill>
                    <a:srgbClr val="00C7EA"/>
                  </a:solidFill>
                  <a:latin typeface="Consolas" panose="020B0609020204030204" pitchFamily="49" charset="0"/>
                </a:rPr>
                <a:t>Name</a:t>
              </a:r>
              <a:r>
                <a:rPr lang="de-DE" sz="1200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de-DE" sz="12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DARF NICHT </a:t>
              </a:r>
            </a:p>
            <a:p>
              <a:r>
                <a:rPr lang="de-DE" sz="12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     LEER sein</a:t>
              </a:r>
            </a:p>
            <a:p>
              <a:endParaRPr lang="de-DE" sz="1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de-DE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...</a:t>
              </a:r>
              <a:r>
                <a:rPr lang="de-DE" sz="1000" b="1" dirty="0" smtClean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125" name="Gerade Verbindung mit Pfeil 13"/>
          <p:cNvCxnSpPr/>
          <p:nvPr/>
        </p:nvCxnSpPr>
        <p:spPr>
          <a:xfrm>
            <a:off x="2668320" y="3740300"/>
            <a:ext cx="534598" cy="0"/>
          </a:xfrm>
          <a:prstGeom prst="straightConnector1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solid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86"/>
          <p:cNvSpPr/>
          <p:nvPr/>
        </p:nvSpPr>
        <p:spPr>
          <a:xfrm>
            <a:off x="6963633" y="2507477"/>
            <a:ext cx="1603260" cy="728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OpenAPI Java Spring Generator</a:t>
            </a:r>
          </a:p>
        </p:txBody>
      </p:sp>
      <p:sp>
        <p:nvSpPr>
          <p:cNvPr id="138" name="Rechteck 86"/>
          <p:cNvSpPr/>
          <p:nvPr/>
        </p:nvSpPr>
        <p:spPr>
          <a:xfrm>
            <a:off x="5023508" y="2507477"/>
            <a:ext cx="1633396" cy="2475632"/>
          </a:xfrm>
          <a:prstGeom prst="roundRect">
            <a:avLst>
              <a:gd name="adj" fmla="val 3841"/>
            </a:avLst>
          </a:prstGeom>
          <a:solidFill>
            <a:srgbClr val="C5F7FF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openVALIDATION</a:t>
            </a:r>
          </a:p>
          <a:p>
            <a:pPr algn="ctr"/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Regel Generator</a:t>
            </a:r>
          </a:p>
        </p:txBody>
      </p:sp>
      <p:sp>
        <p:nvSpPr>
          <p:cNvPr id="140" name="Rechteck 86"/>
          <p:cNvSpPr/>
          <p:nvPr/>
        </p:nvSpPr>
        <p:spPr>
          <a:xfrm>
            <a:off x="6963633" y="3383528"/>
            <a:ext cx="1603260" cy="728634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OpenAPI Csharp</a:t>
            </a:r>
          </a:p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Generator</a:t>
            </a:r>
          </a:p>
        </p:txBody>
      </p:sp>
      <p:sp>
        <p:nvSpPr>
          <p:cNvPr id="141" name="Rechteck 86"/>
          <p:cNvSpPr/>
          <p:nvPr/>
        </p:nvSpPr>
        <p:spPr>
          <a:xfrm>
            <a:off x="6963633" y="4259580"/>
            <a:ext cx="1603260" cy="723529"/>
          </a:xfrm>
          <a:prstGeom prst="roundRect">
            <a:avLst>
              <a:gd name="adj" fmla="val 38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OpenAPI xxx</a:t>
            </a:r>
          </a:p>
          <a:p>
            <a:pPr algn="ctr"/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</a:rPr>
              <a:t>Generator</a:t>
            </a:r>
          </a:p>
        </p:txBody>
      </p:sp>
      <p:grpSp>
        <p:nvGrpSpPr>
          <p:cNvPr id="142" name="Gruppieren 141"/>
          <p:cNvGrpSpPr/>
          <p:nvPr/>
        </p:nvGrpSpPr>
        <p:grpSpPr>
          <a:xfrm>
            <a:off x="9985044" y="3973181"/>
            <a:ext cx="1832883" cy="1558936"/>
            <a:chOff x="2768943" y="2347614"/>
            <a:chExt cx="1832883" cy="1558936"/>
          </a:xfrm>
        </p:grpSpPr>
        <p:sp>
          <p:nvSpPr>
            <p:cNvPr id="143" name="Rechteck 86"/>
            <p:cNvSpPr/>
            <p:nvPr/>
          </p:nvSpPr>
          <p:spPr>
            <a:xfrm>
              <a:off x="2768943" y="2347614"/>
              <a:ext cx="1832883" cy="1558936"/>
            </a:xfrm>
            <a:prstGeom prst="roundRect">
              <a:avLst>
                <a:gd name="adj" fmla="val 384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85000"/>
                    </a:schemeClr>
                  </a:solidFill>
                </a:rPr>
                <a:t>Client Proxy</a:t>
              </a:r>
            </a:p>
          </p:txBody>
        </p:sp>
        <p:sp>
          <p:nvSpPr>
            <p:cNvPr id="145" name="Rechteck 86"/>
            <p:cNvSpPr/>
            <p:nvPr/>
          </p:nvSpPr>
          <p:spPr>
            <a:xfrm>
              <a:off x="3048085" y="2577966"/>
              <a:ext cx="1274600" cy="602672"/>
            </a:xfrm>
            <a:prstGeom prst="roundRect">
              <a:avLst>
                <a:gd name="adj" fmla="val 109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Validierungs-regeln</a:t>
              </a:r>
            </a:p>
          </p:txBody>
        </p:sp>
      </p:grpSp>
      <p:sp>
        <p:nvSpPr>
          <p:cNvPr id="146" name="Geschweifte Klammer rechts 145"/>
          <p:cNvSpPr/>
          <p:nvPr/>
        </p:nvSpPr>
        <p:spPr>
          <a:xfrm rot="10800000">
            <a:off x="9583971" y="1991985"/>
            <a:ext cx="153512" cy="3540132"/>
          </a:xfrm>
          <a:prstGeom prst="rightBrac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eck 86"/>
          <p:cNvSpPr/>
          <p:nvPr/>
        </p:nvSpPr>
        <p:spPr>
          <a:xfrm>
            <a:off x="4656647" y="3638404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CLI Setup</a:t>
            </a:r>
          </a:p>
        </p:txBody>
      </p:sp>
      <p:sp>
        <p:nvSpPr>
          <p:cNvPr id="23" name="Rechteck 86"/>
          <p:cNvSpPr/>
          <p:nvPr/>
        </p:nvSpPr>
        <p:spPr>
          <a:xfrm>
            <a:off x="4656647" y="5042258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Code Integration</a:t>
            </a:r>
          </a:p>
        </p:txBody>
      </p:sp>
      <p:sp>
        <p:nvSpPr>
          <p:cNvPr id="25" name="Rechteck 86"/>
          <p:cNvSpPr/>
          <p:nvPr/>
        </p:nvSpPr>
        <p:spPr>
          <a:xfrm>
            <a:off x="4656648" y="4340331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Schema/data model</a:t>
            </a:r>
          </a:p>
        </p:txBody>
      </p:sp>
      <p:sp>
        <p:nvSpPr>
          <p:cNvPr id="26" name="Rechteck 86"/>
          <p:cNvSpPr/>
          <p:nvPr/>
        </p:nvSpPr>
        <p:spPr>
          <a:xfrm>
            <a:off x="4656647" y="1031771"/>
            <a:ext cx="2271949" cy="2475632"/>
          </a:xfrm>
          <a:prstGeom prst="roundRect">
            <a:avLst>
              <a:gd name="adj" fmla="val 1217"/>
            </a:avLst>
          </a:prstGeom>
          <a:solidFill>
            <a:schemeClr val="accent6">
              <a:lumMod val="20000"/>
              <a:lumOff val="80000"/>
              <a:alpha val="29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 smtClean="0">
                <a:solidFill>
                  <a:srgbClr val="FFC000"/>
                </a:solidFill>
              </a:rPr>
              <a:t>Rule Set</a:t>
            </a:r>
          </a:p>
        </p:txBody>
      </p:sp>
      <p:sp>
        <p:nvSpPr>
          <p:cNvPr id="27" name="Rechteck 86"/>
          <p:cNvSpPr/>
          <p:nvPr/>
        </p:nvSpPr>
        <p:spPr>
          <a:xfrm>
            <a:off x="4764993" y="2986088"/>
            <a:ext cx="2055255" cy="390314"/>
          </a:xfrm>
          <a:prstGeom prst="roundRect">
            <a:avLst>
              <a:gd name="adj" fmla="val 3841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Schema/Attribute Access</a:t>
            </a:r>
          </a:p>
        </p:txBody>
      </p:sp>
      <p:sp>
        <p:nvSpPr>
          <p:cNvPr id="28" name="Rechteck 86"/>
          <p:cNvSpPr/>
          <p:nvPr/>
        </p:nvSpPr>
        <p:spPr>
          <a:xfrm>
            <a:off x="4764993" y="2469652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domain specific Operators</a:t>
            </a:r>
          </a:p>
        </p:txBody>
      </p:sp>
      <p:sp>
        <p:nvSpPr>
          <p:cNvPr id="29" name="Rechteck 86"/>
          <p:cNvSpPr/>
          <p:nvPr/>
        </p:nvSpPr>
        <p:spPr>
          <a:xfrm>
            <a:off x="4764992" y="1953216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preconditions</a:t>
            </a:r>
          </a:p>
        </p:txBody>
      </p:sp>
      <p:sp>
        <p:nvSpPr>
          <p:cNvPr id="30" name="Rechteck 86"/>
          <p:cNvSpPr/>
          <p:nvPr/>
        </p:nvSpPr>
        <p:spPr>
          <a:xfrm>
            <a:off x="4764991" y="1436780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rules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7665244" y="1031771"/>
            <a:ext cx="5252" cy="4581413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8026269" y="1031771"/>
            <a:ext cx="761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humanized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8026269" y="536696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technical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7665244" y="3544942"/>
            <a:ext cx="89967" cy="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672126" y="3110179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7674967" y="2543401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7672126" y="1976623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7672126" y="1436780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7674967" y="5046405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7672126" y="4479627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7672126" y="3939784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61" y="1666022"/>
            <a:ext cx="1873497" cy="140512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13" y="3939784"/>
            <a:ext cx="2137992" cy="1603494"/>
          </a:xfrm>
          <a:prstGeom prst="rect">
            <a:avLst/>
          </a:prstGeom>
        </p:spPr>
      </p:pic>
      <p:sp>
        <p:nvSpPr>
          <p:cNvPr id="58" name="Textfeld 57"/>
          <p:cNvSpPr txBox="1"/>
          <p:nvPr/>
        </p:nvSpPr>
        <p:spPr>
          <a:xfrm>
            <a:off x="2960698" y="2824924"/>
            <a:ext cx="9573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Domain Expert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3078519" y="5366963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Developer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eck 86"/>
          <p:cNvSpPr/>
          <p:nvPr/>
        </p:nvSpPr>
        <p:spPr>
          <a:xfrm>
            <a:off x="4656647" y="3638404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CLI Setup</a:t>
            </a:r>
          </a:p>
        </p:txBody>
      </p:sp>
      <p:sp>
        <p:nvSpPr>
          <p:cNvPr id="23" name="Rechteck 86"/>
          <p:cNvSpPr/>
          <p:nvPr/>
        </p:nvSpPr>
        <p:spPr>
          <a:xfrm>
            <a:off x="4656647" y="5042258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Code Integration</a:t>
            </a:r>
          </a:p>
        </p:txBody>
      </p:sp>
      <p:sp>
        <p:nvSpPr>
          <p:cNvPr id="25" name="Rechteck 86"/>
          <p:cNvSpPr/>
          <p:nvPr/>
        </p:nvSpPr>
        <p:spPr>
          <a:xfrm>
            <a:off x="4656648" y="4340331"/>
            <a:ext cx="2271949" cy="570926"/>
          </a:xfrm>
          <a:prstGeom prst="roundRect">
            <a:avLst>
              <a:gd name="adj" fmla="val 384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Schema/Datenmodell</a:t>
            </a:r>
          </a:p>
        </p:txBody>
      </p:sp>
      <p:sp>
        <p:nvSpPr>
          <p:cNvPr id="26" name="Rechteck 86"/>
          <p:cNvSpPr/>
          <p:nvPr/>
        </p:nvSpPr>
        <p:spPr>
          <a:xfrm>
            <a:off x="4656647" y="1031771"/>
            <a:ext cx="2271949" cy="2475632"/>
          </a:xfrm>
          <a:prstGeom prst="roundRect">
            <a:avLst>
              <a:gd name="adj" fmla="val 1217"/>
            </a:avLst>
          </a:prstGeom>
          <a:solidFill>
            <a:schemeClr val="accent6">
              <a:lumMod val="20000"/>
              <a:lumOff val="80000"/>
              <a:alpha val="29000"/>
            </a:schemeClr>
          </a:solidFill>
          <a:ln w="3175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000" dirty="0" smtClean="0">
                <a:solidFill>
                  <a:srgbClr val="FFC000"/>
                </a:solidFill>
              </a:rPr>
              <a:t>Regelwerk</a:t>
            </a:r>
          </a:p>
        </p:txBody>
      </p:sp>
      <p:sp>
        <p:nvSpPr>
          <p:cNvPr id="27" name="Rechteck 86"/>
          <p:cNvSpPr/>
          <p:nvPr/>
        </p:nvSpPr>
        <p:spPr>
          <a:xfrm>
            <a:off x="4764993" y="2986088"/>
            <a:ext cx="2055255" cy="390314"/>
          </a:xfrm>
          <a:prstGeom prst="roundRect">
            <a:avLst>
              <a:gd name="adj" fmla="val 3841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Schema/Attribut Zugriff</a:t>
            </a:r>
          </a:p>
        </p:txBody>
      </p:sp>
      <p:sp>
        <p:nvSpPr>
          <p:cNvPr id="28" name="Rechteck 86"/>
          <p:cNvSpPr/>
          <p:nvPr/>
        </p:nvSpPr>
        <p:spPr>
          <a:xfrm>
            <a:off x="4764993" y="2469652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domain spezifische Operatoren</a:t>
            </a:r>
          </a:p>
        </p:txBody>
      </p:sp>
      <p:sp>
        <p:nvSpPr>
          <p:cNvPr id="29" name="Rechteck 86"/>
          <p:cNvSpPr/>
          <p:nvPr/>
        </p:nvSpPr>
        <p:spPr>
          <a:xfrm>
            <a:off x="4764992" y="1953216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Vorbedingungen</a:t>
            </a:r>
          </a:p>
        </p:txBody>
      </p:sp>
      <p:sp>
        <p:nvSpPr>
          <p:cNvPr id="30" name="Rechteck 86"/>
          <p:cNvSpPr/>
          <p:nvPr/>
        </p:nvSpPr>
        <p:spPr>
          <a:xfrm>
            <a:off x="4764991" y="1436780"/>
            <a:ext cx="2055255" cy="385435"/>
          </a:xfrm>
          <a:prstGeom prst="roundRect">
            <a:avLst>
              <a:gd name="adj" fmla="val 384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Regeln</a:t>
            </a:r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7665244" y="1031771"/>
            <a:ext cx="5252" cy="4581413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headEnd type="stealth" w="med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8022263" y="1031771"/>
            <a:ext cx="769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menschlich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8012644" y="5366963"/>
            <a:ext cx="681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technisch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7665244" y="3544942"/>
            <a:ext cx="89967" cy="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672126" y="3110179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>
            <a:off x="7674967" y="2543401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7672126" y="1976623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7672126" y="1436780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7674967" y="5046405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7672126" y="4479627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7672126" y="3939784"/>
            <a:ext cx="41971" cy="1"/>
          </a:xfrm>
          <a:prstGeom prst="straightConnector1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61" y="1666022"/>
            <a:ext cx="1873497" cy="140512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13" y="3939784"/>
            <a:ext cx="2137992" cy="1603494"/>
          </a:xfrm>
          <a:prstGeom prst="rect">
            <a:avLst/>
          </a:prstGeom>
        </p:spPr>
      </p:pic>
      <p:sp>
        <p:nvSpPr>
          <p:cNvPr id="58" name="Textfeld 57"/>
          <p:cNvSpPr txBox="1"/>
          <p:nvPr/>
        </p:nvSpPr>
        <p:spPr>
          <a:xfrm>
            <a:off x="2928638" y="2824924"/>
            <a:ext cx="1021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Domain Experte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3075314" y="5366963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chemeClr val="bg1">
                    <a:lumMod val="65000"/>
                  </a:schemeClr>
                </a:solidFill>
              </a:rPr>
              <a:t>Entwickler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536232" y="2837211"/>
            <a:ext cx="3782055" cy="1935663"/>
            <a:chOff x="79513" y="1204901"/>
            <a:chExt cx="3310412" cy="1540337"/>
          </a:xfrm>
        </p:grpSpPr>
        <p:sp>
          <p:nvSpPr>
            <p:cNvPr id="5" name="Wolkenförmige Legende 4"/>
            <p:cNvSpPr/>
            <p:nvPr/>
          </p:nvSpPr>
          <p:spPr>
            <a:xfrm>
              <a:off x="79513" y="1204901"/>
              <a:ext cx="3310412" cy="1540337"/>
            </a:xfrm>
            <a:prstGeom prst="cloudCallout">
              <a:avLst>
                <a:gd name="adj1" fmla="val -59235"/>
                <a:gd name="adj2" fmla="val -6205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62367" y="1624104"/>
              <a:ext cx="2841613" cy="58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  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 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the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applicant's 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age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400" b="1" dirty="0">
                  <a:solidFill>
                    <a:srgbClr val="0070C0"/>
                  </a:solidFill>
                  <a:latin typeface="+mj-lt"/>
                </a:rPr>
                <a:t>is less than</a:t>
              </a:r>
              <a:r>
                <a:rPr lang="en-US" sz="1400" dirty="0">
                  <a:solidFill>
                    <a:srgbClr val="0070C0"/>
                  </a:solidFill>
                  <a:latin typeface="+mj-lt"/>
                </a:rPr>
                <a:t> </a:t>
              </a:r>
              <a:r>
                <a:rPr lang="en-US" sz="1400" dirty="0">
                  <a:solidFill>
                    <a:srgbClr val="7030A0"/>
                  </a:solidFill>
                  <a:latin typeface="+mj-lt"/>
                </a:rPr>
                <a:t>18</a:t>
              </a:r>
            </a:p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then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</a:t>
              </a:r>
              <a:r>
                <a:rPr lang="en-US" sz="1400" dirty="0" smtClean="0">
                  <a:solidFill>
                    <a:srgbClr val="C00000"/>
                  </a:solidFill>
                  <a:latin typeface="+mj-lt"/>
                </a:rPr>
                <a:t>you </a:t>
              </a:r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have to be at least 18 years </a:t>
              </a:r>
              <a:endParaRPr lang="en-US" sz="1400" dirty="0" smtClean="0">
                <a:solidFill>
                  <a:srgbClr val="C00000"/>
                </a:solidFill>
                <a:latin typeface="+mj-lt"/>
              </a:endParaRPr>
            </a:p>
            <a:p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US" sz="1400" dirty="0" smtClean="0">
                  <a:solidFill>
                    <a:srgbClr val="C00000"/>
                  </a:solidFill>
                  <a:latin typeface="+mj-lt"/>
                </a:rPr>
                <a:t>           old </a:t>
              </a:r>
              <a:r>
                <a:rPr lang="en-US" sz="1400" dirty="0">
                  <a:solidFill>
                    <a:srgbClr val="C00000"/>
                  </a:solidFill>
                  <a:latin typeface="+mj-lt"/>
                </a:rPr>
                <a:t>to apply</a:t>
              </a:r>
              <a:endParaRPr lang="de-DE" sz="1400" i="1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8241313" y="2651185"/>
            <a:ext cx="3588737" cy="2031021"/>
            <a:chOff x="2955066" y="4783307"/>
            <a:chExt cx="3588737" cy="2031021"/>
          </a:xfrm>
        </p:grpSpPr>
        <p:sp>
          <p:nvSpPr>
            <p:cNvPr id="8" name="Abgerundetes Rechteck 7"/>
            <p:cNvSpPr/>
            <p:nvPr/>
          </p:nvSpPr>
          <p:spPr>
            <a:xfrm>
              <a:off x="2955066" y="4783307"/>
              <a:ext cx="3503011" cy="2031021"/>
            </a:xfrm>
            <a:prstGeom prst="roundRect">
              <a:avLst>
                <a:gd name="adj" fmla="val 0"/>
              </a:avLst>
            </a:prstGeom>
            <a:solidFill>
              <a:srgbClr val="ECF3FA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3202809" y="5060002"/>
              <a:ext cx="334099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 smtClean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 smtClean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 smtClean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endParaRPr lang="de-DE" sz="12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Exception(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„</a:t>
              </a:r>
              <a:r>
                <a:rPr lang="en-US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you </a:t>
              </a:r>
              <a:r>
                <a:rPr lang="en-US" sz="12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have to </a:t>
              </a:r>
              <a:r>
                <a:rPr lang="en-US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be at </a:t>
              </a:r>
              <a:endParaRPr lang="en-US" sz="1200" i="1" dirty="0" smtClean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en-US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2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least </a:t>
              </a:r>
              <a:r>
                <a:rPr lang="en-US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 </a:t>
              </a:r>
              <a:r>
                <a:rPr lang="en-US" sz="12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years old </a:t>
              </a:r>
            </a:p>
            <a:p>
              <a:r>
                <a:rPr lang="en-US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2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to </a:t>
              </a:r>
              <a:r>
                <a:rPr lang="en-US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apply </a:t>
              </a:r>
              <a:r>
                <a:rPr lang="de-DE" sz="12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endParaRPr lang="de-DE" sz="12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81" y="3439196"/>
            <a:ext cx="1599675" cy="454997"/>
          </a:xfrm>
          <a:prstGeom prst="rect">
            <a:avLst/>
          </a:prstGeom>
          <a:effectLst/>
        </p:spPr>
      </p:pic>
      <p:cxnSp>
        <p:nvCxnSpPr>
          <p:cNvPr id="11" name="Gerade Verbindung mit Pfeil 13"/>
          <p:cNvCxnSpPr/>
          <p:nvPr/>
        </p:nvCxnSpPr>
        <p:spPr>
          <a:xfrm flipV="1">
            <a:off x="4502083" y="3790950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3"/>
          <p:cNvCxnSpPr/>
          <p:nvPr/>
        </p:nvCxnSpPr>
        <p:spPr>
          <a:xfrm flipV="1">
            <a:off x="7227862" y="3790950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09551" y="2506098"/>
            <a:ext cx="4723910" cy="2445989"/>
            <a:chOff x="116298" y="1100931"/>
            <a:chExt cx="3378266" cy="1540337"/>
          </a:xfrm>
        </p:grpSpPr>
        <p:sp>
          <p:nvSpPr>
            <p:cNvPr id="5" name="Wolkenförmige Legende 4"/>
            <p:cNvSpPr/>
            <p:nvPr/>
          </p:nvSpPr>
          <p:spPr>
            <a:xfrm>
              <a:off x="116298" y="1100931"/>
              <a:ext cx="3310412" cy="1540337"/>
            </a:xfrm>
            <a:prstGeom prst="cloudCallout">
              <a:avLst>
                <a:gd name="adj1" fmla="val -42961"/>
                <a:gd name="adj2" fmla="val -7010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09835" y="1609443"/>
              <a:ext cx="3184729" cy="5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wenn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das </a:t>
              </a:r>
              <a:r>
                <a:rPr lang="en-US" sz="1600" dirty="0" smtClean="0">
                  <a:solidFill>
                    <a:srgbClr val="7030A0"/>
                  </a:solidFill>
                  <a:latin typeface="+mj-lt"/>
                </a:rPr>
                <a:t>Alter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des </a:t>
              </a:r>
              <a:r>
                <a:rPr lang="de-DE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Bewerbers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lang="en-US" sz="1600" b="1" dirty="0" smtClean="0">
                  <a:solidFill>
                    <a:srgbClr val="0070C0"/>
                  </a:solidFill>
                  <a:latin typeface="+mj-lt"/>
                </a:rPr>
                <a:t>KLEINER </a:t>
              </a:r>
              <a:r>
                <a:rPr lang="en-US" sz="1600" dirty="0" smtClean="0">
                  <a:solidFill>
                    <a:srgbClr val="7030A0"/>
                  </a:solidFill>
                  <a:latin typeface="+mj-lt"/>
                </a:rPr>
                <a:t>18 </a:t>
              </a:r>
              <a:r>
                <a:rPr lang="de-DE" sz="1600" dirty="0" smtClean="0">
                  <a:solidFill>
                    <a:srgbClr val="7030A0"/>
                  </a:solidFill>
                  <a:latin typeface="+mj-lt"/>
                </a:rPr>
                <a:t>ist</a:t>
              </a:r>
            </a:p>
            <a:p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de-DE" sz="16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dann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  </a:t>
              </a:r>
              <a:r>
                <a:rPr lang="de-DE" sz="1600" dirty="0" smtClean="0">
                  <a:solidFill>
                    <a:srgbClr val="C00000"/>
                  </a:solidFill>
                  <a:latin typeface="+mj-lt"/>
                </a:rPr>
                <a:t>Sie</a:t>
              </a:r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de-DE" sz="1600" dirty="0" smtClean="0">
                  <a:solidFill>
                    <a:srgbClr val="C00000"/>
                  </a:solidFill>
                  <a:latin typeface="+mj-lt"/>
                </a:rPr>
                <a:t>müssen</a:t>
              </a:r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de-DE" sz="1600" dirty="0" smtClean="0">
                  <a:solidFill>
                    <a:srgbClr val="C00000"/>
                  </a:solidFill>
                  <a:latin typeface="+mj-lt"/>
                </a:rPr>
                <a:t>mindestens</a:t>
              </a:r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 18 </a:t>
              </a:r>
              <a:r>
                <a:rPr lang="de-DE" sz="1600" dirty="0" smtClean="0">
                  <a:solidFill>
                    <a:srgbClr val="C00000"/>
                  </a:solidFill>
                  <a:latin typeface="+mj-lt"/>
                </a:rPr>
                <a:t>Jahre</a:t>
              </a:r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 alt sein, </a:t>
              </a:r>
            </a:p>
            <a:p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             um </a:t>
              </a:r>
              <a:r>
                <a:rPr lang="de-DE" sz="1600" dirty="0" smtClean="0">
                  <a:solidFill>
                    <a:srgbClr val="C00000"/>
                  </a:solidFill>
                  <a:latin typeface="+mj-lt"/>
                </a:rPr>
                <a:t>sich</a:t>
              </a:r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de-DE" sz="1600" dirty="0" smtClean="0">
                  <a:solidFill>
                    <a:srgbClr val="C00000"/>
                  </a:solidFill>
                  <a:latin typeface="+mj-lt"/>
                </a:rPr>
                <a:t>bewerben</a:t>
              </a:r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de-DE" sz="1600" dirty="0" smtClean="0">
                  <a:solidFill>
                    <a:srgbClr val="C00000"/>
                  </a:solidFill>
                  <a:latin typeface="+mj-lt"/>
                </a:rPr>
                <a:t>zu</a:t>
              </a:r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de-DE" sz="1600" dirty="0" smtClean="0">
                  <a:solidFill>
                    <a:srgbClr val="C00000"/>
                  </a:solidFill>
                  <a:latin typeface="+mj-lt"/>
                </a:rPr>
                <a:t>können</a:t>
              </a:r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.</a:t>
              </a:r>
              <a:endParaRPr lang="de-DE" sz="1600" i="1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8241313" y="2651185"/>
            <a:ext cx="3588737" cy="2031021"/>
            <a:chOff x="2955066" y="4783307"/>
            <a:chExt cx="3588737" cy="2031021"/>
          </a:xfrm>
        </p:grpSpPr>
        <p:sp>
          <p:nvSpPr>
            <p:cNvPr id="8" name="Abgerundetes Rechteck 7"/>
            <p:cNvSpPr/>
            <p:nvPr/>
          </p:nvSpPr>
          <p:spPr>
            <a:xfrm>
              <a:off x="2955066" y="4783307"/>
              <a:ext cx="3503011" cy="2031021"/>
            </a:xfrm>
            <a:prstGeom prst="roundRect">
              <a:avLst>
                <a:gd name="adj" fmla="val 0"/>
              </a:avLst>
            </a:prstGeom>
            <a:solidFill>
              <a:srgbClr val="ECF3FA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3202809" y="5060002"/>
              <a:ext cx="334099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 smtClean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 smtClean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 smtClean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endParaRPr lang="de-DE" sz="12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b="1" dirty="0" smtClean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throw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Exception(</a:t>
              </a:r>
            </a:p>
            <a:p>
              <a:r>
                <a:rPr lang="de-DE" sz="12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„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Sie müssen mindestens 18 </a:t>
              </a:r>
              <a:r>
                <a:rPr lang="de-DE" sz="12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Jahre</a:t>
              </a:r>
              <a:br>
                <a:rPr lang="de-DE" sz="12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alt sein, um 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sich bewerben </a:t>
              </a:r>
              <a:r>
                <a:rPr lang="de-DE" sz="12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zu</a:t>
              </a:r>
              <a:br>
                <a:rPr lang="de-DE" sz="12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können.</a:t>
              </a:r>
              <a:r>
                <a:rPr lang="de-DE" sz="12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endParaRPr lang="de-DE" sz="1200" b="1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81" y="3439196"/>
            <a:ext cx="1599675" cy="454997"/>
          </a:xfrm>
          <a:prstGeom prst="rect">
            <a:avLst/>
          </a:prstGeom>
          <a:effectLst/>
        </p:spPr>
      </p:pic>
      <p:cxnSp>
        <p:nvCxnSpPr>
          <p:cNvPr id="11" name="Gerade Verbindung mit Pfeil 13"/>
          <p:cNvCxnSpPr/>
          <p:nvPr/>
        </p:nvCxnSpPr>
        <p:spPr>
          <a:xfrm flipV="1">
            <a:off x="4910025" y="3790950"/>
            <a:ext cx="378074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3"/>
          <p:cNvCxnSpPr/>
          <p:nvPr/>
        </p:nvCxnSpPr>
        <p:spPr>
          <a:xfrm flipV="1">
            <a:off x="7227862" y="3790950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00944" y="2810730"/>
            <a:ext cx="3048001" cy="1690913"/>
            <a:chOff x="330678" y="1290547"/>
            <a:chExt cx="2700035" cy="1337436"/>
          </a:xfrm>
        </p:grpSpPr>
        <p:sp>
          <p:nvSpPr>
            <p:cNvPr id="5" name="Wolkenförmige Legende 4"/>
            <p:cNvSpPr/>
            <p:nvPr/>
          </p:nvSpPr>
          <p:spPr>
            <a:xfrm>
              <a:off x="330678" y="1290547"/>
              <a:ext cx="2700035" cy="1337436"/>
            </a:xfrm>
            <a:prstGeom prst="cloudCallout">
              <a:avLst>
                <a:gd name="adj1" fmla="val -48305"/>
                <a:gd name="adj2" fmla="val -66251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 smtClean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13940" y="1755675"/>
              <a:ext cx="2070568" cy="416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applicant's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dirty="0" smtClean="0">
                  <a:solidFill>
                    <a:srgbClr val="00C7EA"/>
                  </a:solidFill>
                  <a:latin typeface="+mj-lt"/>
                </a:rPr>
                <a:t>age</a:t>
              </a:r>
              <a:r>
                <a:rPr lang="en-US" sz="1400" dirty="0" smtClean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should not</a:t>
              </a:r>
              <a:r>
                <a:rPr lang="en-US" sz="1400" dirty="0" smtClean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be</a:t>
              </a:r>
              <a:r>
                <a:rPr lang="en-US" sz="1400" dirty="0" smtClean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less than </a:t>
              </a:r>
              <a:r>
                <a:rPr lang="en-US" sz="1400" dirty="0" smtClean="0">
                  <a:solidFill>
                    <a:srgbClr val="00C7EA"/>
                  </a:solidFill>
                  <a:latin typeface="+mj-lt"/>
                </a:rPr>
                <a:t>18</a:t>
              </a:r>
              <a:r>
                <a:rPr lang="en-US" sz="1400" dirty="0" smtClean="0">
                  <a:solidFill>
                    <a:srgbClr val="7030A0"/>
                  </a:solidFill>
                  <a:latin typeface="+mj-lt"/>
                </a:rPr>
                <a:t> </a:t>
              </a:r>
              <a:r>
                <a:rPr lang="en-US" sz="1400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years</a:t>
              </a:r>
              <a:endParaRPr lang="de-DE" sz="1400" i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8249492" y="7211488"/>
            <a:ext cx="3604078" cy="2031021"/>
            <a:chOff x="2854000" y="4783306"/>
            <a:chExt cx="3604078" cy="2031021"/>
          </a:xfrm>
        </p:grpSpPr>
        <p:sp>
          <p:nvSpPr>
            <p:cNvPr id="8" name="Gefaltete Ecke 7"/>
            <p:cNvSpPr/>
            <p:nvPr/>
          </p:nvSpPr>
          <p:spPr>
            <a:xfrm flipV="1">
              <a:off x="2854000" y="4783306"/>
              <a:ext cx="3604078" cy="2031021"/>
            </a:xfrm>
            <a:prstGeom prst="foldedCorner">
              <a:avLst/>
            </a:prstGeom>
            <a:solidFill>
              <a:srgbClr val="ECF3FA"/>
            </a:solidFill>
            <a:ln>
              <a:solidFill>
                <a:srgbClr val="BEC3C9"/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985542" y="5238269"/>
              <a:ext cx="3340994" cy="1369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 smtClean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 smtClean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 smtClean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Exception(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</a:t>
              </a:r>
              <a:r>
                <a:rPr lang="de-DE" sz="11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applicant's age should not </a:t>
              </a:r>
              <a: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b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be </a:t>
              </a:r>
              <a:r>
                <a:rPr lang="en-US" sz="11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less than </a:t>
              </a:r>
              <a:r>
                <a:rPr lang="en-US" sz="1100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25”</a:t>
              </a:r>
            </a:p>
            <a:p>
              <a:r>
                <a:rPr lang="en-US" sz="1100" b="1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100" b="1" i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5" y="3290340"/>
            <a:ext cx="1599675" cy="454997"/>
          </a:xfrm>
          <a:prstGeom prst="rect">
            <a:avLst/>
          </a:prstGeom>
          <a:effectLst/>
        </p:spPr>
      </p:pic>
      <p:cxnSp>
        <p:nvCxnSpPr>
          <p:cNvPr id="11" name="Gerade Verbindung mit Pfeil 13"/>
          <p:cNvCxnSpPr/>
          <p:nvPr/>
        </p:nvCxnSpPr>
        <p:spPr>
          <a:xfrm flipV="1">
            <a:off x="4225637" y="3642094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3"/>
          <p:cNvCxnSpPr/>
          <p:nvPr/>
        </p:nvCxnSpPr>
        <p:spPr>
          <a:xfrm flipV="1">
            <a:off x="6951416" y="3642094"/>
            <a:ext cx="736759" cy="0"/>
          </a:xfrm>
          <a:prstGeom prst="straightConnector1">
            <a:avLst/>
          </a:prstGeom>
          <a:ln>
            <a:solidFill>
              <a:srgbClr val="00C7EA"/>
            </a:solidFill>
            <a:prstDash val="dash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7942324" y="2492958"/>
            <a:ext cx="3779704" cy="2298272"/>
            <a:chOff x="2741874" y="4735836"/>
            <a:chExt cx="3779704" cy="2298272"/>
          </a:xfrm>
        </p:grpSpPr>
        <p:sp>
          <p:nvSpPr>
            <p:cNvPr id="13" name="Abgerundetes Rechteck 12"/>
            <p:cNvSpPr/>
            <p:nvPr/>
          </p:nvSpPr>
          <p:spPr>
            <a:xfrm flipV="1">
              <a:off x="2741874" y="4735836"/>
              <a:ext cx="3779704" cy="2298272"/>
            </a:xfrm>
            <a:prstGeom prst="roundRect">
              <a:avLst>
                <a:gd name="adj" fmla="val 6037"/>
              </a:avLst>
            </a:prstGeom>
            <a:solidFill>
              <a:srgbClr val="6666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975010" y="5193374"/>
              <a:ext cx="3340994" cy="1369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 smtClean="0">
                  <a:solidFill>
                    <a:srgbClr val="00D8F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&lt;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00D8F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 smtClean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BEC3C9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Exception(</a:t>
              </a:r>
            </a:p>
            <a:p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</a:t>
              </a:r>
              <a:r>
                <a:rPr lang="de-DE" sz="1100" b="1" dirty="0" smtClean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en-US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applicant's age should not  </a:t>
              </a:r>
              <a:br>
                <a:rPr lang="en-US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en-US" sz="1100" i="1" dirty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be less than </a:t>
              </a:r>
              <a:r>
                <a:rPr lang="en-US" sz="1100" i="1" dirty="0" smtClean="0">
                  <a:solidFill>
                    <a:srgbClr val="FFBDBD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 years”</a:t>
              </a:r>
            </a:p>
            <a:p>
              <a:r>
                <a:rPr lang="en-US" sz="1100" b="1" i="1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1100" b="1" i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4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Breitbild</PresentationFormat>
  <Paragraphs>317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Brockhaus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Leyberman, Ilja</dc:creator>
  <cp:lastModifiedBy>Leyberman, Ilja</cp:lastModifiedBy>
  <cp:revision>112</cp:revision>
  <cp:lastPrinted>2019-05-07T16:40:07Z</cp:lastPrinted>
  <dcterms:created xsi:type="dcterms:W3CDTF">2018-06-18T09:52:22Z</dcterms:created>
  <dcterms:modified xsi:type="dcterms:W3CDTF">2019-09-11T09:10:40Z</dcterms:modified>
</cp:coreProperties>
</file>