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9" r:id="rId4"/>
    <p:sldId id="267" r:id="rId5"/>
    <p:sldId id="260" r:id="rId6"/>
    <p:sldId id="268" r:id="rId7"/>
    <p:sldId id="262" r:id="rId8"/>
    <p:sldId id="263" r:id="rId9"/>
    <p:sldId id="264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3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73CA2-8FAA-486F-96F6-EFC3FF815665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smtClean="0"/>
              <a:t>2017</a:t>
            </a:r>
            <a:r>
              <a:rPr lang="zh-CN" altLang="en-US" smtClean="0"/>
              <a:t>华为开发者大赛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A859F-5131-4DE6-8A27-FCD317241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69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25764-BCF0-4A48-A5C4-EFC3964594E7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smtClean="0"/>
              <a:t>2017</a:t>
            </a:r>
            <a:r>
              <a:rPr lang="zh-CN" altLang="en-US" smtClean="0"/>
              <a:t>华为开发者大赛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FE921-D9EF-451A-A84F-C0361F09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177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18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7/23/2017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OpenView- 2017</a:t>
            </a:r>
            <a:r>
              <a:rPr lang="zh-CN" altLang="en-US" smtClean="0"/>
              <a:t>华为开发者大赛作品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F8E3DC2-B93F-4AF2-86D9-1CEB9804A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6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7/23/2017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OpenView- 2017</a:t>
            </a:r>
            <a:r>
              <a:rPr lang="zh-CN" altLang="en-US" smtClean="0"/>
              <a:t>华为开发者大赛作品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DC2-B93F-4AF2-86D9-1CEB9804A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3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7/23/2017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OpenView- 2017</a:t>
            </a:r>
            <a:r>
              <a:rPr lang="zh-CN" altLang="en-US" smtClean="0"/>
              <a:t>华为开发者大赛作品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DC2-B93F-4AF2-86D9-1CEB9804A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5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7/23/2017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OpenView- 2017</a:t>
            </a:r>
            <a:r>
              <a:rPr lang="zh-CN" altLang="en-US" smtClean="0"/>
              <a:t>华为开发者大赛作品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DC2-B93F-4AF2-86D9-1CEB9804A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6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r>
              <a:rPr lang="en-US" smtClean="0"/>
              <a:t>7/23/2017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altLang="zh-CN" smtClean="0"/>
              <a:t>OpenView- 2017</a:t>
            </a:r>
            <a:r>
              <a:rPr lang="zh-CN" altLang="en-US" smtClean="0"/>
              <a:t>华为开发者大赛作品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F8E3DC2-B93F-4AF2-86D9-1CEB9804A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1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7/23/2017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OpenView- 2017</a:t>
            </a:r>
            <a:r>
              <a:rPr lang="zh-CN" altLang="en-US" smtClean="0"/>
              <a:t>华为开发者大赛作品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DC2-B93F-4AF2-86D9-1CEB9804A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0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7/23/2017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OpenView- 2017</a:t>
            </a:r>
            <a:r>
              <a:rPr lang="zh-CN" altLang="en-US" smtClean="0"/>
              <a:t>华为开发者大赛作品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DC2-B93F-4AF2-86D9-1CEB9804A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0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7/23/2017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OpenView- 2017</a:t>
            </a:r>
            <a:r>
              <a:rPr lang="zh-CN" altLang="en-US" smtClean="0"/>
              <a:t>华为开发者大赛作品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DC2-B93F-4AF2-86D9-1CEB9804A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2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7/23/2017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OpenView- 2017</a:t>
            </a:r>
            <a:r>
              <a:rPr lang="zh-CN" altLang="en-US" smtClean="0"/>
              <a:t>华为开发者大赛作品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DC2-B93F-4AF2-86D9-1CEB9804A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9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7/23/2017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OpenView- 2017</a:t>
            </a:r>
            <a:r>
              <a:rPr lang="zh-CN" altLang="en-US" smtClean="0"/>
              <a:t>华为开发者大赛作品</a:t>
            </a:r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DC2-B93F-4AF2-86D9-1CEB9804A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0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7/23/2017</a:t>
            </a: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DC2-B93F-4AF2-86D9-1CEB9804A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7/23/2017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OpenView- 2017</a:t>
            </a:r>
            <a:r>
              <a:rPr lang="zh-CN" altLang="en-US" smtClean="0"/>
              <a:t>华为开发者大赛作品</a:t>
            </a:r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F8E3DC2-B93F-4AF2-86D9-1CEB9804A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0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view2017/openview/tree/master/demo/vide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view2017/openview/blob/master/deployment/openview-api.yaml" TargetMode="External"/><Relationship Id="rId2" Type="http://schemas.openxmlformats.org/officeDocument/2006/relationships/hyperlink" Target="https://github.com/openview2017/openview/blob/master/deployment/openview-ui.ya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view2017/openvie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000" dirty="0" err="1" smtClean="0"/>
              <a:t>OpenView</a:t>
            </a:r>
            <a:r>
              <a:rPr lang="en-US" altLang="zh-CN" sz="6000" dirty="0" smtClean="0"/>
              <a:t>-</a:t>
            </a:r>
            <a:r>
              <a:rPr lang="zh-CN" altLang="en-US" sz="6000" dirty="0" smtClean="0"/>
              <a:t>基于华为云的容器可视化管理系</a:t>
            </a:r>
            <a:r>
              <a:rPr lang="zh-CN" altLang="en-US" sz="6000" dirty="0"/>
              <a:t>统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err="1" smtClean="0"/>
              <a:t>Aifans</a:t>
            </a:r>
            <a:r>
              <a:rPr lang="en-US" altLang="zh-CN" dirty="0" smtClean="0"/>
              <a:t> </a:t>
            </a:r>
            <a:r>
              <a:rPr lang="zh-CN" altLang="en-US" dirty="0" smtClean="0"/>
              <a:t>团队： 张华、周青、张博闻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2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视频演示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github.com/openview2017/openview/tree/master/demo/video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OpenView- 2017</a:t>
            </a:r>
            <a:r>
              <a:rPr lang="zh-CN" altLang="en-US" smtClean="0"/>
              <a:t>华为开发者大赛作品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DC2-B93F-4AF2-86D9-1CEB9804A3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9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安装与部署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</a:t>
            </a:r>
            <a:r>
              <a:rPr lang="en-US" altLang="zh-CN" dirty="0" err="1" smtClean="0"/>
              <a:t>penView</a:t>
            </a:r>
            <a:r>
              <a:rPr lang="en-US" altLang="zh-CN" dirty="0" smtClean="0"/>
              <a:t> UI deployment </a:t>
            </a:r>
            <a:r>
              <a:rPr lang="en-US" altLang="zh-CN" dirty="0" err="1" smtClean="0"/>
              <a:t>Yaml</a:t>
            </a:r>
            <a:endParaRPr lang="en-US" altLang="zh-CN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github.com/openview2017/openview/blob/master/deployment/openview-ui.yaml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0">
              <a:buClr>
                <a:srgbClr val="D34817">
                  <a:lumMod val="75000"/>
                </a:srgbClr>
              </a:buClr>
            </a:pPr>
            <a:r>
              <a:rPr lang="en-US" dirty="0" err="1">
                <a:solidFill>
                  <a:prstClr val="black"/>
                </a:solidFill>
              </a:rPr>
              <a:t>O</a:t>
            </a:r>
            <a:r>
              <a:rPr lang="en-US" altLang="zh-CN" dirty="0" err="1">
                <a:solidFill>
                  <a:prstClr val="black"/>
                </a:solidFill>
              </a:rPr>
              <a:t>penView</a:t>
            </a: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API </a:t>
            </a:r>
            <a:r>
              <a:rPr lang="en-US" altLang="zh-CN" dirty="0">
                <a:solidFill>
                  <a:prstClr val="black"/>
                </a:solidFill>
              </a:rPr>
              <a:t>deployment </a:t>
            </a:r>
            <a:r>
              <a:rPr lang="en-US" altLang="zh-CN" dirty="0" err="1" smtClean="0">
                <a:solidFill>
                  <a:prstClr val="black"/>
                </a:solidFill>
              </a:rPr>
              <a:t>Yaml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marL="0" lvl="0" indent="0">
              <a:buClr>
                <a:srgbClr val="D34817">
                  <a:lumMod val="75000"/>
                </a:srgbClr>
              </a:buClr>
              <a:buNone/>
            </a:pPr>
            <a:r>
              <a:rPr lang="en-US" altLang="zh-CN" dirty="0">
                <a:solidFill>
                  <a:prstClr val="black"/>
                </a:solidFill>
                <a:hlinkClick r:id="rId3"/>
              </a:rPr>
              <a:t>https://</a:t>
            </a:r>
            <a:r>
              <a:rPr lang="en-US" altLang="zh-CN" dirty="0" smtClean="0">
                <a:solidFill>
                  <a:prstClr val="black"/>
                </a:solidFill>
                <a:hlinkClick r:id="rId3"/>
              </a:rPr>
              <a:t>github.com/openview2017/openview/blob/master/deployment/openview-api.yaml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marL="0" lvl="0" indent="0">
              <a:buClr>
                <a:srgbClr val="D34817">
                  <a:lumMod val="75000"/>
                </a:srgbClr>
              </a:buClr>
              <a:buNone/>
            </a:pPr>
            <a:endParaRPr lang="en-US" altLang="zh-CN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OpenView- 2017</a:t>
            </a:r>
            <a:r>
              <a:rPr lang="zh-CN" altLang="en-US" smtClean="0"/>
              <a:t>华为开发者大赛作品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DC2-B93F-4AF2-86D9-1CEB9804A3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6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T</a:t>
            </a:r>
            <a:r>
              <a:rPr lang="en-US" altLang="zh-CN" sz="7200" dirty="0" smtClean="0"/>
              <a:t>hank You</a:t>
            </a:r>
            <a:endParaRPr lang="en-US" sz="7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OpenView- 2017</a:t>
            </a:r>
            <a:r>
              <a:rPr lang="zh-CN" altLang="en-US" smtClean="0"/>
              <a:t>华为开发者大赛作品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DC2-B93F-4AF2-86D9-1CEB9804A3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3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OpenView</a:t>
            </a:r>
            <a:r>
              <a:rPr lang="en-US" altLang="zh-CN" dirty="0" smtClean="0"/>
              <a:t>-</a:t>
            </a:r>
            <a:r>
              <a:rPr lang="zh-CN" altLang="en-US" dirty="0" smtClean="0"/>
              <a:t>开发团队介绍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张华</a:t>
            </a:r>
            <a:r>
              <a:rPr lang="en-US" altLang="zh-CN" dirty="0" smtClean="0"/>
              <a:t>-</a:t>
            </a:r>
            <a:r>
              <a:rPr lang="zh-CN" altLang="en-US" dirty="0" smtClean="0"/>
              <a:t> 计算机教师、服务器端开发工程师。熟悉</a:t>
            </a:r>
            <a:r>
              <a:rPr lang="en-US" altLang="zh-CN" dirty="0" err="1" smtClean="0"/>
              <a:t>hwcloud</a:t>
            </a:r>
            <a:r>
              <a:rPr lang="en-US" altLang="zh-CN" dirty="0" smtClean="0"/>
              <a:t> </a:t>
            </a:r>
            <a:r>
              <a:rPr lang="zh-CN" altLang="en-US" dirty="0" smtClean="0"/>
              <a:t>云监控服务、云容器引擎、</a:t>
            </a:r>
            <a:r>
              <a:rPr lang="en-US" altLang="zh-CN" dirty="0" smtClean="0"/>
              <a:t> Docker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Kubernetes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Kafka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Telegraf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InfluxDB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ElasticSearch</a:t>
            </a:r>
            <a:r>
              <a:rPr lang="zh-CN" altLang="en-US" dirty="0" smtClean="0"/>
              <a:t>等开源技术。负责</a:t>
            </a:r>
            <a:r>
              <a:rPr lang="en-US" altLang="zh-CN" dirty="0" err="1" smtClean="0"/>
              <a:t>OpenView</a:t>
            </a:r>
            <a:r>
              <a:rPr lang="zh-CN" altLang="en-US" dirty="0" smtClean="0"/>
              <a:t>整体架构设计和</a:t>
            </a:r>
            <a:r>
              <a:rPr lang="en-US" altLang="zh-CN" dirty="0" smtClean="0"/>
              <a:t>Restful API 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r>
              <a:rPr lang="zh-CN" altLang="en-US" dirty="0"/>
              <a:t>周</a:t>
            </a:r>
            <a:r>
              <a:rPr lang="zh-CN" altLang="en-US" dirty="0" smtClean="0"/>
              <a:t>青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UI/UX </a:t>
            </a:r>
            <a:r>
              <a:rPr lang="zh-CN" altLang="en-US" dirty="0" smtClean="0"/>
              <a:t>前端开发工程师，熟悉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D3 </a:t>
            </a:r>
            <a:r>
              <a:rPr lang="zh-CN" altLang="en-US" dirty="0" smtClean="0"/>
              <a:t>数据可视化 。负责</a:t>
            </a:r>
            <a:r>
              <a:rPr lang="en-US" altLang="zh-CN" dirty="0" err="1" smtClean="0"/>
              <a:t>OpenView</a:t>
            </a:r>
            <a:r>
              <a:rPr lang="en-US" altLang="zh-CN" dirty="0" smtClean="0"/>
              <a:t> UI </a:t>
            </a:r>
            <a:r>
              <a:rPr lang="zh-CN" altLang="en-US" dirty="0" smtClean="0"/>
              <a:t>设计与开发</a:t>
            </a:r>
            <a:endParaRPr lang="en-US" altLang="zh-CN" dirty="0"/>
          </a:p>
          <a:p>
            <a:r>
              <a:rPr lang="zh-CN" altLang="en-US" dirty="0" smtClean="0"/>
              <a:t>张博闻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复旦在校学生，开源爱好者。熟悉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脚本编写。负责</a:t>
            </a:r>
            <a:r>
              <a:rPr lang="en-US" altLang="zh-CN" dirty="0" err="1" smtClean="0"/>
              <a:t>OpenView</a:t>
            </a:r>
            <a:r>
              <a:rPr lang="zh-CN" altLang="en-US" dirty="0" smtClean="0"/>
              <a:t>功能测试与安装部署</a:t>
            </a:r>
            <a:endParaRPr lang="en-US" altLang="zh-CN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OpenView- 2017</a:t>
            </a:r>
            <a:r>
              <a:rPr lang="zh-CN" altLang="en-US" smtClean="0"/>
              <a:t>华为开发者大赛作品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DC2-B93F-4AF2-86D9-1CEB9804A3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6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容器管理存在的问题和痛点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在云容器服务平台中</a:t>
            </a:r>
            <a:r>
              <a:rPr lang="zh-CN" altLang="en-US" dirty="0"/>
              <a:t>被广泛运用的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在</a:t>
            </a:r>
            <a:r>
              <a:rPr lang="zh-CN" altLang="en-US" dirty="0"/>
              <a:t>软件生命周期中的</a:t>
            </a:r>
            <a:r>
              <a:rPr lang="en-US" altLang="zh-CN" dirty="0"/>
              <a:t>Build</a:t>
            </a:r>
            <a:r>
              <a:rPr lang="zh-CN" altLang="en-US" dirty="0"/>
              <a:t>、</a:t>
            </a:r>
            <a:r>
              <a:rPr lang="en-US" altLang="zh-CN" dirty="0"/>
              <a:t>Ship</a:t>
            </a:r>
            <a:r>
              <a:rPr lang="zh-CN" altLang="en-US" dirty="0"/>
              <a:t>、</a:t>
            </a:r>
            <a:r>
              <a:rPr lang="en-US" altLang="zh-CN" dirty="0"/>
              <a:t>Run</a:t>
            </a:r>
            <a:r>
              <a:rPr lang="zh-CN" altLang="en-US" dirty="0"/>
              <a:t>方面带来很大的改进，因而受到广大软件开发者们的欢迎。但是</a:t>
            </a:r>
            <a:r>
              <a:rPr lang="en-US" altLang="zh-CN" dirty="0"/>
              <a:t>Docker</a:t>
            </a:r>
            <a:r>
              <a:rPr lang="zh-CN" altLang="en-US" dirty="0"/>
              <a:t>在应用的规划，监控，与运维上并未提供太多的自动化工具，使得</a:t>
            </a:r>
            <a:r>
              <a:rPr lang="zh-CN" altLang="en-US" dirty="0" smtClean="0"/>
              <a:t>云计算技</a:t>
            </a:r>
            <a:r>
              <a:rPr lang="zh-CN" altLang="en-US" dirty="0"/>
              <a:t>术的下一个矛盾焦点向应用运维</a:t>
            </a:r>
            <a:r>
              <a:rPr lang="zh-CN" altLang="en-US" dirty="0" smtClean="0"/>
              <a:t>的自</a:t>
            </a:r>
            <a:r>
              <a:rPr lang="zh-CN" altLang="en-US" dirty="0"/>
              <a:t>动</a:t>
            </a:r>
            <a:r>
              <a:rPr lang="zh-CN" altLang="en-US" dirty="0" smtClean="0"/>
              <a:t>化、智能化与可视化转</a:t>
            </a:r>
            <a:r>
              <a:rPr lang="zh-CN" altLang="en-US" dirty="0"/>
              <a:t>移。 </a:t>
            </a:r>
          </a:p>
          <a:p>
            <a:r>
              <a:rPr lang="en-US" altLang="zh-CN" dirty="0" err="1" smtClean="0"/>
              <a:t>Hwcloud</a:t>
            </a:r>
            <a:r>
              <a:rPr lang="zh-CN" altLang="en-US" dirty="0" smtClean="0"/>
              <a:t>为</a:t>
            </a:r>
            <a:r>
              <a:rPr lang="zh-CN" altLang="en-US" dirty="0"/>
              <a:t>容器化的企</a:t>
            </a:r>
            <a:r>
              <a:rPr lang="zh-CN" altLang="en-US" dirty="0" smtClean="0"/>
              <a:t>业用户应</a:t>
            </a:r>
            <a:r>
              <a:rPr lang="zh-CN" altLang="en-US" dirty="0"/>
              <a:t>用提供了一个良好的运行环境</a:t>
            </a:r>
            <a:r>
              <a:rPr lang="zh-CN" altLang="en-US" dirty="0" smtClean="0"/>
              <a:t>，</a:t>
            </a:r>
            <a:r>
              <a:rPr lang="zh-CN" altLang="en-US" dirty="0"/>
              <a:t>包括</a:t>
            </a:r>
            <a:r>
              <a:rPr lang="zh-CN" altLang="en-US" dirty="0" smtClean="0"/>
              <a:t>基</a:t>
            </a:r>
            <a:r>
              <a:rPr lang="zh-CN" altLang="en-US" dirty="0"/>
              <a:t>本</a:t>
            </a:r>
            <a:r>
              <a:rPr lang="zh-CN" altLang="en-US" dirty="0" smtClean="0"/>
              <a:t>的云监控和云容器引擎编排服务。</a:t>
            </a:r>
            <a:r>
              <a:rPr lang="en-US" altLang="zh-CN" dirty="0" err="1" smtClean="0"/>
              <a:t>OpenView</a:t>
            </a:r>
            <a:r>
              <a:rPr lang="zh-CN" altLang="en-US" dirty="0" smtClean="0"/>
              <a:t>可</a:t>
            </a:r>
            <a:r>
              <a:rPr lang="zh-CN" altLang="en-US" dirty="0"/>
              <a:t>以借助</a:t>
            </a:r>
            <a:r>
              <a:rPr lang="zh-CN" altLang="en-US" dirty="0" smtClean="0"/>
              <a:t>于</a:t>
            </a:r>
            <a:r>
              <a:rPr lang="en-US" altLang="zh-CN" dirty="0" err="1" smtClean="0"/>
              <a:t>hwcloud</a:t>
            </a:r>
            <a:r>
              <a:rPr lang="zh-CN" altLang="en-US" dirty="0" smtClean="0"/>
              <a:t>云监控服务收</a:t>
            </a:r>
            <a:r>
              <a:rPr lang="zh-CN" altLang="en-US" dirty="0"/>
              <a:t>集的运行数据和指标，以</a:t>
            </a:r>
            <a:r>
              <a:rPr lang="zh-CN" altLang="en-US" dirty="0" smtClean="0"/>
              <a:t>及云容器引擎编排</a:t>
            </a:r>
            <a:r>
              <a:rPr lang="zh-CN" altLang="en-US" dirty="0"/>
              <a:t>服务</a:t>
            </a:r>
            <a:r>
              <a:rPr lang="zh-CN" altLang="en-US" dirty="0" smtClean="0"/>
              <a:t>所</a:t>
            </a:r>
            <a:r>
              <a:rPr lang="zh-CN" altLang="en-US" dirty="0"/>
              <a:t>提供的</a:t>
            </a:r>
            <a:r>
              <a:rPr lang="en-US" altLang="zh-CN" dirty="0"/>
              <a:t>API</a:t>
            </a:r>
            <a:r>
              <a:rPr lang="zh-CN" altLang="en-US" dirty="0"/>
              <a:t>驱动的执行能力，来为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hwcloud</a:t>
            </a:r>
            <a:r>
              <a:rPr lang="zh-CN" altLang="en-US" dirty="0" smtClean="0"/>
              <a:t>运</a:t>
            </a:r>
            <a:r>
              <a:rPr lang="zh-CN" altLang="en-US" dirty="0"/>
              <a:t>行</a:t>
            </a:r>
            <a:r>
              <a:rPr lang="zh-CN" altLang="en-US" dirty="0" smtClean="0"/>
              <a:t>的企业用</a:t>
            </a:r>
            <a:r>
              <a:rPr lang="zh-CN" altLang="en-US" dirty="0"/>
              <a:t>户应</a:t>
            </a:r>
            <a:r>
              <a:rPr lang="zh-CN" altLang="en-US" dirty="0" smtClean="0"/>
              <a:t>用提</a:t>
            </a:r>
            <a:r>
              <a:rPr lang="zh-CN" altLang="en-US" dirty="0"/>
              <a:t>供智能运维和决策支持的能力，减轻管理维护这些应用</a:t>
            </a:r>
            <a:r>
              <a:rPr lang="zh-CN" altLang="en-US" dirty="0" smtClean="0"/>
              <a:t>的</a:t>
            </a:r>
            <a:r>
              <a:rPr lang="zh-CN" altLang="en-US" dirty="0"/>
              <a:t>运维</a:t>
            </a:r>
            <a:r>
              <a:rPr lang="zh-CN" altLang="en-US" dirty="0" smtClean="0"/>
              <a:t>工</a:t>
            </a:r>
            <a:r>
              <a:rPr lang="zh-CN" altLang="en-US" dirty="0"/>
              <a:t>程师们的日常工作</a:t>
            </a:r>
            <a:r>
              <a:rPr lang="zh-CN" altLang="en-US" dirty="0" smtClean="0"/>
              <a:t>量，降低日常运</a:t>
            </a:r>
            <a:r>
              <a:rPr lang="zh-CN" altLang="en-US" dirty="0"/>
              <a:t>维难度，提高工作效</a:t>
            </a:r>
            <a:r>
              <a:rPr lang="zh-CN" altLang="en-US" dirty="0" smtClean="0"/>
              <a:t>率</a:t>
            </a:r>
            <a:endParaRPr lang="zh-CN" alt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OpenView- 2017</a:t>
            </a:r>
            <a:r>
              <a:rPr lang="zh-CN" altLang="en-US" smtClean="0"/>
              <a:t>华为开发者大赛作品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DC2-B93F-4AF2-86D9-1CEB9804A3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6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OpenView</a:t>
            </a:r>
            <a:r>
              <a:rPr lang="zh-CN" altLang="en-US" dirty="0" smtClean="0"/>
              <a:t>是为</a:t>
            </a:r>
            <a:r>
              <a:rPr lang="en-US" altLang="zh-CN" dirty="0" err="1" smtClean="0"/>
              <a:t>hwcloud</a:t>
            </a:r>
            <a:r>
              <a:rPr lang="zh-CN" altLang="en-US" dirty="0" smtClean="0"/>
              <a:t>上运行的云应用设计开发的一套智能自动化部署与运维管理系统。这套系统的服务对象是</a:t>
            </a:r>
            <a:r>
              <a:rPr lang="en-US" altLang="zh-CN" dirty="0" err="1" smtClean="0"/>
              <a:t>hwcloud</a:t>
            </a:r>
            <a:r>
              <a:rPr lang="zh-CN" altLang="en-US" dirty="0" smtClean="0"/>
              <a:t>的客户企业中的</a:t>
            </a:r>
            <a:r>
              <a:rPr lang="zh-CN" altLang="en-US" dirty="0"/>
              <a:t>运维</a:t>
            </a:r>
            <a:r>
              <a:rPr lang="zh-CN" altLang="en-US" dirty="0" smtClean="0"/>
              <a:t>工程师。</a:t>
            </a:r>
            <a:endParaRPr lang="en-US" altLang="zh-CN" dirty="0" smtClean="0"/>
          </a:p>
          <a:p>
            <a:r>
              <a:rPr lang="zh-CN" altLang="en-US" dirty="0" smtClean="0"/>
              <a:t>其目标是保证部署到</a:t>
            </a:r>
            <a:r>
              <a:rPr lang="en-US" altLang="zh-CN" dirty="0" err="1" smtClean="0"/>
              <a:t>hwcloud</a:t>
            </a:r>
            <a:r>
              <a:rPr lang="zh-CN" altLang="en-US" dirty="0" smtClean="0"/>
              <a:t>上的企业应用能够在最小成本下满足业务与性能上的运维需求。 </a:t>
            </a:r>
            <a:endParaRPr lang="en-US" altLang="zh-CN" dirty="0" smtClean="0"/>
          </a:p>
          <a:p>
            <a:r>
              <a:rPr lang="en-US" altLang="zh-CN" dirty="0" err="1" smtClean="0"/>
              <a:t>OpenView</a:t>
            </a:r>
            <a:r>
              <a:rPr lang="zh-CN" altLang="en-US" dirty="0" smtClean="0"/>
              <a:t>将机器学习和优化算法运用于目标系统上收集的运维数据，以此在应用上线时向用户推荐最优的应用部署方案和容量规划，并在应用上线后实现应用</a:t>
            </a:r>
            <a:r>
              <a:rPr lang="en-US" altLang="zh-CN" dirty="0" smtClean="0"/>
              <a:t>SLA</a:t>
            </a:r>
            <a:r>
              <a:rPr lang="zh-CN" altLang="en-US" dirty="0" smtClean="0"/>
              <a:t>指标的自动保障与在线恢复。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OpenView- 2017</a:t>
            </a:r>
            <a:r>
              <a:rPr lang="zh-CN" altLang="en-US" smtClean="0"/>
              <a:t>华为开发者大赛作品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DC2-B93F-4AF2-86D9-1CEB9804A3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场景和功能描述</a:t>
            </a:r>
            <a:endParaRPr lang="en-US" dirty="0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OpenView- 2017</a:t>
            </a:r>
            <a:r>
              <a:rPr lang="zh-CN" altLang="en-US" smtClean="0"/>
              <a:t>华为开发者大赛作品</a:t>
            </a:r>
            <a:endParaRPr lang="en-US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DC2-B93F-4AF2-86D9-1CEB9804A352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11279" y="3350497"/>
            <a:ext cx="144780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cs typeface="Arial" pitchFamily="34" charset="0"/>
              </a:rPr>
              <a:t>企业用户应用</a:t>
            </a:r>
            <a:endParaRPr lang="en-US" sz="1400" dirty="0"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49927" y="4767647"/>
            <a:ext cx="1447800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cs typeface="Arial" pitchFamily="34" charset="0"/>
              </a:rPr>
              <a:t>编</a:t>
            </a:r>
            <a:r>
              <a:rPr lang="zh-CN" altLang="en-US" sz="1400" dirty="0" smtClean="0">
                <a:cs typeface="Arial" pitchFamily="34" charset="0"/>
              </a:rPr>
              <a:t>排服务</a:t>
            </a:r>
            <a:endParaRPr lang="en-US" sz="1400" dirty="0"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62278" y="2196089"/>
            <a:ext cx="144780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cs typeface="Arial" pitchFamily="34" charset="0"/>
              </a:rPr>
              <a:t>监控服务</a:t>
            </a:r>
            <a:endParaRPr lang="en-US" sz="1400" dirty="0"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49927" y="3385867"/>
            <a:ext cx="144780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cs typeface="Arial" pitchFamily="34" charset="0"/>
              </a:rPr>
              <a:t>OpenView</a:t>
            </a:r>
            <a:endParaRPr lang="en-US" altLang="zh-CN" sz="1400" dirty="0" smtClean="0">
              <a:cs typeface="Arial" pitchFamily="34" charset="0"/>
            </a:endParaRPr>
          </a:p>
        </p:txBody>
      </p:sp>
      <p:cxnSp>
        <p:nvCxnSpPr>
          <p:cNvPr id="9" name="Straight Arrow Connector 8"/>
          <p:cNvCxnSpPr>
            <a:stCxn id="7" idx="2"/>
            <a:endCxn id="8" idx="0"/>
          </p:cNvCxnSpPr>
          <p:nvPr/>
        </p:nvCxnSpPr>
        <p:spPr bwMode="auto">
          <a:xfrm flipH="1">
            <a:off x="3973827" y="2503866"/>
            <a:ext cx="12351" cy="882001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2"/>
            <a:endCxn id="6" idx="0"/>
          </p:cNvCxnSpPr>
          <p:nvPr/>
        </p:nvCxnSpPr>
        <p:spPr bwMode="auto">
          <a:xfrm>
            <a:off x="3973827" y="3693644"/>
            <a:ext cx="0" cy="1074003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hape 12"/>
          <p:cNvCxnSpPr>
            <a:stCxn id="6" idx="3"/>
            <a:endCxn id="5" idx="2"/>
          </p:cNvCxnSpPr>
          <p:nvPr/>
        </p:nvCxnSpPr>
        <p:spPr bwMode="auto">
          <a:xfrm flipV="1">
            <a:off x="4697727" y="3658274"/>
            <a:ext cx="1337452" cy="1263262"/>
          </a:xfrm>
          <a:prstGeom prst="bentConnector2">
            <a:avLst/>
          </a:prstGeom>
          <a:ln w="12700">
            <a:solidFill>
              <a:srgbClr val="0070C0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hape 13"/>
          <p:cNvCxnSpPr>
            <a:stCxn id="5" idx="0"/>
            <a:endCxn id="7" idx="3"/>
          </p:cNvCxnSpPr>
          <p:nvPr/>
        </p:nvCxnSpPr>
        <p:spPr bwMode="auto">
          <a:xfrm rot="16200000" flipV="1">
            <a:off x="4872370" y="2187687"/>
            <a:ext cx="1000519" cy="1325101"/>
          </a:xfrm>
          <a:prstGeom prst="bentConnector2">
            <a:avLst/>
          </a:prstGeom>
          <a:ln w="12700">
            <a:solidFill>
              <a:srgbClr val="0070C0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35727" y="2726380"/>
            <a:ext cx="1697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70C0"/>
                </a:solidFill>
              </a:rPr>
              <a:t>monitoring data (logs, metrics)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35727" y="425038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0070C0"/>
                </a:solidFill>
              </a:rPr>
              <a:t>部署与</a:t>
            </a:r>
            <a:r>
              <a:rPr lang="zh-CN" altLang="en-US" sz="1100" b="1" dirty="0">
                <a:solidFill>
                  <a:srgbClr val="0070C0"/>
                </a:solidFill>
              </a:rPr>
              <a:t>控</a:t>
            </a:r>
            <a:r>
              <a:rPr lang="zh-CN" altLang="en-US" sz="1100" b="1" dirty="0" smtClean="0">
                <a:solidFill>
                  <a:srgbClr val="0070C0"/>
                </a:solidFill>
              </a:rPr>
              <a:t>制行为</a:t>
            </a:r>
            <a:endParaRPr lang="en-US" sz="1100" b="1" dirty="0" smtClean="0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269521" y="2102717"/>
            <a:ext cx="5561806" cy="341963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63965" y="2102717"/>
            <a:ext cx="93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0070C0"/>
                </a:solidFill>
              </a:rPr>
              <a:t>H</a:t>
            </a:r>
            <a:r>
              <a:rPr lang="en-US" altLang="zh-CN" sz="1600" b="1" dirty="0" err="1" smtClean="0">
                <a:solidFill>
                  <a:srgbClr val="0070C0"/>
                </a:solidFill>
              </a:rPr>
              <a:t>wcloud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5006" y="3256435"/>
            <a:ext cx="12954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cs typeface="Arial" pitchFamily="34" charset="0"/>
              </a:rPr>
              <a:t>GUI</a:t>
            </a:r>
          </a:p>
          <a:p>
            <a:pPr algn="ctr"/>
            <a:r>
              <a:rPr lang="en-US" altLang="zh-CN" sz="1400" dirty="0" smtClean="0">
                <a:cs typeface="Arial" pitchFamily="34" charset="0"/>
              </a:rPr>
              <a:t>Dashboard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2621277" y="3435407"/>
            <a:ext cx="628650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flipH="1">
            <a:off x="2630406" y="3619557"/>
            <a:ext cx="593643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22714" y="2963050"/>
            <a:ext cx="829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0070C0"/>
                </a:solidFill>
              </a:rPr>
              <a:t>用户需求</a:t>
            </a:r>
            <a:endParaRPr lang="en-US" sz="1100" b="1" dirty="0" smtClean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34886" y="3819493"/>
            <a:ext cx="15521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70C0"/>
                </a:solidFill>
              </a:rPr>
              <a:t>metrics/alerts/</a:t>
            </a:r>
          </a:p>
          <a:p>
            <a:r>
              <a:rPr lang="en-US" sz="1100" b="1" dirty="0" smtClean="0">
                <a:solidFill>
                  <a:srgbClr val="0070C0"/>
                </a:solidFill>
              </a:rPr>
              <a:t>recommendations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4156" y="3840090"/>
            <a:ext cx="9653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solidFill>
                  <a:srgbClr val="0070C0"/>
                </a:solidFill>
              </a:rPr>
              <a:t>运</a:t>
            </a:r>
            <a:r>
              <a:rPr lang="zh-CN" altLang="en-US" sz="1100" b="1" dirty="0" smtClean="0">
                <a:solidFill>
                  <a:srgbClr val="0070C0"/>
                </a:solidFill>
              </a:rPr>
              <a:t>维工程师</a:t>
            </a:r>
            <a:endParaRPr lang="en-US" sz="1100" b="1" dirty="0" smtClean="0">
              <a:solidFill>
                <a:srgbClr val="0070C0"/>
              </a:solidFill>
            </a:endParaRPr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7262648" y="2669640"/>
            <a:ext cx="4648200" cy="1301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~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kern="0" dirty="0">
                <a:latin typeface="SimHei" pitchFamily="49" charset="-122"/>
                <a:ea typeface="SimHei" pitchFamily="49" charset="-122"/>
              </a:rPr>
              <a:t>运</a:t>
            </a:r>
            <a:r>
              <a:rPr lang="zh-CN" altLang="en-US" sz="1400" kern="0" dirty="0" smtClean="0">
                <a:latin typeface="SimHei" pitchFamily="49" charset="-122"/>
                <a:ea typeface="SimHei" pitchFamily="49" charset="-122"/>
              </a:rPr>
              <a:t>维工程师通过</a:t>
            </a:r>
            <a:r>
              <a:rPr lang="en-US" sz="1400" kern="0" dirty="0" err="1" smtClean="0">
                <a:latin typeface="SimHei" pitchFamily="49" charset="-122"/>
                <a:ea typeface="SimHei" pitchFamily="49" charset="-122"/>
              </a:rPr>
              <a:t>OpenView</a:t>
            </a:r>
            <a:r>
              <a:rPr lang="zh-CN" altLang="en-US" sz="1400" kern="0" dirty="0">
                <a:latin typeface="SimHei" pitchFamily="49" charset="-122"/>
                <a:ea typeface="SimHei" pitchFamily="49" charset="-122"/>
              </a:rPr>
              <a:t>的</a:t>
            </a:r>
            <a:r>
              <a:rPr lang="zh-CN" altLang="en-US" sz="1400" kern="0" dirty="0" smtClean="0">
                <a:latin typeface="SimHei" pitchFamily="49" charset="-122"/>
                <a:ea typeface="SimHei" pitchFamily="49" charset="-122"/>
              </a:rPr>
              <a:t>用</a:t>
            </a:r>
            <a:r>
              <a:rPr lang="zh-CN" altLang="en-US" sz="1400" kern="0" dirty="0">
                <a:latin typeface="SimHei" pitchFamily="49" charset="-122"/>
                <a:ea typeface="SimHei" pitchFamily="49" charset="-122"/>
              </a:rPr>
              <a:t>户图形界面（</a:t>
            </a:r>
            <a:r>
              <a:rPr lang="en-US" sz="1400" kern="0" dirty="0">
                <a:latin typeface="SimHei" pitchFamily="49" charset="-122"/>
                <a:ea typeface="SimHei" pitchFamily="49" charset="-122"/>
              </a:rPr>
              <a:t>GUI</a:t>
            </a:r>
            <a:r>
              <a:rPr lang="zh-CN" altLang="en-US" sz="1400" kern="0" dirty="0">
                <a:latin typeface="SimHei" pitchFamily="49" charset="-122"/>
                <a:ea typeface="SimHei" pitchFamily="49" charset="-122"/>
              </a:rPr>
              <a:t>）进行交互，收集企业用户应用的架构信息和运维需求，</a:t>
            </a:r>
            <a:r>
              <a:rPr lang="zh-CN" altLang="en-US" sz="1400" kern="0" dirty="0" smtClean="0">
                <a:latin typeface="SimHei" pitchFamily="49" charset="-122"/>
                <a:ea typeface="SimHei" pitchFamily="49" charset="-122"/>
              </a:rPr>
              <a:t>并把应用运行的分析结果呈现给用户， 为应用的部署和运维自动化提供决策支持。</a:t>
            </a:r>
            <a:endParaRPr lang="en-US" sz="1400" kern="0" dirty="0" smtClean="0">
              <a:latin typeface="SimHei" pitchFamily="49" charset="-122"/>
              <a:ea typeface="SimHei" pitchFamily="49" charset="-122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05" y="3109419"/>
            <a:ext cx="829787" cy="651975"/>
          </a:xfrm>
          <a:prstGeom prst="rect">
            <a:avLst/>
          </a:prstGeom>
        </p:spPr>
      </p:pic>
      <p:cxnSp>
        <p:nvCxnSpPr>
          <p:cNvPr id="64" name="Straight Arrow Connector 63"/>
          <p:cNvCxnSpPr/>
          <p:nvPr/>
        </p:nvCxnSpPr>
        <p:spPr bwMode="auto">
          <a:xfrm flipV="1">
            <a:off x="940279" y="3587807"/>
            <a:ext cx="426218" cy="2666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42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27748"/>
          </a:xfrm>
        </p:spPr>
        <p:txBody>
          <a:bodyPr/>
          <a:lstStyle/>
          <a:p>
            <a:r>
              <a:rPr lang="en-US" altLang="zh-CN" dirty="0" err="1" smtClean="0"/>
              <a:t>OpenView</a:t>
            </a:r>
            <a:r>
              <a:rPr lang="zh-CN" altLang="en-US" dirty="0" smtClean="0"/>
              <a:t>技术架构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OpenView- 2017</a:t>
            </a:r>
            <a:r>
              <a:rPr lang="zh-CN" altLang="en-US" smtClean="0"/>
              <a:t>华为开发者大赛作品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DC2-B93F-4AF2-86D9-1CEB9804A352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8406" y="1539128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70C0"/>
                </a:solidFill>
              </a:rPr>
              <a:t>数</a:t>
            </a:r>
            <a:r>
              <a:rPr lang="zh-CN" altLang="en-US" sz="1600" b="1" dirty="0" smtClean="0">
                <a:solidFill>
                  <a:srgbClr val="0070C0"/>
                </a:solidFill>
              </a:rPr>
              <a:t>据收集代理</a:t>
            </a:r>
            <a:endParaRPr lang="en-US" sz="1600" b="1" dirty="0" smtClean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2206" y="1496682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5"/>
                </a:solidFill>
              </a:rPr>
              <a:t>智</a:t>
            </a:r>
            <a:r>
              <a:rPr lang="zh-CN" altLang="en-US" sz="1600" b="1" dirty="0" smtClean="0">
                <a:solidFill>
                  <a:schemeClr val="accent5"/>
                </a:solidFill>
              </a:rPr>
              <a:t>能分析引擎</a:t>
            </a:r>
            <a:endParaRPr lang="en-US" sz="1600" b="1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76406" y="1496682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5"/>
                </a:solidFill>
              </a:rPr>
              <a:t>运</a:t>
            </a:r>
            <a:r>
              <a:rPr lang="zh-CN" altLang="en-US" sz="1600" b="1" dirty="0" smtClean="0">
                <a:solidFill>
                  <a:schemeClr val="accent5"/>
                </a:solidFill>
              </a:rPr>
              <a:t>维管理模块</a:t>
            </a:r>
            <a:endParaRPr lang="en-US" sz="1600" b="1" dirty="0" smtClean="0">
              <a:solidFill>
                <a:schemeClr val="accent5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rot="5400000">
            <a:off x="1370806" y="3935082"/>
            <a:ext cx="4725194" cy="794"/>
          </a:xfrm>
          <a:prstGeom prst="line">
            <a:avLst/>
          </a:prstGeom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auto">
          <a:xfrm rot="5400000">
            <a:off x="5561011" y="3935082"/>
            <a:ext cx="4725194" cy="794"/>
          </a:xfrm>
          <a:prstGeom prst="line">
            <a:avLst/>
          </a:prstGeom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6"/>
          <p:cNvGrpSpPr/>
          <p:nvPr/>
        </p:nvGrpSpPr>
        <p:grpSpPr>
          <a:xfrm>
            <a:off x="1066005" y="2030082"/>
            <a:ext cx="1600200" cy="838200"/>
            <a:chOff x="837406" y="1828800"/>
            <a:chExt cx="1600200" cy="838200"/>
          </a:xfrm>
        </p:grpSpPr>
        <p:sp useBgFill="1">
          <p:nvSpPr>
            <p:cNvPr id="12" name="Rounded Rectangle 11"/>
            <p:cNvSpPr/>
            <p:nvPr/>
          </p:nvSpPr>
          <p:spPr bwMode="auto">
            <a:xfrm>
              <a:off x="837406" y="1828800"/>
              <a:ext cx="1295400" cy="685800"/>
            </a:xfrm>
            <a:prstGeom prst="roundRect">
              <a:avLst/>
            </a:prstGeom>
            <a:ln>
              <a:solidFill>
                <a:srgbClr val="00B0F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宋体" charset="-122"/>
                </a:rPr>
                <a:t>OpenView</a:t>
              </a: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ea typeface="宋体" charset="-122"/>
                </a:rPr>
                <a:t>-agent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宋体" charset="-122"/>
                </a:rPr>
                <a:t>(</a:t>
              </a:r>
              <a:r>
                <a:rPr 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宋体" charset="-122"/>
                </a:rPr>
                <a:t>telegraf</a:t>
              </a:r>
              <a:r>
                <a:rPr 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宋体" charset="-122"/>
                </a:rPr>
                <a:t>,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宋体" charset="-122"/>
                </a:rPr>
                <a:t>nginx</a:t>
              </a:r>
              <a:r>
                <a:rPr 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宋体" charset="-122"/>
                </a:rPr>
                <a:t>-parser)</a:t>
              </a: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宋体" charset="-122"/>
              </a:endParaRPr>
            </a:p>
          </p:txBody>
        </p:sp>
        <p:sp useBgFill="1">
          <p:nvSpPr>
            <p:cNvPr id="13" name="Rounded Rectangle 12"/>
            <p:cNvSpPr/>
            <p:nvPr/>
          </p:nvSpPr>
          <p:spPr bwMode="auto">
            <a:xfrm>
              <a:off x="989806" y="1905000"/>
              <a:ext cx="1295400" cy="685800"/>
            </a:xfrm>
            <a:prstGeom prst="roundRect">
              <a:avLst/>
            </a:prstGeom>
            <a:ln>
              <a:solidFill>
                <a:srgbClr val="00B0F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宋体" charset="-122"/>
                </a:rPr>
                <a:t>OpenView</a:t>
              </a: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ea typeface="宋体" charset="-122"/>
                </a:rPr>
                <a:t>-agent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宋体" charset="-122"/>
                </a:rPr>
                <a:t>(</a:t>
              </a:r>
              <a:r>
                <a:rPr 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宋体" charset="-122"/>
                </a:rPr>
                <a:t>telegraf</a:t>
              </a:r>
              <a:r>
                <a:rPr 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宋体" charset="-122"/>
                </a:rPr>
                <a:t>,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宋体" charset="-122"/>
                </a:rPr>
                <a:t>nginx</a:t>
              </a:r>
              <a:r>
                <a:rPr 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宋体" charset="-122"/>
                </a:rPr>
                <a:t>-parser)</a:t>
              </a: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宋体" charset="-122"/>
              </a:endParaRPr>
            </a:p>
          </p:txBody>
        </p:sp>
        <p:sp useBgFill="1">
          <p:nvSpPr>
            <p:cNvPr id="14" name="Rounded Rectangle 13"/>
            <p:cNvSpPr/>
            <p:nvPr/>
          </p:nvSpPr>
          <p:spPr bwMode="auto">
            <a:xfrm>
              <a:off x="1142206" y="1981200"/>
              <a:ext cx="1295400" cy="685800"/>
            </a:xfrm>
            <a:prstGeom prst="roundRect">
              <a:avLst/>
            </a:prstGeom>
            <a:ln>
              <a:solidFill>
                <a:srgbClr val="00B0F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sz="1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宋体" charset="-122"/>
                </a:rPr>
                <a:t>OpenView</a:t>
              </a: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ea typeface="宋体" charset="-122"/>
                </a:rPr>
                <a:t>-agent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宋体" charset="-122"/>
                </a:rPr>
                <a:t>(</a:t>
              </a:r>
              <a:r>
                <a:rPr lang="en-US" sz="1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宋体" charset="-122"/>
                </a:rPr>
                <a:t>telegraf</a:t>
              </a:r>
              <a:r>
                <a:rPr 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宋体" charset="-122"/>
                </a:rPr>
                <a:t>)</a:t>
              </a:r>
              <a:endPara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宋体" charset="-122"/>
              </a:endParaRPr>
            </a:p>
          </p:txBody>
        </p:sp>
      </p:grpSp>
      <p:sp>
        <p:nvSpPr>
          <p:cNvPr id="15" name="Flowchart: Magnetic Disk 14"/>
          <p:cNvSpPr/>
          <p:nvPr/>
        </p:nvSpPr>
        <p:spPr bwMode="auto">
          <a:xfrm>
            <a:off x="761205" y="3706482"/>
            <a:ext cx="914400" cy="6096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sz="1000" b="1" dirty="0" err="1" smtClean="0">
                <a:solidFill>
                  <a:schemeClr val="bg1"/>
                </a:solidFill>
                <a:ea typeface="宋体" charset="-122"/>
              </a:rPr>
              <a:t>InfluxDB</a:t>
            </a:r>
            <a:endParaRPr lang="en-US" sz="1000" b="1" dirty="0" smtClean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6" name="Flowchart: Direct Access Storage 15"/>
          <p:cNvSpPr/>
          <p:nvPr/>
        </p:nvSpPr>
        <p:spPr bwMode="auto">
          <a:xfrm rot="10800000">
            <a:off x="2132806" y="3706482"/>
            <a:ext cx="990600" cy="533400"/>
          </a:xfrm>
          <a:prstGeom prst="flowChartMagneticDrum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scene3d>
              <a:camera prst="orthographicFront">
                <a:rot lat="20999991" lon="0" rev="10799999"/>
              </a:camera>
              <a:lightRig rig="threePt" dir="t"/>
            </a:scene3d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C9900"/>
              </a:buClr>
              <a:buSzTx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ea typeface="宋体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C9900"/>
              </a:buClr>
              <a:buSzTx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宋体" charset="-122"/>
              </a:rPr>
              <a:t>Kafka</a:t>
            </a:r>
          </a:p>
        </p:txBody>
      </p:sp>
      <p:sp useBgFill="1">
        <p:nvSpPr>
          <p:cNvPr id="17" name="Rounded Rectangle 16"/>
          <p:cNvSpPr/>
          <p:nvPr/>
        </p:nvSpPr>
        <p:spPr bwMode="auto">
          <a:xfrm>
            <a:off x="685005" y="5001882"/>
            <a:ext cx="1143000" cy="442674"/>
          </a:xfrm>
          <a:prstGeom prst="roundRect">
            <a:avLst/>
          </a:prstGeom>
          <a:ln>
            <a:solidFill>
              <a:srgbClr val="00B0F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宋体" charset="-122"/>
              </a:rPr>
              <a:t>metric-aggregator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ea typeface="宋体" charset="-122"/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989805" y="4316082"/>
            <a:ext cx="228600" cy="685800"/>
          </a:xfrm>
          <a:prstGeom prst="downArrow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9" name="Down Arrow 18"/>
          <p:cNvSpPr/>
          <p:nvPr/>
        </p:nvSpPr>
        <p:spPr bwMode="auto">
          <a:xfrm rot="10800000">
            <a:off x="1370805" y="4316082"/>
            <a:ext cx="76200" cy="685800"/>
          </a:xfrm>
          <a:prstGeom prst="downArrow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2605" y="4468482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70C0"/>
                </a:solidFill>
              </a:rPr>
              <a:t>raw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93655" y="4468482"/>
            <a:ext cx="647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0070C0"/>
                </a:solidFill>
              </a:rPr>
              <a:t>aggr</a:t>
            </a:r>
            <a:endParaRPr lang="en-US" sz="1000" b="1" dirty="0" smtClean="0">
              <a:solidFill>
                <a:srgbClr val="0070C0"/>
              </a:solidFill>
            </a:endParaRPr>
          </a:p>
        </p:txBody>
      </p:sp>
      <p:sp>
        <p:nvSpPr>
          <p:cNvPr id="22" name="Down Arrow 21"/>
          <p:cNvSpPr/>
          <p:nvPr/>
        </p:nvSpPr>
        <p:spPr bwMode="auto">
          <a:xfrm rot="1770767">
            <a:off x="1362211" y="2887022"/>
            <a:ext cx="230496" cy="815600"/>
          </a:xfrm>
          <a:prstGeom prst="downArrow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7405" y="3096882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70C0"/>
                </a:solidFill>
              </a:rPr>
              <a:t>raw</a:t>
            </a:r>
          </a:p>
        </p:txBody>
      </p:sp>
      <p:sp>
        <p:nvSpPr>
          <p:cNvPr id="24" name="Right Arrow 23"/>
          <p:cNvSpPr/>
          <p:nvPr/>
        </p:nvSpPr>
        <p:spPr bwMode="auto">
          <a:xfrm rot="3935663">
            <a:off x="2116988" y="3205789"/>
            <a:ext cx="769460" cy="212767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5" name="Bent-Up Arrow 24"/>
          <p:cNvSpPr/>
          <p:nvPr/>
        </p:nvSpPr>
        <p:spPr bwMode="auto">
          <a:xfrm>
            <a:off x="1828005" y="4239882"/>
            <a:ext cx="914399" cy="1066800"/>
          </a:xfrm>
          <a:prstGeom prst="bentUpArrow">
            <a:avLst>
              <a:gd name="adj1" fmla="val 4808"/>
              <a:gd name="adj2" fmla="val 7212"/>
              <a:gd name="adj3" fmla="val 10577"/>
            </a:avLst>
          </a:prstGeom>
          <a:solidFill>
            <a:srgbClr val="00B0F0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32804" y="4468482"/>
            <a:ext cx="593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0070C0"/>
                </a:solidFill>
              </a:rPr>
              <a:t>aggr</a:t>
            </a:r>
            <a:endParaRPr lang="en-US" sz="1000" b="1" dirty="0" smtClean="0">
              <a:solidFill>
                <a:srgbClr val="0070C0"/>
              </a:solidFill>
            </a:endParaRPr>
          </a:p>
        </p:txBody>
      </p:sp>
      <p:sp>
        <p:nvSpPr>
          <p:cNvPr id="27" name="Flowchart: Direct Access Storage 26"/>
          <p:cNvSpPr/>
          <p:nvPr/>
        </p:nvSpPr>
        <p:spPr bwMode="auto">
          <a:xfrm rot="10800000">
            <a:off x="6323806" y="2178017"/>
            <a:ext cx="990600" cy="533400"/>
          </a:xfrm>
          <a:prstGeom prst="flowChartMagneticDrum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scene3d>
              <a:camera prst="orthographicFront">
                <a:rot lat="20999991" lon="0" rev="10799999"/>
              </a:camera>
              <a:lightRig rig="threePt" dir="t"/>
            </a:scene3d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C9900"/>
              </a:buClr>
              <a:buSzTx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ea typeface="宋体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C9900"/>
              </a:buClr>
              <a:buSzTx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宋体" charset="-122"/>
              </a:rPr>
              <a:t>Kafka</a:t>
            </a:r>
          </a:p>
        </p:txBody>
      </p:sp>
      <p:sp>
        <p:nvSpPr>
          <p:cNvPr id="28" name="Flowchart: Magnetic Disk 27"/>
          <p:cNvSpPr/>
          <p:nvPr/>
        </p:nvSpPr>
        <p:spPr bwMode="auto">
          <a:xfrm>
            <a:off x="4190206" y="5306682"/>
            <a:ext cx="1295400" cy="838200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sz="1000" b="1" dirty="0" err="1" smtClean="0">
                <a:solidFill>
                  <a:schemeClr val="bg1"/>
                </a:solidFill>
                <a:ea typeface="宋体" charset="-122"/>
              </a:rPr>
              <a:t>AnalyticsDB</a:t>
            </a:r>
            <a:endParaRPr lang="en-US" sz="1000" b="1" dirty="0" smtClean="0">
              <a:solidFill>
                <a:schemeClr val="bg1"/>
              </a:solidFill>
              <a:ea typeface="宋体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sz="1000" b="1" dirty="0" smtClean="0">
                <a:solidFill>
                  <a:schemeClr val="bg1"/>
                </a:solidFill>
                <a:ea typeface="宋体" charset="-122"/>
              </a:rPr>
              <a:t>(Cassandra)</a:t>
            </a:r>
          </a:p>
        </p:txBody>
      </p:sp>
      <p:sp>
        <p:nvSpPr>
          <p:cNvPr id="29" name="Down Arrow 28"/>
          <p:cNvSpPr/>
          <p:nvPr/>
        </p:nvSpPr>
        <p:spPr bwMode="auto">
          <a:xfrm>
            <a:off x="4952206" y="4697082"/>
            <a:ext cx="76200" cy="609600"/>
          </a:xfrm>
          <a:prstGeom prst="downArrow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04605" y="4773282"/>
            <a:ext cx="141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B050"/>
                </a:solidFill>
              </a:rPr>
              <a:t>features/alerts/actions</a:t>
            </a:r>
          </a:p>
        </p:txBody>
      </p:sp>
      <p:sp>
        <p:nvSpPr>
          <p:cNvPr id="31" name="Right Arrow 30"/>
          <p:cNvSpPr/>
          <p:nvPr/>
        </p:nvSpPr>
        <p:spPr bwMode="auto">
          <a:xfrm>
            <a:off x="5714206" y="2406617"/>
            <a:ext cx="533400" cy="76200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84812" y="2482817"/>
            <a:ext cx="915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B050"/>
                </a:solidFill>
              </a:rPr>
              <a:t>features</a:t>
            </a:r>
          </a:p>
          <a:p>
            <a:pPr algn="ctr"/>
            <a:r>
              <a:rPr lang="en-US" sz="1000" b="1" dirty="0" smtClean="0">
                <a:solidFill>
                  <a:srgbClr val="00B050"/>
                </a:solidFill>
              </a:rPr>
              <a:t>/alerts</a:t>
            </a:r>
          </a:p>
        </p:txBody>
      </p:sp>
      <p:sp>
        <p:nvSpPr>
          <p:cNvPr id="33" name="Right Arrow 32"/>
          <p:cNvSpPr/>
          <p:nvPr/>
        </p:nvSpPr>
        <p:spPr bwMode="auto">
          <a:xfrm>
            <a:off x="3199606" y="3858882"/>
            <a:ext cx="762000" cy="228600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23406" y="3280912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70C0"/>
                </a:solidFill>
              </a:rPr>
              <a:t>raw + </a:t>
            </a:r>
            <a:r>
              <a:rPr lang="en-US" sz="1000" b="1" dirty="0" err="1" smtClean="0">
                <a:solidFill>
                  <a:srgbClr val="0070C0"/>
                </a:solidFill>
              </a:rPr>
              <a:t>aggr</a:t>
            </a:r>
            <a:endParaRPr lang="en-US" sz="1000" b="1" dirty="0" smtClean="0">
              <a:solidFill>
                <a:srgbClr val="0070C0"/>
              </a:solidFill>
            </a:endParaRPr>
          </a:p>
        </p:txBody>
      </p:sp>
      <p:sp useBgFill="1">
        <p:nvSpPr>
          <p:cNvPr id="35" name="Rounded Rectangle 34"/>
          <p:cNvSpPr/>
          <p:nvPr/>
        </p:nvSpPr>
        <p:spPr bwMode="auto">
          <a:xfrm>
            <a:off x="8228806" y="3630282"/>
            <a:ext cx="1143000" cy="457200"/>
          </a:xfrm>
          <a:prstGeom prst="roundRect">
            <a:avLst/>
          </a:prstGeom>
          <a:ln>
            <a:solidFill>
              <a:srgbClr val="C0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743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</a:pPr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宋体" charset="-122"/>
              </a:rPr>
              <a:t>API Server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</a:pPr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宋体" charset="-122"/>
              </a:rPr>
              <a:t>(Java)</a:t>
            </a:r>
          </a:p>
          <a:p>
            <a:pPr algn="ctr">
              <a:spcBef>
                <a:spcPts val="0"/>
              </a:spcBef>
              <a:spcAft>
                <a:spcPts val="400"/>
              </a:spcAft>
              <a:buClr>
                <a:srgbClr val="CC9900"/>
              </a:buClr>
            </a:pPr>
            <a:endParaRPr lang="en-US" sz="1000" b="1" dirty="0" smtClean="0">
              <a:solidFill>
                <a:schemeClr val="tx1">
                  <a:lumMod val="75000"/>
                  <a:lumOff val="25000"/>
                </a:schemeClr>
              </a:solidFill>
              <a:ea typeface="宋体" charset="-122"/>
            </a:endParaRPr>
          </a:p>
        </p:txBody>
      </p:sp>
      <p:sp>
        <p:nvSpPr>
          <p:cNvPr id="36" name="Flowchart: Magnetic Disk 35"/>
          <p:cNvSpPr/>
          <p:nvPr/>
        </p:nvSpPr>
        <p:spPr bwMode="auto">
          <a:xfrm>
            <a:off x="8228806" y="5078082"/>
            <a:ext cx="1143000" cy="762000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sz="1000" b="1" dirty="0" smtClean="0">
                <a:solidFill>
                  <a:schemeClr val="bg1"/>
                </a:solidFill>
                <a:ea typeface="宋体" charset="-122"/>
              </a:rPr>
              <a:t>CMDB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sz="1000" b="1" dirty="0" smtClean="0">
                <a:solidFill>
                  <a:schemeClr val="bg1"/>
                </a:solidFill>
                <a:ea typeface="宋体" charset="-122"/>
              </a:rPr>
              <a:t>(H2/</a:t>
            </a:r>
            <a:r>
              <a:rPr lang="en-US" sz="1000" b="1" dirty="0" err="1" smtClean="0">
                <a:solidFill>
                  <a:schemeClr val="bg1"/>
                </a:solidFill>
                <a:ea typeface="宋体" charset="-122"/>
              </a:rPr>
              <a:t>MySQL</a:t>
            </a:r>
            <a:r>
              <a:rPr lang="en-US" sz="1000" b="1" dirty="0" smtClean="0">
                <a:solidFill>
                  <a:schemeClr val="bg1"/>
                </a:solidFill>
                <a:ea typeface="宋体" charset="-122"/>
              </a:rPr>
              <a:t>)</a:t>
            </a:r>
          </a:p>
        </p:txBody>
      </p:sp>
      <p:sp useBgFill="1">
        <p:nvSpPr>
          <p:cNvPr id="37" name="Rounded Rectangle 36"/>
          <p:cNvSpPr/>
          <p:nvPr/>
        </p:nvSpPr>
        <p:spPr bwMode="auto">
          <a:xfrm>
            <a:off x="8228806" y="2182482"/>
            <a:ext cx="1143000" cy="457200"/>
          </a:xfrm>
          <a:prstGeom prst="roundRect">
            <a:avLst/>
          </a:prstGeom>
          <a:ln>
            <a:solidFill>
              <a:srgbClr val="C0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743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</a:pPr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宋体" charset="-122"/>
              </a:rPr>
              <a:t>Web Server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</a:pPr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宋体" charset="-122"/>
              </a:rPr>
              <a:t>(node.js)</a:t>
            </a:r>
          </a:p>
          <a:p>
            <a:pPr algn="ctr">
              <a:spcBef>
                <a:spcPts val="0"/>
              </a:spcBef>
              <a:spcAft>
                <a:spcPts val="400"/>
              </a:spcAft>
              <a:buClr>
                <a:srgbClr val="CC9900"/>
              </a:buClr>
            </a:pPr>
            <a:endParaRPr lang="en-US" sz="1000" b="1" dirty="0" smtClean="0">
              <a:solidFill>
                <a:schemeClr val="tx1">
                  <a:lumMod val="75000"/>
                  <a:lumOff val="25000"/>
                </a:schemeClr>
              </a:solidFill>
              <a:ea typeface="宋体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87118" y="4409385"/>
            <a:ext cx="1677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C00000"/>
                </a:solidFill>
              </a:rPr>
              <a:t>user/app </a:t>
            </a:r>
            <a:r>
              <a:rPr lang="en-US" sz="1000" b="1" dirty="0" err="1" smtClean="0">
                <a:solidFill>
                  <a:srgbClr val="C00000"/>
                </a:solidFill>
              </a:rPr>
              <a:t>config</a:t>
            </a:r>
            <a:r>
              <a:rPr lang="en-US" sz="1000" b="1" dirty="0" smtClean="0">
                <a:solidFill>
                  <a:srgbClr val="C00000"/>
                </a:solidFill>
              </a:rPr>
              <a:t> data, </a:t>
            </a:r>
            <a:r>
              <a:rPr lang="en-US" sz="1000" b="1" dirty="0" err="1" smtClean="0">
                <a:solidFill>
                  <a:srgbClr val="C00000"/>
                </a:solidFill>
              </a:rPr>
              <a:t>sla</a:t>
            </a:r>
            <a:r>
              <a:rPr lang="en-US" sz="1000" b="1" dirty="0" smtClean="0">
                <a:solidFill>
                  <a:srgbClr val="C00000"/>
                </a:solidFill>
              </a:rPr>
              <a:t> </a:t>
            </a:r>
            <a:r>
              <a:rPr lang="en-US" sz="1000" b="1" dirty="0" err="1" smtClean="0">
                <a:solidFill>
                  <a:srgbClr val="C00000"/>
                </a:solidFill>
              </a:rPr>
              <a:t>reqs</a:t>
            </a:r>
            <a:endParaRPr lang="en-US" sz="1000" b="1" dirty="0" smtClean="0">
              <a:solidFill>
                <a:srgbClr val="C00000"/>
              </a:solidFill>
            </a:endParaRPr>
          </a:p>
        </p:txBody>
      </p:sp>
      <p:sp>
        <p:nvSpPr>
          <p:cNvPr id="39" name="Right Arrow 38"/>
          <p:cNvSpPr/>
          <p:nvPr/>
        </p:nvSpPr>
        <p:spPr bwMode="auto">
          <a:xfrm>
            <a:off x="7390606" y="2406616"/>
            <a:ext cx="762000" cy="80665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38206" y="2478352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B050"/>
                </a:solidFill>
              </a:rPr>
              <a:t>features/alerts</a:t>
            </a:r>
          </a:p>
        </p:txBody>
      </p:sp>
      <p:cxnSp>
        <p:nvCxnSpPr>
          <p:cNvPr id="44" name="Straight Arrow Connector 43"/>
          <p:cNvCxnSpPr>
            <a:stCxn id="35" idx="2"/>
            <a:endCxn id="36" idx="1"/>
          </p:cNvCxnSpPr>
          <p:nvPr/>
        </p:nvCxnSpPr>
        <p:spPr bwMode="auto">
          <a:xfrm rot="5400000">
            <a:off x="8305006" y="4582782"/>
            <a:ext cx="990600" cy="1588"/>
          </a:xfrm>
          <a:prstGeom prst="straightConnector1">
            <a:avLst/>
          </a:prstGeom>
          <a:ln w="12700">
            <a:solidFill>
              <a:srgbClr val="C00000"/>
            </a:solidFill>
            <a:headEnd type="arrow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7" idx="2"/>
            <a:endCxn id="35" idx="0"/>
          </p:cNvCxnSpPr>
          <p:nvPr/>
        </p:nvCxnSpPr>
        <p:spPr bwMode="auto">
          <a:xfrm rot="5400000">
            <a:off x="8305006" y="3134982"/>
            <a:ext cx="990600" cy="1588"/>
          </a:xfrm>
          <a:prstGeom prst="straightConnector1">
            <a:avLst/>
          </a:prstGeom>
          <a:ln w="12700">
            <a:solidFill>
              <a:srgbClr val="C00000"/>
            </a:solidFill>
            <a:headEnd type="arrow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151016" y="2792082"/>
            <a:ext cx="16779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C00000"/>
                </a:solidFill>
              </a:rPr>
              <a:t>user/app </a:t>
            </a:r>
            <a:r>
              <a:rPr lang="en-US" sz="1000" b="1" dirty="0" err="1" smtClean="0">
                <a:solidFill>
                  <a:srgbClr val="C00000"/>
                </a:solidFill>
              </a:rPr>
              <a:t>config</a:t>
            </a:r>
            <a:r>
              <a:rPr lang="en-US" sz="1000" b="1" dirty="0" smtClean="0">
                <a:solidFill>
                  <a:srgbClr val="C00000"/>
                </a:solidFill>
              </a:rPr>
              <a:t> data, </a:t>
            </a:r>
            <a:r>
              <a:rPr lang="en-US" sz="1000" b="1" dirty="0" err="1" smtClean="0">
                <a:solidFill>
                  <a:srgbClr val="C00000"/>
                </a:solidFill>
              </a:rPr>
              <a:t>sla</a:t>
            </a:r>
            <a:r>
              <a:rPr lang="en-US" sz="1000" b="1" dirty="0" smtClean="0">
                <a:solidFill>
                  <a:srgbClr val="C00000"/>
                </a:solidFill>
              </a:rPr>
              <a:t> </a:t>
            </a:r>
            <a:r>
              <a:rPr lang="en-US" sz="1000" b="1" dirty="0" err="1" smtClean="0">
                <a:solidFill>
                  <a:srgbClr val="C00000"/>
                </a:solidFill>
              </a:rPr>
              <a:t>reqs</a:t>
            </a:r>
            <a:endParaRPr lang="en-US" sz="1000" b="1" dirty="0" smtClean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7" idx="3"/>
          </p:cNvCxnSpPr>
          <p:nvPr/>
        </p:nvCxnSpPr>
        <p:spPr bwMode="auto">
          <a:xfrm>
            <a:off x="9371806" y="2411082"/>
            <a:ext cx="762000" cy="1588"/>
          </a:xfrm>
          <a:prstGeom prst="straightConnector1">
            <a:avLst/>
          </a:prstGeom>
          <a:ln w="12700">
            <a:solidFill>
              <a:srgbClr val="C00000"/>
            </a:solidFill>
            <a:headEnd type="arrow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171406" y="3282999"/>
            <a:ext cx="1523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C00000"/>
                </a:solidFill>
              </a:rPr>
              <a:t>user/app </a:t>
            </a:r>
            <a:r>
              <a:rPr lang="en-US" sz="1000" b="1" dirty="0" err="1" smtClean="0">
                <a:solidFill>
                  <a:srgbClr val="C00000"/>
                </a:solidFill>
              </a:rPr>
              <a:t>config</a:t>
            </a:r>
            <a:r>
              <a:rPr lang="en-US" sz="1000" b="1" dirty="0" smtClean="0">
                <a:solidFill>
                  <a:srgbClr val="C00000"/>
                </a:solidFill>
              </a:rPr>
              <a:t> data, </a:t>
            </a:r>
            <a:r>
              <a:rPr lang="en-US" sz="1000" b="1" dirty="0" err="1" smtClean="0">
                <a:solidFill>
                  <a:srgbClr val="C00000"/>
                </a:solidFill>
              </a:rPr>
              <a:t>sla</a:t>
            </a:r>
            <a:r>
              <a:rPr lang="en-US" sz="1000" b="1" dirty="0" smtClean="0">
                <a:solidFill>
                  <a:srgbClr val="C00000"/>
                </a:solidFill>
              </a:rPr>
              <a:t> </a:t>
            </a:r>
            <a:r>
              <a:rPr lang="en-US" sz="1000" b="1" dirty="0" err="1" smtClean="0">
                <a:solidFill>
                  <a:srgbClr val="C00000"/>
                </a:solidFill>
              </a:rPr>
              <a:t>reqs</a:t>
            </a:r>
            <a:endParaRPr lang="en-US" sz="1000" b="1" dirty="0" smtClean="0">
              <a:solidFill>
                <a:srgbClr val="C00000"/>
              </a:solidFill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10210005" y="4316082"/>
            <a:ext cx="1219199" cy="4572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743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400"/>
              </a:spcAft>
              <a:buClr>
                <a:srgbClr val="CC9900"/>
              </a:buClr>
            </a:pPr>
            <a:r>
              <a:rPr lang="en-US" sz="1000" b="1" dirty="0" smtClean="0">
                <a:solidFill>
                  <a:schemeClr val="bg1"/>
                </a:solidFill>
                <a:ea typeface="宋体" charset="-122"/>
              </a:rPr>
              <a:t>Kubernetes Master</a:t>
            </a:r>
          </a:p>
          <a:p>
            <a:pPr algn="ctr">
              <a:spcBef>
                <a:spcPts val="0"/>
              </a:spcBef>
              <a:spcAft>
                <a:spcPts val="400"/>
              </a:spcAft>
              <a:buClr>
                <a:srgbClr val="CC9900"/>
              </a:buClr>
            </a:pPr>
            <a:endParaRPr lang="en-US" sz="1000" b="1" dirty="0" smtClean="0">
              <a:solidFill>
                <a:schemeClr val="bg1"/>
              </a:solidFill>
              <a:ea typeface="宋体" charset="-122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 rot="5400000">
            <a:off x="7542212" y="3935082"/>
            <a:ext cx="4725194" cy="794"/>
          </a:xfrm>
          <a:prstGeom prst="line">
            <a:avLst/>
          </a:prstGeom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057606" y="1496682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  <a:t>External</a:t>
            </a:r>
          </a:p>
        </p:txBody>
      </p:sp>
      <p:cxnSp>
        <p:nvCxnSpPr>
          <p:cNvPr id="52" name="Shape 85"/>
          <p:cNvCxnSpPr>
            <a:stCxn id="35" idx="3"/>
            <a:endCxn id="49" idx="0"/>
          </p:cNvCxnSpPr>
          <p:nvPr/>
        </p:nvCxnSpPr>
        <p:spPr bwMode="auto">
          <a:xfrm>
            <a:off x="9371806" y="3858882"/>
            <a:ext cx="1447799" cy="457200"/>
          </a:xfrm>
          <a:prstGeom prst="bentConnector2">
            <a:avLst/>
          </a:prstGeom>
          <a:ln w="12700">
            <a:solidFill>
              <a:srgbClr val="00B050"/>
            </a:solidFill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015870" y="3399450"/>
            <a:ext cx="1599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B0F0"/>
                </a:solidFill>
              </a:rPr>
              <a:t>deployment/</a:t>
            </a:r>
          </a:p>
          <a:p>
            <a:pPr algn="ctr"/>
            <a:r>
              <a:rPr lang="en-US" sz="1000" b="1" dirty="0" smtClean="0">
                <a:solidFill>
                  <a:srgbClr val="00B0F0"/>
                </a:solidFill>
              </a:rPr>
              <a:t>scaling actions</a:t>
            </a:r>
          </a:p>
        </p:txBody>
      </p:sp>
      <p:sp>
        <p:nvSpPr>
          <p:cNvPr id="54" name="Right Arrow 53"/>
          <p:cNvSpPr/>
          <p:nvPr/>
        </p:nvSpPr>
        <p:spPr bwMode="auto">
          <a:xfrm>
            <a:off x="9448006" y="2258682"/>
            <a:ext cx="685800" cy="76200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cxnSp>
        <p:nvCxnSpPr>
          <p:cNvPr id="55" name="Straight Arrow Connector 54"/>
          <p:cNvCxnSpPr>
            <a:stCxn id="49" idx="2"/>
          </p:cNvCxnSpPr>
          <p:nvPr/>
        </p:nvCxnSpPr>
        <p:spPr bwMode="auto">
          <a:xfrm flipH="1">
            <a:off x="10780713" y="4773282"/>
            <a:ext cx="38892" cy="457200"/>
          </a:xfrm>
          <a:prstGeom prst="straightConnector1">
            <a:avLst/>
          </a:prstGeom>
          <a:ln w="19050"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590005" y="3096882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70C0"/>
                </a:solidFill>
              </a:rPr>
              <a:t>raw</a:t>
            </a:r>
          </a:p>
        </p:txBody>
      </p:sp>
      <p:sp>
        <p:nvSpPr>
          <p:cNvPr id="57" name="Down Arrow 56"/>
          <p:cNvSpPr/>
          <p:nvPr/>
        </p:nvSpPr>
        <p:spPr bwMode="auto">
          <a:xfrm>
            <a:off x="4571206" y="4697082"/>
            <a:ext cx="228600" cy="609600"/>
          </a:xfrm>
          <a:prstGeom prst="downArrow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771107" y="4773282"/>
            <a:ext cx="80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B050"/>
                </a:solidFill>
              </a:rPr>
              <a:t>metrics data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 rot="10800000">
            <a:off x="5638006" y="3781094"/>
            <a:ext cx="2590800" cy="1588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095205" y="4005531"/>
            <a:ext cx="17518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B050"/>
                </a:solidFill>
              </a:rPr>
              <a:t>recommendations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5638006" y="3979646"/>
            <a:ext cx="2590800" cy="1588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4037806" y="2030082"/>
            <a:ext cx="1600200" cy="2667000"/>
            <a:chOff x="4037806" y="1676400"/>
            <a:chExt cx="1600200" cy="2667000"/>
          </a:xfrm>
        </p:grpSpPr>
        <p:sp useBgFill="1">
          <p:nvSpPr>
            <p:cNvPr id="63" name="Rounded Rectangle 62"/>
            <p:cNvSpPr/>
            <p:nvPr/>
          </p:nvSpPr>
          <p:spPr bwMode="auto">
            <a:xfrm>
              <a:off x="4266406" y="1981200"/>
              <a:ext cx="1143000" cy="340519"/>
            </a:xfrm>
            <a:prstGeom prst="roundRect">
              <a:avLst/>
            </a:prstGeom>
            <a:ln>
              <a:solidFill>
                <a:srgbClr val="00B05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宋体" charset="-122"/>
                </a:rPr>
                <a:t>capacity-planner</a:t>
              </a:r>
              <a:endPara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宋体" charset="-122"/>
              </a:endParaRPr>
            </a:p>
          </p:txBody>
        </p:sp>
        <p:sp useBgFill="1">
          <p:nvSpPr>
            <p:cNvPr id="64" name="Rounded Rectangle 63"/>
            <p:cNvSpPr/>
            <p:nvPr/>
          </p:nvSpPr>
          <p:spPr bwMode="auto">
            <a:xfrm>
              <a:off x="4266406" y="3020377"/>
              <a:ext cx="1143000" cy="340519"/>
            </a:xfrm>
            <a:prstGeom prst="roundRect">
              <a:avLst/>
            </a:prstGeom>
            <a:ln>
              <a:solidFill>
                <a:srgbClr val="00B05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宋体" charset="-122"/>
                </a:rPr>
                <a:t>plan-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宋体" charset="-122"/>
                </a:rPr>
                <a:t>optimizer</a:t>
              </a:r>
              <a:endPara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宋体" charset="-122"/>
              </a:endParaRPr>
            </a:p>
          </p:txBody>
        </p:sp>
        <p:sp useBgFill="1">
          <p:nvSpPr>
            <p:cNvPr id="65" name="Rounded Rectangle 64"/>
            <p:cNvSpPr/>
            <p:nvPr/>
          </p:nvSpPr>
          <p:spPr bwMode="auto">
            <a:xfrm>
              <a:off x="4266406" y="3505200"/>
              <a:ext cx="1143000" cy="272415"/>
            </a:xfrm>
            <a:prstGeom prst="roundRect">
              <a:avLst/>
            </a:prstGeom>
            <a:ln>
              <a:solidFill>
                <a:srgbClr val="00B05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sz="1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宋体" charset="-122"/>
                </a:rPr>
                <a:t>perf</a:t>
              </a:r>
              <a:r>
                <a:rPr 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宋体" charset="-122"/>
                </a:rPr>
                <a:t>-modeler</a:t>
              </a:r>
              <a:endPara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宋体" charset="-122"/>
              </a:endParaRPr>
            </a:p>
          </p:txBody>
        </p:sp>
        <p:sp useBgFill="1">
          <p:nvSpPr>
            <p:cNvPr id="66" name="Rounded Rectangle 65"/>
            <p:cNvSpPr/>
            <p:nvPr/>
          </p:nvSpPr>
          <p:spPr bwMode="auto">
            <a:xfrm>
              <a:off x="4266406" y="3886200"/>
              <a:ext cx="1143000" cy="272415"/>
            </a:xfrm>
            <a:prstGeom prst="roundRect">
              <a:avLst/>
            </a:prstGeom>
            <a:ln>
              <a:solidFill>
                <a:srgbClr val="00B05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宋体" charset="-122"/>
                </a:rPr>
                <a:t>data-manager</a:t>
              </a:r>
              <a:endPara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宋体" charset="-122"/>
              </a:endParaRPr>
            </a:p>
          </p:txBody>
        </p:sp>
        <p:sp>
          <p:nvSpPr>
            <p:cNvPr id="67" name="Rounded Rectangle 66"/>
            <p:cNvSpPr/>
            <p:nvPr/>
          </p:nvSpPr>
          <p:spPr bwMode="auto">
            <a:xfrm>
              <a:off x="4037806" y="1676400"/>
              <a:ext cx="1600200" cy="266700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037806" y="1676400"/>
              <a:ext cx="16002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ML-based Services</a:t>
              </a:r>
            </a:p>
          </p:txBody>
        </p:sp>
        <p:sp useBgFill="1">
          <p:nvSpPr>
            <p:cNvPr id="69" name="Rounded Rectangle 68"/>
            <p:cNvSpPr/>
            <p:nvPr/>
          </p:nvSpPr>
          <p:spPr bwMode="auto">
            <a:xfrm>
              <a:off x="4266406" y="2486977"/>
              <a:ext cx="1143000" cy="340519"/>
            </a:xfrm>
            <a:prstGeom prst="roundRect">
              <a:avLst/>
            </a:prstGeom>
            <a:ln>
              <a:solidFill>
                <a:srgbClr val="00B05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sz="1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宋体" charset="-122"/>
                </a:rPr>
                <a:t>sla</a:t>
              </a:r>
              <a:r>
                <a:rPr 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宋体" charset="-122"/>
                </a:rPr>
                <a:t>-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宋体" charset="-122"/>
                </a:rPr>
                <a:t>enforcer</a:t>
              </a:r>
              <a:endPara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宋体" charset="-122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0286206" y="5230482"/>
            <a:ext cx="1295400" cy="1066800"/>
            <a:chOff x="10286206" y="4876800"/>
            <a:chExt cx="1295400" cy="1066800"/>
          </a:xfrm>
        </p:grpSpPr>
        <p:sp useBgFill="1">
          <p:nvSpPr>
            <p:cNvPr id="71" name="Flowchart: Process 70"/>
            <p:cNvSpPr/>
            <p:nvPr/>
          </p:nvSpPr>
          <p:spPr bwMode="auto">
            <a:xfrm>
              <a:off x="10286206" y="4876800"/>
              <a:ext cx="838200" cy="762000"/>
            </a:xfrm>
            <a:prstGeom prst="flowChartProcess">
              <a:avLst/>
            </a:prstGeom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sz="1200" b="1" dirty="0" smtClean="0">
                  <a:ea typeface="宋体" charset="-122"/>
                </a:rPr>
                <a:t>Kubernetes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sz="1200" b="1" dirty="0" smtClean="0">
                  <a:ea typeface="宋体" charset="-122"/>
                </a:rPr>
                <a:t>Node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charset="-122"/>
              </a:endParaRPr>
            </a:p>
          </p:txBody>
        </p:sp>
        <p:sp useBgFill="1">
          <p:nvSpPr>
            <p:cNvPr id="72" name="Flowchart: Process 71"/>
            <p:cNvSpPr/>
            <p:nvPr/>
          </p:nvSpPr>
          <p:spPr bwMode="auto">
            <a:xfrm>
              <a:off x="10438606" y="4953000"/>
              <a:ext cx="838200" cy="762000"/>
            </a:xfrm>
            <a:prstGeom prst="flowChartProcess">
              <a:avLst/>
            </a:prstGeom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sz="1200" b="1" dirty="0" smtClean="0">
                  <a:ea typeface="宋体" charset="-122"/>
                </a:rPr>
                <a:t>Kubernetes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sz="1200" b="1" dirty="0" smtClean="0">
                  <a:ea typeface="宋体" charset="-122"/>
                </a:rPr>
                <a:t>Node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charset="-122"/>
              </a:endParaRPr>
            </a:p>
          </p:txBody>
        </p:sp>
        <p:sp useBgFill="1">
          <p:nvSpPr>
            <p:cNvPr id="73" name="Flowchart: Process 72"/>
            <p:cNvSpPr/>
            <p:nvPr/>
          </p:nvSpPr>
          <p:spPr bwMode="auto">
            <a:xfrm>
              <a:off x="10591006" y="5029200"/>
              <a:ext cx="838200" cy="762000"/>
            </a:xfrm>
            <a:prstGeom prst="flowChartProcess">
              <a:avLst/>
            </a:prstGeom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sz="1200" b="1" dirty="0" smtClean="0">
                  <a:ea typeface="宋体" charset="-122"/>
                </a:rPr>
                <a:t>Kubernetes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sz="1200" b="1" dirty="0" smtClean="0">
                  <a:ea typeface="宋体" charset="-122"/>
                </a:rPr>
                <a:t>Node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charset="-122"/>
              </a:endParaRPr>
            </a:p>
          </p:txBody>
        </p:sp>
        <p:sp useBgFill="1">
          <p:nvSpPr>
            <p:cNvPr id="74" name="Flowchart: Process 73"/>
            <p:cNvSpPr/>
            <p:nvPr/>
          </p:nvSpPr>
          <p:spPr bwMode="auto">
            <a:xfrm>
              <a:off x="10743406" y="5181600"/>
              <a:ext cx="838200" cy="762000"/>
            </a:xfrm>
            <a:prstGeom prst="flowChartProcess">
              <a:avLst/>
            </a:prstGeom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sz="1200" b="1" dirty="0" smtClean="0">
                  <a:ea typeface="宋体" charset="-122"/>
                </a:rPr>
                <a:t>Kubernetes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sz="1200" b="1" dirty="0" smtClean="0">
                  <a:ea typeface="宋体" charset="-122"/>
                </a:rPr>
                <a:t>Node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charset="-122"/>
              </a:endParaRPr>
            </a:p>
          </p:txBody>
        </p:sp>
      </p:grpSp>
      <p:sp>
        <p:nvSpPr>
          <p:cNvPr id="75" name="Rounded Rectangle 74"/>
          <p:cNvSpPr/>
          <p:nvPr/>
        </p:nvSpPr>
        <p:spPr bwMode="auto">
          <a:xfrm>
            <a:off x="10252986" y="2106281"/>
            <a:ext cx="1176219" cy="68133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vert="horz" wrap="square" lIns="91440" tIns="2743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400"/>
              </a:spcAft>
              <a:buClr>
                <a:srgbClr val="CC9900"/>
              </a:buClr>
            </a:pPr>
            <a:r>
              <a:rPr lang="en-US" sz="1000" b="1" dirty="0" err="1" smtClean="0">
                <a:solidFill>
                  <a:schemeClr val="bg1"/>
                </a:solidFill>
                <a:ea typeface="宋体" charset="-122"/>
              </a:rPr>
              <a:t>O</a:t>
            </a:r>
            <a:r>
              <a:rPr lang="en-US" altLang="zh-CN" sz="1000" b="1" dirty="0" err="1" smtClean="0">
                <a:solidFill>
                  <a:schemeClr val="bg1"/>
                </a:solidFill>
                <a:ea typeface="宋体" charset="-122"/>
              </a:rPr>
              <a:t>penView</a:t>
            </a:r>
            <a:endParaRPr lang="en-US" altLang="zh-CN" sz="1000" b="1" dirty="0" smtClean="0">
              <a:solidFill>
                <a:schemeClr val="bg1"/>
              </a:solidFill>
              <a:ea typeface="宋体" charset="-122"/>
            </a:endParaRPr>
          </a:p>
          <a:p>
            <a:pPr algn="ctr">
              <a:spcBef>
                <a:spcPts val="0"/>
              </a:spcBef>
              <a:spcAft>
                <a:spcPts val="400"/>
              </a:spcAft>
              <a:buClr>
                <a:srgbClr val="CC9900"/>
              </a:buClr>
            </a:pPr>
            <a:r>
              <a:rPr lang="en-US" sz="1000" b="1" dirty="0" smtClean="0">
                <a:solidFill>
                  <a:schemeClr val="bg1"/>
                </a:solidFill>
                <a:ea typeface="宋体" charset="-122"/>
              </a:rPr>
              <a:t>GUI</a:t>
            </a:r>
          </a:p>
          <a:p>
            <a:pPr algn="ctr">
              <a:spcBef>
                <a:spcPts val="0"/>
              </a:spcBef>
              <a:spcAft>
                <a:spcPts val="400"/>
              </a:spcAft>
              <a:buClr>
                <a:srgbClr val="CC9900"/>
              </a:buClr>
            </a:pPr>
            <a:endParaRPr lang="en-US" sz="1000" b="1" dirty="0" smtClean="0">
              <a:solidFill>
                <a:schemeClr val="bg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10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华为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kern="0" dirty="0" err="1" smtClean="0">
                <a:latin typeface="SimHei" pitchFamily="49" charset="-122"/>
                <a:ea typeface="SimHei" pitchFamily="49" charset="-122"/>
              </a:rPr>
              <a:t>OpenView</a:t>
            </a:r>
            <a:r>
              <a:rPr lang="zh-CN" altLang="en-US" kern="0" dirty="0" smtClean="0">
                <a:latin typeface="SimHei" pitchFamily="49" charset="-122"/>
                <a:ea typeface="SimHei" pitchFamily="49" charset="-122"/>
              </a:rPr>
              <a:t>需要依赖于</a:t>
            </a:r>
            <a:r>
              <a:rPr lang="en-US" altLang="zh-CN" kern="0" dirty="0" err="1" smtClean="0">
                <a:latin typeface="SimHei" pitchFamily="49" charset="-122"/>
                <a:ea typeface="SimHei" pitchFamily="49" charset="-122"/>
              </a:rPr>
              <a:t>hwcloud</a:t>
            </a:r>
            <a:r>
              <a:rPr lang="zh-CN" altLang="en-US" kern="0" dirty="0" smtClean="0">
                <a:latin typeface="SimHei" pitchFamily="49" charset="-122"/>
                <a:ea typeface="SimHei" pitchFamily="49" charset="-122"/>
              </a:rPr>
              <a:t>的两个服务</a:t>
            </a:r>
            <a:r>
              <a:rPr lang="en-US" altLang="zh-CN" kern="0" dirty="0" smtClean="0">
                <a:latin typeface="SimHei" pitchFamily="49" charset="-122"/>
                <a:ea typeface="SimHei" pitchFamily="49" charset="-122"/>
              </a:rPr>
              <a:t>-- </a:t>
            </a:r>
            <a:r>
              <a:rPr lang="zh-CN" altLang="en-US" kern="0" dirty="0" smtClean="0">
                <a:latin typeface="SimHei" pitchFamily="49" charset="-122"/>
                <a:ea typeface="SimHei" pitchFamily="49" charset="-122"/>
              </a:rPr>
              <a:t>云监控服务和云容器引擎</a:t>
            </a:r>
            <a:r>
              <a:rPr lang="en-US" altLang="zh-CN" kern="0" dirty="0" smtClean="0">
                <a:latin typeface="SimHei" pitchFamily="49" charset="-122"/>
                <a:ea typeface="SimHei" pitchFamily="49" charset="-122"/>
              </a:rPr>
              <a:t>CCE</a:t>
            </a:r>
            <a:r>
              <a:rPr lang="zh-CN" altLang="en-US" kern="0" dirty="0" smtClean="0">
                <a:latin typeface="SimHei" pitchFamily="49" charset="-122"/>
                <a:ea typeface="SimHei" pitchFamily="49" charset="-122"/>
              </a:rPr>
              <a:t>（</a:t>
            </a:r>
            <a:r>
              <a:rPr lang="en-US" altLang="zh-CN" kern="0" dirty="0" smtClean="0">
                <a:latin typeface="SimHei" pitchFamily="49" charset="-122"/>
                <a:ea typeface="SimHei" pitchFamily="49" charset="-122"/>
              </a:rPr>
              <a:t>Cloud Container Engine</a:t>
            </a:r>
            <a:r>
              <a:rPr lang="zh-CN" altLang="en-US" kern="0" dirty="0" smtClean="0">
                <a:latin typeface="SimHei" pitchFamily="49" charset="-122"/>
                <a:ea typeface="SimHei" pitchFamily="49" charset="-122"/>
              </a:rPr>
              <a:t>）编排服务。 </a:t>
            </a:r>
            <a:endParaRPr lang="en-US" altLang="zh-CN" kern="0" dirty="0" smtClean="0">
              <a:latin typeface="SimHei" pitchFamily="49" charset="-122"/>
              <a:ea typeface="SimHei" pitchFamily="49" charset="-122"/>
            </a:endParaRPr>
          </a:p>
          <a:p>
            <a:r>
              <a:rPr lang="zh-CN" altLang="en-US" kern="0" dirty="0" smtClean="0">
                <a:latin typeface="SimHei" pitchFamily="49" charset="-122"/>
                <a:ea typeface="SimHei" pitchFamily="49" charset="-122"/>
              </a:rPr>
              <a:t>云监控服务提供资源的监控、告警、通知等服务，而</a:t>
            </a:r>
            <a:r>
              <a:rPr lang="en-US" kern="0" dirty="0" err="1" smtClean="0">
                <a:latin typeface="SimHei" pitchFamily="49" charset="-122"/>
                <a:ea typeface="SimHei" pitchFamily="49" charset="-122"/>
              </a:rPr>
              <a:t>OpenView</a:t>
            </a:r>
            <a:r>
              <a:rPr lang="zh-CN" altLang="en-US" kern="0" dirty="0" smtClean="0">
                <a:latin typeface="SimHei" pitchFamily="49" charset="-122"/>
                <a:ea typeface="SimHei" pitchFamily="49" charset="-122"/>
              </a:rPr>
              <a:t>用其提供的数据接口来得到相关的数据，用于它的智能分析引擎。</a:t>
            </a:r>
            <a:endParaRPr lang="en-US" altLang="zh-CN" kern="0" dirty="0" smtClean="0">
              <a:latin typeface="SimHei" pitchFamily="49" charset="-122"/>
              <a:ea typeface="SimHei" pitchFamily="49" charset="-122"/>
            </a:endParaRPr>
          </a:p>
          <a:p>
            <a:r>
              <a:rPr lang="en-US" kern="0" dirty="0" err="1" smtClean="0">
                <a:latin typeface="SimHei" pitchFamily="49" charset="-122"/>
                <a:ea typeface="SimHei" pitchFamily="49" charset="-122"/>
              </a:rPr>
              <a:t>OpenView</a:t>
            </a:r>
            <a:r>
              <a:rPr lang="zh-CN" altLang="en-US" kern="0" dirty="0" smtClean="0">
                <a:latin typeface="SimHei" pitchFamily="49" charset="-122"/>
                <a:ea typeface="SimHei" pitchFamily="49" charset="-122"/>
              </a:rPr>
              <a:t>根据分析结果所推荐的控制行为，会通过云容器引擎编排服务提供的</a:t>
            </a:r>
            <a:r>
              <a:rPr lang="en-US" kern="0" dirty="0" smtClean="0">
                <a:latin typeface="SimHei" pitchFamily="49" charset="-122"/>
                <a:ea typeface="SimHei" pitchFamily="49" charset="-122"/>
              </a:rPr>
              <a:t>REST API</a:t>
            </a:r>
            <a:r>
              <a:rPr lang="zh-CN" altLang="en-US" kern="0" dirty="0" smtClean="0">
                <a:latin typeface="SimHei" pitchFamily="49" charset="-122"/>
                <a:ea typeface="SimHei" pitchFamily="49" charset="-122"/>
              </a:rPr>
              <a:t>接口交由</a:t>
            </a:r>
            <a:r>
              <a:rPr lang="en-US" altLang="zh-CN" kern="0" dirty="0" smtClean="0">
                <a:latin typeface="SimHei" pitchFamily="49" charset="-122"/>
                <a:ea typeface="SimHei" pitchFamily="49" charset="-122"/>
              </a:rPr>
              <a:t>CCE</a:t>
            </a:r>
            <a:r>
              <a:rPr lang="zh-CN" altLang="en-US" kern="0" dirty="0" smtClean="0">
                <a:latin typeface="SimHei" pitchFamily="49" charset="-122"/>
                <a:ea typeface="SimHei" pitchFamily="49" charset="-122"/>
              </a:rPr>
              <a:t>去执行完成。</a:t>
            </a:r>
            <a:endParaRPr lang="en-US" altLang="zh-CN" kern="0" dirty="0" smtClean="0">
              <a:latin typeface="SimHei" pitchFamily="49" charset="-122"/>
              <a:ea typeface="SimHei" pitchFamily="49" charset="-122"/>
            </a:endParaRPr>
          </a:p>
          <a:p>
            <a:r>
              <a:rPr lang="en-US" kern="0" dirty="0" smtClean="0">
                <a:latin typeface="SimHei" pitchFamily="49" charset="-122"/>
                <a:ea typeface="SimHei" pitchFamily="49" charset="-122"/>
              </a:rPr>
              <a:t>SDK</a:t>
            </a:r>
            <a:r>
              <a:rPr lang="en-US" altLang="zh-CN" kern="0" dirty="0" smtClean="0">
                <a:latin typeface="SimHei" pitchFamily="49" charset="-122"/>
                <a:ea typeface="SimHei" pitchFamily="49" charset="-122"/>
              </a:rPr>
              <a:t>: http://developer.hwclouds.com/sdk/nodejs.html</a:t>
            </a:r>
            <a:endParaRPr lang="en-US" kern="0" dirty="0" smtClean="0">
              <a:latin typeface="SimHei" pitchFamily="49" charset="-122"/>
              <a:ea typeface="SimHei" pitchFamily="49" charset="-122"/>
            </a:endParaRPr>
          </a:p>
          <a:p>
            <a:endParaRPr lang="en-US" kern="0" dirty="0" smtClean="0">
              <a:latin typeface="SimHei" pitchFamily="49" charset="-122"/>
              <a:ea typeface="SimHei" pitchFamily="49" charset="-122"/>
            </a:endParaRP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OpenView- 2017</a:t>
            </a:r>
            <a:r>
              <a:rPr lang="zh-CN" altLang="en-US" smtClean="0"/>
              <a:t>华为开发者大赛作品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DC2-B93F-4AF2-86D9-1CEB9804A3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0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商业可行性分析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OpenView</a:t>
            </a:r>
            <a:r>
              <a:rPr lang="en-US" altLang="zh-CN" dirty="0" smtClean="0"/>
              <a:t> </a:t>
            </a:r>
            <a:r>
              <a:rPr lang="zh-CN" altLang="en-US" dirty="0" smtClean="0"/>
              <a:t>管</a:t>
            </a:r>
            <a:r>
              <a:rPr lang="zh-CN" altLang="en-US" dirty="0"/>
              <a:t>理用户的企业应用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hwcoud</a:t>
            </a:r>
            <a:r>
              <a:rPr lang="zh-CN" altLang="en-US" dirty="0" smtClean="0"/>
              <a:t>上</a:t>
            </a:r>
            <a:r>
              <a:rPr lang="zh-CN" altLang="en-US" dirty="0"/>
              <a:t>的规划，部署，在线管理，性能调优，问题诊断和故障修</a:t>
            </a:r>
            <a:r>
              <a:rPr lang="zh-CN" altLang="en-US" dirty="0" smtClean="0"/>
              <a:t>复。</a:t>
            </a:r>
            <a:r>
              <a:rPr lang="zh-CN" altLang="en-US" dirty="0"/>
              <a:t>其目标是保证部署到</a:t>
            </a:r>
            <a:r>
              <a:rPr lang="en-US" altLang="zh-CN" dirty="0" err="1"/>
              <a:t>hwcloud</a:t>
            </a:r>
            <a:r>
              <a:rPr lang="zh-CN" altLang="en-US" dirty="0"/>
              <a:t>上的企业应用能够在最小成本下满足业务与性能上的运维需求</a:t>
            </a:r>
            <a:endParaRPr lang="en-US" altLang="zh-CN" dirty="0" smtClean="0"/>
          </a:p>
          <a:p>
            <a:r>
              <a:rPr lang="en-US" altLang="zh-CN" dirty="0" err="1" smtClean="0"/>
              <a:t>OpenView</a:t>
            </a:r>
            <a:r>
              <a:rPr lang="zh-CN" altLang="en-US" dirty="0"/>
              <a:t>将机器学习和优化算法运用于目标系统上收集的运维数据，以此在应用上线时向用户推荐最优的应用部署方案和容量规划，并在应用上线后实现应用</a:t>
            </a:r>
            <a:r>
              <a:rPr lang="en-US" altLang="zh-CN" dirty="0"/>
              <a:t>SLA</a:t>
            </a:r>
            <a:r>
              <a:rPr lang="zh-CN" altLang="en-US" dirty="0"/>
              <a:t>指标的自动保障与在线恢</a:t>
            </a:r>
            <a:r>
              <a:rPr lang="zh-CN" altLang="en-US" dirty="0" smtClean="0"/>
              <a:t>复</a:t>
            </a:r>
            <a:endParaRPr lang="en-US" altLang="zh-CN" dirty="0"/>
          </a:p>
          <a:p>
            <a:r>
              <a:rPr lang="en-US" dirty="0" err="1"/>
              <a:t>O</a:t>
            </a:r>
            <a:r>
              <a:rPr lang="en-US" altLang="zh-CN" dirty="0" err="1"/>
              <a:t>penView</a:t>
            </a:r>
            <a:r>
              <a:rPr lang="en-US" altLang="zh-CN" dirty="0"/>
              <a:t> </a:t>
            </a:r>
            <a:r>
              <a:rPr lang="zh-CN" altLang="en-US" dirty="0"/>
              <a:t>的在线纵向扩容的能力，不仅适应于</a:t>
            </a:r>
            <a:r>
              <a:rPr lang="en-US" dirty="0"/>
              <a:t>CPU</a:t>
            </a:r>
            <a:r>
              <a:rPr lang="zh-CN" altLang="en-US" dirty="0"/>
              <a:t>和</a:t>
            </a:r>
            <a:r>
              <a:rPr lang="en-US" dirty="0"/>
              <a:t>memory</a:t>
            </a:r>
            <a:r>
              <a:rPr lang="zh-CN" altLang="en-US" dirty="0"/>
              <a:t>资源，而且适用于</a:t>
            </a:r>
            <a:r>
              <a:rPr lang="en-US" dirty="0"/>
              <a:t>network bandwidth</a:t>
            </a:r>
            <a:r>
              <a:rPr lang="zh-CN" altLang="en-US" dirty="0"/>
              <a:t>和</a:t>
            </a:r>
            <a:r>
              <a:rPr lang="en-US" dirty="0"/>
              <a:t>disk I/O bandwidth</a:t>
            </a:r>
            <a:r>
              <a:rPr lang="zh-CN" altLang="en-US" dirty="0"/>
              <a:t>，所以</a:t>
            </a:r>
            <a:r>
              <a:rPr lang="en-US" dirty="0" err="1"/>
              <a:t>O</a:t>
            </a:r>
            <a:r>
              <a:rPr lang="en-US" altLang="zh-CN" dirty="0" err="1"/>
              <a:t>penView</a:t>
            </a:r>
            <a:r>
              <a:rPr lang="zh-CN" altLang="en-US" dirty="0"/>
              <a:t>能在线修复由网络带宽或存储资源瓶颈所造成的</a:t>
            </a:r>
            <a:r>
              <a:rPr lang="en-US" dirty="0"/>
              <a:t>SLA</a:t>
            </a:r>
            <a:r>
              <a:rPr lang="zh-CN" altLang="en-US" dirty="0"/>
              <a:t>违规。提高用户的满意度。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OpenView- 2017</a:t>
            </a:r>
            <a:r>
              <a:rPr lang="zh-CN" altLang="en-US" smtClean="0"/>
              <a:t>华为开发者大赛作品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DC2-B93F-4AF2-86D9-1CEB9804A3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1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源代码地址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github.com/openview2017/openview</a:t>
            </a:r>
            <a:endParaRPr lang="en-US" dirty="0" smtClean="0"/>
          </a:p>
          <a:p>
            <a:r>
              <a:rPr lang="en-US" altLang="zh-CN" dirty="0" smtClean="0"/>
              <a:t>Client – </a:t>
            </a:r>
            <a:r>
              <a:rPr lang="en-US" dirty="0" err="1"/>
              <a:t>OpenView</a:t>
            </a:r>
            <a:r>
              <a:rPr lang="en-US" dirty="0"/>
              <a:t> </a:t>
            </a:r>
            <a:r>
              <a:rPr lang="en-US" altLang="zh-CN" dirty="0" smtClean="0"/>
              <a:t>GUI</a:t>
            </a:r>
          </a:p>
          <a:p>
            <a:r>
              <a:rPr lang="en-US" dirty="0" smtClean="0"/>
              <a:t>Service – </a:t>
            </a:r>
            <a:r>
              <a:rPr lang="en-US" dirty="0" err="1" smtClean="0"/>
              <a:t>OpenView</a:t>
            </a:r>
            <a:r>
              <a:rPr lang="en-US" dirty="0" smtClean="0"/>
              <a:t> API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OpenView- 2017</a:t>
            </a:r>
            <a:r>
              <a:rPr lang="zh-CN" altLang="en-US" smtClean="0"/>
              <a:t>华为开发者大赛作品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DC2-B93F-4AF2-86D9-1CEB9804A3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4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201</TotalTime>
  <Words>1440</Words>
  <Application>Microsoft Office PowerPoint</Application>
  <PresentationFormat>Widescreen</PresentationFormat>
  <Paragraphs>136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方正姚体</vt:lpstr>
      <vt:lpstr>Rockwell</vt:lpstr>
      <vt:lpstr>Rockwell Condensed</vt:lpstr>
      <vt:lpstr>SimHei</vt:lpstr>
      <vt:lpstr>宋体</vt:lpstr>
      <vt:lpstr>Arial</vt:lpstr>
      <vt:lpstr>Calibri</vt:lpstr>
      <vt:lpstr>Wingdings</vt:lpstr>
      <vt:lpstr>Wood Type</vt:lpstr>
      <vt:lpstr>OpenView-基于华为云的容器可视化管理系统</vt:lpstr>
      <vt:lpstr>OpenView-开发团队介绍</vt:lpstr>
      <vt:lpstr>容器管理存在的问题和痛点</vt:lpstr>
      <vt:lpstr>OpenView</vt:lpstr>
      <vt:lpstr>场景和功能描述</vt:lpstr>
      <vt:lpstr>OpenView技术架构</vt:lpstr>
      <vt:lpstr>华为API与SDK</vt:lpstr>
      <vt:lpstr>商业可行性分析</vt:lpstr>
      <vt:lpstr>源代码地址</vt:lpstr>
      <vt:lpstr>视频演示</vt:lpstr>
      <vt:lpstr>安装与部署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基于华为云的容器网络可视化管理工具</dc:title>
  <dc:creator>Hua Zhang</dc:creator>
  <cp:lastModifiedBy>Hua Zhang</cp:lastModifiedBy>
  <cp:revision>38</cp:revision>
  <dcterms:created xsi:type="dcterms:W3CDTF">2017-07-24T03:40:32Z</dcterms:created>
  <dcterms:modified xsi:type="dcterms:W3CDTF">2017-07-24T07:05:35Z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1500879895</vt:lpwstr>
  </property>
</Properties>
</file>