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5" r:id="rId2"/>
    <p:sldId id="256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21"/>
    <p:restoredTop sz="94719"/>
  </p:normalViewPr>
  <p:slideViewPr>
    <p:cSldViewPr snapToGrid="0" snapToObjects="1">
      <p:cViewPr varScale="1">
        <p:scale>
          <a:sx n="82" d="100"/>
          <a:sy n="82" d="100"/>
        </p:scale>
        <p:origin x="192" y="9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75661-6DD2-444E-A73E-EEED38BC0567}" type="datetimeFigureOut">
              <a:rPr lang="it-IT" smtClean="0"/>
              <a:t>08/07/21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F59DF-3300-F742-BD71-50DEBD6F7C1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190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dirty="0"/>
              <a:t>next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F59DF-3300-F742-BD71-50DEBD6F7C1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6228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</a:t>
            </a:r>
            <a:r>
              <a:rPr lang="en-IT" dirty="0"/>
              <a:t>o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F59DF-3300-F742-BD71-50DEBD6F7C1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123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Go 1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F59DF-3300-F742-BD71-50DEBD6F7C1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18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</a:t>
            </a:r>
            <a:r>
              <a:rPr lang="en-IT" dirty="0"/>
              <a:t>pen the playground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F59DF-3300-F742-BD71-50DEBD6F7C1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0257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dirty="0"/>
              <a:t>Go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F59DF-3300-F742-BD71-50DEBD6F7C15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802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dirty="0"/>
              <a:t>Go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F59DF-3300-F742-BD71-50DEBD6F7C15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405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dirty="0"/>
              <a:t>Go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F59DF-3300-F742-BD71-50DEBD6F7C15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246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dirty="0"/>
              <a:t>Go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F59DF-3300-F742-BD71-50DEBD6F7C15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9406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</a:t>
            </a:r>
            <a:r>
              <a:rPr lang="en-IT" dirty="0"/>
              <a:t>o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F59DF-3300-F742-BD71-50DEBD6F7C15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0282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C2F946-5AAD-1742-B1CA-0E9DC823B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616C04B-5336-BF4B-A824-1B903FE5B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366169-AB67-EE4B-BFCD-2607A4CB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239-A5EA-0940-9807-BDF01F9E8073}" type="datetimeFigureOut">
              <a:rPr lang="it-IT" smtClean="0"/>
              <a:t>08/07/21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AD69FE-5426-AC4F-A99B-70BAD724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4A6079-24DE-A548-BB37-6BEC508D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A499-425B-904E-BE59-BDBC81D3FDE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833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555EFE-777F-3B44-8D91-E6872D11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67D4499-47A9-5E4D-B062-BC90F243F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2A80CE-51CF-D24C-B79F-6087B465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239-A5EA-0940-9807-BDF01F9E8073}" type="datetimeFigureOut">
              <a:rPr lang="it-IT" smtClean="0"/>
              <a:t>08/07/21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78671E-4E11-CC4E-A2FD-924C1D64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892697-B429-274A-8B82-7A3FD58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A499-425B-904E-BE59-BDBC81D3FDE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97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703A550-EA5D-C34D-973B-4606ABF21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C54F246-89A7-5F4B-842D-32B8F8FBE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0C9778-FD3B-9248-A402-EE4DC4F3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239-A5EA-0940-9807-BDF01F9E8073}" type="datetimeFigureOut">
              <a:rPr lang="it-IT" smtClean="0"/>
              <a:t>08/07/21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9E0580-14BB-1D48-B5F3-743E9F409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EF75CD-1EE9-694D-96FB-F05E0B7C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A499-425B-904E-BE59-BDBC81D3FDE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33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D01C03-332F-404B-943D-680BB82D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CA8BA3-5FDC-544A-8CFF-C3084EFD6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79048A-5FDE-AC49-B4F2-9B053A27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239-A5EA-0940-9807-BDF01F9E8073}" type="datetimeFigureOut">
              <a:rPr lang="it-IT" smtClean="0"/>
              <a:t>08/07/21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265C92-A77C-F04C-842D-031017834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72ED9A-5673-BA4D-88F1-6FB51932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A499-425B-904E-BE59-BDBC81D3FDE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911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C27D9F-B180-BD40-97FB-FB900C03B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0E87898-ADEB-694E-A35A-84FB322E5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4385B2-A926-014C-BB04-90DFB97C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239-A5EA-0940-9807-BDF01F9E8073}" type="datetimeFigureOut">
              <a:rPr lang="it-IT" smtClean="0"/>
              <a:t>08/07/21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E8B577-5BA9-6B45-A6DE-3CD8D347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52295E-4B8D-A04B-879C-D2497F34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A499-425B-904E-BE59-BDBC81D3FDE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752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95C0BD-BCB6-D441-B5A8-501DB09F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C402AC-89AF-8841-94A7-CF5077B6E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BBF183-407C-B142-A516-517F1427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F57094-DC87-0044-B7DB-D6BDB0F0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239-A5EA-0940-9807-BDF01F9E8073}" type="datetimeFigureOut">
              <a:rPr lang="it-IT" smtClean="0"/>
              <a:t>08/07/21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9F68687-AC5E-C84B-B67B-7290CC5E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774AE9-3679-254F-A082-36449EC4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A499-425B-904E-BE59-BDBC81D3FDE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086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BB41CF-B195-754A-95B6-46E74692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673AB5-0BE7-844E-B08F-132C28879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AD854D4-134D-7C4A-B529-69CCD1DE5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1711A80-67C9-D348-92A5-613C47388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A135A41-BBD3-794A-8DB8-88A22927B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756C9C6-A9EF-2647-AFCB-05D69510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239-A5EA-0940-9807-BDF01F9E8073}" type="datetimeFigureOut">
              <a:rPr lang="it-IT" smtClean="0"/>
              <a:t>08/07/21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A11B0B5-C376-B347-AD28-CC2DF0A5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F05F08B-D5C2-A64B-9037-5F4D5C1D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A499-425B-904E-BE59-BDBC81D3FDE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031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ED44BD-CB10-4043-B69F-0F615E65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D475272-F4E9-FA43-93BF-76A57C6D1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239-A5EA-0940-9807-BDF01F9E8073}" type="datetimeFigureOut">
              <a:rPr lang="it-IT" smtClean="0"/>
              <a:t>08/07/21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3190C3D-01F2-7F40-9063-C2191D5B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0965296-0458-4E40-88DE-103D87E5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A499-425B-904E-BE59-BDBC81D3FDE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363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F3563D6-17A6-A340-BA76-EFCD093F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239-A5EA-0940-9807-BDF01F9E8073}" type="datetimeFigureOut">
              <a:rPr lang="it-IT" smtClean="0"/>
              <a:t>08/07/21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D98E061-11E4-034B-B615-6CAF3DA8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598FAB6-7A4A-2E40-836D-B879430F6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A499-425B-904E-BE59-BDBC81D3FDE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6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499917-1294-E74B-B09E-F2E91D10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BCA6F7-46EA-1441-B6A0-473A3F576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F4B9EF0-A078-EB43-99B5-84B3DA5A7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7524F7-46AA-014A-9D03-F6229452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239-A5EA-0940-9807-BDF01F9E8073}" type="datetimeFigureOut">
              <a:rPr lang="it-IT" smtClean="0"/>
              <a:t>08/07/21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574C72-F468-9E4E-8E1F-F5E86F10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B6251C1-6C1F-214F-8D2A-3B58FA69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A499-425B-904E-BE59-BDBC81D3FDE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364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32A9AF-9238-1C4A-A1A7-FAFC610F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8AAA961-6FB7-B645-AA3E-8065C8BA6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26F8B1-98ED-FB48-BEB4-700A93EA4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936DF78-18C3-A548-B02C-54CA1BD4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239-A5EA-0940-9807-BDF01F9E8073}" type="datetimeFigureOut">
              <a:rPr lang="it-IT" smtClean="0"/>
              <a:t>08/07/21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08E0CAD-F00C-7249-9CB6-BFD6862D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5F8434-4232-C443-BDB2-144E9196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A499-425B-904E-BE59-BDBC81D3FDE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096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1492CD5-0D74-6C49-A6EA-2AB3C5485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9F68BE-195A-BB49-9127-94D22D45E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64D60B-3608-F441-8DC1-D6B968EDB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C3239-A5EA-0940-9807-BDF01F9E8073}" type="datetimeFigureOut">
              <a:rPr lang="it-IT" smtClean="0"/>
              <a:t>08/07/21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A33791-8F94-A54F-B05D-BD0B96625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0A28D9-98AE-0644-877F-629042D91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EA499-425B-904E-BE59-BDBC81D3FDE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418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https://media-exp3.licdn.com/dms/image/C4D22AQHXmC5pKslrhA/feedshare-shrink_1280/0/1624274563761?e=1627516800&amp;v=beta&amp;t=u37lwEPScUojoiiRUKsNVXkR8NOvTS2T58azdN0OAR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B655ECB-0AFC-7D4F-BF18-0BEA3518E778}"/>
              </a:ext>
            </a:extLst>
          </p:cNvPr>
          <p:cNvGrpSpPr/>
          <p:nvPr/>
        </p:nvGrpSpPr>
        <p:grpSpPr>
          <a:xfrm>
            <a:off x="2555957" y="542022"/>
            <a:ext cx="7048981" cy="3638547"/>
            <a:chOff x="2555957" y="542022"/>
            <a:chExt cx="7048981" cy="3638547"/>
          </a:xfrm>
        </p:grpSpPr>
        <p:grpSp>
          <p:nvGrpSpPr>
            <p:cNvPr id="4" name="Gruppo 6">
              <a:extLst>
                <a:ext uri="{FF2B5EF4-FFF2-40B4-BE49-F238E27FC236}">
                  <a16:creationId xmlns:a16="http://schemas.microsoft.com/office/drawing/2014/main" id="{D14D6FD0-C13D-F946-90D9-D7AFB4DAF270}"/>
                </a:ext>
              </a:extLst>
            </p:cNvPr>
            <p:cNvGrpSpPr/>
            <p:nvPr/>
          </p:nvGrpSpPr>
          <p:grpSpPr>
            <a:xfrm>
              <a:off x="2587062" y="542022"/>
              <a:ext cx="7017876" cy="923330"/>
              <a:chOff x="1955866" y="919594"/>
              <a:chExt cx="7017876" cy="923330"/>
            </a:xfrm>
          </p:grpSpPr>
          <p:pic>
            <p:nvPicPr>
              <p:cNvPr id="5" name="Picture 4" descr="Kubernetes">
                <a:extLst>
                  <a:ext uri="{FF2B5EF4-FFF2-40B4-BE49-F238E27FC236}">
                    <a16:creationId xmlns:a16="http://schemas.microsoft.com/office/drawing/2014/main" id="{131DA562-608F-1249-B413-8D0A388952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14810" y="919594"/>
                <a:ext cx="4258932" cy="9198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7FA0EFD8-0338-B144-99FE-A70C370FF505}"/>
                  </a:ext>
                </a:extLst>
              </p:cNvPr>
              <p:cNvSpPr/>
              <p:nvPr/>
            </p:nvSpPr>
            <p:spPr>
              <a:xfrm>
                <a:off x="1955866" y="919594"/>
                <a:ext cx="2656497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it-IT" sz="5400" b="1" dirty="0">
                    <a:ln w="12700">
                      <a:solidFill>
                        <a:schemeClr val="accent1"/>
                      </a:solidFill>
                      <a:prstDash val="solid"/>
                    </a:ln>
                    <a:pattFill prst="pct50">
                      <a:fgClr>
                        <a:schemeClr val="accent1"/>
                      </a:fgClr>
                      <a:bgClr>
                        <a:schemeClr val="accent1">
                          <a:lumMod val="20000"/>
                          <a:lumOff val="80000"/>
                        </a:schemeClr>
                      </a:bgClr>
                    </a:pattFill>
                    <a:effectLst>
                      <a:outerShdw dist="38100" dir="2640000" algn="bl" rotWithShape="0">
                        <a:schemeClr val="accent1"/>
                      </a:outerShdw>
                    </a:effectLst>
                  </a:rPr>
                  <a:t>Learning</a:t>
                </a:r>
                <a:endParaRPr lang="it-IT" sz="5400" b="1" cap="none" spc="0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endParaRPr>
              </a:p>
            </p:txBody>
          </p:sp>
        </p:grpSp>
        <p:grpSp>
          <p:nvGrpSpPr>
            <p:cNvPr id="7" name="Gruppo 10">
              <a:extLst>
                <a:ext uri="{FF2B5EF4-FFF2-40B4-BE49-F238E27FC236}">
                  <a16:creationId xmlns:a16="http://schemas.microsoft.com/office/drawing/2014/main" id="{6E10F62D-F287-2449-A2CD-5DD3CBF32E25}"/>
                </a:ext>
              </a:extLst>
            </p:cNvPr>
            <p:cNvGrpSpPr/>
            <p:nvPr/>
          </p:nvGrpSpPr>
          <p:grpSpPr>
            <a:xfrm>
              <a:off x="3915310" y="1716888"/>
              <a:ext cx="4377225" cy="1389761"/>
              <a:chOff x="1883596" y="2317420"/>
              <a:chExt cx="4377225" cy="1389761"/>
            </a:xfrm>
          </p:grpSpPr>
          <p:pic>
            <p:nvPicPr>
              <p:cNvPr id="8" name="Picture 8" descr="Nimbella - Crunchbase Company Profile &amp;amp; Funding">
                <a:extLst>
                  <a:ext uri="{FF2B5EF4-FFF2-40B4-BE49-F238E27FC236}">
                    <a16:creationId xmlns:a16="http://schemas.microsoft.com/office/drawing/2014/main" id="{5985C4D0-869B-A948-A5EC-17A03F56F0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29568" y="2317420"/>
                <a:ext cx="3131253" cy="13897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ttangolo 12">
                <a:extLst>
                  <a:ext uri="{FF2B5EF4-FFF2-40B4-BE49-F238E27FC236}">
                    <a16:creationId xmlns:a16="http://schemas.microsoft.com/office/drawing/2014/main" id="{59DED830-678E-A047-886E-E58933FF06AC}"/>
                  </a:ext>
                </a:extLst>
              </p:cNvPr>
              <p:cNvSpPr/>
              <p:nvPr/>
            </p:nvSpPr>
            <p:spPr>
              <a:xfrm>
                <a:off x="1883596" y="2589272"/>
                <a:ext cx="1483099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it-IT" sz="5400" b="1" dirty="0">
                    <a:ln w="12700">
                      <a:solidFill>
                        <a:schemeClr val="accent1"/>
                      </a:solidFill>
                      <a:prstDash val="solid"/>
                    </a:ln>
                    <a:pattFill prst="pct50">
                      <a:fgClr>
                        <a:schemeClr val="accent1"/>
                      </a:fgClr>
                      <a:bgClr>
                        <a:schemeClr val="accent1">
                          <a:lumMod val="20000"/>
                          <a:lumOff val="80000"/>
                        </a:schemeClr>
                      </a:bgClr>
                    </a:pattFill>
                    <a:effectLst>
                      <a:outerShdw dist="38100" dir="2640000" algn="bl" rotWithShape="0">
                        <a:schemeClr val="accent1"/>
                      </a:outerShdw>
                    </a:effectLst>
                  </a:rPr>
                  <a:t>with</a:t>
                </a:r>
                <a:endParaRPr lang="it-IT" sz="5400" b="1" cap="none" spc="0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endParaRPr>
              </a:p>
            </p:txBody>
          </p:sp>
        </p:grpSp>
        <p:sp>
          <p:nvSpPr>
            <p:cNvPr id="10" name="Rettangolo 14">
              <a:extLst>
                <a:ext uri="{FF2B5EF4-FFF2-40B4-BE49-F238E27FC236}">
                  <a16:creationId xmlns:a16="http://schemas.microsoft.com/office/drawing/2014/main" id="{25C46843-6473-B844-BE4F-1D9093CCEF92}"/>
                </a:ext>
              </a:extLst>
            </p:cNvPr>
            <p:cNvSpPr/>
            <p:nvPr/>
          </p:nvSpPr>
          <p:spPr>
            <a:xfrm>
              <a:off x="2555957" y="3257239"/>
              <a:ext cx="70489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it-IT" sz="54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building </a:t>
              </a:r>
              <a:r>
                <a:rPr lang="it-IT" sz="5400" b="1" dirty="0" err="1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your</a:t>
              </a:r>
              <a:r>
                <a:rPr lang="it-IT" sz="54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 </a:t>
              </a:r>
              <a:r>
                <a:rPr lang="it-IT" sz="5400" b="1" dirty="0" err="1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Serverless</a:t>
              </a:r>
              <a:endPara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  <p:sp>
        <p:nvSpPr>
          <p:cNvPr id="11" name="Rettangolo 15">
            <a:extLst>
              <a:ext uri="{FF2B5EF4-FFF2-40B4-BE49-F238E27FC236}">
                <a16:creationId xmlns:a16="http://schemas.microsoft.com/office/drawing/2014/main" id="{2BAF37FB-9679-6C4F-B3F7-9C16A147B813}"/>
              </a:ext>
            </a:extLst>
          </p:cNvPr>
          <p:cNvSpPr/>
          <p:nvPr/>
        </p:nvSpPr>
        <p:spPr>
          <a:xfrm>
            <a:off x="2333585" y="4234668"/>
            <a:ext cx="7023974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Lesson</a:t>
            </a:r>
            <a:r>
              <a:rPr lang="it-IT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2</a:t>
            </a:r>
          </a:p>
          <a:p>
            <a:pPr algn="ctr"/>
            <a:r>
              <a:rPr lang="it-IT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Building a </a:t>
            </a:r>
            <a:r>
              <a:rPr lang="it-IT" sz="54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docker</a:t>
            </a:r>
            <a:r>
              <a:rPr lang="it-IT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image</a:t>
            </a:r>
          </a:p>
          <a:p>
            <a:pPr algn="ctr"/>
            <a:r>
              <a:rPr lang="it-IT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for </a:t>
            </a:r>
            <a:r>
              <a:rPr lang="it-IT" sz="54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OpenWhisk</a:t>
            </a:r>
            <a:endParaRPr lang="it-IT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7021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o 42">
            <a:extLst>
              <a:ext uri="{FF2B5EF4-FFF2-40B4-BE49-F238E27FC236}">
                <a16:creationId xmlns:a16="http://schemas.microsoft.com/office/drawing/2014/main" id="{C2117504-A388-7C41-B789-7DF8DA40AC5B}"/>
              </a:ext>
            </a:extLst>
          </p:cNvPr>
          <p:cNvGrpSpPr/>
          <p:nvPr/>
        </p:nvGrpSpPr>
        <p:grpSpPr>
          <a:xfrm>
            <a:off x="104679" y="529222"/>
            <a:ext cx="3790194" cy="5227853"/>
            <a:chOff x="104679" y="529222"/>
            <a:chExt cx="3790194" cy="5227853"/>
          </a:xfrm>
        </p:grpSpPr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CA9C8825-43B9-C448-9F9A-79FF95E1B98A}"/>
                </a:ext>
              </a:extLst>
            </p:cNvPr>
            <p:cNvGrpSpPr/>
            <p:nvPr/>
          </p:nvGrpSpPr>
          <p:grpSpPr>
            <a:xfrm>
              <a:off x="360061" y="529222"/>
              <a:ext cx="3534812" cy="5227853"/>
              <a:chOff x="320433" y="-46075"/>
              <a:chExt cx="3641966" cy="6493768"/>
            </a:xfrm>
          </p:grpSpPr>
          <p:sp>
            <p:nvSpPr>
              <p:cNvPr id="14" name="Rettangolo con angoli arrotondati 13">
                <a:extLst>
                  <a:ext uri="{FF2B5EF4-FFF2-40B4-BE49-F238E27FC236}">
                    <a16:creationId xmlns:a16="http://schemas.microsoft.com/office/drawing/2014/main" id="{8EADE413-4F55-4E46-AEE2-6EBF2C11B90E}"/>
                  </a:ext>
                </a:extLst>
              </p:cNvPr>
              <p:cNvSpPr/>
              <p:nvPr/>
            </p:nvSpPr>
            <p:spPr>
              <a:xfrm>
                <a:off x="320433" y="1254370"/>
                <a:ext cx="3513155" cy="5193323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5" name="Picture 2">
                <a:extLst>
                  <a:ext uri="{FF2B5EF4-FFF2-40B4-BE49-F238E27FC236}">
                    <a16:creationId xmlns:a16="http://schemas.microsoft.com/office/drawing/2014/main" id="{0272E4FD-DFC9-7941-B6A8-234FBE7703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941" y="-46075"/>
                <a:ext cx="2403230" cy="19886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84943419-8A39-EF45-A24D-0946B141D7C3}"/>
                  </a:ext>
                </a:extLst>
              </p:cNvPr>
              <p:cNvSpPr/>
              <p:nvPr/>
            </p:nvSpPr>
            <p:spPr>
              <a:xfrm>
                <a:off x="723289" y="2162908"/>
                <a:ext cx="2590800" cy="33762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grpSp>
            <p:nvGrpSpPr>
              <p:cNvPr id="17" name="Gruppo 16">
                <a:extLst>
                  <a:ext uri="{FF2B5EF4-FFF2-40B4-BE49-F238E27FC236}">
                    <a16:creationId xmlns:a16="http://schemas.microsoft.com/office/drawing/2014/main" id="{D3BCFE07-3C85-E64D-9552-CB23E87EF1BA}"/>
                  </a:ext>
                </a:extLst>
              </p:cNvPr>
              <p:cNvGrpSpPr/>
              <p:nvPr/>
            </p:nvGrpSpPr>
            <p:grpSpPr>
              <a:xfrm>
                <a:off x="1151194" y="2691096"/>
                <a:ext cx="1655353" cy="2572883"/>
                <a:chOff x="1182829" y="2874648"/>
                <a:chExt cx="1655353" cy="2572883"/>
              </a:xfrm>
            </p:grpSpPr>
            <p:pic>
              <p:nvPicPr>
                <p:cNvPr id="20" name="Picture 2" descr="Jar Clear Glass Blue - Free vector graphic on Pixabay">
                  <a:extLst>
                    <a:ext uri="{FF2B5EF4-FFF2-40B4-BE49-F238E27FC236}">
                      <a16:creationId xmlns:a16="http://schemas.microsoft.com/office/drawing/2014/main" id="{EE547365-5E31-0442-9F7E-E22622B7FE6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82829" y="2942759"/>
                  <a:ext cx="1655353" cy="2504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Picture 4" descr="How to Manage Multiple Java Versions in MacOS (Updated 2021 + macOS Big  Sur) | by Chamika Kasun | Medium">
                  <a:extLst>
                    <a:ext uri="{FF2B5EF4-FFF2-40B4-BE49-F238E27FC236}">
                      <a16:creationId xmlns:a16="http://schemas.microsoft.com/office/drawing/2014/main" id="{C4923135-B80E-8345-837D-F655DF4C697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1329" y="3817076"/>
                  <a:ext cx="1518355" cy="84992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4" descr="Apache OpenWhisk – Medium">
                  <a:extLst>
                    <a:ext uri="{FF2B5EF4-FFF2-40B4-BE49-F238E27FC236}">
                      <a16:creationId xmlns:a16="http://schemas.microsoft.com/office/drawing/2014/main" id="{BE692867-8FAE-AD43-99B8-5DB09B2AA50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65557" y="2874648"/>
                  <a:ext cx="689898" cy="6898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AD0AAF7C-7EC0-2E49-916E-C95DED30DE75}"/>
                  </a:ext>
                </a:extLst>
              </p:cNvPr>
              <p:cNvSpPr txBox="1"/>
              <p:nvPr/>
            </p:nvSpPr>
            <p:spPr>
              <a:xfrm>
                <a:off x="812802" y="2169565"/>
                <a:ext cx="1359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err="1">
                    <a:solidFill>
                      <a:schemeClr val="bg1"/>
                    </a:solidFill>
                  </a:rPr>
                  <a:t>openwhisk</a:t>
                </a:r>
                <a:endParaRPr lang="it-IT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Freccia angolare bidirezionale 18">
                <a:extLst>
                  <a:ext uri="{FF2B5EF4-FFF2-40B4-BE49-F238E27FC236}">
                    <a16:creationId xmlns:a16="http://schemas.microsoft.com/office/drawing/2014/main" id="{092BE722-78D1-3B45-89A3-68FB4BFC5569}"/>
                  </a:ext>
                </a:extLst>
              </p:cNvPr>
              <p:cNvSpPr/>
              <p:nvPr/>
            </p:nvSpPr>
            <p:spPr>
              <a:xfrm flipH="1">
                <a:off x="1893986" y="5484289"/>
                <a:ext cx="2068413" cy="679938"/>
              </a:xfrm>
              <a:prstGeom prst="leftUpArrow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6" name="Freccia a inversione 25">
              <a:extLst>
                <a:ext uri="{FF2B5EF4-FFF2-40B4-BE49-F238E27FC236}">
                  <a16:creationId xmlns:a16="http://schemas.microsoft.com/office/drawing/2014/main" id="{18AC8802-EDDD-C443-AE03-2B8E49EA96BD}"/>
                </a:ext>
              </a:extLst>
            </p:cNvPr>
            <p:cNvSpPr/>
            <p:nvPr/>
          </p:nvSpPr>
          <p:spPr>
            <a:xfrm rot="16200000">
              <a:off x="-609129" y="1814733"/>
              <a:ext cx="2118958" cy="691342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F37FD60-D5E7-D34C-BC9D-DCA5971590E0}"/>
              </a:ext>
            </a:extLst>
          </p:cNvPr>
          <p:cNvSpPr txBox="1"/>
          <p:nvPr/>
        </p:nvSpPr>
        <p:spPr>
          <a:xfrm>
            <a:off x="3713095" y="810005"/>
            <a:ext cx="290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err="1">
                <a:latin typeface="Courier" pitchFamily="2" charset="0"/>
                <a:cs typeface="Aharoni" panose="02010803020104030203" pitchFamily="2" charset="-79"/>
              </a:rPr>
              <a:t>docker</a:t>
            </a:r>
            <a:r>
              <a:rPr lang="it-IT" sz="3200" dirty="0">
                <a:latin typeface="Courier" pitchFamily="2" charset="0"/>
                <a:cs typeface="Aharoni" panose="02010803020104030203" pitchFamily="2" charset="-79"/>
              </a:rPr>
              <a:t> </a:t>
            </a:r>
            <a:r>
              <a:rPr lang="it-IT" sz="3200" dirty="0" err="1">
                <a:latin typeface="Courier" pitchFamily="2" charset="0"/>
                <a:cs typeface="Aharoni" panose="02010803020104030203" pitchFamily="2" charset="-79"/>
              </a:rPr>
              <a:t>run</a:t>
            </a:r>
            <a:r>
              <a:rPr lang="it-IT" sz="3200" dirty="0">
                <a:latin typeface="Courier" pitchFamily="2" charset="0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75F87E8-FBA0-D049-B8FE-7A54FCFA341E}"/>
              </a:ext>
            </a:extLst>
          </p:cNvPr>
          <p:cNvSpPr txBox="1"/>
          <p:nvPr/>
        </p:nvSpPr>
        <p:spPr>
          <a:xfrm>
            <a:off x="3152774" y="117792"/>
            <a:ext cx="6851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Launching</a:t>
            </a:r>
            <a:r>
              <a:rPr lang="it-IT" sz="3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it-IT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Standalone</a:t>
            </a:r>
            <a:r>
              <a:rPr lang="it-IT" sz="3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it-IT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OpenWhisk</a:t>
            </a:r>
            <a:endParaRPr lang="it-IT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92D960B-CAB1-164D-B91F-CDC270A075B3}"/>
              </a:ext>
            </a:extLst>
          </p:cNvPr>
          <p:cNvSpPr txBox="1"/>
          <p:nvPr/>
        </p:nvSpPr>
        <p:spPr>
          <a:xfrm>
            <a:off x="6760446" y="785144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latin typeface="Courier" pitchFamily="2" charset="0"/>
                <a:cs typeface="Aharoni" panose="02010803020104030203" pitchFamily="2" charset="-79"/>
              </a:rPr>
              <a:t>-ti --</a:t>
            </a:r>
            <a:r>
              <a:rPr lang="it-IT" sz="3200" dirty="0" err="1">
                <a:latin typeface="Courier" pitchFamily="2" charset="0"/>
                <a:cs typeface="Aharoni" panose="02010803020104030203" pitchFamily="2" charset="-79"/>
              </a:rPr>
              <a:t>rm</a:t>
            </a:r>
            <a:r>
              <a:rPr lang="it-IT" sz="3200" dirty="0">
                <a:latin typeface="Courier" pitchFamily="2" charset="0"/>
                <a:cs typeface="Aharoni" panose="02010803020104030203" pitchFamily="2" charset="-79"/>
              </a:rPr>
              <a:t> \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E22B888-50BC-C545-B199-8FEA5ACB96C8}"/>
              </a:ext>
            </a:extLst>
          </p:cNvPr>
          <p:cNvSpPr txBox="1"/>
          <p:nvPr/>
        </p:nvSpPr>
        <p:spPr>
          <a:xfrm>
            <a:off x="450349" y="6072856"/>
            <a:ext cx="11046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err="1">
                <a:latin typeface="Courier" pitchFamily="2" charset="0"/>
                <a:cs typeface="Aharoni" panose="02010803020104030203" pitchFamily="2" charset="-79"/>
              </a:rPr>
              <a:t>sciabarracom</a:t>
            </a:r>
            <a:r>
              <a:rPr lang="it-IT" sz="3200" dirty="0">
                <a:latin typeface="Courier" pitchFamily="2" charset="0"/>
                <a:cs typeface="Aharoni" panose="02010803020104030203" pitchFamily="2" charset="-79"/>
              </a:rPr>
              <a:t>/openwhisk-standalone:2020-07-01</a:t>
            </a:r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2690D294-B46F-F944-987A-39F4BBF86F23}"/>
              </a:ext>
            </a:extLst>
          </p:cNvPr>
          <p:cNvGrpSpPr/>
          <p:nvPr/>
        </p:nvGrpSpPr>
        <p:grpSpPr>
          <a:xfrm>
            <a:off x="1971468" y="1530017"/>
            <a:ext cx="8023500" cy="1077218"/>
            <a:chOff x="1971468" y="1530017"/>
            <a:chExt cx="8023500" cy="1077218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70266DCB-E419-FE44-8640-08F486D0E149}"/>
                </a:ext>
              </a:extLst>
            </p:cNvPr>
            <p:cNvSpPr txBox="1"/>
            <p:nvPr/>
          </p:nvSpPr>
          <p:spPr>
            <a:xfrm>
              <a:off x="4379328" y="1530017"/>
              <a:ext cx="561564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200" dirty="0">
                  <a:latin typeface="Courier" pitchFamily="2" charset="0"/>
                  <a:cs typeface="Aharoni" panose="02010803020104030203" pitchFamily="2" charset="-79"/>
                </a:rPr>
                <a:t>--</a:t>
              </a:r>
              <a:r>
                <a:rPr lang="it-IT" sz="3200" dirty="0" err="1">
                  <a:latin typeface="Courier" pitchFamily="2" charset="0"/>
                  <a:cs typeface="Aharoni" panose="02010803020104030203" pitchFamily="2" charset="-79"/>
                </a:rPr>
                <a:t>name</a:t>
              </a:r>
              <a:r>
                <a:rPr lang="it-IT" sz="3200" dirty="0">
                  <a:latin typeface="Courier" pitchFamily="2" charset="0"/>
                  <a:cs typeface="Aharoni" panose="02010803020104030203" pitchFamily="2" charset="-79"/>
                </a:rPr>
                <a:t> </a:t>
              </a:r>
              <a:r>
                <a:rPr lang="it-IT" sz="3200" dirty="0" err="1">
                  <a:latin typeface="Courier" pitchFamily="2" charset="0"/>
                  <a:cs typeface="Aharoni" panose="02010803020104030203" pitchFamily="2" charset="-79"/>
                </a:rPr>
                <a:t>openwhisk</a:t>
              </a:r>
              <a:r>
                <a:rPr lang="it-IT" sz="3200" dirty="0">
                  <a:latin typeface="Courier" pitchFamily="2" charset="0"/>
                  <a:cs typeface="Aharoni" panose="02010803020104030203" pitchFamily="2" charset="-79"/>
                </a:rPr>
                <a:t> \</a:t>
              </a:r>
              <a:br>
                <a:rPr lang="it-IT" sz="3200" dirty="0">
                  <a:latin typeface="Courier" pitchFamily="2" charset="0"/>
                  <a:cs typeface="Aharoni" panose="02010803020104030203" pitchFamily="2" charset="-79"/>
                </a:rPr>
              </a:br>
              <a:r>
                <a:rPr lang="it-IT" sz="3200" dirty="0">
                  <a:latin typeface="Courier" pitchFamily="2" charset="0"/>
                  <a:cs typeface="Aharoni" panose="02010803020104030203" pitchFamily="2" charset="-79"/>
                </a:rPr>
                <a:t>--</a:t>
              </a:r>
              <a:r>
                <a:rPr lang="it-IT" sz="3200" dirty="0" err="1">
                  <a:latin typeface="Courier" pitchFamily="2" charset="0"/>
                  <a:cs typeface="Aharoni" panose="02010803020104030203" pitchFamily="2" charset="-79"/>
                </a:rPr>
                <a:t>hostname</a:t>
              </a:r>
              <a:r>
                <a:rPr lang="it-IT" sz="3200" dirty="0">
                  <a:latin typeface="Courier" pitchFamily="2" charset="0"/>
                  <a:cs typeface="Aharoni" panose="02010803020104030203" pitchFamily="2" charset="-79"/>
                </a:rPr>
                <a:t> </a:t>
              </a:r>
              <a:r>
                <a:rPr lang="it-IT" sz="3200" dirty="0" err="1">
                  <a:latin typeface="Courier" pitchFamily="2" charset="0"/>
                  <a:cs typeface="Aharoni" panose="02010803020104030203" pitchFamily="2" charset="-79"/>
                </a:rPr>
                <a:t>openwhisk</a:t>
              </a:r>
              <a:r>
                <a:rPr lang="it-IT" sz="3200" dirty="0">
                  <a:latin typeface="Courier" pitchFamily="2" charset="0"/>
                  <a:cs typeface="Aharoni" panose="02010803020104030203" pitchFamily="2" charset="-79"/>
                </a:rPr>
                <a:t> \</a:t>
              </a:r>
            </a:p>
          </p:txBody>
        </p:sp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B87B7730-0687-0247-B77D-F780CCBF61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1468" y="1928041"/>
              <a:ext cx="2407860" cy="52159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292A11BF-439B-2344-B47D-5668E6F7BABD}"/>
              </a:ext>
            </a:extLst>
          </p:cNvPr>
          <p:cNvGrpSpPr/>
          <p:nvPr/>
        </p:nvGrpSpPr>
        <p:grpSpPr>
          <a:xfrm>
            <a:off x="858532" y="2889389"/>
            <a:ext cx="10894330" cy="1077218"/>
            <a:chOff x="858532" y="2889389"/>
            <a:chExt cx="10894330" cy="1077218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4C254A9C-DB7B-8A4A-AD4C-E12CEA325998}"/>
                </a:ext>
              </a:extLst>
            </p:cNvPr>
            <p:cNvSpPr txBox="1"/>
            <p:nvPr/>
          </p:nvSpPr>
          <p:spPr>
            <a:xfrm>
              <a:off x="3915460" y="2889389"/>
              <a:ext cx="783740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200" dirty="0">
                  <a:latin typeface="Courier" pitchFamily="2" charset="0"/>
                  <a:cs typeface="Aharoni" panose="02010803020104030203" pitchFamily="2" charset="-79"/>
                </a:rPr>
                <a:t>--volume /</a:t>
              </a:r>
              <a:r>
                <a:rPr lang="it-IT" sz="3200" dirty="0" err="1">
                  <a:latin typeface="Courier" pitchFamily="2" charset="0"/>
                  <a:cs typeface="Aharoni" panose="02010803020104030203" pitchFamily="2" charset="-79"/>
                </a:rPr>
                <a:t>var</a:t>
              </a:r>
              <a:r>
                <a:rPr lang="it-IT" sz="3200" dirty="0">
                  <a:latin typeface="Courier" pitchFamily="2" charset="0"/>
                  <a:cs typeface="Aharoni" panose="02010803020104030203" pitchFamily="2" charset="-79"/>
                </a:rPr>
                <a:t>/</a:t>
              </a:r>
              <a:r>
                <a:rPr lang="it-IT" sz="3200" dirty="0" err="1">
                  <a:latin typeface="Courier" pitchFamily="2" charset="0"/>
                  <a:cs typeface="Aharoni" panose="02010803020104030203" pitchFamily="2" charset="-79"/>
                </a:rPr>
                <a:t>run</a:t>
              </a:r>
              <a:r>
                <a:rPr lang="it-IT" sz="3200" dirty="0">
                  <a:latin typeface="Courier" pitchFamily="2" charset="0"/>
                  <a:cs typeface="Aharoni" panose="02010803020104030203" pitchFamily="2" charset="-79"/>
                </a:rPr>
                <a:t>/</a:t>
              </a:r>
              <a:r>
                <a:rPr lang="it-IT" sz="3200" dirty="0" err="1">
                  <a:latin typeface="Courier" pitchFamily="2" charset="0"/>
                  <a:cs typeface="Aharoni" panose="02010803020104030203" pitchFamily="2" charset="-79"/>
                </a:rPr>
                <a:t>docker.sock</a:t>
              </a:r>
              <a:r>
                <a:rPr lang="it-IT" sz="3200" dirty="0">
                  <a:latin typeface="Courier" pitchFamily="2" charset="0"/>
                  <a:cs typeface="Aharoni" panose="02010803020104030203" pitchFamily="2" charset="-79"/>
                </a:rPr>
                <a:t>:\</a:t>
              </a:r>
              <a:br>
                <a:rPr lang="it-IT" sz="3200" dirty="0">
                  <a:latin typeface="Courier" pitchFamily="2" charset="0"/>
                  <a:cs typeface="Aharoni" panose="02010803020104030203" pitchFamily="2" charset="-79"/>
                </a:rPr>
              </a:br>
              <a:r>
                <a:rPr lang="it-IT" sz="3200" dirty="0">
                  <a:latin typeface="Courier" pitchFamily="2" charset="0"/>
                  <a:cs typeface="Aharoni" panose="02010803020104030203" pitchFamily="2" charset="-79"/>
                </a:rPr>
                <a:t>/</a:t>
              </a:r>
              <a:r>
                <a:rPr lang="it-IT" sz="3200" dirty="0" err="1">
                  <a:latin typeface="Courier" pitchFamily="2" charset="0"/>
                  <a:cs typeface="Aharoni" panose="02010803020104030203" pitchFamily="2" charset="-79"/>
                </a:rPr>
                <a:t>var</a:t>
              </a:r>
              <a:r>
                <a:rPr lang="it-IT" sz="3200" dirty="0">
                  <a:latin typeface="Courier" pitchFamily="2" charset="0"/>
                  <a:cs typeface="Aharoni" panose="02010803020104030203" pitchFamily="2" charset="-79"/>
                </a:rPr>
                <a:t>/</a:t>
              </a:r>
              <a:r>
                <a:rPr lang="it-IT" sz="3200" dirty="0" err="1">
                  <a:latin typeface="Courier" pitchFamily="2" charset="0"/>
                  <a:cs typeface="Aharoni" panose="02010803020104030203" pitchFamily="2" charset="-79"/>
                </a:rPr>
                <a:t>run</a:t>
              </a:r>
              <a:r>
                <a:rPr lang="it-IT" sz="3200" dirty="0">
                  <a:latin typeface="Courier" pitchFamily="2" charset="0"/>
                  <a:cs typeface="Aharoni" panose="02010803020104030203" pitchFamily="2" charset="-79"/>
                </a:rPr>
                <a:t>/</a:t>
              </a:r>
              <a:r>
                <a:rPr lang="it-IT" sz="3200" dirty="0" err="1">
                  <a:latin typeface="Courier" pitchFamily="2" charset="0"/>
                  <a:cs typeface="Aharoni" panose="02010803020104030203" pitchFamily="2" charset="-79"/>
                </a:rPr>
                <a:t>docker.sock</a:t>
              </a:r>
              <a:r>
                <a:rPr lang="it-IT" sz="3200" dirty="0">
                  <a:latin typeface="Courier" pitchFamily="2" charset="0"/>
                  <a:cs typeface="Aharoni" panose="02010803020104030203" pitchFamily="2" charset="-79"/>
                </a:rPr>
                <a:t> \</a:t>
              </a:r>
            </a:p>
          </p:txBody>
        </p:sp>
        <p:cxnSp>
          <p:nvCxnSpPr>
            <p:cNvPr id="28" name="Connettore 2 27">
              <a:extLst>
                <a:ext uri="{FF2B5EF4-FFF2-40B4-BE49-F238E27FC236}">
                  <a16:creationId xmlns:a16="http://schemas.microsoft.com/office/drawing/2014/main" id="{E590C54A-65A7-D94D-91D8-5713F11079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8532" y="3106615"/>
              <a:ext cx="293190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A0C6402F-30DC-0246-8AB0-3F5F1353C5E4}"/>
              </a:ext>
            </a:extLst>
          </p:cNvPr>
          <p:cNvGrpSpPr/>
          <p:nvPr/>
        </p:nvGrpSpPr>
        <p:grpSpPr>
          <a:xfrm>
            <a:off x="3216514" y="4119340"/>
            <a:ext cx="7821501" cy="1124110"/>
            <a:chOff x="3216514" y="4119340"/>
            <a:chExt cx="7821501" cy="1124110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3D507DD7-0189-B341-B8EB-A688E87A0658}"/>
                </a:ext>
              </a:extLst>
            </p:cNvPr>
            <p:cNvSpPr txBox="1"/>
            <p:nvPr/>
          </p:nvSpPr>
          <p:spPr>
            <a:xfrm>
              <a:off x="4188063" y="4119340"/>
              <a:ext cx="684995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200" dirty="0">
                  <a:latin typeface="Courier" pitchFamily="2" charset="0"/>
                  <a:cs typeface="Aharoni" panose="02010803020104030203" pitchFamily="2" charset="-79"/>
                </a:rPr>
                <a:t>--network bridge \ </a:t>
              </a:r>
              <a:br>
                <a:rPr lang="it-IT" sz="3200" dirty="0">
                  <a:latin typeface="Courier" pitchFamily="2" charset="0"/>
                  <a:cs typeface="Aharoni" panose="02010803020104030203" pitchFamily="2" charset="-79"/>
                </a:rPr>
              </a:br>
              <a:r>
                <a:rPr lang="it-IT" sz="3200" dirty="0">
                  <a:latin typeface="Courier" pitchFamily="2" charset="0"/>
                  <a:cs typeface="Aharoni" panose="02010803020104030203" pitchFamily="2" charset="-79"/>
                </a:rPr>
                <a:t>-</a:t>
              </a:r>
              <a:r>
                <a:rPr lang="it-IT" sz="3200" dirty="0" err="1">
                  <a:latin typeface="Courier" pitchFamily="2" charset="0"/>
                  <a:cs typeface="Aharoni" panose="02010803020104030203" pitchFamily="2" charset="-79"/>
                </a:rPr>
                <a:t>p</a:t>
              </a:r>
              <a:r>
                <a:rPr lang="it-IT" sz="3200" dirty="0">
                  <a:latin typeface="Courier" pitchFamily="2" charset="0"/>
                  <a:cs typeface="Aharoni" panose="02010803020104030203" pitchFamily="2" charset="-79"/>
                </a:rPr>
                <a:t> 3232:3232 -</a:t>
              </a:r>
              <a:r>
                <a:rPr lang="it-IT" sz="3200" dirty="0" err="1">
                  <a:latin typeface="Courier" pitchFamily="2" charset="0"/>
                  <a:cs typeface="Aharoni" panose="02010803020104030203" pitchFamily="2" charset="-79"/>
                </a:rPr>
                <a:t>p</a:t>
              </a:r>
              <a:r>
                <a:rPr lang="it-IT" sz="3200" dirty="0">
                  <a:latin typeface="Courier" pitchFamily="2" charset="0"/>
                  <a:cs typeface="Aharoni" panose="02010803020104030203" pitchFamily="2" charset="-79"/>
                </a:rPr>
                <a:t> 3233:3233 \</a:t>
              </a:r>
            </a:p>
          </p:txBody>
        </p:sp>
        <p:cxnSp>
          <p:nvCxnSpPr>
            <p:cNvPr id="33" name="Connettore 2 32">
              <a:extLst>
                <a:ext uri="{FF2B5EF4-FFF2-40B4-BE49-F238E27FC236}">
                  <a16:creationId xmlns:a16="http://schemas.microsoft.com/office/drawing/2014/main" id="{D61C5CD7-8E89-424A-81C5-E74936027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6514" y="4501662"/>
              <a:ext cx="971549" cy="74178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2F92B3C7-708E-6B47-AE30-CA274CD8817E}"/>
              </a:ext>
            </a:extLst>
          </p:cNvPr>
          <p:cNvGrpSpPr/>
          <p:nvPr/>
        </p:nvGrpSpPr>
        <p:grpSpPr>
          <a:xfrm>
            <a:off x="3938554" y="5322928"/>
            <a:ext cx="8253446" cy="584775"/>
            <a:chOff x="3938554" y="5322928"/>
            <a:chExt cx="8253446" cy="584775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98995051-361B-034F-BF81-7722C610E2F6}"/>
                </a:ext>
              </a:extLst>
            </p:cNvPr>
            <p:cNvSpPr txBox="1"/>
            <p:nvPr/>
          </p:nvSpPr>
          <p:spPr>
            <a:xfrm>
              <a:off x="4354598" y="5322928"/>
              <a:ext cx="78374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200" dirty="0">
                  <a:latin typeface="Courier" pitchFamily="2" charset="0"/>
                  <a:cs typeface="Aharoni" panose="02010803020104030203" pitchFamily="2" charset="-79"/>
                </a:rPr>
                <a:t>--</a:t>
              </a:r>
              <a:r>
                <a:rPr lang="it-IT" sz="3200" dirty="0" err="1">
                  <a:latin typeface="Courier" pitchFamily="2" charset="0"/>
                  <a:cs typeface="Aharoni" panose="02010803020104030203" pitchFamily="2" charset="-79"/>
                </a:rPr>
                <a:t>env</a:t>
              </a:r>
              <a:r>
                <a:rPr lang="it-IT" sz="3200" dirty="0">
                  <a:latin typeface="Courier" pitchFamily="2" charset="0"/>
                  <a:cs typeface="Aharoni" panose="02010803020104030203" pitchFamily="2" charset="-79"/>
                </a:rPr>
                <a:t> HOST_EXTERNAL=</a:t>
              </a:r>
              <a:r>
                <a:rPr lang="it-IT" sz="3200" dirty="0" err="1">
                  <a:latin typeface="Courier" pitchFamily="2" charset="0"/>
                  <a:cs typeface="Aharoni" panose="02010803020104030203" pitchFamily="2" charset="-79"/>
                </a:rPr>
                <a:t>localhost</a:t>
              </a:r>
              <a:r>
                <a:rPr lang="it-IT" sz="3200" dirty="0">
                  <a:latin typeface="Courier" pitchFamily="2" charset="0"/>
                  <a:cs typeface="Aharoni" panose="02010803020104030203" pitchFamily="2" charset="-79"/>
                </a:rPr>
                <a:t> \</a:t>
              </a:r>
            </a:p>
          </p:txBody>
        </p:sp>
        <p:cxnSp>
          <p:nvCxnSpPr>
            <p:cNvPr id="35" name="Connettore 2 34">
              <a:extLst>
                <a:ext uri="{FF2B5EF4-FFF2-40B4-BE49-F238E27FC236}">
                  <a16:creationId xmlns:a16="http://schemas.microsoft.com/office/drawing/2014/main" id="{BE5FA237-7FF7-5A4A-BCA6-983DEE90EA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38554" y="5352838"/>
              <a:ext cx="856184" cy="17603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581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483B691-EFE6-3445-A65E-08B1C25C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81" y="103747"/>
            <a:ext cx="119412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1025" name="Immagine 2">
            <a:extLst>
              <a:ext uri="{FF2B5EF4-FFF2-40B4-BE49-F238E27FC236}">
                <a16:creationId xmlns:a16="http://schemas.microsoft.com/office/drawing/2014/main" id="{A3DC672A-10AD-514D-B930-1FFE6A575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390" y="1256130"/>
            <a:ext cx="4576706" cy="549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932B54A8-EF51-784F-A458-E446EC5CD0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745" r="27910" b="10780"/>
          <a:stretch/>
        </p:blipFill>
        <p:spPr>
          <a:xfrm>
            <a:off x="1031631" y="1001340"/>
            <a:ext cx="4377949" cy="559366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426B6E6-5AB0-474E-9AF5-EACF386ECCD5}"/>
              </a:ext>
            </a:extLst>
          </p:cNvPr>
          <p:cNvSpPr txBox="1"/>
          <p:nvPr/>
        </p:nvSpPr>
        <p:spPr>
          <a:xfrm>
            <a:off x="2665769" y="262992"/>
            <a:ext cx="7111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What</a:t>
            </a:r>
            <a:r>
              <a:rPr lang="it-IT" sz="3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it-IT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it-IT" sz="3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it-IT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OpenWhisk</a:t>
            </a:r>
            <a:r>
              <a:rPr lang="it-IT" sz="3200" dirty="0">
                <a:latin typeface="Aharoni" panose="02010803020104030203" pitchFamily="2" charset="-79"/>
                <a:cs typeface="Aharoni" panose="02010803020104030203" pitchFamily="2" charset="-79"/>
              </a:rPr>
              <a:t> and </a:t>
            </a:r>
            <a:r>
              <a:rPr lang="it-IT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Serverless</a:t>
            </a:r>
            <a:r>
              <a:rPr lang="it-IT" sz="3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180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E1349D6-383B-074E-8C19-AAC157B8C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2235"/>
            <a:ext cx="12192000" cy="550668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ADFFF3F-59CA-0743-AD4D-411588A2CF8A}"/>
              </a:ext>
            </a:extLst>
          </p:cNvPr>
          <p:cNvSpPr txBox="1"/>
          <p:nvPr/>
        </p:nvSpPr>
        <p:spPr>
          <a:xfrm>
            <a:off x="2754923" y="206689"/>
            <a:ext cx="6920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Running</a:t>
            </a:r>
            <a:r>
              <a:rPr lang="it-IT" sz="3200" dirty="0">
                <a:latin typeface="Aharoni" panose="02010803020104030203" pitchFamily="2" charset="-79"/>
                <a:cs typeface="Aharoni" panose="02010803020104030203" pitchFamily="2" charset="-79"/>
              </a:rPr>
              <a:t> «</a:t>
            </a:r>
            <a:r>
              <a:rPr lang="it-IT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Standalone</a:t>
            </a:r>
            <a:r>
              <a:rPr lang="it-IT" sz="3200" dirty="0">
                <a:latin typeface="Aharoni" panose="02010803020104030203" pitchFamily="2" charset="-79"/>
                <a:cs typeface="Aharoni" panose="02010803020104030203" pitchFamily="2" charset="-79"/>
              </a:rPr>
              <a:t>» </a:t>
            </a:r>
            <a:r>
              <a:rPr lang="it-IT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OpenWhisk</a:t>
            </a:r>
            <a:endParaRPr lang="it-IT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43165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screenshot, monitor, nero&#10;&#10;Descrizione generata automaticamente">
            <a:extLst>
              <a:ext uri="{FF2B5EF4-FFF2-40B4-BE49-F238E27FC236}">
                <a16:creationId xmlns:a16="http://schemas.microsoft.com/office/drawing/2014/main" id="{B38216A7-D962-FB46-88D8-17F04AEFB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732" y="829564"/>
            <a:ext cx="9012536" cy="609735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6491E6-66B9-EF4A-B94C-B51E9874CD2F}"/>
              </a:ext>
            </a:extLst>
          </p:cNvPr>
          <p:cNvSpPr txBox="1"/>
          <p:nvPr/>
        </p:nvSpPr>
        <p:spPr>
          <a:xfrm>
            <a:off x="4027349" y="244789"/>
            <a:ext cx="4392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latin typeface="Aharoni" panose="02010803020104030203" pitchFamily="2" charset="-79"/>
                <a:cs typeface="Aharoni" panose="02010803020104030203" pitchFamily="2" charset="-79"/>
              </a:rPr>
              <a:t>Using the playground</a:t>
            </a:r>
          </a:p>
        </p:txBody>
      </p:sp>
    </p:spTree>
    <p:extLst>
      <p:ext uri="{BB962C8B-B14F-4D97-AF65-F5344CB8AC3E}">
        <p14:creationId xmlns:p14="http://schemas.microsoft.com/office/powerpoint/2010/main" val="122590213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36C6B765-E586-494D-BE3C-B51524D61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90" y="977900"/>
            <a:ext cx="6807679" cy="364967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50ACDAA-6865-4548-B001-6928CF198188}"/>
              </a:ext>
            </a:extLst>
          </p:cNvPr>
          <p:cNvSpPr txBox="1"/>
          <p:nvPr/>
        </p:nvSpPr>
        <p:spPr>
          <a:xfrm>
            <a:off x="2208823" y="219389"/>
            <a:ext cx="8068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Deploying</a:t>
            </a:r>
            <a:r>
              <a:rPr lang="it-IT" sz="3200" dirty="0">
                <a:latin typeface="Aharoni" panose="02010803020104030203" pitchFamily="2" charset="-79"/>
                <a:cs typeface="Aharoni" panose="02010803020104030203" pitchFamily="2" charset="-79"/>
              </a:rPr>
              <a:t> a Simple </a:t>
            </a:r>
            <a:r>
              <a:rPr lang="it-IT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function</a:t>
            </a:r>
            <a:r>
              <a:rPr lang="it-IT" sz="3200" dirty="0">
                <a:latin typeface="Aharoni" panose="02010803020104030203" pitchFamily="2" charset="-79"/>
                <a:cs typeface="Aharoni" panose="02010803020104030203" pitchFamily="2" charset="-79"/>
              </a:rPr>
              <a:t> Hello World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2B0B5E45-5EF5-984C-8DD9-6342A896C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290" y="4310072"/>
            <a:ext cx="7062690" cy="211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8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ACE38D-0077-294E-869D-69A00A374118}"/>
              </a:ext>
            </a:extLst>
          </p:cNvPr>
          <p:cNvSpPr txBox="1"/>
          <p:nvPr/>
        </p:nvSpPr>
        <p:spPr>
          <a:xfrm>
            <a:off x="2155657" y="261253"/>
            <a:ext cx="7922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Check</a:t>
            </a:r>
            <a:r>
              <a:rPr lang="it-IT" sz="3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it-IT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prerequisites</a:t>
            </a:r>
            <a:r>
              <a:rPr lang="it-IT" sz="3200" dirty="0">
                <a:latin typeface="Aharoni" panose="02010803020104030203" pitchFamily="2" charset="-79"/>
                <a:cs typeface="Aharoni" panose="02010803020104030203" pitchFamily="2" charset="-79"/>
              </a:rPr>
              <a:t>, compile and </a:t>
            </a:r>
            <a:r>
              <a:rPr lang="it-IT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launch</a:t>
            </a:r>
            <a:endParaRPr lang="it-IT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EFB2D7-50CA-1444-B9E8-1A337A0A4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01" y="1070535"/>
            <a:ext cx="3261329" cy="269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to Manage Multiple Java Versions in MacOS (Updated 2021 + macOS Big  Sur) | by Chamika Kasun | Medium">
            <a:extLst>
              <a:ext uri="{FF2B5EF4-FFF2-40B4-BE49-F238E27FC236}">
                <a16:creationId xmlns:a16="http://schemas.microsoft.com/office/drawing/2014/main" id="{FA61AF0B-EBAA-0C48-830C-0645D0A75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534" y="2778578"/>
            <a:ext cx="3539719" cy="198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011BAE6-DDBA-9946-8230-8C6C984AE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004" y="1341339"/>
            <a:ext cx="3206044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D7BDC20F-B624-7E4F-863F-B28796A8D4B9}"/>
              </a:ext>
            </a:extLst>
          </p:cNvPr>
          <p:cNvSpPr txBox="1"/>
          <p:nvPr/>
        </p:nvSpPr>
        <p:spPr>
          <a:xfrm>
            <a:off x="1081675" y="5077289"/>
            <a:ext cx="8084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latin typeface="Courier" pitchFamily="2" charset="0"/>
                <a:cs typeface="Aharoni" panose="02010803020104030203" pitchFamily="2" charset="-79"/>
              </a:rPr>
              <a:t>./</a:t>
            </a:r>
            <a:r>
              <a:rPr lang="it-IT" sz="3200" dirty="0" err="1">
                <a:latin typeface="Courier" pitchFamily="2" charset="0"/>
                <a:cs typeface="Aharoni" panose="02010803020104030203" pitchFamily="2" charset="-79"/>
              </a:rPr>
              <a:t>gradlew</a:t>
            </a:r>
            <a:r>
              <a:rPr lang="it-IT" sz="3200" dirty="0">
                <a:latin typeface="Courier" pitchFamily="2" charset="0"/>
                <a:cs typeface="Aharoni" panose="02010803020104030203" pitchFamily="2" charset="-79"/>
              </a:rPr>
              <a:t> :</a:t>
            </a:r>
            <a:r>
              <a:rPr lang="it-IT" sz="3200" dirty="0" err="1">
                <a:latin typeface="Courier" pitchFamily="2" charset="0"/>
                <a:cs typeface="Aharoni" panose="02010803020104030203" pitchFamily="2" charset="-79"/>
              </a:rPr>
              <a:t>core:standalone:build</a:t>
            </a:r>
            <a:endParaRPr lang="it-IT" sz="3200" dirty="0">
              <a:latin typeface="Courier" pitchFamily="2" charset="0"/>
              <a:cs typeface="Aharoni" panose="02010803020104030203" pitchFamily="2" charset="-79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9E723DB-4839-CA4B-90D0-1070A178D6B9}"/>
              </a:ext>
            </a:extLst>
          </p:cNvPr>
          <p:cNvSpPr txBox="1"/>
          <p:nvPr/>
        </p:nvSpPr>
        <p:spPr>
          <a:xfrm>
            <a:off x="1081675" y="5858336"/>
            <a:ext cx="956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latin typeface="Courier" pitchFamily="2" charset="0"/>
                <a:cs typeface="Aharoni" panose="02010803020104030203" pitchFamily="2" charset="-79"/>
              </a:rPr>
              <a:t>java –</a:t>
            </a:r>
            <a:r>
              <a:rPr lang="it-IT" sz="3200" dirty="0" err="1">
                <a:latin typeface="Courier" pitchFamily="2" charset="0"/>
                <a:cs typeface="Aharoni" panose="02010803020104030203" pitchFamily="2" charset="-79"/>
              </a:rPr>
              <a:t>jar</a:t>
            </a:r>
            <a:r>
              <a:rPr lang="it-IT" sz="3200" dirty="0">
                <a:latin typeface="Courier" pitchFamily="2" charset="0"/>
                <a:cs typeface="Aharoni" panose="02010803020104030203" pitchFamily="2" charset="-79"/>
              </a:rPr>
              <a:t> bin/</a:t>
            </a:r>
            <a:r>
              <a:rPr lang="it-IT" sz="3200" dirty="0" err="1">
                <a:latin typeface="Courier" pitchFamily="2" charset="0"/>
                <a:cs typeface="Aharoni" panose="02010803020104030203" pitchFamily="2" charset="-79"/>
              </a:rPr>
              <a:t>openwhisk-standalone.jar</a:t>
            </a:r>
            <a:endParaRPr lang="it-IT" sz="3200" dirty="0">
              <a:latin typeface="Courier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2725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7916FC9-1968-6E42-A2C0-00640862D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760" y="2615669"/>
            <a:ext cx="6992287" cy="2972331"/>
          </a:xfrm>
          <a:prstGeom prst="rect">
            <a:avLst/>
          </a:prstGeom>
        </p:spPr>
      </p:pic>
      <p:sp>
        <p:nvSpPr>
          <p:cNvPr id="5" name="Fumetto 2 4">
            <a:extLst>
              <a:ext uri="{FF2B5EF4-FFF2-40B4-BE49-F238E27FC236}">
                <a16:creationId xmlns:a16="http://schemas.microsoft.com/office/drawing/2014/main" id="{FF7CD437-24A6-D74C-A82E-DAC4726B9E78}"/>
              </a:ext>
            </a:extLst>
          </p:cNvPr>
          <p:cNvSpPr/>
          <p:nvPr/>
        </p:nvSpPr>
        <p:spPr>
          <a:xfrm>
            <a:off x="1387307" y="1028700"/>
            <a:ext cx="1536700" cy="1028700"/>
          </a:xfrm>
          <a:prstGeom prst="wedgeRoundRectCallout">
            <a:avLst>
              <a:gd name="adj1" fmla="val -27445"/>
              <a:gd name="adj2" fmla="val 1032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Base Image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1E57661-64EC-564D-9A25-0410B96D8A92}"/>
              </a:ext>
            </a:extLst>
          </p:cNvPr>
          <p:cNvSpPr txBox="1"/>
          <p:nvPr/>
        </p:nvSpPr>
        <p:spPr>
          <a:xfrm>
            <a:off x="2425840" y="178043"/>
            <a:ext cx="6832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Compiling</a:t>
            </a:r>
            <a:r>
              <a:rPr lang="it-IT" sz="3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it-IT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Standalone</a:t>
            </a:r>
            <a:r>
              <a:rPr lang="it-IT" sz="3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it-IT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OpenWhisk</a:t>
            </a:r>
            <a:endParaRPr lang="it-IT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4805E352-E51C-284E-82E6-1068EE7DC98C}"/>
              </a:ext>
            </a:extLst>
          </p:cNvPr>
          <p:cNvGrpSpPr/>
          <p:nvPr/>
        </p:nvGrpSpPr>
        <p:grpSpPr>
          <a:xfrm>
            <a:off x="1117599" y="1231900"/>
            <a:ext cx="7081447" cy="3035300"/>
            <a:chOff x="1117599" y="1231900"/>
            <a:chExt cx="7081447" cy="3035300"/>
          </a:xfrm>
        </p:grpSpPr>
        <p:sp>
          <p:nvSpPr>
            <p:cNvPr id="8" name="Callout 2 7">
              <a:extLst>
                <a:ext uri="{FF2B5EF4-FFF2-40B4-BE49-F238E27FC236}">
                  <a16:creationId xmlns:a16="http://schemas.microsoft.com/office/drawing/2014/main" id="{518B3677-2995-774A-A8F2-910EBBDA2166}"/>
                </a:ext>
              </a:extLst>
            </p:cNvPr>
            <p:cNvSpPr/>
            <p:nvPr/>
          </p:nvSpPr>
          <p:spPr>
            <a:xfrm>
              <a:off x="5842000" y="1231900"/>
              <a:ext cx="2146300" cy="82550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92500"/>
                <a:gd name="adj6" fmla="val -5199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Parameters</a:t>
              </a:r>
              <a:endParaRPr lang="it-IT" dirty="0"/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BE34F134-E6AF-D54C-B272-920B32D1DE92}"/>
                </a:ext>
              </a:extLst>
            </p:cNvPr>
            <p:cNvSpPr/>
            <p:nvPr/>
          </p:nvSpPr>
          <p:spPr>
            <a:xfrm>
              <a:off x="1117599" y="2832100"/>
              <a:ext cx="7081447" cy="14351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5C304990-E181-FD4F-8AC2-B93795E59165}"/>
              </a:ext>
            </a:extLst>
          </p:cNvPr>
          <p:cNvGrpSpPr/>
          <p:nvPr/>
        </p:nvGrpSpPr>
        <p:grpSpPr>
          <a:xfrm>
            <a:off x="1130299" y="5063667"/>
            <a:ext cx="6992287" cy="1724987"/>
            <a:chOff x="1130299" y="5063667"/>
            <a:chExt cx="6992287" cy="1724987"/>
          </a:xfrm>
        </p:grpSpPr>
        <p:sp>
          <p:nvSpPr>
            <p:cNvPr id="15" name="Callout 2 14">
              <a:extLst>
                <a:ext uri="{FF2B5EF4-FFF2-40B4-BE49-F238E27FC236}">
                  <a16:creationId xmlns:a16="http://schemas.microsoft.com/office/drawing/2014/main" id="{3CBEDB69-B1C6-5942-83ED-1449C5D0A800}"/>
                </a:ext>
              </a:extLst>
            </p:cNvPr>
            <p:cNvSpPr/>
            <p:nvPr/>
          </p:nvSpPr>
          <p:spPr>
            <a:xfrm>
              <a:off x="4436172" y="5980279"/>
              <a:ext cx="2217148" cy="808375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43158"/>
                <a:gd name="adj6" fmla="val -1023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building from </a:t>
              </a:r>
              <a:r>
                <a:rPr lang="it-IT" dirty="0" err="1"/>
                <a:t>sources</a:t>
              </a:r>
              <a:endParaRPr lang="it-IT" dirty="0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4F45B8E5-BA6B-7844-8ABC-BC441E132379}"/>
                </a:ext>
              </a:extLst>
            </p:cNvPr>
            <p:cNvSpPr/>
            <p:nvPr/>
          </p:nvSpPr>
          <p:spPr>
            <a:xfrm>
              <a:off x="1130299" y="5063667"/>
              <a:ext cx="6992287" cy="562433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0E460595-4356-B845-93E0-17E2E16F109A}"/>
              </a:ext>
            </a:extLst>
          </p:cNvPr>
          <p:cNvGrpSpPr/>
          <p:nvPr/>
        </p:nvGrpSpPr>
        <p:grpSpPr>
          <a:xfrm>
            <a:off x="867502" y="4056024"/>
            <a:ext cx="10016138" cy="1173454"/>
            <a:chOff x="867502" y="4056024"/>
            <a:chExt cx="10016138" cy="1173454"/>
          </a:xfrm>
        </p:grpSpPr>
        <p:sp>
          <p:nvSpPr>
            <p:cNvPr id="17" name="Fumetto 2 16">
              <a:extLst>
                <a:ext uri="{FF2B5EF4-FFF2-40B4-BE49-F238E27FC236}">
                  <a16:creationId xmlns:a16="http://schemas.microsoft.com/office/drawing/2014/main" id="{777537AE-10D6-8C4D-AC17-5498119A6FDF}"/>
                </a:ext>
              </a:extLst>
            </p:cNvPr>
            <p:cNvSpPr/>
            <p:nvPr/>
          </p:nvSpPr>
          <p:spPr>
            <a:xfrm>
              <a:off x="9080240" y="4056024"/>
              <a:ext cx="1803400" cy="977900"/>
            </a:xfrm>
            <a:prstGeom prst="wedgeRoundRectCallout">
              <a:avLst>
                <a:gd name="adj1" fmla="val -79284"/>
                <a:gd name="adj2" fmla="val 18344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Install</a:t>
              </a:r>
              <a:r>
                <a:rPr lang="it-IT" dirty="0"/>
                <a:t> software</a:t>
              </a:r>
            </a:p>
          </p:txBody>
        </p:sp>
        <p:sp>
          <p:nvSpPr>
            <p:cNvPr id="18" name="Doppia parentesi graffa 17">
              <a:extLst>
                <a:ext uri="{FF2B5EF4-FFF2-40B4-BE49-F238E27FC236}">
                  <a16:creationId xmlns:a16="http://schemas.microsoft.com/office/drawing/2014/main" id="{86CA65B3-2A02-FC49-830D-4BFC124ACD30}"/>
                </a:ext>
              </a:extLst>
            </p:cNvPr>
            <p:cNvSpPr/>
            <p:nvPr/>
          </p:nvSpPr>
          <p:spPr>
            <a:xfrm>
              <a:off x="867502" y="4213478"/>
              <a:ext cx="7581640" cy="1016000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41011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232FAF5-1DF2-E54B-9A96-2F6F8CC57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263370"/>
            <a:ext cx="12192000" cy="2659944"/>
          </a:xfrm>
          <a:prstGeom prst="rect">
            <a:avLst/>
          </a:prstGeom>
        </p:spPr>
      </p:pic>
      <p:grpSp>
        <p:nvGrpSpPr>
          <p:cNvPr id="3" name="Gruppo 2">
            <a:extLst>
              <a:ext uri="{FF2B5EF4-FFF2-40B4-BE49-F238E27FC236}">
                <a16:creationId xmlns:a16="http://schemas.microsoft.com/office/drawing/2014/main" id="{316423D7-77E3-0646-A62C-A40B5ECDA3DD}"/>
              </a:ext>
            </a:extLst>
          </p:cNvPr>
          <p:cNvGrpSpPr/>
          <p:nvPr/>
        </p:nvGrpSpPr>
        <p:grpSpPr>
          <a:xfrm>
            <a:off x="165099" y="1107225"/>
            <a:ext cx="11836401" cy="2763100"/>
            <a:chOff x="165099" y="1107225"/>
            <a:chExt cx="11836401" cy="2763100"/>
          </a:xfrm>
        </p:grpSpPr>
        <p:sp>
          <p:nvSpPr>
            <p:cNvPr id="6" name="Callout 2 5">
              <a:extLst>
                <a:ext uri="{FF2B5EF4-FFF2-40B4-BE49-F238E27FC236}">
                  <a16:creationId xmlns:a16="http://schemas.microsoft.com/office/drawing/2014/main" id="{3D48B4A3-7332-4144-AA82-AB0353B46AC9}"/>
                </a:ext>
              </a:extLst>
            </p:cNvPr>
            <p:cNvSpPr/>
            <p:nvPr/>
          </p:nvSpPr>
          <p:spPr>
            <a:xfrm>
              <a:off x="7931639" y="1107225"/>
              <a:ext cx="3587468" cy="102870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81523"/>
                <a:gd name="adj6" fmla="val -4246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Copy </a:t>
              </a:r>
              <a:r>
                <a:rPr lang="it-IT" dirty="0" err="1"/>
                <a:t>artifacts</a:t>
              </a:r>
              <a:r>
                <a:rPr lang="it-IT" dirty="0"/>
                <a:t> from builder</a:t>
              </a:r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E2B345EB-A8F6-B84A-8EE5-5F22643F7292}"/>
                </a:ext>
              </a:extLst>
            </p:cNvPr>
            <p:cNvSpPr/>
            <p:nvPr/>
          </p:nvSpPr>
          <p:spPr>
            <a:xfrm>
              <a:off x="165099" y="2987675"/>
              <a:ext cx="11836401" cy="88265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EBD5EF16-A381-1A40-9528-E466F5FEB9EF}"/>
              </a:ext>
            </a:extLst>
          </p:cNvPr>
          <p:cNvGrpSpPr/>
          <p:nvPr/>
        </p:nvGrpSpPr>
        <p:grpSpPr>
          <a:xfrm>
            <a:off x="63500" y="606778"/>
            <a:ext cx="5486400" cy="2318510"/>
            <a:chOff x="63500" y="606778"/>
            <a:chExt cx="5486400" cy="2318510"/>
          </a:xfrm>
        </p:grpSpPr>
        <p:sp>
          <p:nvSpPr>
            <p:cNvPr id="8" name="Fumetto 2 7">
              <a:extLst>
                <a:ext uri="{FF2B5EF4-FFF2-40B4-BE49-F238E27FC236}">
                  <a16:creationId xmlns:a16="http://schemas.microsoft.com/office/drawing/2014/main" id="{B3B9B51C-2742-FB45-8150-588806F91343}"/>
                </a:ext>
              </a:extLst>
            </p:cNvPr>
            <p:cNvSpPr/>
            <p:nvPr/>
          </p:nvSpPr>
          <p:spPr>
            <a:xfrm>
              <a:off x="1939193" y="606778"/>
              <a:ext cx="1536700" cy="1028700"/>
            </a:xfrm>
            <a:prstGeom prst="wedgeRoundRectCallout">
              <a:avLst>
                <a:gd name="adj1" fmla="val -64635"/>
                <a:gd name="adj2" fmla="val 12176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Base Image,</a:t>
              </a:r>
            </a:p>
            <a:p>
              <a:pPr algn="ctr"/>
              <a:r>
                <a:rPr lang="it-IT" dirty="0" err="1"/>
                <a:t>updated</a:t>
              </a:r>
              <a:endParaRPr lang="it-IT" dirty="0"/>
            </a:p>
          </p:txBody>
        </p:sp>
        <p:sp>
          <p:nvSpPr>
            <p:cNvPr id="9" name="Doppia parentesi graffa 8">
              <a:extLst>
                <a:ext uri="{FF2B5EF4-FFF2-40B4-BE49-F238E27FC236}">
                  <a16:creationId xmlns:a16="http://schemas.microsoft.com/office/drawing/2014/main" id="{8443A35A-EC6A-D441-91C0-7E5907C3F230}"/>
                </a:ext>
              </a:extLst>
            </p:cNvPr>
            <p:cNvSpPr/>
            <p:nvPr/>
          </p:nvSpPr>
          <p:spPr>
            <a:xfrm>
              <a:off x="63500" y="2326870"/>
              <a:ext cx="5486400" cy="598418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0" name="Fumetto 3 9">
            <a:extLst>
              <a:ext uri="{FF2B5EF4-FFF2-40B4-BE49-F238E27FC236}">
                <a16:creationId xmlns:a16="http://schemas.microsoft.com/office/drawing/2014/main" id="{3C61BDA2-7C80-EA4C-B111-B5AF9CF258D3}"/>
              </a:ext>
            </a:extLst>
          </p:cNvPr>
          <p:cNvSpPr/>
          <p:nvPr/>
        </p:nvSpPr>
        <p:spPr>
          <a:xfrm>
            <a:off x="774700" y="5449606"/>
            <a:ext cx="2032000" cy="1143000"/>
          </a:xfrm>
          <a:prstGeom prst="wedgeEllipseCallout">
            <a:avLst>
              <a:gd name="adj1" fmla="val -28585"/>
              <a:gd name="adj2" fmla="val -963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Add</a:t>
            </a:r>
            <a:r>
              <a:rPr lang="it-IT" dirty="0"/>
              <a:t> and use entry </a:t>
            </a:r>
            <a:r>
              <a:rPr lang="it-IT" dirty="0" err="1"/>
              <a:t>point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350E55E-DB69-4A47-A91A-AC3EC873B8E1}"/>
              </a:ext>
            </a:extLst>
          </p:cNvPr>
          <p:cNvSpPr txBox="1"/>
          <p:nvPr/>
        </p:nvSpPr>
        <p:spPr>
          <a:xfrm>
            <a:off x="3879502" y="155455"/>
            <a:ext cx="7122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Assembling</a:t>
            </a:r>
            <a:r>
              <a:rPr lang="it-IT" sz="3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it-IT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Standalone</a:t>
            </a:r>
            <a:r>
              <a:rPr lang="it-IT" sz="3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it-IT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OpenWhisk</a:t>
            </a:r>
            <a:endParaRPr lang="it-IT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6370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30102CFA-CA7D-4644-AAEC-4CF006A9F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726" y="1121625"/>
            <a:ext cx="7463274" cy="307523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F9141D-1EC6-7549-AB09-0BB44A85B225}"/>
              </a:ext>
            </a:extLst>
          </p:cNvPr>
          <p:cNvSpPr txBox="1"/>
          <p:nvPr/>
        </p:nvSpPr>
        <p:spPr>
          <a:xfrm>
            <a:off x="3442817" y="202819"/>
            <a:ext cx="7180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latin typeface="Aharoni" panose="02010803020104030203" pitchFamily="2" charset="-79"/>
                <a:cs typeface="Aharoni" panose="02010803020104030203" pitchFamily="2" charset="-79"/>
              </a:rPr>
              <a:t>The entry </a:t>
            </a:r>
            <a:r>
              <a:rPr lang="it-IT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point</a:t>
            </a:r>
            <a:r>
              <a:rPr lang="it-IT" sz="3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it-IT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configure</a:t>
            </a:r>
            <a:r>
              <a:rPr lang="it-IT" sz="3200" dirty="0">
                <a:latin typeface="Aharoni" panose="02010803020104030203" pitchFamily="2" charset="-79"/>
                <a:cs typeface="Aharoni" panose="02010803020104030203" pitchFamily="2" charset="-79"/>
              </a:rPr>
              <a:t> for </a:t>
            </a:r>
            <a:r>
              <a:rPr lang="it-IT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docker</a:t>
            </a:r>
            <a:endParaRPr lang="it-IT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97692A8F-49F1-364D-9821-E22E58C2ED6B}"/>
              </a:ext>
            </a:extLst>
          </p:cNvPr>
          <p:cNvGrpSpPr/>
          <p:nvPr/>
        </p:nvGrpSpPr>
        <p:grpSpPr>
          <a:xfrm>
            <a:off x="320433" y="-46075"/>
            <a:ext cx="3641966" cy="6493768"/>
            <a:chOff x="320433" y="-46075"/>
            <a:chExt cx="3641966" cy="6493768"/>
          </a:xfrm>
        </p:grpSpPr>
        <p:sp>
          <p:nvSpPr>
            <p:cNvPr id="2" name="Rettangolo con angoli arrotondati 1">
              <a:extLst>
                <a:ext uri="{FF2B5EF4-FFF2-40B4-BE49-F238E27FC236}">
                  <a16:creationId xmlns:a16="http://schemas.microsoft.com/office/drawing/2014/main" id="{2F64757A-D999-744A-A7BF-7BB265324AFE}"/>
                </a:ext>
              </a:extLst>
            </p:cNvPr>
            <p:cNvSpPr/>
            <p:nvPr/>
          </p:nvSpPr>
          <p:spPr>
            <a:xfrm>
              <a:off x="320433" y="1254370"/>
              <a:ext cx="3513155" cy="519332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DC029B3-3B2B-9D4A-8A10-93199839A2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941" y="-46075"/>
              <a:ext cx="2403230" cy="1988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282E615E-589B-9241-B013-46ACF24F15D7}"/>
                </a:ext>
              </a:extLst>
            </p:cNvPr>
            <p:cNvSpPr/>
            <p:nvPr/>
          </p:nvSpPr>
          <p:spPr>
            <a:xfrm>
              <a:off x="723289" y="2162908"/>
              <a:ext cx="2590800" cy="3376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38EBBFA2-D19E-3C41-B57E-E07746A6A6A1}"/>
                </a:ext>
              </a:extLst>
            </p:cNvPr>
            <p:cNvGrpSpPr/>
            <p:nvPr/>
          </p:nvGrpSpPr>
          <p:grpSpPr>
            <a:xfrm>
              <a:off x="1151194" y="2691096"/>
              <a:ext cx="1655353" cy="2572883"/>
              <a:chOff x="1182829" y="2874648"/>
              <a:chExt cx="1655353" cy="2572883"/>
            </a:xfrm>
          </p:grpSpPr>
          <p:pic>
            <p:nvPicPr>
              <p:cNvPr id="1026" name="Picture 2" descr="Jar Clear Glass Blue - Free vector graphic on Pixabay">
                <a:extLst>
                  <a:ext uri="{FF2B5EF4-FFF2-40B4-BE49-F238E27FC236}">
                    <a16:creationId xmlns:a16="http://schemas.microsoft.com/office/drawing/2014/main" id="{99558AFC-AEA2-4246-8324-E5AC42DF2E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2829" y="2942759"/>
                <a:ext cx="1655353" cy="2504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How to Manage Multiple Java Versions in MacOS (Updated 2021 + macOS Big  Sur) | by Chamika Kasun | Medium">
                <a:extLst>
                  <a:ext uri="{FF2B5EF4-FFF2-40B4-BE49-F238E27FC236}">
                    <a16:creationId xmlns:a16="http://schemas.microsoft.com/office/drawing/2014/main" id="{A5E9F4A6-BC05-5448-92E7-79DCA6A5FA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1329" y="3817076"/>
                <a:ext cx="1518355" cy="8499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pache OpenWhisk – Medium">
                <a:extLst>
                  <a:ext uri="{FF2B5EF4-FFF2-40B4-BE49-F238E27FC236}">
                    <a16:creationId xmlns:a16="http://schemas.microsoft.com/office/drawing/2014/main" id="{A3983E34-3150-B548-A20C-4AE1A76EA9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65557" y="2874648"/>
                <a:ext cx="689898" cy="6898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D55DF0A4-7FDA-284F-BF1E-4706CBDA5E3E}"/>
                </a:ext>
              </a:extLst>
            </p:cNvPr>
            <p:cNvSpPr txBox="1"/>
            <p:nvPr/>
          </p:nvSpPr>
          <p:spPr>
            <a:xfrm>
              <a:off x="812802" y="2169565"/>
              <a:ext cx="1359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>
                  <a:solidFill>
                    <a:schemeClr val="bg1"/>
                  </a:solidFill>
                </a:rPr>
                <a:t>openwhisk</a:t>
              </a:r>
              <a:endParaRPr lang="it-IT" dirty="0">
                <a:solidFill>
                  <a:schemeClr val="bg1"/>
                </a:solidFill>
              </a:endParaRPr>
            </a:p>
          </p:txBody>
        </p:sp>
        <p:sp>
          <p:nvSpPr>
            <p:cNvPr id="11" name="Freccia angolare bidirezionale 10">
              <a:extLst>
                <a:ext uri="{FF2B5EF4-FFF2-40B4-BE49-F238E27FC236}">
                  <a16:creationId xmlns:a16="http://schemas.microsoft.com/office/drawing/2014/main" id="{57384DA4-B091-AA46-BEC0-B641E381E094}"/>
                </a:ext>
              </a:extLst>
            </p:cNvPr>
            <p:cNvSpPr/>
            <p:nvPr/>
          </p:nvSpPr>
          <p:spPr>
            <a:xfrm flipH="1">
              <a:off x="1893986" y="5484289"/>
              <a:ext cx="2068413" cy="679938"/>
            </a:xfrm>
            <a:prstGeom prst="leftUp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FCAAD7B2-3EAC-E047-9286-EF4E910ECAE1}"/>
              </a:ext>
            </a:extLst>
          </p:cNvPr>
          <p:cNvCxnSpPr>
            <a:cxnSpLocks/>
          </p:cNvCxnSpPr>
          <p:nvPr/>
        </p:nvCxnSpPr>
        <p:spPr>
          <a:xfrm flipH="1" flipV="1">
            <a:off x="2172679" y="2426678"/>
            <a:ext cx="3301998" cy="26441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CC64A409-054F-124A-BEE2-E10FC4B88BBF}"/>
              </a:ext>
            </a:extLst>
          </p:cNvPr>
          <p:cNvCxnSpPr>
            <a:cxnSpLocks/>
          </p:cNvCxnSpPr>
          <p:nvPr/>
        </p:nvCxnSpPr>
        <p:spPr>
          <a:xfrm flipH="1">
            <a:off x="2323820" y="2954866"/>
            <a:ext cx="3212132" cy="244613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7F0CC2E-CB8D-0349-91AC-C0E8D83CFCE8}"/>
              </a:ext>
            </a:extLst>
          </p:cNvPr>
          <p:cNvCxnSpPr>
            <a:cxnSpLocks/>
          </p:cNvCxnSpPr>
          <p:nvPr/>
        </p:nvCxnSpPr>
        <p:spPr>
          <a:xfrm flipH="1">
            <a:off x="4045778" y="3282462"/>
            <a:ext cx="1490174" cy="254466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37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3187</TotalTime>
  <Words>184</Words>
  <Application>Microsoft Macintosh PowerPoint</Application>
  <PresentationFormat>Widescreen</PresentationFormat>
  <Paragraphs>52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Courier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Microsoft Office User</dc:creator>
  <cp:lastModifiedBy>Michele Sciabarra</cp:lastModifiedBy>
  <cp:revision>34</cp:revision>
  <dcterms:created xsi:type="dcterms:W3CDTF">2021-06-30T08:14:00Z</dcterms:created>
  <dcterms:modified xsi:type="dcterms:W3CDTF">2021-07-08T14:42:51Z</dcterms:modified>
</cp:coreProperties>
</file>