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3" r:id="rId1"/>
  </p:sldMasterIdLst>
  <p:notesMasterIdLst>
    <p:notesMasterId r:id="rId14"/>
  </p:notesMasterIdLst>
  <p:sldIdLst>
    <p:sldId id="256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楷体" panose="02010609060101010101" pitchFamily="49" charset="-122"/>
      <p:regular r:id="rId15"/>
    </p:embeddedFont>
    <p:embeddedFont>
      <p:font typeface="楷体_GB2312" panose="02010600030101010101" charset="-122"/>
      <p:regular r:id="rId16"/>
    </p:embeddedFont>
    <p:embeddedFont>
      <p:font typeface="Wingdings 2" panose="05020102010507070707" pitchFamily="18" charset="2"/>
      <p:regular r:id="rId17"/>
    </p:embeddedFont>
    <p:embeddedFont>
      <p:font typeface="华文中宋" panose="02010600040101010101" pitchFamily="2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隶书" panose="02010509060101010101" pitchFamily="49" charset="-122"/>
      <p:regular r:id="rId20"/>
    </p:embeddedFont>
    <p:embeddedFont>
      <p:font typeface="华文新魏" panose="02010800040101010101" pitchFamily="2" charset="-122"/>
      <p:regular r:id="rId21"/>
    </p:embeddedFont>
    <p:embeddedFont>
      <p:font typeface="黑体" panose="02010609060101010101" pitchFamily="49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6364" autoAdjust="0"/>
  </p:normalViewPr>
  <p:slideViewPr>
    <p:cSldViewPr>
      <p:cViewPr varScale="1">
        <p:scale>
          <a:sx n="57" d="100"/>
          <a:sy n="57" d="100"/>
        </p:scale>
        <p:origin x="2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14E18-6F22-426F-8992-26C36A92015B}" type="datetimeFigureOut">
              <a:rPr lang="zh-CN" altLang="en-US" smtClean="0"/>
              <a:t>2015-09-06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F1B3-8273-4F6E-A8EB-FC2126450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3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F1B3-8273-4F6E-A8EB-FC21264502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etrxyin@scut.edu.c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5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55576" y="1844824"/>
            <a:ext cx="8208912" cy="172819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35696" y="6372036"/>
            <a:ext cx="730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殷瑞祥教授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Professor 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Rui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-Xiang Yin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隶书" pitchFamily="49" charset="-122"/>
                <a:ea typeface="隶书" pitchFamily="49" charset="-122"/>
              </a:rPr>
              <a:t>PhD)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隶书" pitchFamily="49" charset="-122"/>
                <a:hlinkClick r:id="rId2"/>
              </a:rPr>
              <a:t>etrxyin@scut.edu.cn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隶书" pitchFamily="49" charset="-122"/>
              </a:rPr>
              <a:t> 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+mn-lt"/>
              <a:ea typeface="隶书" pitchFamily="49" charset="-122"/>
            </a:endParaRPr>
          </a:p>
        </p:txBody>
      </p:sp>
      <p:pic>
        <p:nvPicPr>
          <p:cNvPr id="14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197971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608" y="550421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《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电路与模拟电子技术</a:t>
            </a:r>
            <a:r>
              <a:rPr lang="en-US" altLang="zh-CN" sz="4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》</a:t>
            </a:r>
          </a:p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课程讲义</a:t>
            </a:r>
            <a:endParaRPr lang="zh-CN" altLang="en-US" sz="4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4005064"/>
            <a:ext cx="4453883" cy="648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36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DED64-D711-44F8-AB7B-347F0832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540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CDFD6-397A-4776-9F04-AECACB83C82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07504" y="764704"/>
            <a:ext cx="8892480" cy="5544616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  <a:defRPr sz="2800"/>
            </a:lvl1pPr>
            <a:lvl2pPr marL="539750" indent="-360363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Ø"/>
              <a:defRPr/>
            </a:lvl2pPr>
            <a:lvl3pPr marL="623888" indent="-26352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  <a:defRPr/>
            </a:lvl3pPr>
            <a:lvl4pPr marL="900113" indent="-360363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l"/>
              <a:defRPr/>
            </a:lvl4pPr>
            <a:lvl5pPr>
              <a:lnSpc>
                <a:spcPct val="15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3863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63284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512" y="836712"/>
            <a:ext cx="8784976" cy="5484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mtClean="0"/>
              <a:t>单击图标添加表格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6428779"/>
            <a:ext cx="1090464" cy="38459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51349-B7D9-403A-A43C-C644AFE91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对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851349-B7D9-403A-A43C-C644AFE91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SmartArt 占位符 4"/>
          <p:cNvSpPr>
            <a:spLocks noGrp="1"/>
          </p:cNvSpPr>
          <p:nvPr>
            <p:ph type="dgm" sz="quarter" idx="11"/>
          </p:nvPr>
        </p:nvSpPr>
        <p:spPr>
          <a:xfrm>
            <a:off x="179512" y="836712"/>
            <a:ext cx="8712968" cy="5472608"/>
          </a:xfrm>
        </p:spPr>
        <p:txBody>
          <a:bodyPr/>
          <a:lstStyle/>
          <a:p>
            <a:r>
              <a:rPr lang="zh-CN" altLang="en-US" smtClean="0"/>
              <a:t>单击图标添加 </a:t>
            </a:r>
            <a:r>
              <a:rPr lang="en-US" altLang="zh-CN" smtClean="0"/>
              <a:t>SmartArt </a:t>
            </a:r>
            <a:r>
              <a:rPr lang="zh-CN" altLang="en-US" smtClean="0"/>
              <a:t>图形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95736" y="6453336"/>
            <a:ext cx="4464496" cy="3845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670B1-1FB1-4A58-9AD7-5E524B89C5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4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99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1142976" y="4429132"/>
            <a:ext cx="8001024" cy="1171580"/>
          </a:xfrm>
          <a:noFill/>
          <a:ln>
            <a:noFill/>
          </a:ln>
        </p:spPr>
        <p:txBody>
          <a:bodyPr/>
          <a:lstStyle>
            <a:lvl1pPr marL="0" indent="0">
              <a:buFont typeface="Wingdings" pitchFamily="2" charset="2"/>
              <a:buNone/>
              <a:defRPr sz="4400" b="1" i="0" baseline="0">
                <a:solidFill>
                  <a:srgbClr val="00206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585790" y="2819400"/>
            <a:ext cx="8558242" cy="1466856"/>
          </a:xfrm>
        </p:spPr>
        <p:txBody>
          <a:bodyPr/>
          <a:lstStyle>
            <a:lvl1pPr algn="l">
              <a:defRPr sz="5400" b="1" i="0" baseline="0">
                <a:solidFill>
                  <a:srgbClr val="C00000"/>
                </a:solidFill>
                <a:effectLst/>
                <a:latin typeface="Arial Unicode MS" pitchFamily="34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821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607300" cy="6492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96863" y="1042988"/>
            <a:ext cx="4198937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42988"/>
            <a:ext cx="41989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1989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181975" y="6457950"/>
            <a:ext cx="962025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214D42F-F409-4D51-832F-5031537EDF06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011076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6863" y="1042988"/>
            <a:ext cx="41989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42988"/>
            <a:ext cx="4198938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8A6DA00-54AE-4464-86E0-D26A8F43F1A2}" type="slidenum">
              <a:rPr lang="zh-CN" altLang="en-US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619506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etrxyin@scut.edu.cn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-101710"/>
            <a:ext cx="288032" cy="7083189"/>
          </a:xfrm>
          <a:prstGeom prst="rect">
            <a:avLst/>
          </a:prstGeom>
        </p:spPr>
      </p:pic>
      <p:sp>
        <p:nvSpPr>
          <p:cNvPr id="11" name="Rectangle 32"/>
          <p:cNvSpPr>
            <a:spLocks noChangeArrowheads="1"/>
          </p:cNvSpPr>
          <p:nvPr/>
        </p:nvSpPr>
        <p:spPr bwMode="ltGray">
          <a:xfrm>
            <a:off x="-17873" y="6363899"/>
            <a:ext cx="9180782" cy="515624"/>
          </a:xfrm>
          <a:prstGeom prst="rect">
            <a:avLst/>
          </a:prstGeom>
          <a:solidFill>
            <a:srgbClr val="BC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7874" y="0"/>
            <a:ext cx="9180783" cy="738282"/>
            <a:chOff x="-17874" y="0"/>
            <a:chExt cx="9180783" cy="738282"/>
          </a:xfrm>
        </p:grpSpPr>
        <p:sp>
          <p:nvSpPr>
            <p:cNvPr id="1056" name="Rectangle 32"/>
            <p:cNvSpPr>
              <a:spLocks noChangeArrowheads="1"/>
            </p:cNvSpPr>
            <p:nvPr/>
          </p:nvSpPr>
          <p:spPr bwMode="ltGray">
            <a:xfrm>
              <a:off x="-17874" y="0"/>
              <a:ext cx="9180783" cy="692696"/>
            </a:xfrm>
            <a:prstGeom prst="rect">
              <a:avLst/>
            </a:prstGeom>
            <a:solidFill>
              <a:srgbClr val="2B0C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-11133" y="666845"/>
              <a:ext cx="9160186" cy="7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" y="0"/>
            <a:ext cx="9162909" cy="66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824" y="779239"/>
            <a:ext cx="8877672" cy="545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4644" y="6496846"/>
            <a:ext cx="864096" cy="28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FFFF00"/>
                </a:solidFill>
                <a:ea typeface="宋体" charset="-122"/>
              </a:defRPr>
            </a:lvl1pPr>
          </a:lstStyle>
          <a:p>
            <a:pPr>
              <a:defRPr/>
            </a:pPr>
            <a:fld id="{77851349-B7D9-403A-A43C-C644AFE91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647482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电路与模拟电子技术</a:t>
            </a:r>
            <a:r>
              <a:rPr lang="en-US" altLang="zh-CN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课程讲义 </a:t>
            </a:r>
            <a:r>
              <a:rPr lang="en-US" altLang="zh-CN" sz="16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altLang="zh-CN" sz="16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Rui</a:t>
            </a:r>
            <a:r>
              <a:rPr lang="en-US" altLang="zh-CN" sz="16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-Xiang Yin</a:t>
            </a:r>
            <a:r>
              <a:rPr lang="en-US" altLang="zh-CN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US" altLang="zh-CN" sz="1600" b="1" i="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6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FFC000"/>
                </a:solidFill>
                <a:hlinkClick r:id="rId14"/>
              </a:rPr>
              <a:t>etrxyin@scut.edu.cn</a:t>
            </a:r>
            <a:r>
              <a:rPr lang="en-US" altLang="zh-CN" sz="1600" dirty="0" smtClean="0">
                <a:solidFill>
                  <a:srgbClr val="FFC000"/>
                </a:solidFill>
              </a:rPr>
              <a:t>  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rgbClr val="FFFF00"/>
          </a:solidFill>
          <a:latin typeface="Times New Roman" pitchFamily="18" charset="0"/>
          <a:ea typeface="黑体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u"/>
        <a:defRPr sz="28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 b="1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pter_1.ppt" TargetMode="External"/><Relationship Id="rId2" Type="http://schemas.openxmlformats.org/officeDocument/2006/relationships/hyperlink" Target="Prolegomenon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hapter_4.ppt" TargetMode="External"/><Relationship Id="rId5" Type="http://schemas.openxmlformats.org/officeDocument/2006/relationships/hyperlink" Target="Chapter_3.ppt" TargetMode="External"/><Relationship Id="rId4" Type="http://schemas.openxmlformats.org/officeDocument/2006/relationships/hyperlink" Target="Chapter_2.pp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&#31532;&#21313;&#20108;&#31456;.ppt#-1,2," TargetMode="External"/><Relationship Id="rId3" Type="http://schemas.openxmlformats.org/officeDocument/2006/relationships/hyperlink" Target="Chapter_6.ppt" TargetMode="External"/><Relationship Id="rId7" Type="http://schemas.openxmlformats.org/officeDocument/2006/relationships/hyperlink" Target="Appendix_1.ppt" TargetMode="External"/><Relationship Id="rId2" Type="http://schemas.openxmlformats.org/officeDocument/2006/relationships/hyperlink" Target="Chapter_5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hapter_9.ppt" TargetMode="External"/><Relationship Id="rId5" Type="http://schemas.openxmlformats.org/officeDocument/2006/relationships/hyperlink" Target="Chapter_8.ppt" TargetMode="External"/><Relationship Id="rId4" Type="http://schemas.openxmlformats.org/officeDocument/2006/relationships/hyperlink" Target="Chapter_7.ppt" TargetMode="External"/><Relationship Id="rId9" Type="http://schemas.openxmlformats.org/officeDocument/2006/relationships/hyperlink" Target="Appendix_2.p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3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8208912" cy="172819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绪     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课程教学内容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400" dirty="0" smtClean="0">
                <a:latin typeface="宋体" pitchFamily="2" charset="-122"/>
                <a:hlinkClick r:id="rId2" action="ppaction://hlinkpres?slideindex=1&amp;slidetitle="/>
              </a:rPr>
              <a:t>绪   论</a:t>
            </a:r>
            <a:endParaRPr lang="zh-CN" altLang="en-US" sz="3400" dirty="0" smtClean="0"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400" dirty="0" smtClean="0">
                <a:latin typeface="宋体" pitchFamily="2" charset="-122"/>
              </a:rPr>
              <a:t>第一篇  电路基本理论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第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1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章 电路的基本概念及基本定律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第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2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章 电路分析的基本方法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第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3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章 交流稳态电路分析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第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4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章 暂态电路分析</a:t>
            </a:r>
            <a:endParaRPr lang="zh-CN" altLang="en-US" sz="32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课程教学内容</a:t>
            </a:r>
            <a:r>
              <a:rPr lang="zh-CN" altLang="en-US" dirty="0" smtClean="0">
                <a:ea typeface="楷体_GB2312" pitchFamily="49" charset="-122"/>
              </a:rPr>
              <a:t>（</a:t>
            </a:r>
            <a:r>
              <a:rPr lang="zh-CN" altLang="en-US" dirty="0" smtClean="0">
                <a:ea typeface="宋体" pitchFamily="2" charset="-122"/>
              </a:rPr>
              <a:t>续</a:t>
            </a:r>
            <a:r>
              <a:rPr lang="zh-CN" altLang="en-US" dirty="0" smtClean="0">
                <a:ea typeface="楷体_GB2312" pitchFamily="49" charset="-122"/>
              </a:rPr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000" dirty="0" smtClean="0">
                <a:latin typeface="宋体" pitchFamily="2" charset="-122"/>
              </a:rPr>
              <a:t>第二篇 模拟电子技术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第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5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2" action="ppaction://hlinkpres?slideindex=1&amp;slidetitle="/>
              </a:rPr>
              <a:t>章  半导体器件基础与二极管电路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第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6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3" action="ppaction://hlinkpres?slideindex=1&amp;slidetitle="/>
              </a:rPr>
              <a:t>章  晶体管放大电路基础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第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7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4" action="ppaction://hlinkpres?slideindex=1&amp;slidetitle="/>
              </a:rPr>
              <a:t>章  模拟集成电路及其应用电路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第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8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5" action="ppaction://hlinkpres?slideindex=1&amp;slidetitle="/>
              </a:rPr>
              <a:t>章  信号产生电路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第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9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6" action="ppaction://hlinkpres?slideindex=1&amp;slidetitle="/>
              </a:rPr>
              <a:t>章  直流电源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000" dirty="0" smtClean="0">
                <a:latin typeface="宋体" pitchFamily="2" charset="-122"/>
              </a:rPr>
              <a:t>附录</a:t>
            </a: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7" action="ppaction://hlinkpres?slideindex=1&amp;slidetitle="/>
              </a:rPr>
              <a:t>附录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7" action="ppaction://hlinkpres?slideindex=1&amp;slidetitle="/>
              </a:rPr>
              <a:t>1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7" action="ppaction://hlinkpres?slideindex=1&amp;slidetitle="/>
              </a:rPr>
              <a:t>模拟量和数字量的转换</a:t>
            </a:r>
            <a:endParaRPr lang="en-US" altLang="zh-CN" sz="2800" dirty="0" smtClean="0">
              <a:latin typeface="宋体" pitchFamily="2" charset="-122"/>
              <a:ea typeface="宋体" pitchFamily="2" charset="-122"/>
              <a:hlinkClick r:id="rId8" action="ppaction://hlinkpres?slideindex=2&amp;slidetitle=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9" action="ppaction://hlinkpres?slideindex=1&amp;slidetitle="/>
              </a:rPr>
              <a:t>附录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9" action="ppaction://hlinkpres?slideindex=1&amp;slidetitle="/>
              </a:rPr>
              <a:t>2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9" action="ppaction://hlinkpres?slideindex=1&amp;slidetitle="/>
              </a:rPr>
              <a:t> 应用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hlinkClick r:id="rId9" action="ppaction://hlinkpres?slideindex=1&amp;slidetitle="/>
              </a:rPr>
              <a:t>EWB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hlinkClick r:id="rId9" action="ppaction://hlinkpres?slideindex=1&amp;slidetitle="/>
              </a:rPr>
              <a:t>进行电子电路分析设计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528" y="1015578"/>
            <a:ext cx="8847138" cy="5365750"/>
          </a:xfrm>
          <a:noFill/>
        </p:spPr>
      </p:pic>
      <p:pic>
        <p:nvPicPr>
          <p:cNvPr id="40975" name="Picture 1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784" y="4653136"/>
            <a:ext cx="5127625" cy="1008063"/>
          </a:xfrm>
          <a:noFill/>
        </p:spPr>
      </p:pic>
      <p:sp>
        <p:nvSpPr>
          <p:cNvPr id="40970" name="WordArt 10"/>
          <p:cNvSpPr>
            <a:spLocks noChangeArrowheads="1" noChangeShapeType="1" noTextEdit="1"/>
          </p:cNvSpPr>
          <p:nvPr/>
        </p:nvSpPr>
        <p:spPr bwMode="auto">
          <a:xfrm>
            <a:off x="1331641" y="124941"/>
            <a:ext cx="5472607" cy="495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1400" b="1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祝同学们在课程学习中</a:t>
            </a:r>
          </a:p>
        </p:txBody>
      </p:sp>
      <p:sp>
        <p:nvSpPr>
          <p:cNvPr id="40971" name="WordArt 11"/>
          <p:cNvSpPr>
            <a:spLocks noChangeArrowheads="1" noChangeShapeType="1" noTextEdit="1"/>
          </p:cNvSpPr>
          <p:nvPr/>
        </p:nvSpPr>
        <p:spPr bwMode="auto">
          <a:xfrm>
            <a:off x="3823451" y="1357908"/>
            <a:ext cx="2408238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华文新魏"/>
                <a:ea typeface="华文新魏"/>
              </a:rPr>
              <a:t>启发思维</a:t>
            </a:r>
          </a:p>
        </p:txBody>
      </p:sp>
      <p:sp>
        <p:nvSpPr>
          <p:cNvPr id="40972" name="WordArt 12"/>
          <p:cNvSpPr>
            <a:spLocks noChangeArrowheads="1" noChangeShapeType="1" noTextEdit="1"/>
          </p:cNvSpPr>
          <p:nvPr/>
        </p:nvSpPr>
        <p:spPr bwMode="auto">
          <a:xfrm>
            <a:off x="2638028" y="2352997"/>
            <a:ext cx="3086100" cy="7159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0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FF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楷体_GB2312"/>
              </a:rPr>
              <a:t>脚踏实地</a:t>
            </a:r>
          </a:p>
        </p:txBody>
      </p:sp>
      <p:sp>
        <p:nvSpPr>
          <p:cNvPr id="40973" name="WordArt 13"/>
          <p:cNvSpPr>
            <a:spLocks noChangeArrowheads="1" noChangeShapeType="1" noTextEdit="1"/>
          </p:cNvSpPr>
          <p:nvPr/>
        </p:nvSpPr>
        <p:spPr bwMode="auto">
          <a:xfrm>
            <a:off x="3475916" y="3375811"/>
            <a:ext cx="3390900" cy="6715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6600" kern="10" spc="1321" dirty="0">
                <a:solidFill>
                  <a:srgbClr val="9933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隶书"/>
                <a:ea typeface="隶书"/>
              </a:rPr>
              <a:t>求实创新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bldLvl="5"/>
      <p:bldP spid="40964" grpId="1" build="p" bldLvl="5"/>
      <p:bldP spid="40970" grpId="0" animBg="1"/>
      <p:bldP spid="40971" grpId="0" animBg="1"/>
      <p:bldP spid="40972" grpId="0" animBg="1"/>
      <p:bldP spid="409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目录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为何要学习电路与模拟电子技术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电工电子技术的发展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课程的作用和任务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如何学好电路与模拟电子技术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配套教材与参考文献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课程教学内容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为何要学习电路与模拟电子技术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源于工程实际需要</a:t>
            </a:r>
            <a:endParaRPr lang="en-US" altLang="zh-CN" dirty="0" smtClean="0"/>
          </a:p>
          <a:p>
            <a:r>
              <a:rPr lang="zh-CN" altLang="en-US" dirty="0" smtClean="0"/>
              <a:t>电子系统（设备）已经渗透到社会的各个领域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对已有各种电子系统如何分析及阐述其功能？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必须构建一套（数学）模型化的表达方式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通过这套模型的规则，可以分析系统的工作状况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根据功能要求如何设计出相应的电子系统？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必须建立一组构成电子系统的基本宏单元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利用这些宏单元，可以设计出实现功能的复杂系统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4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电工电子技术的发展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2750" y="765175"/>
            <a:ext cx="8731250" cy="430213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dirty="0" smtClean="0">
                <a:cs typeface="Times New Roman" pitchFamily="18" charset="0"/>
              </a:rPr>
              <a:t>1785</a:t>
            </a:r>
            <a:r>
              <a:rPr lang="zh-CN" altLang="en-US" sz="2200" dirty="0" smtClean="0">
                <a:cs typeface="Times New Roman" pitchFamily="18" charset="0"/>
              </a:rPr>
              <a:t>年   法国科学家</a:t>
            </a:r>
            <a:r>
              <a:rPr lang="en-US" altLang="zh-CN" sz="2200" dirty="0" smtClean="0">
                <a:cs typeface="Times New Roman" pitchFamily="18" charset="0"/>
              </a:rPr>
              <a:t>G.A. </a:t>
            </a:r>
            <a:r>
              <a:rPr lang="zh-CN" altLang="en-US" sz="2200" dirty="0" smtClean="0">
                <a:cs typeface="Times New Roman" pitchFamily="18" charset="0"/>
              </a:rPr>
              <a:t>库仑确定库仑定律</a:t>
            </a:r>
          </a:p>
        </p:txBody>
      </p:sp>
      <p:pic>
        <p:nvPicPr>
          <p:cNvPr id="32772" name="Picture 4" descr="DGKULU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5363"/>
            <a:ext cx="1130300" cy="1692275"/>
          </a:xfrm>
          <a:noFill/>
        </p:spPr>
      </p:pic>
      <p:pic>
        <p:nvPicPr>
          <p:cNvPr id="32774" name="Picture 6" descr="DGOUMU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4848225"/>
            <a:ext cx="1065213" cy="1690688"/>
          </a:xfrm>
          <a:noFill/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85750" y="1216982"/>
            <a:ext cx="8528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1826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德国科学家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G.S. 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欧姆提出欧姆定律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85750" y="1666084"/>
            <a:ext cx="8731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1831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法拉第发现电磁感应现象，并制作了第一台发电机模型</a:t>
            </a:r>
          </a:p>
        </p:txBody>
      </p:sp>
      <p:pic>
        <p:nvPicPr>
          <p:cNvPr id="32776" name="Picture 8" descr="DGFA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848225"/>
            <a:ext cx="1112837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85750" y="2115187"/>
            <a:ext cx="8731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1845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德国科学家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G.R.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基尔霍夫提出关于电 路网络的基尔霍夫定律</a:t>
            </a:r>
          </a:p>
        </p:txBody>
      </p:sp>
      <p:pic>
        <p:nvPicPr>
          <p:cNvPr id="32778" name="Picture 10" descr="DGJ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4821238"/>
            <a:ext cx="1108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85750" y="2564290"/>
            <a:ext cx="87423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1864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英国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A.G.C. 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麦克斯韦提出了电磁波理论</a:t>
            </a:r>
          </a:p>
        </p:txBody>
      </p:sp>
      <p:pic>
        <p:nvPicPr>
          <p:cNvPr id="32780" name="Picture 12" descr="DGMAI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13300"/>
            <a:ext cx="11303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85750" y="3008630"/>
            <a:ext cx="87407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1875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美国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 G.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贝尔发明实用电话机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85750" y="3452970"/>
            <a:ext cx="87312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169988" indent="-1169988">
              <a:lnSpc>
                <a:spcPct val="105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1877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T.A.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爱迪生发明了留声机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改进了电话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1879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年发明了白炽灯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1883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发明了热电子发射现象（爱迪生效应）</a:t>
            </a:r>
          </a:p>
        </p:txBody>
      </p:sp>
      <p:pic>
        <p:nvPicPr>
          <p:cNvPr id="32784" name="Picture 16" descr="DGAID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806950"/>
            <a:ext cx="1122362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85750" y="4278313"/>
            <a:ext cx="8742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1904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英国人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J.A.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弗莱明发明了电子二极管</a:t>
            </a:r>
          </a:p>
        </p:txBody>
      </p:sp>
      <p:pic>
        <p:nvPicPr>
          <p:cNvPr id="32786" name="Picture 18" descr="DXFULA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808538"/>
            <a:ext cx="11334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0" descr="贝尔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4806950"/>
            <a:ext cx="125175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5" autoUpdateAnimBg="0" advAuto="0"/>
      <p:bldP spid="32773" grpId="0" autoUpdateAnimBg="0"/>
      <p:bldP spid="32775" grpId="0" autoUpdateAnimBg="0"/>
      <p:bldP spid="32777" grpId="0" autoUpdateAnimBg="0"/>
      <p:bldP spid="32779" grpId="0" autoUpdateAnimBg="0"/>
      <p:bldP spid="32781" grpId="0" autoUpdateAnimBg="0"/>
      <p:bldP spid="32783" grpId="0" autoUpdateAnimBg="0"/>
      <p:bldP spid="3278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电工电子技术的发展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（续）</a:t>
            </a:r>
          </a:p>
        </p:txBody>
      </p:sp>
      <p:pic>
        <p:nvPicPr>
          <p:cNvPr id="33795" name="Picture 3" descr="DXDEFU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6525" y="911225"/>
            <a:ext cx="1433513" cy="1704975"/>
          </a:xfrm>
          <a:noFill/>
        </p:spPr>
      </p:pic>
      <p:pic>
        <p:nvPicPr>
          <p:cNvPr id="3380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0038" y="904875"/>
            <a:ext cx="1144587" cy="1746250"/>
          </a:xfrm>
          <a:noFill/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3563" y="1052513"/>
            <a:ext cx="55705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1906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美国德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福雷斯特发明了电子三极管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63563" y="1701800"/>
            <a:ext cx="35147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1948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第一只晶体管诞生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63563" y="2212975"/>
            <a:ext cx="8153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82675" indent="-10826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1958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 美国基尔比制成第一块集成电路</a:t>
            </a:r>
            <a:b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个月后诺伊斯制成第一块硅集成电路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63563" y="3268663"/>
            <a:ext cx="64452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1971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美国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M.E.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霍夫制成第一台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位微处理器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4004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63563" y="3911600"/>
            <a:ext cx="51466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1975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美国莱因哈特和洛发明集成光路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63563" y="4556125"/>
            <a:ext cx="66405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1976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美国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克雷制成第一部微型计算机“克雷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-I”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63563" y="5199063"/>
            <a:ext cx="81248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1983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我国研制成功第一台速度为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亿次的“银河”巨型计算机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63563" y="5843588"/>
            <a:ext cx="48625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  我国成功发射第一颗通信卫星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799" grpId="0"/>
      <p:bldP spid="33800" grpId="0"/>
      <p:bldP spid="33801" grpId="0"/>
      <p:bldP spid="33803" grpId="0"/>
      <p:bldP spid="338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课程的作用和任务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电路与模拟电子技术是一门学科基础课，主要学习电路基本理论和模拟电子电路的原理和应用。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通过本课程的学习，同学们将掌握电路与模拟电子技术必要的基本理论、基本知识和基本技能，具有硬件分析和设计的一定能力。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本课程是后续数字电子技术、数字逻辑、计算机组成等的必要先修课，是构架硬件知识体系的重要环节。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现代社会的各个方面无不与电子技术有着密切的联系，学好电子技术是自身素质提高所必须的。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如何学好电路与模拟电子技术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 smtClean="0"/>
              <a:t>掌握概念的含义和来龙去脉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 smtClean="0"/>
              <a:t>概念是电工电子理论的基石，学习时，除了要理解和记住概念的定义、符号和单位外，还要了解引入概念的原因，它与类似概念的异同点，以及它在后续内容中所起的作用等。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/>
              <a:t>领会规律、方法的导出与应用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 smtClean="0"/>
              <a:t>要做到知其然、知其所以然，不要机械套用，学会灵活运用，举一反三。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/>
              <a:t>从应用要求来理解电子电路的功能</a:t>
            </a:r>
          </a:p>
          <a:p>
            <a:pPr marL="533400" lvl="1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 smtClean="0"/>
              <a:t>各种电子电路都有应用背景，离开应用背景对电子电路的性能分析是没有意义的，各种功能电路都必须应用到具体的系统中才能实现其作用。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如何学好电路与模拟电子技术</a:t>
            </a:r>
            <a:r>
              <a:rPr lang="zh-CN" altLang="en-US" sz="3600" dirty="0" smtClean="0">
                <a:ea typeface="楷体_GB2312" pitchFamily="49" charset="-122"/>
              </a:rPr>
              <a:t>（</a:t>
            </a:r>
            <a:r>
              <a:rPr lang="zh-CN" altLang="en-US" sz="3600" dirty="0" smtClean="0">
                <a:ea typeface="宋体" pitchFamily="2" charset="-122"/>
              </a:rPr>
              <a:t>续</a:t>
            </a:r>
            <a:r>
              <a:rPr lang="zh-CN" altLang="en-US" sz="3600" dirty="0" smtClean="0">
                <a:ea typeface="楷体_GB2312" pitchFamily="49" charset="-122"/>
              </a:rPr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多作练习，巩固知识</a:t>
            </a:r>
          </a:p>
          <a:p>
            <a:pPr marL="53340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各种方法的学习都必须通过不断练习才能得以巩固，因此，学习过程中，要独立地完成一定量习题。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认真对待实验，加深对理论知识理解</a:t>
            </a:r>
          </a:p>
          <a:p>
            <a:pPr marL="53340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本课程的实践性很强，只有理论学习是不够的，实验可以让我们更加深刻理解理论知识，也能从中发现问题，启发我们深入学习。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多做课外阅读，拓宽知识面</a:t>
            </a:r>
          </a:p>
          <a:p>
            <a:pPr marL="533400" lvl="1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电工电子技术的发展十分迅速，课程中不可能将所有内容都包含进去，通过课外阅读能够对本领域的先进理论、方法有更多了解，丰富自己。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努力学习采用计算机辅助的分析手段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配套教材与参考文献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200" dirty="0" smtClean="0"/>
              <a:t>配套文字教材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 smtClean="0"/>
              <a:t>殷瑞祥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电路与模拟电子技术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北京：高等教育</a:t>
            </a:r>
            <a:r>
              <a:rPr lang="zh-CN" altLang="en-US" sz="2000" dirty="0" smtClean="0"/>
              <a:t>出版社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 smtClean="0"/>
              <a:t>参考文献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丘关源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</a:rPr>
              <a:t>电路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 smtClean="0">
                <a:solidFill>
                  <a:srgbClr val="FF0000"/>
                </a:solidFill>
              </a:rPr>
              <a:t>第</a:t>
            </a:r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版</a:t>
            </a:r>
            <a:r>
              <a:rPr lang="en-US" altLang="zh-CN" sz="2000" dirty="0">
                <a:solidFill>
                  <a:srgbClr val="FF0000"/>
                </a:solidFill>
              </a:rPr>
              <a:t>.</a:t>
            </a:r>
            <a:r>
              <a:rPr lang="zh-CN" altLang="en-US" sz="2000" dirty="0">
                <a:solidFill>
                  <a:srgbClr val="FF0000"/>
                </a:solidFill>
              </a:rPr>
              <a:t>北京：高等教育</a:t>
            </a:r>
            <a:r>
              <a:rPr lang="zh-CN" altLang="en-US" sz="2000" dirty="0" smtClean="0">
                <a:solidFill>
                  <a:srgbClr val="FF0000"/>
                </a:solidFill>
              </a:rPr>
              <a:t>出版社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童诗白、华成英</a:t>
            </a:r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zh-CN" altLang="en-US" sz="2000" dirty="0">
                <a:solidFill>
                  <a:srgbClr val="FF0000"/>
                </a:solidFill>
              </a:rPr>
              <a:t>模拟电子技术基础（第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版</a:t>
            </a:r>
            <a:r>
              <a:rPr lang="en-US" altLang="zh-CN" sz="2000" dirty="0">
                <a:solidFill>
                  <a:srgbClr val="FF0000"/>
                </a:solidFill>
              </a:rPr>
              <a:t>). </a:t>
            </a:r>
            <a:r>
              <a:rPr lang="zh-CN" altLang="en-US" sz="2000" dirty="0">
                <a:solidFill>
                  <a:srgbClr val="FF0000"/>
                </a:solidFill>
              </a:rPr>
              <a:t>高等教育</a:t>
            </a:r>
            <a:r>
              <a:rPr lang="zh-CN" altLang="en-US" sz="2000" dirty="0" smtClean="0">
                <a:solidFill>
                  <a:srgbClr val="FF0000"/>
                </a:solidFill>
              </a:rPr>
              <a:t>出版社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李瀚荪</a:t>
            </a:r>
            <a:r>
              <a:rPr lang="en-US" altLang="zh-CN" sz="2000" dirty="0"/>
              <a:t>. </a:t>
            </a:r>
            <a:r>
              <a:rPr lang="zh-CN" altLang="en-US" sz="2000" dirty="0"/>
              <a:t>电路分析基础</a:t>
            </a:r>
            <a:r>
              <a:rPr lang="en-US" altLang="zh-CN" sz="2000" dirty="0"/>
              <a:t>. 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版</a:t>
            </a:r>
            <a:r>
              <a:rPr lang="en-US" altLang="zh-CN" sz="2000" dirty="0"/>
              <a:t>.</a:t>
            </a:r>
            <a:r>
              <a:rPr lang="zh-CN" altLang="en-US" sz="2000" dirty="0"/>
              <a:t>北京：高等教育</a:t>
            </a:r>
            <a:r>
              <a:rPr lang="zh-CN" altLang="en-US" sz="2000" dirty="0" smtClean="0"/>
              <a:t>出版社</a:t>
            </a:r>
            <a:r>
              <a:rPr lang="en-US" altLang="zh-CN" sz="2000" dirty="0" smtClean="0"/>
              <a:t>.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 smtClean="0"/>
              <a:t>Allan R. </a:t>
            </a:r>
            <a:r>
              <a:rPr lang="en-US" altLang="zh-CN" sz="2000" dirty="0" err="1" smtClean="0"/>
              <a:t>Hambley</a:t>
            </a:r>
            <a:r>
              <a:rPr lang="en-US" altLang="zh-CN" sz="2000" dirty="0" smtClean="0"/>
              <a:t>. Electronics. 2</a:t>
            </a:r>
            <a:r>
              <a:rPr lang="en-US" altLang="zh-CN" sz="2000" baseline="30000" dirty="0" smtClean="0"/>
              <a:t>nd</a:t>
            </a:r>
            <a:r>
              <a:rPr lang="en-US" altLang="zh-CN" sz="2000" dirty="0" smtClean="0"/>
              <a:t> ed. Prentice-Hall, </a:t>
            </a:r>
            <a:r>
              <a:rPr lang="en-US" altLang="zh-CN" sz="2000" dirty="0" err="1" smtClean="0"/>
              <a:t>Inc</a:t>
            </a:r>
            <a:r>
              <a:rPr lang="en-US" altLang="zh-CN" sz="2000" dirty="0" smtClean="0"/>
              <a:t>, 2000.</a:t>
            </a:r>
            <a:endParaRPr lang="zh-CN" altLang="en-US" sz="2000" dirty="0" smtClean="0"/>
          </a:p>
          <a:p>
            <a:pPr lvl="1">
              <a:lnSpc>
                <a:spcPct val="130000"/>
              </a:lnSpc>
            </a:pPr>
            <a:r>
              <a:rPr lang="zh-CN" altLang="en-US" sz="2000" dirty="0" smtClean="0"/>
              <a:t>秦增煌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电工学（上、下册）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北京：高等教育出版社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 smtClean="0"/>
              <a:t>周</a:t>
            </a:r>
            <a:r>
              <a:rPr lang="zh-CN" altLang="en-US" sz="2000" dirty="0" smtClean="0"/>
              <a:t>树南等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电路与电子学基础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北京：科学</a:t>
            </a:r>
            <a:r>
              <a:rPr lang="zh-CN" altLang="en-US" sz="2000" dirty="0" smtClean="0"/>
              <a:t>出版社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 smtClean="0"/>
              <a:t>闻跃等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基础电路分析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北京：北方交通大学</a:t>
            </a:r>
            <a:r>
              <a:rPr lang="zh-CN" altLang="en-US" sz="2000" dirty="0" smtClean="0"/>
              <a:t>出版社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 smtClean="0"/>
              <a:t>殷瑞祥</a:t>
            </a:r>
            <a:r>
              <a:rPr lang="en-US" altLang="zh-CN" sz="2000" dirty="0" smtClean="0"/>
              <a:t>. Electronics Workbench</a:t>
            </a:r>
            <a:r>
              <a:rPr lang="zh-CN" altLang="en-US" sz="2000" dirty="0" smtClean="0"/>
              <a:t>使用指南与电子电工</a:t>
            </a:r>
            <a:r>
              <a:rPr lang="en-US" altLang="zh-CN" sz="2000" dirty="0" smtClean="0"/>
              <a:t>EDA</a:t>
            </a:r>
            <a:r>
              <a:rPr lang="zh-CN" altLang="en-US" sz="2000" dirty="0" smtClean="0"/>
              <a:t>实验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广州：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华南理工大学出版社，</a:t>
            </a:r>
            <a:r>
              <a:rPr lang="en-US" altLang="zh-CN" sz="2000" dirty="0" smtClean="0"/>
              <a:t>1999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bldLvl="5"/>
    </p:bldLst>
  </p:timing>
</p:sld>
</file>

<file path=ppt/theme/theme1.xml><?xml version="1.0" encoding="utf-8"?>
<a:theme xmlns:a="http://schemas.openxmlformats.org/drawingml/2006/main" name="讲义模板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0000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000000"/>
      </a:hlink>
      <a:folHlink>
        <a:srgbClr val="969696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绪论</Template>
  <TotalTime>134</TotalTime>
  <Words>999</Words>
  <Application>Microsoft Office PowerPoint</Application>
  <PresentationFormat>全屏显示(4:3)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楷体</vt:lpstr>
      <vt:lpstr>宋体</vt:lpstr>
      <vt:lpstr>楷体_GB2312</vt:lpstr>
      <vt:lpstr>Wingdings 2</vt:lpstr>
      <vt:lpstr>华文中宋</vt:lpstr>
      <vt:lpstr>Arial Unicode MS</vt:lpstr>
      <vt:lpstr>Wingdings</vt:lpstr>
      <vt:lpstr>隶书</vt:lpstr>
      <vt:lpstr>华文新魏</vt:lpstr>
      <vt:lpstr>Arial</vt:lpstr>
      <vt:lpstr>黑体</vt:lpstr>
      <vt:lpstr>Calibri</vt:lpstr>
      <vt:lpstr>Times New Roman</vt:lpstr>
      <vt:lpstr>讲义模板</vt:lpstr>
      <vt:lpstr>绪     论</vt:lpstr>
      <vt:lpstr>目录</vt:lpstr>
      <vt:lpstr>为何要学习电路与模拟电子技术</vt:lpstr>
      <vt:lpstr>电工电子技术的发展</vt:lpstr>
      <vt:lpstr>电工电子技术的发展（续）</vt:lpstr>
      <vt:lpstr>课程的作用和任务</vt:lpstr>
      <vt:lpstr>如何学好电路与模拟电子技术</vt:lpstr>
      <vt:lpstr>如何学好电路与模拟电子技术（续）</vt:lpstr>
      <vt:lpstr>配套教材与参考文献</vt:lpstr>
      <vt:lpstr>课程教学内容</vt:lpstr>
      <vt:lpstr>课程教学内容（续）</vt:lpstr>
      <vt:lpstr>PowerPoint 演示文稿</vt:lpstr>
    </vt:vector>
  </TitlesOfParts>
  <Company>South China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电路与模拟电子技术——绪论</dc:title>
  <dc:creator>Professor Rui-Xiang Yin</dc:creator>
  <cp:lastModifiedBy>殷瑞祥</cp:lastModifiedBy>
  <cp:revision>16</cp:revision>
  <dcterms:created xsi:type="dcterms:W3CDTF">2008-12-28T14:56:02Z</dcterms:created>
  <dcterms:modified xsi:type="dcterms:W3CDTF">2015-09-06T11:21:38Z</dcterms:modified>
</cp:coreProperties>
</file>