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753" r:id="rId1"/>
  </p:sldMasterIdLst>
  <p:notesMasterIdLst>
    <p:notesMasterId r:id="rId58"/>
  </p:notesMasterIdLst>
  <p:sldIdLst>
    <p:sldId id="256" r:id="rId2"/>
    <p:sldId id="258" r:id="rId3"/>
    <p:sldId id="257"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324" r:id="rId21"/>
    <p:sldId id="314" r:id="rId22"/>
    <p:sldId id="276" r:id="rId23"/>
    <p:sldId id="277" r:id="rId24"/>
    <p:sldId id="278" r:id="rId25"/>
    <p:sldId id="279" r:id="rId26"/>
    <p:sldId id="325" r:id="rId27"/>
    <p:sldId id="299" r:id="rId28"/>
    <p:sldId id="300" r:id="rId29"/>
    <p:sldId id="323" r:id="rId30"/>
    <p:sldId id="301" r:id="rId31"/>
    <p:sldId id="302" r:id="rId32"/>
    <p:sldId id="303" r:id="rId33"/>
    <p:sldId id="304" r:id="rId34"/>
    <p:sldId id="305" r:id="rId35"/>
    <p:sldId id="306" r:id="rId36"/>
    <p:sldId id="307" r:id="rId37"/>
    <p:sldId id="308" r:id="rId38"/>
    <p:sldId id="309" r:id="rId39"/>
    <p:sldId id="326" r:id="rId40"/>
    <p:sldId id="310" r:id="rId41"/>
    <p:sldId id="327" r:id="rId42"/>
    <p:sldId id="311" r:id="rId43"/>
    <p:sldId id="312" r:id="rId44"/>
    <p:sldId id="313" r:id="rId45"/>
    <p:sldId id="281" r:id="rId46"/>
    <p:sldId id="282" r:id="rId47"/>
    <p:sldId id="280" r:id="rId48"/>
    <p:sldId id="315" r:id="rId49"/>
    <p:sldId id="316" r:id="rId50"/>
    <p:sldId id="317" r:id="rId51"/>
    <p:sldId id="318" r:id="rId52"/>
    <p:sldId id="319" r:id="rId53"/>
    <p:sldId id="320" r:id="rId54"/>
    <p:sldId id="321" r:id="rId55"/>
    <p:sldId id="322" r:id="rId56"/>
    <p:sldId id="328" r:id="rId57"/>
  </p:sldIdLst>
  <p:sldSz cx="9144000" cy="6858000" type="screen4x3"/>
  <p:notesSz cx="6858000" cy="9144000"/>
  <p:embeddedFontLst>
    <p:embeddedFont>
      <p:font typeface="仿宋_GB2312" panose="02010600030101010101" charset="-122"/>
      <p:regular r:id="rId59"/>
    </p:embeddedFont>
    <p:embeddedFont>
      <p:font typeface="Wingdings 2" panose="05020102010507070707" pitchFamily="18" charset="2"/>
      <p:regular r:id="rId60"/>
    </p:embeddedFont>
    <p:embeddedFont>
      <p:font typeface="黑体" panose="02010609060101010101" pitchFamily="49" charset="-122"/>
      <p:regular r:id="rId61"/>
    </p:embeddedFont>
    <p:embeddedFont>
      <p:font typeface="楷体" panose="02010609060101010101" pitchFamily="49" charset="-122"/>
      <p:regular r:id="rId62"/>
    </p:embeddedFont>
    <p:embeddedFont>
      <p:font typeface="Calibri" panose="020F0502020204030204" pitchFamily="34" charset="0"/>
      <p:regular r:id="rId63"/>
      <p:bold r:id="rId64"/>
      <p:italic r:id="rId65"/>
      <p:boldItalic r:id="rId66"/>
    </p:embeddedFont>
    <p:embeddedFont>
      <p:font typeface="隶书" panose="02010509060101010101" pitchFamily="49" charset="-122"/>
      <p:regular r:id="rId67"/>
    </p:embeddedFont>
    <p:embeddedFont>
      <p:font typeface="华文新魏" panose="02010800040101010101" pitchFamily="2" charset="-122"/>
      <p:regular r:id="rId68"/>
    </p:embeddedFont>
  </p:embeddedFontLst>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428" autoAdjust="0"/>
  </p:normalViewPr>
  <p:slideViewPr>
    <p:cSldViewPr>
      <p:cViewPr varScale="1">
        <p:scale>
          <a:sx n="57" d="100"/>
          <a:sy n="57" d="100"/>
        </p:scale>
        <p:origin x="788" y="20"/>
      </p:cViewPr>
      <p:guideLst>
        <p:guide orient="horz" pos="2160"/>
        <p:guide pos="2880"/>
      </p:guideLst>
    </p:cSldViewPr>
  </p:slideViewPr>
  <p:outlineViewPr>
    <p:cViewPr>
      <p:scale>
        <a:sx n="33" d="100"/>
        <a:sy n="33" d="100"/>
      </p:scale>
      <p:origin x="0" y="-1380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5.fntdata"/><Relationship Id="rId68" Type="http://schemas.openxmlformats.org/officeDocument/2006/relationships/font" Target="fonts/font10.fnt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6.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67"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_rels/viewProps.xml.rels><?xml version="1.0" encoding="UTF-8" standalone="yes"?>
<Relationships xmlns="http://schemas.openxmlformats.org/package/2006/relationships"><Relationship Id="rId13" Type="http://schemas.openxmlformats.org/officeDocument/2006/relationships/slide" Target="slides/slide23.xml"/><Relationship Id="rId18" Type="http://schemas.openxmlformats.org/officeDocument/2006/relationships/slide" Target="slides/slide28.xml"/><Relationship Id="rId26" Type="http://schemas.openxmlformats.org/officeDocument/2006/relationships/slide" Target="slides/slide36.xml"/><Relationship Id="rId39" Type="http://schemas.openxmlformats.org/officeDocument/2006/relationships/slide" Target="slides/slide49.xml"/><Relationship Id="rId21" Type="http://schemas.openxmlformats.org/officeDocument/2006/relationships/slide" Target="slides/slide31.xml"/><Relationship Id="rId34" Type="http://schemas.openxmlformats.org/officeDocument/2006/relationships/slide" Target="slides/slide44.xml"/><Relationship Id="rId42" Type="http://schemas.openxmlformats.org/officeDocument/2006/relationships/slide" Target="slides/slide55.xml"/><Relationship Id="rId7" Type="http://schemas.openxmlformats.org/officeDocument/2006/relationships/slide" Target="slides/slide16.xml"/><Relationship Id="rId2" Type="http://schemas.openxmlformats.org/officeDocument/2006/relationships/slide" Target="slides/slide11.xml"/><Relationship Id="rId16" Type="http://schemas.openxmlformats.org/officeDocument/2006/relationships/slide" Target="slides/slide26.xml"/><Relationship Id="rId20" Type="http://schemas.openxmlformats.org/officeDocument/2006/relationships/slide" Target="slides/slide30.xml"/><Relationship Id="rId29" Type="http://schemas.openxmlformats.org/officeDocument/2006/relationships/slide" Target="slides/slide39.xml"/><Relationship Id="rId41" Type="http://schemas.openxmlformats.org/officeDocument/2006/relationships/slide" Target="slides/slide53.xml"/><Relationship Id="rId1" Type="http://schemas.openxmlformats.org/officeDocument/2006/relationships/slide" Target="slides/slide10.xml"/><Relationship Id="rId6" Type="http://schemas.openxmlformats.org/officeDocument/2006/relationships/slide" Target="slides/slide15.xml"/><Relationship Id="rId11" Type="http://schemas.openxmlformats.org/officeDocument/2006/relationships/slide" Target="slides/slide21.xml"/><Relationship Id="rId24" Type="http://schemas.openxmlformats.org/officeDocument/2006/relationships/slide" Target="slides/slide34.xml"/><Relationship Id="rId32" Type="http://schemas.openxmlformats.org/officeDocument/2006/relationships/slide" Target="slides/slide42.xml"/><Relationship Id="rId37" Type="http://schemas.openxmlformats.org/officeDocument/2006/relationships/slide" Target="slides/slide47.xml"/><Relationship Id="rId40" Type="http://schemas.openxmlformats.org/officeDocument/2006/relationships/slide" Target="slides/slide51.xml"/><Relationship Id="rId5" Type="http://schemas.openxmlformats.org/officeDocument/2006/relationships/slide" Target="slides/slide14.xml"/><Relationship Id="rId15" Type="http://schemas.openxmlformats.org/officeDocument/2006/relationships/slide" Target="slides/slide25.xml"/><Relationship Id="rId23" Type="http://schemas.openxmlformats.org/officeDocument/2006/relationships/slide" Target="slides/slide33.xml"/><Relationship Id="rId28" Type="http://schemas.openxmlformats.org/officeDocument/2006/relationships/slide" Target="slides/slide38.xml"/><Relationship Id="rId36" Type="http://schemas.openxmlformats.org/officeDocument/2006/relationships/slide" Target="slides/slide46.xml"/><Relationship Id="rId10" Type="http://schemas.openxmlformats.org/officeDocument/2006/relationships/slide" Target="slides/slide19.xml"/><Relationship Id="rId19" Type="http://schemas.openxmlformats.org/officeDocument/2006/relationships/slide" Target="slides/slide29.xml"/><Relationship Id="rId31" Type="http://schemas.openxmlformats.org/officeDocument/2006/relationships/slide" Target="slides/slide41.xml"/><Relationship Id="rId4" Type="http://schemas.openxmlformats.org/officeDocument/2006/relationships/slide" Target="slides/slide13.xml"/><Relationship Id="rId9" Type="http://schemas.openxmlformats.org/officeDocument/2006/relationships/slide" Target="slides/slide18.xml"/><Relationship Id="rId14" Type="http://schemas.openxmlformats.org/officeDocument/2006/relationships/slide" Target="slides/slide24.xml"/><Relationship Id="rId22" Type="http://schemas.openxmlformats.org/officeDocument/2006/relationships/slide" Target="slides/slide32.xml"/><Relationship Id="rId27" Type="http://schemas.openxmlformats.org/officeDocument/2006/relationships/slide" Target="slides/slide37.xml"/><Relationship Id="rId30" Type="http://schemas.openxmlformats.org/officeDocument/2006/relationships/slide" Target="slides/slide40.xml"/><Relationship Id="rId35" Type="http://schemas.openxmlformats.org/officeDocument/2006/relationships/slide" Target="slides/slide45.xml"/><Relationship Id="rId8" Type="http://schemas.openxmlformats.org/officeDocument/2006/relationships/slide" Target="slides/slide17.xml"/><Relationship Id="rId3" Type="http://schemas.openxmlformats.org/officeDocument/2006/relationships/slide" Target="slides/slide12.xml"/><Relationship Id="rId12" Type="http://schemas.openxmlformats.org/officeDocument/2006/relationships/slide" Target="slides/slide22.xml"/><Relationship Id="rId17" Type="http://schemas.openxmlformats.org/officeDocument/2006/relationships/slide" Target="slides/slide27.xml"/><Relationship Id="rId25" Type="http://schemas.openxmlformats.org/officeDocument/2006/relationships/slide" Target="slides/slide35.xml"/><Relationship Id="rId33" Type="http://schemas.openxmlformats.org/officeDocument/2006/relationships/slide" Target="slides/slide43.xml"/><Relationship Id="rId38"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9.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image" Target="../media/image31.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6.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image" Target="../media/image48.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pitchFamily="2" charset="-122"/>
              </a:defRPr>
            </a:lvl1pPr>
          </a:lstStyle>
          <a:p>
            <a:pPr>
              <a:defRPr/>
            </a:pPr>
            <a:fld id="{5AF85444-0964-4905-8539-050908DA4252}" type="datetimeFigureOut">
              <a:rPr lang="zh-CN" altLang="en-US"/>
              <a:pPr>
                <a:defRPr/>
              </a:pPr>
              <a:t>2015-09-09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宋体" pitchFamily="2" charset="-122"/>
              </a:defRPr>
            </a:lvl1pPr>
          </a:lstStyle>
          <a:p>
            <a:pPr>
              <a:defRPr/>
            </a:pPr>
            <a:fld id="{6C87C6E9-4606-433C-94A3-E42FF0E91B0A}" type="slidenum">
              <a:rPr lang="zh-CN" altLang="en-US"/>
              <a:pPr>
                <a:defRPr/>
              </a:pPr>
              <a:t>‹#›</a:t>
            </a:fld>
            <a:endParaRPr lang="zh-CN" altLang="en-US"/>
          </a:p>
        </p:txBody>
      </p:sp>
    </p:spTree>
    <p:extLst>
      <p:ext uri="{BB962C8B-B14F-4D97-AF65-F5344CB8AC3E}">
        <p14:creationId xmlns:p14="http://schemas.microsoft.com/office/powerpoint/2010/main" val="21508669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63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EC85163-9791-4F47-BDE8-22C45C700A4B}" type="slidenum">
              <a:rPr lang="zh-CN" altLang="en-US" smtClean="0"/>
              <a:pPr eaLnBrk="1" hangingPunct="1"/>
              <a:t>1</a:t>
            </a:fld>
            <a:endParaRPr lang="zh-CN" altLang="en-US" smtClean="0"/>
          </a:p>
        </p:txBody>
      </p:sp>
    </p:spTree>
    <p:extLst>
      <p:ext uri="{BB962C8B-B14F-4D97-AF65-F5344CB8AC3E}">
        <p14:creationId xmlns:p14="http://schemas.microsoft.com/office/powerpoint/2010/main" val="2781681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573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D81382C-275E-44CD-ADAA-EB01E3993FFE}" type="slidenum">
              <a:rPr lang="zh-CN" altLang="en-US" smtClean="0"/>
              <a:pPr eaLnBrk="1" hangingPunct="1"/>
              <a:t>55</a:t>
            </a:fld>
            <a:endParaRPr lang="zh-CN" altLang="en-US" smtClean="0"/>
          </a:p>
        </p:txBody>
      </p:sp>
    </p:spTree>
    <p:extLst>
      <p:ext uri="{BB962C8B-B14F-4D97-AF65-F5344CB8AC3E}">
        <p14:creationId xmlns:p14="http://schemas.microsoft.com/office/powerpoint/2010/main" val="3162192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etrxyin@scut.edu.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3109" name="Rectangle 37"/>
          <p:cNvSpPr>
            <a:spLocks noChangeArrowheads="1"/>
          </p:cNvSpPr>
          <p:nvPr/>
        </p:nvSpPr>
        <p:spPr bwMode="auto">
          <a:xfrm>
            <a:off x="1600200" y="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25" name="Group 53"/>
          <p:cNvGrpSpPr>
            <a:grpSpLocks/>
          </p:cNvGrpSpPr>
          <p:nvPr/>
        </p:nvGrpSpPr>
        <p:grpSpPr bwMode="auto">
          <a:xfrm>
            <a:off x="19050" y="2330450"/>
            <a:ext cx="9115425" cy="358775"/>
            <a:chOff x="3827" y="1468"/>
            <a:chExt cx="1927" cy="226"/>
          </a:xfrm>
        </p:grpSpPr>
        <p:sp>
          <p:nvSpPr>
            <p:cNvPr id="3126" name="Line 54"/>
            <p:cNvSpPr>
              <a:spLocks noChangeShapeType="1"/>
            </p:cNvSpPr>
            <p:nvPr/>
          </p:nvSpPr>
          <p:spPr bwMode="white">
            <a:xfrm>
              <a:off x="3827" y="1468"/>
              <a:ext cx="1927" cy="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7" name="Line 55"/>
            <p:cNvSpPr>
              <a:spLocks noChangeShapeType="1"/>
            </p:cNvSpPr>
            <p:nvPr/>
          </p:nvSpPr>
          <p:spPr bwMode="white">
            <a:xfrm>
              <a:off x="3827" y="1540"/>
              <a:ext cx="1927" cy="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8" name="Line 56"/>
            <p:cNvSpPr>
              <a:spLocks noChangeShapeType="1"/>
            </p:cNvSpPr>
            <p:nvPr/>
          </p:nvSpPr>
          <p:spPr bwMode="white">
            <a:xfrm>
              <a:off x="3827" y="1616"/>
              <a:ext cx="1927" cy="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9" name="Line 57"/>
            <p:cNvSpPr>
              <a:spLocks noChangeShapeType="1"/>
            </p:cNvSpPr>
            <p:nvPr/>
          </p:nvSpPr>
          <p:spPr bwMode="white">
            <a:xfrm>
              <a:off x="3827" y="1694"/>
              <a:ext cx="1927" cy="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074" name="Rectangle 2"/>
          <p:cNvSpPr>
            <a:spLocks noGrp="1" noChangeArrowheads="1"/>
          </p:cNvSpPr>
          <p:nvPr>
            <p:ph type="ctrTitle"/>
          </p:nvPr>
        </p:nvSpPr>
        <p:spPr bwMode="ltGray">
          <a:xfrm>
            <a:off x="755576" y="1844824"/>
            <a:ext cx="8208912" cy="1728192"/>
          </a:xfrm>
          <a:extLst>
            <a:ext uri="{AF507438-7753-43E0-B8FC-AC1667EBCBE1}">
              <a14:hiddenEffects xmlns:a14="http://schemas.microsoft.com/office/drawing/2010/main">
                <a:effectLst>
                  <a:outerShdw dist="53882" dir="2700000" algn="ctr" rotWithShape="0">
                    <a:srgbClr val="000000"/>
                  </a:outerShdw>
                </a:effectLst>
              </a14:hiddenEffects>
            </a:ext>
          </a:extLst>
        </p:spPr>
        <p:txBody>
          <a:bodyPr/>
          <a:lstStyle>
            <a:lvl1pPr algn="ctr">
              <a:defRPr sz="4800">
                <a:solidFill>
                  <a:schemeClr val="tx2"/>
                </a:solidFill>
              </a:defRPr>
            </a:lvl1pPr>
          </a:lstStyle>
          <a:p>
            <a:pPr lvl="0"/>
            <a:r>
              <a:rPr lang="zh-CN" altLang="en-US" noProof="0" smtClean="0"/>
              <a:t>单击此处编辑母版标题样式</a:t>
            </a:r>
            <a:endParaRPr lang="zh-CN" altLang="en-US" noProof="0" dirty="0" smtClean="0"/>
          </a:p>
        </p:txBody>
      </p:sp>
      <p:sp>
        <p:nvSpPr>
          <p:cNvPr id="3" name="TextBox 2"/>
          <p:cNvSpPr txBox="1"/>
          <p:nvPr/>
        </p:nvSpPr>
        <p:spPr>
          <a:xfrm>
            <a:off x="1835696" y="6372036"/>
            <a:ext cx="7300396" cy="369332"/>
          </a:xfrm>
          <a:prstGeom prst="rect">
            <a:avLst/>
          </a:prstGeom>
          <a:noFill/>
        </p:spPr>
        <p:txBody>
          <a:bodyPr wrap="none" rtlCol="0">
            <a:spAutoFit/>
          </a:bodyPr>
          <a:lstStyle/>
          <a:p>
            <a:pPr algn="ctr"/>
            <a:r>
              <a:rPr lang="zh-CN" altLang="en-US" b="1" dirty="0" smtClean="0">
                <a:solidFill>
                  <a:schemeClr val="accent6">
                    <a:lumMod val="50000"/>
                  </a:schemeClr>
                </a:solidFill>
                <a:latin typeface="隶书" pitchFamily="49" charset="-122"/>
                <a:ea typeface="隶书" pitchFamily="49" charset="-122"/>
              </a:rPr>
              <a:t>殷瑞祥教授 </a:t>
            </a:r>
            <a:r>
              <a:rPr lang="en-US" altLang="zh-CN" b="1" dirty="0" smtClean="0">
                <a:solidFill>
                  <a:schemeClr val="accent6">
                    <a:lumMod val="50000"/>
                  </a:schemeClr>
                </a:solidFill>
                <a:latin typeface="隶书" pitchFamily="49" charset="-122"/>
                <a:ea typeface="隶书" pitchFamily="49" charset="-122"/>
              </a:rPr>
              <a:t>Professor </a:t>
            </a:r>
            <a:r>
              <a:rPr lang="en-US" altLang="zh-CN" b="1" dirty="0" err="1" smtClean="0">
                <a:solidFill>
                  <a:schemeClr val="accent6">
                    <a:lumMod val="50000"/>
                  </a:schemeClr>
                </a:solidFill>
                <a:latin typeface="隶书" pitchFamily="49" charset="-122"/>
                <a:ea typeface="隶书" pitchFamily="49" charset="-122"/>
              </a:rPr>
              <a:t>Rui</a:t>
            </a:r>
            <a:r>
              <a:rPr lang="en-US" altLang="zh-CN" b="1" dirty="0" smtClean="0">
                <a:solidFill>
                  <a:schemeClr val="accent6">
                    <a:lumMod val="50000"/>
                  </a:schemeClr>
                </a:solidFill>
                <a:latin typeface="隶书" pitchFamily="49" charset="-122"/>
                <a:ea typeface="隶书" pitchFamily="49" charset="-122"/>
              </a:rPr>
              <a:t>-Xiang Yin</a:t>
            </a:r>
            <a:r>
              <a:rPr lang="zh-CN" altLang="en-US" b="1" dirty="0" smtClean="0">
                <a:solidFill>
                  <a:schemeClr val="accent6">
                    <a:lumMod val="50000"/>
                  </a:schemeClr>
                </a:solidFill>
                <a:latin typeface="隶书" pitchFamily="49" charset="-122"/>
                <a:ea typeface="隶书" pitchFamily="49" charset="-122"/>
              </a:rPr>
              <a:t>（</a:t>
            </a:r>
            <a:r>
              <a:rPr lang="en-US" altLang="zh-CN" b="1" dirty="0" smtClean="0">
                <a:solidFill>
                  <a:schemeClr val="accent6">
                    <a:lumMod val="50000"/>
                  </a:schemeClr>
                </a:solidFill>
                <a:latin typeface="隶书" pitchFamily="49" charset="-122"/>
                <a:ea typeface="隶书" pitchFamily="49" charset="-122"/>
              </a:rPr>
              <a:t>PhD) </a:t>
            </a:r>
            <a:r>
              <a:rPr lang="en-US" altLang="zh-CN" b="1" dirty="0" smtClean="0">
                <a:solidFill>
                  <a:schemeClr val="accent6">
                    <a:lumMod val="50000"/>
                  </a:schemeClr>
                </a:solidFill>
                <a:latin typeface="+mn-lt"/>
                <a:ea typeface="隶书" pitchFamily="49" charset="-122"/>
                <a:hlinkClick r:id="rId2"/>
              </a:rPr>
              <a:t>etrxyin@scut.edu.cn</a:t>
            </a:r>
            <a:r>
              <a:rPr lang="en-US" altLang="zh-CN" b="1" dirty="0" smtClean="0">
                <a:solidFill>
                  <a:schemeClr val="accent6">
                    <a:lumMod val="50000"/>
                  </a:schemeClr>
                </a:solidFill>
                <a:latin typeface="+mn-lt"/>
                <a:ea typeface="隶书" pitchFamily="49" charset="-122"/>
              </a:rPr>
              <a:t> </a:t>
            </a:r>
            <a:endParaRPr lang="zh-CN" altLang="en-US" b="1" dirty="0">
              <a:solidFill>
                <a:schemeClr val="accent6">
                  <a:lumMod val="50000"/>
                </a:schemeClr>
              </a:solidFill>
              <a:latin typeface="+mn-lt"/>
              <a:ea typeface="隶书" pitchFamily="49" charset="-122"/>
            </a:endParaRPr>
          </a:p>
        </p:txBody>
      </p:sp>
      <p:pic>
        <p:nvPicPr>
          <p:cNvPr id="14" name="Picture 6"/>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1251"/>
            <a:ext cx="1979712" cy="6858000"/>
          </a:xfrm>
          <a:prstGeom prst="rect">
            <a:avLst/>
          </a:prstGeom>
        </p:spPr>
      </p:pic>
      <p:sp>
        <p:nvSpPr>
          <p:cNvPr id="4" name="TextBox 3"/>
          <p:cNvSpPr txBox="1"/>
          <p:nvPr/>
        </p:nvSpPr>
        <p:spPr>
          <a:xfrm>
            <a:off x="1043608" y="550421"/>
            <a:ext cx="7704856" cy="1446550"/>
          </a:xfrm>
          <a:prstGeom prst="rect">
            <a:avLst/>
          </a:prstGeom>
          <a:noFill/>
        </p:spPr>
        <p:txBody>
          <a:bodyPr wrap="square" rtlCol="0">
            <a:spAutoFit/>
          </a:bodyPr>
          <a:lstStyle/>
          <a:p>
            <a:pPr algn="ctr"/>
            <a:r>
              <a:rPr lang="en-US" altLang="zh-CN" sz="4400" b="1" dirty="0" smtClean="0">
                <a:solidFill>
                  <a:srgbClr val="FF0000"/>
                </a:solidFill>
                <a:latin typeface="华文新魏" pitchFamily="2" charset="-122"/>
                <a:ea typeface="华文新魏" pitchFamily="2" charset="-122"/>
              </a:rPr>
              <a:t>《</a:t>
            </a:r>
            <a:r>
              <a:rPr lang="zh-CN" altLang="en-US" sz="4400" b="1" dirty="0" smtClean="0">
                <a:solidFill>
                  <a:srgbClr val="FF0000"/>
                </a:solidFill>
                <a:latin typeface="华文新魏" pitchFamily="2" charset="-122"/>
                <a:ea typeface="华文新魏" pitchFamily="2" charset="-122"/>
              </a:rPr>
              <a:t>电路与模拟电子技术</a:t>
            </a:r>
            <a:r>
              <a:rPr lang="en-US" altLang="zh-CN" sz="4400" b="1" dirty="0" smtClean="0">
                <a:solidFill>
                  <a:srgbClr val="FF0000"/>
                </a:solidFill>
                <a:latin typeface="华文新魏" pitchFamily="2" charset="-122"/>
                <a:ea typeface="华文新魏" pitchFamily="2" charset="-122"/>
              </a:rPr>
              <a:t>》</a:t>
            </a:r>
          </a:p>
          <a:p>
            <a:pPr algn="ctr"/>
            <a:r>
              <a:rPr lang="zh-CN" altLang="en-US" sz="4400" b="1" dirty="0" smtClean="0">
                <a:solidFill>
                  <a:srgbClr val="FF0000"/>
                </a:solidFill>
                <a:latin typeface="华文新魏" pitchFamily="2" charset="-122"/>
                <a:ea typeface="华文新魏" pitchFamily="2" charset="-122"/>
              </a:rPr>
              <a:t>课程讲义</a:t>
            </a:r>
            <a:endParaRPr lang="zh-CN" altLang="en-US" sz="4400" b="1" dirty="0">
              <a:solidFill>
                <a:srgbClr val="FF0000"/>
              </a:solidFill>
              <a:latin typeface="华文新魏" pitchFamily="2" charset="-122"/>
              <a:ea typeface="华文新魏" pitchFamily="2" charset="-122"/>
            </a:endParaRPr>
          </a:p>
        </p:txBody>
      </p:sp>
      <p:sp>
        <p:nvSpPr>
          <p:cNvPr id="17" name="Date Placeholder 3"/>
          <p:cNvSpPr>
            <a:spLocks noGrp="1"/>
          </p:cNvSpPr>
          <p:nvPr>
            <p:ph type="dt" sz="half" idx="2"/>
          </p:nvPr>
        </p:nvSpPr>
        <p:spPr>
          <a:xfrm>
            <a:off x="2771800" y="4005064"/>
            <a:ext cx="4453883" cy="648072"/>
          </a:xfrm>
          <a:prstGeom prst="rect">
            <a:avLst/>
          </a:prstGeom>
        </p:spPr>
        <p:txBody>
          <a:bodyPr vert="horz" lIns="91440" tIns="45720" rIns="91440" bIns="45720" rtlCol="0" anchor="ctr"/>
          <a:lstStyle>
            <a:lvl1pPr algn="ctr" eaLnBrk="1" latinLnBrk="0" hangingPunct="1">
              <a:defRPr kumimoji="0" lang="zh-CN" sz="3600" b="1">
                <a:solidFill>
                  <a:schemeClr val="tx2"/>
                </a:solidFill>
                <a:latin typeface="宋体" pitchFamily="2" charset="-122"/>
                <a:ea typeface="宋体" pitchFamily="2" charset="-122"/>
              </a:defRPr>
            </a:lvl1pPr>
          </a:lstStyle>
          <a:p>
            <a:pPr algn="ctr"/>
            <a:fld id="{30A34757-14DF-4B20-992F-708E937F9747}" type="datetime3">
              <a:rPr lang="zh-CN" altLang="en-US" smtClean="0"/>
              <a:pPr algn="ctr"/>
              <a:t>2015年9月9日星期三</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wipe(left)">
                                      <p:cBhvr>
                                        <p:cTn id="15" dur="500"/>
                                        <p:tgtEl>
                                          <p:spTgt spid="307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 grpId="0"/>
      <p:bldP spid="4" grpId="0"/>
      <p:bldP spid="17"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pPr>
              <a:defRPr/>
            </a:pPr>
            <a:fld id="{EE823C69-BAB3-4855-B98D-EA704B1FD3BB}" type="slidenum">
              <a:rPr lang="zh-CN" altLang="en-US" smtClean="0"/>
              <a:pPr>
                <a:defRPr/>
              </a:pPr>
              <a:t>‹#›</a:t>
            </a:fld>
            <a:endParaRPr lang="zh-CN" altLang="en-US"/>
          </a:p>
        </p:txBody>
      </p:sp>
      <p:sp>
        <p:nvSpPr>
          <p:cNvPr id="5" name="内容占位符 4"/>
          <p:cNvSpPr>
            <a:spLocks noGrp="1"/>
          </p:cNvSpPr>
          <p:nvPr>
            <p:ph sz="quarter" idx="11"/>
          </p:nvPr>
        </p:nvSpPr>
        <p:spPr>
          <a:xfrm>
            <a:off x="107504" y="764704"/>
            <a:ext cx="8892480" cy="5544616"/>
          </a:xfrm>
        </p:spPr>
        <p:txBody>
          <a:bodyPr/>
          <a:lstStyle>
            <a:lvl1pPr marL="457200" indent="-457200">
              <a:lnSpc>
                <a:spcPct val="150000"/>
              </a:lnSpc>
              <a:spcBef>
                <a:spcPts val="0"/>
              </a:spcBef>
              <a:buFont typeface="Wingdings" pitchFamily="2" charset="2"/>
              <a:buChar char="u"/>
              <a:defRPr sz="2800" baseline="0"/>
            </a:lvl1pPr>
            <a:lvl2pPr marL="539750" indent="-360363">
              <a:lnSpc>
                <a:spcPct val="150000"/>
              </a:lnSpc>
              <a:spcBef>
                <a:spcPts val="0"/>
              </a:spcBef>
              <a:buSzPct val="100000"/>
              <a:buFont typeface="Wingdings" pitchFamily="2" charset="2"/>
              <a:buChar char="Ø"/>
              <a:defRPr baseline="0"/>
            </a:lvl2pPr>
            <a:lvl3pPr marL="623888" indent="-263525">
              <a:lnSpc>
                <a:spcPct val="150000"/>
              </a:lnSpc>
              <a:spcBef>
                <a:spcPts val="0"/>
              </a:spcBef>
              <a:buFont typeface="Wingdings" pitchFamily="2" charset="2"/>
              <a:buChar char="n"/>
              <a:defRPr baseline="0"/>
            </a:lvl3pPr>
            <a:lvl4pPr marL="900113" indent="-360363">
              <a:lnSpc>
                <a:spcPct val="150000"/>
              </a:lnSpc>
              <a:spcBef>
                <a:spcPts val="0"/>
              </a:spcBef>
              <a:buSzPct val="100000"/>
              <a:buFont typeface="Wingdings" pitchFamily="2" charset="2"/>
              <a:buChar char="l"/>
              <a:defRPr/>
            </a:lvl4pPr>
            <a:lvl5pPr>
              <a:lnSpc>
                <a:spcPct val="150000"/>
              </a:lnSpc>
              <a:spcBef>
                <a:spcPts val="0"/>
              </a:spcBef>
              <a:defRPr/>
            </a:lvl5pPr>
          </a:lstStyle>
          <a:p>
            <a:pPr lvl="0"/>
            <a:r>
              <a:rPr lang="zh-CN" altLang="en-US" smtClean="0"/>
              <a:t>单击此处编辑母版文本样式</a:t>
            </a:r>
          </a:p>
          <a:p>
            <a:pPr lvl="1"/>
            <a:r>
              <a:rPr lang="zh-CN" altLang="en-US" smtClean="0"/>
              <a:t>第二级</a:t>
            </a:r>
          </a:p>
          <a:p>
            <a:pPr lvl="2"/>
            <a:r>
              <a:rPr lang="zh-CN" altLang="en-US" smtClean="0"/>
              <a:t>第三级</a:t>
            </a:r>
          </a:p>
        </p:txBody>
      </p:sp>
    </p:spTree>
    <p:extLst>
      <p:ext uri="{BB962C8B-B14F-4D97-AF65-F5344CB8AC3E}">
        <p14:creationId xmlns:p14="http://schemas.microsoft.com/office/powerpoint/2010/main" val="43863055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331640" y="116632"/>
            <a:ext cx="7632848" cy="533400"/>
          </a:xfrm>
        </p:spPr>
        <p:txBody>
          <a:bodyPr/>
          <a:lstStyle/>
          <a:p>
            <a:r>
              <a:rPr lang="zh-CN" altLang="en-US" smtClean="0"/>
              <a:t>单击此处编辑母版标题样式</a:t>
            </a:r>
            <a:endParaRPr lang="zh-CN" altLang="en-US" dirty="0"/>
          </a:p>
        </p:txBody>
      </p:sp>
      <p:sp>
        <p:nvSpPr>
          <p:cNvPr id="3" name="表格占位符 2"/>
          <p:cNvSpPr>
            <a:spLocks noGrp="1"/>
          </p:cNvSpPr>
          <p:nvPr>
            <p:ph type="tbl" idx="1"/>
          </p:nvPr>
        </p:nvSpPr>
        <p:spPr>
          <a:xfrm>
            <a:off x="179512" y="836712"/>
            <a:ext cx="8784976" cy="5484713"/>
          </a:xfrm>
        </p:spPr>
        <p:txBody>
          <a:bodyPr/>
          <a:lstStyle>
            <a:lvl1pPr marL="0" indent="0">
              <a:buNone/>
              <a:defRPr/>
            </a:lvl1pPr>
          </a:lstStyle>
          <a:p>
            <a:r>
              <a:rPr lang="zh-CN" altLang="en-US" smtClean="0"/>
              <a:t>单击图标添加表格</a:t>
            </a:r>
            <a:endParaRPr lang="zh-CN" altLang="en-US" dirty="0"/>
          </a:p>
        </p:txBody>
      </p:sp>
      <p:sp>
        <p:nvSpPr>
          <p:cNvPr id="6" name="灯片编号占位符 5"/>
          <p:cNvSpPr>
            <a:spLocks noGrp="1"/>
          </p:cNvSpPr>
          <p:nvPr>
            <p:ph type="sldNum" sz="quarter" idx="12"/>
          </p:nvPr>
        </p:nvSpPr>
        <p:spPr>
          <a:xfrm>
            <a:off x="7884368" y="6428779"/>
            <a:ext cx="1090464" cy="384597"/>
          </a:xfrm>
        </p:spPr>
        <p:txBody>
          <a:bodyPr/>
          <a:lstStyle>
            <a:lvl1pPr>
              <a:defRPr/>
            </a:lvl1pPr>
          </a:lstStyle>
          <a:p>
            <a:pPr>
              <a:defRPr/>
            </a:pPr>
            <a:fld id="{7F31B3CD-14B5-4116-B911-A9DC1E4528BE}" type="slidenum">
              <a:rPr lang="zh-CN" altLang="en-US" smtClean="0"/>
              <a:pPr>
                <a:defRPr/>
              </a:pPr>
              <a:t>‹#›</a:t>
            </a:fld>
            <a:endParaRPr lang="zh-CN" altLang="en-US"/>
          </a:p>
        </p:txBody>
      </p:sp>
    </p:spTree>
    <p:extLst>
      <p:ext uri="{BB962C8B-B14F-4D97-AF65-F5344CB8AC3E}">
        <p14:creationId xmlns:p14="http://schemas.microsoft.com/office/powerpoint/2010/main" val="2705735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和对象">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pPr>
              <a:defRPr/>
            </a:pPr>
            <a:fld id="{7F31B3CD-14B5-4116-B911-A9DC1E4528BE}" type="slidenum">
              <a:rPr lang="zh-CN" altLang="en-US" smtClean="0"/>
              <a:pPr>
                <a:defRPr/>
              </a:pPr>
              <a:t>‹#›</a:t>
            </a:fld>
            <a:endParaRPr lang="zh-CN" altLang="en-US"/>
          </a:p>
        </p:txBody>
      </p:sp>
      <p:sp>
        <p:nvSpPr>
          <p:cNvPr id="5" name="SmartArt 占位符 4"/>
          <p:cNvSpPr>
            <a:spLocks noGrp="1"/>
          </p:cNvSpPr>
          <p:nvPr>
            <p:ph type="dgm" sz="quarter" idx="11"/>
          </p:nvPr>
        </p:nvSpPr>
        <p:spPr>
          <a:xfrm>
            <a:off x="179512" y="836712"/>
            <a:ext cx="8712968" cy="5472608"/>
          </a:xfrm>
        </p:spPr>
        <p:txBody>
          <a:bodyPr/>
          <a:lstStyle/>
          <a:p>
            <a:r>
              <a:rPr lang="zh-CN" altLang="en-US" smtClean="0"/>
              <a:t>单击图标添加 </a:t>
            </a:r>
            <a:r>
              <a:rPr lang="en-US" altLang="zh-CN" smtClean="0"/>
              <a:t>SmartArt </a:t>
            </a:r>
            <a:r>
              <a:rPr lang="zh-CN" altLang="en-US" smtClean="0"/>
              <a:t>图形</a:t>
            </a:r>
            <a:endParaRPr lang="zh-CN" altLang="en-US" dirty="0"/>
          </a:p>
        </p:txBody>
      </p:sp>
    </p:spTree>
    <p:extLst>
      <p:ext uri="{BB962C8B-B14F-4D97-AF65-F5344CB8AC3E}">
        <p14:creationId xmlns:p14="http://schemas.microsoft.com/office/powerpoint/2010/main" val="263373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页脚占位符 3"/>
          <p:cNvSpPr>
            <a:spLocks noGrp="1"/>
          </p:cNvSpPr>
          <p:nvPr>
            <p:ph type="ftr" sz="quarter" idx="11"/>
          </p:nvPr>
        </p:nvSpPr>
        <p:spPr>
          <a:xfrm>
            <a:off x="2195736" y="6453336"/>
            <a:ext cx="4464496" cy="384597"/>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AFE28F11-701B-42A4-B5A0-1A407085D7FA}" type="slidenum">
              <a:rPr lang="zh-CN" altLang="en-US" smtClean="0"/>
              <a:pPr>
                <a:defRPr/>
              </a:pPr>
              <a:t>‹#›</a:t>
            </a:fld>
            <a:endParaRPr lang="zh-CN" altLang="en-US"/>
          </a:p>
        </p:txBody>
      </p:sp>
    </p:spTree>
    <p:extLst>
      <p:ext uri="{BB962C8B-B14F-4D97-AF65-F5344CB8AC3E}">
        <p14:creationId xmlns:p14="http://schemas.microsoft.com/office/powerpoint/2010/main" val="822747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607300" cy="6492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96863" y="1042988"/>
            <a:ext cx="4198937" cy="5400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42988"/>
            <a:ext cx="4198938" cy="5400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a:xfrm>
            <a:off x="8181975" y="6457950"/>
            <a:ext cx="962025" cy="400050"/>
          </a:xfrm>
        </p:spPr>
        <p:txBody>
          <a:bodyPr/>
          <a:lstStyle>
            <a:lvl1pPr>
              <a:defRPr/>
            </a:lvl1pPr>
          </a:lstStyle>
          <a:p>
            <a:pPr>
              <a:defRPr/>
            </a:pPr>
            <a:r>
              <a:rPr lang="zh-CN" altLang="en-US"/>
              <a:t>第</a:t>
            </a:r>
            <a:fld id="{D863782F-AFE9-4D25-BF45-EC145029A2E7}" type="slidenum">
              <a:rPr lang="zh-CN" altLang="en-US"/>
              <a:pPr>
                <a:defRPr/>
              </a:pPr>
              <a:t>‹#›</a:t>
            </a:fld>
            <a:r>
              <a:rPr lang="zh-CN" altLang="en-US"/>
              <a:t>页</a:t>
            </a:r>
          </a:p>
        </p:txBody>
      </p:sp>
    </p:spTree>
    <p:extLst>
      <p:ext uri="{BB962C8B-B14F-4D97-AF65-F5344CB8AC3E}">
        <p14:creationId xmlns:p14="http://schemas.microsoft.com/office/powerpoint/2010/main" val="346259905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hyperlink" Target="mailto:etrxyin@scut.edu.cn"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11" name="Rectangle 32"/>
          <p:cNvSpPr>
            <a:spLocks noChangeArrowheads="1"/>
          </p:cNvSpPr>
          <p:nvPr/>
        </p:nvSpPr>
        <p:spPr bwMode="ltGray">
          <a:xfrm>
            <a:off x="-17873" y="6363899"/>
            <a:ext cx="9180782" cy="515624"/>
          </a:xfrm>
          <a:prstGeom prst="rect">
            <a:avLst/>
          </a:prstGeom>
          <a:solidFill>
            <a:srgbClr val="BC0000"/>
          </a:solidFill>
          <a:ln>
            <a:noFill/>
          </a:ln>
          <a:effectLst/>
          <a:extLst/>
        </p:spPr>
        <p:txBody>
          <a:bodyPr wrap="none" anchor="ctr"/>
          <a:lstStyle/>
          <a:p>
            <a:endParaRPr lang="zh-CN" altLang="en-US"/>
          </a:p>
        </p:txBody>
      </p:sp>
      <p:grpSp>
        <p:nvGrpSpPr>
          <p:cNvPr id="2" name="组合 1"/>
          <p:cNvGrpSpPr/>
          <p:nvPr/>
        </p:nvGrpSpPr>
        <p:grpSpPr>
          <a:xfrm>
            <a:off x="-17874" y="0"/>
            <a:ext cx="9180783" cy="738282"/>
            <a:chOff x="-17874" y="0"/>
            <a:chExt cx="9180783" cy="738282"/>
          </a:xfrm>
        </p:grpSpPr>
        <p:sp>
          <p:nvSpPr>
            <p:cNvPr id="1056" name="Rectangle 32"/>
            <p:cNvSpPr>
              <a:spLocks noChangeArrowheads="1"/>
            </p:cNvSpPr>
            <p:nvPr/>
          </p:nvSpPr>
          <p:spPr bwMode="ltGray">
            <a:xfrm>
              <a:off x="-17874" y="0"/>
              <a:ext cx="9180783" cy="692696"/>
            </a:xfrm>
            <a:prstGeom prst="rect">
              <a:avLst/>
            </a:prstGeom>
            <a:solidFill>
              <a:srgbClr val="2B0CE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4" name="Rectangle 40"/>
            <p:cNvSpPr>
              <a:spLocks noChangeArrowheads="1"/>
            </p:cNvSpPr>
            <p:nvPr userDrawn="1"/>
          </p:nvSpPr>
          <p:spPr bwMode="gray">
            <a:xfrm>
              <a:off x="-11133" y="666845"/>
              <a:ext cx="9160186" cy="71437"/>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26" name="Rectangle 2"/>
          <p:cNvSpPr>
            <a:spLocks noGrp="1" noChangeArrowheads="1"/>
          </p:cNvSpPr>
          <p:nvPr>
            <p:ph type="title"/>
          </p:nvPr>
        </p:nvSpPr>
        <p:spPr bwMode="auto">
          <a:xfrm>
            <a:off x="-1" y="0"/>
            <a:ext cx="9162909" cy="664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000000">
                      <a:alpha val="50000"/>
                    </a:srgbClr>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158824" y="779239"/>
            <a:ext cx="8877672" cy="5458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030" name="Rectangle 6"/>
          <p:cNvSpPr>
            <a:spLocks noGrp="1" noChangeArrowheads="1"/>
          </p:cNvSpPr>
          <p:nvPr>
            <p:ph type="sldNum" sz="quarter" idx="4"/>
          </p:nvPr>
        </p:nvSpPr>
        <p:spPr bwMode="auto">
          <a:xfrm>
            <a:off x="8194644" y="6496846"/>
            <a:ext cx="864096" cy="286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800" b="1">
                <a:solidFill>
                  <a:srgbClr val="FFFF00"/>
                </a:solidFill>
                <a:ea typeface="宋体" charset="-122"/>
              </a:defRPr>
            </a:lvl1pPr>
          </a:lstStyle>
          <a:p>
            <a:pPr>
              <a:defRPr/>
            </a:pPr>
            <a:fld id="{7F31B3CD-14B5-4116-B911-A9DC1E4528BE}" type="slidenum">
              <a:rPr lang="zh-CN" altLang="en-US" smtClean="0"/>
              <a:pPr>
                <a:defRPr/>
              </a:pPr>
              <a:t>‹#›</a:t>
            </a:fld>
            <a:endParaRPr lang="zh-CN" altLang="en-US"/>
          </a:p>
        </p:txBody>
      </p:sp>
      <p:sp>
        <p:nvSpPr>
          <p:cNvPr id="5" name="矩形 4"/>
          <p:cNvSpPr/>
          <p:nvPr/>
        </p:nvSpPr>
        <p:spPr>
          <a:xfrm>
            <a:off x="179512" y="6474822"/>
            <a:ext cx="8064896" cy="338554"/>
          </a:xfrm>
          <a:prstGeom prst="rect">
            <a:avLst/>
          </a:prstGeom>
        </p:spPr>
        <p:txBody>
          <a:bodyPr wrap="square">
            <a:spAutoFit/>
          </a:bodyPr>
          <a:lstStyle/>
          <a:p>
            <a:r>
              <a:rPr lang="en-US" altLang="zh-CN" sz="1600" b="1" i="0" dirty="0" smtClean="0">
                <a:solidFill>
                  <a:srgbClr val="FFC000"/>
                </a:solidFill>
                <a:latin typeface="Times New Roman" pitchFamily="18" charset="0"/>
                <a:cs typeface="Times New Roman" pitchFamily="18" charset="0"/>
              </a:rPr>
              <a:t>《</a:t>
            </a:r>
            <a:r>
              <a:rPr lang="zh-CN" altLang="en-US" sz="1600" b="1" i="0" dirty="0" smtClean="0">
                <a:solidFill>
                  <a:srgbClr val="FFC000"/>
                </a:solidFill>
                <a:latin typeface="Times New Roman" pitchFamily="18" charset="0"/>
                <a:cs typeface="Times New Roman" pitchFamily="18" charset="0"/>
              </a:rPr>
              <a:t>电路与模拟电子技术</a:t>
            </a:r>
            <a:r>
              <a:rPr lang="en-US" altLang="zh-CN" sz="1600" b="1" i="0" dirty="0" smtClean="0">
                <a:solidFill>
                  <a:srgbClr val="FFC000"/>
                </a:solidFill>
                <a:latin typeface="Times New Roman" pitchFamily="18" charset="0"/>
                <a:cs typeface="Times New Roman" pitchFamily="18" charset="0"/>
              </a:rPr>
              <a:t>》</a:t>
            </a:r>
            <a:r>
              <a:rPr lang="zh-CN" altLang="en-US" sz="1600" b="1" i="0" dirty="0" smtClean="0">
                <a:solidFill>
                  <a:srgbClr val="FFC000"/>
                </a:solidFill>
                <a:latin typeface="Times New Roman" pitchFamily="18" charset="0"/>
                <a:cs typeface="Times New Roman" pitchFamily="18" charset="0"/>
              </a:rPr>
              <a:t>课程讲义 </a:t>
            </a:r>
            <a:r>
              <a:rPr lang="en-US" altLang="zh-CN" sz="1600" b="1" i="1" dirty="0" smtClean="0">
                <a:solidFill>
                  <a:srgbClr val="FFC000"/>
                </a:solidFill>
                <a:latin typeface="Times New Roman" pitchFamily="18" charset="0"/>
                <a:cs typeface="Times New Roman" pitchFamily="18" charset="0"/>
              </a:rPr>
              <a:t>Professor </a:t>
            </a:r>
            <a:r>
              <a:rPr lang="en-US" altLang="zh-CN" sz="1600" b="1" i="1" dirty="0" err="1" smtClean="0">
                <a:solidFill>
                  <a:srgbClr val="FFC000"/>
                </a:solidFill>
                <a:latin typeface="Times New Roman" pitchFamily="18" charset="0"/>
                <a:cs typeface="Times New Roman" pitchFamily="18" charset="0"/>
              </a:rPr>
              <a:t>Rui</a:t>
            </a:r>
            <a:r>
              <a:rPr lang="en-US" altLang="zh-CN" sz="1600" b="1" i="1" dirty="0" smtClean="0">
                <a:solidFill>
                  <a:srgbClr val="FFC000"/>
                </a:solidFill>
                <a:latin typeface="Times New Roman" pitchFamily="18" charset="0"/>
                <a:cs typeface="Times New Roman" pitchFamily="18" charset="0"/>
              </a:rPr>
              <a:t>-Xiang Yin</a:t>
            </a:r>
            <a:r>
              <a:rPr lang="en-US" altLang="zh-CN" sz="1600" b="1" i="0" dirty="0" smtClean="0">
                <a:solidFill>
                  <a:srgbClr val="FFC000"/>
                </a:solidFill>
                <a:latin typeface="Times New Roman" pitchFamily="18" charset="0"/>
                <a:cs typeface="Times New Roman" pitchFamily="18" charset="0"/>
              </a:rPr>
              <a:t>(</a:t>
            </a:r>
            <a:r>
              <a:rPr lang="en-US" altLang="zh-CN" sz="1600" b="1" i="1" dirty="0" smtClean="0">
                <a:solidFill>
                  <a:srgbClr val="FFC000"/>
                </a:solidFill>
                <a:latin typeface="Times New Roman" pitchFamily="18" charset="0"/>
                <a:cs typeface="Times New Roman" pitchFamily="18" charset="0"/>
              </a:rPr>
              <a:t>PhD</a:t>
            </a:r>
            <a:r>
              <a:rPr lang="en-US" altLang="zh-CN" sz="1600" b="1" i="0" dirty="0" smtClean="0">
                <a:solidFill>
                  <a:srgbClr val="FFC000"/>
                </a:solidFill>
                <a:latin typeface="Times New Roman" pitchFamily="18" charset="0"/>
                <a:cs typeface="Times New Roman" pitchFamily="18" charset="0"/>
              </a:rPr>
              <a:t>)</a:t>
            </a:r>
            <a:r>
              <a:rPr lang="en-US" altLang="zh-CN" sz="1600" b="1" i="1" dirty="0" smtClean="0">
                <a:solidFill>
                  <a:srgbClr val="FFC000"/>
                </a:solidFill>
                <a:latin typeface="Times New Roman" pitchFamily="18" charset="0"/>
                <a:cs typeface="Times New Roman" pitchFamily="18" charset="0"/>
              </a:rPr>
              <a:t>  </a:t>
            </a:r>
            <a:r>
              <a:rPr lang="en-US" altLang="zh-CN" sz="1600" dirty="0" smtClean="0">
                <a:solidFill>
                  <a:srgbClr val="FFC000"/>
                </a:solidFill>
                <a:hlinkClick r:id="rId9"/>
              </a:rPr>
              <a:t>etrxyin@scut.edu.cn</a:t>
            </a:r>
            <a:r>
              <a:rPr lang="en-US" altLang="zh-CN" sz="1600" dirty="0" smtClean="0">
                <a:solidFill>
                  <a:srgbClr val="FFC000"/>
                </a:solidFill>
              </a:rPr>
              <a:t>  </a:t>
            </a:r>
            <a:endParaRPr lang="zh-CN" altLang="en-US" sz="1600" dirty="0">
              <a:solidFill>
                <a:srgbClr val="FFC000"/>
              </a:solidFill>
            </a:endParaRPr>
          </a:p>
        </p:txBody>
      </p:sp>
    </p:spTree>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uiExpand="1" build="p">
        <p:tmplLst>
          <p:tmpl lvl="1">
            <p:tnLst>
              <p:par>
                <p:cTn presetID="1"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Lst>
      </p:bldP>
    </p:bldLst>
  </p:timing>
  <p:hf hdr="0" ftr="0"/>
  <p:txStyles>
    <p:titleStyle>
      <a:lvl1pPr algn="ctr" rtl="0" eaLnBrk="1" fontAlgn="base" hangingPunct="1">
        <a:spcBef>
          <a:spcPct val="0"/>
        </a:spcBef>
        <a:spcAft>
          <a:spcPct val="0"/>
        </a:spcAft>
        <a:defRPr sz="3600" b="1" baseline="0">
          <a:solidFill>
            <a:srgbClr val="FFFF00"/>
          </a:solidFill>
          <a:latin typeface="Times New Roman" pitchFamily="18" charset="0"/>
          <a:ea typeface="黑体" pitchFamily="49" charset="-122"/>
          <a:cs typeface="+mj-cs"/>
        </a:defRPr>
      </a:lvl1pPr>
      <a:lvl2pPr algn="r" rtl="0" eaLnBrk="1" fontAlgn="base" hangingPunct="1">
        <a:spcBef>
          <a:spcPct val="0"/>
        </a:spcBef>
        <a:spcAft>
          <a:spcPct val="0"/>
        </a:spcAft>
        <a:defRPr sz="4000">
          <a:solidFill>
            <a:schemeClr val="bg1"/>
          </a:solidFill>
          <a:latin typeface="Arial" charset="0"/>
        </a:defRPr>
      </a:lvl2pPr>
      <a:lvl3pPr algn="r" rtl="0" eaLnBrk="1" fontAlgn="base" hangingPunct="1">
        <a:spcBef>
          <a:spcPct val="0"/>
        </a:spcBef>
        <a:spcAft>
          <a:spcPct val="0"/>
        </a:spcAft>
        <a:defRPr sz="4000">
          <a:solidFill>
            <a:schemeClr val="bg1"/>
          </a:solidFill>
          <a:latin typeface="Arial" charset="0"/>
        </a:defRPr>
      </a:lvl3pPr>
      <a:lvl4pPr algn="r" rtl="0" eaLnBrk="1" fontAlgn="base" hangingPunct="1">
        <a:spcBef>
          <a:spcPct val="0"/>
        </a:spcBef>
        <a:spcAft>
          <a:spcPct val="0"/>
        </a:spcAft>
        <a:defRPr sz="4000">
          <a:solidFill>
            <a:schemeClr val="bg1"/>
          </a:solidFill>
          <a:latin typeface="Arial" charset="0"/>
        </a:defRPr>
      </a:lvl4pPr>
      <a:lvl5pPr algn="r" rtl="0" eaLnBrk="1" fontAlgn="base" hangingPunct="1">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p:titleStyle>
    <p:bodyStyle>
      <a:lvl1pPr marL="342900" indent="-342900" algn="l" rtl="0" eaLnBrk="1" fontAlgn="base" hangingPunct="1">
        <a:spcBef>
          <a:spcPct val="20000"/>
        </a:spcBef>
        <a:spcAft>
          <a:spcPct val="0"/>
        </a:spcAft>
        <a:buFont typeface="Wingdings" pitchFamily="2" charset="2"/>
        <a:buChar char="n"/>
        <a:defRPr sz="2800" b="1" baseline="0">
          <a:solidFill>
            <a:schemeClr val="tx2"/>
          </a:solidFill>
          <a:latin typeface="Times New Roman" pitchFamily="18" charset="0"/>
          <a:ea typeface="+mn-ea"/>
          <a:cs typeface="+mn-cs"/>
        </a:defRPr>
      </a:lvl1pPr>
      <a:lvl2pPr marL="742950" indent="-285750" algn="l" rtl="0" eaLnBrk="1" fontAlgn="base" hangingPunct="1">
        <a:spcBef>
          <a:spcPct val="20000"/>
        </a:spcBef>
        <a:spcAft>
          <a:spcPct val="0"/>
        </a:spcAft>
        <a:buSzPct val="100000"/>
        <a:buFont typeface="Wingdings" pitchFamily="2" charset="2"/>
        <a:buChar char="u"/>
        <a:defRPr sz="2800" b="1" baseline="0">
          <a:solidFill>
            <a:schemeClr val="tx2"/>
          </a:solidFill>
          <a:latin typeface="Times New Roman" pitchFamily="18" charset="0"/>
        </a:defRPr>
      </a:lvl2pPr>
      <a:lvl3pPr marL="1143000" indent="-228600" algn="l" rtl="0" eaLnBrk="1" fontAlgn="base" hangingPunct="1">
        <a:spcBef>
          <a:spcPct val="20000"/>
        </a:spcBef>
        <a:spcAft>
          <a:spcPct val="0"/>
        </a:spcAft>
        <a:buFont typeface="Wingdings" pitchFamily="2" charset="2"/>
        <a:buChar char="Ø"/>
        <a:defRPr sz="2400" b="1" baseline="0">
          <a:solidFill>
            <a:schemeClr val="tx2"/>
          </a:solidFill>
          <a:latin typeface="Times New Roman" pitchFamily="18" charset="0"/>
        </a:defRPr>
      </a:lvl3pPr>
      <a:lvl4pPr marL="1600200" indent="-228600" algn="l" rtl="0" eaLnBrk="1" fontAlgn="base" hangingPunct="1">
        <a:spcBef>
          <a:spcPct val="20000"/>
        </a:spcBef>
        <a:spcAft>
          <a:spcPct val="0"/>
        </a:spcAft>
        <a:buSzPct val="60000"/>
        <a:buFont typeface="Wingdings 2" pitchFamily="18" charset="2"/>
        <a:buChar char=""/>
        <a:defRPr sz="2000" b="1">
          <a:solidFill>
            <a:schemeClr val="tx2"/>
          </a:solidFill>
          <a:latin typeface="+mn-lt"/>
        </a:defRPr>
      </a:lvl4pPr>
      <a:lvl5pPr marL="2057400" indent="-228600" algn="l" rtl="0" eaLnBrk="1" fontAlgn="base" hangingPunct="1">
        <a:spcBef>
          <a:spcPct val="20000"/>
        </a:spcBef>
        <a:spcAft>
          <a:spcPct val="0"/>
        </a:spcAft>
        <a:buFont typeface="Wingdings" pitchFamily="2" charset="2"/>
        <a:buChar char="§"/>
        <a:defRPr sz="2000" b="1">
          <a:solidFill>
            <a:schemeClr val="tx2"/>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9.wmf"/><Relationship Id="rId5" Type="http://schemas.openxmlformats.org/officeDocument/2006/relationships/oleObject" Target="../embeddings/oleObject7.bin"/><Relationship Id="rId4" Type="http://schemas.openxmlformats.org/officeDocument/2006/relationships/image" Target="../media/image8.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0.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2.wmf"/><Relationship Id="rId5" Type="http://schemas.openxmlformats.org/officeDocument/2006/relationships/oleObject" Target="../embeddings/oleObject10.bin"/><Relationship Id="rId4" Type="http://schemas.openxmlformats.org/officeDocument/2006/relationships/image" Target="../media/image11.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14.wmf"/><Relationship Id="rId5" Type="http://schemas.openxmlformats.org/officeDocument/2006/relationships/oleObject" Target="../embeddings/oleObject12.bin"/><Relationship Id="rId4" Type="http://schemas.openxmlformats.org/officeDocument/2006/relationships/image" Target="../media/image13.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5.wmf"/></Relationships>
</file>

<file path=ppt/slides/_rels/slide25.xml.rels><?xml version="1.0" encoding="UTF-8" standalone="yes"?>
<Relationships xmlns="http://schemas.openxmlformats.org/package/2006/relationships"><Relationship Id="rId8" Type="http://schemas.openxmlformats.org/officeDocument/2006/relationships/image" Target="../media/image18.emf"/><Relationship Id="rId13" Type="http://schemas.openxmlformats.org/officeDocument/2006/relationships/oleObject" Target="../embeddings/oleObject19.bin"/><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20.e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7.e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19.emf"/><Relationship Id="rId4" Type="http://schemas.openxmlformats.org/officeDocument/2006/relationships/image" Target="../media/image16.emf"/><Relationship Id="rId9" Type="http://schemas.openxmlformats.org/officeDocument/2006/relationships/oleObject" Target="../embeddings/oleObject17.bin"/><Relationship Id="rId14" Type="http://schemas.openxmlformats.org/officeDocument/2006/relationships/image" Target="../media/image21.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image" Target="../media/image23.wmf"/><Relationship Id="rId5" Type="http://schemas.openxmlformats.org/officeDocument/2006/relationships/oleObject" Target="../embeddings/oleObject21.bin"/><Relationship Id="rId4" Type="http://schemas.openxmlformats.org/officeDocument/2006/relationships/image" Target="../media/image22.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image" Target="../media/image25.wmf"/><Relationship Id="rId5" Type="http://schemas.openxmlformats.org/officeDocument/2006/relationships/oleObject" Target="../embeddings/oleObject23.bin"/><Relationship Id="rId4" Type="http://schemas.openxmlformats.org/officeDocument/2006/relationships/image" Target="../media/image24.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6.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image" Target="../media/image28.emf"/><Relationship Id="rId5" Type="http://schemas.openxmlformats.org/officeDocument/2006/relationships/oleObject" Target="../embeddings/oleObject26.bin"/><Relationship Id="rId4" Type="http://schemas.openxmlformats.org/officeDocument/2006/relationships/image" Target="../media/image27.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image" Target="../media/image30.emf"/><Relationship Id="rId5" Type="http://schemas.openxmlformats.org/officeDocument/2006/relationships/oleObject" Target="../embeddings/oleObject28.bin"/><Relationship Id="rId4" Type="http://schemas.openxmlformats.org/officeDocument/2006/relationships/image" Target="../media/image29.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image" Target="../media/image32.emf"/><Relationship Id="rId5" Type="http://schemas.openxmlformats.org/officeDocument/2006/relationships/oleObject" Target="../embeddings/oleObject30.bin"/><Relationship Id="rId4" Type="http://schemas.openxmlformats.org/officeDocument/2006/relationships/image" Target="../media/image31.emf"/></Relationships>
</file>

<file path=ppt/slides/_rels/slide34.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image" Target="../media/image35.emf"/><Relationship Id="rId5" Type="http://schemas.openxmlformats.org/officeDocument/2006/relationships/oleObject" Target="../embeddings/oleObject32.bin"/><Relationship Id="rId4" Type="http://schemas.openxmlformats.org/officeDocument/2006/relationships/image" Target="../media/image34.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image" Target="../media/image37.emf"/><Relationship Id="rId5" Type="http://schemas.openxmlformats.org/officeDocument/2006/relationships/oleObject" Target="../embeddings/oleObject34.bin"/><Relationship Id="rId4" Type="http://schemas.openxmlformats.org/officeDocument/2006/relationships/image" Target="../media/image36.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6.xml"/><Relationship Id="rId1" Type="http://schemas.openxmlformats.org/officeDocument/2006/relationships/vmlDrawing" Target="../drawings/vmlDrawing19.vml"/><Relationship Id="rId6" Type="http://schemas.openxmlformats.org/officeDocument/2006/relationships/image" Target="../media/image39.emf"/><Relationship Id="rId5" Type="http://schemas.openxmlformats.org/officeDocument/2006/relationships/oleObject" Target="../embeddings/oleObject36.bin"/><Relationship Id="rId4" Type="http://schemas.openxmlformats.org/officeDocument/2006/relationships/image" Target="../media/image38.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40.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41.wmf"/></Relationships>
</file>

<file path=ppt/slides/_rels/slide44.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43.wmf"/><Relationship Id="rId5" Type="http://schemas.openxmlformats.org/officeDocument/2006/relationships/oleObject" Target="../embeddings/oleObject40.bin"/><Relationship Id="rId4" Type="http://schemas.openxmlformats.org/officeDocument/2006/relationships/image" Target="../media/image42.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45.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46.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47.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49.emf"/><Relationship Id="rId5" Type="http://schemas.openxmlformats.org/officeDocument/2006/relationships/oleObject" Target="../embeddings/oleObject46.bin"/><Relationship Id="rId4" Type="http://schemas.openxmlformats.org/officeDocument/2006/relationships/image" Target="../media/image48.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50.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51.emf"/></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image" Target="../media/image52.wmf"/><Relationship Id="rId4" Type="http://schemas.openxmlformats.org/officeDocument/2006/relationships/oleObject" Target="../embeddings/oleObject49.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slide" Target="slide3.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slide" Target="slide4.xml"/><Relationship Id="rId5" Type="http://schemas.openxmlformats.org/officeDocument/2006/relationships/slide" Target="slide6.xml"/><Relationship Id="rId4" Type="http://schemas.openxmlformats.org/officeDocument/2006/relationships/slide" Target="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3"/>
          <p:cNvSpPr>
            <a:spLocks noGrp="1"/>
          </p:cNvSpPr>
          <p:nvPr>
            <p:ph type="ctrTitle"/>
          </p:nvPr>
        </p:nvSpPr>
        <p:spPr/>
        <p:txBody>
          <a:bodyPr/>
          <a:lstStyle/>
          <a:p>
            <a:r>
              <a:rPr lang="zh-CN" altLang="en-US" sz="4000" dirty="0"/>
              <a:t>第</a:t>
            </a:r>
            <a:r>
              <a:rPr lang="en-US" altLang="zh-CN" sz="4000" dirty="0"/>
              <a:t>1</a:t>
            </a:r>
            <a:r>
              <a:rPr lang="zh-CN" altLang="en-US" sz="4000" dirty="0" smtClean="0"/>
              <a:t>章  </a:t>
            </a:r>
            <a:r>
              <a:rPr lang="zh-CN" altLang="en-US" sz="4000" dirty="0"/>
              <a:t>电路的基本概念与基本定律</a:t>
            </a:r>
          </a:p>
        </p:txBody>
      </p:sp>
      <p:sp>
        <p:nvSpPr>
          <p:cNvPr id="2" name="TextBox 1"/>
          <p:cNvSpPr txBox="1"/>
          <p:nvPr/>
        </p:nvSpPr>
        <p:spPr>
          <a:xfrm>
            <a:off x="2843808" y="3690633"/>
            <a:ext cx="3550972" cy="523220"/>
          </a:xfrm>
          <a:prstGeom prst="rect">
            <a:avLst/>
          </a:prstGeom>
          <a:noFill/>
        </p:spPr>
        <p:txBody>
          <a:bodyPr wrap="none" rtlCol="0">
            <a:spAutoFit/>
          </a:bodyPr>
          <a:lstStyle/>
          <a:p>
            <a:fld id="{8E344B8F-615A-455F-9017-5001B1394CEB}" type="datetime3">
              <a:rPr lang="zh-CN" altLang="en-US" sz="2800" b="1" smtClean="0"/>
              <a:pPr/>
              <a:t>2015年9月9日星期三</a:t>
            </a:fld>
            <a:endParaRPr lang="zh-CN" altLang="en-US" sz="2800" b="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smtClean="0">
                <a:ea typeface="宋体" pitchFamily="2" charset="-122"/>
              </a:rPr>
              <a:t>1.3 </a:t>
            </a:r>
            <a:r>
              <a:rPr lang="zh-CN" altLang="en-US" smtClean="0">
                <a:ea typeface="宋体" pitchFamily="2" charset="-122"/>
              </a:rPr>
              <a:t>电路中的基本物理量</a:t>
            </a:r>
          </a:p>
        </p:txBody>
      </p:sp>
      <p:sp>
        <p:nvSpPr>
          <p:cNvPr id="13315" name="Rectangle 3"/>
          <p:cNvSpPr>
            <a:spLocks noGrp="1" noChangeArrowheads="1"/>
          </p:cNvSpPr>
          <p:nvPr>
            <p:ph sz="quarter" idx="11"/>
          </p:nvPr>
        </p:nvSpPr>
        <p:spPr/>
        <p:txBody>
          <a:bodyPr/>
          <a:lstStyle/>
          <a:p>
            <a:pPr marL="495300" indent="-495300" eaLnBrk="1" hangingPunct="1">
              <a:lnSpc>
                <a:spcPct val="100000"/>
              </a:lnSpc>
              <a:spcBef>
                <a:spcPts val="600"/>
              </a:spcBef>
            </a:pPr>
            <a:r>
              <a:rPr lang="zh-CN" altLang="en-US" dirty="0" smtClean="0"/>
              <a:t>电流</a:t>
            </a:r>
          </a:p>
          <a:p>
            <a:pPr marL="914400" lvl="1" indent="-457200" eaLnBrk="1" hangingPunct="1">
              <a:lnSpc>
                <a:spcPct val="100000"/>
              </a:lnSpc>
              <a:spcBef>
                <a:spcPts val="600"/>
              </a:spcBef>
              <a:buFont typeface="Wingdings" pitchFamily="2" charset="2"/>
              <a:buAutoNum type="arabicPeriod"/>
            </a:pPr>
            <a:r>
              <a:rPr lang="zh-CN" altLang="en-US" dirty="0" smtClean="0"/>
              <a:t>电流及其表示方式</a:t>
            </a:r>
          </a:p>
          <a:p>
            <a:pPr marL="989013" lvl="2" indent="-449263" eaLnBrk="1" hangingPunct="1">
              <a:lnSpc>
                <a:spcPct val="100000"/>
              </a:lnSpc>
              <a:spcBef>
                <a:spcPts val="600"/>
              </a:spcBef>
            </a:pPr>
            <a:r>
              <a:rPr lang="zh-CN" altLang="en-US" dirty="0" smtClean="0"/>
              <a:t>电流的概念</a:t>
            </a:r>
            <a:br>
              <a:rPr lang="zh-CN" altLang="en-US" dirty="0" smtClean="0"/>
            </a:br>
            <a:r>
              <a:rPr lang="zh-CN" altLang="en-US" dirty="0" smtClean="0"/>
              <a:t>电流是电路中电荷流动量的度量，它表示单位时间流过电路中某一截面的净电荷量。</a:t>
            </a:r>
          </a:p>
          <a:p>
            <a:pPr marL="989013" lvl="2" indent="-449263" eaLnBrk="1" hangingPunct="1">
              <a:lnSpc>
                <a:spcPct val="100000"/>
              </a:lnSpc>
              <a:spcBef>
                <a:spcPts val="600"/>
              </a:spcBef>
            </a:pPr>
            <a:r>
              <a:rPr lang="zh-CN" altLang="en-US" dirty="0" smtClean="0"/>
              <a:t>电荷流动不仅有数量，也有方向，因此电流是具有方向的。规定正电荷流动的方向为电流的方向（称为真实方向）。</a:t>
            </a:r>
          </a:p>
          <a:p>
            <a:pPr marL="989013" lvl="2" indent="-449263" eaLnBrk="1" hangingPunct="1">
              <a:lnSpc>
                <a:spcPct val="100000"/>
              </a:lnSpc>
              <a:spcBef>
                <a:spcPts val="600"/>
              </a:spcBef>
            </a:pPr>
            <a:r>
              <a:rPr lang="zh-CN" altLang="en-US" dirty="0" smtClean="0"/>
              <a:t>分析电路时用箭头或双下标来指定电流的方向。</a:t>
            </a:r>
          </a:p>
          <a:p>
            <a:pPr marL="989013" indent="-449263" eaLnBrk="1" hangingPunct="1">
              <a:lnSpc>
                <a:spcPct val="100000"/>
              </a:lnSpc>
              <a:spcBef>
                <a:spcPts val="600"/>
              </a:spcBef>
            </a:pPr>
            <a:endParaRPr lang="en-US" altLang="zh-CN" dirty="0" smtClean="0"/>
          </a:p>
        </p:txBody>
      </p:sp>
      <p:grpSp>
        <p:nvGrpSpPr>
          <p:cNvPr id="2" name="Group 4"/>
          <p:cNvGrpSpPr>
            <a:grpSpLocks/>
          </p:cNvGrpSpPr>
          <p:nvPr/>
        </p:nvGrpSpPr>
        <p:grpSpPr bwMode="auto">
          <a:xfrm>
            <a:off x="2928665" y="5416830"/>
            <a:ext cx="2335212" cy="336550"/>
            <a:chOff x="2880" y="2581"/>
            <a:chExt cx="1471" cy="212"/>
          </a:xfrm>
        </p:grpSpPr>
        <p:sp>
          <p:nvSpPr>
            <p:cNvPr id="13334" name="Line 5"/>
            <p:cNvSpPr>
              <a:spLocks noChangeShapeType="1"/>
            </p:cNvSpPr>
            <p:nvPr/>
          </p:nvSpPr>
          <p:spPr bwMode="auto">
            <a:xfrm>
              <a:off x="2880" y="2640"/>
              <a:ext cx="672"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13335" name="Text Box 6"/>
            <p:cNvSpPr txBox="1">
              <a:spLocks noChangeArrowheads="1"/>
            </p:cNvSpPr>
            <p:nvPr/>
          </p:nvSpPr>
          <p:spPr bwMode="auto">
            <a:xfrm>
              <a:off x="3590" y="2581"/>
              <a:ext cx="7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1600" b="1" dirty="0">
                  <a:solidFill>
                    <a:schemeClr val="tx2"/>
                  </a:solidFill>
                  <a:latin typeface="Times New Roman" pitchFamily="18" charset="0"/>
                </a:rPr>
                <a:t>正电荷流向</a:t>
              </a:r>
            </a:p>
          </p:txBody>
        </p:sp>
      </p:grpSp>
      <p:sp>
        <p:nvSpPr>
          <p:cNvPr id="39943" name="Line 7"/>
          <p:cNvSpPr>
            <a:spLocks noChangeShapeType="1"/>
          </p:cNvSpPr>
          <p:nvPr/>
        </p:nvSpPr>
        <p:spPr bwMode="auto">
          <a:xfrm flipH="1">
            <a:off x="3389040" y="5739093"/>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39944" name="Text Box 8"/>
          <p:cNvSpPr txBox="1">
            <a:spLocks noChangeArrowheads="1"/>
          </p:cNvSpPr>
          <p:nvPr/>
        </p:nvSpPr>
        <p:spPr bwMode="auto">
          <a:xfrm>
            <a:off x="2246040" y="5554943"/>
            <a:ext cx="12080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1600" b="1">
                <a:solidFill>
                  <a:schemeClr val="tx2"/>
                </a:solidFill>
                <a:latin typeface="Times New Roman" pitchFamily="18" charset="0"/>
              </a:rPr>
              <a:t>负电荷流向</a:t>
            </a:r>
          </a:p>
        </p:txBody>
      </p:sp>
      <p:grpSp>
        <p:nvGrpSpPr>
          <p:cNvPr id="3" name="Group 9"/>
          <p:cNvGrpSpPr>
            <a:grpSpLocks/>
          </p:cNvGrpSpPr>
          <p:nvPr/>
        </p:nvGrpSpPr>
        <p:grpSpPr bwMode="auto">
          <a:xfrm>
            <a:off x="1331640" y="4673880"/>
            <a:ext cx="2971800" cy="336550"/>
            <a:chOff x="1104" y="2016"/>
            <a:chExt cx="1872" cy="212"/>
          </a:xfrm>
        </p:grpSpPr>
        <p:sp>
          <p:nvSpPr>
            <p:cNvPr id="13332" name="Line 10"/>
            <p:cNvSpPr>
              <a:spLocks noChangeShapeType="1"/>
            </p:cNvSpPr>
            <p:nvPr/>
          </p:nvSpPr>
          <p:spPr bwMode="auto">
            <a:xfrm>
              <a:off x="2112" y="2139"/>
              <a:ext cx="864" cy="0"/>
            </a:xfrm>
            <a:prstGeom prst="line">
              <a:avLst/>
            </a:prstGeom>
            <a:noFill/>
            <a:ln w="1905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13333" name="Text Box 11"/>
            <p:cNvSpPr txBox="1">
              <a:spLocks noChangeArrowheads="1"/>
            </p:cNvSpPr>
            <p:nvPr/>
          </p:nvSpPr>
          <p:spPr bwMode="auto">
            <a:xfrm>
              <a:off x="1104" y="2016"/>
              <a:ext cx="101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1600" b="1" dirty="0">
                  <a:solidFill>
                    <a:schemeClr val="tx2"/>
                  </a:solidFill>
                  <a:latin typeface="Times New Roman" pitchFamily="18" charset="0"/>
                </a:rPr>
                <a:t>电流的真实方向</a:t>
              </a:r>
            </a:p>
          </p:txBody>
        </p:sp>
      </p:grpSp>
      <p:sp>
        <p:nvSpPr>
          <p:cNvPr id="39948" name="Text Box 12"/>
          <p:cNvSpPr txBox="1">
            <a:spLocks noChangeArrowheads="1"/>
          </p:cNvSpPr>
          <p:nvPr/>
        </p:nvSpPr>
        <p:spPr bwMode="auto">
          <a:xfrm>
            <a:off x="2509565" y="5221568"/>
            <a:ext cx="400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000" i="1">
                <a:latin typeface="Times New Roman" pitchFamily="18" charset="0"/>
                <a:cs typeface="Times New Roman" pitchFamily="18" charset="0"/>
              </a:rPr>
              <a:t>q</a:t>
            </a:r>
            <a:r>
              <a:rPr kumimoji="1" lang="en-US" altLang="zh-CN" baseline="30000">
                <a:latin typeface="Times New Roman" pitchFamily="18" charset="0"/>
                <a:cs typeface="Times New Roman" pitchFamily="18" charset="0"/>
              </a:rPr>
              <a:t>+</a:t>
            </a:r>
            <a:endParaRPr kumimoji="1" lang="en-US" altLang="zh-CN">
              <a:latin typeface="Times New Roman" pitchFamily="18" charset="0"/>
              <a:cs typeface="Times New Roman" pitchFamily="18" charset="0"/>
            </a:endParaRPr>
          </a:p>
        </p:txBody>
      </p:sp>
      <p:sp>
        <p:nvSpPr>
          <p:cNvPr id="39949" name="Text Box 13"/>
          <p:cNvSpPr txBox="1">
            <a:spLocks noChangeArrowheads="1"/>
          </p:cNvSpPr>
          <p:nvPr/>
        </p:nvSpPr>
        <p:spPr bwMode="auto">
          <a:xfrm>
            <a:off x="4271690" y="5543830"/>
            <a:ext cx="3635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000" i="1">
                <a:latin typeface="Times New Roman" pitchFamily="18" charset="0"/>
                <a:cs typeface="Times New Roman" pitchFamily="18" charset="0"/>
              </a:rPr>
              <a:t>q</a:t>
            </a:r>
            <a:r>
              <a:rPr kumimoji="1" lang="en-US" altLang="zh-CN" i="1" baseline="30000">
                <a:latin typeface="Times New Roman" pitchFamily="18" charset="0"/>
                <a:cs typeface="Times New Roman" pitchFamily="18" charset="0"/>
              </a:rPr>
              <a:t>-</a:t>
            </a:r>
            <a:endParaRPr kumimoji="1" lang="en-US" altLang="zh-CN" i="1">
              <a:latin typeface="Times New Roman" pitchFamily="18" charset="0"/>
              <a:cs typeface="Times New Roman" pitchFamily="18" charset="0"/>
            </a:endParaRPr>
          </a:p>
        </p:txBody>
      </p:sp>
      <p:graphicFrame>
        <p:nvGraphicFramePr>
          <p:cNvPr id="39950" name="Object 2"/>
          <p:cNvGraphicFramePr>
            <a:graphicFrameLocks noChangeAspect="1"/>
          </p:cNvGraphicFramePr>
          <p:nvPr>
            <p:extLst>
              <p:ext uri="{D42A27DB-BD31-4B8C-83A1-F6EECF244321}">
                <p14:modId xmlns:p14="http://schemas.microsoft.com/office/powerpoint/2010/main" val="2629379354"/>
              </p:ext>
            </p:extLst>
          </p:nvPr>
        </p:nvGraphicFramePr>
        <p:xfrm>
          <a:off x="5516290" y="4775480"/>
          <a:ext cx="2818694" cy="809625"/>
        </p:xfrm>
        <a:graphic>
          <a:graphicData uri="http://schemas.openxmlformats.org/presentationml/2006/ole">
            <mc:AlternateContent xmlns:mc="http://schemas.openxmlformats.org/markup-compatibility/2006">
              <mc:Choice xmlns:v="urn:schemas-microsoft-com:vml" Requires="v">
                <p:oleObj spid="_x0000_s13378" name="Equation" r:id="rId3" imgW="1485720" imgH="419040" progId="">
                  <p:embed/>
                </p:oleObj>
              </mc:Choice>
              <mc:Fallback>
                <p:oleObj name="Equation" r:id="rId3" imgW="1485720" imgH="419040" progId="">
                  <p:embed/>
                  <p:pic>
                    <p:nvPicPr>
                      <p:cNvPr id="0" name="Picture 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6290" y="4775480"/>
                        <a:ext cx="2818694"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51" name="Object 3"/>
          <p:cNvGraphicFramePr>
            <a:graphicFrameLocks noChangeAspect="1"/>
          </p:cNvGraphicFramePr>
          <p:nvPr>
            <p:extLst>
              <p:ext uri="{D42A27DB-BD31-4B8C-83A1-F6EECF244321}">
                <p14:modId xmlns:p14="http://schemas.microsoft.com/office/powerpoint/2010/main" val="2541338593"/>
              </p:ext>
            </p:extLst>
          </p:nvPr>
        </p:nvGraphicFramePr>
        <p:xfrm>
          <a:off x="4381227" y="4437112"/>
          <a:ext cx="1018902" cy="519343"/>
        </p:xfrm>
        <a:graphic>
          <a:graphicData uri="http://schemas.openxmlformats.org/presentationml/2006/ole">
            <mc:AlternateContent xmlns:mc="http://schemas.openxmlformats.org/markup-compatibility/2006">
              <mc:Choice xmlns:v="urn:schemas-microsoft-com:vml" Requires="v">
                <p:oleObj spid="_x0000_s13379" name="Equation" r:id="rId5" imgW="457200" imgH="228600" progId="">
                  <p:embed/>
                </p:oleObj>
              </mc:Choice>
              <mc:Fallback>
                <p:oleObj name="Equation" r:id="rId5" imgW="457200" imgH="228600" progId="">
                  <p:embed/>
                  <p:pic>
                    <p:nvPicPr>
                      <p:cNvPr id="0" name="Picture 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81227" y="4437112"/>
                        <a:ext cx="1018902" cy="5193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16"/>
          <p:cNvGrpSpPr>
            <a:grpSpLocks/>
          </p:cNvGrpSpPr>
          <p:nvPr/>
        </p:nvGrpSpPr>
        <p:grpSpPr bwMode="auto">
          <a:xfrm>
            <a:off x="2246040" y="4977093"/>
            <a:ext cx="2841625" cy="457200"/>
            <a:chOff x="2400" y="2304"/>
            <a:chExt cx="1790" cy="288"/>
          </a:xfrm>
        </p:grpSpPr>
        <p:sp>
          <p:nvSpPr>
            <p:cNvPr id="13326" name="Text Box 17"/>
            <p:cNvSpPr txBox="1">
              <a:spLocks noChangeArrowheads="1"/>
            </p:cNvSpPr>
            <p:nvPr/>
          </p:nvSpPr>
          <p:spPr bwMode="auto">
            <a:xfrm>
              <a:off x="2400" y="2313"/>
              <a:ext cx="18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000">
                  <a:latin typeface="Times New Roman" pitchFamily="18" charset="0"/>
                </a:rPr>
                <a:t>a</a:t>
              </a:r>
            </a:p>
          </p:txBody>
        </p:sp>
        <p:sp>
          <p:nvSpPr>
            <p:cNvPr id="13327" name="Text Box 18"/>
            <p:cNvSpPr txBox="1">
              <a:spLocks noChangeArrowheads="1"/>
            </p:cNvSpPr>
            <p:nvPr/>
          </p:nvSpPr>
          <p:spPr bwMode="auto">
            <a:xfrm>
              <a:off x="3993" y="2335"/>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000">
                  <a:latin typeface="Times New Roman" pitchFamily="18" charset="0"/>
                </a:rPr>
                <a:t>b</a:t>
              </a:r>
            </a:p>
          </p:txBody>
        </p:sp>
        <p:grpSp>
          <p:nvGrpSpPr>
            <p:cNvPr id="13328" name="Group 19"/>
            <p:cNvGrpSpPr>
              <a:grpSpLocks/>
            </p:cNvGrpSpPr>
            <p:nvPr/>
          </p:nvGrpSpPr>
          <p:grpSpPr bwMode="auto">
            <a:xfrm>
              <a:off x="2601" y="2304"/>
              <a:ext cx="1392" cy="288"/>
              <a:chOff x="2601" y="2304"/>
              <a:chExt cx="1392" cy="288"/>
            </a:xfrm>
          </p:grpSpPr>
          <p:sp>
            <p:nvSpPr>
              <p:cNvPr id="13329" name="Line 20"/>
              <p:cNvSpPr>
                <a:spLocks noChangeShapeType="1"/>
              </p:cNvSpPr>
              <p:nvPr/>
            </p:nvSpPr>
            <p:spPr bwMode="auto">
              <a:xfrm>
                <a:off x="2601" y="2448"/>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13330" name="Line 21"/>
              <p:cNvSpPr>
                <a:spLocks noChangeShapeType="1"/>
              </p:cNvSpPr>
              <p:nvPr/>
            </p:nvSpPr>
            <p:spPr bwMode="auto">
              <a:xfrm>
                <a:off x="3513" y="2458"/>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13331" name="Rectangle 22"/>
              <p:cNvSpPr>
                <a:spLocks noChangeArrowheads="1"/>
              </p:cNvSpPr>
              <p:nvPr/>
            </p:nvSpPr>
            <p:spPr bwMode="auto">
              <a:xfrm>
                <a:off x="2784" y="2304"/>
                <a:ext cx="1146" cy="288"/>
              </a:xfrm>
              <a:prstGeom prst="rect">
                <a:avLst/>
              </a:prstGeom>
              <a:solidFill>
                <a:schemeClr val="bg1"/>
              </a:solidFill>
              <a:ln w="28575">
                <a:solidFill>
                  <a:schemeClr val="hlink"/>
                </a:solidFill>
                <a:miter lim="800000"/>
                <a:headEnd/>
                <a:tailEnd/>
              </a:ln>
            </p:spPr>
            <p:txBody>
              <a:bodyPr wrap="none" anchor="ctr"/>
              <a:lstStyle/>
              <a:p>
                <a:r>
                  <a:rPr kumimoji="1" lang="zh-CN" altLang="en-US" sz="1600" b="1">
                    <a:solidFill>
                      <a:schemeClr val="tx2"/>
                    </a:solidFill>
                    <a:latin typeface="Times New Roman" pitchFamily="18" charset="0"/>
                  </a:rPr>
                  <a:t>电路中的一条通路</a:t>
                </a:r>
              </a:p>
            </p:txBody>
          </p:sp>
        </p:grpSp>
      </p:grpSp>
      <p:sp>
        <p:nvSpPr>
          <p:cNvPr id="39959" name="Line 23"/>
          <p:cNvSpPr>
            <a:spLocks noChangeShapeType="1"/>
          </p:cNvSpPr>
          <p:nvPr/>
        </p:nvSpPr>
        <p:spPr bwMode="auto">
          <a:xfrm>
            <a:off x="3681140" y="4596093"/>
            <a:ext cx="0" cy="10668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5" name="灯片编号占位符 4"/>
          <p:cNvSpPr>
            <a:spLocks noGrp="1"/>
          </p:cNvSpPr>
          <p:nvPr>
            <p:ph type="sldNum" sz="quarter" idx="10"/>
          </p:nvPr>
        </p:nvSpPr>
        <p:spPr/>
        <p:txBody>
          <a:bodyPr/>
          <a:lstStyle/>
          <a:p>
            <a:pPr>
              <a:defRPr/>
            </a:pPr>
            <a:fld id="{EE823C69-BAB3-4855-B98D-EA704B1FD3BB}" type="slidenum">
              <a:rPr lang="zh-CN" altLang="en-US" smtClean="0">
                <a:latin typeface="Times New Roman" pitchFamily="18" charset="0"/>
              </a:rPr>
              <a:pPr>
                <a:defRPr/>
              </a:pPr>
              <a:t>10</a:t>
            </a:fld>
            <a:endParaRPr lang="zh-CN" altLang="en-US">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500"/>
                                  </p:stCondLst>
                                  <p:childTnLst>
                                    <p:set>
                                      <p:cBhvr>
                                        <p:cTn id="9" dur="1" fill="hold">
                                          <p:stCondLst>
                                            <p:cond delay="499"/>
                                          </p:stCondLst>
                                        </p:cTn>
                                        <p:tgtEl>
                                          <p:spTgt spid="39959"/>
                                        </p:tgtEl>
                                        <p:attrNameLst>
                                          <p:attrName>style.visibility</p:attrName>
                                        </p:attrNameLst>
                                      </p:cBhvr>
                                      <p:to>
                                        <p:strVal val="visible"/>
                                      </p:to>
                                    </p:set>
                                  </p:childTnLst>
                                </p:cTn>
                              </p:par>
                            </p:childTnLst>
                          </p:cTn>
                        </p:par>
                        <p:par>
                          <p:cTn id="10" fill="hold" nodeType="afterGroup">
                            <p:stCondLst>
                              <p:cond delay="1500"/>
                            </p:stCondLst>
                            <p:childTnLst>
                              <p:par>
                                <p:cTn id="11" presetID="22" presetClass="entr" presetSubtype="8" fill="hold" grpId="0" nodeType="afterEffect">
                                  <p:stCondLst>
                                    <p:cond delay="500"/>
                                  </p:stCondLst>
                                  <p:iterate type="lt">
                                    <p:tmPct val="100000"/>
                                  </p:iterate>
                                  <p:childTnLst>
                                    <p:set>
                                      <p:cBhvr>
                                        <p:cTn id="12" dur="1" fill="hold">
                                          <p:stCondLst>
                                            <p:cond delay="0"/>
                                          </p:stCondLst>
                                        </p:cTn>
                                        <p:tgtEl>
                                          <p:spTgt spid="39948"/>
                                        </p:tgtEl>
                                        <p:attrNameLst>
                                          <p:attrName>style.visibility</p:attrName>
                                        </p:attrNameLst>
                                      </p:cBhvr>
                                      <p:to>
                                        <p:strVal val="visible"/>
                                      </p:to>
                                    </p:set>
                                    <p:animEffect transition="in" filter="wipe(left)">
                                      <p:cBhvr>
                                        <p:cTn id="13" dur="75"/>
                                        <p:tgtEl>
                                          <p:spTgt spid="39948"/>
                                        </p:tgtEl>
                                      </p:cBhvr>
                                    </p:animEffect>
                                  </p:childTnLst>
                                </p:cTn>
                              </p:par>
                            </p:childTnLst>
                          </p:cTn>
                        </p:par>
                        <p:par>
                          <p:cTn id="14" fill="hold" nodeType="afterGroup">
                            <p:stCondLst>
                              <p:cond delay="2150"/>
                            </p:stCondLst>
                            <p:childTnLst>
                              <p:par>
                                <p:cTn id="15" presetID="22" presetClass="entr" presetSubtype="8" fill="hold" nodeType="afterEffect">
                                  <p:stCondLst>
                                    <p:cond delay="50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nodeType="afterGroup">
                            <p:stCondLst>
                              <p:cond delay="3150"/>
                            </p:stCondLst>
                            <p:childTnLst>
                              <p:par>
                                <p:cTn id="19" presetID="22" presetClass="entr" presetSubtype="8" fill="hold" grpId="0" nodeType="afterEffect">
                                  <p:stCondLst>
                                    <p:cond delay="500"/>
                                  </p:stCondLst>
                                  <p:iterate type="lt">
                                    <p:tmPct val="100000"/>
                                  </p:iterate>
                                  <p:childTnLst>
                                    <p:set>
                                      <p:cBhvr>
                                        <p:cTn id="20" dur="1" fill="hold">
                                          <p:stCondLst>
                                            <p:cond delay="0"/>
                                          </p:stCondLst>
                                        </p:cTn>
                                        <p:tgtEl>
                                          <p:spTgt spid="39949"/>
                                        </p:tgtEl>
                                        <p:attrNameLst>
                                          <p:attrName>style.visibility</p:attrName>
                                        </p:attrNameLst>
                                      </p:cBhvr>
                                      <p:to>
                                        <p:strVal val="visible"/>
                                      </p:to>
                                    </p:set>
                                    <p:animEffect transition="in" filter="wipe(left)">
                                      <p:cBhvr>
                                        <p:cTn id="21" dur="75"/>
                                        <p:tgtEl>
                                          <p:spTgt spid="39949"/>
                                        </p:tgtEl>
                                      </p:cBhvr>
                                    </p:animEffect>
                                  </p:childTnLst>
                                </p:cTn>
                              </p:par>
                            </p:childTnLst>
                          </p:cTn>
                        </p:par>
                        <p:par>
                          <p:cTn id="22" fill="hold" nodeType="afterGroup">
                            <p:stCondLst>
                              <p:cond delay="3800"/>
                            </p:stCondLst>
                            <p:childTnLst>
                              <p:par>
                                <p:cTn id="23" presetID="22" presetClass="entr" presetSubtype="2" fill="hold" grpId="0" nodeType="afterEffect">
                                  <p:stCondLst>
                                    <p:cond delay="500"/>
                                  </p:stCondLst>
                                  <p:childTnLst>
                                    <p:set>
                                      <p:cBhvr>
                                        <p:cTn id="24" dur="1" fill="hold">
                                          <p:stCondLst>
                                            <p:cond delay="0"/>
                                          </p:stCondLst>
                                        </p:cTn>
                                        <p:tgtEl>
                                          <p:spTgt spid="39943"/>
                                        </p:tgtEl>
                                        <p:attrNameLst>
                                          <p:attrName>style.visibility</p:attrName>
                                        </p:attrNameLst>
                                      </p:cBhvr>
                                      <p:to>
                                        <p:strVal val="visible"/>
                                      </p:to>
                                    </p:set>
                                    <p:animEffect transition="in" filter="wipe(right)">
                                      <p:cBhvr>
                                        <p:cTn id="25" dur="500"/>
                                        <p:tgtEl>
                                          <p:spTgt spid="39943"/>
                                        </p:tgtEl>
                                      </p:cBhvr>
                                    </p:animEffect>
                                  </p:childTnLst>
                                </p:cTn>
                              </p:par>
                            </p:childTnLst>
                          </p:cTn>
                        </p:par>
                        <p:par>
                          <p:cTn id="26" fill="hold" nodeType="afterGroup">
                            <p:stCondLst>
                              <p:cond delay="4800"/>
                            </p:stCondLst>
                            <p:childTnLst>
                              <p:par>
                                <p:cTn id="27" presetID="1" presetClass="entr" presetSubtype="0" fill="hold" grpId="0" nodeType="afterEffect">
                                  <p:stCondLst>
                                    <p:cond delay="500"/>
                                  </p:stCondLst>
                                  <p:childTnLst>
                                    <p:set>
                                      <p:cBhvr>
                                        <p:cTn id="28" dur="1" fill="hold">
                                          <p:stCondLst>
                                            <p:cond delay="499"/>
                                          </p:stCondLst>
                                        </p:cTn>
                                        <p:tgtEl>
                                          <p:spTgt spid="39944"/>
                                        </p:tgtEl>
                                        <p:attrNameLst>
                                          <p:attrName>style.visibility</p:attrName>
                                        </p:attrNameLst>
                                      </p:cBhvr>
                                      <p:to>
                                        <p:strVal val="visible"/>
                                      </p:to>
                                    </p:set>
                                  </p:childTnLst>
                                </p:cTn>
                              </p:par>
                            </p:childTnLst>
                          </p:cTn>
                        </p:par>
                        <p:par>
                          <p:cTn id="29" fill="hold" nodeType="afterGroup">
                            <p:stCondLst>
                              <p:cond delay="5800"/>
                            </p:stCondLst>
                            <p:childTnLst>
                              <p:par>
                                <p:cTn id="30" presetID="22" presetClass="entr" presetSubtype="8" fill="hold" nodeType="afterEffect">
                                  <p:stCondLst>
                                    <p:cond delay="50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par>
                          <p:cTn id="33" fill="hold" nodeType="afterGroup">
                            <p:stCondLst>
                              <p:cond delay="6800"/>
                            </p:stCondLst>
                            <p:childTnLst>
                              <p:par>
                                <p:cTn id="34" presetID="1" presetClass="entr" presetSubtype="0" fill="hold" nodeType="afterEffect">
                                  <p:stCondLst>
                                    <p:cond delay="500"/>
                                  </p:stCondLst>
                                  <p:childTnLst>
                                    <p:set>
                                      <p:cBhvr>
                                        <p:cTn id="35" dur="1" fill="hold">
                                          <p:stCondLst>
                                            <p:cond delay="499"/>
                                          </p:stCondLst>
                                        </p:cTn>
                                        <p:tgtEl>
                                          <p:spTgt spid="39951"/>
                                        </p:tgtEl>
                                        <p:attrNameLst>
                                          <p:attrName>style.visibility</p:attrName>
                                        </p:attrNameLst>
                                      </p:cBhvr>
                                      <p:to>
                                        <p:strVal val="visible"/>
                                      </p:to>
                                    </p:set>
                                  </p:childTnLst>
                                </p:cTn>
                              </p:par>
                            </p:childTnLst>
                          </p:cTn>
                        </p:par>
                        <p:par>
                          <p:cTn id="36" fill="hold" nodeType="afterGroup">
                            <p:stCondLst>
                              <p:cond delay="7800"/>
                            </p:stCondLst>
                            <p:childTnLst>
                              <p:par>
                                <p:cTn id="37" presetID="1" presetClass="entr" presetSubtype="0" fill="hold" nodeType="afterEffect">
                                  <p:stCondLst>
                                    <p:cond delay="500"/>
                                  </p:stCondLst>
                                  <p:childTnLst>
                                    <p:set>
                                      <p:cBhvr>
                                        <p:cTn id="38" dur="1" fill="hold">
                                          <p:stCondLst>
                                            <p:cond delay="499"/>
                                          </p:stCondLst>
                                        </p:cTn>
                                        <p:tgtEl>
                                          <p:spTgt spid="399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3" grpId="0" animBg="1"/>
      <p:bldP spid="39944" grpId="0" autoUpdateAnimBg="0"/>
      <p:bldP spid="39948" grpId="0" autoUpdateAnimBg="0"/>
      <p:bldP spid="39949" grpId="0" autoUpdateAnimBg="0"/>
      <p:bldP spid="3995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smtClean="0">
                <a:ea typeface="宋体" pitchFamily="2" charset="-122"/>
              </a:rPr>
              <a:t>1.3 </a:t>
            </a:r>
            <a:r>
              <a:rPr lang="zh-CN" altLang="en-US" smtClean="0">
                <a:ea typeface="宋体" pitchFamily="2" charset="-122"/>
              </a:rPr>
              <a:t>电路中的基本物理量（续</a:t>
            </a:r>
            <a:r>
              <a:rPr lang="en-US" altLang="zh-CN" smtClean="0">
                <a:ea typeface="宋体" pitchFamily="2" charset="-122"/>
              </a:rPr>
              <a:t>1</a:t>
            </a:r>
            <a:r>
              <a:rPr lang="zh-CN" altLang="en-US" smtClean="0">
                <a:ea typeface="宋体" pitchFamily="2" charset="-122"/>
              </a:rPr>
              <a:t>）</a:t>
            </a:r>
          </a:p>
        </p:txBody>
      </p:sp>
      <p:sp>
        <p:nvSpPr>
          <p:cNvPr id="14339" name="Rectangle 3"/>
          <p:cNvSpPr>
            <a:spLocks noGrp="1" noChangeArrowheads="1"/>
          </p:cNvSpPr>
          <p:nvPr>
            <p:ph sz="quarter" idx="11"/>
          </p:nvPr>
        </p:nvSpPr>
        <p:spPr>
          <a:xfrm>
            <a:off x="214313" y="785813"/>
            <a:ext cx="8686800" cy="5392737"/>
          </a:xfrm>
        </p:spPr>
        <p:txBody>
          <a:bodyPr/>
          <a:lstStyle/>
          <a:p>
            <a:pPr marL="495300" indent="-495300" eaLnBrk="1" hangingPunct="1">
              <a:lnSpc>
                <a:spcPct val="150000"/>
              </a:lnSpc>
              <a:spcBef>
                <a:spcPct val="0"/>
              </a:spcBef>
            </a:pPr>
            <a:r>
              <a:rPr kumimoji="1" lang="zh-CN" altLang="en-US" dirty="0" smtClean="0">
                <a:solidFill>
                  <a:schemeClr val="tx1"/>
                </a:solidFill>
                <a:latin typeface="Times New Roman" pitchFamily="18" charset="0"/>
                <a:cs typeface="Times New Roman" pitchFamily="18" charset="0"/>
              </a:rPr>
              <a:t>电流（续）</a:t>
            </a:r>
          </a:p>
          <a:p>
            <a:pPr marL="914400" lvl="1" indent="-457200" eaLnBrk="1" hangingPunct="1">
              <a:lnSpc>
                <a:spcPct val="150000"/>
              </a:lnSpc>
              <a:spcBef>
                <a:spcPct val="0"/>
              </a:spcBef>
              <a:buFont typeface="Wingdings" pitchFamily="2" charset="2"/>
              <a:buAutoNum type="arabicPeriod" startAt="2"/>
            </a:pPr>
            <a:r>
              <a:rPr kumimoji="1" lang="zh-CN" altLang="en-US" dirty="0" smtClean="0">
                <a:latin typeface="Times New Roman" pitchFamily="18" charset="0"/>
                <a:cs typeface="Times New Roman" pitchFamily="18" charset="0"/>
              </a:rPr>
              <a:t>电流的符号和单位</a:t>
            </a:r>
          </a:p>
          <a:p>
            <a:pPr marL="900113" lvl="2" indent="-450850" eaLnBrk="1" hangingPunct="1">
              <a:lnSpc>
                <a:spcPct val="150000"/>
              </a:lnSpc>
              <a:spcBef>
                <a:spcPct val="0"/>
              </a:spcBef>
            </a:pPr>
            <a:r>
              <a:rPr kumimoji="1" lang="zh-CN" altLang="en-US" dirty="0" smtClean="0">
                <a:latin typeface="Times New Roman" pitchFamily="18" charset="0"/>
                <a:cs typeface="Times New Roman" pitchFamily="18" charset="0"/>
              </a:rPr>
              <a:t>电流的符号：电路中用</a:t>
            </a:r>
            <a:br>
              <a:rPr kumimoji="1" lang="zh-CN" altLang="en-US" dirty="0" smtClean="0">
                <a:latin typeface="Times New Roman" pitchFamily="18" charset="0"/>
                <a:cs typeface="Times New Roman" pitchFamily="18" charset="0"/>
              </a:rPr>
            </a:br>
            <a:r>
              <a:rPr kumimoji="1" lang="zh-CN" altLang="en-US" dirty="0" smtClean="0">
                <a:latin typeface="Times New Roman" pitchFamily="18" charset="0"/>
                <a:cs typeface="Times New Roman" pitchFamily="18" charset="0"/>
              </a:rPr>
              <a:t> </a:t>
            </a:r>
            <a:r>
              <a:rPr kumimoji="1" lang="en-US" altLang="zh-CN" i="1" dirty="0" smtClean="0">
                <a:latin typeface="Times New Roman" pitchFamily="18" charset="0"/>
                <a:cs typeface="Times New Roman" pitchFamily="18" charset="0"/>
              </a:rPr>
              <a:t>I  </a:t>
            </a:r>
            <a:r>
              <a:rPr kumimoji="1" lang="zh-CN" altLang="en-US" dirty="0" smtClean="0">
                <a:latin typeface="Times New Roman" pitchFamily="18" charset="0"/>
                <a:cs typeface="Times New Roman" pitchFamily="18" charset="0"/>
              </a:rPr>
              <a:t>表示不随时间变化的电流  </a:t>
            </a:r>
            <a:r>
              <a:rPr kumimoji="1" lang="en-US" altLang="zh-CN" dirty="0" smtClean="0">
                <a:latin typeface="Times New Roman" pitchFamily="18" charset="0"/>
                <a:cs typeface="Times New Roman" pitchFamily="18" charset="0"/>
              </a:rPr>
              <a:t/>
            </a:r>
            <a:br>
              <a:rPr kumimoji="1" lang="en-US" altLang="zh-CN" dirty="0" smtClean="0">
                <a:latin typeface="Times New Roman" pitchFamily="18" charset="0"/>
                <a:cs typeface="Times New Roman" pitchFamily="18" charset="0"/>
              </a:rPr>
            </a:br>
            <a:r>
              <a:rPr kumimoji="1" lang="zh-CN" altLang="en-US" dirty="0" smtClean="0">
                <a:latin typeface="Times New Roman" pitchFamily="18" charset="0"/>
                <a:cs typeface="Times New Roman" pitchFamily="18" charset="0"/>
              </a:rPr>
              <a:t>或</a:t>
            </a:r>
            <a:br>
              <a:rPr kumimoji="1" lang="zh-CN" altLang="en-US" dirty="0" smtClean="0">
                <a:latin typeface="Times New Roman" pitchFamily="18" charset="0"/>
                <a:cs typeface="Times New Roman" pitchFamily="18" charset="0"/>
              </a:rPr>
            </a:br>
            <a:r>
              <a:rPr kumimoji="1" lang="zh-CN" altLang="en-US" dirty="0" smtClean="0">
                <a:latin typeface="Times New Roman" pitchFamily="18" charset="0"/>
                <a:cs typeface="Times New Roman" pitchFamily="18" charset="0"/>
              </a:rPr>
              <a:t>  </a:t>
            </a:r>
            <a:r>
              <a:rPr kumimoji="1" lang="en-US" altLang="zh-CN" i="1" dirty="0" smtClean="0">
                <a:latin typeface="Times New Roman" pitchFamily="18" charset="0"/>
                <a:cs typeface="Times New Roman" pitchFamily="18" charset="0"/>
              </a:rPr>
              <a:t>i </a:t>
            </a:r>
            <a:r>
              <a:rPr kumimoji="1" lang="zh-CN" altLang="en-US" dirty="0" smtClean="0">
                <a:latin typeface="Times New Roman" pitchFamily="18" charset="0"/>
                <a:cs typeface="Times New Roman" pitchFamily="18" charset="0"/>
              </a:rPr>
              <a:t>表示随时间变化的电流</a:t>
            </a:r>
          </a:p>
          <a:p>
            <a:pPr marL="900113" lvl="2" indent="-450850" eaLnBrk="1" hangingPunct="1">
              <a:lnSpc>
                <a:spcPct val="150000"/>
              </a:lnSpc>
              <a:spcBef>
                <a:spcPct val="0"/>
              </a:spcBef>
            </a:pPr>
            <a:r>
              <a:rPr kumimoji="1" lang="zh-CN" altLang="en-US" dirty="0" smtClean="0">
                <a:latin typeface="Times New Roman" pitchFamily="18" charset="0"/>
                <a:cs typeface="Times New Roman" pitchFamily="18" charset="0"/>
              </a:rPr>
              <a:t>电流的单位是安培（</a:t>
            </a:r>
            <a:r>
              <a:rPr kumimoji="1" lang="en-US" altLang="zh-CN" dirty="0" smtClean="0">
                <a:latin typeface="Times New Roman" pitchFamily="18" charset="0"/>
                <a:cs typeface="Times New Roman" pitchFamily="18" charset="0"/>
              </a:rPr>
              <a:t>A</a:t>
            </a:r>
            <a:r>
              <a:rPr kumimoji="1" lang="zh-CN" altLang="en-US" dirty="0" smtClean="0">
                <a:latin typeface="Times New Roman" pitchFamily="18" charset="0"/>
                <a:cs typeface="Times New Roman" pitchFamily="18" charset="0"/>
              </a:rPr>
              <a:t>），是国际单位制（</a:t>
            </a:r>
            <a:r>
              <a:rPr kumimoji="1" lang="en-US" altLang="zh-CN" dirty="0" smtClean="0">
                <a:latin typeface="Times New Roman" pitchFamily="18" charset="0"/>
                <a:cs typeface="Times New Roman" pitchFamily="18" charset="0"/>
              </a:rPr>
              <a:t>SI</a:t>
            </a:r>
            <a:r>
              <a:rPr kumimoji="1" lang="zh-CN" altLang="en-US" dirty="0" smtClean="0">
                <a:latin typeface="Times New Roman" pitchFamily="18" charset="0"/>
                <a:cs typeface="Times New Roman" pitchFamily="18" charset="0"/>
              </a:rPr>
              <a:t>）中的七个基本单位之一。它表示：每秒钟流过</a:t>
            </a:r>
            <a:r>
              <a:rPr kumimoji="1" lang="en-US" altLang="zh-CN" dirty="0" smtClean="0">
                <a:latin typeface="Times New Roman" pitchFamily="18" charset="0"/>
                <a:cs typeface="Times New Roman" pitchFamily="18" charset="0"/>
              </a:rPr>
              <a:t>1C</a:t>
            </a:r>
            <a:r>
              <a:rPr kumimoji="1" lang="zh-CN" altLang="en-US" dirty="0" smtClean="0">
                <a:latin typeface="Times New Roman" pitchFamily="18" charset="0"/>
                <a:cs typeface="Times New Roman" pitchFamily="18" charset="0"/>
              </a:rPr>
              <a:t>的净电荷。</a:t>
            </a:r>
          </a:p>
          <a:p>
            <a:pPr marL="495300" indent="-495300" eaLnBrk="1" hangingPunct="1">
              <a:lnSpc>
                <a:spcPct val="150000"/>
              </a:lnSpc>
              <a:spcBef>
                <a:spcPct val="0"/>
              </a:spcBef>
            </a:pPr>
            <a:endParaRPr lang="en-US" altLang="zh-CN" dirty="0" smtClean="0">
              <a:latin typeface="Times New Roman" pitchFamily="18" charset="0"/>
              <a:cs typeface="Times New Roman" pitchFamily="18" charset="0"/>
            </a:endParaRPr>
          </a:p>
        </p:txBody>
      </p:sp>
      <p:graphicFrame>
        <p:nvGraphicFramePr>
          <p:cNvPr id="40964" name="Object 2"/>
          <p:cNvGraphicFramePr>
            <a:graphicFrameLocks noChangeAspect="1"/>
          </p:cNvGraphicFramePr>
          <p:nvPr>
            <p:extLst>
              <p:ext uri="{D42A27DB-BD31-4B8C-83A1-F6EECF244321}">
                <p14:modId xmlns:p14="http://schemas.microsoft.com/office/powerpoint/2010/main" val="1121097191"/>
              </p:ext>
            </p:extLst>
          </p:nvPr>
        </p:nvGraphicFramePr>
        <p:xfrm>
          <a:off x="2987824" y="5301208"/>
          <a:ext cx="1398588" cy="1014413"/>
        </p:xfrm>
        <a:graphic>
          <a:graphicData uri="http://schemas.openxmlformats.org/presentationml/2006/ole">
            <mc:AlternateContent xmlns:mc="http://schemas.openxmlformats.org/markup-compatibility/2006">
              <mc:Choice xmlns:v="urn:schemas-microsoft-com:vml" Requires="v">
                <p:oleObj spid="_x0000_s14362" name="Equation" r:id="rId3" imgW="596900" imgH="431800" progId="">
                  <p:embed/>
                </p:oleObj>
              </mc:Choice>
              <mc:Fallback>
                <p:oleObj name="Equation" r:id="rId3" imgW="596900" imgH="431800" progId="">
                  <p:embed/>
                  <p:pic>
                    <p:nvPicPr>
                      <p:cNvPr id="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5301208"/>
                        <a:ext cx="1398588" cy="1014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0"/>
          </p:nvPr>
        </p:nvSpPr>
        <p:spPr/>
        <p:txBody>
          <a:bodyPr/>
          <a:lstStyle/>
          <a:p>
            <a:pPr>
              <a:defRPr/>
            </a:pPr>
            <a:fld id="{EE823C69-BAB3-4855-B98D-EA704B1FD3BB}" type="slidenum">
              <a:rPr lang="zh-CN" altLang="en-US" smtClean="0"/>
              <a:pPr>
                <a:defRPr/>
              </a:pPr>
              <a:t>11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0964"/>
                                        </p:tgtEl>
                                        <p:attrNameLst>
                                          <p:attrName>style.visibility</p:attrName>
                                        </p:attrNameLst>
                                      </p:cBhvr>
                                      <p:to>
                                        <p:strVal val="visible"/>
                                      </p:to>
                                    </p:set>
                                    <p:animEffect transition="in" filter="wipe(left)">
                                      <p:cBhvr>
                                        <p:cTn id="7" dur="500"/>
                                        <p:tgtEl>
                                          <p:spTgt spid="40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smtClean="0">
                <a:ea typeface="宋体" pitchFamily="2" charset="-122"/>
              </a:rPr>
              <a:t>1.3 </a:t>
            </a:r>
            <a:r>
              <a:rPr lang="zh-CN" altLang="en-US" smtClean="0">
                <a:ea typeface="宋体" pitchFamily="2" charset="-122"/>
              </a:rPr>
              <a:t>电路中的基本物理量（续</a:t>
            </a:r>
            <a:r>
              <a:rPr lang="en-US" altLang="zh-CN" smtClean="0">
                <a:ea typeface="宋体" pitchFamily="2" charset="-122"/>
              </a:rPr>
              <a:t>2</a:t>
            </a:r>
            <a:r>
              <a:rPr lang="zh-CN" altLang="en-US" smtClean="0">
                <a:ea typeface="宋体" pitchFamily="2" charset="-122"/>
              </a:rPr>
              <a:t>）</a:t>
            </a:r>
          </a:p>
        </p:txBody>
      </p:sp>
      <p:sp>
        <p:nvSpPr>
          <p:cNvPr id="15363" name="Rectangle 3"/>
          <p:cNvSpPr>
            <a:spLocks noGrp="1" noChangeArrowheads="1"/>
          </p:cNvSpPr>
          <p:nvPr>
            <p:ph sz="quarter" idx="11"/>
          </p:nvPr>
        </p:nvSpPr>
        <p:spPr/>
        <p:txBody>
          <a:bodyPr/>
          <a:lstStyle/>
          <a:p>
            <a:pPr marL="495300" indent="-495300" eaLnBrk="1" hangingPunct="1">
              <a:lnSpc>
                <a:spcPct val="130000"/>
              </a:lnSpc>
              <a:spcBef>
                <a:spcPct val="0"/>
              </a:spcBef>
            </a:pPr>
            <a:r>
              <a:rPr lang="zh-CN" altLang="en-US" dirty="0" smtClean="0"/>
              <a:t>电流（续）</a:t>
            </a:r>
          </a:p>
          <a:p>
            <a:pPr marL="914400" lvl="1" indent="-457200" eaLnBrk="1" hangingPunct="1">
              <a:lnSpc>
                <a:spcPct val="130000"/>
              </a:lnSpc>
              <a:spcBef>
                <a:spcPct val="0"/>
              </a:spcBef>
              <a:buFont typeface="Wingdings" pitchFamily="2" charset="2"/>
              <a:buAutoNum type="arabicPeriod" startAt="3"/>
            </a:pPr>
            <a:r>
              <a:rPr lang="zh-CN" altLang="en-US" dirty="0" smtClean="0"/>
              <a:t>电流的参考方向</a:t>
            </a:r>
          </a:p>
          <a:p>
            <a:pPr marL="900113" lvl="2" indent="-539750" eaLnBrk="1" hangingPunct="1">
              <a:lnSpc>
                <a:spcPct val="130000"/>
              </a:lnSpc>
              <a:spcBef>
                <a:spcPct val="0"/>
              </a:spcBef>
            </a:pPr>
            <a:r>
              <a:rPr lang="zh-CN" altLang="en-US" dirty="0" smtClean="0"/>
              <a:t>电流作为电路的基本物理量，是我们分析电路所需要确定的，因此在分析电路之前，电流的真实方向一般是未知的。</a:t>
            </a:r>
          </a:p>
          <a:p>
            <a:pPr marL="900113" lvl="2" indent="-539750" eaLnBrk="1" hangingPunct="1">
              <a:lnSpc>
                <a:spcPct val="130000"/>
              </a:lnSpc>
              <a:spcBef>
                <a:spcPct val="0"/>
              </a:spcBef>
            </a:pPr>
            <a:r>
              <a:rPr lang="zh-CN" altLang="en-US" dirty="0" smtClean="0"/>
              <a:t>在电路中，每条通路的电流方向只有两个可能的选择，因此，我们可以用代数量来表示有方向的电流。符号表示方向，绝对值表示大小。</a:t>
            </a:r>
          </a:p>
          <a:p>
            <a:pPr marL="900113" lvl="2" indent="-539750" eaLnBrk="1" hangingPunct="1">
              <a:lnSpc>
                <a:spcPct val="130000"/>
              </a:lnSpc>
              <a:spcBef>
                <a:spcPct val="0"/>
              </a:spcBef>
            </a:pPr>
            <a:r>
              <a:rPr lang="zh-CN" altLang="en-US" dirty="0" smtClean="0"/>
              <a:t>为了用代数量表示电流，我们必须事先规定一个参考（即符号为正时电流的方向），称为电流的参考方向。电路中用箭头标示。</a:t>
            </a:r>
          </a:p>
        </p:txBody>
      </p:sp>
      <p:sp>
        <p:nvSpPr>
          <p:cNvPr id="2" name="灯片编号占位符 1"/>
          <p:cNvSpPr>
            <a:spLocks noGrp="1"/>
          </p:cNvSpPr>
          <p:nvPr>
            <p:ph type="sldNum" sz="quarter" idx="10"/>
          </p:nvPr>
        </p:nvSpPr>
        <p:spPr/>
        <p:txBody>
          <a:bodyPr/>
          <a:lstStyle/>
          <a:p>
            <a:pPr>
              <a:defRPr/>
            </a:pPr>
            <a:fld id="{EE823C69-BAB3-4855-B98D-EA704B1FD3BB}" type="slidenum">
              <a:rPr lang="zh-CN" altLang="en-US" smtClean="0"/>
              <a:pPr>
                <a:defRPr/>
              </a:pPr>
              <a:t>12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smtClean="0">
                <a:ea typeface="宋体" pitchFamily="2" charset="-122"/>
              </a:rPr>
              <a:t>1.3 </a:t>
            </a:r>
            <a:r>
              <a:rPr lang="zh-CN" altLang="en-US" smtClean="0">
                <a:ea typeface="宋体" pitchFamily="2" charset="-122"/>
              </a:rPr>
              <a:t>电路中的基本物理量（续</a:t>
            </a:r>
            <a:r>
              <a:rPr lang="en-US" altLang="zh-CN" smtClean="0">
                <a:ea typeface="宋体" pitchFamily="2" charset="-122"/>
              </a:rPr>
              <a:t>3</a:t>
            </a:r>
            <a:r>
              <a:rPr lang="zh-CN" altLang="en-US" smtClean="0">
                <a:ea typeface="宋体" pitchFamily="2" charset="-122"/>
              </a:rPr>
              <a:t>）</a:t>
            </a:r>
          </a:p>
        </p:txBody>
      </p:sp>
      <p:sp>
        <p:nvSpPr>
          <p:cNvPr id="16387" name="Rectangle 3"/>
          <p:cNvSpPr>
            <a:spLocks noGrp="1" noChangeArrowheads="1"/>
          </p:cNvSpPr>
          <p:nvPr>
            <p:ph sz="quarter" idx="11"/>
          </p:nvPr>
        </p:nvSpPr>
        <p:spPr/>
        <p:txBody>
          <a:bodyPr/>
          <a:lstStyle/>
          <a:p>
            <a:pPr eaLnBrk="1" hangingPunct="1"/>
            <a:r>
              <a:rPr lang="zh-CN" altLang="en-US" dirty="0" smtClean="0"/>
              <a:t>电流</a:t>
            </a:r>
            <a:r>
              <a:rPr lang="zh-CN" altLang="en-US" dirty="0" smtClean="0">
                <a:ea typeface="楷体" pitchFamily="49" charset="-122"/>
              </a:rPr>
              <a:t>（续）</a:t>
            </a:r>
            <a:r>
              <a:rPr lang="zh-CN" altLang="en-US" dirty="0" smtClean="0">
                <a:solidFill>
                  <a:srgbClr val="990000"/>
                </a:solidFill>
                <a:ea typeface="楷体" pitchFamily="49" charset="-122"/>
              </a:rPr>
              <a:t>电流的参考方向</a:t>
            </a:r>
          </a:p>
          <a:p>
            <a:pPr lvl="1" eaLnBrk="1" hangingPunct="1">
              <a:lnSpc>
                <a:spcPct val="150000"/>
              </a:lnSpc>
            </a:pPr>
            <a:r>
              <a:rPr lang="zh-CN" altLang="en-US" dirty="0" smtClean="0"/>
              <a:t>电流的参考方向是人为定义的，</a:t>
            </a:r>
            <a:br>
              <a:rPr lang="zh-CN" altLang="en-US" dirty="0" smtClean="0"/>
            </a:br>
            <a:r>
              <a:rPr lang="zh-CN" altLang="en-US" dirty="0" smtClean="0"/>
              <a:t>而电流的真实方向则是受电路</a:t>
            </a:r>
            <a:br>
              <a:rPr lang="zh-CN" altLang="en-US" dirty="0" smtClean="0"/>
            </a:br>
            <a:r>
              <a:rPr lang="zh-CN" altLang="en-US" dirty="0" smtClean="0"/>
              <a:t>约束客观存在并确定的。</a:t>
            </a:r>
          </a:p>
          <a:p>
            <a:pPr lvl="1" eaLnBrk="1" hangingPunct="1">
              <a:lnSpc>
                <a:spcPct val="150000"/>
              </a:lnSpc>
            </a:pPr>
            <a:r>
              <a:rPr lang="zh-CN" altLang="en-US" dirty="0" smtClean="0"/>
              <a:t>当参考方向设的与真实方向一致时，</a:t>
            </a:r>
            <a:br>
              <a:rPr lang="zh-CN" altLang="en-US" dirty="0" smtClean="0"/>
            </a:br>
            <a:r>
              <a:rPr lang="zh-CN" altLang="en-US" dirty="0" smtClean="0"/>
              <a:t>电流的代数值符号为正；反之为负。</a:t>
            </a:r>
          </a:p>
          <a:p>
            <a:pPr lvl="1" eaLnBrk="1" hangingPunct="1">
              <a:lnSpc>
                <a:spcPct val="150000"/>
              </a:lnSpc>
            </a:pPr>
            <a:r>
              <a:rPr lang="zh-CN" altLang="en-US" dirty="0" smtClean="0"/>
              <a:t>若分析电路后确定的电流符号为正，则</a:t>
            </a:r>
            <a:br>
              <a:rPr lang="zh-CN" altLang="en-US" dirty="0" smtClean="0"/>
            </a:br>
            <a:r>
              <a:rPr lang="zh-CN" altLang="en-US" dirty="0" smtClean="0"/>
              <a:t>表明电流的真实方向就是参考方向；反之亦然。</a:t>
            </a:r>
          </a:p>
          <a:p>
            <a:pPr lvl="1" eaLnBrk="1" hangingPunct="1"/>
            <a:endParaRPr lang="en-US" altLang="zh-CN" dirty="0" smtClean="0">
              <a:solidFill>
                <a:srgbClr val="990000"/>
              </a:solidFill>
            </a:endParaRPr>
          </a:p>
        </p:txBody>
      </p:sp>
      <p:grpSp>
        <p:nvGrpSpPr>
          <p:cNvPr id="16388" name="Group 4"/>
          <p:cNvGrpSpPr>
            <a:grpSpLocks/>
          </p:cNvGrpSpPr>
          <p:nvPr/>
        </p:nvGrpSpPr>
        <p:grpSpPr bwMode="auto">
          <a:xfrm>
            <a:off x="5346701" y="1112838"/>
            <a:ext cx="3308351" cy="1828800"/>
            <a:chOff x="3502" y="660"/>
            <a:chExt cx="2084" cy="1152"/>
          </a:xfrm>
        </p:grpSpPr>
        <p:grpSp>
          <p:nvGrpSpPr>
            <p:cNvPr id="16389" name="Group 5"/>
            <p:cNvGrpSpPr>
              <a:grpSpLocks/>
            </p:cNvGrpSpPr>
            <p:nvPr/>
          </p:nvGrpSpPr>
          <p:grpSpPr bwMode="auto">
            <a:xfrm>
              <a:off x="3502" y="1524"/>
              <a:ext cx="2084" cy="288"/>
              <a:chOff x="2400" y="2304"/>
              <a:chExt cx="2084" cy="288"/>
            </a:xfrm>
          </p:grpSpPr>
          <p:sp>
            <p:nvSpPr>
              <p:cNvPr id="16394" name="Text Box 6"/>
              <p:cNvSpPr txBox="1">
                <a:spLocks noChangeArrowheads="1"/>
              </p:cNvSpPr>
              <p:nvPr/>
            </p:nvSpPr>
            <p:spPr bwMode="auto">
              <a:xfrm>
                <a:off x="2400" y="2313"/>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000"/>
                  <a:t>a</a:t>
                </a:r>
              </a:p>
            </p:txBody>
          </p:sp>
          <p:sp>
            <p:nvSpPr>
              <p:cNvPr id="16395" name="Text Box 7"/>
              <p:cNvSpPr txBox="1">
                <a:spLocks noChangeArrowheads="1"/>
              </p:cNvSpPr>
              <p:nvPr/>
            </p:nvSpPr>
            <p:spPr bwMode="auto">
              <a:xfrm>
                <a:off x="4279" y="2306"/>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000" dirty="0"/>
                  <a:t>b</a:t>
                </a:r>
              </a:p>
            </p:txBody>
          </p:sp>
          <p:grpSp>
            <p:nvGrpSpPr>
              <p:cNvPr id="16396" name="Group 8"/>
              <p:cNvGrpSpPr>
                <a:grpSpLocks/>
              </p:cNvGrpSpPr>
              <p:nvPr/>
            </p:nvGrpSpPr>
            <p:grpSpPr bwMode="auto">
              <a:xfrm>
                <a:off x="2601" y="2304"/>
                <a:ext cx="1678" cy="288"/>
                <a:chOff x="2601" y="2304"/>
                <a:chExt cx="1678" cy="288"/>
              </a:xfrm>
            </p:grpSpPr>
            <p:sp>
              <p:nvSpPr>
                <p:cNvPr id="16397" name="Line 9"/>
                <p:cNvSpPr>
                  <a:spLocks noChangeShapeType="1"/>
                </p:cNvSpPr>
                <p:nvPr/>
              </p:nvSpPr>
              <p:spPr bwMode="auto">
                <a:xfrm>
                  <a:off x="2601" y="2448"/>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8" name="Line 10"/>
                <p:cNvSpPr>
                  <a:spLocks noChangeShapeType="1"/>
                </p:cNvSpPr>
                <p:nvPr/>
              </p:nvSpPr>
              <p:spPr bwMode="auto">
                <a:xfrm>
                  <a:off x="3513" y="2458"/>
                  <a:ext cx="76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9" name="Rectangle 11"/>
                <p:cNvSpPr>
                  <a:spLocks noChangeArrowheads="1"/>
                </p:cNvSpPr>
                <p:nvPr/>
              </p:nvSpPr>
              <p:spPr bwMode="auto">
                <a:xfrm>
                  <a:off x="2784" y="2304"/>
                  <a:ext cx="1351" cy="288"/>
                </a:xfrm>
                <a:prstGeom prst="rect">
                  <a:avLst/>
                </a:prstGeom>
                <a:solidFill>
                  <a:schemeClr val="bg1"/>
                </a:solidFill>
                <a:ln w="9525">
                  <a:solidFill>
                    <a:schemeClr val="tx1"/>
                  </a:solidFill>
                  <a:miter lim="800000"/>
                  <a:headEnd/>
                  <a:tailEnd/>
                </a:ln>
              </p:spPr>
              <p:txBody>
                <a:bodyPr wrap="none" anchor="ctr"/>
                <a:lstStyle/>
                <a:p>
                  <a:r>
                    <a:rPr kumimoji="1" lang="zh-CN" altLang="en-US" b="1" dirty="0"/>
                    <a:t>电路中的一条通路</a:t>
                  </a:r>
                </a:p>
              </p:txBody>
            </p:sp>
          </p:grpSp>
        </p:grpSp>
        <p:grpSp>
          <p:nvGrpSpPr>
            <p:cNvPr id="16390" name="Group 12"/>
            <p:cNvGrpSpPr>
              <a:grpSpLocks/>
            </p:cNvGrpSpPr>
            <p:nvPr/>
          </p:nvGrpSpPr>
          <p:grpSpPr bwMode="auto">
            <a:xfrm>
              <a:off x="3934" y="1214"/>
              <a:ext cx="1059" cy="233"/>
              <a:chOff x="4032" y="2570"/>
              <a:chExt cx="1059" cy="233"/>
            </a:xfrm>
          </p:grpSpPr>
          <p:sp>
            <p:nvSpPr>
              <p:cNvPr id="16392" name="Line 13"/>
              <p:cNvSpPr>
                <a:spLocks noChangeShapeType="1"/>
              </p:cNvSpPr>
              <p:nvPr/>
            </p:nvSpPr>
            <p:spPr bwMode="auto">
              <a:xfrm>
                <a:off x="4032" y="2736"/>
                <a:ext cx="86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3" name="Text Box 14"/>
              <p:cNvSpPr txBox="1">
                <a:spLocks noChangeArrowheads="1"/>
              </p:cNvSpPr>
              <p:nvPr/>
            </p:nvSpPr>
            <p:spPr bwMode="auto">
              <a:xfrm>
                <a:off x="4934" y="2570"/>
                <a:ext cx="15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b="1" i="1">
                    <a:latin typeface="Times New Roman" pitchFamily="18" charset="0"/>
                    <a:cs typeface="Times New Roman" pitchFamily="18" charset="0"/>
                  </a:rPr>
                  <a:t>i</a:t>
                </a:r>
              </a:p>
            </p:txBody>
          </p:sp>
        </p:grpSp>
        <p:sp>
          <p:nvSpPr>
            <p:cNvPr id="16391" name="AutoShape 15"/>
            <p:cNvSpPr>
              <a:spLocks noChangeArrowheads="1"/>
            </p:cNvSpPr>
            <p:nvPr/>
          </p:nvSpPr>
          <p:spPr bwMode="auto">
            <a:xfrm>
              <a:off x="4283" y="660"/>
              <a:ext cx="1200" cy="576"/>
            </a:xfrm>
            <a:prstGeom prst="cloudCallout">
              <a:avLst>
                <a:gd name="adj1" fmla="val -47750"/>
                <a:gd name="adj2" fmla="val 69968"/>
              </a:avLst>
            </a:prstGeom>
            <a:solidFill>
              <a:srgbClr val="FFFF00"/>
            </a:solidFill>
            <a:ln w="9525">
              <a:solidFill>
                <a:schemeClr val="tx1"/>
              </a:solidFill>
              <a:round/>
              <a:headEnd/>
              <a:tailEnd/>
            </a:ln>
          </p:spPr>
          <p:txBody>
            <a:bodyPr/>
            <a:lstStyle/>
            <a:p>
              <a:r>
                <a:rPr kumimoji="1" lang="zh-CN" altLang="en-US" sz="1600" b="1">
                  <a:solidFill>
                    <a:srgbClr val="FF0000"/>
                  </a:solidFill>
                  <a:latin typeface="Times New Roman" pitchFamily="18" charset="0"/>
                  <a:cs typeface="Times New Roman" pitchFamily="18" charset="0"/>
                </a:rPr>
                <a:t>电流 </a:t>
              </a:r>
              <a:r>
                <a:rPr kumimoji="1" lang="en-US" altLang="zh-CN" b="1" i="1">
                  <a:solidFill>
                    <a:srgbClr val="FF0000"/>
                  </a:solidFill>
                  <a:latin typeface="Times New Roman" pitchFamily="18" charset="0"/>
                  <a:cs typeface="Times New Roman" pitchFamily="18" charset="0"/>
                </a:rPr>
                <a:t>i</a:t>
              </a:r>
              <a:r>
                <a:rPr kumimoji="1" lang="en-US" altLang="zh-CN" sz="1600" b="1" i="1">
                  <a:solidFill>
                    <a:srgbClr val="FF0000"/>
                  </a:solidFill>
                  <a:latin typeface="Times New Roman" pitchFamily="18" charset="0"/>
                  <a:cs typeface="Times New Roman" pitchFamily="18" charset="0"/>
                </a:rPr>
                <a:t> </a:t>
              </a:r>
              <a:r>
                <a:rPr kumimoji="1" lang="zh-CN" altLang="en-US" sz="1600" b="1">
                  <a:solidFill>
                    <a:srgbClr val="FF0000"/>
                  </a:solidFill>
                  <a:latin typeface="Times New Roman" pitchFamily="18" charset="0"/>
                  <a:cs typeface="Times New Roman" pitchFamily="18" charset="0"/>
                </a:rPr>
                <a:t>的参考方向</a:t>
              </a:r>
            </a:p>
          </p:txBody>
        </p:sp>
      </p:grpSp>
      <p:sp>
        <p:nvSpPr>
          <p:cNvPr id="2" name="灯片编号占位符 1"/>
          <p:cNvSpPr>
            <a:spLocks noGrp="1"/>
          </p:cNvSpPr>
          <p:nvPr>
            <p:ph type="sldNum" sz="quarter" idx="10"/>
          </p:nvPr>
        </p:nvSpPr>
        <p:spPr/>
        <p:txBody>
          <a:bodyPr/>
          <a:lstStyle/>
          <a:p>
            <a:pPr>
              <a:defRPr/>
            </a:pPr>
            <a:fld id="{EE823C69-BAB3-4855-B98D-EA704B1FD3BB}" type="slidenum">
              <a:rPr lang="zh-CN" altLang="en-US" smtClean="0"/>
              <a:pPr>
                <a:defRPr/>
              </a:pPr>
              <a:t>13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smtClean="0">
                <a:ea typeface="宋体" pitchFamily="2" charset="-122"/>
              </a:rPr>
              <a:t>1.3 </a:t>
            </a:r>
            <a:r>
              <a:rPr lang="zh-CN" altLang="en-US" smtClean="0">
                <a:ea typeface="宋体" pitchFamily="2" charset="-122"/>
              </a:rPr>
              <a:t>电路中的基本物理量（续</a:t>
            </a:r>
            <a:r>
              <a:rPr lang="en-US" altLang="zh-CN" smtClean="0">
                <a:ea typeface="宋体" pitchFamily="2" charset="-122"/>
              </a:rPr>
              <a:t>4</a:t>
            </a:r>
            <a:r>
              <a:rPr lang="zh-CN" altLang="en-US" smtClean="0">
                <a:ea typeface="宋体" pitchFamily="2" charset="-122"/>
              </a:rPr>
              <a:t>）</a:t>
            </a:r>
          </a:p>
        </p:txBody>
      </p:sp>
      <p:sp>
        <p:nvSpPr>
          <p:cNvPr id="17411" name="Rectangle 3"/>
          <p:cNvSpPr>
            <a:spLocks noGrp="1" noChangeArrowheads="1"/>
          </p:cNvSpPr>
          <p:nvPr>
            <p:ph sz="quarter" idx="11"/>
          </p:nvPr>
        </p:nvSpPr>
        <p:spPr/>
        <p:txBody>
          <a:bodyPr/>
          <a:lstStyle/>
          <a:p>
            <a:pPr marL="495300" indent="-495300" eaLnBrk="1" hangingPunct="1">
              <a:lnSpc>
                <a:spcPct val="130000"/>
              </a:lnSpc>
            </a:pPr>
            <a:r>
              <a:rPr lang="zh-CN" altLang="en-US" dirty="0" smtClean="0"/>
              <a:t>电流</a:t>
            </a:r>
            <a:r>
              <a:rPr lang="zh-CN" altLang="en-US" dirty="0" smtClean="0">
                <a:ea typeface="楷体" pitchFamily="49" charset="-122"/>
              </a:rPr>
              <a:t>（续）</a:t>
            </a:r>
          </a:p>
          <a:p>
            <a:pPr marL="914400" lvl="1" indent="-457200" eaLnBrk="1" hangingPunct="1">
              <a:lnSpc>
                <a:spcPct val="130000"/>
              </a:lnSpc>
              <a:buFont typeface="Wingdings" pitchFamily="2" charset="2"/>
              <a:buAutoNum type="arabicPeriod" startAt="4"/>
            </a:pPr>
            <a:r>
              <a:rPr lang="zh-CN" altLang="en-US" dirty="0" smtClean="0"/>
              <a:t>电流的测量</a:t>
            </a:r>
          </a:p>
          <a:p>
            <a:pPr marL="1333500" lvl="2" indent="-419100" eaLnBrk="1" hangingPunct="1">
              <a:lnSpc>
                <a:spcPct val="130000"/>
              </a:lnSpc>
            </a:pPr>
            <a:r>
              <a:rPr lang="zh-CN" altLang="en-US" dirty="0" smtClean="0"/>
              <a:t>实验和工程中采用电流表测量电流，电流表必须串接在被测电路中。</a:t>
            </a:r>
          </a:p>
          <a:p>
            <a:pPr marL="1333500" lvl="2" indent="-419100" eaLnBrk="1" hangingPunct="1">
              <a:lnSpc>
                <a:spcPct val="130000"/>
              </a:lnSpc>
            </a:pPr>
            <a:r>
              <a:rPr lang="zh-CN" altLang="en-US" dirty="0" smtClean="0"/>
              <a:t>电流的参考方向由电流表接线方式决定</a:t>
            </a:r>
            <a:br>
              <a:rPr lang="zh-CN" altLang="en-US" dirty="0" smtClean="0"/>
            </a:br>
            <a:r>
              <a:rPr lang="zh-CN" altLang="en-US" dirty="0" smtClean="0">
                <a:latin typeface="宋体" pitchFamily="2" charset="-122"/>
              </a:rPr>
              <a:t>“</a:t>
            </a:r>
            <a:r>
              <a:rPr lang="en-US" altLang="zh-CN" dirty="0" smtClean="0"/>
              <a:t>+</a:t>
            </a:r>
            <a:r>
              <a:rPr lang="en-US" altLang="zh-CN" dirty="0" smtClean="0">
                <a:latin typeface="宋体" pitchFamily="2" charset="-122"/>
              </a:rPr>
              <a:t>”</a:t>
            </a:r>
            <a:r>
              <a:rPr lang="zh-CN" altLang="en-US" dirty="0" smtClean="0"/>
              <a:t>接线柱指向</a:t>
            </a:r>
            <a:r>
              <a:rPr lang="zh-CN" altLang="en-US" dirty="0" smtClean="0">
                <a:latin typeface="宋体" pitchFamily="2" charset="-122"/>
              </a:rPr>
              <a:t>“</a:t>
            </a:r>
            <a:r>
              <a:rPr lang="en-US" altLang="zh-CN" dirty="0" smtClean="0"/>
              <a:t>-</a:t>
            </a:r>
            <a:r>
              <a:rPr lang="en-US" altLang="zh-CN" dirty="0" smtClean="0">
                <a:latin typeface="宋体" pitchFamily="2" charset="-122"/>
              </a:rPr>
              <a:t>”</a:t>
            </a:r>
            <a:r>
              <a:rPr lang="zh-CN" altLang="en-US" dirty="0" smtClean="0"/>
              <a:t>接线柱</a:t>
            </a:r>
          </a:p>
          <a:p>
            <a:pPr marL="495300" indent="-495300" eaLnBrk="1" hangingPunct="1">
              <a:lnSpc>
                <a:spcPct val="130000"/>
              </a:lnSpc>
            </a:pPr>
            <a:endParaRPr lang="en-US" altLang="zh-CN" dirty="0" smtClean="0"/>
          </a:p>
        </p:txBody>
      </p:sp>
      <p:grpSp>
        <p:nvGrpSpPr>
          <p:cNvPr id="2" name="Group 4"/>
          <p:cNvGrpSpPr>
            <a:grpSpLocks/>
          </p:cNvGrpSpPr>
          <p:nvPr/>
        </p:nvGrpSpPr>
        <p:grpSpPr bwMode="auto">
          <a:xfrm>
            <a:off x="3336925" y="4357688"/>
            <a:ext cx="1295400" cy="523875"/>
            <a:chOff x="1344" y="2496"/>
            <a:chExt cx="816" cy="330"/>
          </a:xfrm>
        </p:grpSpPr>
        <p:sp>
          <p:nvSpPr>
            <p:cNvPr id="17430" name="Line 5"/>
            <p:cNvSpPr>
              <a:spLocks noChangeShapeType="1"/>
            </p:cNvSpPr>
            <p:nvPr/>
          </p:nvSpPr>
          <p:spPr bwMode="auto">
            <a:xfrm>
              <a:off x="1536" y="2688"/>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31" name="Text Box 6"/>
            <p:cNvSpPr txBox="1">
              <a:spLocks noChangeArrowheads="1"/>
            </p:cNvSpPr>
            <p:nvPr/>
          </p:nvSpPr>
          <p:spPr bwMode="auto">
            <a:xfrm>
              <a:off x="1344" y="2496"/>
              <a:ext cx="17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i="1">
                  <a:latin typeface="Times New Roman" pitchFamily="18" charset="0"/>
                  <a:cs typeface="Times New Roman" pitchFamily="18" charset="0"/>
                </a:rPr>
                <a:t>i</a:t>
              </a:r>
            </a:p>
          </p:txBody>
        </p:sp>
      </p:grpSp>
      <p:grpSp>
        <p:nvGrpSpPr>
          <p:cNvPr id="3" name="Group 7"/>
          <p:cNvGrpSpPr>
            <a:grpSpLocks/>
          </p:cNvGrpSpPr>
          <p:nvPr/>
        </p:nvGrpSpPr>
        <p:grpSpPr bwMode="auto">
          <a:xfrm>
            <a:off x="2498725" y="3500438"/>
            <a:ext cx="5257800" cy="2747963"/>
            <a:chOff x="1574" y="2339"/>
            <a:chExt cx="3312" cy="1731"/>
          </a:xfrm>
        </p:grpSpPr>
        <p:grpSp>
          <p:nvGrpSpPr>
            <p:cNvPr id="17414" name="Group 8"/>
            <p:cNvGrpSpPr>
              <a:grpSpLocks/>
            </p:cNvGrpSpPr>
            <p:nvPr/>
          </p:nvGrpSpPr>
          <p:grpSpPr bwMode="auto">
            <a:xfrm>
              <a:off x="3606" y="2339"/>
              <a:ext cx="864" cy="624"/>
              <a:chOff x="3606" y="2339"/>
              <a:chExt cx="864" cy="624"/>
            </a:xfrm>
          </p:grpSpPr>
          <p:sp>
            <p:nvSpPr>
              <p:cNvPr id="17424" name="Rectangle 9"/>
              <p:cNvSpPr>
                <a:spLocks noChangeArrowheads="1"/>
              </p:cNvSpPr>
              <p:nvPr/>
            </p:nvSpPr>
            <p:spPr bwMode="auto">
              <a:xfrm>
                <a:off x="3606" y="2339"/>
                <a:ext cx="864" cy="624"/>
              </a:xfrm>
              <a:prstGeom prst="rect">
                <a:avLst/>
              </a:prstGeom>
              <a:solidFill>
                <a:schemeClr val="accent4">
                  <a:lumMod val="60000"/>
                  <a:lumOff val="40000"/>
                </a:schemeClr>
              </a:solidFill>
              <a:ln w="9525">
                <a:solidFill>
                  <a:schemeClr val="tx1"/>
                </a:solidFill>
                <a:miter lim="800000"/>
                <a:headEnd/>
                <a:tailEnd/>
              </a:ln>
            </p:spPr>
            <p:txBody>
              <a:bodyPr wrap="none" anchor="ctr"/>
              <a:lstStyle/>
              <a:p>
                <a:endParaRPr lang="zh-CN" altLang="en-US" b="1"/>
              </a:p>
            </p:txBody>
          </p:sp>
          <p:sp>
            <p:nvSpPr>
              <p:cNvPr id="17425" name="Text Box 10"/>
              <p:cNvSpPr txBox="1">
                <a:spLocks noChangeArrowheads="1"/>
              </p:cNvSpPr>
              <p:nvPr/>
            </p:nvSpPr>
            <p:spPr bwMode="auto">
              <a:xfrm>
                <a:off x="3792" y="2340"/>
                <a:ext cx="5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b="1" dirty="0">
                    <a:solidFill>
                      <a:schemeClr val="bg1"/>
                    </a:solidFill>
                  </a:rPr>
                  <a:t>电流表</a:t>
                </a:r>
              </a:p>
            </p:txBody>
          </p:sp>
          <p:sp>
            <p:nvSpPr>
              <p:cNvPr id="17426" name="Text Box 11"/>
              <p:cNvSpPr txBox="1">
                <a:spLocks noChangeArrowheads="1"/>
              </p:cNvSpPr>
              <p:nvPr/>
            </p:nvSpPr>
            <p:spPr bwMode="auto">
              <a:xfrm>
                <a:off x="3700" y="2582"/>
                <a:ext cx="19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1600" b="1">
                    <a:solidFill>
                      <a:schemeClr val="bg1"/>
                    </a:solidFill>
                  </a:rPr>
                  <a:t>+</a:t>
                </a:r>
              </a:p>
            </p:txBody>
          </p:sp>
          <p:sp>
            <p:nvSpPr>
              <p:cNvPr id="17427" name="Text Box 12"/>
              <p:cNvSpPr txBox="1">
                <a:spLocks noChangeArrowheads="1"/>
              </p:cNvSpPr>
              <p:nvPr/>
            </p:nvSpPr>
            <p:spPr bwMode="auto">
              <a:xfrm>
                <a:off x="4178" y="2506"/>
                <a:ext cx="18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1600" b="1">
                    <a:solidFill>
                      <a:schemeClr val="bg1"/>
                    </a:solidFill>
                  </a:rPr>
                  <a:t>_</a:t>
                </a:r>
              </a:p>
            </p:txBody>
          </p:sp>
          <p:sp>
            <p:nvSpPr>
              <p:cNvPr id="17428" name="Oval 13"/>
              <p:cNvSpPr>
                <a:spLocks noChangeArrowheads="1"/>
              </p:cNvSpPr>
              <p:nvPr/>
            </p:nvSpPr>
            <p:spPr bwMode="auto">
              <a:xfrm>
                <a:off x="4224" y="2774"/>
                <a:ext cx="96" cy="96"/>
              </a:xfrm>
              <a:prstGeom prst="ellipse">
                <a:avLst/>
              </a:prstGeom>
              <a:solidFill>
                <a:schemeClr val="accent1"/>
              </a:solidFill>
              <a:ln w="28575">
                <a:solidFill>
                  <a:schemeClr val="bg2"/>
                </a:solidFill>
                <a:round/>
                <a:headEnd/>
                <a:tailEnd/>
              </a:ln>
            </p:spPr>
            <p:txBody>
              <a:bodyPr wrap="none" anchor="ctr"/>
              <a:lstStyle/>
              <a:p>
                <a:endParaRPr lang="zh-CN" altLang="en-US" b="1"/>
              </a:p>
            </p:txBody>
          </p:sp>
          <p:sp>
            <p:nvSpPr>
              <p:cNvPr id="17429" name="Oval 14"/>
              <p:cNvSpPr>
                <a:spLocks noChangeArrowheads="1"/>
              </p:cNvSpPr>
              <p:nvPr/>
            </p:nvSpPr>
            <p:spPr bwMode="auto">
              <a:xfrm>
                <a:off x="3744" y="2774"/>
                <a:ext cx="96" cy="96"/>
              </a:xfrm>
              <a:prstGeom prst="ellipse">
                <a:avLst/>
              </a:prstGeom>
              <a:solidFill>
                <a:schemeClr val="accent1"/>
              </a:solidFill>
              <a:ln w="28575">
                <a:solidFill>
                  <a:srgbClr val="FF0000"/>
                </a:solidFill>
                <a:round/>
                <a:headEnd/>
                <a:tailEnd/>
              </a:ln>
            </p:spPr>
            <p:txBody>
              <a:bodyPr wrap="none" anchor="ctr"/>
              <a:lstStyle/>
              <a:p>
                <a:endParaRPr lang="zh-CN" altLang="en-US" b="1"/>
              </a:p>
            </p:txBody>
          </p:sp>
        </p:grpSp>
        <p:sp>
          <p:nvSpPr>
            <p:cNvPr id="17415" name="Rectangle 15"/>
            <p:cNvSpPr>
              <a:spLocks noChangeArrowheads="1"/>
            </p:cNvSpPr>
            <p:nvPr/>
          </p:nvSpPr>
          <p:spPr bwMode="auto">
            <a:xfrm>
              <a:off x="2150" y="3206"/>
              <a:ext cx="864" cy="43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kumimoji="1" lang="zh-CN" altLang="en-US" sz="2000" b="1" dirty="0"/>
                <a:t>被测支路</a:t>
              </a:r>
            </a:p>
          </p:txBody>
        </p:sp>
        <p:sp>
          <p:nvSpPr>
            <p:cNvPr id="17416" name="Line 16"/>
            <p:cNvSpPr>
              <a:spLocks noChangeShapeType="1"/>
            </p:cNvSpPr>
            <p:nvPr/>
          </p:nvSpPr>
          <p:spPr bwMode="auto">
            <a:xfrm flipH="1">
              <a:off x="1574" y="3416"/>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7417" name="Line 17"/>
            <p:cNvSpPr>
              <a:spLocks noChangeShapeType="1"/>
            </p:cNvSpPr>
            <p:nvPr/>
          </p:nvSpPr>
          <p:spPr bwMode="auto">
            <a:xfrm>
              <a:off x="3014" y="3398"/>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7418" name="Freeform 18"/>
            <p:cNvSpPr>
              <a:spLocks/>
            </p:cNvSpPr>
            <p:nvPr/>
          </p:nvSpPr>
          <p:spPr bwMode="auto">
            <a:xfrm>
              <a:off x="1622" y="3350"/>
              <a:ext cx="3264" cy="720"/>
            </a:xfrm>
            <a:custGeom>
              <a:avLst/>
              <a:gdLst>
                <a:gd name="T0" fmla="*/ 3072 w 3264"/>
                <a:gd name="T1" fmla="*/ 0 h 528"/>
                <a:gd name="T2" fmla="*/ 3264 w 3264"/>
                <a:gd name="T3" fmla="*/ 0 h 528"/>
                <a:gd name="T4" fmla="*/ 3264 w 3264"/>
                <a:gd name="T5" fmla="*/ 3395 h 528"/>
                <a:gd name="T6" fmla="*/ 0 w 3264"/>
                <a:gd name="T7" fmla="*/ 3395 h 528"/>
                <a:gd name="T8" fmla="*/ 0 60000 65536"/>
                <a:gd name="T9" fmla="*/ 0 60000 65536"/>
                <a:gd name="T10" fmla="*/ 0 60000 65536"/>
                <a:gd name="T11" fmla="*/ 0 60000 65536"/>
                <a:gd name="T12" fmla="*/ 0 w 3264"/>
                <a:gd name="T13" fmla="*/ 0 h 528"/>
                <a:gd name="T14" fmla="*/ 3264 w 3264"/>
                <a:gd name="T15" fmla="*/ 528 h 528"/>
              </a:gdLst>
              <a:ahLst/>
              <a:cxnLst>
                <a:cxn ang="T8">
                  <a:pos x="T0" y="T1"/>
                </a:cxn>
                <a:cxn ang="T9">
                  <a:pos x="T2" y="T3"/>
                </a:cxn>
                <a:cxn ang="T10">
                  <a:pos x="T4" y="T5"/>
                </a:cxn>
                <a:cxn ang="T11">
                  <a:pos x="T6" y="T7"/>
                </a:cxn>
              </a:cxnLst>
              <a:rect l="T12" t="T13" r="T14" b="T15"/>
              <a:pathLst>
                <a:path w="3264" h="528">
                  <a:moveTo>
                    <a:pt x="3072" y="0"/>
                  </a:moveTo>
                  <a:lnTo>
                    <a:pt x="3264" y="0"/>
                  </a:lnTo>
                  <a:lnTo>
                    <a:pt x="3264" y="528"/>
                  </a:lnTo>
                  <a:lnTo>
                    <a:pt x="0" y="52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17419" name="Oval 19"/>
            <p:cNvSpPr>
              <a:spLocks noChangeArrowheads="1"/>
            </p:cNvSpPr>
            <p:nvPr/>
          </p:nvSpPr>
          <p:spPr bwMode="auto">
            <a:xfrm>
              <a:off x="3362" y="3368"/>
              <a:ext cx="48" cy="48"/>
            </a:xfrm>
            <a:prstGeom prst="ellipse">
              <a:avLst/>
            </a:prstGeom>
            <a:solidFill>
              <a:schemeClr val="hlink"/>
            </a:solidFill>
            <a:ln w="9525">
              <a:solidFill>
                <a:schemeClr val="tx1"/>
              </a:solidFill>
              <a:round/>
              <a:headEnd/>
              <a:tailEnd/>
            </a:ln>
          </p:spPr>
          <p:txBody>
            <a:bodyPr wrap="none" anchor="ctr"/>
            <a:lstStyle/>
            <a:p>
              <a:endParaRPr lang="zh-CN" altLang="en-US" b="1"/>
            </a:p>
          </p:txBody>
        </p:sp>
        <p:sp>
          <p:nvSpPr>
            <p:cNvPr id="17420" name="Oval 20"/>
            <p:cNvSpPr>
              <a:spLocks noChangeArrowheads="1"/>
            </p:cNvSpPr>
            <p:nvPr/>
          </p:nvSpPr>
          <p:spPr bwMode="auto">
            <a:xfrm>
              <a:off x="4655" y="3329"/>
              <a:ext cx="48" cy="48"/>
            </a:xfrm>
            <a:prstGeom prst="ellipse">
              <a:avLst/>
            </a:prstGeom>
            <a:solidFill>
              <a:schemeClr val="hlink"/>
            </a:solidFill>
            <a:ln w="9525">
              <a:solidFill>
                <a:schemeClr val="tx1"/>
              </a:solidFill>
              <a:round/>
              <a:headEnd/>
              <a:tailEnd/>
            </a:ln>
          </p:spPr>
          <p:txBody>
            <a:bodyPr wrap="none" anchor="ctr"/>
            <a:lstStyle/>
            <a:p>
              <a:endParaRPr lang="zh-CN" altLang="en-US" b="1"/>
            </a:p>
          </p:txBody>
        </p:sp>
        <p:sp>
          <p:nvSpPr>
            <p:cNvPr id="17421" name="Text Box 21"/>
            <p:cNvSpPr txBox="1">
              <a:spLocks noChangeArrowheads="1"/>
            </p:cNvSpPr>
            <p:nvPr/>
          </p:nvSpPr>
          <p:spPr bwMode="auto">
            <a:xfrm>
              <a:off x="3538" y="3196"/>
              <a:ext cx="92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b="1"/>
                <a:t>断开通路</a:t>
              </a:r>
            </a:p>
            <a:p>
              <a:pPr eaLnBrk="1" hangingPunct="1"/>
              <a:r>
                <a:rPr kumimoji="1" lang="zh-CN" altLang="en-US" sz="2000" b="1"/>
                <a:t>串接电流表</a:t>
              </a:r>
            </a:p>
          </p:txBody>
        </p:sp>
        <p:sp>
          <p:nvSpPr>
            <p:cNvPr id="17422" name="Freeform 22"/>
            <p:cNvSpPr>
              <a:spLocks/>
            </p:cNvSpPr>
            <p:nvPr/>
          </p:nvSpPr>
          <p:spPr bwMode="auto">
            <a:xfrm>
              <a:off x="4310" y="2861"/>
              <a:ext cx="365" cy="508"/>
            </a:xfrm>
            <a:custGeom>
              <a:avLst/>
              <a:gdLst>
                <a:gd name="T0" fmla="*/ 0 w 365"/>
                <a:gd name="T1" fmla="*/ 0 h 508"/>
                <a:gd name="T2" fmla="*/ 52 w 365"/>
                <a:gd name="T3" fmla="*/ 95 h 508"/>
                <a:gd name="T4" fmla="*/ 225 w 365"/>
                <a:gd name="T5" fmla="*/ 191 h 508"/>
                <a:gd name="T6" fmla="*/ 365 w 365"/>
                <a:gd name="T7" fmla="*/ 508 h 508"/>
                <a:gd name="T8" fmla="*/ 0 60000 65536"/>
                <a:gd name="T9" fmla="*/ 0 60000 65536"/>
                <a:gd name="T10" fmla="*/ 0 60000 65536"/>
                <a:gd name="T11" fmla="*/ 0 60000 65536"/>
                <a:gd name="T12" fmla="*/ 0 w 365"/>
                <a:gd name="T13" fmla="*/ 0 h 508"/>
                <a:gd name="T14" fmla="*/ 365 w 365"/>
                <a:gd name="T15" fmla="*/ 508 h 508"/>
              </a:gdLst>
              <a:ahLst/>
              <a:cxnLst>
                <a:cxn ang="T8">
                  <a:pos x="T0" y="T1"/>
                </a:cxn>
                <a:cxn ang="T9">
                  <a:pos x="T2" y="T3"/>
                </a:cxn>
                <a:cxn ang="T10">
                  <a:pos x="T4" y="T5"/>
                </a:cxn>
                <a:cxn ang="T11">
                  <a:pos x="T6" y="T7"/>
                </a:cxn>
              </a:cxnLst>
              <a:rect l="T12" t="T13" r="T14" b="T15"/>
              <a:pathLst>
                <a:path w="365" h="508">
                  <a:moveTo>
                    <a:pt x="0" y="0"/>
                  </a:moveTo>
                  <a:cubicBezTo>
                    <a:pt x="9" y="14"/>
                    <a:pt x="14" y="63"/>
                    <a:pt x="52" y="95"/>
                  </a:cubicBezTo>
                  <a:cubicBezTo>
                    <a:pt x="90" y="127"/>
                    <a:pt x="173" y="122"/>
                    <a:pt x="225" y="191"/>
                  </a:cubicBezTo>
                  <a:cubicBezTo>
                    <a:pt x="277" y="260"/>
                    <a:pt x="336" y="442"/>
                    <a:pt x="365" y="508"/>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17423" name="Freeform 23"/>
            <p:cNvSpPr>
              <a:spLocks/>
            </p:cNvSpPr>
            <p:nvPr/>
          </p:nvSpPr>
          <p:spPr bwMode="auto">
            <a:xfrm>
              <a:off x="3389" y="2864"/>
              <a:ext cx="383" cy="544"/>
            </a:xfrm>
            <a:custGeom>
              <a:avLst/>
              <a:gdLst>
                <a:gd name="T0" fmla="*/ 383 w 383"/>
                <a:gd name="T1" fmla="*/ 0 h 544"/>
                <a:gd name="T2" fmla="*/ 317 w 383"/>
                <a:gd name="T3" fmla="*/ 92 h 544"/>
                <a:gd name="T4" fmla="*/ 144 w 383"/>
                <a:gd name="T5" fmla="*/ 188 h 544"/>
                <a:gd name="T6" fmla="*/ 0 w 383"/>
                <a:gd name="T7" fmla="*/ 544 h 544"/>
                <a:gd name="T8" fmla="*/ 0 60000 65536"/>
                <a:gd name="T9" fmla="*/ 0 60000 65536"/>
                <a:gd name="T10" fmla="*/ 0 60000 65536"/>
                <a:gd name="T11" fmla="*/ 0 60000 65536"/>
                <a:gd name="T12" fmla="*/ 0 w 383"/>
                <a:gd name="T13" fmla="*/ 0 h 544"/>
                <a:gd name="T14" fmla="*/ 383 w 383"/>
                <a:gd name="T15" fmla="*/ 544 h 544"/>
              </a:gdLst>
              <a:ahLst/>
              <a:cxnLst>
                <a:cxn ang="T8">
                  <a:pos x="T0" y="T1"/>
                </a:cxn>
                <a:cxn ang="T9">
                  <a:pos x="T2" y="T3"/>
                </a:cxn>
                <a:cxn ang="T10">
                  <a:pos x="T4" y="T5"/>
                </a:cxn>
                <a:cxn ang="T11">
                  <a:pos x="T6" y="T7"/>
                </a:cxn>
              </a:cxnLst>
              <a:rect l="T12" t="T13" r="T14" b="T15"/>
              <a:pathLst>
                <a:path w="383" h="544">
                  <a:moveTo>
                    <a:pt x="383" y="0"/>
                  </a:moveTo>
                  <a:cubicBezTo>
                    <a:pt x="371" y="16"/>
                    <a:pt x="357" y="61"/>
                    <a:pt x="317" y="92"/>
                  </a:cubicBezTo>
                  <a:cubicBezTo>
                    <a:pt x="277" y="123"/>
                    <a:pt x="197" y="113"/>
                    <a:pt x="144" y="188"/>
                  </a:cubicBezTo>
                  <a:cubicBezTo>
                    <a:pt x="91" y="263"/>
                    <a:pt x="30" y="470"/>
                    <a:pt x="0" y="544"/>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sp>
        <p:nvSpPr>
          <p:cNvPr id="4" name="灯片编号占位符 3"/>
          <p:cNvSpPr>
            <a:spLocks noGrp="1"/>
          </p:cNvSpPr>
          <p:nvPr>
            <p:ph type="sldNum" sz="quarter" idx="10"/>
          </p:nvPr>
        </p:nvSpPr>
        <p:spPr/>
        <p:txBody>
          <a:bodyPr/>
          <a:lstStyle/>
          <a:p>
            <a:pPr>
              <a:defRPr/>
            </a:pPr>
            <a:fld id="{EE823C69-BAB3-4855-B98D-EA704B1FD3BB}" type="slidenum">
              <a:rPr lang="zh-CN" altLang="en-US" smtClean="0"/>
              <a:pPr>
                <a:defRPr/>
              </a:pPr>
              <a:t>14</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nodeType="afterEffect">
                                  <p:stCondLst>
                                    <p:cond delay="100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mtClean="0">
                <a:ea typeface="宋体" pitchFamily="2" charset="-122"/>
              </a:rPr>
              <a:t>1.3 </a:t>
            </a:r>
            <a:r>
              <a:rPr lang="zh-CN" altLang="en-US" smtClean="0">
                <a:ea typeface="宋体" pitchFamily="2" charset="-122"/>
              </a:rPr>
              <a:t>电路中的基本物理量（续</a:t>
            </a:r>
            <a:r>
              <a:rPr lang="en-US" altLang="zh-CN" smtClean="0">
                <a:ea typeface="宋体" pitchFamily="2" charset="-122"/>
              </a:rPr>
              <a:t>5</a:t>
            </a:r>
            <a:r>
              <a:rPr lang="zh-CN" altLang="en-US" smtClean="0">
                <a:ea typeface="宋体" pitchFamily="2" charset="-122"/>
              </a:rPr>
              <a:t>）</a:t>
            </a:r>
          </a:p>
        </p:txBody>
      </p:sp>
      <p:sp>
        <p:nvSpPr>
          <p:cNvPr id="18435" name="Rectangle 3"/>
          <p:cNvSpPr>
            <a:spLocks noGrp="1" noChangeArrowheads="1"/>
          </p:cNvSpPr>
          <p:nvPr>
            <p:ph sz="quarter" idx="11"/>
          </p:nvPr>
        </p:nvSpPr>
        <p:spPr/>
        <p:txBody>
          <a:bodyPr/>
          <a:lstStyle/>
          <a:p>
            <a:pPr marL="495300" indent="-495300" eaLnBrk="1" hangingPunct="1"/>
            <a:r>
              <a:rPr lang="zh-CN" altLang="en-US" dirty="0" smtClean="0"/>
              <a:t>电压</a:t>
            </a:r>
          </a:p>
          <a:p>
            <a:pPr marL="914400" lvl="1" indent="-457200" eaLnBrk="1" hangingPunct="1">
              <a:buFont typeface="Wingdings" pitchFamily="2" charset="2"/>
              <a:buAutoNum type="arabicPeriod"/>
            </a:pPr>
            <a:r>
              <a:rPr lang="zh-CN" altLang="en-US" dirty="0" smtClean="0"/>
              <a:t>电压的概念</a:t>
            </a:r>
          </a:p>
          <a:p>
            <a:pPr marL="1333500" lvl="2" indent="-419100" eaLnBrk="1" hangingPunct="1">
              <a:lnSpc>
                <a:spcPct val="120000"/>
              </a:lnSpc>
            </a:pPr>
            <a:r>
              <a:rPr lang="zh-CN" altLang="en-US" dirty="0" smtClean="0"/>
              <a:t>电路是电场的一种特殊形式。</a:t>
            </a:r>
          </a:p>
          <a:p>
            <a:pPr marL="1333500" lvl="2" indent="-419100" eaLnBrk="1" hangingPunct="1">
              <a:lnSpc>
                <a:spcPct val="120000"/>
              </a:lnSpc>
            </a:pPr>
            <a:r>
              <a:rPr lang="zh-CN" altLang="en-US" dirty="0" smtClean="0"/>
              <a:t>电场是一种位场，类似引力场，电荷在电场中具有电位能。</a:t>
            </a:r>
          </a:p>
          <a:p>
            <a:pPr marL="1333500" lvl="2" indent="-419100" eaLnBrk="1" hangingPunct="1">
              <a:lnSpc>
                <a:spcPct val="120000"/>
              </a:lnSpc>
            </a:pPr>
            <a:r>
              <a:rPr lang="zh-CN" altLang="en-US" dirty="0" smtClean="0"/>
              <a:t>单位正电荷在电场中某点所具有的电位能称为该点的电位。它表示外力将单位正电荷从参考点（</a:t>
            </a:r>
            <a:r>
              <a:rPr lang="en-US" altLang="zh-CN" dirty="0" smtClean="0"/>
              <a:t>0</a:t>
            </a:r>
            <a:r>
              <a:rPr lang="zh-CN" altLang="en-US" dirty="0" smtClean="0"/>
              <a:t>电位）移动到该点所作的功。单位为伏特 </a:t>
            </a:r>
            <a:r>
              <a:rPr lang="en-US" altLang="zh-CN" dirty="0" smtClean="0"/>
              <a:t>(V) = 1 </a:t>
            </a:r>
            <a:r>
              <a:rPr lang="zh-CN" altLang="en-US" dirty="0" smtClean="0"/>
              <a:t>焦耳 </a:t>
            </a:r>
            <a:r>
              <a:rPr lang="en-US" altLang="zh-CN" dirty="0" smtClean="0"/>
              <a:t>(J)/ </a:t>
            </a:r>
            <a:r>
              <a:rPr lang="zh-CN" altLang="en-US" dirty="0" smtClean="0"/>
              <a:t>库仑</a:t>
            </a:r>
            <a:r>
              <a:rPr lang="en-US" altLang="zh-CN" dirty="0" smtClean="0"/>
              <a:t>(C) </a:t>
            </a:r>
            <a:r>
              <a:rPr lang="zh-CN" altLang="en-US" dirty="0" smtClean="0"/>
              <a:t>，用 </a:t>
            </a:r>
            <a:r>
              <a:rPr lang="en-US" altLang="zh-CN" i="1" dirty="0" smtClean="0"/>
              <a:t>v </a:t>
            </a:r>
            <a:r>
              <a:rPr lang="zh-CN" altLang="en-US" dirty="0" smtClean="0"/>
              <a:t>或 </a:t>
            </a:r>
            <a:r>
              <a:rPr lang="en-US" altLang="zh-CN" i="1" dirty="0" smtClean="0"/>
              <a:t>V</a:t>
            </a:r>
            <a:r>
              <a:rPr lang="en-US" altLang="zh-CN" dirty="0" smtClean="0"/>
              <a:t> </a:t>
            </a:r>
            <a:r>
              <a:rPr lang="zh-CN" altLang="en-US" dirty="0" smtClean="0"/>
              <a:t>表示</a:t>
            </a:r>
          </a:p>
        </p:txBody>
      </p:sp>
      <p:grpSp>
        <p:nvGrpSpPr>
          <p:cNvPr id="2" name="Group 4"/>
          <p:cNvGrpSpPr>
            <a:grpSpLocks/>
          </p:cNvGrpSpPr>
          <p:nvPr/>
        </p:nvGrpSpPr>
        <p:grpSpPr bwMode="auto">
          <a:xfrm>
            <a:off x="2073275" y="5143500"/>
            <a:ext cx="2570733" cy="1093812"/>
            <a:chOff x="998" y="2225"/>
            <a:chExt cx="1354" cy="463"/>
          </a:xfrm>
        </p:grpSpPr>
        <p:graphicFrame>
          <p:nvGraphicFramePr>
            <p:cNvPr id="18440" name="Object 3"/>
            <p:cNvGraphicFramePr>
              <a:graphicFrameLocks noChangeAspect="1"/>
            </p:cNvGraphicFramePr>
            <p:nvPr/>
          </p:nvGraphicFramePr>
          <p:xfrm>
            <a:off x="1776" y="2225"/>
            <a:ext cx="576" cy="463"/>
          </p:xfrm>
          <a:graphic>
            <a:graphicData uri="http://schemas.openxmlformats.org/presentationml/2006/ole">
              <mc:AlternateContent xmlns:mc="http://schemas.openxmlformats.org/markup-compatibility/2006">
                <mc:Choice xmlns:v="urn:schemas-microsoft-com:vml" Requires="v">
                  <p:oleObj spid="_x0000_s18484" name="Equation" r:id="rId3" imgW="520700" imgH="419100" progId="">
                    <p:embed/>
                  </p:oleObj>
                </mc:Choice>
                <mc:Fallback>
                  <p:oleObj name="Equation" r:id="rId3" imgW="520700" imgH="419100" progId="">
                    <p:embed/>
                    <p:pic>
                      <p:nvPicPr>
                        <p:cNvPr id="0" name="Picture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6" y="2225"/>
                          <a:ext cx="576" cy="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41" name="Text Box 6"/>
            <p:cNvSpPr txBox="1">
              <a:spLocks noChangeArrowheads="1"/>
            </p:cNvSpPr>
            <p:nvPr/>
          </p:nvSpPr>
          <p:spPr bwMode="auto">
            <a:xfrm>
              <a:off x="998" y="2282"/>
              <a:ext cx="809"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dirty="0">
                  <a:latin typeface="Times New Roman" pitchFamily="18" charset="0"/>
                  <a:cs typeface="Times New Roman" pitchFamily="18" charset="0"/>
                </a:rPr>
                <a:t>a</a:t>
              </a:r>
              <a:r>
                <a:rPr kumimoji="1" lang="en-US" altLang="zh-CN" sz="2800" b="1" i="1" dirty="0">
                  <a:latin typeface="Times New Roman" pitchFamily="18" charset="0"/>
                  <a:cs typeface="Times New Roman" pitchFamily="18" charset="0"/>
                </a:rPr>
                <a:t> </a:t>
              </a:r>
              <a:r>
                <a:rPr kumimoji="1" lang="zh-CN" altLang="en-US" sz="2800" b="1" dirty="0">
                  <a:latin typeface="Times New Roman" pitchFamily="18" charset="0"/>
                  <a:cs typeface="Times New Roman" pitchFamily="18" charset="0"/>
                </a:rPr>
                <a:t>点电位</a:t>
              </a:r>
              <a:endParaRPr kumimoji="1" lang="zh-CN" altLang="en-US" sz="2800" b="1" i="1" dirty="0">
                <a:latin typeface="Times New Roman" pitchFamily="18" charset="0"/>
                <a:cs typeface="Times New Roman" pitchFamily="18" charset="0"/>
              </a:endParaRPr>
            </a:p>
          </p:txBody>
        </p:sp>
      </p:grpSp>
      <p:grpSp>
        <p:nvGrpSpPr>
          <p:cNvPr id="3" name="Group 7"/>
          <p:cNvGrpSpPr>
            <a:grpSpLocks/>
          </p:cNvGrpSpPr>
          <p:nvPr/>
        </p:nvGrpSpPr>
        <p:grpSpPr bwMode="auto">
          <a:xfrm>
            <a:off x="5486400" y="5143500"/>
            <a:ext cx="2613992" cy="1021804"/>
            <a:chOff x="2832" y="2256"/>
            <a:chExt cx="1354" cy="463"/>
          </a:xfrm>
        </p:grpSpPr>
        <p:graphicFrame>
          <p:nvGraphicFramePr>
            <p:cNvPr id="18438" name="Object 2"/>
            <p:cNvGraphicFramePr>
              <a:graphicFrameLocks noChangeAspect="1"/>
            </p:cNvGraphicFramePr>
            <p:nvPr/>
          </p:nvGraphicFramePr>
          <p:xfrm>
            <a:off x="3610" y="2256"/>
            <a:ext cx="576" cy="463"/>
          </p:xfrm>
          <a:graphic>
            <a:graphicData uri="http://schemas.openxmlformats.org/presentationml/2006/ole">
              <mc:AlternateContent xmlns:mc="http://schemas.openxmlformats.org/markup-compatibility/2006">
                <mc:Choice xmlns:v="urn:schemas-microsoft-com:vml" Requires="v">
                  <p:oleObj spid="_x0000_s18485" name="Equation" r:id="rId5" imgW="520700" imgH="419100" progId="">
                    <p:embed/>
                  </p:oleObj>
                </mc:Choice>
                <mc:Fallback>
                  <p:oleObj name="Equation" r:id="rId5" imgW="520700" imgH="419100" progId="">
                    <p:embed/>
                    <p:pic>
                      <p:nvPicPr>
                        <p:cNvPr id="0" name="Picture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0" y="2256"/>
                          <a:ext cx="576" cy="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9" name="Text Box 9"/>
            <p:cNvSpPr txBox="1">
              <a:spLocks noChangeArrowheads="1"/>
            </p:cNvSpPr>
            <p:nvPr/>
          </p:nvSpPr>
          <p:spPr bwMode="auto">
            <a:xfrm>
              <a:off x="2832" y="2313"/>
              <a:ext cx="806"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a:latin typeface="Times New Roman" pitchFamily="18" charset="0"/>
                  <a:cs typeface="Times New Roman" pitchFamily="18" charset="0"/>
                </a:rPr>
                <a:t>b</a:t>
              </a:r>
              <a:r>
                <a:rPr kumimoji="1" lang="en-US" altLang="zh-CN" sz="2800" b="1" i="1">
                  <a:latin typeface="Times New Roman" pitchFamily="18" charset="0"/>
                  <a:cs typeface="Times New Roman" pitchFamily="18" charset="0"/>
                </a:rPr>
                <a:t> </a:t>
              </a:r>
              <a:r>
                <a:rPr kumimoji="1" lang="zh-CN" altLang="en-US" sz="2800" b="1">
                  <a:latin typeface="Times New Roman" pitchFamily="18" charset="0"/>
                  <a:cs typeface="Times New Roman" pitchFamily="18" charset="0"/>
                </a:rPr>
                <a:t>点电位</a:t>
              </a:r>
              <a:endParaRPr kumimoji="1" lang="zh-CN" altLang="en-US" sz="2800" b="1" i="1">
                <a:latin typeface="Times New Roman" pitchFamily="18" charset="0"/>
                <a:cs typeface="Times New Roman" pitchFamily="18" charset="0"/>
              </a:endParaRPr>
            </a:p>
          </p:txBody>
        </p:sp>
      </p:grpSp>
      <p:sp>
        <p:nvSpPr>
          <p:cNvPr id="4" name="灯片编号占位符 3"/>
          <p:cNvSpPr>
            <a:spLocks noGrp="1"/>
          </p:cNvSpPr>
          <p:nvPr>
            <p:ph type="sldNum" sz="quarter" idx="10"/>
          </p:nvPr>
        </p:nvSpPr>
        <p:spPr/>
        <p:txBody>
          <a:bodyPr/>
          <a:lstStyle/>
          <a:p>
            <a:pPr>
              <a:defRPr/>
            </a:pPr>
            <a:fld id="{EE823C69-BAB3-4855-B98D-EA704B1FD3BB}" type="slidenum">
              <a:rPr lang="zh-CN" altLang="en-US" smtClean="0"/>
              <a:pPr>
                <a:defRPr/>
              </a:pPr>
              <a:t>15</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smtClean="0">
                <a:ea typeface="宋体" pitchFamily="2" charset="-122"/>
              </a:rPr>
              <a:t>1.3 </a:t>
            </a:r>
            <a:r>
              <a:rPr lang="zh-CN" altLang="en-US" smtClean="0">
                <a:ea typeface="宋体" pitchFamily="2" charset="-122"/>
              </a:rPr>
              <a:t>电路中的基本物理量（续</a:t>
            </a:r>
            <a:r>
              <a:rPr lang="en-US" altLang="zh-CN" smtClean="0">
                <a:ea typeface="宋体" pitchFamily="2" charset="-122"/>
              </a:rPr>
              <a:t>6</a:t>
            </a:r>
            <a:r>
              <a:rPr lang="zh-CN" altLang="en-US" smtClean="0">
                <a:ea typeface="宋体" pitchFamily="2" charset="-122"/>
              </a:rPr>
              <a:t>）</a:t>
            </a:r>
          </a:p>
        </p:txBody>
      </p:sp>
      <p:sp>
        <p:nvSpPr>
          <p:cNvPr id="19459" name="Rectangle 3"/>
          <p:cNvSpPr>
            <a:spLocks noGrp="1" noChangeArrowheads="1"/>
          </p:cNvSpPr>
          <p:nvPr>
            <p:ph sz="quarter" idx="11"/>
          </p:nvPr>
        </p:nvSpPr>
        <p:spPr/>
        <p:txBody>
          <a:bodyPr/>
          <a:lstStyle/>
          <a:p>
            <a:pPr eaLnBrk="1" hangingPunct="1"/>
            <a:r>
              <a:rPr lang="zh-CN" altLang="en-US" dirty="0" smtClean="0"/>
              <a:t>电压</a:t>
            </a:r>
            <a:r>
              <a:rPr lang="zh-CN" altLang="en-US" dirty="0" smtClean="0">
                <a:ea typeface="楷体" pitchFamily="49" charset="-122"/>
              </a:rPr>
              <a:t>（续）</a:t>
            </a:r>
            <a:r>
              <a:rPr lang="zh-CN" altLang="en-US" dirty="0" smtClean="0">
                <a:solidFill>
                  <a:srgbClr val="990000"/>
                </a:solidFill>
                <a:ea typeface="楷体" pitchFamily="49" charset="-122"/>
              </a:rPr>
              <a:t>电压的概念</a:t>
            </a:r>
          </a:p>
          <a:p>
            <a:pPr lvl="2" eaLnBrk="1" hangingPunct="1"/>
            <a:r>
              <a:rPr lang="zh-CN" altLang="en-US" dirty="0" smtClean="0"/>
              <a:t> 电路（电场）中两点（如</a:t>
            </a:r>
            <a:r>
              <a:rPr lang="en-US" altLang="zh-CN" dirty="0" smtClean="0"/>
              <a:t>a</a:t>
            </a:r>
            <a:r>
              <a:rPr lang="zh-CN" altLang="en-US" dirty="0" smtClean="0"/>
              <a:t>与</a:t>
            </a:r>
            <a:r>
              <a:rPr lang="en-US" altLang="zh-CN" dirty="0" smtClean="0"/>
              <a:t>b</a:t>
            </a:r>
            <a:r>
              <a:rPr lang="zh-CN" altLang="en-US" dirty="0" smtClean="0"/>
              <a:t>）之间的电位差称为</a:t>
            </a:r>
            <a:r>
              <a:rPr lang="zh-CN" altLang="en-US" dirty="0" smtClean="0">
                <a:solidFill>
                  <a:srgbClr val="990000"/>
                </a:solidFill>
              </a:rPr>
              <a:t>电压</a:t>
            </a:r>
            <a:r>
              <a:rPr lang="zh-CN" altLang="en-US" dirty="0" smtClean="0"/>
              <a:t>，用 </a:t>
            </a:r>
            <a:r>
              <a:rPr lang="en-US" altLang="zh-CN" i="1" dirty="0" smtClean="0"/>
              <a:t>u</a:t>
            </a:r>
            <a:r>
              <a:rPr lang="en-US" altLang="zh-CN" dirty="0" smtClean="0"/>
              <a:t> </a:t>
            </a:r>
            <a:r>
              <a:rPr lang="zh-CN" altLang="en-US" dirty="0" smtClean="0"/>
              <a:t>或 </a:t>
            </a:r>
            <a:r>
              <a:rPr lang="en-US" altLang="zh-CN" i="1" dirty="0" smtClean="0"/>
              <a:t>U </a:t>
            </a:r>
            <a:r>
              <a:rPr lang="zh-CN" altLang="en-US" dirty="0" smtClean="0"/>
              <a:t>表示，单位也是伏特</a:t>
            </a:r>
            <a:r>
              <a:rPr lang="en-US" altLang="zh-CN" dirty="0" smtClean="0"/>
              <a:t>(V)</a:t>
            </a:r>
          </a:p>
          <a:p>
            <a:pPr lvl="2" eaLnBrk="1" hangingPunct="1"/>
            <a:endParaRPr lang="en-US" altLang="zh-CN" dirty="0" smtClean="0"/>
          </a:p>
        </p:txBody>
      </p:sp>
      <p:graphicFrame>
        <p:nvGraphicFramePr>
          <p:cNvPr id="46084" name="Object 2"/>
          <p:cNvGraphicFramePr>
            <a:graphicFrameLocks noChangeAspect="1"/>
          </p:cNvGraphicFramePr>
          <p:nvPr/>
        </p:nvGraphicFramePr>
        <p:xfrm>
          <a:off x="3543300" y="2617788"/>
          <a:ext cx="3167063" cy="735012"/>
        </p:xfrm>
        <a:graphic>
          <a:graphicData uri="http://schemas.openxmlformats.org/presentationml/2006/ole">
            <mc:AlternateContent xmlns:mc="http://schemas.openxmlformats.org/markup-compatibility/2006">
              <mc:Choice xmlns:v="urn:schemas-microsoft-com:vml" Requires="v">
                <p:oleObj spid="_x0000_s19499" name="Equation" r:id="rId3" imgW="1803400" imgH="419100" progId="">
                  <p:embed/>
                </p:oleObj>
              </mc:Choice>
              <mc:Fallback>
                <p:oleObj name="Equation" r:id="rId3" imgW="1803400" imgH="419100" progId="">
                  <p:embed/>
                  <p:pic>
                    <p:nvPicPr>
                      <p:cNvPr id="0"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3300" y="2617788"/>
                        <a:ext cx="3167063" cy="735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5" name="Text Box 5"/>
          <p:cNvSpPr txBox="1">
            <a:spLocks noChangeArrowheads="1"/>
          </p:cNvSpPr>
          <p:nvPr/>
        </p:nvSpPr>
        <p:spPr bwMode="auto">
          <a:xfrm>
            <a:off x="1539875" y="2803525"/>
            <a:ext cx="20040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000" b="1" dirty="0" err="1">
                <a:latin typeface="Times New Roman" pitchFamily="18" charset="0"/>
              </a:rPr>
              <a:t>ab</a:t>
            </a:r>
            <a:r>
              <a:rPr kumimoji="1" lang="zh-CN" altLang="en-US" sz="2000" b="1" dirty="0">
                <a:latin typeface="Times New Roman" pitchFamily="18" charset="0"/>
              </a:rPr>
              <a:t>两点之间电压</a:t>
            </a:r>
            <a:endParaRPr kumimoji="1" lang="zh-CN" altLang="en-US" sz="2000" b="1" i="1" dirty="0">
              <a:latin typeface="Times New Roman" pitchFamily="18" charset="0"/>
            </a:endParaRPr>
          </a:p>
        </p:txBody>
      </p:sp>
      <p:sp>
        <p:nvSpPr>
          <p:cNvPr id="46086" name="Text Box 6"/>
          <p:cNvSpPr txBox="1">
            <a:spLocks noChangeArrowheads="1"/>
          </p:cNvSpPr>
          <p:nvPr/>
        </p:nvSpPr>
        <p:spPr bwMode="auto">
          <a:xfrm>
            <a:off x="1184275" y="3473450"/>
            <a:ext cx="7650163" cy="925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93688" indent="-293688"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30000"/>
              </a:lnSpc>
              <a:buFont typeface="Wingdings" pitchFamily="2" charset="2"/>
              <a:buChar char="n"/>
            </a:pPr>
            <a:r>
              <a:rPr lang="zh-CN" altLang="en-US" sz="2200" b="1" dirty="0">
                <a:latin typeface="Times New Roman" pitchFamily="18" charset="0"/>
              </a:rPr>
              <a:t>电压 </a:t>
            </a:r>
            <a:r>
              <a:rPr lang="en-US" altLang="zh-CN" sz="2200" b="1" i="1" dirty="0" err="1">
                <a:latin typeface="Times New Roman" pitchFamily="18" charset="0"/>
              </a:rPr>
              <a:t>u</a:t>
            </a:r>
            <a:r>
              <a:rPr lang="en-US" altLang="zh-CN" sz="2200" b="1" baseline="-25000" dirty="0" err="1">
                <a:latin typeface="Times New Roman" pitchFamily="18" charset="0"/>
              </a:rPr>
              <a:t>ab</a:t>
            </a:r>
            <a:r>
              <a:rPr lang="en-US" altLang="zh-CN" sz="2200" b="1" dirty="0">
                <a:latin typeface="Times New Roman" pitchFamily="18" charset="0"/>
              </a:rPr>
              <a:t> </a:t>
            </a:r>
            <a:r>
              <a:rPr lang="zh-CN" altLang="en-US" sz="2200" b="1" dirty="0">
                <a:latin typeface="Times New Roman" pitchFamily="18" charset="0"/>
              </a:rPr>
              <a:t>表示单位正电荷从 </a:t>
            </a:r>
            <a:r>
              <a:rPr lang="en-US" altLang="zh-CN" sz="2200" b="1" dirty="0">
                <a:latin typeface="Times New Roman" pitchFamily="18" charset="0"/>
              </a:rPr>
              <a:t>a </a:t>
            </a:r>
            <a:r>
              <a:rPr lang="zh-CN" altLang="en-US" sz="2200" b="1" dirty="0">
                <a:latin typeface="Times New Roman" pitchFamily="18" charset="0"/>
              </a:rPr>
              <a:t>点移动到 </a:t>
            </a:r>
            <a:r>
              <a:rPr lang="en-US" altLang="zh-CN" sz="2200" b="1" dirty="0">
                <a:latin typeface="Times New Roman" pitchFamily="18" charset="0"/>
              </a:rPr>
              <a:t>b</a:t>
            </a:r>
            <a:r>
              <a:rPr lang="zh-CN" altLang="en-US" sz="2200" b="1" dirty="0">
                <a:latin typeface="Times New Roman" pitchFamily="18" charset="0"/>
              </a:rPr>
              <a:t>点所失去的电位能，因此常也称为电压降。</a:t>
            </a:r>
          </a:p>
        </p:txBody>
      </p:sp>
      <p:grpSp>
        <p:nvGrpSpPr>
          <p:cNvPr id="2" name="Group 7"/>
          <p:cNvGrpSpPr>
            <a:grpSpLocks/>
          </p:cNvGrpSpPr>
          <p:nvPr/>
        </p:nvGrpSpPr>
        <p:grpSpPr bwMode="auto">
          <a:xfrm>
            <a:off x="3471863" y="5651500"/>
            <a:ext cx="2155825" cy="400050"/>
            <a:chOff x="3734" y="3753"/>
            <a:chExt cx="1358" cy="252"/>
          </a:xfrm>
        </p:grpSpPr>
        <p:grpSp>
          <p:nvGrpSpPr>
            <p:cNvPr id="19472" name="Group 8"/>
            <p:cNvGrpSpPr>
              <a:grpSpLocks/>
            </p:cNvGrpSpPr>
            <p:nvPr/>
          </p:nvGrpSpPr>
          <p:grpSpPr bwMode="auto">
            <a:xfrm>
              <a:off x="3926" y="3792"/>
              <a:ext cx="930" cy="144"/>
              <a:chOff x="3926" y="3792"/>
              <a:chExt cx="930" cy="144"/>
            </a:xfrm>
          </p:grpSpPr>
          <p:sp>
            <p:nvSpPr>
              <p:cNvPr id="19475" name="Rectangle 9"/>
              <p:cNvSpPr>
                <a:spLocks noChangeArrowheads="1"/>
              </p:cNvSpPr>
              <p:nvPr/>
            </p:nvSpPr>
            <p:spPr bwMode="auto">
              <a:xfrm>
                <a:off x="4224" y="3792"/>
                <a:ext cx="336" cy="144"/>
              </a:xfrm>
              <a:prstGeom prst="rect">
                <a:avLst/>
              </a:prstGeom>
              <a:solidFill>
                <a:schemeClr val="bg1"/>
              </a:solidFill>
              <a:ln w="9525">
                <a:solidFill>
                  <a:schemeClr val="tx1"/>
                </a:solidFill>
                <a:miter lim="800000"/>
                <a:headEnd/>
                <a:tailEnd/>
              </a:ln>
            </p:spPr>
            <p:txBody>
              <a:bodyPr wrap="none" anchor="ctr"/>
              <a:lstStyle/>
              <a:p>
                <a:endParaRPr lang="zh-CN" altLang="en-US">
                  <a:latin typeface="Times New Roman" pitchFamily="18" charset="0"/>
                  <a:cs typeface="Times New Roman" pitchFamily="18" charset="0"/>
                </a:endParaRPr>
              </a:p>
            </p:txBody>
          </p:sp>
          <p:sp>
            <p:nvSpPr>
              <p:cNvPr id="19476" name="Line 10"/>
              <p:cNvSpPr>
                <a:spLocks noChangeShapeType="1"/>
              </p:cNvSpPr>
              <p:nvPr/>
            </p:nvSpPr>
            <p:spPr bwMode="auto">
              <a:xfrm flipH="1">
                <a:off x="3926" y="3868"/>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7" name="Line 11"/>
              <p:cNvSpPr>
                <a:spLocks noChangeShapeType="1"/>
              </p:cNvSpPr>
              <p:nvPr/>
            </p:nvSpPr>
            <p:spPr bwMode="auto">
              <a:xfrm flipH="1">
                <a:off x="4568" y="3868"/>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473" name="Text Box 12"/>
            <p:cNvSpPr txBox="1">
              <a:spLocks noChangeArrowheads="1"/>
            </p:cNvSpPr>
            <p:nvPr/>
          </p:nvSpPr>
          <p:spPr bwMode="auto">
            <a:xfrm>
              <a:off x="3734" y="3753"/>
              <a:ext cx="18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000">
                  <a:latin typeface="Times New Roman" pitchFamily="18" charset="0"/>
                  <a:cs typeface="Times New Roman" pitchFamily="18" charset="0"/>
                </a:rPr>
                <a:t>a</a:t>
              </a:r>
            </a:p>
          </p:txBody>
        </p:sp>
        <p:sp>
          <p:nvSpPr>
            <p:cNvPr id="19474" name="Text Box 13"/>
            <p:cNvSpPr txBox="1">
              <a:spLocks noChangeArrowheads="1"/>
            </p:cNvSpPr>
            <p:nvPr/>
          </p:nvSpPr>
          <p:spPr bwMode="auto">
            <a:xfrm>
              <a:off x="4896" y="3753"/>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000">
                  <a:latin typeface="Times New Roman" pitchFamily="18" charset="0"/>
                  <a:cs typeface="Times New Roman" pitchFamily="18" charset="0"/>
                </a:rPr>
                <a:t>b</a:t>
              </a:r>
            </a:p>
          </p:txBody>
        </p:sp>
      </p:grpSp>
      <p:sp>
        <p:nvSpPr>
          <p:cNvPr id="46094" name="Line 14"/>
          <p:cNvSpPr>
            <a:spLocks noChangeShapeType="1"/>
          </p:cNvSpPr>
          <p:nvPr/>
        </p:nvSpPr>
        <p:spPr bwMode="auto">
          <a:xfrm>
            <a:off x="3852863" y="5575300"/>
            <a:ext cx="1295400"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 name="Group 15"/>
          <p:cNvGrpSpPr>
            <a:grpSpLocks/>
          </p:cNvGrpSpPr>
          <p:nvPr/>
        </p:nvGrpSpPr>
        <p:grpSpPr bwMode="auto">
          <a:xfrm>
            <a:off x="3608388" y="5132388"/>
            <a:ext cx="473075" cy="519112"/>
            <a:chOff x="4166" y="3417"/>
            <a:chExt cx="298" cy="327"/>
          </a:xfrm>
        </p:grpSpPr>
        <p:sp>
          <p:nvSpPr>
            <p:cNvPr id="19470" name="Oval 16"/>
            <p:cNvSpPr>
              <a:spLocks noChangeArrowheads="1"/>
            </p:cNvSpPr>
            <p:nvPr/>
          </p:nvSpPr>
          <p:spPr bwMode="auto">
            <a:xfrm>
              <a:off x="4224" y="3648"/>
              <a:ext cx="96" cy="96"/>
            </a:xfrm>
            <a:prstGeom prst="ellipse">
              <a:avLst/>
            </a:prstGeom>
            <a:solidFill>
              <a:srgbClr val="D60093"/>
            </a:solidFill>
            <a:ln w="9525">
              <a:solidFill>
                <a:schemeClr val="tx1"/>
              </a:solidFill>
              <a:round/>
              <a:headEnd/>
              <a:tailEnd/>
            </a:ln>
          </p:spPr>
          <p:txBody>
            <a:bodyPr wrap="none" anchor="ctr"/>
            <a:lstStyle/>
            <a:p>
              <a:endParaRPr lang="zh-CN" altLang="en-US">
                <a:latin typeface="Times New Roman" pitchFamily="18" charset="0"/>
                <a:cs typeface="Times New Roman" pitchFamily="18" charset="0"/>
              </a:endParaRPr>
            </a:p>
          </p:txBody>
        </p:sp>
        <p:sp>
          <p:nvSpPr>
            <p:cNvPr id="19471" name="Text Box 17"/>
            <p:cNvSpPr txBox="1">
              <a:spLocks noChangeArrowheads="1"/>
            </p:cNvSpPr>
            <p:nvPr/>
          </p:nvSpPr>
          <p:spPr bwMode="auto">
            <a:xfrm>
              <a:off x="4166" y="3417"/>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000" i="1">
                  <a:latin typeface="Times New Roman" pitchFamily="18" charset="0"/>
                  <a:cs typeface="Times New Roman" pitchFamily="18" charset="0"/>
                </a:rPr>
                <a:t>W</a:t>
              </a:r>
              <a:r>
                <a:rPr kumimoji="1" lang="en-US" altLang="zh-CN" sz="2000" baseline="-25000">
                  <a:latin typeface="Times New Roman" pitchFamily="18" charset="0"/>
                  <a:cs typeface="Times New Roman" pitchFamily="18" charset="0"/>
                </a:rPr>
                <a:t>a</a:t>
              </a:r>
              <a:endParaRPr kumimoji="1" lang="en-US" altLang="zh-CN" sz="2000">
                <a:latin typeface="Times New Roman" pitchFamily="18" charset="0"/>
                <a:cs typeface="Times New Roman" pitchFamily="18" charset="0"/>
              </a:endParaRPr>
            </a:p>
          </p:txBody>
        </p:sp>
      </p:grpSp>
      <p:grpSp>
        <p:nvGrpSpPr>
          <p:cNvPr id="5" name="Group 18"/>
          <p:cNvGrpSpPr>
            <a:grpSpLocks/>
          </p:cNvGrpSpPr>
          <p:nvPr/>
        </p:nvGrpSpPr>
        <p:grpSpPr bwMode="auto">
          <a:xfrm>
            <a:off x="5072063" y="5118100"/>
            <a:ext cx="492125" cy="533400"/>
            <a:chOff x="5088" y="3408"/>
            <a:chExt cx="310" cy="336"/>
          </a:xfrm>
        </p:grpSpPr>
        <p:sp>
          <p:nvSpPr>
            <p:cNvPr id="19468" name="Oval 19"/>
            <p:cNvSpPr>
              <a:spLocks noChangeArrowheads="1"/>
            </p:cNvSpPr>
            <p:nvPr/>
          </p:nvSpPr>
          <p:spPr bwMode="auto">
            <a:xfrm>
              <a:off x="5136" y="3648"/>
              <a:ext cx="96" cy="96"/>
            </a:xfrm>
            <a:prstGeom prst="ellipse">
              <a:avLst/>
            </a:prstGeom>
            <a:solidFill>
              <a:srgbClr val="00FF00"/>
            </a:solidFill>
            <a:ln w="9525">
              <a:solidFill>
                <a:schemeClr val="tx1"/>
              </a:solidFill>
              <a:round/>
              <a:headEnd/>
              <a:tailEnd/>
            </a:ln>
          </p:spPr>
          <p:txBody>
            <a:bodyPr wrap="none" anchor="ctr"/>
            <a:lstStyle/>
            <a:p>
              <a:endParaRPr lang="zh-CN" altLang="en-US">
                <a:latin typeface="Times New Roman" pitchFamily="18" charset="0"/>
                <a:cs typeface="Times New Roman" pitchFamily="18" charset="0"/>
              </a:endParaRPr>
            </a:p>
          </p:txBody>
        </p:sp>
        <p:sp>
          <p:nvSpPr>
            <p:cNvPr id="19469" name="Text Box 20"/>
            <p:cNvSpPr txBox="1">
              <a:spLocks noChangeArrowheads="1"/>
            </p:cNvSpPr>
            <p:nvPr/>
          </p:nvSpPr>
          <p:spPr bwMode="auto">
            <a:xfrm>
              <a:off x="5088" y="3408"/>
              <a:ext cx="3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000" i="1">
                  <a:latin typeface="Times New Roman" pitchFamily="18" charset="0"/>
                  <a:cs typeface="Times New Roman" pitchFamily="18" charset="0"/>
                </a:rPr>
                <a:t>W</a:t>
              </a:r>
              <a:r>
                <a:rPr kumimoji="1" lang="en-US" altLang="zh-CN" sz="2000" baseline="-25000">
                  <a:latin typeface="Times New Roman" pitchFamily="18" charset="0"/>
                  <a:cs typeface="Times New Roman" pitchFamily="18" charset="0"/>
                </a:rPr>
                <a:t>b</a:t>
              </a:r>
              <a:endParaRPr kumimoji="1" lang="en-US" altLang="zh-CN" sz="2000">
                <a:latin typeface="Times New Roman" pitchFamily="18" charset="0"/>
                <a:cs typeface="Times New Roman" pitchFamily="18" charset="0"/>
              </a:endParaRPr>
            </a:p>
          </p:txBody>
        </p:sp>
      </p:grpSp>
      <p:sp>
        <p:nvSpPr>
          <p:cNvPr id="46101" name="AutoShape 21"/>
          <p:cNvSpPr>
            <a:spLocks noChangeArrowheads="1"/>
          </p:cNvSpPr>
          <p:nvPr/>
        </p:nvSpPr>
        <p:spPr bwMode="auto">
          <a:xfrm>
            <a:off x="4233863" y="4584700"/>
            <a:ext cx="2270125" cy="473075"/>
          </a:xfrm>
          <a:prstGeom prst="wedgeRoundRectCallout">
            <a:avLst>
              <a:gd name="adj1" fmla="val -40069"/>
              <a:gd name="adj2" fmla="val 148657"/>
              <a:gd name="adj3" fmla="val 16667"/>
            </a:avLst>
          </a:prstGeom>
          <a:solidFill>
            <a:srgbClr val="FFFF66"/>
          </a:solidFill>
          <a:ln w="9525">
            <a:solidFill>
              <a:srgbClr val="FF0000"/>
            </a:solidFill>
            <a:miter lim="800000"/>
            <a:headEnd/>
            <a:tailEnd/>
          </a:ln>
        </p:spPr>
        <p:txBody>
          <a:bodyPr/>
          <a:lstStyle/>
          <a:p>
            <a:r>
              <a:rPr kumimoji="1" lang="zh-CN" altLang="en-US" b="1">
                <a:solidFill>
                  <a:schemeClr val="tx2"/>
                </a:solidFill>
                <a:latin typeface="Times New Roman" pitchFamily="18" charset="0"/>
                <a:cs typeface="Times New Roman" pitchFamily="18" charset="0"/>
              </a:rPr>
              <a:t>失去电位能</a:t>
            </a:r>
            <a:r>
              <a:rPr kumimoji="1" lang="en-US" altLang="zh-CN" b="1" i="1">
                <a:solidFill>
                  <a:schemeClr val="tx2"/>
                </a:solidFill>
                <a:latin typeface="Times New Roman" pitchFamily="18" charset="0"/>
                <a:cs typeface="Times New Roman" pitchFamily="18" charset="0"/>
              </a:rPr>
              <a:t>W</a:t>
            </a:r>
            <a:r>
              <a:rPr kumimoji="1" lang="en-US" altLang="zh-CN" b="1" baseline="-25000">
                <a:solidFill>
                  <a:schemeClr val="tx2"/>
                </a:solidFill>
                <a:latin typeface="Times New Roman" pitchFamily="18" charset="0"/>
                <a:cs typeface="Times New Roman" pitchFamily="18" charset="0"/>
              </a:rPr>
              <a:t>a</a:t>
            </a:r>
            <a:r>
              <a:rPr kumimoji="1" lang="en-US" altLang="zh-CN" b="1" i="1">
                <a:solidFill>
                  <a:schemeClr val="tx2"/>
                </a:solidFill>
                <a:latin typeface="Times New Roman" pitchFamily="18" charset="0"/>
                <a:cs typeface="Times New Roman" pitchFamily="18" charset="0"/>
              </a:rPr>
              <a:t>-W</a:t>
            </a:r>
            <a:r>
              <a:rPr kumimoji="1" lang="en-US" altLang="zh-CN" b="1" baseline="-25000">
                <a:solidFill>
                  <a:schemeClr val="tx2"/>
                </a:solidFill>
                <a:latin typeface="Times New Roman" pitchFamily="18" charset="0"/>
                <a:cs typeface="Times New Roman" pitchFamily="18" charset="0"/>
              </a:rPr>
              <a:t>b</a:t>
            </a:r>
            <a:endParaRPr kumimoji="1" lang="en-US" altLang="zh-CN" b="1">
              <a:solidFill>
                <a:schemeClr val="tx2"/>
              </a:solidFill>
              <a:latin typeface="Times New Roman" pitchFamily="18" charset="0"/>
              <a:cs typeface="Times New Roman" pitchFamily="18" charset="0"/>
            </a:endParaRPr>
          </a:p>
        </p:txBody>
      </p:sp>
      <p:sp>
        <p:nvSpPr>
          <p:cNvPr id="3" name="灯片编号占位符 2"/>
          <p:cNvSpPr>
            <a:spLocks noGrp="1"/>
          </p:cNvSpPr>
          <p:nvPr>
            <p:ph type="sldNum" sz="quarter" idx="10"/>
          </p:nvPr>
        </p:nvSpPr>
        <p:spPr/>
        <p:txBody>
          <a:bodyPr/>
          <a:lstStyle/>
          <a:p>
            <a:pPr>
              <a:defRPr/>
            </a:pPr>
            <a:fld id="{EE823C69-BAB3-4855-B98D-EA704B1FD3BB}" type="slidenum">
              <a:rPr lang="zh-CN" altLang="en-US" smtClean="0"/>
              <a:pPr>
                <a:defRPr/>
              </a:pPr>
              <a:t>16</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lt">
                                    <p:tmPct val="100000"/>
                                  </p:iterate>
                                  <p:childTnLst>
                                    <p:set>
                                      <p:cBhvr>
                                        <p:cTn id="6" dur="1" fill="hold">
                                          <p:stCondLst>
                                            <p:cond delay="0"/>
                                          </p:stCondLst>
                                        </p:cTn>
                                        <p:tgtEl>
                                          <p:spTgt spid="46085">
                                            <p:txEl>
                                              <p:pRg st="0" end="0"/>
                                            </p:txEl>
                                          </p:spTgt>
                                        </p:tgtEl>
                                        <p:attrNameLst>
                                          <p:attrName>style.visibility</p:attrName>
                                        </p:attrNameLst>
                                      </p:cBhvr>
                                      <p:to>
                                        <p:strVal val="visible"/>
                                      </p:to>
                                    </p:set>
                                    <p:animEffect transition="in" filter="wipe(left)">
                                      <p:cBhvr>
                                        <p:cTn id="7" dur="75"/>
                                        <p:tgtEl>
                                          <p:spTgt spid="46085">
                                            <p:txEl>
                                              <p:pRg st="0" end="0"/>
                                            </p:txEl>
                                          </p:spTgt>
                                        </p:tgtEl>
                                      </p:cBhvr>
                                    </p:animEffect>
                                  </p:childTnLst>
                                </p:cTn>
                              </p:par>
                            </p:childTnLst>
                          </p:cTn>
                        </p:par>
                        <p:par>
                          <p:cTn id="8" fill="hold" nodeType="afterGroup">
                            <p:stCondLst>
                              <p:cond delay="600"/>
                            </p:stCondLst>
                            <p:childTnLst>
                              <p:par>
                                <p:cTn id="9" presetID="22" presetClass="entr" presetSubtype="8" fill="hold" nodeType="afterEffect">
                                  <p:stCondLst>
                                    <p:cond delay="0"/>
                                  </p:stCondLst>
                                  <p:childTnLst>
                                    <p:set>
                                      <p:cBhvr>
                                        <p:cTn id="10" dur="1" fill="hold">
                                          <p:stCondLst>
                                            <p:cond delay="0"/>
                                          </p:stCondLst>
                                        </p:cTn>
                                        <p:tgtEl>
                                          <p:spTgt spid="46084"/>
                                        </p:tgtEl>
                                        <p:attrNameLst>
                                          <p:attrName>style.visibility</p:attrName>
                                        </p:attrNameLst>
                                      </p:cBhvr>
                                      <p:to>
                                        <p:strVal val="visible"/>
                                      </p:to>
                                    </p:set>
                                    <p:animEffect transition="in" filter="wipe(left)">
                                      <p:cBhvr>
                                        <p:cTn id="11" dur="500"/>
                                        <p:tgtEl>
                                          <p:spTgt spid="4608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iterate type="lt">
                                    <p:tmPct val="100000"/>
                                  </p:iterate>
                                  <p:childTnLst>
                                    <p:set>
                                      <p:cBhvr>
                                        <p:cTn id="15" dur="1" fill="hold">
                                          <p:stCondLst>
                                            <p:cond delay="0"/>
                                          </p:stCondLst>
                                        </p:cTn>
                                        <p:tgtEl>
                                          <p:spTgt spid="46086">
                                            <p:txEl>
                                              <p:pRg st="0" end="0"/>
                                            </p:txEl>
                                          </p:spTgt>
                                        </p:tgtEl>
                                        <p:attrNameLst>
                                          <p:attrName>style.visibility</p:attrName>
                                        </p:attrNameLst>
                                      </p:cBhvr>
                                      <p:to>
                                        <p:strVal val="visible"/>
                                      </p:to>
                                    </p:set>
                                    <p:animEffect transition="in" filter="wipe(left)">
                                      <p:cBhvr>
                                        <p:cTn id="16" dur="75"/>
                                        <p:tgtEl>
                                          <p:spTgt spid="46086">
                                            <p:txEl>
                                              <p:pRg st="0" end="0"/>
                                            </p:txEl>
                                          </p:spTgt>
                                        </p:tgtEl>
                                      </p:cBhvr>
                                    </p:animEffect>
                                  </p:childTnLst>
                                </p:cTn>
                              </p:par>
                              <p:par>
                                <p:cTn id="17" presetID="1" presetClass="entr" presetSubtype="0" fill="hold" nodeType="with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par>
                          <p:cTn id="19" fill="hold" nodeType="afterGroup">
                            <p:stCondLst>
                              <p:cond delay="2850"/>
                            </p:stCondLst>
                            <p:childTnLst>
                              <p:par>
                                <p:cTn id="20" presetID="1" presetClass="entr" presetSubtype="0" fill="hold" nodeType="afterEffect">
                                  <p:stCondLst>
                                    <p:cond delay="0"/>
                                  </p:stCondLst>
                                  <p:childTnLst>
                                    <p:set>
                                      <p:cBhvr>
                                        <p:cTn id="21" dur="1" fill="hold">
                                          <p:stCondLst>
                                            <p:cond delay="499"/>
                                          </p:stCondLst>
                                        </p:cTn>
                                        <p:tgtEl>
                                          <p:spTgt spid="4"/>
                                        </p:tgtEl>
                                        <p:attrNameLst>
                                          <p:attrName>style.visibility</p:attrName>
                                        </p:attrNameLst>
                                      </p:cBhvr>
                                      <p:to>
                                        <p:strVal val="visible"/>
                                      </p:to>
                                    </p:set>
                                  </p:childTnLst>
                                </p:cTn>
                              </p:par>
                            </p:childTnLst>
                          </p:cTn>
                        </p:par>
                        <p:par>
                          <p:cTn id="22" fill="hold" nodeType="afterGroup">
                            <p:stCondLst>
                              <p:cond delay="3350"/>
                            </p:stCondLst>
                            <p:childTnLst>
                              <p:par>
                                <p:cTn id="23" presetID="22" presetClass="entr" presetSubtype="8" fill="hold" grpId="0" nodeType="afterEffect">
                                  <p:stCondLst>
                                    <p:cond delay="0"/>
                                  </p:stCondLst>
                                  <p:childTnLst>
                                    <p:set>
                                      <p:cBhvr>
                                        <p:cTn id="24" dur="1" fill="hold">
                                          <p:stCondLst>
                                            <p:cond delay="0"/>
                                          </p:stCondLst>
                                        </p:cTn>
                                        <p:tgtEl>
                                          <p:spTgt spid="46094"/>
                                        </p:tgtEl>
                                        <p:attrNameLst>
                                          <p:attrName>style.visibility</p:attrName>
                                        </p:attrNameLst>
                                      </p:cBhvr>
                                      <p:to>
                                        <p:strVal val="visible"/>
                                      </p:to>
                                    </p:set>
                                    <p:animEffect transition="in" filter="wipe(left)">
                                      <p:cBhvr>
                                        <p:cTn id="25" dur="500"/>
                                        <p:tgtEl>
                                          <p:spTgt spid="46094"/>
                                        </p:tgtEl>
                                      </p:cBhvr>
                                    </p:animEffect>
                                  </p:childTnLst>
                                </p:cTn>
                              </p:par>
                            </p:childTnLst>
                          </p:cTn>
                        </p:par>
                        <p:par>
                          <p:cTn id="26" fill="hold" nodeType="afterGroup">
                            <p:stCondLst>
                              <p:cond delay="3850"/>
                            </p:stCondLst>
                            <p:childTnLst>
                              <p:par>
                                <p:cTn id="27" presetID="1" presetClass="entr" presetSubtype="0" fill="hold" nodeType="afterEffect">
                                  <p:stCondLst>
                                    <p:cond delay="0"/>
                                  </p:stCondLst>
                                  <p:childTnLst>
                                    <p:set>
                                      <p:cBhvr>
                                        <p:cTn id="28" dur="1" fill="hold">
                                          <p:stCondLst>
                                            <p:cond delay="499"/>
                                          </p:stCondLst>
                                        </p:cTn>
                                        <p:tgtEl>
                                          <p:spTgt spid="5"/>
                                        </p:tgtEl>
                                        <p:attrNameLst>
                                          <p:attrName>style.visibility</p:attrName>
                                        </p:attrNameLst>
                                      </p:cBhvr>
                                      <p:to>
                                        <p:strVal val="visible"/>
                                      </p:to>
                                    </p:set>
                                  </p:childTnLst>
                                </p:cTn>
                              </p:par>
                            </p:childTnLst>
                          </p:cTn>
                        </p:par>
                        <p:par>
                          <p:cTn id="29" fill="hold" nodeType="afterGroup">
                            <p:stCondLst>
                              <p:cond delay="4350"/>
                            </p:stCondLst>
                            <p:childTnLst>
                              <p:par>
                                <p:cTn id="30" presetID="1" presetClass="entr" presetSubtype="0" fill="hold" grpId="0" nodeType="afterEffect">
                                  <p:stCondLst>
                                    <p:cond delay="0"/>
                                  </p:stCondLst>
                                  <p:childTnLst>
                                    <p:set>
                                      <p:cBhvr>
                                        <p:cTn id="31" dur="1" fill="hold">
                                          <p:stCondLst>
                                            <p:cond delay="499"/>
                                          </p:stCondLst>
                                        </p:cTn>
                                        <p:tgtEl>
                                          <p:spTgt spid="46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build="p" autoUpdateAnimBg="0"/>
      <p:bldP spid="46086" grpId="0" build="p" autoUpdateAnimBg="0"/>
      <p:bldP spid="46094" grpId="0" animBg="1"/>
      <p:bldP spid="46101"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smtClean="0">
                <a:ea typeface="宋体" pitchFamily="2" charset="-122"/>
              </a:rPr>
              <a:t>1.3 </a:t>
            </a:r>
            <a:r>
              <a:rPr lang="zh-CN" altLang="en-US" smtClean="0">
                <a:ea typeface="宋体" pitchFamily="2" charset="-122"/>
              </a:rPr>
              <a:t>电路中的基本物理量（续</a:t>
            </a:r>
            <a:r>
              <a:rPr lang="en-US" altLang="zh-CN" smtClean="0">
                <a:ea typeface="宋体" pitchFamily="2" charset="-122"/>
              </a:rPr>
              <a:t>7</a:t>
            </a:r>
            <a:r>
              <a:rPr lang="zh-CN" altLang="en-US" smtClean="0">
                <a:ea typeface="宋体" pitchFamily="2" charset="-122"/>
              </a:rPr>
              <a:t>）</a:t>
            </a:r>
          </a:p>
        </p:txBody>
      </p:sp>
      <p:sp>
        <p:nvSpPr>
          <p:cNvPr id="20483" name="Rectangle 3"/>
          <p:cNvSpPr>
            <a:spLocks noGrp="1" noChangeArrowheads="1"/>
          </p:cNvSpPr>
          <p:nvPr>
            <p:ph sz="quarter" idx="11"/>
          </p:nvPr>
        </p:nvSpPr>
        <p:spPr/>
        <p:txBody>
          <a:bodyPr/>
          <a:lstStyle/>
          <a:p>
            <a:pPr marL="495300" indent="-495300" eaLnBrk="1" hangingPunct="1"/>
            <a:r>
              <a:rPr lang="zh-CN" altLang="en-US" dirty="0" smtClean="0"/>
              <a:t>电压</a:t>
            </a:r>
            <a:r>
              <a:rPr lang="zh-CN" altLang="en-US" dirty="0" smtClean="0">
                <a:ea typeface="楷体" pitchFamily="49" charset="-122"/>
              </a:rPr>
              <a:t>（续）</a:t>
            </a:r>
          </a:p>
          <a:p>
            <a:pPr marL="914400" lvl="1" indent="-457200" eaLnBrk="1" hangingPunct="1">
              <a:buFont typeface="Wingdings" pitchFamily="2" charset="2"/>
              <a:buAutoNum type="arabicPeriod" startAt="2"/>
            </a:pPr>
            <a:r>
              <a:rPr lang="zh-CN" altLang="en-US" dirty="0" smtClean="0"/>
              <a:t>电压的方向（极性）</a:t>
            </a:r>
          </a:p>
          <a:p>
            <a:pPr marL="1333500" lvl="2" indent="-419100" eaLnBrk="1" hangingPunct="1">
              <a:lnSpc>
                <a:spcPct val="150000"/>
              </a:lnSpc>
            </a:pPr>
            <a:r>
              <a:rPr lang="zh-CN" altLang="en-US" dirty="0" smtClean="0"/>
              <a:t>电路（电场）中，只有定义了参考点，电位才有意义。</a:t>
            </a:r>
          </a:p>
          <a:p>
            <a:pPr marL="1333500" lvl="2" indent="-419100" eaLnBrk="1" hangingPunct="1">
              <a:lnSpc>
                <a:spcPct val="150000"/>
              </a:lnSpc>
            </a:pPr>
            <a:r>
              <a:rPr lang="zh-CN" altLang="en-US" dirty="0" smtClean="0"/>
              <a:t>电压是一个相对量，与参考点的选取无关。</a:t>
            </a:r>
          </a:p>
          <a:p>
            <a:pPr marL="1333500" lvl="2" indent="-419100" eaLnBrk="1" hangingPunct="1">
              <a:lnSpc>
                <a:spcPct val="150000"/>
              </a:lnSpc>
            </a:pPr>
            <a:r>
              <a:rPr lang="zh-CN" altLang="en-US" dirty="0" smtClean="0"/>
              <a:t>电压表示的是电位下降，也存在方向（又称为极性），规定电位下降的方向为电压的真实方向。</a:t>
            </a:r>
          </a:p>
          <a:p>
            <a:pPr marL="1333500" lvl="2" indent="-419100" eaLnBrk="1" hangingPunct="1">
              <a:lnSpc>
                <a:spcPct val="150000"/>
              </a:lnSpc>
            </a:pPr>
            <a:r>
              <a:rPr lang="zh-CN" altLang="en-US" dirty="0" smtClean="0"/>
              <a:t>电位实际上是电路中某点到参考点之间的电压。</a:t>
            </a:r>
          </a:p>
        </p:txBody>
      </p:sp>
      <p:sp>
        <p:nvSpPr>
          <p:cNvPr id="2" name="灯片编号占位符 1"/>
          <p:cNvSpPr>
            <a:spLocks noGrp="1"/>
          </p:cNvSpPr>
          <p:nvPr>
            <p:ph type="sldNum" sz="quarter" idx="10"/>
          </p:nvPr>
        </p:nvSpPr>
        <p:spPr/>
        <p:txBody>
          <a:bodyPr/>
          <a:lstStyle/>
          <a:p>
            <a:pPr>
              <a:defRPr/>
            </a:pPr>
            <a:fld id="{EE823C69-BAB3-4855-B98D-EA704B1FD3BB}" type="slidenum">
              <a:rPr lang="zh-CN" altLang="en-US" smtClean="0"/>
              <a:pPr>
                <a:defRPr/>
              </a:pPr>
              <a:t>17</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smtClean="0">
                <a:ea typeface="宋体" pitchFamily="2" charset="-122"/>
              </a:rPr>
              <a:t>1.3 </a:t>
            </a:r>
            <a:r>
              <a:rPr lang="zh-CN" altLang="en-US" smtClean="0">
                <a:ea typeface="宋体" pitchFamily="2" charset="-122"/>
              </a:rPr>
              <a:t>电路中的基本物理量（续</a:t>
            </a:r>
            <a:r>
              <a:rPr lang="en-US" altLang="zh-CN" smtClean="0">
                <a:ea typeface="宋体" pitchFamily="2" charset="-122"/>
              </a:rPr>
              <a:t>8</a:t>
            </a:r>
            <a:r>
              <a:rPr lang="zh-CN" altLang="en-US" smtClean="0">
                <a:ea typeface="宋体" pitchFamily="2" charset="-122"/>
              </a:rPr>
              <a:t>）</a:t>
            </a:r>
          </a:p>
        </p:txBody>
      </p:sp>
      <p:sp>
        <p:nvSpPr>
          <p:cNvPr id="21507" name="Rectangle 3"/>
          <p:cNvSpPr>
            <a:spLocks noGrp="1" noChangeArrowheads="1"/>
          </p:cNvSpPr>
          <p:nvPr>
            <p:ph sz="quarter" idx="11"/>
          </p:nvPr>
        </p:nvSpPr>
        <p:spPr/>
        <p:txBody>
          <a:bodyPr/>
          <a:lstStyle/>
          <a:p>
            <a:pPr marL="495300" indent="-495300" eaLnBrk="1" hangingPunct="1">
              <a:lnSpc>
                <a:spcPct val="120000"/>
              </a:lnSpc>
            </a:pPr>
            <a:r>
              <a:rPr lang="zh-CN" altLang="en-US" dirty="0" smtClean="0"/>
              <a:t>电压</a:t>
            </a:r>
            <a:r>
              <a:rPr lang="zh-CN" altLang="en-US" dirty="0" smtClean="0">
                <a:ea typeface="楷体" pitchFamily="49" charset="-122"/>
              </a:rPr>
              <a:t>（续）</a:t>
            </a:r>
          </a:p>
          <a:p>
            <a:pPr marL="914400" lvl="1" indent="-457200" eaLnBrk="1" hangingPunct="1">
              <a:lnSpc>
                <a:spcPct val="120000"/>
              </a:lnSpc>
              <a:buFont typeface="Wingdings" pitchFamily="2" charset="2"/>
              <a:buAutoNum type="arabicPeriod" startAt="3"/>
            </a:pPr>
            <a:r>
              <a:rPr lang="zh-CN" altLang="en-US" dirty="0" smtClean="0"/>
              <a:t>电压的参考方向</a:t>
            </a:r>
          </a:p>
          <a:p>
            <a:pPr marL="1333500" lvl="2" indent="-419100" eaLnBrk="1" hangingPunct="1">
              <a:lnSpc>
                <a:spcPct val="120000"/>
              </a:lnSpc>
            </a:pPr>
            <a:r>
              <a:rPr lang="zh-CN" altLang="en-US" dirty="0" smtClean="0"/>
              <a:t>电压具有方向性，不能单用数值来表示，必须同时标定其方向。</a:t>
            </a:r>
          </a:p>
          <a:p>
            <a:pPr marL="1333500" lvl="2" indent="-419100" eaLnBrk="1" hangingPunct="1">
              <a:lnSpc>
                <a:spcPct val="120000"/>
              </a:lnSpc>
            </a:pPr>
            <a:r>
              <a:rPr lang="zh-CN" altLang="en-US" dirty="0" smtClean="0"/>
              <a:t>在对电路分析之前显然不能确定电压的真实方向。</a:t>
            </a:r>
          </a:p>
          <a:p>
            <a:pPr marL="1333500" lvl="2" indent="-419100" eaLnBrk="1" hangingPunct="1">
              <a:lnSpc>
                <a:spcPct val="120000"/>
              </a:lnSpc>
            </a:pPr>
            <a:r>
              <a:rPr lang="zh-CN" altLang="en-US" dirty="0" smtClean="0"/>
              <a:t>两点之间电压只可能有两个方向，可先假设电压的方向，数值的正、负表示真实方向与假设方向之间的关系。称此假设的方向为电压的参考方向。电压的参考方向用箭头（或</a:t>
            </a:r>
            <a:r>
              <a:rPr lang="en-US" altLang="zh-CN" dirty="0" smtClean="0"/>
              <a:t>+ / </a:t>
            </a:r>
            <a:r>
              <a:rPr lang="en-US" altLang="zh-CN" dirty="0" smtClean="0">
                <a:sym typeface="Symbol" pitchFamily="18" charset="2"/>
              </a:rPr>
              <a:t></a:t>
            </a:r>
            <a:r>
              <a:rPr lang="zh-CN" altLang="en-US" dirty="0" smtClean="0"/>
              <a:t>号）在电路中标出。</a:t>
            </a:r>
          </a:p>
          <a:p>
            <a:pPr marL="1333500" lvl="2" indent="-419100" eaLnBrk="1" hangingPunct="1">
              <a:lnSpc>
                <a:spcPct val="120000"/>
              </a:lnSpc>
            </a:pPr>
            <a:r>
              <a:rPr lang="zh-CN" altLang="en-US" dirty="0" smtClean="0"/>
              <a:t>有了参考方向，带方向的电压变量就转变成了代数量。</a:t>
            </a:r>
          </a:p>
        </p:txBody>
      </p:sp>
      <p:grpSp>
        <p:nvGrpSpPr>
          <p:cNvPr id="2" name="Group 4"/>
          <p:cNvGrpSpPr>
            <a:grpSpLocks/>
          </p:cNvGrpSpPr>
          <p:nvPr/>
        </p:nvGrpSpPr>
        <p:grpSpPr bwMode="auto">
          <a:xfrm>
            <a:off x="1687513" y="5762625"/>
            <a:ext cx="2614612" cy="381000"/>
            <a:chOff x="3638" y="3792"/>
            <a:chExt cx="1647" cy="240"/>
          </a:xfrm>
        </p:grpSpPr>
        <p:grpSp>
          <p:nvGrpSpPr>
            <p:cNvPr id="21522" name="Group 5"/>
            <p:cNvGrpSpPr>
              <a:grpSpLocks/>
            </p:cNvGrpSpPr>
            <p:nvPr/>
          </p:nvGrpSpPr>
          <p:grpSpPr bwMode="auto">
            <a:xfrm>
              <a:off x="3840" y="3888"/>
              <a:ext cx="1248" cy="144"/>
              <a:chOff x="3840" y="3888"/>
              <a:chExt cx="1248" cy="144"/>
            </a:xfrm>
          </p:grpSpPr>
          <p:sp>
            <p:nvSpPr>
              <p:cNvPr id="21525" name="Rectangle 6"/>
              <p:cNvSpPr>
                <a:spLocks noChangeArrowheads="1"/>
              </p:cNvSpPr>
              <p:nvPr/>
            </p:nvSpPr>
            <p:spPr bwMode="auto">
              <a:xfrm>
                <a:off x="4272" y="3888"/>
                <a:ext cx="384"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Times New Roman" pitchFamily="18" charset="0"/>
                  <a:cs typeface="Times New Roman" pitchFamily="18" charset="0"/>
                </a:endParaRPr>
              </a:p>
            </p:txBody>
          </p:sp>
          <p:sp>
            <p:nvSpPr>
              <p:cNvPr id="21526" name="Line 7"/>
              <p:cNvSpPr>
                <a:spLocks noChangeShapeType="1"/>
              </p:cNvSpPr>
              <p:nvPr/>
            </p:nvSpPr>
            <p:spPr bwMode="auto">
              <a:xfrm flipH="1">
                <a:off x="3840" y="3966"/>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1527" name="Line 8"/>
              <p:cNvSpPr>
                <a:spLocks noChangeShapeType="1"/>
              </p:cNvSpPr>
              <p:nvPr/>
            </p:nvSpPr>
            <p:spPr bwMode="auto">
              <a:xfrm flipH="1">
                <a:off x="4656" y="3962"/>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21523" name="Text Box 9"/>
            <p:cNvSpPr txBox="1">
              <a:spLocks noChangeArrowheads="1"/>
            </p:cNvSpPr>
            <p:nvPr/>
          </p:nvSpPr>
          <p:spPr bwMode="auto">
            <a:xfrm>
              <a:off x="3638" y="3792"/>
              <a:ext cx="1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b="1">
                  <a:latin typeface="Times New Roman" pitchFamily="18" charset="0"/>
                  <a:cs typeface="Times New Roman" pitchFamily="18" charset="0"/>
                </a:rPr>
                <a:t>a</a:t>
              </a:r>
            </a:p>
          </p:txBody>
        </p:sp>
        <p:sp>
          <p:nvSpPr>
            <p:cNvPr id="21524" name="Text Box 10"/>
            <p:cNvSpPr txBox="1">
              <a:spLocks noChangeArrowheads="1"/>
            </p:cNvSpPr>
            <p:nvPr/>
          </p:nvSpPr>
          <p:spPr bwMode="auto">
            <a:xfrm>
              <a:off x="5088" y="3792"/>
              <a:ext cx="1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b="1">
                  <a:latin typeface="Times New Roman" pitchFamily="18" charset="0"/>
                  <a:cs typeface="Times New Roman" pitchFamily="18" charset="0"/>
                </a:rPr>
                <a:t>b</a:t>
              </a:r>
            </a:p>
          </p:txBody>
        </p:sp>
      </p:grpSp>
      <p:sp>
        <p:nvSpPr>
          <p:cNvPr id="48139" name="Line 11"/>
          <p:cNvSpPr>
            <a:spLocks noChangeShapeType="1"/>
          </p:cNvSpPr>
          <p:nvPr/>
        </p:nvSpPr>
        <p:spPr bwMode="auto">
          <a:xfrm>
            <a:off x="2312988" y="5762625"/>
            <a:ext cx="1295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40" name="Text Box 12"/>
          <p:cNvSpPr txBox="1">
            <a:spLocks noChangeArrowheads="1"/>
          </p:cNvSpPr>
          <p:nvPr/>
        </p:nvSpPr>
        <p:spPr bwMode="auto">
          <a:xfrm>
            <a:off x="2846388" y="5346700"/>
            <a:ext cx="30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i="1">
                <a:latin typeface="Times New Roman" pitchFamily="18" charset="0"/>
                <a:cs typeface="Times New Roman" pitchFamily="18" charset="0"/>
              </a:rPr>
              <a:t>u</a:t>
            </a:r>
          </a:p>
        </p:txBody>
      </p:sp>
      <p:grpSp>
        <p:nvGrpSpPr>
          <p:cNvPr id="4" name="Group 13"/>
          <p:cNvGrpSpPr>
            <a:grpSpLocks/>
          </p:cNvGrpSpPr>
          <p:nvPr/>
        </p:nvGrpSpPr>
        <p:grpSpPr bwMode="auto">
          <a:xfrm>
            <a:off x="5726113" y="5711825"/>
            <a:ext cx="2614612" cy="381000"/>
            <a:chOff x="3638" y="3792"/>
            <a:chExt cx="1647" cy="240"/>
          </a:xfrm>
        </p:grpSpPr>
        <p:grpSp>
          <p:nvGrpSpPr>
            <p:cNvPr id="21516" name="Group 14"/>
            <p:cNvGrpSpPr>
              <a:grpSpLocks/>
            </p:cNvGrpSpPr>
            <p:nvPr/>
          </p:nvGrpSpPr>
          <p:grpSpPr bwMode="auto">
            <a:xfrm>
              <a:off x="3840" y="3888"/>
              <a:ext cx="1248" cy="144"/>
              <a:chOff x="3840" y="3888"/>
              <a:chExt cx="1248" cy="144"/>
            </a:xfrm>
          </p:grpSpPr>
          <p:sp>
            <p:nvSpPr>
              <p:cNvPr id="21519" name="Rectangle 15"/>
              <p:cNvSpPr>
                <a:spLocks noChangeArrowheads="1"/>
              </p:cNvSpPr>
              <p:nvPr/>
            </p:nvSpPr>
            <p:spPr bwMode="auto">
              <a:xfrm>
                <a:off x="4272" y="3888"/>
                <a:ext cx="384"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Times New Roman" pitchFamily="18" charset="0"/>
                  <a:cs typeface="Times New Roman" pitchFamily="18" charset="0"/>
                </a:endParaRPr>
              </a:p>
            </p:txBody>
          </p:sp>
          <p:sp>
            <p:nvSpPr>
              <p:cNvPr id="21520" name="Line 16"/>
              <p:cNvSpPr>
                <a:spLocks noChangeShapeType="1"/>
              </p:cNvSpPr>
              <p:nvPr/>
            </p:nvSpPr>
            <p:spPr bwMode="auto">
              <a:xfrm flipH="1">
                <a:off x="3840" y="3966"/>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1521" name="Line 17"/>
              <p:cNvSpPr>
                <a:spLocks noChangeShapeType="1"/>
              </p:cNvSpPr>
              <p:nvPr/>
            </p:nvSpPr>
            <p:spPr bwMode="auto">
              <a:xfrm flipH="1">
                <a:off x="4656" y="3962"/>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21517" name="Text Box 18"/>
            <p:cNvSpPr txBox="1">
              <a:spLocks noChangeArrowheads="1"/>
            </p:cNvSpPr>
            <p:nvPr/>
          </p:nvSpPr>
          <p:spPr bwMode="auto">
            <a:xfrm>
              <a:off x="3638" y="3792"/>
              <a:ext cx="1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b="1">
                  <a:latin typeface="Times New Roman" pitchFamily="18" charset="0"/>
                  <a:cs typeface="Times New Roman" pitchFamily="18" charset="0"/>
                </a:rPr>
                <a:t>a</a:t>
              </a:r>
            </a:p>
          </p:txBody>
        </p:sp>
        <p:sp>
          <p:nvSpPr>
            <p:cNvPr id="21518" name="Text Box 19"/>
            <p:cNvSpPr txBox="1">
              <a:spLocks noChangeArrowheads="1"/>
            </p:cNvSpPr>
            <p:nvPr/>
          </p:nvSpPr>
          <p:spPr bwMode="auto">
            <a:xfrm>
              <a:off x="5088" y="3792"/>
              <a:ext cx="1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b="1">
                  <a:latin typeface="Times New Roman" pitchFamily="18" charset="0"/>
                  <a:cs typeface="Times New Roman" pitchFamily="18" charset="0"/>
                </a:rPr>
                <a:t>b</a:t>
              </a:r>
            </a:p>
          </p:txBody>
        </p:sp>
      </p:grpSp>
      <p:sp>
        <p:nvSpPr>
          <p:cNvPr id="48148" name="Text Box 20"/>
          <p:cNvSpPr txBox="1">
            <a:spLocks noChangeArrowheads="1"/>
          </p:cNvSpPr>
          <p:nvPr/>
        </p:nvSpPr>
        <p:spPr bwMode="auto">
          <a:xfrm>
            <a:off x="6243638" y="5478463"/>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a:latin typeface="Times New Roman" pitchFamily="18" charset="0"/>
                <a:cs typeface="Times New Roman" pitchFamily="18" charset="0"/>
              </a:rPr>
              <a:t>+</a:t>
            </a:r>
          </a:p>
        </p:txBody>
      </p:sp>
      <p:sp>
        <p:nvSpPr>
          <p:cNvPr id="48149" name="Text Box 21"/>
          <p:cNvSpPr txBox="1">
            <a:spLocks noChangeArrowheads="1"/>
          </p:cNvSpPr>
          <p:nvPr/>
        </p:nvSpPr>
        <p:spPr bwMode="auto">
          <a:xfrm>
            <a:off x="7402513" y="5478463"/>
            <a:ext cx="2619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a:latin typeface="Times New Roman" pitchFamily="18" charset="0"/>
                <a:cs typeface="Times New Roman" pitchFamily="18" charset="0"/>
              </a:rPr>
              <a:t>-</a:t>
            </a:r>
          </a:p>
        </p:txBody>
      </p:sp>
      <p:sp>
        <p:nvSpPr>
          <p:cNvPr id="48150" name="Text Box 22"/>
          <p:cNvSpPr txBox="1">
            <a:spLocks noChangeArrowheads="1"/>
          </p:cNvSpPr>
          <p:nvPr/>
        </p:nvSpPr>
        <p:spPr bwMode="auto">
          <a:xfrm>
            <a:off x="6869113" y="5457825"/>
            <a:ext cx="30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i="1">
                <a:latin typeface="Times New Roman" pitchFamily="18" charset="0"/>
                <a:cs typeface="Times New Roman" pitchFamily="18" charset="0"/>
              </a:rPr>
              <a:t>u</a:t>
            </a:r>
          </a:p>
        </p:txBody>
      </p:sp>
      <p:sp>
        <p:nvSpPr>
          <p:cNvPr id="48151" name="Text Box 23"/>
          <p:cNvSpPr txBox="1">
            <a:spLocks noChangeArrowheads="1"/>
          </p:cNvSpPr>
          <p:nvPr/>
        </p:nvSpPr>
        <p:spPr bwMode="auto">
          <a:xfrm>
            <a:off x="4706938" y="5686425"/>
            <a:ext cx="4427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b="1" dirty="0">
                <a:latin typeface="Times New Roman" pitchFamily="18" charset="0"/>
                <a:cs typeface="Times New Roman" pitchFamily="18" charset="0"/>
              </a:rPr>
              <a:t>或</a:t>
            </a:r>
          </a:p>
        </p:txBody>
      </p:sp>
      <p:sp>
        <p:nvSpPr>
          <p:cNvPr id="3" name="灯片编号占位符 2"/>
          <p:cNvSpPr>
            <a:spLocks noGrp="1"/>
          </p:cNvSpPr>
          <p:nvPr>
            <p:ph type="sldNum" sz="quarter" idx="10"/>
          </p:nvPr>
        </p:nvSpPr>
        <p:spPr/>
        <p:txBody>
          <a:bodyPr/>
          <a:lstStyle/>
          <a:p>
            <a:pPr>
              <a:defRPr/>
            </a:pPr>
            <a:fld id="{EE823C69-BAB3-4855-B98D-EA704B1FD3BB}" type="slidenum">
              <a:rPr lang="zh-CN" altLang="en-US" smtClean="0"/>
              <a:pPr>
                <a:defRPr/>
              </a:pPr>
              <a:t>18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8139"/>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4814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8151"/>
                                        </p:tgtEl>
                                        <p:attrNameLst>
                                          <p:attrName>style.visibility</p:attrName>
                                        </p:attrNameLst>
                                      </p:cBhvr>
                                      <p:to>
                                        <p:strVal val="visible"/>
                                      </p:to>
                                    </p:set>
                                  </p:childTnLst>
                                </p:cTn>
                              </p:par>
                            </p:childTnLst>
                          </p:cTn>
                        </p:par>
                        <p:par>
                          <p:cTn id="17" fill="hold" nodeType="afterGroup">
                            <p:stCondLst>
                              <p:cond delay="500"/>
                            </p:stCondLst>
                            <p:childTnLst>
                              <p:par>
                                <p:cTn id="18" presetID="1" presetClass="entr" presetSubtype="0" fill="hold" nodeType="afterEffect">
                                  <p:stCondLst>
                                    <p:cond delay="0"/>
                                  </p:stCondLst>
                                  <p:childTnLst>
                                    <p:set>
                                      <p:cBhvr>
                                        <p:cTn id="19" dur="1" fill="hold">
                                          <p:stCondLst>
                                            <p:cond delay="499"/>
                                          </p:stCondLst>
                                        </p:cTn>
                                        <p:tgtEl>
                                          <p:spTgt spid="4"/>
                                        </p:tgtEl>
                                        <p:attrNameLst>
                                          <p:attrName>style.visibility</p:attrName>
                                        </p:attrNameLst>
                                      </p:cBhvr>
                                      <p:to>
                                        <p:strVal val="visible"/>
                                      </p:to>
                                    </p:set>
                                  </p:childTnLst>
                                </p:cTn>
                              </p:par>
                            </p:childTnLst>
                          </p:cTn>
                        </p:par>
                        <p:par>
                          <p:cTn id="20" fill="hold" nodeType="afterGroup">
                            <p:stCondLst>
                              <p:cond delay="1000"/>
                            </p:stCondLst>
                            <p:childTnLst>
                              <p:par>
                                <p:cTn id="21" presetID="1" presetClass="entr" presetSubtype="0" fill="hold" grpId="0" nodeType="afterEffect">
                                  <p:stCondLst>
                                    <p:cond delay="0"/>
                                  </p:stCondLst>
                                  <p:childTnLst>
                                    <p:set>
                                      <p:cBhvr>
                                        <p:cTn id="22" dur="1" fill="hold">
                                          <p:stCondLst>
                                            <p:cond delay="499"/>
                                          </p:stCondLst>
                                        </p:cTn>
                                        <p:tgtEl>
                                          <p:spTgt spid="48148"/>
                                        </p:tgtEl>
                                        <p:attrNameLst>
                                          <p:attrName>style.visibility</p:attrName>
                                        </p:attrNameLst>
                                      </p:cBhvr>
                                      <p:to>
                                        <p:strVal val="visible"/>
                                      </p:to>
                                    </p:set>
                                  </p:childTnLst>
                                </p:cTn>
                              </p:par>
                            </p:childTnLst>
                          </p:cTn>
                        </p:par>
                        <p:par>
                          <p:cTn id="23" fill="hold" nodeType="afterGroup">
                            <p:stCondLst>
                              <p:cond delay="1500"/>
                            </p:stCondLst>
                            <p:childTnLst>
                              <p:par>
                                <p:cTn id="24" presetID="1" presetClass="entr" presetSubtype="0" fill="hold" grpId="0" nodeType="afterEffect">
                                  <p:stCondLst>
                                    <p:cond delay="0"/>
                                  </p:stCondLst>
                                  <p:childTnLst>
                                    <p:set>
                                      <p:cBhvr>
                                        <p:cTn id="25" dur="1" fill="hold">
                                          <p:stCondLst>
                                            <p:cond delay="499"/>
                                          </p:stCondLst>
                                        </p:cTn>
                                        <p:tgtEl>
                                          <p:spTgt spid="48149"/>
                                        </p:tgtEl>
                                        <p:attrNameLst>
                                          <p:attrName>style.visibility</p:attrName>
                                        </p:attrNameLst>
                                      </p:cBhvr>
                                      <p:to>
                                        <p:strVal val="visible"/>
                                      </p:to>
                                    </p:set>
                                  </p:childTnLst>
                                </p:cTn>
                              </p:par>
                            </p:childTnLst>
                          </p:cTn>
                        </p:par>
                        <p:par>
                          <p:cTn id="26" fill="hold" nodeType="afterGroup">
                            <p:stCondLst>
                              <p:cond delay="2000"/>
                            </p:stCondLst>
                            <p:childTnLst>
                              <p:par>
                                <p:cTn id="27" presetID="1" presetClass="entr" presetSubtype="0" fill="hold" grpId="0" nodeType="afterEffect">
                                  <p:stCondLst>
                                    <p:cond delay="0"/>
                                  </p:stCondLst>
                                  <p:childTnLst>
                                    <p:set>
                                      <p:cBhvr>
                                        <p:cTn id="28" dur="1" fill="hold">
                                          <p:stCondLst>
                                            <p:cond delay="499"/>
                                          </p:stCondLst>
                                        </p:cTn>
                                        <p:tgtEl>
                                          <p:spTgt spid="48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9" grpId="0" animBg="1"/>
      <p:bldP spid="48140" grpId="0" autoUpdateAnimBg="0"/>
      <p:bldP spid="48148" grpId="0" autoUpdateAnimBg="0"/>
      <p:bldP spid="48149" grpId="0" autoUpdateAnimBg="0"/>
      <p:bldP spid="48150" grpId="0" autoUpdateAnimBg="0"/>
      <p:bldP spid="48151"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smtClean="0">
                <a:ea typeface="宋体" pitchFamily="2" charset="-122"/>
              </a:rPr>
              <a:t>1.3 </a:t>
            </a:r>
            <a:r>
              <a:rPr lang="zh-CN" altLang="en-US" smtClean="0">
                <a:ea typeface="宋体" pitchFamily="2" charset="-122"/>
              </a:rPr>
              <a:t>电路中的基本物理量（续</a:t>
            </a:r>
            <a:r>
              <a:rPr lang="en-US" altLang="zh-CN" smtClean="0">
                <a:ea typeface="宋体" pitchFamily="2" charset="-122"/>
              </a:rPr>
              <a:t>9</a:t>
            </a:r>
            <a:r>
              <a:rPr lang="zh-CN" altLang="en-US" smtClean="0">
                <a:ea typeface="宋体" pitchFamily="2" charset="-122"/>
              </a:rPr>
              <a:t>）</a:t>
            </a:r>
          </a:p>
        </p:txBody>
      </p:sp>
      <p:sp>
        <p:nvSpPr>
          <p:cNvPr id="22531" name="Rectangle 3"/>
          <p:cNvSpPr>
            <a:spLocks noGrp="1" noChangeArrowheads="1"/>
          </p:cNvSpPr>
          <p:nvPr>
            <p:ph sz="quarter" idx="11"/>
          </p:nvPr>
        </p:nvSpPr>
        <p:spPr/>
        <p:txBody>
          <a:bodyPr/>
          <a:lstStyle/>
          <a:p>
            <a:pPr marL="495300" indent="-495300" eaLnBrk="1" hangingPunct="1"/>
            <a:r>
              <a:rPr lang="zh-CN" altLang="en-US" dirty="0" smtClean="0"/>
              <a:t>电压</a:t>
            </a:r>
            <a:r>
              <a:rPr lang="zh-CN" altLang="en-US" dirty="0" smtClean="0">
                <a:ea typeface="楷体" pitchFamily="49" charset="-122"/>
              </a:rPr>
              <a:t>（续）</a:t>
            </a:r>
          </a:p>
          <a:p>
            <a:pPr marL="914400" lvl="1" indent="-457200" eaLnBrk="1" hangingPunct="1">
              <a:buFont typeface="Wingdings" pitchFamily="2" charset="2"/>
              <a:buAutoNum type="arabicPeriod" startAt="4"/>
            </a:pPr>
            <a:r>
              <a:rPr lang="zh-CN" altLang="en-US" dirty="0" smtClean="0"/>
              <a:t>电压的测量</a:t>
            </a:r>
          </a:p>
          <a:p>
            <a:pPr marL="1333500" lvl="2" indent="-419100" eaLnBrk="1" hangingPunct="1">
              <a:lnSpc>
                <a:spcPct val="150000"/>
              </a:lnSpc>
            </a:pPr>
            <a:r>
              <a:rPr lang="zh-CN" altLang="en-US" dirty="0" smtClean="0"/>
              <a:t>实验和工程中采用电压表测量电压，电压表必须和被测支路并联。</a:t>
            </a:r>
          </a:p>
          <a:p>
            <a:pPr marL="1333500" lvl="2" indent="-419100" eaLnBrk="1" hangingPunct="1">
              <a:lnSpc>
                <a:spcPct val="150000"/>
              </a:lnSpc>
            </a:pPr>
            <a:r>
              <a:rPr lang="zh-CN" altLang="en-US" dirty="0" smtClean="0"/>
              <a:t>电压的参考方向由电压表接线方式决定</a:t>
            </a:r>
            <a:br>
              <a:rPr lang="zh-CN" altLang="en-US" dirty="0" smtClean="0"/>
            </a:br>
            <a:r>
              <a:rPr lang="zh-CN" altLang="en-US" dirty="0" smtClean="0"/>
              <a:t> </a:t>
            </a:r>
            <a:r>
              <a:rPr lang="zh-CN" altLang="en-US" dirty="0" smtClean="0">
                <a:latin typeface="宋体" pitchFamily="2" charset="-122"/>
              </a:rPr>
              <a:t>“</a:t>
            </a:r>
            <a:r>
              <a:rPr lang="en-US" altLang="zh-CN" dirty="0" smtClean="0"/>
              <a:t>+</a:t>
            </a:r>
            <a:r>
              <a:rPr lang="en-US" altLang="zh-CN" dirty="0" smtClean="0">
                <a:latin typeface="宋体" pitchFamily="2" charset="-122"/>
              </a:rPr>
              <a:t>”</a:t>
            </a:r>
            <a:r>
              <a:rPr lang="zh-CN" altLang="en-US" dirty="0" smtClean="0"/>
              <a:t>接线柱指向</a:t>
            </a:r>
            <a:r>
              <a:rPr lang="zh-CN" altLang="en-US" dirty="0" smtClean="0">
                <a:latin typeface="宋体" pitchFamily="2" charset="-122"/>
              </a:rPr>
              <a:t>“</a:t>
            </a:r>
            <a:r>
              <a:rPr lang="zh-CN" altLang="en-US" dirty="0" smtClean="0">
                <a:sym typeface="Symbol" pitchFamily="18" charset="2"/>
              </a:rPr>
              <a:t></a:t>
            </a:r>
            <a:r>
              <a:rPr lang="zh-CN" altLang="en-US" dirty="0" smtClean="0">
                <a:latin typeface="宋体" pitchFamily="2" charset="-122"/>
              </a:rPr>
              <a:t>”</a:t>
            </a:r>
            <a:r>
              <a:rPr lang="zh-CN" altLang="en-US" dirty="0" smtClean="0"/>
              <a:t>接线柱</a:t>
            </a:r>
          </a:p>
        </p:txBody>
      </p:sp>
      <p:grpSp>
        <p:nvGrpSpPr>
          <p:cNvPr id="2" name="Group 4"/>
          <p:cNvGrpSpPr>
            <a:grpSpLocks/>
          </p:cNvGrpSpPr>
          <p:nvPr/>
        </p:nvGrpSpPr>
        <p:grpSpPr bwMode="auto">
          <a:xfrm>
            <a:off x="3003550" y="4343400"/>
            <a:ext cx="3152775" cy="1539875"/>
            <a:chOff x="2277" y="1488"/>
            <a:chExt cx="1986" cy="970"/>
          </a:xfrm>
        </p:grpSpPr>
        <p:grpSp>
          <p:nvGrpSpPr>
            <p:cNvPr id="22537" name="Group 5"/>
            <p:cNvGrpSpPr>
              <a:grpSpLocks/>
            </p:cNvGrpSpPr>
            <p:nvPr/>
          </p:nvGrpSpPr>
          <p:grpSpPr bwMode="auto">
            <a:xfrm rot="5400000">
              <a:off x="3639" y="1755"/>
              <a:ext cx="774" cy="474"/>
              <a:chOff x="4272" y="3024"/>
              <a:chExt cx="864" cy="624"/>
            </a:xfrm>
          </p:grpSpPr>
          <p:sp>
            <p:nvSpPr>
              <p:cNvPr id="22546" name="Rectangle 6"/>
              <p:cNvSpPr>
                <a:spLocks noChangeArrowheads="1"/>
              </p:cNvSpPr>
              <p:nvPr/>
            </p:nvSpPr>
            <p:spPr bwMode="auto">
              <a:xfrm>
                <a:off x="4272" y="3024"/>
                <a:ext cx="864" cy="624"/>
              </a:xfrm>
              <a:prstGeom prst="rect">
                <a:avLst/>
              </a:prstGeom>
              <a:solidFill>
                <a:srgbClr val="0070C0"/>
              </a:solidFill>
              <a:ln w="28575">
                <a:solidFill>
                  <a:schemeClr val="tx1"/>
                </a:solidFill>
                <a:miter lim="800000"/>
                <a:headEnd/>
                <a:tailEnd/>
              </a:ln>
            </p:spPr>
            <p:txBody>
              <a:bodyPr wrap="none" anchor="ctr"/>
              <a:lstStyle/>
              <a:p>
                <a:endParaRPr lang="zh-CN" altLang="en-US">
                  <a:solidFill>
                    <a:schemeClr val="bg1"/>
                  </a:solidFill>
                </a:endParaRPr>
              </a:p>
            </p:txBody>
          </p:sp>
          <p:sp>
            <p:nvSpPr>
              <p:cNvPr id="22547" name="Text Box 7"/>
              <p:cNvSpPr txBox="1">
                <a:spLocks noChangeArrowheads="1"/>
              </p:cNvSpPr>
              <p:nvPr/>
            </p:nvSpPr>
            <p:spPr bwMode="auto">
              <a:xfrm>
                <a:off x="4464" y="3120"/>
                <a:ext cx="505"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1400">
                    <a:solidFill>
                      <a:schemeClr val="bg1"/>
                    </a:solidFill>
                  </a:rPr>
                  <a:t>电压表</a:t>
                </a:r>
              </a:p>
            </p:txBody>
          </p:sp>
          <p:sp>
            <p:nvSpPr>
              <p:cNvPr id="22548" name="Oval 8"/>
              <p:cNvSpPr>
                <a:spLocks noChangeArrowheads="1"/>
              </p:cNvSpPr>
              <p:nvPr/>
            </p:nvSpPr>
            <p:spPr bwMode="auto">
              <a:xfrm>
                <a:off x="4416" y="3504"/>
                <a:ext cx="96" cy="96"/>
              </a:xfrm>
              <a:prstGeom prst="ellipse">
                <a:avLst/>
              </a:prstGeom>
              <a:solidFill>
                <a:schemeClr val="accent1"/>
              </a:solidFill>
              <a:ln w="28575">
                <a:solidFill>
                  <a:schemeClr val="hlink"/>
                </a:solidFill>
                <a:round/>
                <a:headEnd/>
                <a:tailEnd/>
              </a:ln>
            </p:spPr>
            <p:txBody>
              <a:bodyPr wrap="none" anchor="ctr"/>
              <a:lstStyle/>
              <a:p>
                <a:endParaRPr lang="zh-CN" altLang="en-US">
                  <a:solidFill>
                    <a:schemeClr val="bg1"/>
                  </a:solidFill>
                </a:endParaRPr>
              </a:p>
            </p:txBody>
          </p:sp>
          <p:sp>
            <p:nvSpPr>
              <p:cNvPr id="22549" name="Oval 9"/>
              <p:cNvSpPr>
                <a:spLocks noChangeArrowheads="1"/>
              </p:cNvSpPr>
              <p:nvPr/>
            </p:nvSpPr>
            <p:spPr bwMode="auto">
              <a:xfrm>
                <a:off x="4896" y="3504"/>
                <a:ext cx="96" cy="96"/>
              </a:xfrm>
              <a:prstGeom prst="ellipse">
                <a:avLst/>
              </a:prstGeom>
              <a:solidFill>
                <a:schemeClr val="accent1"/>
              </a:solidFill>
              <a:ln w="28575">
                <a:solidFill>
                  <a:schemeClr val="bg2"/>
                </a:solidFill>
                <a:round/>
                <a:headEnd/>
                <a:tailEnd/>
              </a:ln>
            </p:spPr>
            <p:txBody>
              <a:bodyPr wrap="none" anchor="ctr"/>
              <a:lstStyle/>
              <a:p>
                <a:endParaRPr lang="zh-CN" altLang="en-US">
                  <a:solidFill>
                    <a:schemeClr val="tx2"/>
                  </a:solidFill>
                </a:endParaRPr>
              </a:p>
            </p:txBody>
          </p:sp>
          <p:sp>
            <p:nvSpPr>
              <p:cNvPr id="22550" name="Text Box 10"/>
              <p:cNvSpPr txBox="1">
                <a:spLocks noChangeArrowheads="1"/>
              </p:cNvSpPr>
              <p:nvPr/>
            </p:nvSpPr>
            <p:spPr bwMode="auto">
              <a:xfrm>
                <a:off x="4370" y="3311"/>
                <a:ext cx="214"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1600">
                    <a:solidFill>
                      <a:schemeClr val="bg1"/>
                    </a:solidFill>
                  </a:rPr>
                  <a:t>+</a:t>
                </a:r>
              </a:p>
            </p:txBody>
          </p:sp>
          <p:sp>
            <p:nvSpPr>
              <p:cNvPr id="22551" name="Text Box 11"/>
              <p:cNvSpPr txBox="1">
                <a:spLocks noChangeArrowheads="1"/>
              </p:cNvSpPr>
              <p:nvPr/>
            </p:nvSpPr>
            <p:spPr bwMode="auto">
              <a:xfrm>
                <a:off x="4846" y="3235"/>
                <a:ext cx="210"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1600">
                    <a:solidFill>
                      <a:schemeClr val="bg1"/>
                    </a:solidFill>
                  </a:rPr>
                  <a:t>_</a:t>
                </a:r>
              </a:p>
            </p:txBody>
          </p:sp>
        </p:grpSp>
        <p:sp>
          <p:nvSpPr>
            <p:cNvPr id="22538" name="Freeform 12"/>
            <p:cNvSpPr>
              <a:spLocks/>
            </p:cNvSpPr>
            <p:nvPr/>
          </p:nvSpPr>
          <p:spPr bwMode="auto">
            <a:xfrm>
              <a:off x="2949" y="1515"/>
              <a:ext cx="884" cy="261"/>
            </a:xfrm>
            <a:custGeom>
              <a:avLst/>
              <a:gdLst>
                <a:gd name="T0" fmla="*/ 884 w 884"/>
                <a:gd name="T1" fmla="*/ 261 h 261"/>
                <a:gd name="T2" fmla="*/ 787 w 884"/>
                <a:gd name="T3" fmla="*/ 182 h 261"/>
                <a:gd name="T4" fmla="*/ 717 w 884"/>
                <a:gd name="T5" fmla="*/ 23 h 261"/>
                <a:gd name="T6" fmla="*/ 0 w 884"/>
                <a:gd name="T7" fmla="*/ 41 h 261"/>
                <a:gd name="T8" fmla="*/ 0 60000 65536"/>
                <a:gd name="T9" fmla="*/ 0 60000 65536"/>
                <a:gd name="T10" fmla="*/ 0 60000 65536"/>
                <a:gd name="T11" fmla="*/ 0 60000 65536"/>
                <a:gd name="T12" fmla="*/ 0 w 884"/>
                <a:gd name="T13" fmla="*/ 0 h 261"/>
                <a:gd name="T14" fmla="*/ 884 w 884"/>
                <a:gd name="T15" fmla="*/ 261 h 261"/>
              </a:gdLst>
              <a:ahLst/>
              <a:cxnLst>
                <a:cxn ang="T8">
                  <a:pos x="T0" y="T1"/>
                </a:cxn>
                <a:cxn ang="T9">
                  <a:pos x="T2" y="T3"/>
                </a:cxn>
                <a:cxn ang="T10">
                  <a:pos x="T4" y="T5"/>
                </a:cxn>
                <a:cxn ang="T11">
                  <a:pos x="T6" y="T7"/>
                </a:cxn>
              </a:cxnLst>
              <a:rect l="T12" t="T13" r="T14" b="T15"/>
              <a:pathLst>
                <a:path w="884" h="261">
                  <a:moveTo>
                    <a:pt x="884" y="261"/>
                  </a:moveTo>
                  <a:cubicBezTo>
                    <a:pt x="868" y="248"/>
                    <a:pt x="814" y="221"/>
                    <a:pt x="787" y="182"/>
                  </a:cubicBezTo>
                  <a:cubicBezTo>
                    <a:pt x="759" y="142"/>
                    <a:pt x="848" y="46"/>
                    <a:pt x="717" y="23"/>
                  </a:cubicBezTo>
                  <a:cubicBezTo>
                    <a:pt x="586" y="0"/>
                    <a:pt x="149" y="37"/>
                    <a:pt x="0" y="41"/>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39" name="Freeform 13"/>
            <p:cNvSpPr>
              <a:spLocks/>
            </p:cNvSpPr>
            <p:nvPr/>
          </p:nvSpPr>
          <p:spPr bwMode="auto">
            <a:xfrm>
              <a:off x="2949" y="2210"/>
              <a:ext cx="883" cy="248"/>
            </a:xfrm>
            <a:custGeom>
              <a:avLst/>
              <a:gdLst>
                <a:gd name="T0" fmla="*/ 883 w 883"/>
                <a:gd name="T1" fmla="*/ 0 h 248"/>
                <a:gd name="T2" fmla="*/ 781 w 883"/>
                <a:gd name="T3" fmla="*/ 77 h 248"/>
                <a:gd name="T4" fmla="*/ 708 w 883"/>
                <a:gd name="T5" fmla="*/ 232 h 248"/>
                <a:gd name="T6" fmla="*/ 0 w 883"/>
                <a:gd name="T7" fmla="*/ 171 h 248"/>
                <a:gd name="T8" fmla="*/ 0 60000 65536"/>
                <a:gd name="T9" fmla="*/ 0 60000 65536"/>
                <a:gd name="T10" fmla="*/ 0 60000 65536"/>
                <a:gd name="T11" fmla="*/ 0 60000 65536"/>
                <a:gd name="T12" fmla="*/ 0 w 883"/>
                <a:gd name="T13" fmla="*/ 0 h 248"/>
                <a:gd name="T14" fmla="*/ 883 w 883"/>
                <a:gd name="T15" fmla="*/ 248 h 248"/>
              </a:gdLst>
              <a:ahLst/>
              <a:cxnLst>
                <a:cxn ang="T8">
                  <a:pos x="T0" y="T1"/>
                </a:cxn>
                <a:cxn ang="T9">
                  <a:pos x="T2" y="T3"/>
                </a:cxn>
                <a:cxn ang="T10">
                  <a:pos x="T4" y="T5"/>
                </a:cxn>
                <a:cxn ang="T11">
                  <a:pos x="T6" y="T7"/>
                </a:cxn>
              </a:cxnLst>
              <a:rect l="T12" t="T13" r="T14" b="T15"/>
              <a:pathLst>
                <a:path w="883" h="248">
                  <a:moveTo>
                    <a:pt x="883" y="0"/>
                  </a:moveTo>
                  <a:cubicBezTo>
                    <a:pt x="866" y="13"/>
                    <a:pt x="810" y="38"/>
                    <a:pt x="781" y="77"/>
                  </a:cubicBezTo>
                  <a:cubicBezTo>
                    <a:pt x="752" y="115"/>
                    <a:pt x="838" y="216"/>
                    <a:pt x="708" y="232"/>
                  </a:cubicBezTo>
                  <a:cubicBezTo>
                    <a:pt x="578" y="248"/>
                    <a:pt x="147" y="184"/>
                    <a:pt x="0" y="171"/>
                  </a:cubicBezTo>
                </a:path>
              </a:pathLst>
            </a:cu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2540" name="Group 14"/>
            <p:cNvGrpSpPr>
              <a:grpSpLocks/>
            </p:cNvGrpSpPr>
            <p:nvPr/>
          </p:nvGrpSpPr>
          <p:grpSpPr bwMode="auto">
            <a:xfrm>
              <a:off x="2277" y="1488"/>
              <a:ext cx="939" cy="960"/>
              <a:chOff x="1776" y="1488"/>
              <a:chExt cx="939" cy="960"/>
            </a:xfrm>
          </p:grpSpPr>
          <p:sp>
            <p:nvSpPr>
              <p:cNvPr id="22543" name="Rectangle 15"/>
              <p:cNvSpPr>
                <a:spLocks noChangeArrowheads="1"/>
              </p:cNvSpPr>
              <p:nvPr/>
            </p:nvSpPr>
            <p:spPr bwMode="auto">
              <a:xfrm>
                <a:off x="2187" y="1680"/>
                <a:ext cx="528" cy="57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kumimoji="1" lang="zh-CN" altLang="en-US" sz="2000">
                    <a:solidFill>
                      <a:schemeClr val="tx2"/>
                    </a:solidFill>
                  </a:rPr>
                  <a:t>被测</a:t>
                </a:r>
              </a:p>
              <a:p>
                <a:r>
                  <a:rPr kumimoji="1" lang="zh-CN" altLang="en-US" sz="2000">
                    <a:solidFill>
                      <a:schemeClr val="tx2"/>
                    </a:solidFill>
                  </a:rPr>
                  <a:t>支路</a:t>
                </a:r>
              </a:p>
            </p:txBody>
          </p:sp>
          <p:sp>
            <p:nvSpPr>
              <p:cNvPr id="22544" name="Freeform 16"/>
              <p:cNvSpPr>
                <a:spLocks/>
              </p:cNvSpPr>
              <p:nvPr/>
            </p:nvSpPr>
            <p:spPr bwMode="auto">
              <a:xfrm>
                <a:off x="1776" y="1488"/>
                <a:ext cx="672" cy="192"/>
              </a:xfrm>
              <a:custGeom>
                <a:avLst/>
                <a:gdLst>
                  <a:gd name="T0" fmla="*/ 0 w 672"/>
                  <a:gd name="T1" fmla="*/ 0 h 192"/>
                  <a:gd name="T2" fmla="*/ 672 w 672"/>
                  <a:gd name="T3" fmla="*/ 0 h 192"/>
                  <a:gd name="T4" fmla="*/ 672 w 672"/>
                  <a:gd name="T5" fmla="*/ 192 h 192"/>
                  <a:gd name="T6" fmla="*/ 0 60000 65536"/>
                  <a:gd name="T7" fmla="*/ 0 60000 65536"/>
                  <a:gd name="T8" fmla="*/ 0 60000 65536"/>
                  <a:gd name="T9" fmla="*/ 0 w 672"/>
                  <a:gd name="T10" fmla="*/ 0 h 192"/>
                  <a:gd name="T11" fmla="*/ 672 w 672"/>
                  <a:gd name="T12" fmla="*/ 192 h 192"/>
                </a:gdLst>
                <a:ahLst/>
                <a:cxnLst>
                  <a:cxn ang="T6">
                    <a:pos x="T0" y="T1"/>
                  </a:cxn>
                  <a:cxn ang="T7">
                    <a:pos x="T2" y="T3"/>
                  </a:cxn>
                  <a:cxn ang="T8">
                    <a:pos x="T4" y="T5"/>
                  </a:cxn>
                </a:cxnLst>
                <a:rect l="T9" t="T10" r="T11" b="T12"/>
                <a:pathLst>
                  <a:path w="672" h="192">
                    <a:moveTo>
                      <a:pt x="0" y="0"/>
                    </a:moveTo>
                    <a:lnTo>
                      <a:pt x="672" y="0"/>
                    </a:lnTo>
                    <a:lnTo>
                      <a:pt x="672" y="192"/>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45" name="Freeform 17"/>
              <p:cNvSpPr>
                <a:spLocks/>
              </p:cNvSpPr>
              <p:nvPr/>
            </p:nvSpPr>
            <p:spPr bwMode="auto">
              <a:xfrm flipV="1">
                <a:off x="1776" y="2256"/>
                <a:ext cx="672" cy="192"/>
              </a:xfrm>
              <a:custGeom>
                <a:avLst/>
                <a:gdLst>
                  <a:gd name="T0" fmla="*/ 0 w 672"/>
                  <a:gd name="T1" fmla="*/ 0 h 192"/>
                  <a:gd name="T2" fmla="*/ 672 w 672"/>
                  <a:gd name="T3" fmla="*/ 0 h 192"/>
                  <a:gd name="T4" fmla="*/ 672 w 672"/>
                  <a:gd name="T5" fmla="*/ 192 h 192"/>
                  <a:gd name="T6" fmla="*/ 0 60000 65536"/>
                  <a:gd name="T7" fmla="*/ 0 60000 65536"/>
                  <a:gd name="T8" fmla="*/ 0 60000 65536"/>
                  <a:gd name="T9" fmla="*/ 0 w 672"/>
                  <a:gd name="T10" fmla="*/ 0 h 192"/>
                  <a:gd name="T11" fmla="*/ 672 w 672"/>
                  <a:gd name="T12" fmla="*/ 192 h 192"/>
                </a:gdLst>
                <a:ahLst/>
                <a:cxnLst>
                  <a:cxn ang="T6">
                    <a:pos x="T0" y="T1"/>
                  </a:cxn>
                  <a:cxn ang="T7">
                    <a:pos x="T2" y="T3"/>
                  </a:cxn>
                  <a:cxn ang="T8">
                    <a:pos x="T4" y="T5"/>
                  </a:cxn>
                </a:cxnLst>
                <a:rect l="T9" t="T10" r="T11" b="T12"/>
                <a:pathLst>
                  <a:path w="672" h="192">
                    <a:moveTo>
                      <a:pt x="0" y="0"/>
                    </a:moveTo>
                    <a:lnTo>
                      <a:pt x="672" y="0"/>
                    </a:lnTo>
                    <a:lnTo>
                      <a:pt x="672" y="192"/>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2541" name="Oval 18"/>
            <p:cNvSpPr>
              <a:spLocks noChangeArrowheads="1"/>
            </p:cNvSpPr>
            <p:nvPr/>
          </p:nvSpPr>
          <p:spPr bwMode="auto">
            <a:xfrm>
              <a:off x="2922" y="1536"/>
              <a:ext cx="48" cy="48"/>
            </a:xfrm>
            <a:prstGeom prst="ellipse">
              <a:avLst/>
            </a:prstGeom>
            <a:solidFill>
              <a:schemeClr val="hlink"/>
            </a:solidFill>
            <a:ln w="9525">
              <a:solidFill>
                <a:schemeClr val="tx1"/>
              </a:solidFill>
              <a:round/>
              <a:headEnd/>
              <a:tailEnd/>
            </a:ln>
          </p:spPr>
          <p:txBody>
            <a:bodyPr wrap="none" anchor="ctr"/>
            <a:lstStyle/>
            <a:p>
              <a:endParaRPr lang="zh-CN" altLang="en-US">
                <a:solidFill>
                  <a:schemeClr val="tx2"/>
                </a:solidFill>
              </a:endParaRPr>
            </a:p>
          </p:txBody>
        </p:sp>
        <p:sp>
          <p:nvSpPr>
            <p:cNvPr id="22542" name="Oval 19"/>
            <p:cNvSpPr>
              <a:spLocks noChangeArrowheads="1"/>
            </p:cNvSpPr>
            <p:nvPr/>
          </p:nvSpPr>
          <p:spPr bwMode="auto">
            <a:xfrm>
              <a:off x="2928" y="2352"/>
              <a:ext cx="48" cy="48"/>
            </a:xfrm>
            <a:prstGeom prst="ellipse">
              <a:avLst/>
            </a:prstGeom>
            <a:solidFill>
              <a:schemeClr val="hlink"/>
            </a:solidFill>
            <a:ln w="9525">
              <a:solidFill>
                <a:schemeClr val="tx1"/>
              </a:solidFill>
              <a:round/>
              <a:headEnd/>
              <a:tailEnd/>
            </a:ln>
          </p:spPr>
          <p:txBody>
            <a:bodyPr wrap="none" anchor="ctr"/>
            <a:lstStyle/>
            <a:p>
              <a:endParaRPr lang="zh-CN" altLang="en-US">
                <a:solidFill>
                  <a:schemeClr val="tx2"/>
                </a:solidFill>
              </a:endParaRPr>
            </a:p>
          </p:txBody>
        </p:sp>
      </p:grpSp>
      <p:grpSp>
        <p:nvGrpSpPr>
          <p:cNvPr id="5" name="Group 20"/>
          <p:cNvGrpSpPr>
            <a:grpSpLocks/>
          </p:cNvGrpSpPr>
          <p:nvPr/>
        </p:nvGrpSpPr>
        <p:grpSpPr bwMode="auto">
          <a:xfrm>
            <a:off x="2900363" y="4445000"/>
            <a:ext cx="314325" cy="1177925"/>
            <a:chOff x="1827" y="2800"/>
            <a:chExt cx="198" cy="742"/>
          </a:xfrm>
        </p:grpSpPr>
        <p:sp>
          <p:nvSpPr>
            <p:cNvPr id="22534" name="Text Box 21"/>
            <p:cNvSpPr txBox="1">
              <a:spLocks noChangeArrowheads="1"/>
            </p:cNvSpPr>
            <p:nvPr/>
          </p:nvSpPr>
          <p:spPr bwMode="auto">
            <a:xfrm>
              <a:off x="1827" y="2800"/>
              <a:ext cx="19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latin typeface="Times New Roman" pitchFamily="18" charset="0"/>
                  <a:cs typeface="Times New Roman" pitchFamily="18" charset="0"/>
                </a:rPr>
                <a:t>+</a:t>
              </a:r>
            </a:p>
          </p:txBody>
        </p:sp>
        <p:sp>
          <p:nvSpPr>
            <p:cNvPr id="22535" name="Text Box 22"/>
            <p:cNvSpPr txBox="1">
              <a:spLocks noChangeArrowheads="1"/>
            </p:cNvSpPr>
            <p:nvPr/>
          </p:nvSpPr>
          <p:spPr bwMode="auto">
            <a:xfrm>
              <a:off x="1827" y="3309"/>
              <a:ext cx="1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latin typeface="Times New Roman" pitchFamily="18" charset="0"/>
                  <a:cs typeface="Times New Roman" pitchFamily="18" charset="0"/>
                </a:rPr>
                <a:t>_</a:t>
              </a:r>
            </a:p>
          </p:txBody>
        </p:sp>
        <p:sp>
          <p:nvSpPr>
            <p:cNvPr id="22536" name="Text Box 23"/>
            <p:cNvSpPr txBox="1">
              <a:spLocks noChangeArrowheads="1"/>
            </p:cNvSpPr>
            <p:nvPr/>
          </p:nvSpPr>
          <p:spPr bwMode="auto">
            <a:xfrm>
              <a:off x="1828" y="3080"/>
              <a:ext cx="1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i="1">
                  <a:latin typeface="Times New Roman" pitchFamily="18" charset="0"/>
                  <a:cs typeface="Times New Roman" pitchFamily="18" charset="0"/>
                </a:rPr>
                <a:t>u</a:t>
              </a:r>
            </a:p>
          </p:txBody>
        </p:sp>
      </p:grpSp>
      <p:sp>
        <p:nvSpPr>
          <p:cNvPr id="3" name="灯片编号占位符 2"/>
          <p:cNvSpPr>
            <a:spLocks noGrp="1"/>
          </p:cNvSpPr>
          <p:nvPr>
            <p:ph type="sldNum" sz="quarter" idx="10"/>
          </p:nvPr>
        </p:nvSpPr>
        <p:spPr/>
        <p:txBody>
          <a:bodyPr/>
          <a:lstStyle/>
          <a:p>
            <a:pPr>
              <a:defRPr/>
            </a:pPr>
            <a:fld id="{EE823C69-BAB3-4855-B98D-EA704B1FD3BB}" type="slidenum">
              <a:rPr lang="zh-CN" altLang="en-US" smtClean="0"/>
              <a:pPr>
                <a:defRPr/>
              </a:pPr>
              <a:t>19</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1"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zh-CN" altLang="en-US" smtClean="0">
                <a:ea typeface="宋体" pitchFamily="2" charset="-122"/>
              </a:rPr>
              <a:t>本章教学内容</a:t>
            </a:r>
          </a:p>
        </p:txBody>
      </p:sp>
      <p:sp>
        <p:nvSpPr>
          <p:cNvPr id="5123" name="内容占位符 2"/>
          <p:cNvSpPr>
            <a:spLocks noGrp="1"/>
          </p:cNvSpPr>
          <p:nvPr>
            <p:ph sz="quarter" idx="11"/>
          </p:nvPr>
        </p:nvSpPr>
        <p:spPr/>
        <p:txBody>
          <a:bodyPr/>
          <a:lstStyle/>
          <a:p>
            <a:pPr eaLnBrk="1" hangingPunct="1">
              <a:lnSpc>
                <a:spcPct val="150000"/>
              </a:lnSpc>
              <a:buFont typeface="Wingdings" pitchFamily="2" charset="2"/>
              <a:buNone/>
            </a:pPr>
            <a:r>
              <a:rPr lang="en-US" altLang="zh-CN" dirty="0" smtClean="0"/>
              <a:t>1.1 </a:t>
            </a:r>
            <a:r>
              <a:rPr lang="zh-CN" altLang="en-US" dirty="0" smtClean="0"/>
              <a:t>电路组成与功能</a:t>
            </a:r>
            <a:endParaRPr lang="en-US" altLang="zh-CN" dirty="0" smtClean="0"/>
          </a:p>
          <a:p>
            <a:pPr eaLnBrk="1" hangingPunct="1">
              <a:lnSpc>
                <a:spcPct val="150000"/>
              </a:lnSpc>
              <a:buFont typeface="Wingdings" pitchFamily="2" charset="2"/>
              <a:buNone/>
            </a:pPr>
            <a:r>
              <a:rPr lang="en-US" altLang="zh-CN" dirty="0" smtClean="0"/>
              <a:t>1.2  </a:t>
            </a:r>
            <a:r>
              <a:rPr lang="zh-CN" altLang="en-US" dirty="0" smtClean="0"/>
              <a:t>电路模型</a:t>
            </a:r>
            <a:endParaRPr lang="en-US" altLang="zh-CN" dirty="0" smtClean="0"/>
          </a:p>
          <a:p>
            <a:pPr eaLnBrk="1" hangingPunct="1">
              <a:lnSpc>
                <a:spcPct val="150000"/>
              </a:lnSpc>
              <a:buFont typeface="Wingdings" pitchFamily="2" charset="2"/>
              <a:buNone/>
            </a:pPr>
            <a:r>
              <a:rPr lang="en-US" altLang="zh-CN" dirty="0" smtClean="0"/>
              <a:t>1.3 </a:t>
            </a:r>
            <a:r>
              <a:rPr lang="zh-CN" altLang="en-US" dirty="0" smtClean="0"/>
              <a:t>电路中的基本物理量：电压、电流、电位、功率</a:t>
            </a:r>
            <a:endParaRPr lang="en-US" altLang="zh-CN" dirty="0" smtClean="0"/>
          </a:p>
          <a:p>
            <a:pPr eaLnBrk="1" hangingPunct="1">
              <a:lnSpc>
                <a:spcPct val="150000"/>
              </a:lnSpc>
              <a:buFont typeface="Wingdings" pitchFamily="2" charset="2"/>
              <a:buNone/>
            </a:pPr>
            <a:r>
              <a:rPr lang="en-US" altLang="zh-CN" dirty="0" smtClean="0"/>
              <a:t>1.4 </a:t>
            </a:r>
            <a:r>
              <a:rPr lang="zh-CN" altLang="en-US" dirty="0" smtClean="0"/>
              <a:t>基本电路元件模型</a:t>
            </a:r>
            <a:endParaRPr lang="en-US" altLang="zh-CN" dirty="0" smtClean="0"/>
          </a:p>
          <a:p>
            <a:pPr eaLnBrk="1" hangingPunct="1">
              <a:lnSpc>
                <a:spcPct val="150000"/>
              </a:lnSpc>
              <a:buFont typeface="Wingdings" pitchFamily="2" charset="2"/>
              <a:buNone/>
            </a:pPr>
            <a:r>
              <a:rPr lang="en-US" altLang="zh-CN" dirty="0" smtClean="0"/>
              <a:t>1.5 </a:t>
            </a:r>
            <a:r>
              <a:rPr lang="zh-CN" altLang="en-US" dirty="0" smtClean="0"/>
              <a:t>电路的工作状态与元件额定值</a:t>
            </a:r>
            <a:endParaRPr lang="en-US" altLang="zh-CN" dirty="0" smtClean="0"/>
          </a:p>
          <a:p>
            <a:pPr eaLnBrk="1" hangingPunct="1">
              <a:lnSpc>
                <a:spcPct val="150000"/>
              </a:lnSpc>
              <a:buFont typeface="Wingdings" pitchFamily="2" charset="2"/>
              <a:buNone/>
            </a:pPr>
            <a:r>
              <a:rPr lang="en-US" altLang="zh-CN" dirty="0" smtClean="0"/>
              <a:t>1.6 </a:t>
            </a:r>
            <a:r>
              <a:rPr lang="zh-CN" altLang="en-US" dirty="0" smtClean="0"/>
              <a:t>基尔霍夫定律	</a:t>
            </a:r>
          </a:p>
        </p:txBody>
      </p:sp>
      <p:sp>
        <p:nvSpPr>
          <p:cNvPr id="2" name="灯片编号占位符 1"/>
          <p:cNvSpPr>
            <a:spLocks noGrp="1"/>
          </p:cNvSpPr>
          <p:nvPr>
            <p:ph type="sldNum" sz="quarter" idx="10"/>
          </p:nvPr>
        </p:nvSpPr>
        <p:spPr/>
        <p:txBody>
          <a:bodyPr/>
          <a:lstStyle/>
          <a:p>
            <a:pPr>
              <a:defRPr/>
            </a:pPr>
            <a:fld id="{EE823C69-BAB3-4855-B98D-EA704B1FD3BB}" type="slidenum">
              <a:rPr lang="zh-CN" altLang="en-US" smtClean="0"/>
              <a:pPr>
                <a:defRPr/>
              </a:pPr>
              <a:t>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123">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5123">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5123">
                                            <p:txEl>
                                              <p:pRg st="3" end="3"/>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电压电流测量仪表的影响</a:t>
            </a:r>
            <a:endParaRPr lang="zh-CN" altLang="en-US" dirty="0"/>
          </a:p>
        </p:txBody>
      </p:sp>
      <p:sp>
        <p:nvSpPr>
          <p:cNvPr id="3" name="灯片编号占位符 2"/>
          <p:cNvSpPr>
            <a:spLocks noGrp="1"/>
          </p:cNvSpPr>
          <p:nvPr>
            <p:ph type="sldNum" sz="quarter" idx="12"/>
          </p:nvPr>
        </p:nvSpPr>
        <p:spPr/>
        <p:txBody>
          <a:bodyPr/>
          <a:lstStyle/>
          <a:p>
            <a:pPr>
              <a:defRPr/>
            </a:pPr>
            <a:fld id="{AFE28F11-701B-42A4-B5A0-1A407085D7FA}" type="slidenum">
              <a:rPr lang="zh-CN" altLang="en-US" smtClean="0"/>
              <a:pPr>
                <a:defRPr/>
              </a:pPr>
              <a:t>20</a:t>
            </a:fld>
            <a:endParaRPr lang="zh-CN" altLang="en-US"/>
          </a:p>
        </p:txBody>
      </p:sp>
      <p:grpSp>
        <p:nvGrpSpPr>
          <p:cNvPr id="4" name="Group 4"/>
          <p:cNvGrpSpPr>
            <a:grpSpLocks/>
          </p:cNvGrpSpPr>
          <p:nvPr/>
        </p:nvGrpSpPr>
        <p:grpSpPr bwMode="auto">
          <a:xfrm>
            <a:off x="5643570" y="1071546"/>
            <a:ext cx="3152775" cy="1539875"/>
            <a:chOff x="2277" y="1488"/>
            <a:chExt cx="1986" cy="970"/>
          </a:xfrm>
        </p:grpSpPr>
        <p:grpSp>
          <p:nvGrpSpPr>
            <p:cNvPr id="5" name="Group 5"/>
            <p:cNvGrpSpPr>
              <a:grpSpLocks/>
            </p:cNvGrpSpPr>
            <p:nvPr/>
          </p:nvGrpSpPr>
          <p:grpSpPr bwMode="auto">
            <a:xfrm rot="5400000">
              <a:off x="3639" y="1755"/>
              <a:ext cx="774" cy="474"/>
              <a:chOff x="4272" y="3024"/>
              <a:chExt cx="864" cy="624"/>
            </a:xfrm>
          </p:grpSpPr>
          <p:sp>
            <p:nvSpPr>
              <p:cNvPr id="14" name="Rectangle 6"/>
              <p:cNvSpPr>
                <a:spLocks noChangeArrowheads="1"/>
              </p:cNvSpPr>
              <p:nvPr/>
            </p:nvSpPr>
            <p:spPr bwMode="auto">
              <a:xfrm>
                <a:off x="4272" y="3024"/>
                <a:ext cx="864" cy="624"/>
              </a:xfrm>
              <a:prstGeom prst="rect">
                <a:avLst/>
              </a:prstGeom>
              <a:solidFill>
                <a:srgbClr val="0070C0"/>
              </a:solidFill>
              <a:ln w="28575">
                <a:solidFill>
                  <a:schemeClr val="tx1"/>
                </a:solidFill>
                <a:miter lim="800000"/>
                <a:headEnd/>
                <a:tailEnd/>
              </a:ln>
            </p:spPr>
            <p:txBody>
              <a:bodyPr wrap="none" anchor="ctr"/>
              <a:lstStyle/>
              <a:p>
                <a:endParaRPr lang="zh-CN" altLang="en-US">
                  <a:solidFill>
                    <a:schemeClr val="bg1"/>
                  </a:solidFill>
                </a:endParaRPr>
              </a:p>
            </p:txBody>
          </p:sp>
          <p:sp>
            <p:nvSpPr>
              <p:cNvPr id="15" name="Text Box 7"/>
              <p:cNvSpPr txBox="1">
                <a:spLocks noChangeArrowheads="1"/>
              </p:cNvSpPr>
              <p:nvPr/>
            </p:nvSpPr>
            <p:spPr bwMode="auto">
              <a:xfrm>
                <a:off x="4408" y="3093"/>
                <a:ext cx="617"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b="1" dirty="0">
                    <a:solidFill>
                      <a:schemeClr val="bg1"/>
                    </a:solidFill>
                  </a:rPr>
                  <a:t>电压表</a:t>
                </a:r>
                <a:endParaRPr kumimoji="1" lang="zh-CN" altLang="en-US" sz="1400" b="1" dirty="0">
                  <a:solidFill>
                    <a:schemeClr val="bg1"/>
                  </a:solidFill>
                </a:endParaRPr>
              </a:p>
            </p:txBody>
          </p:sp>
          <p:sp>
            <p:nvSpPr>
              <p:cNvPr id="16" name="Oval 8"/>
              <p:cNvSpPr>
                <a:spLocks noChangeArrowheads="1"/>
              </p:cNvSpPr>
              <p:nvPr/>
            </p:nvSpPr>
            <p:spPr bwMode="auto">
              <a:xfrm>
                <a:off x="4416" y="3504"/>
                <a:ext cx="96" cy="96"/>
              </a:xfrm>
              <a:prstGeom prst="ellipse">
                <a:avLst/>
              </a:prstGeom>
              <a:solidFill>
                <a:schemeClr val="accent1"/>
              </a:solidFill>
              <a:ln w="28575">
                <a:solidFill>
                  <a:schemeClr val="hlink"/>
                </a:solidFill>
                <a:round/>
                <a:headEnd/>
                <a:tailEnd/>
              </a:ln>
            </p:spPr>
            <p:txBody>
              <a:bodyPr wrap="none" anchor="ctr"/>
              <a:lstStyle/>
              <a:p>
                <a:endParaRPr lang="zh-CN" altLang="en-US">
                  <a:solidFill>
                    <a:schemeClr val="bg1"/>
                  </a:solidFill>
                </a:endParaRPr>
              </a:p>
            </p:txBody>
          </p:sp>
          <p:sp>
            <p:nvSpPr>
              <p:cNvPr id="17" name="Oval 9"/>
              <p:cNvSpPr>
                <a:spLocks noChangeArrowheads="1"/>
              </p:cNvSpPr>
              <p:nvPr/>
            </p:nvSpPr>
            <p:spPr bwMode="auto">
              <a:xfrm>
                <a:off x="4896" y="3504"/>
                <a:ext cx="96" cy="96"/>
              </a:xfrm>
              <a:prstGeom prst="ellipse">
                <a:avLst/>
              </a:prstGeom>
              <a:solidFill>
                <a:schemeClr val="accent1"/>
              </a:solidFill>
              <a:ln w="28575">
                <a:solidFill>
                  <a:schemeClr val="bg2"/>
                </a:solidFill>
                <a:round/>
                <a:headEnd/>
                <a:tailEnd/>
              </a:ln>
            </p:spPr>
            <p:txBody>
              <a:bodyPr wrap="none" anchor="ctr"/>
              <a:lstStyle/>
              <a:p>
                <a:endParaRPr lang="zh-CN" altLang="en-US">
                  <a:solidFill>
                    <a:schemeClr val="tx2"/>
                  </a:solidFill>
                </a:endParaRPr>
              </a:p>
            </p:txBody>
          </p:sp>
          <p:sp>
            <p:nvSpPr>
              <p:cNvPr id="18" name="Text Box 10"/>
              <p:cNvSpPr txBox="1">
                <a:spLocks noChangeArrowheads="1"/>
              </p:cNvSpPr>
              <p:nvPr/>
            </p:nvSpPr>
            <p:spPr bwMode="auto">
              <a:xfrm>
                <a:off x="4370" y="3311"/>
                <a:ext cx="214"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1600">
                    <a:solidFill>
                      <a:schemeClr val="bg1"/>
                    </a:solidFill>
                  </a:rPr>
                  <a:t>+</a:t>
                </a:r>
              </a:p>
            </p:txBody>
          </p:sp>
          <p:sp>
            <p:nvSpPr>
              <p:cNvPr id="19" name="Text Box 11"/>
              <p:cNvSpPr txBox="1">
                <a:spLocks noChangeArrowheads="1"/>
              </p:cNvSpPr>
              <p:nvPr/>
            </p:nvSpPr>
            <p:spPr bwMode="auto">
              <a:xfrm>
                <a:off x="4846" y="3235"/>
                <a:ext cx="210"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1600">
                    <a:solidFill>
                      <a:schemeClr val="bg1"/>
                    </a:solidFill>
                  </a:rPr>
                  <a:t>_</a:t>
                </a:r>
              </a:p>
            </p:txBody>
          </p:sp>
        </p:grpSp>
        <p:sp>
          <p:nvSpPr>
            <p:cNvPr id="6" name="Freeform 12"/>
            <p:cNvSpPr>
              <a:spLocks/>
            </p:cNvSpPr>
            <p:nvPr/>
          </p:nvSpPr>
          <p:spPr bwMode="auto">
            <a:xfrm>
              <a:off x="2949" y="1515"/>
              <a:ext cx="884" cy="261"/>
            </a:xfrm>
            <a:custGeom>
              <a:avLst/>
              <a:gdLst>
                <a:gd name="T0" fmla="*/ 884 w 884"/>
                <a:gd name="T1" fmla="*/ 261 h 261"/>
                <a:gd name="T2" fmla="*/ 787 w 884"/>
                <a:gd name="T3" fmla="*/ 182 h 261"/>
                <a:gd name="T4" fmla="*/ 717 w 884"/>
                <a:gd name="T5" fmla="*/ 23 h 261"/>
                <a:gd name="T6" fmla="*/ 0 w 884"/>
                <a:gd name="T7" fmla="*/ 41 h 261"/>
                <a:gd name="T8" fmla="*/ 0 60000 65536"/>
                <a:gd name="T9" fmla="*/ 0 60000 65536"/>
                <a:gd name="T10" fmla="*/ 0 60000 65536"/>
                <a:gd name="T11" fmla="*/ 0 60000 65536"/>
                <a:gd name="T12" fmla="*/ 0 w 884"/>
                <a:gd name="T13" fmla="*/ 0 h 261"/>
                <a:gd name="T14" fmla="*/ 884 w 884"/>
                <a:gd name="T15" fmla="*/ 261 h 261"/>
              </a:gdLst>
              <a:ahLst/>
              <a:cxnLst>
                <a:cxn ang="T8">
                  <a:pos x="T0" y="T1"/>
                </a:cxn>
                <a:cxn ang="T9">
                  <a:pos x="T2" y="T3"/>
                </a:cxn>
                <a:cxn ang="T10">
                  <a:pos x="T4" y="T5"/>
                </a:cxn>
                <a:cxn ang="T11">
                  <a:pos x="T6" y="T7"/>
                </a:cxn>
              </a:cxnLst>
              <a:rect l="T12" t="T13" r="T14" b="T15"/>
              <a:pathLst>
                <a:path w="884" h="261">
                  <a:moveTo>
                    <a:pt x="884" y="261"/>
                  </a:moveTo>
                  <a:cubicBezTo>
                    <a:pt x="868" y="248"/>
                    <a:pt x="814" y="221"/>
                    <a:pt x="787" y="182"/>
                  </a:cubicBezTo>
                  <a:cubicBezTo>
                    <a:pt x="759" y="142"/>
                    <a:pt x="848" y="46"/>
                    <a:pt x="717" y="23"/>
                  </a:cubicBezTo>
                  <a:cubicBezTo>
                    <a:pt x="586" y="0"/>
                    <a:pt x="149" y="37"/>
                    <a:pt x="0" y="41"/>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 name="Freeform 13"/>
            <p:cNvSpPr>
              <a:spLocks/>
            </p:cNvSpPr>
            <p:nvPr/>
          </p:nvSpPr>
          <p:spPr bwMode="auto">
            <a:xfrm>
              <a:off x="2949" y="2210"/>
              <a:ext cx="883" cy="248"/>
            </a:xfrm>
            <a:custGeom>
              <a:avLst/>
              <a:gdLst>
                <a:gd name="T0" fmla="*/ 883 w 883"/>
                <a:gd name="T1" fmla="*/ 0 h 248"/>
                <a:gd name="T2" fmla="*/ 781 w 883"/>
                <a:gd name="T3" fmla="*/ 77 h 248"/>
                <a:gd name="T4" fmla="*/ 708 w 883"/>
                <a:gd name="T5" fmla="*/ 232 h 248"/>
                <a:gd name="T6" fmla="*/ 0 w 883"/>
                <a:gd name="T7" fmla="*/ 171 h 248"/>
                <a:gd name="T8" fmla="*/ 0 60000 65536"/>
                <a:gd name="T9" fmla="*/ 0 60000 65536"/>
                <a:gd name="T10" fmla="*/ 0 60000 65536"/>
                <a:gd name="T11" fmla="*/ 0 60000 65536"/>
                <a:gd name="T12" fmla="*/ 0 w 883"/>
                <a:gd name="T13" fmla="*/ 0 h 248"/>
                <a:gd name="T14" fmla="*/ 883 w 883"/>
                <a:gd name="T15" fmla="*/ 248 h 248"/>
              </a:gdLst>
              <a:ahLst/>
              <a:cxnLst>
                <a:cxn ang="T8">
                  <a:pos x="T0" y="T1"/>
                </a:cxn>
                <a:cxn ang="T9">
                  <a:pos x="T2" y="T3"/>
                </a:cxn>
                <a:cxn ang="T10">
                  <a:pos x="T4" y="T5"/>
                </a:cxn>
                <a:cxn ang="T11">
                  <a:pos x="T6" y="T7"/>
                </a:cxn>
              </a:cxnLst>
              <a:rect l="T12" t="T13" r="T14" b="T15"/>
              <a:pathLst>
                <a:path w="883" h="248">
                  <a:moveTo>
                    <a:pt x="883" y="0"/>
                  </a:moveTo>
                  <a:cubicBezTo>
                    <a:pt x="866" y="13"/>
                    <a:pt x="810" y="38"/>
                    <a:pt x="781" y="77"/>
                  </a:cubicBezTo>
                  <a:cubicBezTo>
                    <a:pt x="752" y="115"/>
                    <a:pt x="838" y="216"/>
                    <a:pt x="708" y="232"/>
                  </a:cubicBezTo>
                  <a:cubicBezTo>
                    <a:pt x="578" y="248"/>
                    <a:pt x="147" y="184"/>
                    <a:pt x="0" y="171"/>
                  </a:cubicBezTo>
                </a:path>
              </a:pathLst>
            </a:cu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8" name="Group 14"/>
            <p:cNvGrpSpPr>
              <a:grpSpLocks/>
            </p:cNvGrpSpPr>
            <p:nvPr/>
          </p:nvGrpSpPr>
          <p:grpSpPr bwMode="auto">
            <a:xfrm>
              <a:off x="2277" y="1488"/>
              <a:ext cx="939" cy="960"/>
              <a:chOff x="1776" y="1488"/>
              <a:chExt cx="939" cy="960"/>
            </a:xfrm>
          </p:grpSpPr>
          <p:sp>
            <p:nvSpPr>
              <p:cNvPr id="11" name="Rectangle 15"/>
              <p:cNvSpPr>
                <a:spLocks noChangeArrowheads="1"/>
              </p:cNvSpPr>
              <p:nvPr/>
            </p:nvSpPr>
            <p:spPr bwMode="auto">
              <a:xfrm>
                <a:off x="2187" y="1680"/>
                <a:ext cx="528" cy="57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kumimoji="1" lang="zh-CN" altLang="en-US" sz="2000">
                    <a:solidFill>
                      <a:schemeClr val="tx2"/>
                    </a:solidFill>
                  </a:rPr>
                  <a:t>被测</a:t>
                </a:r>
              </a:p>
              <a:p>
                <a:r>
                  <a:rPr kumimoji="1" lang="zh-CN" altLang="en-US" sz="2000">
                    <a:solidFill>
                      <a:schemeClr val="tx2"/>
                    </a:solidFill>
                  </a:rPr>
                  <a:t>支路</a:t>
                </a:r>
              </a:p>
            </p:txBody>
          </p:sp>
          <p:sp>
            <p:nvSpPr>
              <p:cNvPr id="12" name="Freeform 16"/>
              <p:cNvSpPr>
                <a:spLocks/>
              </p:cNvSpPr>
              <p:nvPr/>
            </p:nvSpPr>
            <p:spPr bwMode="auto">
              <a:xfrm>
                <a:off x="1776" y="1488"/>
                <a:ext cx="672" cy="192"/>
              </a:xfrm>
              <a:custGeom>
                <a:avLst/>
                <a:gdLst>
                  <a:gd name="T0" fmla="*/ 0 w 672"/>
                  <a:gd name="T1" fmla="*/ 0 h 192"/>
                  <a:gd name="T2" fmla="*/ 672 w 672"/>
                  <a:gd name="T3" fmla="*/ 0 h 192"/>
                  <a:gd name="T4" fmla="*/ 672 w 672"/>
                  <a:gd name="T5" fmla="*/ 192 h 192"/>
                  <a:gd name="T6" fmla="*/ 0 60000 65536"/>
                  <a:gd name="T7" fmla="*/ 0 60000 65536"/>
                  <a:gd name="T8" fmla="*/ 0 60000 65536"/>
                  <a:gd name="T9" fmla="*/ 0 w 672"/>
                  <a:gd name="T10" fmla="*/ 0 h 192"/>
                  <a:gd name="T11" fmla="*/ 672 w 672"/>
                  <a:gd name="T12" fmla="*/ 192 h 192"/>
                </a:gdLst>
                <a:ahLst/>
                <a:cxnLst>
                  <a:cxn ang="T6">
                    <a:pos x="T0" y="T1"/>
                  </a:cxn>
                  <a:cxn ang="T7">
                    <a:pos x="T2" y="T3"/>
                  </a:cxn>
                  <a:cxn ang="T8">
                    <a:pos x="T4" y="T5"/>
                  </a:cxn>
                </a:cxnLst>
                <a:rect l="T9" t="T10" r="T11" b="T12"/>
                <a:pathLst>
                  <a:path w="672" h="192">
                    <a:moveTo>
                      <a:pt x="0" y="0"/>
                    </a:moveTo>
                    <a:lnTo>
                      <a:pt x="672" y="0"/>
                    </a:lnTo>
                    <a:lnTo>
                      <a:pt x="672" y="192"/>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 name="Freeform 17"/>
              <p:cNvSpPr>
                <a:spLocks/>
              </p:cNvSpPr>
              <p:nvPr/>
            </p:nvSpPr>
            <p:spPr bwMode="auto">
              <a:xfrm flipV="1">
                <a:off x="1776" y="2256"/>
                <a:ext cx="672" cy="192"/>
              </a:xfrm>
              <a:custGeom>
                <a:avLst/>
                <a:gdLst>
                  <a:gd name="T0" fmla="*/ 0 w 672"/>
                  <a:gd name="T1" fmla="*/ 0 h 192"/>
                  <a:gd name="T2" fmla="*/ 672 w 672"/>
                  <a:gd name="T3" fmla="*/ 0 h 192"/>
                  <a:gd name="T4" fmla="*/ 672 w 672"/>
                  <a:gd name="T5" fmla="*/ 192 h 192"/>
                  <a:gd name="T6" fmla="*/ 0 60000 65536"/>
                  <a:gd name="T7" fmla="*/ 0 60000 65536"/>
                  <a:gd name="T8" fmla="*/ 0 60000 65536"/>
                  <a:gd name="T9" fmla="*/ 0 w 672"/>
                  <a:gd name="T10" fmla="*/ 0 h 192"/>
                  <a:gd name="T11" fmla="*/ 672 w 672"/>
                  <a:gd name="T12" fmla="*/ 192 h 192"/>
                </a:gdLst>
                <a:ahLst/>
                <a:cxnLst>
                  <a:cxn ang="T6">
                    <a:pos x="T0" y="T1"/>
                  </a:cxn>
                  <a:cxn ang="T7">
                    <a:pos x="T2" y="T3"/>
                  </a:cxn>
                  <a:cxn ang="T8">
                    <a:pos x="T4" y="T5"/>
                  </a:cxn>
                </a:cxnLst>
                <a:rect l="T9" t="T10" r="T11" b="T12"/>
                <a:pathLst>
                  <a:path w="672" h="192">
                    <a:moveTo>
                      <a:pt x="0" y="0"/>
                    </a:moveTo>
                    <a:lnTo>
                      <a:pt x="672" y="0"/>
                    </a:lnTo>
                    <a:lnTo>
                      <a:pt x="672" y="192"/>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9" name="Oval 18"/>
            <p:cNvSpPr>
              <a:spLocks noChangeArrowheads="1"/>
            </p:cNvSpPr>
            <p:nvPr/>
          </p:nvSpPr>
          <p:spPr bwMode="auto">
            <a:xfrm>
              <a:off x="2922" y="1536"/>
              <a:ext cx="48" cy="48"/>
            </a:xfrm>
            <a:prstGeom prst="ellipse">
              <a:avLst/>
            </a:prstGeom>
            <a:solidFill>
              <a:schemeClr val="hlink"/>
            </a:solidFill>
            <a:ln w="9525">
              <a:solidFill>
                <a:schemeClr val="tx1"/>
              </a:solidFill>
              <a:round/>
              <a:headEnd/>
              <a:tailEnd/>
            </a:ln>
          </p:spPr>
          <p:txBody>
            <a:bodyPr wrap="none" anchor="ctr"/>
            <a:lstStyle/>
            <a:p>
              <a:endParaRPr lang="zh-CN" altLang="en-US">
                <a:solidFill>
                  <a:schemeClr val="tx2"/>
                </a:solidFill>
              </a:endParaRPr>
            </a:p>
          </p:txBody>
        </p:sp>
        <p:sp>
          <p:nvSpPr>
            <p:cNvPr id="10" name="Oval 19"/>
            <p:cNvSpPr>
              <a:spLocks noChangeArrowheads="1"/>
            </p:cNvSpPr>
            <p:nvPr/>
          </p:nvSpPr>
          <p:spPr bwMode="auto">
            <a:xfrm>
              <a:off x="2928" y="2352"/>
              <a:ext cx="48" cy="48"/>
            </a:xfrm>
            <a:prstGeom prst="ellipse">
              <a:avLst/>
            </a:prstGeom>
            <a:solidFill>
              <a:schemeClr val="hlink"/>
            </a:solidFill>
            <a:ln w="9525">
              <a:solidFill>
                <a:schemeClr val="tx1"/>
              </a:solidFill>
              <a:round/>
              <a:headEnd/>
              <a:tailEnd/>
            </a:ln>
          </p:spPr>
          <p:txBody>
            <a:bodyPr wrap="none" anchor="ctr"/>
            <a:lstStyle/>
            <a:p>
              <a:endParaRPr lang="zh-CN" altLang="en-US">
                <a:solidFill>
                  <a:schemeClr val="tx2"/>
                </a:solidFill>
              </a:endParaRPr>
            </a:p>
          </p:txBody>
        </p:sp>
      </p:grpSp>
      <p:grpSp>
        <p:nvGrpSpPr>
          <p:cNvPr id="20" name="Group 7"/>
          <p:cNvGrpSpPr>
            <a:grpSpLocks/>
          </p:cNvGrpSpPr>
          <p:nvPr/>
        </p:nvGrpSpPr>
        <p:grpSpPr bwMode="auto">
          <a:xfrm>
            <a:off x="357159" y="857232"/>
            <a:ext cx="3714776" cy="1643074"/>
            <a:chOff x="1574" y="2339"/>
            <a:chExt cx="3312" cy="1731"/>
          </a:xfrm>
        </p:grpSpPr>
        <p:grpSp>
          <p:nvGrpSpPr>
            <p:cNvPr id="21" name="Group 8"/>
            <p:cNvGrpSpPr>
              <a:grpSpLocks/>
            </p:cNvGrpSpPr>
            <p:nvPr/>
          </p:nvGrpSpPr>
          <p:grpSpPr bwMode="auto">
            <a:xfrm>
              <a:off x="3606" y="2339"/>
              <a:ext cx="864" cy="624"/>
              <a:chOff x="3606" y="2339"/>
              <a:chExt cx="864" cy="624"/>
            </a:xfrm>
          </p:grpSpPr>
          <p:sp>
            <p:nvSpPr>
              <p:cNvPr id="31" name="Rectangle 9"/>
              <p:cNvSpPr>
                <a:spLocks noChangeArrowheads="1"/>
              </p:cNvSpPr>
              <p:nvPr/>
            </p:nvSpPr>
            <p:spPr bwMode="auto">
              <a:xfrm>
                <a:off x="3606" y="2339"/>
                <a:ext cx="864" cy="624"/>
              </a:xfrm>
              <a:prstGeom prst="rect">
                <a:avLst/>
              </a:prstGeom>
              <a:solidFill>
                <a:schemeClr val="accent4">
                  <a:lumMod val="60000"/>
                  <a:lumOff val="40000"/>
                </a:schemeClr>
              </a:solidFill>
              <a:ln w="9525">
                <a:solidFill>
                  <a:schemeClr val="tx1"/>
                </a:solidFill>
                <a:miter lim="800000"/>
                <a:headEnd/>
                <a:tailEnd/>
              </a:ln>
            </p:spPr>
            <p:txBody>
              <a:bodyPr wrap="none" anchor="ctr"/>
              <a:lstStyle/>
              <a:p>
                <a:endParaRPr lang="zh-CN" altLang="en-US" sz="1200" b="1"/>
              </a:p>
            </p:txBody>
          </p:sp>
          <p:sp>
            <p:nvSpPr>
              <p:cNvPr id="32" name="Text Box 10"/>
              <p:cNvSpPr txBox="1">
                <a:spLocks noChangeArrowheads="1"/>
              </p:cNvSpPr>
              <p:nvPr/>
            </p:nvSpPr>
            <p:spPr bwMode="auto">
              <a:xfrm>
                <a:off x="3676" y="2340"/>
                <a:ext cx="718"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1600" b="1" dirty="0">
                    <a:solidFill>
                      <a:schemeClr val="bg1"/>
                    </a:solidFill>
                  </a:rPr>
                  <a:t>电流表</a:t>
                </a:r>
              </a:p>
            </p:txBody>
          </p:sp>
          <p:sp>
            <p:nvSpPr>
              <p:cNvPr id="33" name="Text Box 11"/>
              <p:cNvSpPr txBox="1">
                <a:spLocks noChangeArrowheads="1"/>
              </p:cNvSpPr>
              <p:nvPr/>
            </p:nvSpPr>
            <p:spPr bwMode="auto">
              <a:xfrm>
                <a:off x="3700" y="2582"/>
                <a:ext cx="19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1600" b="1">
                    <a:solidFill>
                      <a:schemeClr val="bg1"/>
                    </a:solidFill>
                  </a:rPr>
                  <a:t>+</a:t>
                </a:r>
              </a:p>
            </p:txBody>
          </p:sp>
          <p:sp>
            <p:nvSpPr>
              <p:cNvPr id="34" name="Text Box 12"/>
              <p:cNvSpPr txBox="1">
                <a:spLocks noChangeArrowheads="1"/>
              </p:cNvSpPr>
              <p:nvPr/>
            </p:nvSpPr>
            <p:spPr bwMode="auto">
              <a:xfrm>
                <a:off x="4178" y="2506"/>
                <a:ext cx="18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1600" b="1">
                    <a:solidFill>
                      <a:schemeClr val="bg1"/>
                    </a:solidFill>
                  </a:rPr>
                  <a:t>_</a:t>
                </a:r>
              </a:p>
            </p:txBody>
          </p:sp>
          <p:sp>
            <p:nvSpPr>
              <p:cNvPr id="35" name="Oval 13"/>
              <p:cNvSpPr>
                <a:spLocks noChangeArrowheads="1"/>
              </p:cNvSpPr>
              <p:nvPr/>
            </p:nvSpPr>
            <p:spPr bwMode="auto">
              <a:xfrm>
                <a:off x="4224" y="2774"/>
                <a:ext cx="96" cy="96"/>
              </a:xfrm>
              <a:prstGeom prst="ellipse">
                <a:avLst/>
              </a:prstGeom>
              <a:solidFill>
                <a:schemeClr val="accent1"/>
              </a:solidFill>
              <a:ln w="28575">
                <a:solidFill>
                  <a:schemeClr val="bg2"/>
                </a:solidFill>
                <a:round/>
                <a:headEnd/>
                <a:tailEnd/>
              </a:ln>
            </p:spPr>
            <p:txBody>
              <a:bodyPr wrap="none" anchor="ctr"/>
              <a:lstStyle/>
              <a:p>
                <a:endParaRPr lang="zh-CN" altLang="en-US" b="1"/>
              </a:p>
            </p:txBody>
          </p:sp>
          <p:sp>
            <p:nvSpPr>
              <p:cNvPr id="36" name="Oval 14"/>
              <p:cNvSpPr>
                <a:spLocks noChangeArrowheads="1"/>
              </p:cNvSpPr>
              <p:nvPr/>
            </p:nvSpPr>
            <p:spPr bwMode="auto">
              <a:xfrm>
                <a:off x="3744" y="2774"/>
                <a:ext cx="96" cy="96"/>
              </a:xfrm>
              <a:prstGeom prst="ellipse">
                <a:avLst/>
              </a:prstGeom>
              <a:solidFill>
                <a:schemeClr val="accent1"/>
              </a:solidFill>
              <a:ln w="28575">
                <a:solidFill>
                  <a:srgbClr val="FF0000"/>
                </a:solidFill>
                <a:round/>
                <a:headEnd/>
                <a:tailEnd/>
              </a:ln>
            </p:spPr>
            <p:txBody>
              <a:bodyPr wrap="none" anchor="ctr"/>
              <a:lstStyle/>
              <a:p>
                <a:endParaRPr lang="zh-CN" altLang="en-US" b="1"/>
              </a:p>
            </p:txBody>
          </p:sp>
        </p:grpSp>
        <p:sp>
          <p:nvSpPr>
            <p:cNvPr id="22" name="Rectangle 15"/>
            <p:cNvSpPr>
              <a:spLocks noChangeArrowheads="1"/>
            </p:cNvSpPr>
            <p:nvPr/>
          </p:nvSpPr>
          <p:spPr bwMode="auto">
            <a:xfrm>
              <a:off x="2150" y="3206"/>
              <a:ext cx="864" cy="43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kumimoji="1" lang="zh-CN" altLang="en-US" sz="1600" b="1" dirty="0"/>
                <a:t>被测支路</a:t>
              </a:r>
            </a:p>
          </p:txBody>
        </p:sp>
        <p:sp>
          <p:nvSpPr>
            <p:cNvPr id="23" name="Line 16"/>
            <p:cNvSpPr>
              <a:spLocks noChangeShapeType="1"/>
            </p:cNvSpPr>
            <p:nvPr/>
          </p:nvSpPr>
          <p:spPr bwMode="auto">
            <a:xfrm flipH="1">
              <a:off x="1574" y="3416"/>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4" name="Line 17"/>
            <p:cNvSpPr>
              <a:spLocks noChangeShapeType="1"/>
            </p:cNvSpPr>
            <p:nvPr/>
          </p:nvSpPr>
          <p:spPr bwMode="auto">
            <a:xfrm>
              <a:off x="3014" y="3398"/>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5" name="Freeform 18"/>
            <p:cNvSpPr>
              <a:spLocks/>
            </p:cNvSpPr>
            <p:nvPr/>
          </p:nvSpPr>
          <p:spPr bwMode="auto">
            <a:xfrm>
              <a:off x="1622" y="3350"/>
              <a:ext cx="3264" cy="720"/>
            </a:xfrm>
            <a:custGeom>
              <a:avLst/>
              <a:gdLst>
                <a:gd name="T0" fmla="*/ 3072 w 3264"/>
                <a:gd name="T1" fmla="*/ 0 h 528"/>
                <a:gd name="T2" fmla="*/ 3264 w 3264"/>
                <a:gd name="T3" fmla="*/ 0 h 528"/>
                <a:gd name="T4" fmla="*/ 3264 w 3264"/>
                <a:gd name="T5" fmla="*/ 3395 h 528"/>
                <a:gd name="T6" fmla="*/ 0 w 3264"/>
                <a:gd name="T7" fmla="*/ 3395 h 528"/>
                <a:gd name="T8" fmla="*/ 0 60000 65536"/>
                <a:gd name="T9" fmla="*/ 0 60000 65536"/>
                <a:gd name="T10" fmla="*/ 0 60000 65536"/>
                <a:gd name="T11" fmla="*/ 0 60000 65536"/>
                <a:gd name="T12" fmla="*/ 0 w 3264"/>
                <a:gd name="T13" fmla="*/ 0 h 528"/>
                <a:gd name="T14" fmla="*/ 3264 w 3264"/>
                <a:gd name="T15" fmla="*/ 528 h 528"/>
              </a:gdLst>
              <a:ahLst/>
              <a:cxnLst>
                <a:cxn ang="T8">
                  <a:pos x="T0" y="T1"/>
                </a:cxn>
                <a:cxn ang="T9">
                  <a:pos x="T2" y="T3"/>
                </a:cxn>
                <a:cxn ang="T10">
                  <a:pos x="T4" y="T5"/>
                </a:cxn>
                <a:cxn ang="T11">
                  <a:pos x="T6" y="T7"/>
                </a:cxn>
              </a:cxnLst>
              <a:rect l="T12" t="T13" r="T14" b="T15"/>
              <a:pathLst>
                <a:path w="3264" h="528">
                  <a:moveTo>
                    <a:pt x="3072" y="0"/>
                  </a:moveTo>
                  <a:lnTo>
                    <a:pt x="3264" y="0"/>
                  </a:lnTo>
                  <a:lnTo>
                    <a:pt x="3264" y="528"/>
                  </a:lnTo>
                  <a:lnTo>
                    <a:pt x="0" y="52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26" name="Oval 19"/>
            <p:cNvSpPr>
              <a:spLocks noChangeArrowheads="1"/>
            </p:cNvSpPr>
            <p:nvPr/>
          </p:nvSpPr>
          <p:spPr bwMode="auto">
            <a:xfrm>
              <a:off x="3362" y="3368"/>
              <a:ext cx="48" cy="48"/>
            </a:xfrm>
            <a:prstGeom prst="ellipse">
              <a:avLst/>
            </a:prstGeom>
            <a:solidFill>
              <a:schemeClr val="hlink"/>
            </a:solidFill>
            <a:ln w="9525">
              <a:solidFill>
                <a:schemeClr val="tx1"/>
              </a:solidFill>
              <a:round/>
              <a:headEnd/>
              <a:tailEnd/>
            </a:ln>
          </p:spPr>
          <p:txBody>
            <a:bodyPr wrap="none" anchor="ctr"/>
            <a:lstStyle/>
            <a:p>
              <a:endParaRPr lang="zh-CN" altLang="en-US" b="1"/>
            </a:p>
          </p:txBody>
        </p:sp>
        <p:sp>
          <p:nvSpPr>
            <p:cNvPr id="27" name="Oval 20"/>
            <p:cNvSpPr>
              <a:spLocks noChangeArrowheads="1"/>
            </p:cNvSpPr>
            <p:nvPr/>
          </p:nvSpPr>
          <p:spPr bwMode="auto">
            <a:xfrm>
              <a:off x="4655" y="3329"/>
              <a:ext cx="48" cy="48"/>
            </a:xfrm>
            <a:prstGeom prst="ellipse">
              <a:avLst/>
            </a:prstGeom>
            <a:solidFill>
              <a:schemeClr val="hlink"/>
            </a:solidFill>
            <a:ln w="9525">
              <a:solidFill>
                <a:schemeClr val="tx1"/>
              </a:solidFill>
              <a:round/>
              <a:headEnd/>
              <a:tailEnd/>
            </a:ln>
          </p:spPr>
          <p:txBody>
            <a:bodyPr wrap="none" anchor="ctr"/>
            <a:lstStyle/>
            <a:p>
              <a:endParaRPr lang="zh-CN" altLang="en-US" b="1"/>
            </a:p>
          </p:txBody>
        </p:sp>
        <p:sp>
          <p:nvSpPr>
            <p:cNvPr id="28" name="Text Box 21"/>
            <p:cNvSpPr txBox="1">
              <a:spLocks noChangeArrowheads="1"/>
            </p:cNvSpPr>
            <p:nvPr/>
          </p:nvSpPr>
          <p:spPr bwMode="auto">
            <a:xfrm>
              <a:off x="3538" y="3196"/>
              <a:ext cx="92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b="1"/>
                <a:t>断开通路</a:t>
              </a:r>
            </a:p>
            <a:p>
              <a:pPr eaLnBrk="1" hangingPunct="1"/>
              <a:r>
                <a:rPr kumimoji="1" lang="zh-CN" altLang="en-US" sz="2000" b="1"/>
                <a:t>串接电流表</a:t>
              </a:r>
            </a:p>
          </p:txBody>
        </p:sp>
        <p:sp>
          <p:nvSpPr>
            <p:cNvPr id="29" name="Freeform 22"/>
            <p:cNvSpPr>
              <a:spLocks/>
            </p:cNvSpPr>
            <p:nvPr/>
          </p:nvSpPr>
          <p:spPr bwMode="auto">
            <a:xfrm>
              <a:off x="4310" y="2861"/>
              <a:ext cx="365" cy="508"/>
            </a:xfrm>
            <a:custGeom>
              <a:avLst/>
              <a:gdLst>
                <a:gd name="T0" fmla="*/ 0 w 365"/>
                <a:gd name="T1" fmla="*/ 0 h 508"/>
                <a:gd name="T2" fmla="*/ 52 w 365"/>
                <a:gd name="T3" fmla="*/ 95 h 508"/>
                <a:gd name="T4" fmla="*/ 225 w 365"/>
                <a:gd name="T5" fmla="*/ 191 h 508"/>
                <a:gd name="T6" fmla="*/ 365 w 365"/>
                <a:gd name="T7" fmla="*/ 508 h 508"/>
                <a:gd name="T8" fmla="*/ 0 60000 65536"/>
                <a:gd name="T9" fmla="*/ 0 60000 65536"/>
                <a:gd name="T10" fmla="*/ 0 60000 65536"/>
                <a:gd name="T11" fmla="*/ 0 60000 65536"/>
                <a:gd name="T12" fmla="*/ 0 w 365"/>
                <a:gd name="T13" fmla="*/ 0 h 508"/>
                <a:gd name="T14" fmla="*/ 365 w 365"/>
                <a:gd name="T15" fmla="*/ 508 h 508"/>
              </a:gdLst>
              <a:ahLst/>
              <a:cxnLst>
                <a:cxn ang="T8">
                  <a:pos x="T0" y="T1"/>
                </a:cxn>
                <a:cxn ang="T9">
                  <a:pos x="T2" y="T3"/>
                </a:cxn>
                <a:cxn ang="T10">
                  <a:pos x="T4" y="T5"/>
                </a:cxn>
                <a:cxn ang="T11">
                  <a:pos x="T6" y="T7"/>
                </a:cxn>
              </a:cxnLst>
              <a:rect l="T12" t="T13" r="T14" b="T15"/>
              <a:pathLst>
                <a:path w="365" h="508">
                  <a:moveTo>
                    <a:pt x="0" y="0"/>
                  </a:moveTo>
                  <a:cubicBezTo>
                    <a:pt x="9" y="14"/>
                    <a:pt x="14" y="63"/>
                    <a:pt x="52" y="95"/>
                  </a:cubicBezTo>
                  <a:cubicBezTo>
                    <a:pt x="90" y="127"/>
                    <a:pt x="173" y="122"/>
                    <a:pt x="225" y="191"/>
                  </a:cubicBezTo>
                  <a:cubicBezTo>
                    <a:pt x="277" y="260"/>
                    <a:pt x="336" y="442"/>
                    <a:pt x="365" y="508"/>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30" name="Freeform 23"/>
            <p:cNvSpPr>
              <a:spLocks/>
            </p:cNvSpPr>
            <p:nvPr/>
          </p:nvSpPr>
          <p:spPr bwMode="auto">
            <a:xfrm>
              <a:off x="3389" y="2864"/>
              <a:ext cx="383" cy="544"/>
            </a:xfrm>
            <a:custGeom>
              <a:avLst/>
              <a:gdLst>
                <a:gd name="T0" fmla="*/ 383 w 383"/>
                <a:gd name="T1" fmla="*/ 0 h 544"/>
                <a:gd name="T2" fmla="*/ 317 w 383"/>
                <a:gd name="T3" fmla="*/ 92 h 544"/>
                <a:gd name="T4" fmla="*/ 144 w 383"/>
                <a:gd name="T5" fmla="*/ 188 h 544"/>
                <a:gd name="T6" fmla="*/ 0 w 383"/>
                <a:gd name="T7" fmla="*/ 544 h 544"/>
                <a:gd name="T8" fmla="*/ 0 60000 65536"/>
                <a:gd name="T9" fmla="*/ 0 60000 65536"/>
                <a:gd name="T10" fmla="*/ 0 60000 65536"/>
                <a:gd name="T11" fmla="*/ 0 60000 65536"/>
                <a:gd name="T12" fmla="*/ 0 w 383"/>
                <a:gd name="T13" fmla="*/ 0 h 544"/>
                <a:gd name="T14" fmla="*/ 383 w 383"/>
                <a:gd name="T15" fmla="*/ 544 h 544"/>
              </a:gdLst>
              <a:ahLst/>
              <a:cxnLst>
                <a:cxn ang="T8">
                  <a:pos x="T0" y="T1"/>
                </a:cxn>
                <a:cxn ang="T9">
                  <a:pos x="T2" y="T3"/>
                </a:cxn>
                <a:cxn ang="T10">
                  <a:pos x="T4" y="T5"/>
                </a:cxn>
                <a:cxn ang="T11">
                  <a:pos x="T6" y="T7"/>
                </a:cxn>
              </a:cxnLst>
              <a:rect l="T12" t="T13" r="T14" b="T15"/>
              <a:pathLst>
                <a:path w="383" h="544">
                  <a:moveTo>
                    <a:pt x="383" y="0"/>
                  </a:moveTo>
                  <a:cubicBezTo>
                    <a:pt x="371" y="16"/>
                    <a:pt x="357" y="61"/>
                    <a:pt x="317" y="92"/>
                  </a:cubicBezTo>
                  <a:cubicBezTo>
                    <a:pt x="277" y="123"/>
                    <a:pt x="197" y="113"/>
                    <a:pt x="144" y="188"/>
                  </a:cubicBezTo>
                  <a:cubicBezTo>
                    <a:pt x="91" y="263"/>
                    <a:pt x="30" y="470"/>
                    <a:pt x="0" y="544"/>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sp>
        <p:nvSpPr>
          <p:cNvPr id="37" name="TextBox 36"/>
          <p:cNvSpPr txBox="1"/>
          <p:nvPr/>
        </p:nvSpPr>
        <p:spPr>
          <a:xfrm>
            <a:off x="428596" y="2928934"/>
            <a:ext cx="8429684" cy="1200329"/>
          </a:xfrm>
          <a:prstGeom prst="rect">
            <a:avLst/>
          </a:prstGeom>
          <a:noFill/>
        </p:spPr>
        <p:txBody>
          <a:bodyPr wrap="square" rtlCol="0">
            <a:spAutoFit/>
          </a:bodyPr>
          <a:lstStyle/>
          <a:p>
            <a:pPr>
              <a:lnSpc>
                <a:spcPct val="150000"/>
              </a:lnSpc>
            </a:pPr>
            <a:r>
              <a:rPr lang="zh-CN" altLang="en-US" sz="2400" b="1" dirty="0" smtClean="0"/>
              <a:t>为了使测量真实反映电路实际工作状况，要求测量仪表的接入不改变电路工作条件。</a:t>
            </a:r>
            <a:r>
              <a:rPr lang="en-US" altLang="zh-CN" sz="2400" b="1" dirty="0" smtClean="0"/>
              <a:t>——</a:t>
            </a:r>
            <a:r>
              <a:rPr lang="zh-CN" altLang="en-US" sz="2400" b="1" dirty="0" smtClean="0">
                <a:solidFill>
                  <a:srgbClr val="FF0000"/>
                </a:solidFill>
              </a:rPr>
              <a:t>即接入时要与不接基本相同</a:t>
            </a:r>
            <a:endParaRPr lang="zh-CN" altLang="en-US" sz="2400" b="1" dirty="0">
              <a:solidFill>
                <a:srgbClr val="FF0000"/>
              </a:solidFill>
            </a:endParaRPr>
          </a:p>
        </p:txBody>
      </p:sp>
      <p:sp>
        <p:nvSpPr>
          <p:cNvPr id="38" name="TextBox 37"/>
          <p:cNvSpPr txBox="1"/>
          <p:nvPr/>
        </p:nvSpPr>
        <p:spPr>
          <a:xfrm>
            <a:off x="428596" y="4214818"/>
            <a:ext cx="8429684" cy="574581"/>
          </a:xfrm>
          <a:prstGeom prst="rect">
            <a:avLst/>
          </a:prstGeom>
          <a:noFill/>
        </p:spPr>
        <p:txBody>
          <a:bodyPr wrap="square" rtlCol="0">
            <a:spAutoFit/>
          </a:bodyPr>
          <a:lstStyle/>
          <a:p>
            <a:pPr>
              <a:lnSpc>
                <a:spcPct val="150000"/>
              </a:lnSpc>
            </a:pPr>
            <a:r>
              <a:rPr lang="zh-CN" altLang="en-US" sz="2400" b="1" dirty="0" smtClean="0"/>
              <a:t>电流表的接入后与短路相同</a:t>
            </a:r>
            <a:r>
              <a:rPr lang="en-US" altLang="zh-CN" sz="2400" b="1" dirty="0" smtClean="0"/>
              <a:t>——</a:t>
            </a:r>
            <a:r>
              <a:rPr lang="zh-CN" altLang="en-US" sz="2400" b="1" dirty="0" smtClean="0">
                <a:solidFill>
                  <a:srgbClr val="FF0000"/>
                </a:solidFill>
              </a:rPr>
              <a:t>电流表内阻很小（</a:t>
            </a:r>
            <a:r>
              <a:rPr lang="en-US" altLang="zh-CN" sz="2400" b="1" dirty="0" smtClean="0">
                <a:solidFill>
                  <a:srgbClr val="FF0000"/>
                </a:solidFill>
              </a:rPr>
              <a:t>&lt;1m</a:t>
            </a:r>
            <a:r>
              <a:rPr lang="en-US" altLang="zh-CN" sz="2400" b="1" dirty="0" smtClean="0">
                <a:solidFill>
                  <a:srgbClr val="FF0000"/>
                </a:solidFill>
                <a:sym typeface="Symbol"/>
              </a:rPr>
              <a:t></a:t>
            </a:r>
            <a:r>
              <a:rPr lang="zh-CN" altLang="en-US" sz="2400" b="1" dirty="0" smtClean="0">
                <a:solidFill>
                  <a:srgbClr val="FF0000"/>
                </a:solidFill>
                <a:sym typeface="Symbol"/>
              </a:rPr>
              <a:t>）</a:t>
            </a:r>
            <a:endParaRPr lang="zh-CN" altLang="en-US" sz="2400" b="1" dirty="0">
              <a:solidFill>
                <a:srgbClr val="FF0000"/>
              </a:solidFill>
            </a:endParaRPr>
          </a:p>
        </p:txBody>
      </p:sp>
      <p:sp>
        <p:nvSpPr>
          <p:cNvPr id="39" name="TextBox 38"/>
          <p:cNvSpPr txBox="1"/>
          <p:nvPr/>
        </p:nvSpPr>
        <p:spPr>
          <a:xfrm>
            <a:off x="428596" y="5000636"/>
            <a:ext cx="8429684" cy="646331"/>
          </a:xfrm>
          <a:prstGeom prst="rect">
            <a:avLst/>
          </a:prstGeom>
          <a:noFill/>
        </p:spPr>
        <p:txBody>
          <a:bodyPr wrap="square" rtlCol="0">
            <a:spAutoFit/>
          </a:bodyPr>
          <a:lstStyle/>
          <a:p>
            <a:pPr>
              <a:lnSpc>
                <a:spcPct val="150000"/>
              </a:lnSpc>
            </a:pPr>
            <a:r>
              <a:rPr lang="zh-CN" altLang="en-US" sz="2400" b="1" dirty="0" smtClean="0"/>
              <a:t>电压表的接入后与开路相同</a:t>
            </a:r>
            <a:r>
              <a:rPr lang="en-US" altLang="zh-CN" sz="2400" b="1" dirty="0" smtClean="0"/>
              <a:t>——</a:t>
            </a:r>
            <a:r>
              <a:rPr lang="zh-CN" altLang="en-US" sz="2400" b="1" smtClean="0">
                <a:solidFill>
                  <a:srgbClr val="FF0000"/>
                </a:solidFill>
              </a:rPr>
              <a:t>电压表</a:t>
            </a:r>
            <a:r>
              <a:rPr lang="zh-CN" altLang="en-US" sz="2400" b="1" dirty="0" smtClean="0">
                <a:solidFill>
                  <a:srgbClr val="FF0000"/>
                </a:solidFill>
              </a:rPr>
              <a:t>内阻很大（</a:t>
            </a:r>
            <a:r>
              <a:rPr lang="en-US" altLang="zh-CN" sz="2400" b="1" dirty="0" smtClean="0">
                <a:solidFill>
                  <a:srgbClr val="FF0000"/>
                </a:solidFill>
              </a:rPr>
              <a:t>&gt;10M</a:t>
            </a:r>
            <a:r>
              <a:rPr lang="en-US" altLang="zh-CN" sz="2400" b="1" dirty="0" smtClean="0">
                <a:solidFill>
                  <a:srgbClr val="FF0000"/>
                </a:solidFill>
                <a:sym typeface="Symbol"/>
              </a:rPr>
              <a:t></a:t>
            </a:r>
            <a:r>
              <a:rPr lang="zh-CN" altLang="en-US" sz="2400" b="1" dirty="0" smtClean="0">
                <a:solidFill>
                  <a:srgbClr val="FF0000"/>
                </a:solidFill>
                <a:sym typeface="Symbol"/>
              </a:rPr>
              <a:t>）</a:t>
            </a:r>
            <a:endParaRPr lang="zh-CN" altLang="en-US" sz="2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
                                        </p:tgtEl>
                                        <p:attrNameLst>
                                          <p:attrName>style.visibility</p:attrName>
                                        </p:attrNameLst>
                                      </p:cBhvr>
                                      <p:to>
                                        <p:strVal val="visible"/>
                                      </p:to>
                                    </p:set>
                                    <p:anim calcmode="lin" valueType="num">
                                      <p:cBhvr additive="base">
                                        <p:cTn id="13" dur="500" fill="hold"/>
                                        <p:tgtEl>
                                          <p:spTgt spid="38"/>
                                        </p:tgtEl>
                                        <p:attrNameLst>
                                          <p:attrName>ppt_x</p:attrName>
                                        </p:attrNameLst>
                                      </p:cBhvr>
                                      <p:tavLst>
                                        <p:tav tm="0">
                                          <p:val>
                                            <p:strVal val="#ppt_x"/>
                                          </p:val>
                                        </p:tav>
                                        <p:tav tm="100000">
                                          <p:val>
                                            <p:strVal val="#ppt_x"/>
                                          </p:val>
                                        </p:tav>
                                      </p:tavLst>
                                    </p:anim>
                                    <p:anim calcmode="lin" valueType="num">
                                      <p:cBhvr additive="base">
                                        <p:cTn id="14"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fill="hold"/>
                                        <p:tgtEl>
                                          <p:spTgt spid="39"/>
                                        </p:tgtEl>
                                        <p:attrNameLst>
                                          <p:attrName>ppt_x</p:attrName>
                                        </p:attrNameLst>
                                      </p:cBhvr>
                                      <p:tavLst>
                                        <p:tav tm="0">
                                          <p:val>
                                            <p:strVal val="#ppt_x"/>
                                          </p:val>
                                        </p:tav>
                                        <p:tav tm="100000">
                                          <p:val>
                                            <p:strVal val="#ppt_x"/>
                                          </p:val>
                                        </p:tav>
                                      </p:tavLst>
                                    </p:anim>
                                    <p:anim calcmode="lin" valueType="num">
                                      <p:cBhvr additive="base">
                                        <p:cTn id="20"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smtClean="0">
                <a:ea typeface="宋体" pitchFamily="2" charset="-122"/>
              </a:rPr>
              <a:t>1.3 </a:t>
            </a:r>
            <a:r>
              <a:rPr lang="zh-CN" altLang="en-US" smtClean="0">
                <a:ea typeface="宋体" pitchFamily="2" charset="-122"/>
              </a:rPr>
              <a:t>电路中的基本物理量（续</a:t>
            </a:r>
            <a:r>
              <a:rPr lang="en-US" altLang="zh-CN" smtClean="0">
                <a:ea typeface="宋体" pitchFamily="2" charset="-122"/>
              </a:rPr>
              <a:t>10</a:t>
            </a:r>
            <a:r>
              <a:rPr lang="zh-CN" altLang="en-US" smtClean="0">
                <a:ea typeface="宋体" pitchFamily="2" charset="-122"/>
              </a:rPr>
              <a:t>）</a:t>
            </a:r>
          </a:p>
        </p:txBody>
      </p:sp>
      <p:sp>
        <p:nvSpPr>
          <p:cNvPr id="23555" name="Rectangle 3"/>
          <p:cNvSpPr>
            <a:spLocks noGrp="1" noChangeArrowheads="1"/>
          </p:cNvSpPr>
          <p:nvPr>
            <p:ph sz="quarter" idx="11"/>
          </p:nvPr>
        </p:nvSpPr>
        <p:spPr/>
        <p:txBody>
          <a:bodyPr/>
          <a:lstStyle/>
          <a:p>
            <a:pPr eaLnBrk="1" hangingPunct="1">
              <a:lnSpc>
                <a:spcPct val="130000"/>
              </a:lnSpc>
              <a:spcBef>
                <a:spcPct val="0"/>
              </a:spcBef>
            </a:pPr>
            <a:r>
              <a:rPr lang="zh-CN" altLang="en-US" sz="2400" smtClean="0"/>
              <a:t>在电路的分析与计算时，常常要用到电位的概念。电压是两点电位之差，它只能说明一点的电位高，另一点的电位低，并不能知道某一点的电位究竟为多少。在很多情况下，我们需要知道某点的电位。</a:t>
            </a:r>
          </a:p>
          <a:p>
            <a:pPr eaLnBrk="1" hangingPunct="1">
              <a:lnSpc>
                <a:spcPct val="130000"/>
              </a:lnSpc>
              <a:spcBef>
                <a:spcPct val="0"/>
              </a:spcBef>
            </a:pPr>
            <a:r>
              <a:rPr lang="zh-CN" altLang="en-US" sz="2400" smtClean="0"/>
              <a:t>利用电位的概念，还可以简化电路图，也可使计算更为简单。在电子电路中，为简化电路，一般不画出直流电源，而只标出各点的电位值。</a:t>
            </a:r>
          </a:p>
          <a:p>
            <a:pPr eaLnBrk="1" hangingPunct="1">
              <a:lnSpc>
                <a:spcPct val="130000"/>
              </a:lnSpc>
              <a:spcBef>
                <a:spcPct val="0"/>
              </a:spcBef>
            </a:pPr>
            <a:r>
              <a:rPr lang="zh-CN" altLang="en-US" sz="2400" smtClean="0"/>
              <a:t>例：求图示电路中</a:t>
            </a:r>
            <a:r>
              <a:rPr lang="en-US" altLang="zh-CN" sz="2400" smtClean="0"/>
              <a:t>A</a:t>
            </a:r>
            <a:r>
              <a:rPr lang="zh-CN" altLang="en-US" sz="2400" smtClean="0"/>
              <a:t>点的电位</a:t>
            </a:r>
          </a:p>
        </p:txBody>
      </p:sp>
      <p:grpSp>
        <p:nvGrpSpPr>
          <p:cNvPr id="2" name="Group 18"/>
          <p:cNvGrpSpPr>
            <a:grpSpLocks/>
          </p:cNvGrpSpPr>
          <p:nvPr/>
        </p:nvGrpSpPr>
        <p:grpSpPr bwMode="auto">
          <a:xfrm>
            <a:off x="6475413" y="4265613"/>
            <a:ext cx="1104900" cy="2108200"/>
            <a:chOff x="3897" y="2689"/>
            <a:chExt cx="696" cy="1328"/>
          </a:xfrm>
        </p:grpSpPr>
        <p:grpSp>
          <p:nvGrpSpPr>
            <p:cNvPr id="23563" name="Group 12"/>
            <p:cNvGrpSpPr>
              <a:grpSpLocks/>
            </p:cNvGrpSpPr>
            <p:nvPr/>
          </p:nvGrpSpPr>
          <p:grpSpPr bwMode="auto">
            <a:xfrm>
              <a:off x="3897" y="2793"/>
              <a:ext cx="449" cy="1155"/>
              <a:chOff x="3897" y="2793"/>
              <a:chExt cx="449" cy="1155"/>
            </a:xfrm>
          </p:grpSpPr>
          <p:grpSp>
            <p:nvGrpSpPr>
              <p:cNvPr id="23569" name="Group 9"/>
              <p:cNvGrpSpPr>
                <a:grpSpLocks/>
              </p:cNvGrpSpPr>
              <p:nvPr/>
            </p:nvGrpSpPr>
            <p:grpSpPr bwMode="auto">
              <a:xfrm>
                <a:off x="3897" y="2793"/>
                <a:ext cx="104" cy="1155"/>
                <a:chOff x="3897" y="2793"/>
                <a:chExt cx="104" cy="1155"/>
              </a:xfrm>
            </p:grpSpPr>
            <p:sp>
              <p:nvSpPr>
                <p:cNvPr id="23572" name="Line 6"/>
                <p:cNvSpPr>
                  <a:spLocks noChangeShapeType="1"/>
                </p:cNvSpPr>
                <p:nvPr/>
              </p:nvSpPr>
              <p:spPr bwMode="auto">
                <a:xfrm>
                  <a:off x="3945" y="2845"/>
                  <a:ext cx="0" cy="10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3573" name="Rectangle 4"/>
                <p:cNvSpPr>
                  <a:spLocks noChangeArrowheads="1"/>
                </p:cNvSpPr>
                <p:nvPr/>
              </p:nvSpPr>
              <p:spPr bwMode="auto">
                <a:xfrm>
                  <a:off x="3897" y="3063"/>
                  <a:ext cx="104" cy="227"/>
                </a:xfrm>
                <a:prstGeom prst="rect">
                  <a:avLst/>
                </a:prstGeom>
                <a:solidFill>
                  <a:srgbClr val="EDF8FF"/>
                </a:solidFill>
                <a:ln w="28575" algn="ctr">
                  <a:solidFill>
                    <a:schemeClr val="tx1"/>
                  </a:solidFill>
                  <a:miter lim="800000"/>
                  <a:headEnd/>
                  <a:tailEnd/>
                </a:ln>
              </p:spPr>
              <p:txBody>
                <a:bodyPr wrap="none" anchor="ctr">
                  <a:spAutoFit/>
                </a:bodyPr>
                <a:lstStyle/>
                <a:p>
                  <a:endParaRPr lang="zh-CN" altLang="en-US"/>
                </a:p>
              </p:txBody>
            </p:sp>
            <p:sp>
              <p:nvSpPr>
                <p:cNvPr id="23574" name="Rectangle 5"/>
                <p:cNvSpPr>
                  <a:spLocks noChangeArrowheads="1"/>
                </p:cNvSpPr>
                <p:nvPr/>
              </p:nvSpPr>
              <p:spPr bwMode="auto">
                <a:xfrm>
                  <a:off x="3897" y="3475"/>
                  <a:ext cx="104" cy="227"/>
                </a:xfrm>
                <a:prstGeom prst="rect">
                  <a:avLst/>
                </a:prstGeom>
                <a:solidFill>
                  <a:srgbClr val="EDF8FF"/>
                </a:solidFill>
                <a:ln w="28575" algn="ctr">
                  <a:solidFill>
                    <a:schemeClr val="tx1"/>
                  </a:solidFill>
                  <a:miter lim="800000"/>
                  <a:headEnd/>
                  <a:tailEnd/>
                </a:ln>
              </p:spPr>
              <p:txBody>
                <a:bodyPr wrap="none" anchor="ctr">
                  <a:spAutoFit/>
                </a:bodyPr>
                <a:lstStyle/>
                <a:p>
                  <a:endParaRPr lang="zh-CN" altLang="en-US"/>
                </a:p>
              </p:txBody>
            </p:sp>
            <p:sp>
              <p:nvSpPr>
                <p:cNvPr id="23575" name="Oval 7"/>
                <p:cNvSpPr>
                  <a:spLocks noChangeArrowheads="1"/>
                </p:cNvSpPr>
                <p:nvPr/>
              </p:nvSpPr>
              <p:spPr bwMode="auto">
                <a:xfrm>
                  <a:off x="3919" y="2793"/>
                  <a:ext cx="56" cy="56"/>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23576" name="Oval 8"/>
                <p:cNvSpPr>
                  <a:spLocks noChangeArrowheads="1"/>
                </p:cNvSpPr>
                <p:nvPr/>
              </p:nvSpPr>
              <p:spPr bwMode="auto">
                <a:xfrm>
                  <a:off x="3919" y="3892"/>
                  <a:ext cx="56" cy="56"/>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sp>
            <p:nvSpPr>
              <p:cNvPr id="23570" name="Line 10"/>
              <p:cNvSpPr>
                <a:spLocks noChangeShapeType="1"/>
              </p:cNvSpPr>
              <p:nvPr/>
            </p:nvSpPr>
            <p:spPr bwMode="auto">
              <a:xfrm>
                <a:off x="3936" y="3369"/>
                <a:ext cx="34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3571" name="Oval 11"/>
              <p:cNvSpPr>
                <a:spLocks noChangeArrowheads="1"/>
              </p:cNvSpPr>
              <p:nvPr/>
            </p:nvSpPr>
            <p:spPr bwMode="auto">
              <a:xfrm>
                <a:off x="4290" y="3335"/>
                <a:ext cx="56" cy="56"/>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sp>
          <p:nvSpPr>
            <p:cNvPr id="23564" name="Text Box 13"/>
            <p:cNvSpPr txBox="1">
              <a:spLocks noChangeArrowheads="1"/>
            </p:cNvSpPr>
            <p:nvPr/>
          </p:nvSpPr>
          <p:spPr bwMode="auto">
            <a:xfrm>
              <a:off x="4001" y="2689"/>
              <a:ext cx="4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a:latin typeface="Times New Roman" pitchFamily="18" charset="0"/>
                  <a:cs typeface="Times New Roman" pitchFamily="18" charset="0"/>
                </a:rPr>
                <a:t>+5V</a:t>
              </a:r>
            </a:p>
          </p:txBody>
        </p:sp>
        <p:sp>
          <p:nvSpPr>
            <p:cNvPr id="23565" name="Text Box 14"/>
            <p:cNvSpPr txBox="1">
              <a:spLocks noChangeArrowheads="1"/>
            </p:cNvSpPr>
            <p:nvPr/>
          </p:nvSpPr>
          <p:spPr bwMode="auto">
            <a:xfrm>
              <a:off x="4028" y="3767"/>
              <a:ext cx="4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a:latin typeface="Times New Roman" pitchFamily="18" charset="0"/>
                  <a:cs typeface="Times New Roman" pitchFamily="18" charset="0"/>
                  <a:sym typeface="Symbol" pitchFamily="18" charset="2"/>
                </a:rPr>
                <a:t></a:t>
              </a:r>
              <a:r>
                <a:rPr lang="en-US" altLang="zh-CN" sz="2000">
                  <a:latin typeface="Times New Roman" pitchFamily="18" charset="0"/>
                  <a:cs typeface="Times New Roman" pitchFamily="18" charset="0"/>
                </a:rPr>
                <a:t>5V</a:t>
              </a:r>
            </a:p>
          </p:txBody>
        </p:sp>
        <p:sp>
          <p:nvSpPr>
            <p:cNvPr id="23566" name="Text Box 15"/>
            <p:cNvSpPr txBox="1">
              <a:spLocks noChangeArrowheads="1"/>
            </p:cNvSpPr>
            <p:nvPr/>
          </p:nvSpPr>
          <p:spPr bwMode="auto">
            <a:xfrm>
              <a:off x="4361" y="3248"/>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a:latin typeface="Times New Roman" pitchFamily="18" charset="0"/>
                  <a:cs typeface="Times New Roman" pitchFamily="18" charset="0"/>
                </a:rPr>
                <a:t>A</a:t>
              </a:r>
            </a:p>
          </p:txBody>
        </p:sp>
        <p:sp>
          <p:nvSpPr>
            <p:cNvPr id="23567" name="Text Box 16"/>
            <p:cNvSpPr txBox="1">
              <a:spLocks noChangeArrowheads="1"/>
            </p:cNvSpPr>
            <p:nvPr/>
          </p:nvSpPr>
          <p:spPr bwMode="auto">
            <a:xfrm>
              <a:off x="3985" y="3025"/>
              <a:ext cx="4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a:latin typeface="Times New Roman" pitchFamily="18" charset="0"/>
                  <a:cs typeface="Times New Roman" pitchFamily="18" charset="0"/>
                </a:rPr>
                <a:t>20k</a:t>
              </a:r>
              <a:r>
                <a:rPr lang="en-US" altLang="zh-CN" sz="2000">
                  <a:latin typeface="Times New Roman" pitchFamily="18" charset="0"/>
                  <a:cs typeface="Times New Roman" pitchFamily="18" charset="0"/>
                  <a:sym typeface="Symbol" pitchFamily="18" charset="2"/>
                </a:rPr>
                <a:t></a:t>
              </a:r>
            </a:p>
          </p:txBody>
        </p:sp>
        <p:sp>
          <p:nvSpPr>
            <p:cNvPr id="23568" name="Text Box 17"/>
            <p:cNvSpPr txBox="1">
              <a:spLocks noChangeArrowheads="1"/>
            </p:cNvSpPr>
            <p:nvPr/>
          </p:nvSpPr>
          <p:spPr bwMode="auto">
            <a:xfrm>
              <a:off x="4002" y="3487"/>
              <a:ext cx="4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a:latin typeface="Times New Roman" pitchFamily="18" charset="0"/>
                  <a:cs typeface="Times New Roman" pitchFamily="18" charset="0"/>
                </a:rPr>
                <a:t>30k</a:t>
              </a:r>
              <a:r>
                <a:rPr lang="en-US" altLang="zh-CN" sz="2000">
                  <a:latin typeface="Times New Roman" pitchFamily="18" charset="0"/>
                  <a:cs typeface="Times New Roman" pitchFamily="18" charset="0"/>
                  <a:sym typeface="Symbol" pitchFamily="18" charset="2"/>
                </a:rPr>
                <a:t></a:t>
              </a:r>
            </a:p>
          </p:txBody>
        </p:sp>
      </p:grpSp>
      <p:sp>
        <p:nvSpPr>
          <p:cNvPr id="74771" name="Line 19"/>
          <p:cNvSpPr>
            <a:spLocks noChangeShapeType="1"/>
          </p:cNvSpPr>
          <p:nvPr/>
        </p:nvSpPr>
        <p:spPr bwMode="auto">
          <a:xfrm flipH="1">
            <a:off x="6288088" y="4679950"/>
            <a:ext cx="14287" cy="10953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4772" name="Text Box 20"/>
          <p:cNvSpPr txBox="1">
            <a:spLocks noChangeArrowheads="1"/>
          </p:cNvSpPr>
          <p:nvPr/>
        </p:nvSpPr>
        <p:spPr bwMode="auto">
          <a:xfrm>
            <a:off x="5959475" y="4741863"/>
            <a:ext cx="261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i="1">
                <a:latin typeface="Times New Roman" pitchFamily="18" charset="0"/>
                <a:cs typeface="Times New Roman" pitchFamily="18" charset="0"/>
              </a:rPr>
              <a:t>I</a:t>
            </a:r>
          </a:p>
        </p:txBody>
      </p:sp>
      <p:sp>
        <p:nvSpPr>
          <p:cNvPr id="23559" name="Rectangle 22"/>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p>
            <a:endParaRPr lang="zh-CN" altLang="en-US"/>
          </a:p>
        </p:txBody>
      </p:sp>
      <p:graphicFrame>
        <p:nvGraphicFramePr>
          <p:cNvPr id="74773" name="Object 2"/>
          <p:cNvGraphicFramePr>
            <a:graphicFrameLocks noChangeAspect="1"/>
          </p:cNvGraphicFramePr>
          <p:nvPr>
            <p:extLst>
              <p:ext uri="{D42A27DB-BD31-4B8C-83A1-F6EECF244321}">
                <p14:modId xmlns:p14="http://schemas.microsoft.com/office/powerpoint/2010/main" val="949506559"/>
              </p:ext>
            </p:extLst>
          </p:nvPr>
        </p:nvGraphicFramePr>
        <p:xfrm>
          <a:off x="1751013" y="4786313"/>
          <a:ext cx="3246437" cy="744537"/>
        </p:xfrm>
        <a:graphic>
          <a:graphicData uri="http://schemas.openxmlformats.org/presentationml/2006/ole">
            <mc:AlternateContent xmlns:mc="http://schemas.openxmlformats.org/markup-compatibility/2006">
              <mc:Choice xmlns:v="urn:schemas-microsoft-com:vml" Requires="v">
                <p:oleObj spid="_x0000_s23619" name="Equation" r:id="rId3" imgW="1726920" imgH="393480" progId="">
                  <p:embed/>
                </p:oleObj>
              </mc:Choice>
              <mc:Fallback>
                <p:oleObj name="Equation" r:id="rId3" imgW="1726920" imgH="393480" progId="">
                  <p:embed/>
                  <p:pic>
                    <p:nvPicPr>
                      <p:cNvPr id="0" name="Picture 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1013" y="4786313"/>
                        <a:ext cx="3246437" cy="744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61" name="Rectangle 24"/>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p>
            <a:endParaRPr lang="zh-CN" altLang="en-US"/>
          </a:p>
        </p:txBody>
      </p:sp>
      <p:graphicFrame>
        <p:nvGraphicFramePr>
          <p:cNvPr id="74775" name="Object 3"/>
          <p:cNvGraphicFramePr>
            <a:graphicFrameLocks noChangeAspect="1"/>
          </p:cNvGraphicFramePr>
          <p:nvPr/>
        </p:nvGraphicFramePr>
        <p:xfrm>
          <a:off x="1873250" y="5715000"/>
          <a:ext cx="2271713" cy="458788"/>
        </p:xfrm>
        <a:graphic>
          <a:graphicData uri="http://schemas.openxmlformats.org/presentationml/2006/ole">
            <mc:AlternateContent xmlns:mc="http://schemas.openxmlformats.org/markup-compatibility/2006">
              <mc:Choice xmlns:v="urn:schemas-microsoft-com:vml" Requires="v">
                <p:oleObj spid="_x0000_s23620" name="Equation" r:id="rId5" imgW="1130300" imgH="228600" progId="">
                  <p:embed/>
                </p:oleObj>
              </mc:Choice>
              <mc:Fallback>
                <p:oleObj name="Equation" r:id="rId5" imgW="1130300" imgH="228600" progId="">
                  <p:embed/>
                  <p:pic>
                    <p:nvPicPr>
                      <p:cNvPr id="0" name="Picture 6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3250" y="5715000"/>
                        <a:ext cx="2271713" cy="458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灯片编号占位符 2"/>
          <p:cNvSpPr>
            <a:spLocks noGrp="1"/>
          </p:cNvSpPr>
          <p:nvPr>
            <p:ph type="sldNum" sz="quarter" idx="10"/>
          </p:nvPr>
        </p:nvSpPr>
        <p:spPr/>
        <p:txBody>
          <a:bodyPr/>
          <a:lstStyle/>
          <a:p>
            <a:pPr>
              <a:defRPr/>
            </a:pPr>
            <a:fld id="{EE823C69-BAB3-4855-B98D-EA704B1FD3BB}" type="slidenum">
              <a:rPr lang="zh-CN" altLang="en-US" smtClean="0"/>
              <a:pPr>
                <a:defRPr/>
              </a:pPr>
              <a:t>21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4771"/>
                                        </p:tgtEl>
                                        <p:attrNameLst>
                                          <p:attrName>style.visibility</p:attrName>
                                        </p:attrNameLst>
                                      </p:cBhvr>
                                      <p:to>
                                        <p:strVal val="visible"/>
                                      </p:to>
                                    </p:set>
                                    <p:animEffect transition="in" filter="wipe(up)">
                                      <p:cBhvr>
                                        <p:cTn id="12" dur="500"/>
                                        <p:tgtEl>
                                          <p:spTgt spid="74771"/>
                                        </p:tgtEl>
                                      </p:cBhvr>
                                    </p:animEffect>
                                  </p:childTnLst>
                                </p:cTn>
                              </p:par>
                            </p:childTnLst>
                          </p:cTn>
                        </p:par>
                        <p:par>
                          <p:cTn id="13" fill="hold" nodeType="afterGroup">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74772"/>
                                        </p:tgtEl>
                                        <p:attrNameLst>
                                          <p:attrName>style.visibility</p:attrName>
                                        </p:attrNameLst>
                                      </p:cBhvr>
                                      <p:to>
                                        <p:strVal val="visible"/>
                                      </p:to>
                                    </p:set>
                                  </p:childTnLst>
                                </p:cTn>
                              </p:par>
                            </p:childTnLst>
                          </p:cTn>
                        </p:par>
                        <p:par>
                          <p:cTn id="16" fill="hold" nodeType="afterGroup">
                            <p:stCondLst>
                              <p:cond delay="500"/>
                            </p:stCondLst>
                            <p:childTnLst>
                              <p:par>
                                <p:cTn id="17" presetID="22" presetClass="entr" presetSubtype="8" fill="hold" nodeType="afterEffect">
                                  <p:stCondLst>
                                    <p:cond delay="0"/>
                                  </p:stCondLst>
                                  <p:childTnLst>
                                    <p:set>
                                      <p:cBhvr>
                                        <p:cTn id="18" dur="1" fill="hold">
                                          <p:stCondLst>
                                            <p:cond delay="0"/>
                                          </p:stCondLst>
                                        </p:cTn>
                                        <p:tgtEl>
                                          <p:spTgt spid="74773"/>
                                        </p:tgtEl>
                                        <p:attrNameLst>
                                          <p:attrName>style.visibility</p:attrName>
                                        </p:attrNameLst>
                                      </p:cBhvr>
                                      <p:to>
                                        <p:strVal val="visible"/>
                                      </p:to>
                                    </p:set>
                                    <p:animEffect transition="in" filter="wipe(left)">
                                      <p:cBhvr>
                                        <p:cTn id="19" dur="500"/>
                                        <p:tgtEl>
                                          <p:spTgt spid="74773"/>
                                        </p:tgtEl>
                                      </p:cBhvr>
                                    </p:animEffect>
                                  </p:childTnLst>
                                </p:cTn>
                              </p:par>
                            </p:childTnLst>
                          </p:cTn>
                        </p:par>
                        <p:par>
                          <p:cTn id="20" fill="hold" nodeType="afterGroup">
                            <p:stCondLst>
                              <p:cond delay="1000"/>
                            </p:stCondLst>
                            <p:childTnLst>
                              <p:par>
                                <p:cTn id="21" presetID="22" presetClass="entr" presetSubtype="8" fill="hold" nodeType="afterEffect">
                                  <p:stCondLst>
                                    <p:cond delay="0"/>
                                  </p:stCondLst>
                                  <p:childTnLst>
                                    <p:set>
                                      <p:cBhvr>
                                        <p:cTn id="22" dur="1" fill="hold">
                                          <p:stCondLst>
                                            <p:cond delay="0"/>
                                          </p:stCondLst>
                                        </p:cTn>
                                        <p:tgtEl>
                                          <p:spTgt spid="74775"/>
                                        </p:tgtEl>
                                        <p:attrNameLst>
                                          <p:attrName>style.visibility</p:attrName>
                                        </p:attrNameLst>
                                      </p:cBhvr>
                                      <p:to>
                                        <p:strVal val="visible"/>
                                      </p:to>
                                    </p:set>
                                    <p:animEffect transition="in" filter="wipe(left)">
                                      <p:cBhvr>
                                        <p:cTn id="23" dur="500"/>
                                        <p:tgtEl>
                                          <p:spTgt spid="74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71" grpId="0" animBg="1"/>
      <p:bldP spid="7477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mtClean="0">
                <a:ea typeface="宋体" pitchFamily="2" charset="-122"/>
              </a:rPr>
              <a:t>1.3 </a:t>
            </a:r>
            <a:r>
              <a:rPr lang="zh-CN" altLang="en-US" smtClean="0">
                <a:ea typeface="宋体" pitchFamily="2" charset="-122"/>
              </a:rPr>
              <a:t>电路中的基本物理量（续</a:t>
            </a:r>
            <a:r>
              <a:rPr lang="en-US" altLang="zh-CN" smtClean="0">
                <a:ea typeface="宋体" pitchFamily="2" charset="-122"/>
              </a:rPr>
              <a:t>11</a:t>
            </a:r>
            <a:r>
              <a:rPr lang="zh-CN" altLang="en-US" smtClean="0">
                <a:ea typeface="宋体" pitchFamily="2" charset="-122"/>
              </a:rPr>
              <a:t>）</a:t>
            </a:r>
          </a:p>
        </p:txBody>
      </p:sp>
      <p:sp>
        <p:nvSpPr>
          <p:cNvPr id="24579" name="Rectangle 3"/>
          <p:cNvSpPr>
            <a:spLocks noGrp="1" noChangeArrowheads="1"/>
          </p:cNvSpPr>
          <p:nvPr>
            <p:ph sz="quarter" idx="11"/>
          </p:nvPr>
        </p:nvSpPr>
        <p:spPr/>
        <p:txBody>
          <a:bodyPr/>
          <a:lstStyle/>
          <a:p>
            <a:pPr lvl="1" eaLnBrk="1" hangingPunct="1"/>
            <a:r>
              <a:rPr lang="zh-CN" altLang="en-US" smtClean="0"/>
              <a:t>关联参考方向</a:t>
            </a:r>
          </a:p>
          <a:p>
            <a:pPr lvl="2" eaLnBrk="1" hangingPunct="1">
              <a:lnSpc>
                <a:spcPct val="150000"/>
              </a:lnSpc>
            </a:pPr>
            <a:r>
              <a:rPr lang="zh-CN" altLang="en-US" smtClean="0"/>
              <a:t>同一电路元件上既有电流参考方向，也有电压参考方向。作为参考方向，都是人为假设出来的，两者之间没有实际联系。</a:t>
            </a:r>
          </a:p>
          <a:p>
            <a:pPr lvl="2" eaLnBrk="1" hangingPunct="1">
              <a:lnSpc>
                <a:spcPct val="150000"/>
              </a:lnSpc>
            </a:pPr>
            <a:r>
              <a:rPr lang="zh-CN" altLang="en-US" smtClean="0"/>
              <a:t>电路分析中，在一个元件上定义两个独立的参考方向是不合适的。为了分析方便，同一电路元件或电路部分，电压和电流的参考方向采用一致的方向，称为</a:t>
            </a:r>
            <a:r>
              <a:rPr lang="zh-CN" altLang="en-US" smtClean="0">
                <a:solidFill>
                  <a:srgbClr val="FF0000"/>
                </a:solidFill>
              </a:rPr>
              <a:t>关联参考方向</a:t>
            </a:r>
            <a:r>
              <a:rPr lang="zh-CN" altLang="en-US" smtClean="0"/>
              <a:t>。</a:t>
            </a:r>
          </a:p>
          <a:p>
            <a:pPr lvl="2" eaLnBrk="1" hangingPunct="1">
              <a:lnSpc>
                <a:spcPct val="150000"/>
              </a:lnSpc>
            </a:pPr>
            <a:r>
              <a:rPr lang="zh-CN" altLang="en-US" smtClean="0"/>
              <a:t>如无特别需要，一般采用关联的参考方向。这样在电路中只需要标出一个参考方向。</a:t>
            </a:r>
          </a:p>
        </p:txBody>
      </p:sp>
      <p:sp>
        <p:nvSpPr>
          <p:cNvPr id="2" name="灯片编号占位符 1"/>
          <p:cNvSpPr>
            <a:spLocks noGrp="1"/>
          </p:cNvSpPr>
          <p:nvPr>
            <p:ph type="sldNum" sz="quarter" idx="10"/>
          </p:nvPr>
        </p:nvSpPr>
        <p:spPr/>
        <p:txBody>
          <a:bodyPr/>
          <a:lstStyle/>
          <a:p>
            <a:pPr>
              <a:defRPr/>
            </a:pPr>
            <a:fld id="{EE823C69-BAB3-4855-B98D-EA704B1FD3BB}" type="slidenum">
              <a:rPr lang="zh-CN" altLang="en-US" smtClean="0"/>
              <a:pPr>
                <a:defRPr/>
              </a:pPr>
              <a:t>22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043608" y="44624"/>
            <a:ext cx="7607300" cy="649287"/>
          </a:xfrm>
        </p:spPr>
        <p:txBody>
          <a:bodyPr/>
          <a:lstStyle/>
          <a:p>
            <a:pPr eaLnBrk="1" hangingPunct="1"/>
            <a:r>
              <a:rPr lang="en-US" altLang="zh-CN" dirty="0" smtClean="0">
                <a:ea typeface="宋体" pitchFamily="2" charset="-122"/>
              </a:rPr>
              <a:t>1.3 </a:t>
            </a:r>
            <a:r>
              <a:rPr lang="zh-CN" altLang="en-US" dirty="0" smtClean="0">
                <a:ea typeface="宋体" pitchFamily="2" charset="-122"/>
              </a:rPr>
              <a:t>电路中的基本物理量（续</a:t>
            </a:r>
            <a:r>
              <a:rPr lang="en-US" altLang="zh-CN" dirty="0" smtClean="0">
                <a:ea typeface="宋体" pitchFamily="2" charset="-122"/>
              </a:rPr>
              <a:t>12</a:t>
            </a:r>
            <a:r>
              <a:rPr lang="zh-CN" altLang="en-US" dirty="0" smtClean="0">
                <a:ea typeface="宋体" pitchFamily="2" charset="-122"/>
              </a:rPr>
              <a:t>）</a:t>
            </a:r>
          </a:p>
        </p:txBody>
      </p:sp>
      <p:sp>
        <p:nvSpPr>
          <p:cNvPr id="25604" name="Rectangle 3"/>
          <p:cNvSpPr>
            <a:spLocks noGrp="1" noChangeArrowheads="1"/>
          </p:cNvSpPr>
          <p:nvPr>
            <p:ph type="body" sz="half" idx="1"/>
          </p:nvPr>
        </p:nvSpPr>
        <p:spPr>
          <a:xfrm>
            <a:off x="296863" y="1042988"/>
            <a:ext cx="8634412" cy="5400675"/>
          </a:xfrm>
        </p:spPr>
        <p:txBody>
          <a:bodyPr/>
          <a:lstStyle/>
          <a:p>
            <a:pPr eaLnBrk="1" hangingPunct="1"/>
            <a:r>
              <a:rPr lang="zh-CN" altLang="en-US" smtClean="0"/>
              <a:t>电功率</a:t>
            </a:r>
          </a:p>
          <a:p>
            <a:pPr lvl="1" eaLnBrk="1" hangingPunct="1"/>
            <a:r>
              <a:rPr lang="zh-CN" altLang="en-US" smtClean="0"/>
              <a:t>电功率的概念、符号与单位</a:t>
            </a:r>
          </a:p>
          <a:p>
            <a:pPr lvl="2" eaLnBrk="1" hangingPunct="1"/>
            <a:r>
              <a:rPr lang="zh-CN" altLang="en-US" smtClean="0"/>
              <a:t>电功率是电路元件消耗电能快慢的度量，它表示单位时间内电路元件消耗的电场能量。</a:t>
            </a:r>
          </a:p>
          <a:p>
            <a:pPr lvl="2" eaLnBrk="1" hangingPunct="1"/>
            <a:r>
              <a:rPr lang="zh-CN" altLang="en-US" smtClean="0"/>
              <a:t>电路中用 </a:t>
            </a:r>
            <a:r>
              <a:rPr lang="en-US" altLang="zh-CN" i="1" smtClean="0"/>
              <a:t>P </a:t>
            </a:r>
            <a:r>
              <a:rPr lang="zh-CN" altLang="en-US" smtClean="0"/>
              <a:t>或  </a:t>
            </a:r>
            <a:r>
              <a:rPr lang="en-US" altLang="zh-CN" i="1" smtClean="0"/>
              <a:t>p</a:t>
            </a:r>
            <a:r>
              <a:rPr lang="en-US" altLang="zh-CN" smtClean="0"/>
              <a:t> </a:t>
            </a:r>
            <a:r>
              <a:rPr lang="zh-CN" altLang="en-US" smtClean="0"/>
              <a:t>表示电功率，按照定义</a:t>
            </a:r>
            <a:br>
              <a:rPr lang="zh-CN" altLang="en-US" smtClean="0"/>
            </a:br>
            <a:r>
              <a:rPr lang="zh-CN" altLang="en-US" smtClean="0"/>
              <a:t>      </a:t>
            </a:r>
            <a:r>
              <a:rPr lang="en-US" altLang="zh-CN" i="1" smtClean="0"/>
              <a:t>p </a:t>
            </a:r>
            <a:r>
              <a:rPr lang="en-US" altLang="zh-CN" smtClean="0"/>
              <a:t>(</a:t>
            </a:r>
            <a:r>
              <a:rPr lang="zh-CN" altLang="en-US" smtClean="0"/>
              <a:t>或 </a:t>
            </a:r>
            <a:r>
              <a:rPr lang="en-US" altLang="zh-CN" i="1" smtClean="0"/>
              <a:t>P</a:t>
            </a:r>
            <a:r>
              <a:rPr lang="en-US" altLang="zh-CN" smtClean="0"/>
              <a:t> )=d</a:t>
            </a:r>
            <a:r>
              <a:rPr lang="en-US" altLang="zh-CN" i="1" smtClean="0"/>
              <a:t>W</a:t>
            </a:r>
            <a:r>
              <a:rPr lang="en-US" altLang="zh-CN" smtClean="0"/>
              <a:t>/d</a:t>
            </a:r>
            <a:r>
              <a:rPr lang="en-US" altLang="zh-CN" i="1" smtClean="0"/>
              <a:t>t</a:t>
            </a:r>
            <a:endParaRPr lang="en-US" altLang="zh-CN" smtClean="0"/>
          </a:p>
          <a:p>
            <a:pPr lvl="2" eaLnBrk="1" hangingPunct="1"/>
            <a:r>
              <a:rPr lang="zh-CN" altLang="en-US" smtClean="0"/>
              <a:t>功率的单位为瓦特（</a:t>
            </a:r>
            <a:r>
              <a:rPr lang="en-US" altLang="zh-CN" smtClean="0"/>
              <a:t>W</a:t>
            </a:r>
            <a:r>
              <a:rPr lang="zh-CN" altLang="en-US" smtClean="0"/>
              <a:t>）</a:t>
            </a:r>
            <a:r>
              <a:rPr lang="en-US" altLang="zh-CN" smtClean="0"/>
              <a:t>=  </a:t>
            </a:r>
            <a:r>
              <a:rPr lang="zh-CN" altLang="en-US" smtClean="0"/>
              <a:t>焦耳</a:t>
            </a:r>
            <a:r>
              <a:rPr lang="en-US" altLang="zh-CN" smtClean="0"/>
              <a:t>( J ) / </a:t>
            </a:r>
            <a:r>
              <a:rPr lang="zh-CN" altLang="en-US" smtClean="0"/>
              <a:t>秒 </a:t>
            </a:r>
            <a:r>
              <a:rPr lang="en-US" altLang="zh-CN" smtClean="0"/>
              <a:t>( s )</a:t>
            </a:r>
            <a:r>
              <a:rPr lang="zh-CN" altLang="en-US" smtClean="0"/>
              <a:t>。</a:t>
            </a:r>
          </a:p>
          <a:p>
            <a:pPr lvl="1" eaLnBrk="1" hangingPunct="1"/>
            <a:r>
              <a:rPr lang="zh-CN" altLang="en-US" smtClean="0"/>
              <a:t>功率的计算</a:t>
            </a:r>
          </a:p>
          <a:p>
            <a:pPr lvl="2" eaLnBrk="1" hangingPunct="1"/>
            <a:r>
              <a:rPr lang="zh-CN" altLang="en-US" smtClean="0"/>
              <a:t>采用关联参考方向时</a:t>
            </a:r>
          </a:p>
        </p:txBody>
      </p:sp>
      <p:graphicFrame>
        <p:nvGraphicFramePr>
          <p:cNvPr id="51204" name="Object 2"/>
          <p:cNvGraphicFramePr>
            <a:graphicFrameLocks noGrp="1" noChangeAspect="1"/>
          </p:cNvGraphicFramePr>
          <p:nvPr>
            <p:ph sz="half" idx="2"/>
          </p:nvPr>
        </p:nvGraphicFramePr>
        <p:xfrm>
          <a:off x="4583113" y="4376738"/>
          <a:ext cx="3784600" cy="838200"/>
        </p:xfrm>
        <a:graphic>
          <a:graphicData uri="http://schemas.openxmlformats.org/presentationml/2006/ole">
            <mc:AlternateContent xmlns:mc="http://schemas.openxmlformats.org/markup-compatibility/2006">
              <mc:Choice xmlns:v="urn:schemas-microsoft-com:vml" Requires="v">
                <p:oleObj spid="_x0000_s25651" name="Equation" r:id="rId3" imgW="1892300" imgH="419100" progId="">
                  <p:embed/>
                </p:oleObj>
              </mc:Choice>
              <mc:Fallback>
                <p:oleObj name="Equation" r:id="rId3" imgW="1892300" imgH="419100" progId="">
                  <p:embed/>
                  <p:pic>
                    <p:nvPicPr>
                      <p:cNvPr id="0" name="Picture 4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3113" y="4376738"/>
                        <a:ext cx="37846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灯片编号占位符 4"/>
          <p:cNvSpPr>
            <a:spLocks noGrp="1"/>
          </p:cNvSpPr>
          <p:nvPr>
            <p:ph type="sldNum" sz="quarter" idx="10"/>
          </p:nvPr>
        </p:nvSpPr>
        <p:spPr/>
        <p:txBody>
          <a:bodyPr/>
          <a:lstStyle/>
          <a:p>
            <a:pPr>
              <a:defRPr/>
            </a:pPr>
            <a:r>
              <a:rPr lang="zh-CN" altLang="en-US"/>
              <a:t>第</a:t>
            </a:r>
            <a:fld id="{25DEA26A-FFED-4BCE-8C4D-658A57732F07}" type="slidenum">
              <a:rPr lang="zh-CN" altLang="en-US"/>
              <a:pPr>
                <a:defRPr/>
              </a:pPr>
              <a:t>23</a:t>
            </a:fld>
            <a:r>
              <a:rPr lang="zh-CN" altLang="en-US"/>
              <a:t>页</a:t>
            </a:r>
          </a:p>
        </p:txBody>
      </p:sp>
      <p:sp>
        <p:nvSpPr>
          <p:cNvPr id="51206" name="Rectangle 6"/>
          <p:cNvSpPr>
            <a:spLocks noChangeArrowheads="1"/>
          </p:cNvSpPr>
          <p:nvPr/>
        </p:nvSpPr>
        <p:spPr bwMode="auto">
          <a:xfrm>
            <a:off x="1236663" y="5357813"/>
            <a:ext cx="32115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p>
            <a:pPr>
              <a:buSzPct val="80000"/>
              <a:buFont typeface="Arial" charset="0"/>
              <a:buChar char="•"/>
            </a:pPr>
            <a:r>
              <a:rPr kumimoji="1" lang="zh-CN" altLang="en-US" sz="2400" b="1" dirty="0">
                <a:solidFill>
                  <a:schemeClr val="tx2"/>
                </a:solidFill>
                <a:latin typeface="楷体" pitchFamily="49" charset="-122"/>
                <a:ea typeface="楷体" pitchFamily="49" charset="-122"/>
              </a:rPr>
              <a:t> 采用非关联参考方向</a:t>
            </a:r>
          </a:p>
        </p:txBody>
      </p:sp>
      <p:graphicFrame>
        <p:nvGraphicFramePr>
          <p:cNvPr id="51207" name="Object 3"/>
          <p:cNvGraphicFramePr>
            <a:graphicFrameLocks noChangeAspect="1"/>
          </p:cNvGraphicFramePr>
          <p:nvPr/>
        </p:nvGraphicFramePr>
        <p:xfrm>
          <a:off x="4584700" y="5214938"/>
          <a:ext cx="3978275" cy="841375"/>
        </p:xfrm>
        <a:graphic>
          <a:graphicData uri="http://schemas.openxmlformats.org/presentationml/2006/ole">
            <mc:AlternateContent xmlns:mc="http://schemas.openxmlformats.org/markup-compatibility/2006">
              <mc:Choice xmlns:v="urn:schemas-microsoft-com:vml" Requires="v">
                <p:oleObj spid="_x0000_s25652" name="Equation" r:id="rId5" imgW="1981200" imgH="419100" progId="">
                  <p:embed/>
                </p:oleObj>
              </mc:Choice>
              <mc:Fallback>
                <p:oleObj name="Equation" r:id="rId5" imgW="1981200" imgH="419100" progId="">
                  <p:embed/>
                  <p:pic>
                    <p:nvPicPr>
                      <p:cNvPr id="0" name="Picture 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4700" y="5214938"/>
                        <a:ext cx="3978275" cy="841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08" name="AutoShape 8"/>
          <p:cNvSpPr>
            <a:spLocks noChangeArrowheads="1"/>
          </p:cNvSpPr>
          <p:nvPr/>
        </p:nvSpPr>
        <p:spPr bwMode="auto">
          <a:xfrm>
            <a:off x="7143750" y="2928938"/>
            <a:ext cx="2143125" cy="1000125"/>
          </a:xfrm>
          <a:prstGeom prst="wedgeEllipseCallout">
            <a:avLst>
              <a:gd name="adj1" fmla="val -13481"/>
              <a:gd name="adj2" fmla="val 211250"/>
            </a:avLst>
          </a:prstGeom>
          <a:solidFill>
            <a:srgbClr val="FF9900"/>
          </a:solidFill>
          <a:ln w="9525">
            <a:solidFill>
              <a:schemeClr val="tx1"/>
            </a:solidFill>
            <a:miter lim="800000"/>
            <a:headEnd/>
            <a:tailEnd/>
          </a:ln>
        </p:spPr>
        <p:txBody>
          <a:bodyPr/>
          <a:lstStyle/>
          <a:p>
            <a:r>
              <a:rPr kumimoji="1" lang="zh-CN" altLang="en-US" sz="2400" b="1"/>
              <a:t>必须加上负号！</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1204"/>
                                        </p:tgtEl>
                                        <p:attrNameLst>
                                          <p:attrName>style.visibility</p:attrName>
                                        </p:attrNameLst>
                                      </p:cBhvr>
                                      <p:to>
                                        <p:strVal val="visible"/>
                                      </p:to>
                                    </p:set>
                                    <p:animEffect transition="in" filter="wipe(left)">
                                      <p:cBhvr>
                                        <p:cTn id="7" dur="500"/>
                                        <p:tgtEl>
                                          <p:spTgt spid="512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06"/>
                                        </p:tgtEl>
                                        <p:attrNameLst>
                                          <p:attrName>style.visibility</p:attrName>
                                        </p:attrNameLst>
                                      </p:cBhvr>
                                      <p:to>
                                        <p:strVal val="visible"/>
                                      </p:to>
                                    </p:set>
                                    <p:animEffect transition="in" filter="wipe(left)">
                                      <p:cBhvr>
                                        <p:cTn id="12" dur="1000"/>
                                        <p:tgtEl>
                                          <p:spTgt spid="51206"/>
                                        </p:tgtEl>
                                      </p:cBhvr>
                                    </p:animEffect>
                                  </p:childTnLst>
                                </p:cTn>
                              </p:par>
                            </p:childTnLst>
                          </p:cTn>
                        </p:par>
                        <p:par>
                          <p:cTn id="13" fill="hold" nodeType="afterGroup">
                            <p:stCondLst>
                              <p:cond delay="1000"/>
                            </p:stCondLst>
                            <p:childTnLst>
                              <p:par>
                                <p:cTn id="14" presetID="22" presetClass="entr" presetSubtype="8" fill="hold" nodeType="afterEffect">
                                  <p:stCondLst>
                                    <p:cond delay="0"/>
                                  </p:stCondLst>
                                  <p:childTnLst>
                                    <p:set>
                                      <p:cBhvr>
                                        <p:cTn id="15" dur="1" fill="hold">
                                          <p:stCondLst>
                                            <p:cond delay="0"/>
                                          </p:stCondLst>
                                        </p:cTn>
                                        <p:tgtEl>
                                          <p:spTgt spid="51207"/>
                                        </p:tgtEl>
                                        <p:attrNameLst>
                                          <p:attrName>style.visibility</p:attrName>
                                        </p:attrNameLst>
                                      </p:cBhvr>
                                      <p:to>
                                        <p:strVal val="visible"/>
                                      </p:to>
                                    </p:set>
                                    <p:animEffect transition="in" filter="wipe(left)">
                                      <p:cBhvr>
                                        <p:cTn id="16" dur="500"/>
                                        <p:tgtEl>
                                          <p:spTgt spid="51207"/>
                                        </p:tgtEl>
                                      </p:cBhvr>
                                    </p:animEffect>
                                  </p:childTnLst>
                                </p:cTn>
                              </p:par>
                            </p:childTnLst>
                          </p:cTn>
                        </p:par>
                        <p:par>
                          <p:cTn id="17" fill="hold" nodeType="afterGroup">
                            <p:stCondLst>
                              <p:cond delay="1500"/>
                            </p:stCondLst>
                            <p:childTnLst>
                              <p:par>
                                <p:cTn id="18" presetID="1" presetClass="entr" presetSubtype="0" fill="hold" grpId="1" nodeType="afterEffect">
                                  <p:stCondLst>
                                    <p:cond delay="0"/>
                                  </p:stCondLst>
                                  <p:childTnLst>
                                    <p:set>
                                      <p:cBhvr>
                                        <p:cTn id="19" dur="1" fill="hold">
                                          <p:stCondLst>
                                            <p:cond delay="0"/>
                                          </p:stCondLst>
                                        </p:cTn>
                                        <p:tgtEl>
                                          <p:spTgt spid="51208"/>
                                        </p:tgtEl>
                                        <p:attrNameLst>
                                          <p:attrName>style.visibility</p:attrName>
                                        </p:attrNameLst>
                                      </p:cBhvr>
                                      <p:to>
                                        <p:strVal val="visible"/>
                                      </p:to>
                                    </p:set>
                                  </p:childTnLst>
                                </p:cTn>
                              </p:par>
                              <p:par>
                                <p:cTn id="20" presetID="35" presetClass="emph" presetSubtype="0" repeatCount="5000" fill="hold" grpId="0" nodeType="withEffect">
                                  <p:stCondLst>
                                    <p:cond delay="0"/>
                                  </p:stCondLst>
                                  <p:childTnLst>
                                    <p:anim calcmode="discrete" valueType="str">
                                      <p:cBhvr>
                                        <p:cTn id="21" dur="1000" fill="hold"/>
                                        <p:tgtEl>
                                          <p:spTgt spid="51208"/>
                                        </p:tgtEl>
                                        <p:attrNameLst>
                                          <p:attrName>style.visibility</p:attrName>
                                        </p:attrNameLst>
                                      </p:cBhvr>
                                      <p:tavLst>
                                        <p:tav tm="0">
                                          <p:val>
                                            <p:strVal val="hidden"/>
                                          </p:val>
                                        </p:tav>
                                        <p:tav tm="50000">
                                          <p:val>
                                            <p:strVal val="visible"/>
                                          </p:val>
                                        </p:tav>
                                      </p:tavLst>
                                    </p:anim>
                                  </p:childTnLst>
                                  <p:subTnLst>
                                    <p:set>
                                      <p:cBhvr override="childStyle">
                                        <p:cTn dur="1" fill="hold" display="0" masterRel="sameClick" afterEffect="1">
                                          <p:stCondLst>
                                            <p:cond evt="end" delay="0">
                                              <p:tn val="20"/>
                                            </p:cond>
                                          </p:stCondLst>
                                        </p:cTn>
                                        <p:tgtEl>
                                          <p:spTgt spid="5120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6" grpId="0"/>
      <p:bldP spid="51208" grpId="0" animBg="1" autoUpdateAnimBg="0"/>
      <p:bldP spid="51208"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mtClean="0">
                <a:ea typeface="宋体" pitchFamily="2" charset="-122"/>
              </a:rPr>
              <a:t>1.3 </a:t>
            </a:r>
            <a:r>
              <a:rPr lang="zh-CN" altLang="en-US" smtClean="0">
                <a:ea typeface="宋体" pitchFamily="2" charset="-122"/>
              </a:rPr>
              <a:t>电路中的基本物理量（续</a:t>
            </a:r>
            <a:r>
              <a:rPr lang="en-US" altLang="zh-CN" smtClean="0">
                <a:ea typeface="宋体" pitchFamily="2" charset="-122"/>
              </a:rPr>
              <a:t>13</a:t>
            </a:r>
            <a:r>
              <a:rPr lang="zh-CN" altLang="en-US" smtClean="0">
                <a:ea typeface="宋体" pitchFamily="2" charset="-122"/>
              </a:rPr>
              <a:t>）</a:t>
            </a:r>
          </a:p>
        </p:txBody>
      </p:sp>
      <p:sp>
        <p:nvSpPr>
          <p:cNvPr id="26627" name="Rectangle 3"/>
          <p:cNvSpPr>
            <a:spLocks noGrp="1" noChangeArrowheads="1"/>
          </p:cNvSpPr>
          <p:nvPr>
            <p:ph sz="quarter" idx="11"/>
          </p:nvPr>
        </p:nvSpPr>
        <p:spPr/>
        <p:txBody>
          <a:bodyPr/>
          <a:lstStyle/>
          <a:p>
            <a:pPr marL="360363" lvl="1" indent="-360363" eaLnBrk="1" hangingPunct="1"/>
            <a:r>
              <a:rPr lang="zh-CN" altLang="en-US" smtClean="0"/>
              <a:t>电源和负载的概念</a:t>
            </a:r>
          </a:p>
          <a:p>
            <a:pPr marL="630238" lvl="2" indent="-269875" eaLnBrk="1" hangingPunct="1"/>
            <a:r>
              <a:rPr lang="zh-CN" altLang="en-US" smtClean="0"/>
              <a:t>若某元件电功率大于零，在电路中消耗电能，表现为负载。</a:t>
            </a:r>
          </a:p>
          <a:p>
            <a:pPr marL="630238" lvl="2" indent="-269875" eaLnBrk="1" hangingPunct="1"/>
            <a:r>
              <a:rPr lang="zh-CN" altLang="en-US" smtClean="0"/>
              <a:t>若某元件电功率小于零，向电路提供电能，表现为电源。</a:t>
            </a:r>
          </a:p>
          <a:p>
            <a:pPr eaLnBrk="1" hangingPunct="1">
              <a:lnSpc>
                <a:spcPct val="150000"/>
              </a:lnSpc>
            </a:pPr>
            <a:r>
              <a:rPr lang="zh-CN" altLang="en-US" sz="2400" smtClean="0"/>
              <a:t>举例：由</a:t>
            </a:r>
            <a:r>
              <a:rPr lang="en-US" altLang="zh-CN" sz="2400" smtClean="0"/>
              <a:t>5</a:t>
            </a:r>
            <a:r>
              <a:rPr lang="zh-CN" altLang="en-US" sz="2400" smtClean="0"/>
              <a:t>个元件组成的电路如图，各元件上电压、电流参考方向采用关联参考方向，标在图上如下。</a:t>
            </a:r>
          </a:p>
        </p:txBody>
      </p:sp>
      <p:graphicFrame>
        <p:nvGraphicFramePr>
          <p:cNvPr id="52240" name="Object 2"/>
          <p:cNvGraphicFramePr>
            <a:graphicFrameLocks noChangeAspect="1"/>
          </p:cNvGraphicFramePr>
          <p:nvPr>
            <p:extLst>
              <p:ext uri="{D42A27DB-BD31-4B8C-83A1-F6EECF244321}">
                <p14:modId xmlns:p14="http://schemas.microsoft.com/office/powerpoint/2010/main" val="983695926"/>
              </p:ext>
            </p:extLst>
          </p:nvPr>
        </p:nvGraphicFramePr>
        <p:xfrm>
          <a:off x="1147763" y="3645024"/>
          <a:ext cx="5818187" cy="825500"/>
        </p:xfrm>
        <a:graphic>
          <a:graphicData uri="http://schemas.openxmlformats.org/presentationml/2006/ole">
            <mc:AlternateContent xmlns:mc="http://schemas.openxmlformats.org/markup-compatibility/2006">
              <mc:Choice xmlns:v="urn:schemas-microsoft-com:vml" Requires="v">
                <p:oleObj spid="_x0000_s26668" name="Equation" r:id="rId3" imgW="3288960" imgH="457200" progId="">
                  <p:embed/>
                </p:oleObj>
              </mc:Choice>
              <mc:Fallback>
                <p:oleObj name="Equation" r:id="rId3" imgW="3288960" imgH="457200" progId="">
                  <p:embed/>
                  <p:pic>
                    <p:nvPicPr>
                      <p:cNvPr id="0"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7763" y="3645024"/>
                        <a:ext cx="5818187"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41" name="Text Box 17"/>
          <p:cNvSpPr txBox="1">
            <a:spLocks noChangeArrowheads="1"/>
          </p:cNvSpPr>
          <p:nvPr/>
        </p:nvSpPr>
        <p:spPr bwMode="auto">
          <a:xfrm>
            <a:off x="571500" y="4357688"/>
            <a:ext cx="4516438"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pPr>
            <a:r>
              <a:rPr kumimoji="1" lang="zh-CN" altLang="en-US" sz="2400" b="1">
                <a:solidFill>
                  <a:schemeClr val="tx2"/>
                </a:solidFill>
                <a:latin typeface="宋体" pitchFamily="2" charset="-122"/>
                <a:cs typeface="Times New Roman" pitchFamily="18" charset="0"/>
              </a:rPr>
              <a:t>确定各元件的功率，</a:t>
            </a:r>
            <a:br>
              <a:rPr kumimoji="1" lang="zh-CN" altLang="en-US" sz="2400" b="1">
                <a:solidFill>
                  <a:schemeClr val="tx2"/>
                </a:solidFill>
                <a:latin typeface="宋体" pitchFamily="2" charset="-122"/>
                <a:cs typeface="Times New Roman" pitchFamily="18" charset="0"/>
              </a:rPr>
            </a:br>
            <a:r>
              <a:rPr kumimoji="1" lang="zh-CN" altLang="en-US" sz="2400" b="1">
                <a:solidFill>
                  <a:schemeClr val="tx2"/>
                </a:solidFill>
                <a:latin typeface="宋体" pitchFamily="2" charset="-122"/>
                <a:cs typeface="Times New Roman" pitchFamily="18" charset="0"/>
              </a:rPr>
              <a:t>指出哪些是电源、哪些是负载？</a:t>
            </a:r>
          </a:p>
        </p:txBody>
      </p:sp>
      <p:grpSp>
        <p:nvGrpSpPr>
          <p:cNvPr id="2" name="Group 18"/>
          <p:cNvGrpSpPr>
            <a:grpSpLocks/>
          </p:cNvGrpSpPr>
          <p:nvPr/>
        </p:nvGrpSpPr>
        <p:grpSpPr bwMode="auto">
          <a:xfrm>
            <a:off x="6088063" y="4992688"/>
            <a:ext cx="2584450" cy="1257300"/>
            <a:chOff x="1276" y="1032"/>
            <a:chExt cx="1628" cy="792"/>
          </a:xfrm>
        </p:grpSpPr>
        <p:sp>
          <p:nvSpPr>
            <p:cNvPr id="26636" name="Rectangle 19"/>
            <p:cNvSpPr>
              <a:spLocks noChangeArrowheads="1"/>
            </p:cNvSpPr>
            <p:nvPr/>
          </p:nvSpPr>
          <p:spPr bwMode="auto">
            <a:xfrm>
              <a:off x="1632" y="1032"/>
              <a:ext cx="288" cy="144"/>
            </a:xfrm>
            <a:prstGeom prst="rect">
              <a:avLst/>
            </a:prstGeom>
            <a:solidFill>
              <a:schemeClr val="bg1"/>
            </a:solidFill>
            <a:ln w="9525">
              <a:solidFill>
                <a:schemeClr val="tx2"/>
              </a:solidFill>
              <a:miter lim="800000"/>
              <a:headEnd/>
              <a:tailEnd/>
            </a:ln>
          </p:spPr>
          <p:txBody>
            <a:bodyPr wrap="none" anchor="ctr"/>
            <a:lstStyle/>
            <a:p>
              <a:r>
                <a:rPr kumimoji="1" lang="en-US" altLang="zh-CN" b="1">
                  <a:latin typeface="Times New Roman" pitchFamily="18" charset="0"/>
                  <a:cs typeface="Times New Roman" pitchFamily="18" charset="0"/>
                </a:rPr>
                <a:t>1</a:t>
              </a:r>
            </a:p>
          </p:txBody>
        </p:sp>
        <p:sp>
          <p:nvSpPr>
            <p:cNvPr id="26637" name="Rectangle 20"/>
            <p:cNvSpPr>
              <a:spLocks noChangeArrowheads="1"/>
            </p:cNvSpPr>
            <p:nvPr/>
          </p:nvSpPr>
          <p:spPr bwMode="auto">
            <a:xfrm>
              <a:off x="2256" y="1032"/>
              <a:ext cx="288" cy="144"/>
            </a:xfrm>
            <a:prstGeom prst="rect">
              <a:avLst/>
            </a:prstGeom>
            <a:solidFill>
              <a:schemeClr val="bg1"/>
            </a:solidFill>
            <a:ln w="9525">
              <a:solidFill>
                <a:schemeClr val="tx2"/>
              </a:solidFill>
              <a:miter lim="800000"/>
              <a:headEnd/>
              <a:tailEnd/>
            </a:ln>
          </p:spPr>
          <p:txBody>
            <a:bodyPr wrap="none" anchor="ctr"/>
            <a:lstStyle/>
            <a:p>
              <a:r>
                <a:rPr kumimoji="1" lang="en-US" altLang="zh-CN" b="1">
                  <a:latin typeface="Times New Roman" pitchFamily="18" charset="0"/>
                  <a:cs typeface="Times New Roman" pitchFamily="18" charset="0"/>
                </a:rPr>
                <a:t>2</a:t>
              </a:r>
            </a:p>
          </p:txBody>
        </p:sp>
        <p:sp>
          <p:nvSpPr>
            <p:cNvPr id="26638" name="Rectangle 21"/>
            <p:cNvSpPr>
              <a:spLocks noChangeArrowheads="1"/>
            </p:cNvSpPr>
            <p:nvPr/>
          </p:nvSpPr>
          <p:spPr bwMode="auto">
            <a:xfrm>
              <a:off x="2024" y="1344"/>
              <a:ext cx="144" cy="288"/>
            </a:xfrm>
            <a:prstGeom prst="rect">
              <a:avLst/>
            </a:prstGeom>
            <a:solidFill>
              <a:schemeClr val="bg1"/>
            </a:solidFill>
            <a:ln w="9525">
              <a:solidFill>
                <a:schemeClr val="tx2"/>
              </a:solidFill>
              <a:miter lim="800000"/>
              <a:headEnd/>
              <a:tailEnd/>
            </a:ln>
          </p:spPr>
          <p:txBody>
            <a:bodyPr wrap="none" anchor="ctr"/>
            <a:lstStyle/>
            <a:p>
              <a:r>
                <a:rPr kumimoji="1" lang="en-US" altLang="zh-CN" b="1">
                  <a:latin typeface="Times New Roman" pitchFamily="18" charset="0"/>
                  <a:cs typeface="Times New Roman" pitchFamily="18" charset="0"/>
                </a:rPr>
                <a:t>3</a:t>
              </a:r>
            </a:p>
          </p:txBody>
        </p:sp>
        <p:sp>
          <p:nvSpPr>
            <p:cNvPr id="26639" name="Rectangle 22"/>
            <p:cNvSpPr>
              <a:spLocks noChangeArrowheads="1"/>
            </p:cNvSpPr>
            <p:nvPr/>
          </p:nvSpPr>
          <p:spPr bwMode="auto">
            <a:xfrm>
              <a:off x="1276" y="1344"/>
              <a:ext cx="144" cy="288"/>
            </a:xfrm>
            <a:prstGeom prst="rect">
              <a:avLst/>
            </a:prstGeom>
            <a:solidFill>
              <a:schemeClr val="bg1"/>
            </a:solidFill>
            <a:ln w="9525">
              <a:solidFill>
                <a:schemeClr val="tx2"/>
              </a:solidFill>
              <a:miter lim="800000"/>
              <a:headEnd/>
              <a:tailEnd/>
            </a:ln>
          </p:spPr>
          <p:txBody>
            <a:bodyPr wrap="none" anchor="ctr"/>
            <a:lstStyle/>
            <a:p>
              <a:r>
                <a:rPr kumimoji="1" lang="en-US" altLang="zh-CN" b="1">
                  <a:latin typeface="Times New Roman" pitchFamily="18" charset="0"/>
                  <a:cs typeface="Times New Roman" pitchFamily="18" charset="0"/>
                </a:rPr>
                <a:t>4</a:t>
              </a:r>
            </a:p>
          </p:txBody>
        </p:sp>
        <p:sp>
          <p:nvSpPr>
            <p:cNvPr id="26640" name="Rectangle 23"/>
            <p:cNvSpPr>
              <a:spLocks noChangeArrowheads="1"/>
            </p:cNvSpPr>
            <p:nvPr/>
          </p:nvSpPr>
          <p:spPr bwMode="auto">
            <a:xfrm>
              <a:off x="2760" y="1344"/>
              <a:ext cx="144" cy="288"/>
            </a:xfrm>
            <a:prstGeom prst="rect">
              <a:avLst/>
            </a:prstGeom>
            <a:solidFill>
              <a:schemeClr val="bg1"/>
            </a:solidFill>
            <a:ln w="9525">
              <a:solidFill>
                <a:schemeClr val="tx2"/>
              </a:solidFill>
              <a:miter lim="800000"/>
              <a:headEnd/>
              <a:tailEnd/>
            </a:ln>
          </p:spPr>
          <p:txBody>
            <a:bodyPr wrap="none" anchor="ctr"/>
            <a:lstStyle/>
            <a:p>
              <a:r>
                <a:rPr kumimoji="1" lang="en-US" altLang="zh-CN" b="1">
                  <a:latin typeface="Times New Roman" pitchFamily="18" charset="0"/>
                  <a:cs typeface="Times New Roman" pitchFamily="18" charset="0"/>
                </a:rPr>
                <a:t>5</a:t>
              </a:r>
            </a:p>
          </p:txBody>
        </p:sp>
        <p:sp>
          <p:nvSpPr>
            <p:cNvPr id="26641" name="Line 24"/>
            <p:cNvSpPr>
              <a:spLocks noChangeShapeType="1"/>
            </p:cNvSpPr>
            <p:nvPr/>
          </p:nvSpPr>
          <p:spPr bwMode="auto">
            <a:xfrm>
              <a:off x="1920" y="1104"/>
              <a:ext cx="336"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2" name="Line 25"/>
            <p:cNvSpPr>
              <a:spLocks noChangeShapeType="1"/>
            </p:cNvSpPr>
            <p:nvPr/>
          </p:nvSpPr>
          <p:spPr bwMode="auto">
            <a:xfrm>
              <a:off x="2092" y="1104"/>
              <a:ext cx="0" cy="240"/>
            </a:xfrm>
            <a:prstGeom prst="line">
              <a:avLst/>
            </a:prstGeom>
            <a:noFill/>
            <a:ln w="9525">
              <a:solidFill>
                <a:schemeClr val="tx2"/>
              </a:solidFill>
              <a:round/>
              <a:headEnd type="oval" w="sm" len="sm"/>
              <a:tailEnd/>
            </a:ln>
            <a:extLst>
              <a:ext uri="{909E8E84-426E-40DD-AFC4-6F175D3DCCD1}">
                <a14:hiddenFill xmlns:a14="http://schemas.microsoft.com/office/drawing/2010/main">
                  <a:noFill/>
                </a14:hiddenFill>
              </a:ext>
            </a:extLst>
          </p:spPr>
          <p:txBody>
            <a:bodyPr/>
            <a:lstStyle/>
            <a:p>
              <a:endParaRPr lang="zh-CN" altLang="en-US"/>
            </a:p>
          </p:txBody>
        </p:sp>
        <p:sp>
          <p:nvSpPr>
            <p:cNvPr id="26643" name="Freeform 26"/>
            <p:cNvSpPr>
              <a:spLocks/>
            </p:cNvSpPr>
            <p:nvPr/>
          </p:nvSpPr>
          <p:spPr bwMode="auto">
            <a:xfrm>
              <a:off x="1344" y="1104"/>
              <a:ext cx="288" cy="240"/>
            </a:xfrm>
            <a:custGeom>
              <a:avLst/>
              <a:gdLst>
                <a:gd name="T0" fmla="*/ 288 w 288"/>
                <a:gd name="T1" fmla="*/ 0 h 240"/>
                <a:gd name="T2" fmla="*/ 0 w 288"/>
                <a:gd name="T3" fmla="*/ 0 h 240"/>
                <a:gd name="T4" fmla="*/ 0 w 288"/>
                <a:gd name="T5" fmla="*/ 240 h 240"/>
                <a:gd name="T6" fmla="*/ 0 60000 65536"/>
                <a:gd name="T7" fmla="*/ 0 60000 65536"/>
                <a:gd name="T8" fmla="*/ 0 60000 65536"/>
                <a:gd name="T9" fmla="*/ 0 w 288"/>
                <a:gd name="T10" fmla="*/ 0 h 240"/>
                <a:gd name="T11" fmla="*/ 288 w 288"/>
                <a:gd name="T12" fmla="*/ 240 h 240"/>
              </a:gdLst>
              <a:ahLst/>
              <a:cxnLst>
                <a:cxn ang="T6">
                  <a:pos x="T0" y="T1"/>
                </a:cxn>
                <a:cxn ang="T7">
                  <a:pos x="T2" y="T3"/>
                </a:cxn>
                <a:cxn ang="T8">
                  <a:pos x="T4" y="T5"/>
                </a:cxn>
              </a:cxnLst>
              <a:rect l="T9" t="T10" r="T11" b="T12"/>
              <a:pathLst>
                <a:path w="288" h="240">
                  <a:moveTo>
                    <a:pt x="288" y="0"/>
                  </a:moveTo>
                  <a:lnTo>
                    <a:pt x="0" y="0"/>
                  </a:lnTo>
                  <a:lnTo>
                    <a:pt x="0" y="240"/>
                  </a:lnTo>
                </a:path>
              </a:pathLst>
            </a:cu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44" name="Freeform 27"/>
            <p:cNvSpPr>
              <a:spLocks/>
            </p:cNvSpPr>
            <p:nvPr/>
          </p:nvSpPr>
          <p:spPr bwMode="auto">
            <a:xfrm flipH="1">
              <a:off x="2544" y="1104"/>
              <a:ext cx="288" cy="240"/>
            </a:xfrm>
            <a:custGeom>
              <a:avLst/>
              <a:gdLst>
                <a:gd name="T0" fmla="*/ 288 w 288"/>
                <a:gd name="T1" fmla="*/ 0 h 240"/>
                <a:gd name="T2" fmla="*/ 0 w 288"/>
                <a:gd name="T3" fmla="*/ 0 h 240"/>
                <a:gd name="T4" fmla="*/ 0 w 288"/>
                <a:gd name="T5" fmla="*/ 240 h 240"/>
                <a:gd name="T6" fmla="*/ 0 60000 65536"/>
                <a:gd name="T7" fmla="*/ 0 60000 65536"/>
                <a:gd name="T8" fmla="*/ 0 60000 65536"/>
                <a:gd name="T9" fmla="*/ 0 w 288"/>
                <a:gd name="T10" fmla="*/ 0 h 240"/>
                <a:gd name="T11" fmla="*/ 288 w 288"/>
                <a:gd name="T12" fmla="*/ 240 h 240"/>
              </a:gdLst>
              <a:ahLst/>
              <a:cxnLst>
                <a:cxn ang="T6">
                  <a:pos x="T0" y="T1"/>
                </a:cxn>
                <a:cxn ang="T7">
                  <a:pos x="T2" y="T3"/>
                </a:cxn>
                <a:cxn ang="T8">
                  <a:pos x="T4" y="T5"/>
                </a:cxn>
              </a:cxnLst>
              <a:rect l="T9" t="T10" r="T11" b="T12"/>
              <a:pathLst>
                <a:path w="288" h="240">
                  <a:moveTo>
                    <a:pt x="288" y="0"/>
                  </a:moveTo>
                  <a:lnTo>
                    <a:pt x="0" y="0"/>
                  </a:lnTo>
                  <a:lnTo>
                    <a:pt x="0" y="240"/>
                  </a:lnTo>
                </a:path>
              </a:pathLst>
            </a:cu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45" name="Freeform 28"/>
            <p:cNvSpPr>
              <a:spLocks/>
            </p:cNvSpPr>
            <p:nvPr/>
          </p:nvSpPr>
          <p:spPr bwMode="auto">
            <a:xfrm>
              <a:off x="1344" y="1632"/>
              <a:ext cx="1488" cy="192"/>
            </a:xfrm>
            <a:custGeom>
              <a:avLst/>
              <a:gdLst>
                <a:gd name="T0" fmla="*/ 0 w 1488"/>
                <a:gd name="T1" fmla="*/ 0 h 192"/>
                <a:gd name="T2" fmla="*/ 0 w 1488"/>
                <a:gd name="T3" fmla="*/ 192 h 192"/>
                <a:gd name="T4" fmla="*/ 1488 w 1488"/>
                <a:gd name="T5" fmla="*/ 192 h 192"/>
                <a:gd name="T6" fmla="*/ 1488 w 1488"/>
                <a:gd name="T7" fmla="*/ 0 h 192"/>
                <a:gd name="T8" fmla="*/ 0 60000 65536"/>
                <a:gd name="T9" fmla="*/ 0 60000 65536"/>
                <a:gd name="T10" fmla="*/ 0 60000 65536"/>
                <a:gd name="T11" fmla="*/ 0 60000 65536"/>
                <a:gd name="T12" fmla="*/ 0 w 1488"/>
                <a:gd name="T13" fmla="*/ 0 h 192"/>
                <a:gd name="T14" fmla="*/ 1488 w 1488"/>
                <a:gd name="T15" fmla="*/ 192 h 192"/>
              </a:gdLst>
              <a:ahLst/>
              <a:cxnLst>
                <a:cxn ang="T8">
                  <a:pos x="T0" y="T1"/>
                </a:cxn>
                <a:cxn ang="T9">
                  <a:pos x="T2" y="T3"/>
                </a:cxn>
                <a:cxn ang="T10">
                  <a:pos x="T4" y="T5"/>
                </a:cxn>
                <a:cxn ang="T11">
                  <a:pos x="T6" y="T7"/>
                </a:cxn>
              </a:cxnLst>
              <a:rect l="T12" t="T13" r="T14" b="T15"/>
              <a:pathLst>
                <a:path w="1488" h="192">
                  <a:moveTo>
                    <a:pt x="0" y="0"/>
                  </a:moveTo>
                  <a:lnTo>
                    <a:pt x="0" y="192"/>
                  </a:lnTo>
                  <a:lnTo>
                    <a:pt x="1488" y="192"/>
                  </a:lnTo>
                  <a:lnTo>
                    <a:pt x="1488" y="0"/>
                  </a:lnTo>
                </a:path>
              </a:pathLst>
            </a:cu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46" name="Line 29"/>
            <p:cNvSpPr>
              <a:spLocks noChangeShapeType="1"/>
            </p:cNvSpPr>
            <p:nvPr/>
          </p:nvSpPr>
          <p:spPr bwMode="auto">
            <a:xfrm>
              <a:off x="2096" y="1632"/>
              <a:ext cx="0" cy="192"/>
            </a:xfrm>
            <a:prstGeom prst="line">
              <a:avLst/>
            </a:prstGeom>
            <a:noFill/>
            <a:ln w="9525">
              <a:solidFill>
                <a:schemeClr val="tx2"/>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grpSp>
      <p:sp>
        <p:nvSpPr>
          <p:cNvPr id="52254" name="Line 30"/>
          <p:cNvSpPr>
            <a:spLocks noChangeShapeType="1"/>
          </p:cNvSpPr>
          <p:nvPr/>
        </p:nvSpPr>
        <p:spPr bwMode="auto">
          <a:xfrm flipH="1">
            <a:off x="6729413" y="4916488"/>
            <a:ext cx="381000" cy="1587"/>
          </a:xfrm>
          <a:prstGeom prst="line">
            <a:avLst/>
          </a:prstGeom>
          <a:noFill/>
          <a:ln w="12700">
            <a:solidFill>
              <a:schemeClr val="tx2"/>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2255" name="Line 31"/>
          <p:cNvSpPr>
            <a:spLocks noChangeShapeType="1"/>
          </p:cNvSpPr>
          <p:nvPr/>
        </p:nvSpPr>
        <p:spPr bwMode="auto">
          <a:xfrm flipH="1">
            <a:off x="7643813" y="4916488"/>
            <a:ext cx="381000" cy="1587"/>
          </a:xfrm>
          <a:prstGeom prst="line">
            <a:avLst/>
          </a:prstGeom>
          <a:noFill/>
          <a:ln w="12700">
            <a:solidFill>
              <a:schemeClr val="tx2"/>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2256" name="Line 32"/>
          <p:cNvSpPr>
            <a:spLocks noChangeShapeType="1"/>
          </p:cNvSpPr>
          <p:nvPr/>
        </p:nvSpPr>
        <p:spPr bwMode="auto">
          <a:xfrm rot="16200000" flipH="1">
            <a:off x="8596313" y="5792788"/>
            <a:ext cx="381000" cy="0"/>
          </a:xfrm>
          <a:prstGeom prst="line">
            <a:avLst/>
          </a:prstGeom>
          <a:noFill/>
          <a:ln w="12700">
            <a:solidFill>
              <a:schemeClr val="tx2"/>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2257" name="Line 33"/>
          <p:cNvSpPr>
            <a:spLocks noChangeShapeType="1"/>
          </p:cNvSpPr>
          <p:nvPr/>
        </p:nvSpPr>
        <p:spPr bwMode="auto">
          <a:xfrm rot="16200000" flipH="1">
            <a:off x="7377113" y="5792788"/>
            <a:ext cx="381000" cy="0"/>
          </a:xfrm>
          <a:prstGeom prst="line">
            <a:avLst/>
          </a:prstGeom>
          <a:noFill/>
          <a:ln w="12700">
            <a:solidFill>
              <a:schemeClr val="tx2"/>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2258" name="Line 34"/>
          <p:cNvSpPr>
            <a:spLocks noChangeShapeType="1"/>
          </p:cNvSpPr>
          <p:nvPr/>
        </p:nvSpPr>
        <p:spPr bwMode="auto">
          <a:xfrm rot="16200000" flipH="1">
            <a:off x="6234113" y="5792788"/>
            <a:ext cx="381000" cy="0"/>
          </a:xfrm>
          <a:prstGeom prst="line">
            <a:avLst/>
          </a:prstGeom>
          <a:noFill/>
          <a:ln w="12700">
            <a:solidFill>
              <a:schemeClr val="tx2"/>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 name="灯片编号占位符 2"/>
          <p:cNvSpPr>
            <a:spLocks noGrp="1"/>
          </p:cNvSpPr>
          <p:nvPr>
            <p:ph type="sldNum" sz="quarter" idx="10"/>
          </p:nvPr>
        </p:nvSpPr>
        <p:spPr/>
        <p:txBody>
          <a:bodyPr/>
          <a:lstStyle/>
          <a:p>
            <a:pPr>
              <a:defRPr/>
            </a:pPr>
            <a:fld id="{EE823C69-BAB3-4855-B98D-EA704B1FD3BB}" type="slidenum">
              <a:rPr lang="zh-CN" altLang="en-US" smtClean="0"/>
              <a:pPr>
                <a:defRPr/>
              </a:pPr>
              <a:t>24</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52240"/>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8" fill="hold" grpId="0" nodeType="afterEffect">
                                  <p:stCondLst>
                                    <p:cond delay="0"/>
                                  </p:stCondLst>
                                  <p:iterate type="lt">
                                    <p:tmPct val="100000"/>
                                  </p:iterate>
                                  <p:childTnLst>
                                    <p:set>
                                      <p:cBhvr>
                                        <p:cTn id="9" dur="1" fill="hold">
                                          <p:stCondLst>
                                            <p:cond delay="0"/>
                                          </p:stCondLst>
                                        </p:cTn>
                                        <p:tgtEl>
                                          <p:spTgt spid="52241">
                                            <p:txEl>
                                              <p:pRg st="0" end="0"/>
                                            </p:txEl>
                                          </p:spTgt>
                                        </p:tgtEl>
                                        <p:attrNameLst>
                                          <p:attrName>style.visibility</p:attrName>
                                        </p:attrNameLst>
                                      </p:cBhvr>
                                      <p:to>
                                        <p:strVal val="visible"/>
                                      </p:to>
                                    </p:set>
                                    <p:animEffect transition="in" filter="wipe(left)">
                                      <p:cBhvr>
                                        <p:cTn id="10" dur="75"/>
                                        <p:tgtEl>
                                          <p:spTgt spid="52241">
                                            <p:txEl>
                                              <p:pRg st="0" end="0"/>
                                            </p:txEl>
                                          </p:spTgt>
                                        </p:tgtEl>
                                      </p:cBhvr>
                                    </p:animEffect>
                                  </p:childTnLst>
                                </p:cTn>
                              </p:par>
                            </p:childTnLst>
                          </p:cTn>
                        </p:par>
                        <p:par>
                          <p:cTn id="11" fill="hold" nodeType="afterGroup">
                            <p:stCondLst>
                              <p:cond delay="2300"/>
                            </p:stCondLst>
                            <p:childTnLst>
                              <p:par>
                                <p:cTn id="12" presetID="1" presetClass="entr" presetSubtype="0" fill="hold" nodeType="afterEffect">
                                  <p:stCondLst>
                                    <p:cond delay="0"/>
                                  </p:stCondLst>
                                  <p:childTnLst>
                                    <p:set>
                                      <p:cBhvr>
                                        <p:cTn id="13" dur="1" fill="hold">
                                          <p:stCondLst>
                                            <p:cond delay="499"/>
                                          </p:stCondLst>
                                        </p:cTn>
                                        <p:tgtEl>
                                          <p:spTgt spid="2"/>
                                        </p:tgtEl>
                                        <p:attrNameLst>
                                          <p:attrName>style.visibility</p:attrName>
                                        </p:attrNameLst>
                                      </p:cBhvr>
                                      <p:to>
                                        <p:strVal val="visible"/>
                                      </p:to>
                                    </p:set>
                                  </p:childTnLst>
                                </p:cTn>
                              </p:par>
                            </p:childTnLst>
                          </p:cTn>
                        </p:par>
                        <p:par>
                          <p:cTn id="14" fill="hold" nodeType="afterGroup">
                            <p:stCondLst>
                              <p:cond delay="2800"/>
                            </p:stCondLst>
                            <p:childTnLst>
                              <p:par>
                                <p:cTn id="15" presetID="1" presetClass="entr" presetSubtype="0" fill="hold" grpId="0" nodeType="afterEffect">
                                  <p:stCondLst>
                                    <p:cond delay="0"/>
                                  </p:stCondLst>
                                  <p:childTnLst>
                                    <p:set>
                                      <p:cBhvr>
                                        <p:cTn id="16" dur="1" fill="hold">
                                          <p:stCondLst>
                                            <p:cond delay="499"/>
                                          </p:stCondLst>
                                        </p:cTn>
                                        <p:tgtEl>
                                          <p:spTgt spid="52254"/>
                                        </p:tgtEl>
                                        <p:attrNameLst>
                                          <p:attrName>style.visibility</p:attrName>
                                        </p:attrNameLst>
                                      </p:cBhvr>
                                      <p:to>
                                        <p:strVal val="visible"/>
                                      </p:to>
                                    </p:set>
                                  </p:childTnLst>
                                </p:cTn>
                              </p:par>
                            </p:childTnLst>
                          </p:cTn>
                        </p:par>
                        <p:par>
                          <p:cTn id="17" fill="hold" nodeType="afterGroup">
                            <p:stCondLst>
                              <p:cond delay="3300"/>
                            </p:stCondLst>
                            <p:childTnLst>
                              <p:par>
                                <p:cTn id="18" presetID="1" presetClass="entr" presetSubtype="0" fill="hold" grpId="0" nodeType="afterEffect">
                                  <p:stCondLst>
                                    <p:cond delay="0"/>
                                  </p:stCondLst>
                                  <p:childTnLst>
                                    <p:set>
                                      <p:cBhvr>
                                        <p:cTn id="19" dur="1" fill="hold">
                                          <p:stCondLst>
                                            <p:cond delay="499"/>
                                          </p:stCondLst>
                                        </p:cTn>
                                        <p:tgtEl>
                                          <p:spTgt spid="52255"/>
                                        </p:tgtEl>
                                        <p:attrNameLst>
                                          <p:attrName>style.visibility</p:attrName>
                                        </p:attrNameLst>
                                      </p:cBhvr>
                                      <p:to>
                                        <p:strVal val="visible"/>
                                      </p:to>
                                    </p:set>
                                  </p:childTnLst>
                                </p:cTn>
                              </p:par>
                            </p:childTnLst>
                          </p:cTn>
                        </p:par>
                        <p:par>
                          <p:cTn id="20" fill="hold" nodeType="afterGroup">
                            <p:stCondLst>
                              <p:cond delay="3800"/>
                            </p:stCondLst>
                            <p:childTnLst>
                              <p:par>
                                <p:cTn id="21" presetID="1" presetClass="entr" presetSubtype="0" fill="hold" grpId="0" nodeType="afterEffect">
                                  <p:stCondLst>
                                    <p:cond delay="0"/>
                                  </p:stCondLst>
                                  <p:childTnLst>
                                    <p:set>
                                      <p:cBhvr>
                                        <p:cTn id="22" dur="1" fill="hold">
                                          <p:stCondLst>
                                            <p:cond delay="499"/>
                                          </p:stCondLst>
                                        </p:cTn>
                                        <p:tgtEl>
                                          <p:spTgt spid="52257"/>
                                        </p:tgtEl>
                                        <p:attrNameLst>
                                          <p:attrName>style.visibility</p:attrName>
                                        </p:attrNameLst>
                                      </p:cBhvr>
                                      <p:to>
                                        <p:strVal val="visible"/>
                                      </p:to>
                                    </p:set>
                                  </p:childTnLst>
                                </p:cTn>
                              </p:par>
                            </p:childTnLst>
                          </p:cTn>
                        </p:par>
                        <p:par>
                          <p:cTn id="23" fill="hold" nodeType="afterGroup">
                            <p:stCondLst>
                              <p:cond delay="4300"/>
                            </p:stCondLst>
                            <p:childTnLst>
                              <p:par>
                                <p:cTn id="24" presetID="1" presetClass="entr" presetSubtype="0" fill="hold" grpId="0" nodeType="afterEffect">
                                  <p:stCondLst>
                                    <p:cond delay="0"/>
                                  </p:stCondLst>
                                  <p:childTnLst>
                                    <p:set>
                                      <p:cBhvr>
                                        <p:cTn id="25" dur="1" fill="hold">
                                          <p:stCondLst>
                                            <p:cond delay="499"/>
                                          </p:stCondLst>
                                        </p:cTn>
                                        <p:tgtEl>
                                          <p:spTgt spid="52258"/>
                                        </p:tgtEl>
                                        <p:attrNameLst>
                                          <p:attrName>style.visibility</p:attrName>
                                        </p:attrNameLst>
                                      </p:cBhvr>
                                      <p:to>
                                        <p:strVal val="visible"/>
                                      </p:to>
                                    </p:set>
                                  </p:childTnLst>
                                </p:cTn>
                              </p:par>
                            </p:childTnLst>
                          </p:cTn>
                        </p:par>
                        <p:par>
                          <p:cTn id="26" fill="hold" nodeType="afterGroup">
                            <p:stCondLst>
                              <p:cond delay="4800"/>
                            </p:stCondLst>
                            <p:childTnLst>
                              <p:par>
                                <p:cTn id="27" presetID="1" presetClass="entr" presetSubtype="0" fill="hold" grpId="0" nodeType="afterEffect">
                                  <p:stCondLst>
                                    <p:cond delay="0"/>
                                  </p:stCondLst>
                                  <p:childTnLst>
                                    <p:set>
                                      <p:cBhvr>
                                        <p:cTn id="28" dur="1" fill="hold">
                                          <p:stCondLst>
                                            <p:cond delay="499"/>
                                          </p:stCondLst>
                                        </p:cTn>
                                        <p:tgtEl>
                                          <p:spTgt spid="522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41" grpId="0" build="p" autoUpdateAnimBg="0" advAuto="0"/>
      <p:bldP spid="52254" grpId="0" animBg="1"/>
      <p:bldP spid="52255" grpId="0" animBg="1"/>
      <p:bldP spid="52256" grpId="0" animBg="1"/>
      <p:bldP spid="52257" grpId="0" animBg="1"/>
      <p:bldP spid="5225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smtClean="0">
                <a:ea typeface="宋体" pitchFamily="2" charset="-122"/>
              </a:rPr>
              <a:t>1.3 </a:t>
            </a:r>
            <a:r>
              <a:rPr lang="zh-CN" altLang="en-US" smtClean="0">
                <a:ea typeface="宋体" pitchFamily="2" charset="-122"/>
              </a:rPr>
              <a:t>电路中的基本物理量（续</a:t>
            </a:r>
            <a:r>
              <a:rPr lang="en-US" altLang="zh-CN" smtClean="0">
                <a:ea typeface="宋体" pitchFamily="2" charset="-122"/>
              </a:rPr>
              <a:t>14</a:t>
            </a:r>
            <a:r>
              <a:rPr lang="zh-CN" altLang="en-US" smtClean="0">
                <a:ea typeface="宋体" pitchFamily="2" charset="-122"/>
              </a:rPr>
              <a:t>）</a:t>
            </a:r>
          </a:p>
        </p:txBody>
      </p:sp>
      <p:sp>
        <p:nvSpPr>
          <p:cNvPr id="53252" name="Text Box 4"/>
          <p:cNvSpPr txBox="1">
            <a:spLocks noChangeArrowheads="1"/>
          </p:cNvSpPr>
          <p:nvPr/>
        </p:nvSpPr>
        <p:spPr bwMode="auto">
          <a:xfrm>
            <a:off x="461963" y="1252538"/>
            <a:ext cx="94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a:t>元件</a:t>
            </a:r>
            <a:r>
              <a:rPr kumimoji="1" lang="en-US" altLang="zh-CN"/>
              <a:t>1</a:t>
            </a:r>
          </a:p>
        </p:txBody>
      </p:sp>
      <p:graphicFrame>
        <p:nvGraphicFramePr>
          <p:cNvPr id="53253" name="Object 2"/>
          <p:cNvGraphicFramePr>
            <a:graphicFrameLocks noChangeAspect="1"/>
          </p:cNvGraphicFramePr>
          <p:nvPr/>
        </p:nvGraphicFramePr>
        <p:xfrm>
          <a:off x="1544638" y="1244600"/>
          <a:ext cx="3625850" cy="393700"/>
        </p:xfrm>
        <a:graphic>
          <a:graphicData uri="http://schemas.openxmlformats.org/presentationml/2006/ole">
            <mc:AlternateContent xmlns:mc="http://schemas.openxmlformats.org/markup-compatibility/2006">
              <mc:Choice xmlns:v="urn:schemas-microsoft-com:vml" Requires="v">
                <p:oleObj spid="_x0000_s27795" name="Equation" r:id="rId3" imgW="2631600" imgH="266400" progId="">
                  <p:embed/>
                </p:oleObj>
              </mc:Choice>
              <mc:Fallback>
                <p:oleObj name="Equation" r:id="rId3" imgW="2631600" imgH="266400" progId="">
                  <p:embed/>
                  <p:pic>
                    <p:nvPicPr>
                      <p:cNvPr id="0" name="Picture 1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4638" y="1244600"/>
                        <a:ext cx="362585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54" name="Text Box 6"/>
          <p:cNvSpPr txBox="1">
            <a:spLocks noChangeArrowheads="1"/>
          </p:cNvSpPr>
          <p:nvPr/>
        </p:nvSpPr>
        <p:spPr bwMode="auto">
          <a:xfrm>
            <a:off x="5667375" y="1155700"/>
            <a:ext cx="110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a:t>是负载</a:t>
            </a:r>
          </a:p>
        </p:txBody>
      </p:sp>
      <p:sp>
        <p:nvSpPr>
          <p:cNvPr id="53255" name="Text Box 7"/>
          <p:cNvSpPr txBox="1">
            <a:spLocks noChangeArrowheads="1"/>
          </p:cNvSpPr>
          <p:nvPr/>
        </p:nvSpPr>
        <p:spPr bwMode="auto">
          <a:xfrm>
            <a:off x="461963" y="1927225"/>
            <a:ext cx="94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a:t>元件</a:t>
            </a:r>
            <a:r>
              <a:rPr kumimoji="1" lang="en-US" altLang="zh-CN"/>
              <a:t>2</a:t>
            </a:r>
          </a:p>
        </p:txBody>
      </p:sp>
      <p:graphicFrame>
        <p:nvGraphicFramePr>
          <p:cNvPr id="53256" name="Object 3"/>
          <p:cNvGraphicFramePr>
            <a:graphicFrameLocks noChangeAspect="1"/>
          </p:cNvGraphicFramePr>
          <p:nvPr/>
        </p:nvGraphicFramePr>
        <p:xfrm>
          <a:off x="1544638" y="1949450"/>
          <a:ext cx="3689350" cy="392113"/>
        </p:xfrm>
        <a:graphic>
          <a:graphicData uri="http://schemas.openxmlformats.org/presentationml/2006/ole">
            <mc:AlternateContent xmlns:mc="http://schemas.openxmlformats.org/markup-compatibility/2006">
              <mc:Choice xmlns:v="urn:schemas-microsoft-com:vml" Requires="v">
                <p:oleObj spid="_x0000_s27796" name="Equation" r:id="rId5" imgW="2682360" imgH="266400" progId="">
                  <p:embed/>
                </p:oleObj>
              </mc:Choice>
              <mc:Fallback>
                <p:oleObj name="Equation" r:id="rId5" imgW="2682360" imgH="266400" progId="">
                  <p:embed/>
                  <p:pic>
                    <p:nvPicPr>
                      <p:cNvPr id="0" name="Picture 1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4638" y="1949450"/>
                        <a:ext cx="3689350"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57" name="Text Box 9"/>
          <p:cNvSpPr txBox="1">
            <a:spLocks noChangeArrowheads="1"/>
          </p:cNvSpPr>
          <p:nvPr/>
        </p:nvSpPr>
        <p:spPr bwMode="auto">
          <a:xfrm>
            <a:off x="5667375" y="1854200"/>
            <a:ext cx="110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a:t>是负载</a:t>
            </a:r>
          </a:p>
        </p:txBody>
      </p:sp>
      <p:sp>
        <p:nvSpPr>
          <p:cNvPr id="53258" name="Text Box 10"/>
          <p:cNvSpPr txBox="1">
            <a:spLocks noChangeArrowheads="1"/>
          </p:cNvSpPr>
          <p:nvPr/>
        </p:nvSpPr>
        <p:spPr bwMode="auto">
          <a:xfrm>
            <a:off x="461963" y="2603500"/>
            <a:ext cx="94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a:t>元件</a:t>
            </a:r>
            <a:r>
              <a:rPr kumimoji="1" lang="en-US" altLang="zh-CN"/>
              <a:t>3</a:t>
            </a:r>
          </a:p>
        </p:txBody>
      </p:sp>
      <p:graphicFrame>
        <p:nvGraphicFramePr>
          <p:cNvPr id="53259" name="Object 4"/>
          <p:cNvGraphicFramePr>
            <a:graphicFrameLocks noChangeAspect="1"/>
          </p:cNvGraphicFramePr>
          <p:nvPr/>
        </p:nvGraphicFramePr>
        <p:xfrm>
          <a:off x="1544638" y="2654300"/>
          <a:ext cx="4021137" cy="387350"/>
        </p:xfrm>
        <a:graphic>
          <a:graphicData uri="http://schemas.openxmlformats.org/presentationml/2006/ole">
            <mc:AlternateContent xmlns:mc="http://schemas.openxmlformats.org/markup-compatibility/2006">
              <mc:Choice xmlns:v="urn:schemas-microsoft-com:vml" Requires="v">
                <p:oleObj spid="_x0000_s27797" name="Equation" r:id="rId7" imgW="3165480" imgH="279360" progId="">
                  <p:embed/>
                </p:oleObj>
              </mc:Choice>
              <mc:Fallback>
                <p:oleObj name="Equation" r:id="rId7" imgW="3165480" imgH="279360" progId="">
                  <p:embed/>
                  <p:pic>
                    <p:nvPicPr>
                      <p:cNvPr id="0" name="Picture 1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4638" y="2654300"/>
                        <a:ext cx="4021137"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60" name="Text Box 12"/>
          <p:cNvSpPr txBox="1">
            <a:spLocks noChangeArrowheads="1"/>
          </p:cNvSpPr>
          <p:nvPr/>
        </p:nvSpPr>
        <p:spPr bwMode="auto">
          <a:xfrm>
            <a:off x="5667375" y="2552700"/>
            <a:ext cx="110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a:t>是电源</a:t>
            </a:r>
          </a:p>
        </p:txBody>
      </p:sp>
      <p:sp>
        <p:nvSpPr>
          <p:cNvPr id="53261" name="Text Box 13"/>
          <p:cNvSpPr txBox="1">
            <a:spLocks noChangeArrowheads="1"/>
          </p:cNvSpPr>
          <p:nvPr/>
        </p:nvSpPr>
        <p:spPr bwMode="auto">
          <a:xfrm>
            <a:off x="461963" y="3279775"/>
            <a:ext cx="94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a:t>元件</a:t>
            </a:r>
            <a:r>
              <a:rPr kumimoji="1" lang="en-US" altLang="zh-CN"/>
              <a:t>4</a:t>
            </a:r>
          </a:p>
        </p:txBody>
      </p:sp>
      <p:graphicFrame>
        <p:nvGraphicFramePr>
          <p:cNvPr id="53262" name="Object 5"/>
          <p:cNvGraphicFramePr>
            <a:graphicFrameLocks noChangeAspect="1"/>
          </p:cNvGraphicFramePr>
          <p:nvPr/>
        </p:nvGraphicFramePr>
        <p:xfrm>
          <a:off x="1544638" y="3354388"/>
          <a:ext cx="3716337" cy="393700"/>
        </p:xfrm>
        <a:graphic>
          <a:graphicData uri="http://schemas.openxmlformats.org/presentationml/2006/ole">
            <mc:AlternateContent xmlns:mc="http://schemas.openxmlformats.org/markup-compatibility/2006">
              <mc:Choice xmlns:v="urn:schemas-microsoft-com:vml" Requires="v">
                <p:oleObj spid="_x0000_s27798" name="Equation" r:id="rId9" imgW="2707920" imgH="266400" progId="">
                  <p:embed/>
                </p:oleObj>
              </mc:Choice>
              <mc:Fallback>
                <p:oleObj name="Equation" r:id="rId9" imgW="2707920" imgH="266400" progId="">
                  <p:embed/>
                  <p:pic>
                    <p:nvPicPr>
                      <p:cNvPr id="0" name="Picture 1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4638" y="3354388"/>
                        <a:ext cx="3716337"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63" name="Text Box 15"/>
          <p:cNvSpPr txBox="1">
            <a:spLocks noChangeArrowheads="1"/>
          </p:cNvSpPr>
          <p:nvPr/>
        </p:nvSpPr>
        <p:spPr bwMode="auto">
          <a:xfrm>
            <a:off x="5667375" y="3251200"/>
            <a:ext cx="110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a:t>是负载</a:t>
            </a:r>
          </a:p>
        </p:txBody>
      </p:sp>
      <p:sp>
        <p:nvSpPr>
          <p:cNvPr id="53264" name="Text Box 16"/>
          <p:cNvSpPr txBox="1">
            <a:spLocks noChangeArrowheads="1"/>
          </p:cNvSpPr>
          <p:nvPr/>
        </p:nvSpPr>
        <p:spPr bwMode="auto">
          <a:xfrm>
            <a:off x="461963" y="3956050"/>
            <a:ext cx="94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a:t>元件</a:t>
            </a:r>
            <a:r>
              <a:rPr kumimoji="1" lang="en-US" altLang="zh-CN"/>
              <a:t>5</a:t>
            </a:r>
          </a:p>
        </p:txBody>
      </p:sp>
      <p:graphicFrame>
        <p:nvGraphicFramePr>
          <p:cNvPr id="53265" name="Object 6"/>
          <p:cNvGraphicFramePr>
            <a:graphicFrameLocks noChangeAspect="1"/>
          </p:cNvGraphicFramePr>
          <p:nvPr/>
        </p:nvGraphicFramePr>
        <p:xfrm>
          <a:off x="1544638" y="4060825"/>
          <a:ext cx="4016375" cy="400050"/>
        </p:xfrm>
        <a:graphic>
          <a:graphicData uri="http://schemas.openxmlformats.org/presentationml/2006/ole">
            <mc:AlternateContent xmlns:mc="http://schemas.openxmlformats.org/markup-compatibility/2006">
              <mc:Choice xmlns:v="urn:schemas-microsoft-com:vml" Requires="v">
                <p:oleObj spid="_x0000_s27799" name="Equation" r:id="rId11" imgW="3038400" imgH="279360" progId="">
                  <p:embed/>
                </p:oleObj>
              </mc:Choice>
              <mc:Fallback>
                <p:oleObj name="Equation" r:id="rId11" imgW="3038400" imgH="279360" progId="">
                  <p:embed/>
                  <p:pic>
                    <p:nvPicPr>
                      <p:cNvPr id="0" name="Picture 13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44638" y="4060825"/>
                        <a:ext cx="4016375"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66" name="Text Box 18"/>
          <p:cNvSpPr txBox="1">
            <a:spLocks noChangeArrowheads="1"/>
          </p:cNvSpPr>
          <p:nvPr/>
        </p:nvSpPr>
        <p:spPr bwMode="auto">
          <a:xfrm>
            <a:off x="5667375" y="3951288"/>
            <a:ext cx="110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a:t>是电源</a:t>
            </a:r>
          </a:p>
        </p:txBody>
      </p:sp>
      <p:graphicFrame>
        <p:nvGraphicFramePr>
          <p:cNvPr id="53267" name="Object 7"/>
          <p:cNvGraphicFramePr>
            <a:graphicFrameLocks noChangeAspect="1"/>
          </p:cNvGraphicFramePr>
          <p:nvPr/>
        </p:nvGraphicFramePr>
        <p:xfrm>
          <a:off x="1096963" y="5205413"/>
          <a:ext cx="5402262" cy="414337"/>
        </p:xfrm>
        <a:graphic>
          <a:graphicData uri="http://schemas.openxmlformats.org/presentationml/2006/ole">
            <mc:AlternateContent xmlns:mc="http://schemas.openxmlformats.org/markup-compatibility/2006">
              <mc:Choice xmlns:v="urn:schemas-microsoft-com:vml" Requires="v">
                <p:oleObj spid="_x0000_s27800" name="Equation" r:id="rId13" imgW="3953520" imgH="279360" progId="">
                  <p:embed/>
                </p:oleObj>
              </mc:Choice>
              <mc:Fallback>
                <p:oleObj name="Equation" r:id="rId13" imgW="3953520" imgH="279360" progId="">
                  <p:embed/>
                  <p:pic>
                    <p:nvPicPr>
                      <p:cNvPr id="0" name="Picture 1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96963" y="5205413"/>
                        <a:ext cx="5402262" cy="414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68" name="Text Box 20"/>
          <p:cNvSpPr txBox="1">
            <a:spLocks noChangeArrowheads="1"/>
          </p:cNvSpPr>
          <p:nvPr/>
        </p:nvSpPr>
        <p:spPr bwMode="auto">
          <a:xfrm>
            <a:off x="461963" y="4622800"/>
            <a:ext cx="12557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a:t>注意：</a:t>
            </a:r>
          </a:p>
        </p:txBody>
      </p:sp>
      <p:sp>
        <p:nvSpPr>
          <p:cNvPr id="53269" name="AutoShape 21"/>
          <p:cNvSpPr>
            <a:spLocks noChangeArrowheads="1"/>
          </p:cNvSpPr>
          <p:nvPr/>
        </p:nvSpPr>
        <p:spPr bwMode="auto">
          <a:xfrm>
            <a:off x="2312988" y="1814513"/>
            <a:ext cx="6167437" cy="2008187"/>
          </a:xfrm>
          <a:prstGeom prst="wedgeRoundRectCallout">
            <a:avLst>
              <a:gd name="adj1" fmla="val -65343"/>
              <a:gd name="adj2" fmla="val 103361"/>
              <a:gd name="adj3" fmla="val 16667"/>
            </a:avLst>
          </a:prstGeom>
          <a:solidFill>
            <a:srgbClr val="FFFF00"/>
          </a:solidFill>
          <a:ln w="9525">
            <a:solidFill>
              <a:schemeClr val="tx1"/>
            </a:solidFill>
            <a:miter lim="800000"/>
            <a:headEnd/>
            <a:tailEnd/>
          </a:ln>
        </p:spPr>
        <p:txBody>
          <a:bodyPr/>
          <a:lstStyle/>
          <a:p>
            <a:pPr>
              <a:lnSpc>
                <a:spcPct val="130000"/>
              </a:lnSpc>
            </a:pPr>
            <a:r>
              <a:rPr kumimoji="1" lang="zh-CN" altLang="en-US" sz="2000" b="1" dirty="0"/>
              <a:t>电路中所有元件的功率之和为 </a:t>
            </a:r>
            <a:r>
              <a:rPr kumimoji="1" lang="en-US" altLang="zh-CN" sz="2000" b="1" dirty="0"/>
              <a:t>0 </a:t>
            </a:r>
            <a:r>
              <a:rPr kumimoji="1" lang="zh-CN" altLang="en-US" sz="2000" b="1" dirty="0"/>
              <a:t>！这一规则称为功率平衡原理。常用作对分析结果的检验准则。功率平衡实际上是能量守恒的体现，任意时刻，电源发出的电能恰为负载所消耗。</a:t>
            </a:r>
          </a:p>
          <a:p>
            <a:pPr>
              <a:lnSpc>
                <a:spcPct val="130000"/>
              </a:lnSpc>
            </a:pPr>
            <a:endParaRPr kumimoji="1" lang="en-US" altLang="zh-CN" b="1" dirty="0">
              <a:solidFill>
                <a:srgbClr val="FF0000"/>
              </a:solidFill>
            </a:endParaRPr>
          </a:p>
        </p:txBody>
      </p:sp>
      <p:sp>
        <p:nvSpPr>
          <p:cNvPr id="2" name="灯片编号占位符 1"/>
          <p:cNvSpPr>
            <a:spLocks noGrp="1"/>
          </p:cNvSpPr>
          <p:nvPr>
            <p:ph type="sldNum" sz="quarter" idx="10"/>
          </p:nvPr>
        </p:nvSpPr>
        <p:spPr/>
        <p:txBody>
          <a:bodyPr/>
          <a:lstStyle/>
          <a:p>
            <a:pPr>
              <a:defRPr/>
            </a:pPr>
            <a:fld id="{EE823C69-BAB3-4855-B98D-EA704B1FD3BB}" type="slidenum">
              <a:rPr lang="zh-CN" altLang="en-US" smtClean="0"/>
              <a:pPr>
                <a:defRPr/>
              </a:pPr>
              <a:t>25</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252">
                                            <p:txEl>
                                              <p:pRg st="0" end="0"/>
                                            </p:txEl>
                                          </p:spTgt>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8" fill="hold" nodeType="afterEffect">
                                  <p:stCondLst>
                                    <p:cond delay="0"/>
                                  </p:stCondLst>
                                  <p:childTnLst>
                                    <p:set>
                                      <p:cBhvr>
                                        <p:cTn id="9" dur="1" fill="hold">
                                          <p:stCondLst>
                                            <p:cond delay="0"/>
                                          </p:stCondLst>
                                        </p:cTn>
                                        <p:tgtEl>
                                          <p:spTgt spid="53253"/>
                                        </p:tgtEl>
                                        <p:attrNameLst>
                                          <p:attrName>style.visibility</p:attrName>
                                        </p:attrNameLst>
                                      </p:cBhvr>
                                      <p:to>
                                        <p:strVal val="visible"/>
                                      </p:to>
                                    </p:set>
                                    <p:animEffect transition="in" filter="wipe(left)">
                                      <p:cBhvr>
                                        <p:cTn id="10" dur="500"/>
                                        <p:tgtEl>
                                          <p:spTgt spid="53253"/>
                                        </p:tgtEl>
                                      </p:cBhvr>
                                    </p:animEffec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53254">
                                            <p:txEl>
                                              <p:pRg st="0" end="0"/>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53255">
                                            <p:txEl>
                                              <p:pRg st="0" end="0"/>
                                            </p:txEl>
                                          </p:spTgt>
                                        </p:tgtEl>
                                        <p:attrNameLst>
                                          <p:attrName>style.visibility</p:attrName>
                                        </p:attrNameLst>
                                      </p:cBhvr>
                                      <p:to>
                                        <p:strVal val="visible"/>
                                      </p:to>
                                    </p:se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53256"/>
                                        </p:tgtEl>
                                        <p:attrNameLst>
                                          <p:attrName>style.visibility</p:attrName>
                                        </p:attrNameLst>
                                      </p:cBhvr>
                                      <p:to>
                                        <p:strVal val="visible"/>
                                      </p:to>
                                    </p:set>
                                    <p:animEffect transition="in" filter="wipe(left)">
                                      <p:cBhvr>
                                        <p:cTn id="21" dur="500"/>
                                        <p:tgtEl>
                                          <p:spTgt spid="53256"/>
                                        </p:tgtEl>
                                      </p:cBhvr>
                                    </p:animEffect>
                                  </p:childTnLst>
                                </p:cTn>
                              </p:par>
                            </p:childTnLst>
                          </p:cTn>
                        </p:par>
                        <p:par>
                          <p:cTn id="22" fill="hold" nodeType="afterGroup">
                            <p:stCondLst>
                              <p:cond delay="1000"/>
                            </p:stCondLst>
                            <p:childTnLst>
                              <p:par>
                                <p:cTn id="23" presetID="1" presetClass="entr" presetSubtype="0" fill="hold" grpId="0" nodeType="afterEffect">
                                  <p:stCondLst>
                                    <p:cond delay="0"/>
                                  </p:stCondLst>
                                  <p:childTnLst>
                                    <p:set>
                                      <p:cBhvr>
                                        <p:cTn id="24" dur="1" fill="hold">
                                          <p:stCondLst>
                                            <p:cond delay="499"/>
                                          </p:stCondLst>
                                        </p:cTn>
                                        <p:tgtEl>
                                          <p:spTgt spid="53257">
                                            <p:txEl>
                                              <p:pRg st="0" end="0"/>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53258">
                                            <p:txEl>
                                              <p:pRg st="0" end="0"/>
                                            </p:txEl>
                                          </p:spTgt>
                                        </p:tgtEl>
                                        <p:attrNameLst>
                                          <p:attrName>style.visibility</p:attrName>
                                        </p:attrNameLst>
                                      </p:cBhvr>
                                      <p:to>
                                        <p:strVal val="visible"/>
                                      </p:to>
                                    </p:set>
                                  </p:childTnLst>
                                </p:cTn>
                              </p:par>
                            </p:childTnLst>
                          </p:cTn>
                        </p:par>
                        <p:par>
                          <p:cTn id="29" fill="hold" nodeType="afterGroup">
                            <p:stCondLst>
                              <p:cond delay="500"/>
                            </p:stCondLst>
                            <p:childTnLst>
                              <p:par>
                                <p:cTn id="30" presetID="22" presetClass="entr" presetSubtype="8" fill="hold" nodeType="afterEffect">
                                  <p:stCondLst>
                                    <p:cond delay="0"/>
                                  </p:stCondLst>
                                  <p:childTnLst>
                                    <p:set>
                                      <p:cBhvr>
                                        <p:cTn id="31" dur="1" fill="hold">
                                          <p:stCondLst>
                                            <p:cond delay="0"/>
                                          </p:stCondLst>
                                        </p:cTn>
                                        <p:tgtEl>
                                          <p:spTgt spid="53259"/>
                                        </p:tgtEl>
                                        <p:attrNameLst>
                                          <p:attrName>style.visibility</p:attrName>
                                        </p:attrNameLst>
                                      </p:cBhvr>
                                      <p:to>
                                        <p:strVal val="visible"/>
                                      </p:to>
                                    </p:set>
                                    <p:animEffect transition="in" filter="wipe(left)">
                                      <p:cBhvr>
                                        <p:cTn id="32" dur="500"/>
                                        <p:tgtEl>
                                          <p:spTgt spid="53259"/>
                                        </p:tgtEl>
                                      </p:cBhvr>
                                    </p:animEffect>
                                  </p:childTnLst>
                                </p:cTn>
                              </p:par>
                            </p:childTnLst>
                          </p:cTn>
                        </p:par>
                        <p:par>
                          <p:cTn id="33" fill="hold" nodeType="afterGroup">
                            <p:stCondLst>
                              <p:cond delay="1000"/>
                            </p:stCondLst>
                            <p:childTnLst>
                              <p:par>
                                <p:cTn id="34" presetID="1" presetClass="entr" presetSubtype="0" fill="hold" grpId="0" nodeType="afterEffect">
                                  <p:stCondLst>
                                    <p:cond delay="0"/>
                                  </p:stCondLst>
                                  <p:childTnLst>
                                    <p:set>
                                      <p:cBhvr>
                                        <p:cTn id="35" dur="1" fill="hold">
                                          <p:stCondLst>
                                            <p:cond delay="499"/>
                                          </p:stCondLst>
                                        </p:cTn>
                                        <p:tgtEl>
                                          <p:spTgt spid="53260">
                                            <p:txEl>
                                              <p:pRg st="0" end="0"/>
                                            </p:txEl>
                                          </p:spTgt>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53261">
                                            <p:txEl>
                                              <p:pRg st="0" end="0"/>
                                            </p:txEl>
                                          </p:spTgt>
                                        </p:tgtEl>
                                        <p:attrNameLst>
                                          <p:attrName>style.visibility</p:attrName>
                                        </p:attrNameLst>
                                      </p:cBhvr>
                                      <p:to>
                                        <p:strVal val="visible"/>
                                      </p:to>
                                    </p:set>
                                  </p:childTnLst>
                                </p:cTn>
                              </p:par>
                            </p:childTnLst>
                          </p:cTn>
                        </p:par>
                        <p:par>
                          <p:cTn id="40" fill="hold" nodeType="afterGroup">
                            <p:stCondLst>
                              <p:cond delay="500"/>
                            </p:stCondLst>
                            <p:childTnLst>
                              <p:par>
                                <p:cTn id="41" presetID="22" presetClass="entr" presetSubtype="8" fill="hold" nodeType="afterEffect">
                                  <p:stCondLst>
                                    <p:cond delay="0"/>
                                  </p:stCondLst>
                                  <p:childTnLst>
                                    <p:set>
                                      <p:cBhvr>
                                        <p:cTn id="42" dur="1" fill="hold">
                                          <p:stCondLst>
                                            <p:cond delay="0"/>
                                          </p:stCondLst>
                                        </p:cTn>
                                        <p:tgtEl>
                                          <p:spTgt spid="53262"/>
                                        </p:tgtEl>
                                        <p:attrNameLst>
                                          <p:attrName>style.visibility</p:attrName>
                                        </p:attrNameLst>
                                      </p:cBhvr>
                                      <p:to>
                                        <p:strVal val="visible"/>
                                      </p:to>
                                    </p:set>
                                    <p:animEffect transition="in" filter="wipe(left)">
                                      <p:cBhvr>
                                        <p:cTn id="43" dur="500"/>
                                        <p:tgtEl>
                                          <p:spTgt spid="53262"/>
                                        </p:tgtEl>
                                      </p:cBhvr>
                                    </p:animEffect>
                                  </p:childTnLst>
                                </p:cTn>
                              </p:par>
                            </p:childTnLst>
                          </p:cTn>
                        </p:par>
                        <p:par>
                          <p:cTn id="44" fill="hold" nodeType="afterGroup">
                            <p:stCondLst>
                              <p:cond delay="1000"/>
                            </p:stCondLst>
                            <p:childTnLst>
                              <p:par>
                                <p:cTn id="45" presetID="1" presetClass="entr" presetSubtype="0" fill="hold" grpId="0" nodeType="afterEffect">
                                  <p:stCondLst>
                                    <p:cond delay="0"/>
                                  </p:stCondLst>
                                  <p:childTnLst>
                                    <p:set>
                                      <p:cBhvr>
                                        <p:cTn id="46" dur="1" fill="hold">
                                          <p:stCondLst>
                                            <p:cond delay="499"/>
                                          </p:stCondLst>
                                        </p:cTn>
                                        <p:tgtEl>
                                          <p:spTgt spid="53263">
                                            <p:txEl>
                                              <p:pRg st="0" end="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53264">
                                            <p:txEl>
                                              <p:pRg st="0" end="0"/>
                                            </p:txEl>
                                          </p:spTgt>
                                        </p:tgtEl>
                                        <p:attrNameLst>
                                          <p:attrName>style.visibility</p:attrName>
                                        </p:attrNameLst>
                                      </p:cBhvr>
                                      <p:to>
                                        <p:strVal val="visible"/>
                                      </p:to>
                                    </p:set>
                                  </p:childTnLst>
                                </p:cTn>
                              </p:par>
                            </p:childTnLst>
                          </p:cTn>
                        </p:par>
                        <p:par>
                          <p:cTn id="51" fill="hold" nodeType="afterGroup">
                            <p:stCondLst>
                              <p:cond delay="500"/>
                            </p:stCondLst>
                            <p:childTnLst>
                              <p:par>
                                <p:cTn id="52" presetID="22" presetClass="entr" presetSubtype="8" fill="hold" nodeType="afterEffect">
                                  <p:stCondLst>
                                    <p:cond delay="0"/>
                                  </p:stCondLst>
                                  <p:childTnLst>
                                    <p:set>
                                      <p:cBhvr>
                                        <p:cTn id="53" dur="1" fill="hold">
                                          <p:stCondLst>
                                            <p:cond delay="0"/>
                                          </p:stCondLst>
                                        </p:cTn>
                                        <p:tgtEl>
                                          <p:spTgt spid="53265"/>
                                        </p:tgtEl>
                                        <p:attrNameLst>
                                          <p:attrName>style.visibility</p:attrName>
                                        </p:attrNameLst>
                                      </p:cBhvr>
                                      <p:to>
                                        <p:strVal val="visible"/>
                                      </p:to>
                                    </p:set>
                                    <p:animEffect transition="in" filter="wipe(left)">
                                      <p:cBhvr>
                                        <p:cTn id="54" dur="500"/>
                                        <p:tgtEl>
                                          <p:spTgt spid="53265"/>
                                        </p:tgtEl>
                                      </p:cBhvr>
                                    </p:animEffect>
                                  </p:childTnLst>
                                </p:cTn>
                              </p:par>
                            </p:childTnLst>
                          </p:cTn>
                        </p:par>
                        <p:par>
                          <p:cTn id="55" fill="hold" nodeType="afterGroup">
                            <p:stCondLst>
                              <p:cond delay="1000"/>
                            </p:stCondLst>
                            <p:childTnLst>
                              <p:par>
                                <p:cTn id="56" presetID="1" presetClass="entr" presetSubtype="0" fill="hold" grpId="0" nodeType="afterEffect">
                                  <p:stCondLst>
                                    <p:cond delay="0"/>
                                  </p:stCondLst>
                                  <p:childTnLst>
                                    <p:set>
                                      <p:cBhvr>
                                        <p:cTn id="57" dur="1" fill="hold">
                                          <p:stCondLst>
                                            <p:cond delay="499"/>
                                          </p:stCondLst>
                                        </p:cTn>
                                        <p:tgtEl>
                                          <p:spTgt spid="53266">
                                            <p:txEl>
                                              <p:pRg st="0" end="0"/>
                                            </p:txEl>
                                          </p:spTgt>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53268">
                                            <p:txEl>
                                              <p:pRg st="0" end="0"/>
                                            </p:txEl>
                                          </p:spTgt>
                                        </p:tgtEl>
                                        <p:attrNameLst>
                                          <p:attrName>style.visibility</p:attrName>
                                        </p:attrNameLst>
                                      </p:cBhvr>
                                      <p:to>
                                        <p:strVal val="visible"/>
                                      </p:to>
                                    </p:set>
                                  </p:childTnLst>
                                </p:cTn>
                              </p:par>
                            </p:childTnLst>
                          </p:cTn>
                        </p:par>
                        <p:par>
                          <p:cTn id="62" fill="hold" nodeType="afterGroup">
                            <p:stCondLst>
                              <p:cond delay="500"/>
                            </p:stCondLst>
                            <p:childTnLst>
                              <p:par>
                                <p:cTn id="63" presetID="22" presetClass="entr" presetSubtype="8" fill="hold" nodeType="afterEffect">
                                  <p:stCondLst>
                                    <p:cond delay="0"/>
                                  </p:stCondLst>
                                  <p:childTnLst>
                                    <p:set>
                                      <p:cBhvr>
                                        <p:cTn id="64" dur="1" fill="hold">
                                          <p:stCondLst>
                                            <p:cond delay="0"/>
                                          </p:stCondLst>
                                        </p:cTn>
                                        <p:tgtEl>
                                          <p:spTgt spid="53267"/>
                                        </p:tgtEl>
                                        <p:attrNameLst>
                                          <p:attrName>style.visibility</p:attrName>
                                        </p:attrNameLst>
                                      </p:cBhvr>
                                      <p:to>
                                        <p:strVal val="visible"/>
                                      </p:to>
                                    </p:set>
                                    <p:animEffect transition="in" filter="wipe(left)">
                                      <p:cBhvr>
                                        <p:cTn id="65" dur="500"/>
                                        <p:tgtEl>
                                          <p:spTgt spid="53267"/>
                                        </p:tgtEl>
                                      </p:cBhvr>
                                    </p:animEffect>
                                  </p:childTnLst>
                                </p:cTn>
                              </p:par>
                            </p:childTnLst>
                          </p:cTn>
                        </p:par>
                        <p:par>
                          <p:cTn id="66" fill="hold" nodeType="afterGroup">
                            <p:stCondLst>
                              <p:cond delay="1000"/>
                            </p:stCondLst>
                            <p:childTnLst>
                              <p:par>
                                <p:cTn id="67" presetID="1" presetClass="entr" presetSubtype="0" fill="hold" grpId="1" nodeType="afterEffect">
                                  <p:stCondLst>
                                    <p:cond delay="0"/>
                                  </p:stCondLst>
                                  <p:childTnLst>
                                    <p:set>
                                      <p:cBhvr>
                                        <p:cTn id="68" dur="1" fill="hold">
                                          <p:stCondLst>
                                            <p:cond delay="0"/>
                                          </p:stCondLst>
                                        </p:cTn>
                                        <p:tgtEl>
                                          <p:spTgt spid="53269"/>
                                        </p:tgtEl>
                                        <p:attrNameLst>
                                          <p:attrName>style.visibility</p:attrName>
                                        </p:attrNameLst>
                                      </p:cBhvr>
                                      <p:to>
                                        <p:strVal val="visible"/>
                                      </p:to>
                                    </p:set>
                                  </p:childTnLst>
                                </p:cTn>
                              </p:par>
                            </p:childTnLst>
                          </p:cTn>
                        </p:par>
                        <p:par>
                          <p:cTn id="69" fill="hold" nodeType="afterGroup">
                            <p:stCondLst>
                              <p:cond delay="1000"/>
                            </p:stCondLst>
                            <p:childTnLst>
                              <p:par>
                                <p:cTn id="70" presetID="35" presetClass="emph" presetSubtype="0" repeatCount="3000" fill="hold" grpId="0" nodeType="afterEffect">
                                  <p:stCondLst>
                                    <p:cond delay="0"/>
                                  </p:stCondLst>
                                  <p:childTnLst>
                                    <p:anim calcmode="discrete" valueType="str">
                                      <p:cBhvr>
                                        <p:cTn id="71" dur="1000" fill="hold"/>
                                        <p:tgtEl>
                                          <p:spTgt spid="5326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build="p" autoUpdateAnimBg="0"/>
      <p:bldP spid="53254" grpId="0" build="p" autoUpdateAnimBg="0"/>
      <p:bldP spid="53255" grpId="0" build="p" autoUpdateAnimBg="0"/>
      <p:bldP spid="53257" grpId="0" build="p" autoUpdateAnimBg="0"/>
      <p:bldP spid="53258" grpId="0" build="p" autoUpdateAnimBg="0"/>
      <p:bldP spid="53260" grpId="0" build="p" autoUpdateAnimBg="0"/>
      <p:bldP spid="53261" grpId="0" build="p" autoUpdateAnimBg="0"/>
      <p:bldP spid="53263" grpId="0" build="p" autoUpdateAnimBg="0"/>
      <p:bldP spid="53264" grpId="0" build="p" autoUpdateAnimBg="0"/>
      <p:bldP spid="53266" grpId="0" build="p" autoUpdateAnimBg="0"/>
      <p:bldP spid="53268" grpId="0" build="p" autoUpdateAnimBg="0"/>
      <p:bldP spid="53269" grpId="0" animBg="1"/>
      <p:bldP spid="53269"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smtClean="0">
                <a:ea typeface="宋体" pitchFamily="2" charset="-122"/>
              </a:rPr>
              <a:t>1.3 </a:t>
            </a:r>
            <a:r>
              <a:rPr lang="zh-CN" altLang="en-US" smtClean="0">
                <a:ea typeface="宋体" pitchFamily="2" charset="-122"/>
              </a:rPr>
              <a:t>电路中的基本物理量（续</a:t>
            </a:r>
            <a:r>
              <a:rPr lang="en-US" altLang="zh-CN" smtClean="0">
                <a:ea typeface="宋体" pitchFamily="2" charset="-122"/>
              </a:rPr>
              <a:t>14</a:t>
            </a:r>
            <a:r>
              <a:rPr lang="zh-CN" altLang="en-US" smtClean="0">
                <a:ea typeface="宋体" pitchFamily="2" charset="-122"/>
              </a:rPr>
              <a:t>）</a:t>
            </a:r>
          </a:p>
        </p:txBody>
      </p:sp>
      <p:sp>
        <p:nvSpPr>
          <p:cNvPr id="2" name="灯片编号占位符 1"/>
          <p:cNvSpPr>
            <a:spLocks noGrp="1"/>
          </p:cNvSpPr>
          <p:nvPr>
            <p:ph type="sldNum" sz="quarter" idx="10"/>
          </p:nvPr>
        </p:nvSpPr>
        <p:spPr/>
        <p:txBody>
          <a:bodyPr/>
          <a:lstStyle/>
          <a:p>
            <a:pPr>
              <a:defRPr/>
            </a:pPr>
            <a:fld id="{EE823C69-BAB3-4855-B98D-EA704B1FD3BB}" type="slidenum">
              <a:rPr lang="zh-CN" altLang="en-US" smtClean="0"/>
              <a:pPr>
                <a:defRPr/>
              </a:pPr>
              <a:t>26</a:t>
            </a:fld>
            <a:endParaRPr lang="zh-CN" altLang="en-US"/>
          </a:p>
        </p:txBody>
      </p:sp>
      <p:sp>
        <p:nvSpPr>
          <p:cNvPr id="3" name="矩形 2"/>
          <p:cNvSpPr/>
          <p:nvPr/>
        </p:nvSpPr>
        <p:spPr>
          <a:xfrm>
            <a:off x="345772" y="980728"/>
            <a:ext cx="8280920" cy="2677656"/>
          </a:xfrm>
          <a:prstGeom prst="rect">
            <a:avLst/>
          </a:prstGeom>
        </p:spPr>
        <p:txBody>
          <a:bodyPr wrap="square">
            <a:spAutoFit/>
          </a:bodyPr>
          <a:lstStyle/>
          <a:p>
            <a:pPr indent="714375">
              <a:lnSpc>
                <a:spcPct val="150000"/>
              </a:lnSpc>
            </a:pPr>
            <a:r>
              <a:rPr kumimoji="1" lang="zh-CN" altLang="en-US" sz="2800" b="1" dirty="0"/>
              <a:t>电路中所有元件的功率之和为 </a:t>
            </a:r>
            <a:r>
              <a:rPr kumimoji="1" lang="en-US" altLang="zh-CN" sz="2800" b="1" dirty="0"/>
              <a:t>0 </a:t>
            </a:r>
            <a:r>
              <a:rPr kumimoji="1" lang="zh-CN" altLang="en-US" sz="2800" b="1" dirty="0"/>
              <a:t>！这一规则称为功率平衡原理。常用作对分析结果的检验准则。功率平衡实际上是能量守恒的体现，任意时刻，电源发出的电能恰为负载所消耗。</a:t>
            </a:r>
            <a:endParaRPr kumimoji="1" lang="zh-CN" altLang="en-US" sz="2800" b="1" dirty="0"/>
          </a:p>
        </p:txBody>
      </p:sp>
    </p:spTree>
    <p:extLst>
      <p:ext uri="{BB962C8B-B14F-4D97-AF65-F5344CB8AC3E}">
        <p14:creationId xmlns:p14="http://schemas.microsoft.com/office/powerpoint/2010/main" val="10683028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dirty="0" smtClean="0">
                <a:ea typeface="宋体" pitchFamily="2" charset="-122"/>
              </a:rPr>
              <a:t>1.4 </a:t>
            </a:r>
            <a:r>
              <a:rPr lang="zh-CN" altLang="en-US" dirty="0" smtClean="0">
                <a:ea typeface="宋体" pitchFamily="2" charset="-122"/>
              </a:rPr>
              <a:t>基本电路元件模型</a:t>
            </a:r>
          </a:p>
        </p:txBody>
      </p:sp>
      <p:sp>
        <p:nvSpPr>
          <p:cNvPr id="28675" name="Rectangle 3"/>
          <p:cNvSpPr>
            <a:spLocks noGrp="1" noChangeArrowheads="1"/>
          </p:cNvSpPr>
          <p:nvPr>
            <p:ph sz="quarter" idx="11"/>
          </p:nvPr>
        </p:nvSpPr>
        <p:spPr/>
        <p:txBody>
          <a:bodyPr/>
          <a:lstStyle/>
          <a:p>
            <a:pPr eaLnBrk="1" hangingPunct="1">
              <a:lnSpc>
                <a:spcPct val="120000"/>
              </a:lnSpc>
            </a:pPr>
            <a:r>
              <a:rPr lang="zh-CN" altLang="en-US" dirty="0" smtClean="0"/>
              <a:t>电阻元件</a:t>
            </a:r>
          </a:p>
          <a:p>
            <a:pPr lvl="1" eaLnBrk="1" hangingPunct="1">
              <a:lnSpc>
                <a:spcPct val="120000"/>
              </a:lnSpc>
            </a:pPr>
            <a:r>
              <a:rPr lang="zh-CN" altLang="en-US" dirty="0" smtClean="0"/>
              <a:t>电阻元件的概念</a:t>
            </a:r>
            <a:br>
              <a:rPr lang="zh-CN" altLang="en-US" dirty="0" smtClean="0"/>
            </a:br>
            <a:r>
              <a:rPr lang="zh-CN" altLang="en-US" dirty="0" smtClean="0"/>
              <a:t>由代数关系联系端电压 </a:t>
            </a:r>
            <a:r>
              <a:rPr lang="en-US" altLang="zh-CN" i="1" dirty="0" smtClean="0"/>
              <a:t>u </a:t>
            </a:r>
            <a:r>
              <a:rPr lang="zh-CN" altLang="en-US" dirty="0" smtClean="0"/>
              <a:t>和电流</a:t>
            </a:r>
            <a:r>
              <a:rPr lang="zh-CN" altLang="en-US" i="1" dirty="0" smtClean="0"/>
              <a:t> </a:t>
            </a:r>
            <a:r>
              <a:rPr lang="en-US" altLang="zh-CN" i="1" dirty="0" smtClean="0"/>
              <a:t>i</a:t>
            </a:r>
            <a:r>
              <a:rPr lang="en-US" altLang="zh-CN" dirty="0" smtClean="0"/>
              <a:t> </a:t>
            </a:r>
            <a:r>
              <a:rPr lang="zh-CN" altLang="en-US" dirty="0" smtClean="0"/>
              <a:t>的二端元件称为电阻元件，简称电阻。</a:t>
            </a:r>
            <a:br>
              <a:rPr lang="zh-CN" altLang="en-US" dirty="0" smtClean="0"/>
            </a:br>
            <a:r>
              <a:rPr lang="zh-CN" altLang="en-US" dirty="0" smtClean="0"/>
              <a:t>电阻元件的特性由 </a:t>
            </a:r>
            <a:r>
              <a:rPr lang="en-US" altLang="zh-CN" i="1" dirty="0" smtClean="0"/>
              <a:t>u-i </a:t>
            </a:r>
            <a:r>
              <a:rPr lang="zh-CN" altLang="en-US" dirty="0" smtClean="0"/>
              <a:t>平面上的一条曲线表示，</a:t>
            </a:r>
          </a:p>
          <a:p>
            <a:pPr eaLnBrk="1" hangingPunct="1">
              <a:lnSpc>
                <a:spcPct val="120000"/>
              </a:lnSpc>
            </a:pPr>
            <a:endParaRPr lang="en-US" altLang="zh-CN" dirty="0" smtClean="0"/>
          </a:p>
        </p:txBody>
      </p:sp>
      <p:grpSp>
        <p:nvGrpSpPr>
          <p:cNvPr id="2" name="Group 4"/>
          <p:cNvGrpSpPr>
            <a:grpSpLocks/>
          </p:cNvGrpSpPr>
          <p:nvPr/>
        </p:nvGrpSpPr>
        <p:grpSpPr bwMode="auto">
          <a:xfrm>
            <a:off x="5105400" y="3489325"/>
            <a:ext cx="3287713" cy="1939925"/>
            <a:chOff x="1628" y="816"/>
            <a:chExt cx="2071" cy="1222"/>
          </a:xfrm>
        </p:grpSpPr>
        <p:sp>
          <p:nvSpPr>
            <p:cNvPr id="28681" name="Text Box 5"/>
            <p:cNvSpPr txBox="1">
              <a:spLocks noChangeArrowheads="1"/>
            </p:cNvSpPr>
            <p:nvPr/>
          </p:nvSpPr>
          <p:spPr bwMode="auto">
            <a:xfrm>
              <a:off x="2438" y="1584"/>
              <a:ext cx="1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b="1">
                  <a:latin typeface="Times New Roman" panose="02020603050405020304" pitchFamily="18" charset="0"/>
                  <a:cs typeface="Times New Roman" panose="02020603050405020304" pitchFamily="18" charset="0"/>
                </a:rPr>
                <a:t>0</a:t>
              </a:r>
            </a:p>
          </p:txBody>
        </p:sp>
        <p:grpSp>
          <p:nvGrpSpPr>
            <p:cNvPr id="28682" name="Group 6"/>
            <p:cNvGrpSpPr>
              <a:grpSpLocks/>
            </p:cNvGrpSpPr>
            <p:nvPr/>
          </p:nvGrpSpPr>
          <p:grpSpPr bwMode="auto">
            <a:xfrm>
              <a:off x="1628" y="816"/>
              <a:ext cx="2071" cy="1222"/>
              <a:chOff x="1628" y="816"/>
              <a:chExt cx="2071" cy="1222"/>
            </a:xfrm>
          </p:grpSpPr>
          <p:sp>
            <p:nvSpPr>
              <p:cNvPr id="28683" name="Line 7"/>
              <p:cNvSpPr>
                <a:spLocks noChangeShapeType="1"/>
              </p:cNvSpPr>
              <p:nvPr/>
            </p:nvSpPr>
            <p:spPr bwMode="auto">
              <a:xfrm>
                <a:off x="1680" y="1606"/>
                <a:ext cx="1824"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28684" name="Line 8"/>
              <p:cNvSpPr>
                <a:spLocks noChangeShapeType="1"/>
              </p:cNvSpPr>
              <p:nvPr/>
            </p:nvSpPr>
            <p:spPr bwMode="auto">
              <a:xfrm flipV="1">
                <a:off x="2448" y="934"/>
                <a:ext cx="0" cy="1104"/>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28685" name="Text Box 9"/>
              <p:cNvSpPr txBox="1">
                <a:spLocks noChangeArrowheads="1"/>
              </p:cNvSpPr>
              <p:nvPr/>
            </p:nvSpPr>
            <p:spPr bwMode="auto">
              <a:xfrm>
                <a:off x="3542" y="1440"/>
                <a:ext cx="15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b="1" i="1">
                    <a:latin typeface="Times New Roman" panose="02020603050405020304" pitchFamily="18" charset="0"/>
                    <a:cs typeface="Times New Roman" panose="02020603050405020304" pitchFamily="18" charset="0"/>
                  </a:rPr>
                  <a:t>i</a:t>
                </a:r>
                <a:endParaRPr kumimoji="1" lang="en-US" altLang="zh-CN" b="1">
                  <a:latin typeface="Times New Roman" panose="02020603050405020304" pitchFamily="18" charset="0"/>
                  <a:cs typeface="Times New Roman" panose="02020603050405020304" pitchFamily="18" charset="0"/>
                </a:endParaRPr>
              </a:p>
            </p:txBody>
          </p:sp>
          <p:sp>
            <p:nvSpPr>
              <p:cNvPr id="28686" name="Text Box 10"/>
              <p:cNvSpPr txBox="1">
                <a:spLocks noChangeArrowheads="1"/>
              </p:cNvSpPr>
              <p:nvPr/>
            </p:nvSpPr>
            <p:spPr bwMode="auto">
              <a:xfrm>
                <a:off x="2486" y="816"/>
                <a:ext cx="1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b="1" i="1">
                    <a:latin typeface="Times New Roman" panose="02020603050405020304" pitchFamily="18" charset="0"/>
                    <a:cs typeface="Times New Roman" panose="02020603050405020304" pitchFamily="18" charset="0"/>
                  </a:rPr>
                  <a:t>u</a:t>
                </a:r>
              </a:p>
            </p:txBody>
          </p:sp>
          <p:sp>
            <p:nvSpPr>
              <p:cNvPr id="28687" name="Freeform 11"/>
              <p:cNvSpPr>
                <a:spLocks/>
              </p:cNvSpPr>
              <p:nvPr/>
            </p:nvSpPr>
            <p:spPr bwMode="auto">
              <a:xfrm>
                <a:off x="1628" y="892"/>
                <a:ext cx="1486" cy="982"/>
              </a:xfrm>
              <a:custGeom>
                <a:avLst/>
                <a:gdLst>
                  <a:gd name="T0" fmla="*/ 1486 w 1486"/>
                  <a:gd name="T1" fmla="*/ 0 h 982"/>
                  <a:gd name="T2" fmla="*/ 1424 w 1486"/>
                  <a:gd name="T3" fmla="*/ 113 h 982"/>
                  <a:gd name="T4" fmla="*/ 1341 w 1486"/>
                  <a:gd name="T5" fmla="*/ 372 h 982"/>
                  <a:gd name="T6" fmla="*/ 1217 w 1486"/>
                  <a:gd name="T7" fmla="*/ 569 h 982"/>
                  <a:gd name="T8" fmla="*/ 1030 w 1486"/>
                  <a:gd name="T9" fmla="*/ 620 h 982"/>
                  <a:gd name="T10" fmla="*/ 710 w 1486"/>
                  <a:gd name="T11" fmla="*/ 775 h 982"/>
                  <a:gd name="T12" fmla="*/ 606 w 1486"/>
                  <a:gd name="T13" fmla="*/ 796 h 982"/>
                  <a:gd name="T14" fmla="*/ 420 w 1486"/>
                  <a:gd name="T15" fmla="*/ 848 h 982"/>
                  <a:gd name="T16" fmla="*/ 337 w 1486"/>
                  <a:gd name="T17" fmla="*/ 920 h 982"/>
                  <a:gd name="T18" fmla="*/ 224 w 1486"/>
                  <a:gd name="T19" fmla="*/ 982 h 982"/>
                  <a:gd name="T20" fmla="*/ 172 w 1486"/>
                  <a:gd name="T21" fmla="*/ 972 h 982"/>
                  <a:gd name="T22" fmla="*/ 151 w 1486"/>
                  <a:gd name="T23" fmla="*/ 941 h 982"/>
                  <a:gd name="T24" fmla="*/ 89 w 1486"/>
                  <a:gd name="T25" fmla="*/ 920 h 982"/>
                  <a:gd name="T26" fmla="*/ 58 w 1486"/>
                  <a:gd name="T27" fmla="*/ 910 h 982"/>
                  <a:gd name="T28" fmla="*/ 6 w 1486"/>
                  <a:gd name="T29" fmla="*/ 951 h 98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86"/>
                  <a:gd name="T46" fmla="*/ 0 h 982"/>
                  <a:gd name="T47" fmla="*/ 1486 w 1486"/>
                  <a:gd name="T48" fmla="*/ 982 h 98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86" h="982">
                    <a:moveTo>
                      <a:pt x="1486" y="0"/>
                    </a:moveTo>
                    <a:cubicBezTo>
                      <a:pt x="1437" y="32"/>
                      <a:pt x="1442" y="61"/>
                      <a:pt x="1424" y="113"/>
                    </a:cubicBezTo>
                    <a:cubicBezTo>
                      <a:pt x="1395" y="198"/>
                      <a:pt x="1390" y="296"/>
                      <a:pt x="1341" y="372"/>
                    </a:cubicBezTo>
                    <a:cubicBezTo>
                      <a:pt x="1324" y="452"/>
                      <a:pt x="1286" y="522"/>
                      <a:pt x="1217" y="569"/>
                    </a:cubicBezTo>
                    <a:cubicBezTo>
                      <a:pt x="1165" y="604"/>
                      <a:pt x="1089" y="598"/>
                      <a:pt x="1030" y="620"/>
                    </a:cubicBezTo>
                    <a:cubicBezTo>
                      <a:pt x="919" y="662"/>
                      <a:pt x="818" y="727"/>
                      <a:pt x="710" y="775"/>
                    </a:cubicBezTo>
                    <a:cubicBezTo>
                      <a:pt x="686" y="786"/>
                      <a:pt x="626" y="792"/>
                      <a:pt x="606" y="796"/>
                    </a:cubicBezTo>
                    <a:cubicBezTo>
                      <a:pt x="542" y="808"/>
                      <a:pt x="480" y="824"/>
                      <a:pt x="420" y="848"/>
                    </a:cubicBezTo>
                    <a:cubicBezTo>
                      <a:pt x="396" y="884"/>
                      <a:pt x="379" y="906"/>
                      <a:pt x="337" y="920"/>
                    </a:cubicBezTo>
                    <a:cubicBezTo>
                      <a:pt x="292" y="965"/>
                      <a:pt x="274" y="950"/>
                      <a:pt x="224" y="982"/>
                    </a:cubicBezTo>
                    <a:cubicBezTo>
                      <a:pt x="207" y="979"/>
                      <a:pt x="187" y="981"/>
                      <a:pt x="172" y="972"/>
                    </a:cubicBezTo>
                    <a:cubicBezTo>
                      <a:pt x="161" y="966"/>
                      <a:pt x="162" y="948"/>
                      <a:pt x="151" y="941"/>
                    </a:cubicBezTo>
                    <a:cubicBezTo>
                      <a:pt x="133" y="929"/>
                      <a:pt x="110" y="927"/>
                      <a:pt x="89" y="920"/>
                    </a:cubicBezTo>
                    <a:cubicBezTo>
                      <a:pt x="79" y="917"/>
                      <a:pt x="58" y="910"/>
                      <a:pt x="58" y="910"/>
                    </a:cubicBezTo>
                    <a:cubicBezTo>
                      <a:pt x="0" y="933"/>
                      <a:pt x="6" y="912"/>
                      <a:pt x="6" y="951"/>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grpSp>
      </p:grpSp>
      <p:sp>
        <p:nvSpPr>
          <p:cNvPr id="57356" name="Text Box 12"/>
          <p:cNvSpPr txBox="1">
            <a:spLocks noChangeArrowheads="1"/>
          </p:cNvSpPr>
          <p:nvPr/>
        </p:nvSpPr>
        <p:spPr bwMode="auto">
          <a:xfrm>
            <a:off x="785813" y="3429000"/>
            <a:ext cx="4313237"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30000"/>
              </a:lnSpc>
            </a:pPr>
            <a:r>
              <a:rPr kumimoji="1" lang="zh-CN" altLang="en-US" sz="2400" b="1" dirty="0">
                <a:solidFill>
                  <a:schemeClr val="tx2"/>
                </a:solidFill>
                <a:latin typeface="Times New Roman" pitchFamily="18" charset="0"/>
                <a:ea typeface="楷体" pitchFamily="49" charset="-122"/>
              </a:rPr>
              <a:t>当这条曲线是一条过原点的直线时，称为线性电阻。本课程中如无特别声明电阻元件均指线性电阻。</a:t>
            </a:r>
          </a:p>
        </p:txBody>
      </p:sp>
      <p:sp>
        <p:nvSpPr>
          <p:cNvPr id="57357" name="Line 13"/>
          <p:cNvSpPr>
            <a:spLocks noChangeShapeType="1"/>
          </p:cNvSpPr>
          <p:nvPr/>
        </p:nvSpPr>
        <p:spPr bwMode="auto">
          <a:xfrm flipV="1">
            <a:off x="5867400" y="3806825"/>
            <a:ext cx="1828800" cy="1371600"/>
          </a:xfrm>
          <a:prstGeom prst="line">
            <a:avLst/>
          </a:prstGeom>
          <a:noFill/>
          <a:ln w="28575" cap="sq">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58" name="Text Box 14"/>
          <p:cNvSpPr txBox="1">
            <a:spLocks noChangeArrowheads="1"/>
          </p:cNvSpPr>
          <p:nvPr/>
        </p:nvSpPr>
        <p:spPr bwMode="auto">
          <a:xfrm>
            <a:off x="7651750" y="3694113"/>
            <a:ext cx="142539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1600" b="1">
                <a:solidFill>
                  <a:schemeClr val="tx2"/>
                </a:solidFill>
              </a:rPr>
              <a:t>线性电阻元件</a:t>
            </a:r>
          </a:p>
        </p:txBody>
      </p:sp>
      <p:sp>
        <p:nvSpPr>
          <p:cNvPr id="57359" name="Text Box 15"/>
          <p:cNvSpPr txBox="1">
            <a:spLocks noChangeArrowheads="1"/>
          </p:cNvSpPr>
          <p:nvPr/>
        </p:nvSpPr>
        <p:spPr bwMode="auto">
          <a:xfrm>
            <a:off x="7115175" y="4306888"/>
            <a:ext cx="12186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1600" b="1" dirty="0">
                <a:solidFill>
                  <a:schemeClr val="tx2"/>
                </a:solidFill>
              </a:rPr>
              <a:t>非线性电阻</a:t>
            </a:r>
          </a:p>
        </p:txBody>
      </p:sp>
      <p:sp>
        <p:nvSpPr>
          <p:cNvPr id="3" name="灯片编号占位符 2"/>
          <p:cNvSpPr>
            <a:spLocks noGrp="1"/>
          </p:cNvSpPr>
          <p:nvPr>
            <p:ph type="sldNum" sz="quarter" idx="10"/>
          </p:nvPr>
        </p:nvSpPr>
        <p:spPr/>
        <p:txBody>
          <a:bodyPr/>
          <a:lstStyle/>
          <a:p>
            <a:pPr>
              <a:defRPr/>
            </a:pPr>
            <a:fld id="{EE823C69-BAB3-4855-B98D-EA704B1FD3BB}" type="slidenum">
              <a:rPr lang="zh-CN" altLang="en-US" smtClean="0"/>
              <a:pPr>
                <a:defRPr/>
              </a:pPr>
              <a:t>27</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iterate type="lt">
                                    <p:tmPct val="100000"/>
                                  </p:iterate>
                                  <p:childTnLst>
                                    <p:set>
                                      <p:cBhvr>
                                        <p:cTn id="10" dur="1" fill="hold">
                                          <p:stCondLst>
                                            <p:cond delay="0"/>
                                          </p:stCondLst>
                                        </p:cTn>
                                        <p:tgtEl>
                                          <p:spTgt spid="57356">
                                            <p:txEl>
                                              <p:pRg st="0" end="0"/>
                                            </p:txEl>
                                          </p:spTgt>
                                        </p:tgtEl>
                                        <p:attrNameLst>
                                          <p:attrName>style.visibility</p:attrName>
                                        </p:attrNameLst>
                                      </p:cBhvr>
                                      <p:to>
                                        <p:strVal val="visible"/>
                                      </p:to>
                                    </p:set>
                                    <p:animEffect transition="in" filter="wipe(left)">
                                      <p:cBhvr>
                                        <p:cTn id="11" dur="75"/>
                                        <p:tgtEl>
                                          <p:spTgt spid="57356">
                                            <p:txEl>
                                              <p:pRg st="0" end="0"/>
                                            </p:txEl>
                                          </p:spTgt>
                                        </p:tgtEl>
                                      </p:cBhvr>
                                    </p:animEffect>
                                  </p:childTnLst>
                                </p:cTn>
                              </p:par>
                            </p:childTnLst>
                          </p:cTn>
                        </p:par>
                        <p:par>
                          <p:cTn id="12" fill="hold" nodeType="afterGroup">
                            <p:stCondLst>
                              <p:cond delay="3300"/>
                            </p:stCondLst>
                            <p:childTnLst>
                              <p:par>
                                <p:cTn id="13" presetID="1" presetClass="entr" presetSubtype="0" fill="hold" grpId="0" nodeType="afterEffect">
                                  <p:stCondLst>
                                    <p:cond delay="0"/>
                                  </p:stCondLst>
                                  <p:childTnLst>
                                    <p:set>
                                      <p:cBhvr>
                                        <p:cTn id="14" dur="1" fill="hold">
                                          <p:stCondLst>
                                            <p:cond delay="499"/>
                                          </p:stCondLst>
                                        </p:cTn>
                                        <p:tgtEl>
                                          <p:spTgt spid="57357"/>
                                        </p:tgtEl>
                                        <p:attrNameLst>
                                          <p:attrName>style.visibility</p:attrName>
                                        </p:attrNameLst>
                                      </p:cBhvr>
                                      <p:to>
                                        <p:strVal val="visible"/>
                                      </p:to>
                                    </p:set>
                                  </p:childTnLst>
                                </p:cTn>
                              </p:par>
                            </p:childTnLst>
                          </p:cTn>
                        </p:par>
                        <p:par>
                          <p:cTn id="15" fill="hold" nodeType="afterGroup">
                            <p:stCondLst>
                              <p:cond delay="3800"/>
                            </p:stCondLst>
                            <p:childTnLst>
                              <p:par>
                                <p:cTn id="16" presetID="1" presetClass="entr" presetSubtype="0" fill="hold" grpId="0" nodeType="afterEffect">
                                  <p:stCondLst>
                                    <p:cond delay="0"/>
                                  </p:stCondLst>
                                  <p:childTnLst>
                                    <p:set>
                                      <p:cBhvr>
                                        <p:cTn id="17" dur="1" fill="hold">
                                          <p:stCondLst>
                                            <p:cond delay="499"/>
                                          </p:stCondLst>
                                        </p:cTn>
                                        <p:tgtEl>
                                          <p:spTgt spid="57358"/>
                                        </p:tgtEl>
                                        <p:attrNameLst>
                                          <p:attrName>style.visibility</p:attrName>
                                        </p:attrNameLst>
                                      </p:cBhvr>
                                      <p:to>
                                        <p:strVal val="visible"/>
                                      </p:to>
                                    </p:set>
                                  </p:childTnLst>
                                </p:cTn>
                              </p:par>
                            </p:childTnLst>
                          </p:cTn>
                        </p:par>
                        <p:par>
                          <p:cTn id="18" fill="hold" nodeType="afterGroup">
                            <p:stCondLst>
                              <p:cond delay="4300"/>
                            </p:stCondLst>
                            <p:childTnLst>
                              <p:par>
                                <p:cTn id="19" presetID="1" presetClass="entr" presetSubtype="0" fill="hold" grpId="0" nodeType="afterEffect">
                                  <p:stCondLst>
                                    <p:cond delay="0"/>
                                  </p:stCondLst>
                                  <p:childTnLst>
                                    <p:set>
                                      <p:cBhvr>
                                        <p:cTn id="20" dur="1" fill="hold">
                                          <p:stCondLst>
                                            <p:cond delay="499"/>
                                          </p:stCondLst>
                                        </p:cTn>
                                        <p:tgtEl>
                                          <p:spTgt spid="573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6" grpId="0" build="p" autoUpdateAnimBg="0"/>
      <p:bldP spid="57357" grpId="0" animBg="1"/>
      <p:bldP spid="57358" grpId="0" autoUpdateAnimBg="0"/>
      <p:bldP spid="5735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99592" y="44624"/>
            <a:ext cx="7607300" cy="649287"/>
          </a:xfrm>
        </p:spPr>
        <p:txBody>
          <a:bodyPr/>
          <a:lstStyle/>
          <a:p>
            <a:pPr eaLnBrk="1" hangingPunct="1"/>
            <a:r>
              <a:rPr lang="en-US" altLang="zh-CN" dirty="0" smtClean="0">
                <a:ea typeface="宋体" pitchFamily="2" charset="-122"/>
              </a:rPr>
              <a:t>1.4 </a:t>
            </a:r>
            <a:r>
              <a:rPr lang="zh-CN" altLang="en-US" dirty="0" smtClean="0">
                <a:ea typeface="宋体" pitchFamily="2" charset="-122"/>
              </a:rPr>
              <a:t>基本电路元件模型（续</a:t>
            </a:r>
            <a:r>
              <a:rPr lang="en-US" altLang="zh-CN" dirty="0" smtClean="0">
                <a:ea typeface="宋体" pitchFamily="2" charset="-122"/>
              </a:rPr>
              <a:t>1</a:t>
            </a:r>
            <a:r>
              <a:rPr lang="zh-CN" altLang="en-US" dirty="0" smtClean="0">
                <a:ea typeface="宋体" pitchFamily="2" charset="-122"/>
              </a:rPr>
              <a:t>）</a:t>
            </a:r>
          </a:p>
        </p:txBody>
      </p:sp>
      <p:sp>
        <p:nvSpPr>
          <p:cNvPr id="29699" name="Rectangle 3"/>
          <p:cNvSpPr>
            <a:spLocks noGrp="1" noChangeArrowheads="1"/>
          </p:cNvSpPr>
          <p:nvPr>
            <p:ph type="body" sz="half" idx="1"/>
          </p:nvPr>
        </p:nvSpPr>
        <p:spPr>
          <a:xfrm>
            <a:off x="179512" y="836712"/>
            <a:ext cx="8664575" cy="5400675"/>
          </a:xfrm>
        </p:spPr>
        <p:txBody>
          <a:bodyPr/>
          <a:lstStyle/>
          <a:p>
            <a:pPr eaLnBrk="1" hangingPunct="1"/>
            <a:r>
              <a:rPr lang="zh-CN" altLang="en-US" dirty="0" smtClean="0"/>
              <a:t>电阻元件</a:t>
            </a:r>
            <a:r>
              <a:rPr lang="zh-CN" altLang="en-US" dirty="0" smtClean="0">
                <a:cs typeface="Times New Roman" pitchFamily="18" charset="0"/>
              </a:rPr>
              <a:t>（</a:t>
            </a:r>
            <a:r>
              <a:rPr lang="zh-CN" altLang="en-US" dirty="0" smtClean="0"/>
              <a:t>续）</a:t>
            </a:r>
          </a:p>
          <a:p>
            <a:pPr lvl="1" eaLnBrk="1" hangingPunct="1"/>
            <a:r>
              <a:rPr lang="zh-CN" altLang="en-US" sz="2800" dirty="0" smtClean="0"/>
              <a:t>电阻元件的符号、参数</a:t>
            </a:r>
            <a:br>
              <a:rPr lang="zh-CN" altLang="en-US" sz="2800" dirty="0" smtClean="0"/>
            </a:br>
            <a:r>
              <a:rPr kumimoji="1" lang="zh-CN" altLang="en-US" sz="2400" dirty="0" smtClean="0"/>
              <a:t>电阻元件的参数为特性曲线的斜率，记作</a:t>
            </a:r>
            <a:r>
              <a:rPr kumimoji="1" lang="zh-CN" altLang="en-US" sz="2400" i="1" dirty="0" smtClean="0"/>
              <a:t> </a:t>
            </a:r>
            <a:r>
              <a:rPr kumimoji="1" lang="en-US" altLang="zh-CN" sz="2400" i="1" dirty="0" smtClean="0"/>
              <a:t>R</a:t>
            </a:r>
            <a:r>
              <a:rPr kumimoji="1" lang="zh-CN" altLang="en-US" sz="2400" dirty="0" smtClean="0"/>
              <a:t>，</a:t>
            </a:r>
            <a:r>
              <a:rPr kumimoji="1" lang="en-US" altLang="zh-CN" sz="2400" i="1" dirty="0" smtClean="0"/>
              <a:t> </a:t>
            </a:r>
            <a:r>
              <a:rPr kumimoji="1" lang="zh-CN" altLang="en-US" sz="2400" dirty="0" smtClean="0"/>
              <a:t>称为电阻元件的电阻（值），单位欧姆（</a:t>
            </a:r>
            <a:r>
              <a:rPr kumimoji="1" lang="zh-CN" altLang="en-US" sz="2400" dirty="0" smtClean="0">
                <a:sym typeface="Symbol" pitchFamily="18" charset="2"/>
              </a:rPr>
              <a:t></a:t>
            </a:r>
            <a:r>
              <a:rPr kumimoji="1" lang="zh-CN" altLang="en-US" sz="2400" dirty="0" smtClean="0"/>
              <a:t>）</a:t>
            </a:r>
            <a:endParaRPr lang="zh-CN" altLang="en-US" sz="2400" dirty="0" smtClean="0"/>
          </a:p>
          <a:p>
            <a:pPr eaLnBrk="1" hangingPunct="1"/>
            <a:endParaRPr lang="en-US" altLang="zh-CN" dirty="0" smtClean="0"/>
          </a:p>
        </p:txBody>
      </p:sp>
      <p:graphicFrame>
        <p:nvGraphicFramePr>
          <p:cNvPr id="62492" name="Object 2"/>
          <p:cNvGraphicFramePr>
            <a:graphicFrameLocks noGrp="1" noChangeAspect="1"/>
          </p:cNvGraphicFramePr>
          <p:nvPr>
            <p:ph sz="half" idx="2"/>
            <p:extLst>
              <p:ext uri="{D42A27DB-BD31-4B8C-83A1-F6EECF244321}">
                <p14:modId xmlns:p14="http://schemas.microsoft.com/office/powerpoint/2010/main" val="3553938046"/>
              </p:ext>
            </p:extLst>
          </p:nvPr>
        </p:nvGraphicFramePr>
        <p:xfrm>
          <a:off x="2173288" y="3038475"/>
          <a:ext cx="1651000" cy="412750"/>
        </p:xfrm>
        <a:graphic>
          <a:graphicData uri="http://schemas.openxmlformats.org/presentationml/2006/ole">
            <mc:AlternateContent xmlns:mc="http://schemas.openxmlformats.org/markup-compatibility/2006">
              <mc:Choice xmlns:v="urn:schemas-microsoft-com:vml" Requires="v">
                <p:oleObj spid="_x0000_s29756" name="Equation" r:id="rId3" imgW="863280" imgH="215640" progId="">
                  <p:embed/>
                </p:oleObj>
              </mc:Choice>
              <mc:Fallback>
                <p:oleObj name="Equation" r:id="rId3" imgW="863280" imgH="215640" progId="">
                  <p:embed/>
                  <p:pic>
                    <p:nvPicPr>
                      <p:cNvPr id="0" name="Picture 5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3288" y="3038475"/>
                        <a:ext cx="1651000"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6"/>
          <p:cNvGrpSpPr>
            <a:grpSpLocks/>
          </p:cNvGrpSpPr>
          <p:nvPr/>
        </p:nvGrpSpPr>
        <p:grpSpPr bwMode="auto">
          <a:xfrm>
            <a:off x="7259638" y="2800350"/>
            <a:ext cx="579437" cy="1558925"/>
            <a:chOff x="499" y="864"/>
            <a:chExt cx="365" cy="982"/>
          </a:xfrm>
        </p:grpSpPr>
        <p:sp>
          <p:nvSpPr>
            <p:cNvPr id="29708" name="Rectangle 17"/>
            <p:cNvSpPr>
              <a:spLocks noChangeArrowheads="1"/>
            </p:cNvSpPr>
            <p:nvPr/>
          </p:nvSpPr>
          <p:spPr bwMode="auto">
            <a:xfrm>
              <a:off x="768" y="1270"/>
              <a:ext cx="96" cy="336"/>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9709" name="Line 18"/>
            <p:cNvSpPr>
              <a:spLocks noChangeShapeType="1"/>
            </p:cNvSpPr>
            <p:nvPr/>
          </p:nvSpPr>
          <p:spPr bwMode="auto">
            <a:xfrm flipV="1">
              <a:off x="816" y="982"/>
              <a:ext cx="0"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0" name="Line 19"/>
            <p:cNvSpPr>
              <a:spLocks noChangeShapeType="1"/>
            </p:cNvSpPr>
            <p:nvPr/>
          </p:nvSpPr>
          <p:spPr bwMode="auto">
            <a:xfrm>
              <a:off x="816" y="1606"/>
              <a:ext cx="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1" name="Line 20"/>
            <p:cNvSpPr>
              <a:spLocks noChangeShapeType="1"/>
            </p:cNvSpPr>
            <p:nvPr/>
          </p:nvSpPr>
          <p:spPr bwMode="auto">
            <a:xfrm>
              <a:off x="741" y="945"/>
              <a:ext cx="0" cy="227"/>
            </a:xfrm>
            <a:prstGeom prst="line">
              <a:avLst/>
            </a:prstGeom>
            <a:noFill/>
            <a:ln w="1905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0" name="Text Box 21"/>
            <p:cNvSpPr txBox="1">
              <a:spLocks noChangeArrowheads="1"/>
            </p:cNvSpPr>
            <p:nvPr/>
          </p:nvSpPr>
          <p:spPr bwMode="auto">
            <a:xfrm>
              <a:off x="499" y="1080"/>
              <a:ext cx="197" cy="629"/>
            </a:xfrm>
            <a:prstGeom prst="rect">
              <a:avLst/>
            </a:prstGeom>
            <a:noFill/>
            <a:ln w="12700" cap="sq">
              <a:noFill/>
              <a:miter lim="800000"/>
              <a:headEnd type="none" w="sm" len="sm"/>
              <a:tailEnd type="none" w="sm" len="sm"/>
            </a:ln>
          </p:spPr>
          <p:txBody>
            <a:bodyPr>
              <a:spAutoFit/>
            </a:bodyPr>
            <a:lstStyle/>
            <a:p>
              <a:pPr>
                <a:lnSpc>
                  <a:spcPct val="150000"/>
                </a:lnSpc>
                <a:defRPr/>
              </a:pPr>
              <a:r>
                <a:rPr kumimoji="1" lang="zh-CN" altLang="en-US" sz="1200" b="1" dirty="0">
                  <a:solidFill>
                    <a:schemeClr val="tx2"/>
                  </a:solidFill>
                  <a:latin typeface="Times New Roman" pitchFamily="18" charset="0"/>
                  <a:cs typeface="Times New Roman" pitchFamily="18" charset="0"/>
                </a:rPr>
                <a:t>＋</a:t>
              </a:r>
              <a:r>
                <a:rPr kumimoji="1" lang="en-US" altLang="zh-CN" b="1" i="1" dirty="0">
                  <a:solidFill>
                    <a:schemeClr val="tx2"/>
                  </a:solidFill>
                  <a:latin typeface="Times New Roman" pitchFamily="18" charset="0"/>
                  <a:cs typeface="Times New Roman" pitchFamily="18" charset="0"/>
                </a:rPr>
                <a:t>u</a:t>
              </a:r>
            </a:p>
            <a:p>
              <a:pPr>
                <a:lnSpc>
                  <a:spcPct val="150000"/>
                </a:lnSpc>
                <a:defRPr/>
              </a:pPr>
              <a:r>
                <a:rPr kumimoji="1" lang="en-US" altLang="zh-CN" sz="1050" b="1" i="1" dirty="0">
                  <a:solidFill>
                    <a:schemeClr val="tx2"/>
                  </a:solidFill>
                  <a:latin typeface="Times New Roman" pitchFamily="18" charset="0"/>
                  <a:ea typeface="+mn-ea"/>
                  <a:cs typeface="Times New Roman" pitchFamily="18" charset="0"/>
                </a:rPr>
                <a:t>—</a:t>
              </a:r>
            </a:p>
          </p:txBody>
        </p:sp>
        <p:sp>
          <p:nvSpPr>
            <p:cNvPr id="29713" name="Text Box 22"/>
            <p:cNvSpPr txBox="1">
              <a:spLocks noChangeArrowheads="1"/>
            </p:cNvSpPr>
            <p:nvPr/>
          </p:nvSpPr>
          <p:spPr bwMode="auto">
            <a:xfrm>
              <a:off x="584" y="864"/>
              <a:ext cx="15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b="1" i="1">
                  <a:solidFill>
                    <a:schemeClr val="tx2"/>
                  </a:solidFill>
                  <a:latin typeface="Times New Roman" pitchFamily="18" charset="0"/>
                  <a:cs typeface="Times New Roman" pitchFamily="18" charset="0"/>
                </a:rPr>
                <a:t>i</a:t>
              </a:r>
            </a:p>
          </p:txBody>
        </p:sp>
      </p:grpSp>
      <p:sp>
        <p:nvSpPr>
          <p:cNvPr id="62487" name="Text Box 23"/>
          <p:cNvSpPr txBox="1">
            <a:spLocks noChangeArrowheads="1"/>
          </p:cNvSpPr>
          <p:nvPr/>
        </p:nvSpPr>
        <p:spPr bwMode="auto">
          <a:xfrm>
            <a:off x="7864475" y="353695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b="1" i="1">
                <a:solidFill>
                  <a:schemeClr val="tx2"/>
                </a:solidFill>
                <a:latin typeface="Times New Roman" pitchFamily="18" charset="0"/>
                <a:cs typeface="Times New Roman" pitchFamily="18" charset="0"/>
              </a:rPr>
              <a:t>R</a:t>
            </a:r>
          </a:p>
        </p:txBody>
      </p:sp>
      <p:sp>
        <p:nvSpPr>
          <p:cNvPr id="62488" name="Text Box 24"/>
          <p:cNvSpPr txBox="1">
            <a:spLocks noChangeArrowheads="1"/>
          </p:cNvSpPr>
          <p:nvPr/>
        </p:nvSpPr>
        <p:spPr bwMode="auto">
          <a:xfrm>
            <a:off x="7205663" y="4422775"/>
            <a:ext cx="17954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b="1">
                <a:solidFill>
                  <a:schemeClr val="tx2"/>
                </a:solidFill>
              </a:rPr>
              <a:t>电阻元件的符号</a:t>
            </a:r>
          </a:p>
        </p:txBody>
      </p:sp>
      <p:sp>
        <p:nvSpPr>
          <p:cNvPr id="29703" name="Text Box 27"/>
          <p:cNvSpPr txBox="1">
            <a:spLocks noChangeArrowheads="1"/>
          </p:cNvSpPr>
          <p:nvPr/>
        </p:nvSpPr>
        <p:spPr bwMode="auto">
          <a:xfrm>
            <a:off x="1477963" y="35417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zh-CN"/>
          </a:p>
        </p:txBody>
      </p:sp>
      <p:sp>
        <p:nvSpPr>
          <p:cNvPr id="62494" name="Text Box 30"/>
          <p:cNvSpPr txBox="1">
            <a:spLocks noChangeArrowheads="1"/>
          </p:cNvSpPr>
          <p:nvPr/>
        </p:nvSpPr>
        <p:spPr bwMode="auto">
          <a:xfrm>
            <a:off x="0" y="3521075"/>
            <a:ext cx="7086600"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960438" indent="-296863"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eaLnBrk="1" hangingPunct="1">
              <a:lnSpc>
                <a:spcPct val="130000"/>
              </a:lnSpc>
              <a:buClr>
                <a:schemeClr val="tx1"/>
              </a:buClr>
              <a:buSzPct val="80000"/>
              <a:buFont typeface="Wingdings" pitchFamily="2" charset="2"/>
              <a:buChar char="n"/>
            </a:pPr>
            <a:r>
              <a:rPr kumimoji="1" lang="zh-CN" altLang="en-US" sz="2400" b="1">
                <a:solidFill>
                  <a:schemeClr val="tx2"/>
                </a:solidFill>
                <a:latin typeface="Times New Roman" pitchFamily="18" charset="0"/>
                <a:cs typeface="Times New Roman" pitchFamily="18" charset="0"/>
              </a:rPr>
              <a:t>电阻元件的特性</a:t>
            </a:r>
            <a:r>
              <a:rPr kumimoji="1" lang="en-US" altLang="zh-CN" sz="2400" b="1">
                <a:solidFill>
                  <a:schemeClr val="tx2"/>
                </a:solidFill>
                <a:latin typeface="Times New Roman" pitchFamily="18" charset="0"/>
                <a:cs typeface="Times New Roman" pitchFamily="18" charset="0"/>
              </a:rPr>
              <a:t>——</a:t>
            </a:r>
            <a:r>
              <a:rPr kumimoji="1" lang="zh-CN" altLang="en-US" sz="2400" b="1">
                <a:solidFill>
                  <a:schemeClr val="tx2"/>
                </a:solidFill>
                <a:latin typeface="Times New Roman" pitchFamily="18" charset="0"/>
                <a:cs typeface="Times New Roman" pitchFamily="18" charset="0"/>
              </a:rPr>
              <a:t>欧姆定律</a:t>
            </a:r>
            <a:br>
              <a:rPr kumimoji="1" lang="zh-CN" altLang="en-US" sz="2400" b="1">
                <a:solidFill>
                  <a:schemeClr val="tx2"/>
                </a:solidFill>
                <a:latin typeface="Times New Roman" pitchFamily="18" charset="0"/>
                <a:cs typeface="Times New Roman" pitchFamily="18" charset="0"/>
              </a:rPr>
            </a:br>
            <a:r>
              <a:rPr kumimoji="1" lang="zh-CN" altLang="en-US" sz="2400" b="1">
                <a:solidFill>
                  <a:schemeClr val="tx2"/>
                </a:solidFill>
                <a:latin typeface="Times New Roman" pitchFamily="18" charset="0"/>
                <a:cs typeface="Times New Roman" pitchFamily="18" charset="0"/>
              </a:rPr>
              <a:t>在关联参考方向下，电阻两端电压与流过电阻的电流成正比，比例系数为电阻元件的参数</a:t>
            </a:r>
            <a:r>
              <a:rPr kumimoji="1" lang="en-US" altLang="zh-CN" sz="2400" b="1">
                <a:solidFill>
                  <a:schemeClr val="tx2"/>
                </a:solidFill>
                <a:latin typeface="Times New Roman" pitchFamily="18" charset="0"/>
                <a:cs typeface="Times New Roman" pitchFamily="18" charset="0"/>
              </a:rPr>
              <a:t>——</a:t>
            </a:r>
            <a:r>
              <a:rPr kumimoji="1" lang="zh-CN" altLang="en-US" sz="2400" b="1">
                <a:solidFill>
                  <a:schemeClr val="tx2"/>
                </a:solidFill>
                <a:latin typeface="Times New Roman" pitchFamily="18" charset="0"/>
                <a:cs typeface="Times New Roman" pitchFamily="18" charset="0"/>
              </a:rPr>
              <a:t>电阻值</a:t>
            </a:r>
          </a:p>
        </p:txBody>
      </p:sp>
      <p:graphicFrame>
        <p:nvGraphicFramePr>
          <p:cNvPr id="62495" name="Object 3"/>
          <p:cNvGraphicFramePr>
            <a:graphicFrameLocks noChangeAspect="1"/>
          </p:cNvGraphicFramePr>
          <p:nvPr>
            <p:extLst>
              <p:ext uri="{D42A27DB-BD31-4B8C-83A1-F6EECF244321}">
                <p14:modId xmlns:p14="http://schemas.microsoft.com/office/powerpoint/2010/main" val="1736154413"/>
              </p:ext>
            </p:extLst>
          </p:nvPr>
        </p:nvGraphicFramePr>
        <p:xfrm>
          <a:off x="2079625" y="5407025"/>
          <a:ext cx="1949450" cy="927100"/>
        </p:xfrm>
        <a:graphic>
          <a:graphicData uri="http://schemas.openxmlformats.org/presentationml/2006/ole">
            <mc:AlternateContent xmlns:mc="http://schemas.openxmlformats.org/markup-compatibility/2006">
              <mc:Choice xmlns:v="urn:schemas-microsoft-com:vml" Requires="v">
                <p:oleObj spid="_x0000_s29757" name="Equation" r:id="rId5" imgW="850680" imgH="393480" progId="">
                  <p:embed/>
                </p:oleObj>
              </mc:Choice>
              <mc:Fallback>
                <p:oleObj name="Equation" r:id="rId5" imgW="850680" imgH="393480" progId="">
                  <p:embed/>
                  <p:pic>
                    <p:nvPicPr>
                      <p:cNvPr id="0" name="Picture 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9625" y="5407025"/>
                        <a:ext cx="1949450"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497" name="Rectangle 33"/>
          <p:cNvSpPr>
            <a:spLocks noChangeArrowheads="1"/>
          </p:cNvSpPr>
          <p:nvPr/>
        </p:nvSpPr>
        <p:spPr bwMode="auto">
          <a:xfrm>
            <a:off x="4456113" y="5085184"/>
            <a:ext cx="4616450" cy="1200150"/>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kumimoji="1" lang="zh-CN" altLang="en-US" sz="2400" b="1" dirty="0">
                <a:solidFill>
                  <a:schemeClr val="tx2"/>
                </a:solidFill>
                <a:latin typeface="Times New Roman" pitchFamily="18" charset="0"/>
                <a:ea typeface="楷体" pitchFamily="49" charset="-122"/>
              </a:rPr>
              <a:t>如果电阻</a:t>
            </a:r>
            <a:r>
              <a:rPr kumimoji="1" lang="en-US" altLang="zh-CN" sz="2400" b="1" i="1" dirty="0">
                <a:solidFill>
                  <a:schemeClr val="tx2"/>
                </a:solidFill>
                <a:latin typeface="Times New Roman" pitchFamily="18" charset="0"/>
                <a:ea typeface="楷体" pitchFamily="49" charset="-122"/>
              </a:rPr>
              <a:t>R</a:t>
            </a:r>
            <a:r>
              <a:rPr kumimoji="1" lang="zh-CN" altLang="en-US" sz="2400" b="1" dirty="0">
                <a:solidFill>
                  <a:schemeClr val="tx2"/>
                </a:solidFill>
                <a:latin typeface="Times New Roman" pitchFamily="18" charset="0"/>
                <a:ea typeface="楷体" pitchFamily="49" charset="-122"/>
              </a:rPr>
              <a:t>不随时间变化，电阻元件称为时不变电阻。本课只讨论时不变元件。</a:t>
            </a:r>
          </a:p>
        </p:txBody>
      </p:sp>
      <p:sp>
        <p:nvSpPr>
          <p:cNvPr id="3" name="灯片编号占位符 2"/>
          <p:cNvSpPr>
            <a:spLocks noGrp="1"/>
          </p:cNvSpPr>
          <p:nvPr>
            <p:ph type="sldNum" sz="quarter" idx="10"/>
          </p:nvPr>
        </p:nvSpPr>
        <p:spPr/>
        <p:txBody>
          <a:bodyPr/>
          <a:lstStyle/>
          <a:p>
            <a:pPr>
              <a:defRPr/>
            </a:pPr>
            <a:r>
              <a:rPr lang="zh-CN" altLang="en-US" smtClean="0"/>
              <a:t>第</a:t>
            </a:r>
            <a:fld id="{D863782F-AFE9-4D25-BF45-EC145029A2E7}" type="slidenum">
              <a:rPr lang="zh-CN" altLang="en-US" smtClean="0"/>
              <a:pPr>
                <a:defRPr/>
              </a:pPr>
              <a:t>28</a:t>
            </a:fld>
            <a:r>
              <a:rPr lang="zh-CN" altLang="en-US" smtClean="0"/>
              <a:t>页</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62488"/>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2"/>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62487"/>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nodeType="afterEffect">
                                  <p:stCondLst>
                                    <p:cond delay="0"/>
                                  </p:stCondLst>
                                  <p:childTnLst>
                                    <p:set>
                                      <p:cBhvr>
                                        <p:cTn id="15" dur="1" fill="hold">
                                          <p:stCondLst>
                                            <p:cond delay="499"/>
                                          </p:stCondLst>
                                        </p:cTn>
                                        <p:tgtEl>
                                          <p:spTgt spid="6249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iterate type="lt">
                                    <p:tmPct val="100000"/>
                                  </p:iterate>
                                  <p:childTnLst>
                                    <p:set>
                                      <p:cBhvr>
                                        <p:cTn id="19" dur="1" fill="hold">
                                          <p:stCondLst>
                                            <p:cond delay="0"/>
                                          </p:stCondLst>
                                        </p:cTn>
                                        <p:tgtEl>
                                          <p:spTgt spid="62494">
                                            <p:txEl>
                                              <p:pRg st="0" end="0"/>
                                            </p:txEl>
                                          </p:spTgt>
                                        </p:tgtEl>
                                        <p:attrNameLst>
                                          <p:attrName>style.visibility</p:attrName>
                                        </p:attrNameLst>
                                      </p:cBhvr>
                                      <p:to>
                                        <p:strVal val="visible"/>
                                      </p:to>
                                    </p:set>
                                    <p:animEffect transition="in" filter="wipe(left)">
                                      <p:cBhvr>
                                        <p:cTn id="20" dur="75"/>
                                        <p:tgtEl>
                                          <p:spTgt spid="62494">
                                            <p:txEl>
                                              <p:pRg st="0" end="0"/>
                                            </p:txEl>
                                          </p:spTgt>
                                        </p:tgtEl>
                                      </p:cBhvr>
                                    </p:animEffect>
                                  </p:childTnLst>
                                </p:cTn>
                              </p:par>
                            </p:childTnLst>
                          </p:cTn>
                        </p:par>
                        <p:par>
                          <p:cTn id="21" fill="hold" nodeType="afterGroup">
                            <p:stCondLst>
                              <p:cond delay="4350"/>
                            </p:stCondLst>
                            <p:childTnLst>
                              <p:par>
                                <p:cTn id="22" presetID="1" presetClass="entr" presetSubtype="0" fill="hold" nodeType="afterEffect">
                                  <p:stCondLst>
                                    <p:cond delay="0"/>
                                  </p:stCondLst>
                                  <p:childTnLst>
                                    <p:set>
                                      <p:cBhvr>
                                        <p:cTn id="23" dur="1" fill="hold">
                                          <p:stCondLst>
                                            <p:cond delay="499"/>
                                          </p:stCondLst>
                                        </p:cTn>
                                        <p:tgtEl>
                                          <p:spTgt spid="62495"/>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iterate type="lt">
                                    <p:tmAbs val="100"/>
                                  </p:iterate>
                                  <p:childTnLst>
                                    <p:set>
                                      <p:cBhvr>
                                        <p:cTn id="27" dur="1" fill="hold">
                                          <p:stCondLst>
                                            <p:cond delay="0"/>
                                          </p:stCondLst>
                                        </p:cTn>
                                        <p:tgtEl>
                                          <p:spTgt spid="624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87" grpId="0" autoUpdateAnimBg="0"/>
      <p:bldP spid="62488" grpId="0" autoUpdateAnimBg="0"/>
      <p:bldP spid="62494" grpId="0" build="p" bldLvl="2" autoUpdateAnimBg="0"/>
      <p:bldP spid="6249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99592" y="44624"/>
            <a:ext cx="7607300" cy="649287"/>
          </a:xfrm>
        </p:spPr>
        <p:txBody>
          <a:bodyPr/>
          <a:lstStyle/>
          <a:p>
            <a:pPr eaLnBrk="1" hangingPunct="1"/>
            <a:r>
              <a:rPr lang="en-US" altLang="zh-CN" dirty="0" smtClean="0">
                <a:ea typeface="宋体" pitchFamily="2" charset="-122"/>
              </a:rPr>
              <a:t>1.4 </a:t>
            </a:r>
            <a:r>
              <a:rPr lang="zh-CN" altLang="en-US" dirty="0" smtClean="0">
                <a:ea typeface="宋体" pitchFamily="2" charset="-122"/>
              </a:rPr>
              <a:t>基本电路元件模型（续</a:t>
            </a:r>
            <a:r>
              <a:rPr lang="en-US" altLang="zh-CN" dirty="0" smtClean="0">
                <a:ea typeface="宋体" pitchFamily="2" charset="-122"/>
              </a:rPr>
              <a:t>2</a:t>
            </a:r>
            <a:r>
              <a:rPr lang="zh-CN" altLang="en-US" dirty="0" smtClean="0">
                <a:ea typeface="宋体" pitchFamily="2" charset="-122"/>
              </a:rPr>
              <a:t>）</a:t>
            </a:r>
          </a:p>
        </p:txBody>
      </p:sp>
      <p:sp>
        <p:nvSpPr>
          <p:cNvPr id="29699" name="Rectangle 3"/>
          <p:cNvSpPr>
            <a:spLocks noGrp="1" noChangeArrowheads="1"/>
          </p:cNvSpPr>
          <p:nvPr>
            <p:ph type="body" sz="half" idx="1"/>
          </p:nvPr>
        </p:nvSpPr>
        <p:spPr>
          <a:xfrm>
            <a:off x="179512" y="836712"/>
            <a:ext cx="8664575" cy="5400675"/>
          </a:xfrm>
        </p:spPr>
        <p:txBody>
          <a:bodyPr/>
          <a:lstStyle/>
          <a:p>
            <a:pPr eaLnBrk="1" hangingPunct="1"/>
            <a:r>
              <a:rPr lang="zh-CN" altLang="en-US" dirty="0" smtClean="0"/>
              <a:t>电阻元件</a:t>
            </a:r>
            <a:r>
              <a:rPr lang="zh-CN" altLang="en-US" dirty="0" smtClean="0">
                <a:cs typeface="Times New Roman" pitchFamily="18" charset="0"/>
              </a:rPr>
              <a:t>（</a:t>
            </a:r>
            <a:r>
              <a:rPr lang="zh-CN" altLang="en-US" dirty="0" smtClean="0"/>
              <a:t>续）</a:t>
            </a:r>
          </a:p>
          <a:p>
            <a:pPr lvl="1" eaLnBrk="1" hangingPunct="1">
              <a:lnSpc>
                <a:spcPct val="150000"/>
              </a:lnSpc>
            </a:pPr>
            <a:r>
              <a:rPr lang="zh-CN" altLang="en-US" sz="2800" dirty="0" smtClean="0"/>
              <a:t>电阻元件的功率</a:t>
            </a:r>
            <a:br>
              <a:rPr lang="zh-CN" altLang="en-US" sz="2800" dirty="0" smtClean="0"/>
            </a:br>
            <a:r>
              <a:rPr lang="zh-CN" altLang="en-US" sz="2400" dirty="0" smtClean="0"/>
              <a:t>根据电功率的定义，关联参考方向的</a:t>
            </a:r>
            <a:r>
              <a:rPr kumimoji="1" lang="zh-CN" altLang="en-US" sz="2400" dirty="0" smtClean="0"/>
              <a:t>电阻元件电功率</a:t>
            </a:r>
            <a:endParaRPr lang="zh-CN" altLang="en-US" sz="2400" dirty="0" smtClean="0"/>
          </a:p>
          <a:p>
            <a:pPr eaLnBrk="1" hangingPunct="1"/>
            <a:endParaRPr lang="en-US" altLang="zh-CN" dirty="0" smtClean="0"/>
          </a:p>
        </p:txBody>
      </p:sp>
      <p:graphicFrame>
        <p:nvGraphicFramePr>
          <p:cNvPr id="62492" name="Object 2"/>
          <p:cNvGraphicFramePr>
            <a:graphicFrameLocks noGrp="1" noChangeAspect="1"/>
          </p:cNvGraphicFramePr>
          <p:nvPr>
            <p:ph sz="half" idx="2"/>
            <p:extLst>
              <p:ext uri="{D42A27DB-BD31-4B8C-83A1-F6EECF244321}">
                <p14:modId xmlns:p14="http://schemas.microsoft.com/office/powerpoint/2010/main" val="1337651090"/>
              </p:ext>
            </p:extLst>
          </p:nvPr>
        </p:nvGraphicFramePr>
        <p:xfrm>
          <a:off x="2411760" y="2674901"/>
          <a:ext cx="1551965" cy="620786"/>
        </p:xfrm>
        <a:graphic>
          <a:graphicData uri="http://schemas.openxmlformats.org/presentationml/2006/ole">
            <mc:AlternateContent xmlns:mc="http://schemas.openxmlformats.org/markup-compatibility/2006">
              <mc:Choice xmlns:v="urn:schemas-microsoft-com:vml" Requires="v">
                <p:oleObj spid="_x0000_s55314" name="Equation" r:id="rId3" imgW="571320" imgH="228600" progId="">
                  <p:embed/>
                </p:oleObj>
              </mc:Choice>
              <mc:Fallback>
                <p:oleObj name="Equation" r:id="rId3" imgW="571320" imgH="228600" progId="">
                  <p:embed/>
                  <p:pic>
                    <p:nvPicPr>
                      <p:cNvPr id="0" name="Picture 1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2674901"/>
                        <a:ext cx="1551965" cy="6207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6"/>
          <p:cNvGrpSpPr>
            <a:grpSpLocks/>
          </p:cNvGrpSpPr>
          <p:nvPr/>
        </p:nvGrpSpPr>
        <p:grpSpPr bwMode="auto">
          <a:xfrm>
            <a:off x="7259638" y="2800350"/>
            <a:ext cx="579437" cy="1558925"/>
            <a:chOff x="499" y="864"/>
            <a:chExt cx="365" cy="982"/>
          </a:xfrm>
        </p:grpSpPr>
        <p:sp>
          <p:nvSpPr>
            <p:cNvPr id="29708" name="Rectangle 17"/>
            <p:cNvSpPr>
              <a:spLocks noChangeArrowheads="1"/>
            </p:cNvSpPr>
            <p:nvPr/>
          </p:nvSpPr>
          <p:spPr bwMode="auto">
            <a:xfrm>
              <a:off x="768" y="1270"/>
              <a:ext cx="96" cy="336"/>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chemeClr val="tx2"/>
                </a:solidFill>
                <a:latin typeface="Times New Roman" pitchFamily="18" charset="0"/>
                <a:cs typeface="Times New Roman" pitchFamily="18" charset="0"/>
              </a:endParaRPr>
            </a:p>
          </p:txBody>
        </p:sp>
        <p:sp>
          <p:nvSpPr>
            <p:cNvPr id="29709" name="Line 18"/>
            <p:cNvSpPr>
              <a:spLocks noChangeShapeType="1"/>
            </p:cNvSpPr>
            <p:nvPr/>
          </p:nvSpPr>
          <p:spPr bwMode="auto">
            <a:xfrm flipV="1">
              <a:off x="816" y="982"/>
              <a:ext cx="0"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0" name="Line 19"/>
            <p:cNvSpPr>
              <a:spLocks noChangeShapeType="1"/>
            </p:cNvSpPr>
            <p:nvPr/>
          </p:nvSpPr>
          <p:spPr bwMode="auto">
            <a:xfrm>
              <a:off x="816" y="1606"/>
              <a:ext cx="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1" name="Line 20"/>
            <p:cNvSpPr>
              <a:spLocks noChangeShapeType="1"/>
            </p:cNvSpPr>
            <p:nvPr/>
          </p:nvSpPr>
          <p:spPr bwMode="auto">
            <a:xfrm>
              <a:off x="741" y="945"/>
              <a:ext cx="0" cy="227"/>
            </a:xfrm>
            <a:prstGeom prst="line">
              <a:avLst/>
            </a:prstGeom>
            <a:noFill/>
            <a:ln w="1905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0" name="Text Box 21"/>
            <p:cNvSpPr txBox="1">
              <a:spLocks noChangeArrowheads="1"/>
            </p:cNvSpPr>
            <p:nvPr/>
          </p:nvSpPr>
          <p:spPr bwMode="auto">
            <a:xfrm>
              <a:off x="499" y="1080"/>
              <a:ext cx="197" cy="629"/>
            </a:xfrm>
            <a:prstGeom prst="rect">
              <a:avLst/>
            </a:prstGeom>
            <a:noFill/>
            <a:ln w="12700" cap="sq">
              <a:noFill/>
              <a:miter lim="800000"/>
              <a:headEnd type="none" w="sm" len="sm"/>
              <a:tailEnd type="none" w="sm" len="sm"/>
            </a:ln>
          </p:spPr>
          <p:txBody>
            <a:bodyPr>
              <a:spAutoFit/>
            </a:bodyPr>
            <a:lstStyle/>
            <a:p>
              <a:pPr>
                <a:lnSpc>
                  <a:spcPct val="150000"/>
                </a:lnSpc>
                <a:defRPr/>
              </a:pPr>
              <a:r>
                <a:rPr kumimoji="1" lang="zh-CN" altLang="en-US" sz="1200" b="1" dirty="0">
                  <a:solidFill>
                    <a:schemeClr val="tx2"/>
                  </a:solidFill>
                  <a:latin typeface="Times New Roman" pitchFamily="18" charset="0"/>
                  <a:cs typeface="Times New Roman" pitchFamily="18" charset="0"/>
                </a:rPr>
                <a:t>＋</a:t>
              </a:r>
              <a:r>
                <a:rPr kumimoji="1" lang="en-US" altLang="zh-CN" b="1" i="1" dirty="0">
                  <a:solidFill>
                    <a:schemeClr val="tx2"/>
                  </a:solidFill>
                  <a:latin typeface="Times New Roman" pitchFamily="18" charset="0"/>
                  <a:cs typeface="Times New Roman" pitchFamily="18" charset="0"/>
                </a:rPr>
                <a:t>u</a:t>
              </a:r>
            </a:p>
            <a:p>
              <a:pPr>
                <a:lnSpc>
                  <a:spcPct val="150000"/>
                </a:lnSpc>
                <a:defRPr/>
              </a:pPr>
              <a:r>
                <a:rPr kumimoji="1" lang="en-US" altLang="zh-CN" sz="1050" b="1" i="1" dirty="0">
                  <a:solidFill>
                    <a:schemeClr val="tx2"/>
                  </a:solidFill>
                  <a:latin typeface="Times New Roman" pitchFamily="18" charset="0"/>
                  <a:ea typeface="+mn-ea"/>
                  <a:cs typeface="Times New Roman" pitchFamily="18" charset="0"/>
                </a:rPr>
                <a:t>—</a:t>
              </a:r>
            </a:p>
          </p:txBody>
        </p:sp>
        <p:sp>
          <p:nvSpPr>
            <p:cNvPr id="29713" name="Text Box 22"/>
            <p:cNvSpPr txBox="1">
              <a:spLocks noChangeArrowheads="1"/>
            </p:cNvSpPr>
            <p:nvPr/>
          </p:nvSpPr>
          <p:spPr bwMode="auto">
            <a:xfrm>
              <a:off x="584" y="864"/>
              <a:ext cx="15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b="1" i="1">
                  <a:solidFill>
                    <a:schemeClr val="tx2"/>
                  </a:solidFill>
                  <a:latin typeface="Times New Roman" pitchFamily="18" charset="0"/>
                  <a:cs typeface="Times New Roman" pitchFamily="18" charset="0"/>
                </a:rPr>
                <a:t>i</a:t>
              </a:r>
            </a:p>
          </p:txBody>
        </p:sp>
      </p:grpSp>
      <p:sp>
        <p:nvSpPr>
          <p:cNvPr id="62487" name="Text Box 23"/>
          <p:cNvSpPr txBox="1">
            <a:spLocks noChangeArrowheads="1"/>
          </p:cNvSpPr>
          <p:nvPr/>
        </p:nvSpPr>
        <p:spPr bwMode="auto">
          <a:xfrm>
            <a:off x="7864475" y="353695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b="1" i="1">
                <a:solidFill>
                  <a:schemeClr val="tx2"/>
                </a:solidFill>
                <a:latin typeface="Times New Roman" pitchFamily="18" charset="0"/>
                <a:cs typeface="Times New Roman" pitchFamily="18" charset="0"/>
              </a:rPr>
              <a:t>R</a:t>
            </a:r>
          </a:p>
        </p:txBody>
      </p:sp>
      <p:sp>
        <p:nvSpPr>
          <p:cNvPr id="29703" name="Text Box 27"/>
          <p:cNvSpPr txBox="1">
            <a:spLocks noChangeArrowheads="1"/>
          </p:cNvSpPr>
          <p:nvPr/>
        </p:nvSpPr>
        <p:spPr bwMode="auto">
          <a:xfrm>
            <a:off x="1477963" y="35417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zh-CN"/>
          </a:p>
        </p:txBody>
      </p:sp>
      <p:sp>
        <p:nvSpPr>
          <p:cNvPr id="62494" name="Text Box 30"/>
          <p:cNvSpPr txBox="1">
            <a:spLocks noChangeArrowheads="1"/>
          </p:cNvSpPr>
          <p:nvPr/>
        </p:nvSpPr>
        <p:spPr bwMode="auto">
          <a:xfrm>
            <a:off x="371599" y="3332453"/>
            <a:ext cx="7086600"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960438" indent="-296863"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6037" indent="0" eaLnBrk="1" hangingPunct="1">
              <a:lnSpc>
                <a:spcPct val="130000"/>
              </a:lnSpc>
              <a:buClr>
                <a:schemeClr val="tx1"/>
              </a:buClr>
              <a:buSzPct val="80000"/>
            </a:pPr>
            <a:r>
              <a:rPr kumimoji="1" lang="zh-CN" altLang="en-US" sz="2400" b="1" dirty="0" smtClean="0">
                <a:solidFill>
                  <a:schemeClr val="tx2"/>
                </a:solidFill>
                <a:latin typeface="Times New Roman" pitchFamily="18" charset="0"/>
                <a:cs typeface="Times New Roman" pitchFamily="18" charset="0"/>
              </a:rPr>
              <a:t>结合欧姆定律，电阻元件的功率还可表成</a:t>
            </a:r>
            <a:endParaRPr kumimoji="1" lang="zh-CN" altLang="en-US" sz="2400" b="1" dirty="0">
              <a:solidFill>
                <a:schemeClr val="tx2"/>
              </a:solidFill>
              <a:latin typeface="Times New Roman" pitchFamily="18" charset="0"/>
              <a:cs typeface="Times New Roman" pitchFamily="18" charset="0"/>
            </a:endParaRPr>
          </a:p>
        </p:txBody>
      </p:sp>
      <p:graphicFrame>
        <p:nvGraphicFramePr>
          <p:cNvPr id="62495" name="Object 3"/>
          <p:cNvGraphicFramePr>
            <a:graphicFrameLocks noChangeAspect="1"/>
          </p:cNvGraphicFramePr>
          <p:nvPr>
            <p:extLst>
              <p:ext uri="{D42A27DB-BD31-4B8C-83A1-F6EECF244321}">
                <p14:modId xmlns:p14="http://schemas.microsoft.com/office/powerpoint/2010/main" val="2277453380"/>
              </p:ext>
            </p:extLst>
          </p:nvPr>
        </p:nvGraphicFramePr>
        <p:xfrm>
          <a:off x="2411760" y="3880900"/>
          <a:ext cx="2736303" cy="1204284"/>
        </p:xfrm>
        <a:graphic>
          <a:graphicData uri="http://schemas.openxmlformats.org/presentationml/2006/ole">
            <mc:AlternateContent xmlns:mc="http://schemas.openxmlformats.org/markup-compatibility/2006">
              <mc:Choice xmlns:v="urn:schemas-microsoft-com:vml" Requires="v">
                <p:oleObj spid="_x0000_s55315" name="Equation" r:id="rId5" imgW="977760" imgH="419040" progId="">
                  <p:embed/>
                </p:oleObj>
              </mc:Choice>
              <mc:Fallback>
                <p:oleObj name="Equation" r:id="rId5" imgW="977760" imgH="419040" progId="">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760" y="3880900"/>
                        <a:ext cx="2736303" cy="12042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497" name="Rectangle 33"/>
          <p:cNvSpPr>
            <a:spLocks noChangeArrowheads="1"/>
          </p:cNvSpPr>
          <p:nvPr/>
        </p:nvSpPr>
        <p:spPr bwMode="auto">
          <a:xfrm>
            <a:off x="251520" y="5013176"/>
            <a:ext cx="8700964" cy="1303177"/>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nSpc>
                <a:spcPct val="150000"/>
              </a:lnSpc>
            </a:pPr>
            <a:r>
              <a:rPr kumimoji="1" lang="zh-CN" altLang="en-US" sz="2800" b="1" dirty="0" smtClean="0">
                <a:solidFill>
                  <a:schemeClr val="tx2"/>
                </a:solidFill>
                <a:latin typeface="Times New Roman" pitchFamily="18" charset="0"/>
                <a:ea typeface="楷体" pitchFamily="49" charset="-122"/>
              </a:rPr>
              <a:t>电阻（</a:t>
            </a:r>
            <a:r>
              <a:rPr kumimoji="1" lang="en-US" altLang="zh-CN" sz="2800" b="1" i="1" dirty="0" smtClean="0">
                <a:solidFill>
                  <a:schemeClr val="tx2"/>
                </a:solidFill>
                <a:latin typeface="Times New Roman" pitchFamily="18" charset="0"/>
                <a:ea typeface="楷体" pitchFamily="49" charset="-122"/>
              </a:rPr>
              <a:t>R&gt;0</a:t>
            </a:r>
            <a:r>
              <a:rPr kumimoji="1" lang="zh-CN" altLang="en-US" sz="2800" b="1" dirty="0" smtClean="0">
                <a:solidFill>
                  <a:schemeClr val="tx2"/>
                </a:solidFill>
                <a:latin typeface="Times New Roman" pitchFamily="18" charset="0"/>
                <a:ea typeface="楷体" pitchFamily="49" charset="-122"/>
              </a:rPr>
              <a:t>）元件的功率总是大于零，说明电阻元件是纯耗能元件，在电路中只能起负载作用。</a:t>
            </a:r>
            <a:endParaRPr kumimoji="1" lang="zh-CN" altLang="en-US" sz="2800" b="1" dirty="0">
              <a:solidFill>
                <a:schemeClr val="tx2"/>
              </a:solidFill>
              <a:latin typeface="Times New Roman" pitchFamily="18" charset="0"/>
              <a:ea typeface="楷体" pitchFamily="49" charset="-122"/>
            </a:endParaRPr>
          </a:p>
        </p:txBody>
      </p:sp>
      <p:sp>
        <p:nvSpPr>
          <p:cNvPr id="3" name="灯片编号占位符 2"/>
          <p:cNvSpPr>
            <a:spLocks noGrp="1"/>
          </p:cNvSpPr>
          <p:nvPr>
            <p:ph type="sldNum" sz="quarter" idx="10"/>
          </p:nvPr>
        </p:nvSpPr>
        <p:spPr/>
        <p:txBody>
          <a:bodyPr/>
          <a:lstStyle/>
          <a:p>
            <a:pPr>
              <a:defRPr/>
            </a:pPr>
            <a:r>
              <a:rPr lang="zh-CN" altLang="en-US" smtClean="0"/>
              <a:t>第</a:t>
            </a:r>
            <a:fld id="{D863782F-AFE9-4D25-BF45-EC145029A2E7}" type="slidenum">
              <a:rPr lang="zh-CN" altLang="en-US" smtClean="0"/>
              <a:pPr>
                <a:defRPr/>
              </a:pPr>
              <a:t>29</a:t>
            </a:fld>
            <a:r>
              <a:rPr lang="zh-CN" altLang="en-US" smtClean="0"/>
              <a:t>页</a:t>
            </a:r>
            <a:endParaRPr lang="zh-CN" altLang="en-US"/>
          </a:p>
        </p:txBody>
      </p:sp>
    </p:spTree>
    <p:extLst>
      <p:ext uri="{BB962C8B-B14F-4D97-AF65-F5344CB8AC3E}">
        <p14:creationId xmlns:p14="http://schemas.microsoft.com/office/powerpoint/2010/main" val="39646570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62487"/>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0"/>
                                  </p:stCondLst>
                                  <p:childTnLst>
                                    <p:set>
                                      <p:cBhvr>
                                        <p:cTn id="12" dur="1" fill="hold">
                                          <p:stCondLst>
                                            <p:cond delay="499"/>
                                          </p:stCondLst>
                                        </p:cTn>
                                        <p:tgtEl>
                                          <p:spTgt spid="6249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62494">
                                            <p:txEl>
                                              <p:pRg st="0" end="0"/>
                                            </p:txEl>
                                          </p:spTgt>
                                        </p:tgtEl>
                                        <p:attrNameLst>
                                          <p:attrName>style.visibility</p:attrName>
                                        </p:attrNameLst>
                                      </p:cBhvr>
                                      <p:to>
                                        <p:strVal val="visible"/>
                                      </p:to>
                                    </p:set>
                                    <p:animEffect transition="in" filter="wipe(left)">
                                      <p:cBhvr>
                                        <p:cTn id="17" dur="75"/>
                                        <p:tgtEl>
                                          <p:spTgt spid="62494">
                                            <p:txEl>
                                              <p:pRg st="0" end="0"/>
                                            </p:txEl>
                                          </p:spTgt>
                                        </p:tgtEl>
                                      </p:cBhvr>
                                    </p:animEffect>
                                  </p:childTnLst>
                                </p:cTn>
                              </p:par>
                            </p:childTnLst>
                          </p:cTn>
                        </p:par>
                        <p:par>
                          <p:cTn id="18" fill="hold" nodeType="afterGroup">
                            <p:stCondLst>
                              <p:cond delay="1350"/>
                            </p:stCondLst>
                            <p:childTnLst>
                              <p:par>
                                <p:cTn id="19" presetID="1" presetClass="entr" presetSubtype="0" fill="hold" nodeType="afterEffect">
                                  <p:stCondLst>
                                    <p:cond delay="0"/>
                                  </p:stCondLst>
                                  <p:childTnLst>
                                    <p:set>
                                      <p:cBhvr>
                                        <p:cTn id="20" dur="1" fill="hold">
                                          <p:stCondLst>
                                            <p:cond delay="499"/>
                                          </p:stCondLst>
                                        </p:cTn>
                                        <p:tgtEl>
                                          <p:spTgt spid="6249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iterate type="lt">
                                    <p:tmAbs val="100"/>
                                  </p:iterate>
                                  <p:childTnLst>
                                    <p:set>
                                      <p:cBhvr>
                                        <p:cTn id="24" dur="1" fill="hold">
                                          <p:stCondLst>
                                            <p:cond delay="0"/>
                                          </p:stCondLst>
                                        </p:cTn>
                                        <p:tgtEl>
                                          <p:spTgt spid="624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87" grpId="0" autoUpdateAnimBg="0"/>
      <p:bldP spid="62494" grpId="0" build="p" bldLvl="2" autoUpdateAnimBg="0"/>
      <p:bldP spid="6249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3"/>
          <p:cNvSpPr>
            <a:spLocks noGrp="1"/>
          </p:cNvSpPr>
          <p:nvPr>
            <p:ph type="title"/>
          </p:nvPr>
        </p:nvSpPr>
        <p:spPr/>
        <p:txBody>
          <a:bodyPr/>
          <a:lstStyle/>
          <a:p>
            <a:pPr eaLnBrk="1" hangingPunct="1"/>
            <a:r>
              <a:rPr lang="zh-CN" altLang="en-US" smtClean="0">
                <a:ea typeface="宋体" pitchFamily="2" charset="-122"/>
              </a:rPr>
              <a:t>本章内容概述</a:t>
            </a:r>
          </a:p>
        </p:txBody>
      </p:sp>
      <p:sp>
        <p:nvSpPr>
          <p:cNvPr id="6147" name="内容占位符 4"/>
          <p:cNvSpPr>
            <a:spLocks noGrp="1"/>
          </p:cNvSpPr>
          <p:nvPr>
            <p:ph sz="quarter" idx="11"/>
          </p:nvPr>
        </p:nvSpPr>
        <p:spPr/>
        <p:txBody>
          <a:bodyPr/>
          <a:lstStyle/>
          <a:p>
            <a:pPr eaLnBrk="1" hangingPunct="1">
              <a:lnSpc>
                <a:spcPct val="130000"/>
              </a:lnSpc>
              <a:spcBef>
                <a:spcPct val="0"/>
              </a:spcBef>
            </a:pPr>
            <a:r>
              <a:rPr lang="zh-CN" altLang="en-US" dirty="0" smtClean="0"/>
              <a:t>本章在物理学的基础上，主要介绍电路模型的概念、电路中的基本物理量及其参考方向和电路的工作状态，还将介绍基本电路元件及其特性，最后介绍集中参数电路的拓扑约束关系</a:t>
            </a:r>
            <a:r>
              <a:rPr lang="en-US" altLang="zh-CN" dirty="0" smtClean="0"/>
              <a:t>——</a:t>
            </a:r>
            <a:r>
              <a:rPr lang="zh-CN" altLang="en-US" dirty="0" smtClean="0"/>
              <a:t>基尔霍夫定律。这些内容是分析和计算电路的基础。</a:t>
            </a:r>
          </a:p>
          <a:p>
            <a:pPr eaLnBrk="1" hangingPunct="1">
              <a:lnSpc>
                <a:spcPct val="130000"/>
              </a:lnSpc>
              <a:spcBef>
                <a:spcPct val="0"/>
              </a:spcBef>
            </a:pPr>
            <a:r>
              <a:rPr lang="zh-CN" altLang="en-US" dirty="0" smtClean="0"/>
              <a:t>学习本章要深刻理解电路中电压和电流的参考极性和参考方向的意义，强化电路模型的概念，牢固掌握集中参数电路的基本约束关系</a:t>
            </a:r>
            <a:r>
              <a:rPr lang="en-US" altLang="zh-CN" dirty="0" smtClean="0"/>
              <a:t>——</a:t>
            </a:r>
            <a:r>
              <a:rPr lang="zh-CN" altLang="en-US" dirty="0" smtClean="0"/>
              <a:t>基尔霍夫定律和元件伏安特性约束。</a:t>
            </a:r>
          </a:p>
        </p:txBody>
      </p:sp>
      <p:sp>
        <p:nvSpPr>
          <p:cNvPr id="2" name="灯片编号占位符 1"/>
          <p:cNvSpPr>
            <a:spLocks noGrp="1"/>
          </p:cNvSpPr>
          <p:nvPr>
            <p:ph type="sldNum" sz="quarter" idx="10"/>
          </p:nvPr>
        </p:nvSpPr>
        <p:spPr/>
        <p:txBody>
          <a:bodyPr/>
          <a:lstStyle/>
          <a:p>
            <a:pPr>
              <a:defRPr/>
            </a:pPr>
            <a:fld id="{EE823C69-BAB3-4855-B98D-EA704B1FD3BB}" type="slidenum">
              <a:rPr lang="zh-CN" altLang="en-US" smtClean="0"/>
              <a:pPr>
                <a:defRPr/>
              </a:pPr>
              <a:t>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dirty="0" smtClean="0">
                <a:ea typeface="宋体" pitchFamily="2" charset="-122"/>
              </a:rPr>
              <a:t>1.4 </a:t>
            </a:r>
            <a:r>
              <a:rPr lang="zh-CN" altLang="en-US" dirty="0" smtClean="0">
                <a:ea typeface="宋体" pitchFamily="2" charset="-122"/>
              </a:rPr>
              <a:t>基本电路元件模型（续</a:t>
            </a:r>
            <a:r>
              <a:rPr lang="en-US" altLang="zh-CN" dirty="0" smtClean="0">
                <a:ea typeface="宋体" pitchFamily="2" charset="-122"/>
              </a:rPr>
              <a:t>3</a:t>
            </a:r>
            <a:r>
              <a:rPr lang="zh-CN" altLang="en-US" dirty="0" smtClean="0">
                <a:ea typeface="宋体" pitchFamily="2" charset="-122"/>
              </a:rPr>
              <a:t>）</a:t>
            </a:r>
          </a:p>
        </p:txBody>
      </p:sp>
      <p:sp>
        <p:nvSpPr>
          <p:cNvPr id="30723" name="Rectangle 3"/>
          <p:cNvSpPr>
            <a:spLocks noGrp="1" noChangeArrowheads="1"/>
          </p:cNvSpPr>
          <p:nvPr>
            <p:ph sz="quarter" idx="11"/>
          </p:nvPr>
        </p:nvSpPr>
        <p:spPr/>
        <p:txBody>
          <a:bodyPr/>
          <a:lstStyle/>
          <a:p>
            <a:pPr eaLnBrk="1" hangingPunct="1"/>
            <a:r>
              <a:rPr lang="zh-CN" altLang="en-US" smtClean="0"/>
              <a:t>电容元件</a:t>
            </a:r>
          </a:p>
          <a:p>
            <a:pPr lvl="1" eaLnBrk="1" hangingPunct="1">
              <a:lnSpc>
                <a:spcPct val="150000"/>
              </a:lnSpc>
            </a:pPr>
            <a:r>
              <a:rPr lang="zh-CN" altLang="en-US" sz="2400" smtClean="0"/>
              <a:t>电容元件的概念</a:t>
            </a:r>
            <a:br>
              <a:rPr lang="zh-CN" altLang="en-US" sz="2400" smtClean="0"/>
            </a:br>
            <a:r>
              <a:rPr kumimoji="1" lang="zh-CN" altLang="en-US" sz="2400" smtClean="0"/>
              <a:t>电容元件的原型是平板电容器，基本特性是存储在极板上的电荷量 </a:t>
            </a:r>
            <a:r>
              <a:rPr kumimoji="1" lang="en-US" altLang="zh-CN" sz="2400" i="1" smtClean="0"/>
              <a:t>q</a:t>
            </a:r>
            <a:r>
              <a:rPr kumimoji="1" lang="en-US" altLang="zh-CN" sz="2400" smtClean="0"/>
              <a:t> </a:t>
            </a:r>
            <a:r>
              <a:rPr kumimoji="1" lang="zh-CN" altLang="en-US" sz="2400" smtClean="0"/>
              <a:t>与两极板之间的电压 </a:t>
            </a:r>
            <a:r>
              <a:rPr kumimoji="1" lang="en-US" altLang="zh-CN" sz="2400" i="1" smtClean="0"/>
              <a:t>u</a:t>
            </a:r>
            <a:r>
              <a:rPr kumimoji="1" lang="en-US" altLang="zh-CN" sz="2400" smtClean="0"/>
              <a:t> </a:t>
            </a:r>
            <a:r>
              <a:rPr kumimoji="1" lang="zh-CN" altLang="en-US" sz="2400" smtClean="0"/>
              <a:t>满足代数关系。用</a:t>
            </a:r>
            <a:r>
              <a:rPr kumimoji="1" lang="zh-CN" altLang="en-US" sz="2400" i="1" smtClean="0"/>
              <a:t> </a:t>
            </a:r>
            <a:r>
              <a:rPr kumimoji="1" lang="en-US" altLang="zh-CN" sz="2400" i="1" smtClean="0"/>
              <a:t>q-u </a:t>
            </a:r>
            <a:r>
              <a:rPr kumimoji="1" lang="zh-CN" altLang="en-US" sz="2400" smtClean="0"/>
              <a:t>平面上的一条曲线</a:t>
            </a:r>
            <a:r>
              <a:rPr kumimoji="1" lang="zh-CN" altLang="en-US" sz="2400" i="1" smtClean="0"/>
              <a:t> </a:t>
            </a:r>
            <a:r>
              <a:rPr kumimoji="1" lang="en-US" altLang="zh-CN" sz="2400" i="1" smtClean="0"/>
              <a:t>f</a:t>
            </a:r>
            <a:r>
              <a:rPr kumimoji="1" lang="en-US" altLang="zh-CN" sz="2400" i="1" baseline="-25000" smtClean="0"/>
              <a:t>C</a:t>
            </a:r>
            <a:r>
              <a:rPr kumimoji="1" lang="en-US" altLang="zh-CN" sz="2400" smtClean="0"/>
              <a:t>(</a:t>
            </a:r>
            <a:r>
              <a:rPr kumimoji="1" lang="en-US" altLang="zh-CN" sz="2400" i="1" smtClean="0"/>
              <a:t>q, u</a:t>
            </a:r>
            <a:r>
              <a:rPr kumimoji="1" lang="en-US" altLang="zh-CN" sz="2400" smtClean="0"/>
              <a:t>)=0 </a:t>
            </a:r>
            <a:r>
              <a:rPr kumimoji="1" lang="zh-CN" altLang="en-US" sz="2400" smtClean="0"/>
              <a:t>描述。</a:t>
            </a:r>
            <a:endParaRPr lang="zh-CN" altLang="en-US" sz="2400" smtClean="0"/>
          </a:p>
        </p:txBody>
      </p:sp>
      <p:grpSp>
        <p:nvGrpSpPr>
          <p:cNvPr id="2" name="Group 16"/>
          <p:cNvGrpSpPr>
            <a:grpSpLocks/>
          </p:cNvGrpSpPr>
          <p:nvPr/>
        </p:nvGrpSpPr>
        <p:grpSpPr bwMode="auto">
          <a:xfrm>
            <a:off x="1466850" y="3943350"/>
            <a:ext cx="2235200" cy="906463"/>
            <a:chOff x="1976" y="1831"/>
            <a:chExt cx="1408" cy="571"/>
          </a:xfrm>
        </p:grpSpPr>
        <p:sp>
          <p:nvSpPr>
            <p:cNvPr id="30738" name="AutoShape 17"/>
            <p:cNvSpPr>
              <a:spLocks noChangeArrowheads="1"/>
            </p:cNvSpPr>
            <p:nvPr/>
          </p:nvSpPr>
          <p:spPr bwMode="auto">
            <a:xfrm>
              <a:off x="2112" y="1902"/>
              <a:ext cx="960" cy="144"/>
            </a:xfrm>
            <a:prstGeom prst="parallelogram">
              <a:avLst>
                <a:gd name="adj" fmla="val 16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80000"/>
                </a:lnSpc>
              </a:pPr>
              <a:r>
                <a:rPr kumimoji="1" lang="en-US" altLang="zh-CN" sz="1000">
                  <a:latin typeface="Times New Roman" pitchFamily="18" charset="0"/>
                  <a:cs typeface="Times New Roman" pitchFamily="18" charset="0"/>
                </a:rPr>
                <a:t>           +    +    +    +</a:t>
              </a:r>
            </a:p>
            <a:p>
              <a:pPr>
                <a:lnSpc>
                  <a:spcPct val="80000"/>
                </a:lnSpc>
              </a:pPr>
              <a:r>
                <a:rPr kumimoji="1" lang="en-US" altLang="zh-CN" sz="1000">
                  <a:latin typeface="Times New Roman" pitchFamily="18" charset="0"/>
                  <a:cs typeface="Times New Roman" pitchFamily="18" charset="0"/>
                </a:rPr>
                <a:t>+    +      +     +</a:t>
              </a:r>
            </a:p>
          </p:txBody>
        </p:sp>
        <p:sp>
          <p:nvSpPr>
            <p:cNvPr id="30739" name="AutoShape 18"/>
            <p:cNvSpPr>
              <a:spLocks noChangeArrowheads="1"/>
            </p:cNvSpPr>
            <p:nvPr/>
          </p:nvSpPr>
          <p:spPr bwMode="auto">
            <a:xfrm>
              <a:off x="2112" y="2256"/>
              <a:ext cx="960" cy="144"/>
            </a:xfrm>
            <a:prstGeom prst="parallelogram">
              <a:avLst>
                <a:gd name="adj" fmla="val 16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80000"/>
                </a:lnSpc>
              </a:pPr>
              <a:r>
                <a:rPr kumimoji="1" lang="en-US" altLang="zh-CN" sz="1000">
                  <a:latin typeface="Times New Roman" pitchFamily="18" charset="0"/>
                  <a:cs typeface="Times New Roman" pitchFamily="18" charset="0"/>
                </a:rPr>
                <a:t>    -  -  -  -</a:t>
              </a:r>
            </a:p>
            <a:p>
              <a:pPr>
                <a:lnSpc>
                  <a:spcPct val="80000"/>
                </a:lnSpc>
              </a:pPr>
              <a:r>
                <a:rPr kumimoji="1" lang="en-US" altLang="zh-CN" sz="1000">
                  <a:latin typeface="Times New Roman" pitchFamily="18" charset="0"/>
                  <a:cs typeface="Times New Roman" pitchFamily="18" charset="0"/>
                </a:rPr>
                <a:t>-  -  -  -</a:t>
              </a:r>
            </a:p>
          </p:txBody>
        </p:sp>
        <p:sp>
          <p:nvSpPr>
            <p:cNvPr id="30740" name="Line 19"/>
            <p:cNvSpPr>
              <a:spLocks noChangeShapeType="1"/>
            </p:cNvSpPr>
            <p:nvPr/>
          </p:nvSpPr>
          <p:spPr bwMode="auto">
            <a:xfrm>
              <a:off x="2208" y="2112"/>
              <a:ext cx="0" cy="192"/>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1" name="Line 20"/>
            <p:cNvSpPr>
              <a:spLocks noChangeShapeType="1"/>
            </p:cNvSpPr>
            <p:nvPr/>
          </p:nvSpPr>
          <p:spPr bwMode="auto">
            <a:xfrm>
              <a:off x="2376" y="2112"/>
              <a:ext cx="0" cy="192"/>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2" name="Line 21"/>
            <p:cNvSpPr>
              <a:spLocks noChangeShapeType="1"/>
            </p:cNvSpPr>
            <p:nvPr/>
          </p:nvSpPr>
          <p:spPr bwMode="auto">
            <a:xfrm>
              <a:off x="2544" y="2112"/>
              <a:ext cx="0" cy="192"/>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3" name="Line 22"/>
            <p:cNvSpPr>
              <a:spLocks noChangeShapeType="1"/>
            </p:cNvSpPr>
            <p:nvPr/>
          </p:nvSpPr>
          <p:spPr bwMode="auto">
            <a:xfrm>
              <a:off x="2712" y="2112"/>
              <a:ext cx="0" cy="192"/>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4" name="Line 23"/>
            <p:cNvSpPr>
              <a:spLocks noChangeShapeType="1"/>
            </p:cNvSpPr>
            <p:nvPr/>
          </p:nvSpPr>
          <p:spPr bwMode="auto">
            <a:xfrm>
              <a:off x="2880" y="2112"/>
              <a:ext cx="0" cy="192"/>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5" name="Line 24"/>
            <p:cNvSpPr>
              <a:spLocks noChangeShapeType="1"/>
            </p:cNvSpPr>
            <p:nvPr/>
          </p:nvSpPr>
          <p:spPr bwMode="auto">
            <a:xfrm>
              <a:off x="2304" y="2055"/>
              <a:ext cx="0" cy="192"/>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6" name="Line 25"/>
            <p:cNvSpPr>
              <a:spLocks noChangeShapeType="1"/>
            </p:cNvSpPr>
            <p:nvPr/>
          </p:nvSpPr>
          <p:spPr bwMode="auto">
            <a:xfrm>
              <a:off x="2472" y="2055"/>
              <a:ext cx="0" cy="192"/>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7" name="Line 26"/>
            <p:cNvSpPr>
              <a:spLocks noChangeShapeType="1"/>
            </p:cNvSpPr>
            <p:nvPr/>
          </p:nvSpPr>
          <p:spPr bwMode="auto">
            <a:xfrm>
              <a:off x="2640" y="2055"/>
              <a:ext cx="0" cy="192"/>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8" name="Line 27"/>
            <p:cNvSpPr>
              <a:spLocks noChangeShapeType="1"/>
            </p:cNvSpPr>
            <p:nvPr/>
          </p:nvSpPr>
          <p:spPr bwMode="auto">
            <a:xfrm>
              <a:off x="2808" y="2055"/>
              <a:ext cx="0" cy="192"/>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9" name="Line 28"/>
            <p:cNvSpPr>
              <a:spLocks noChangeShapeType="1"/>
            </p:cNvSpPr>
            <p:nvPr/>
          </p:nvSpPr>
          <p:spPr bwMode="auto">
            <a:xfrm>
              <a:off x="2976" y="2055"/>
              <a:ext cx="0" cy="192"/>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50" name="Text Box 29"/>
            <p:cNvSpPr txBox="1">
              <a:spLocks noChangeArrowheads="1"/>
            </p:cNvSpPr>
            <p:nvPr/>
          </p:nvSpPr>
          <p:spPr bwMode="auto">
            <a:xfrm>
              <a:off x="2019" y="1831"/>
              <a:ext cx="23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1400">
                  <a:solidFill>
                    <a:schemeClr val="hlink"/>
                  </a:solidFill>
                  <a:latin typeface="Times New Roman" pitchFamily="18" charset="0"/>
                  <a:cs typeface="Times New Roman" pitchFamily="18" charset="0"/>
                </a:rPr>
                <a:t>+</a:t>
              </a:r>
              <a:r>
                <a:rPr kumimoji="1" lang="en-US" altLang="zh-CN" sz="1400" i="1">
                  <a:solidFill>
                    <a:schemeClr val="hlink"/>
                  </a:solidFill>
                  <a:latin typeface="Times New Roman" pitchFamily="18" charset="0"/>
                  <a:cs typeface="Times New Roman" pitchFamily="18" charset="0"/>
                </a:rPr>
                <a:t>q</a:t>
              </a:r>
            </a:p>
          </p:txBody>
        </p:sp>
        <p:sp>
          <p:nvSpPr>
            <p:cNvPr id="30751" name="Text Box 30"/>
            <p:cNvSpPr txBox="1">
              <a:spLocks noChangeArrowheads="1"/>
            </p:cNvSpPr>
            <p:nvPr/>
          </p:nvSpPr>
          <p:spPr bwMode="auto">
            <a:xfrm>
              <a:off x="1976" y="2208"/>
              <a:ext cx="21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1400">
                  <a:solidFill>
                    <a:srgbClr val="FF0000"/>
                  </a:solidFill>
                  <a:latin typeface="Times New Roman" pitchFamily="18" charset="0"/>
                  <a:cs typeface="Times New Roman" pitchFamily="18" charset="0"/>
                </a:rPr>
                <a:t>-</a:t>
              </a:r>
              <a:r>
                <a:rPr kumimoji="1" lang="en-US" altLang="zh-CN" sz="1400" i="1">
                  <a:solidFill>
                    <a:srgbClr val="FF0000"/>
                  </a:solidFill>
                  <a:latin typeface="Times New Roman" pitchFamily="18" charset="0"/>
                  <a:cs typeface="Times New Roman" pitchFamily="18" charset="0"/>
                </a:rPr>
                <a:t>q</a:t>
              </a:r>
            </a:p>
          </p:txBody>
        </p:sp>
        <p:sp>
          <p:nvSpPr>
            <p:cNvPr id="30752" name="Text Box 31"/>
            <p:cNvSpPr txBox="1">
              <a:spLocks noChangeArrowheads="1"/>
            </p:cNvSpPr>
            <p:nvPr/>
          </p:nvSpPr>
          <p:spPr bwMode="auto">
            <a:xfrm>
              <a:off x="3171" y="1873"/>
              <a:ext cx="213"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1200">
                  <a:latin typeface="Times New Roman" pitchFamily="18" charset="0"/>
                  <a:cs typeface="Times New Roman" pitchFamily="18" charset="0"/>
                </a:rPr>
                <a:t>＋</a:t>
              </a:r>
              <a:endParaRPr kumimoji="1" lang="en-US" altLang="zh-CN" sz="2000">
                <a:latin typeface="Times New Roman" pitchFamily="18" charset="0"/>
                <a:cs typeface="Times New Roman" pitchFamily="18" charset="0"/>
              </a:endParaRPr>
            </a:p>
            <a:p>
              <a:pPr eaLnBrk="1" hangingPunct="1"/>
              <a:r>
                <a:rPr kumimoji="1" lang="en-US" altLang="zh-CN" sz="2000" i="1">
                  <a:latin typeface="Times New Roman" pitchFamily="18" charset="0"/>
                  <a:cs typeface="Times New Roman" pitchFamily="18" charset="0"/>
                </a:rPr>
                <a:t>u</a:t>
              </a:r>
            </a:p>
            <a:p>
              <a:pPr eaLnBrk="1" hangingPunct="1"/>
              <a:r>
                <a:rPr kumimoji="1" lang="zh-CN" altLang="en-US" sz="1100" i="1">
                  <a:latin typeface="Times New Roman" pitchFamily="18" charset="0"/>
                  <a:cs typeface="Times New Roman" pitchFamily="18" charset="0"/>
                </a:rPr>
                <a:t>－</a:t>
              </a:r>
              <a:endParaRPr kumimoji="1" lang="en-US" altLang="zh-CN" sz="2000" i="1">
                <a:latin typeface="Times New Roman" pitchFamily="18" charset="0"/>
                <a:cs typeface="Times New Roman" pitchFamily="18" charset="0"/>
              </a:endParaRPr>
            </a:p>
          </p:txBody>
        </p:sp>
        <p:sp>
          <p:nvSpPr>
            <p:cNvPr id="30753" name="AutoShape 32"/>
            <p:cNvSpPr>
              <a:spLocks/>
            </p:cNvSpPr>
            <p:nvPr/>
          </p:nvSpPr>
          <p:spPr bwMode="auto">
            <a:xfrm>
              <a:off x="3120" y="1920"/>
              <a:ext cx="96" cy="336"/>
            </a:xfrm>
            <a:prstGeom prst="rightBrace">
              <a:avLst>
                <a:gd name="adj1" fmla="val 291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cs typeface="Times New Roman" pitchFamily="18" charset="0"/>
              </a:endParaRPr>
            </a:p>
          </p:txBody>
        </p:sp>
        <p:graphicFrame>
          <p:nvGraphicFramePr>
            <p:cNvPr id="30754" name="Object 2"/>
            <p:cNvGraphicFramePr>
              <a:graphicFrameLocks noChangeAspect="1"/>
            </p:cNvGraphicFramePr>
            <p:nvPr/>
          </p:nvGraphicFramePr>
          <p:xfrm>
            <a:off x="2980" y="1992"/>
            <a:ext cx="170" cy="213"/>
          </p:xfrm>
          <a:graphic>
            <a:graphicData uri="http://schemas.openxmlformats.org/presentationml/2006/ole">
              <mc:AlternateContent xmlns:mc="http://schemas.openxmlformats.org/markup-compatibility/2006">
                <mc:Choice xmlns:v="urn:schemas-microsoft-com:vml" Requires="v">
                  <p:oleObj spid="_x0000_s30776" name="Equation" r:id="rId3" imgW="177840" imgH="228600" progId="">
                    <p:embed/>
                  </p:oleObj>
                </mc:Choice>
                <mc:Fallback>
                  <p:oleObj name="Equation" r:id="rId3" imgW="177840" imgH="228600" progId="">
                    <p:embed/>
                    <p:pic>
                      <p:nvPicPr>
                        <p:cNvPr id="0" name="Picture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0" y="1992"/>
                          <a:ext cx="170"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44"/>
          <p:cNvGrpSpPr>
            <a:grpSpLocks/>
          </p:cNvGrpSpPr>
          <p:nvPr/>
        </p:nvGrpSpPr>
        <p:grpSpPr bwMode="auto">
          <a:xfrm>
            <a:off x="5043488" y="3482975"/>
            <a:ext cx="3338512" cy="1939925"/>
            <a:chOff x="96" y="1632"/>
            <a:chExt cx="2103" cy="1222"/>
          </a:xfrm>
        </p:grpSpPr>
        <p:grpSp>
          <p:nvGrpSpPr>
            <p:cNvPr id="30730" name="Group 45"/>
            <p:cNvGrpSpPr>
              <a:grpSpLocks/>
            </p:cNvGrpSpPr>
            <p:nvPr/>
          </p:nvGrpSpPr>
          <p:grpSpPr bwMode="auto">
            <a:xfrm>
              <a:off x="148" y="1632"/>
              <a:ext cx="2051" cy="1056"/>
              <a:chOff x="148" y="1632"/>
              <a:chExt cx="2051" cy="1056"/>
            </a:xfrm>
          </p:grpSpPr>
          <p:sp>
            <p:nvSpPr>
              <p:cNvPr id="30734" name="Text Box 46"/>
              <p:cNvSpPr txBox="1">
                <a:spLocks noChangeArrowheads="1"/>
              </p:cNvSpPr>
              <p:nvPr/>
            </p:nvSpPr>
            <p:spPr bwMode="auto">
              <a:xfrm>
                <a:off x="906" y="240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a:t>0</a:t>
                </a:r>
              </a:p>
            </p:txBody>
          </p:sp>
          <p:sp>
            <p:nvSpPr>
              <p:cNvPr id="30735" name="Line 47"/>
              <p:cNvSpPr>
                <a:spLocks noChangeShapeType="1"/>
              </p:cNvSpPr>
              <p:nvPr/>
            </p:nvSpPr>
            <p:spPr bwMode="auto">
              <a:xfrm>
                <a:off x="148" y="2422"/>
                <a:ext cx="1824"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6" name="Text Box 48"/>
              <p:cNvSpPr txBox="1">
                <a:spLocks noChangeArrowheads="1"/>
              </p:cNvSpPr>
              <p:nvPr/>
            </p:nvSpPr>
            <p:spPr bwMode="auto">
              <a:xfrm>
                <a:off x="2010" y="2256"/>
                <a:ext cx="1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i="1">
                    <a:latin typeface="Times New Roman" pitchFamily="18" charset="0"/>
                    <a:cs typeface="Times New Roman" pitchFamily="18" charset="0"/>
                  </a:rPr>
                  <a:t>u</a:t>
                </a:r>
                <a:endParaRPr kumimoji="1" lang="en-US" altLang="zh-CN">
                  <a:latin typeface="Times New Roman" pitchFamily="18" charset="0"/>
                  <a:cs typeface="Times New Roman" pitchFamily="18" charset="0"/>
                </a:endParaRPr>
              </a:p>
            </p:txBody>
          </p:sp>
          <p:sp>
            <p:nvSpPr>
              <p:cNvPr id="30737" name="Text Box 49"/>
              <p:cNvSpPr txBox="1">
                <a:spLocks noChangeArrowheads="1"/>
              </p:cNvSpPr>
              <p:nvPr/>
            </p:nvSpPr>
            <p:spPr bwMode="auto">
              <a:xfrm>
                <a:off x="954" y="1632"/>
                <a:ext cx="1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i="1">
                    <a:latin typeface="Times New Roman" pitchFamily="18" charset="0"/>
                    <a:cs typeface="Times New Roman" pitchFamily="18" charset="0"/>
                  </a:rPr>
                  <a:t>q</a:t>
                </a:r>
              </a:p>
            </p:txBody>
          </p:sp>
        </p:grpSp>
        <p:grpSp>
          <p:nvGrpSpPr>
            <p:cNvPr id="30731" name="Group 50"/>
            <p:cNvGrpSpPr>
              <a:grpSpLocks/>
            </p:cNvGrpSpPr>
            <p:nvPr/>
          </p:nvGrpSpPr>
          <p:grpSpPr bwMode="auto">
            <a:xfrm>
              <a:off x="96" y="1708"/>
              <a:ext cx="1486" cy="1146"/>
              <a:chOff x="96" y="1708"/>
              <a:chExt cx="1486" cy="1146"/>
            </a:xfrm>
          </p:grpSpPr>
          <p:sp>
            <p:nvSpPr>
              <p:cNvPr id="30732" name="Line 51"/>
              <p:cNvSpPr>
                <a:spLocks noChangeShapeType="1"/>
              </p:cNvSpPr>
              <p:nvPr/>
            </p:nvSpPr>
            <p:spPr bwMode="auto">
              <a:xfrm flipV="1">
                <a:off x="916" y="1750"/>
                <a:ext cx="0" cy="1104"/>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3" name="Freeform 52"/>
              <p:cNvSpPr>
                <a:spLocks/>
              </p:cNvSpPr>
              <p:nvPr/>
            </p:nvSpPr>
            <p:spPr bwMode="auto">
              <a:xfrm>
                <a:off x="96" y="1708"/>
                <a:ext cx="1486" cy="982"/>
              </a:xfrm>
              <a:custGeom>
                <a:avLst/>
                <a:gdLst>
                  <a:gd name="T0" fmla="*/ 1486 w 1486"/>
                  <a:gd name="T1" fmla="*/ 0 h 982"/>
                  <a:gd name="T2" fmla="*/ 1424 w 1486"/>
                  <a:gd name="T3" fmla="*/ 113 h 982"/>
                  <a:gd name="T4" fmla="*/ 1341 w 1486"/>
                  <a:gd name="T5" fmla="*/ 372 h 982"/>
                  <a:gd name="T6" fmla="*/ 1217 w 1486"/>
                  <a:gd name="T7" fmla="*/ 569 h 982"/>
                  <a:gd name="T8" fmla="*/ 1030 w 1486"/>
                  <a:gd name="T9" fmla="*/ 620 h 982"/>
                  <a:gd name="T10" fmla="*/ 710 w 1486"/>
                  <a:gd name="T11" fmla="*/ 775 h 982"/>
                  <a:gd name="T12" fmla="*/ 606 w 1486"/>
                  <a:gd name="T13" fmla="*/ 796 h 982"/>
                  <a:gd name="T14" fmla="*/ 420 w 1486"/>
                  <a:gd name="T15" fmla="*/ 848 h 982"/>
                  <a:gd name="T16" fmla="*/ 337 w 1486"/>
                  <a:gd name="T17" fmla="*/ 920 h 982"/>
                  <a:gd name="T18" fmla="*/ 224 w 1486"/>
                  <a:gd name="T19" fmla="*/ 982 h 982"/>
                  <a:gd name="T20" fmla="*/ 172 w 1486"/>
                  <a:gd name="T21" fmla="*/ 972 h 982"/>
                  <a:gd name="T22" fmla="*/ 151 w 1486"/>
                  <a:gd name="T23" fmla="*/ 941 h 982"/>
                  <a:gd name="T24" fmla="*/ 89 w 1486"/>
                  <a:gd name="T25" fmla="*/ 920 h 982"/>
                  <a:gd name="T26" fmla="*/ 58 w 1486"/>
                  <a:gd name="T27" fmla="*/ 910 h 982"/>
                  <a:gd name="T28" fmla="*/ 6 w 1486"/>
                  <a:gd name="T29" fmla="*/ 951 h 98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86"/>
                  <a:gd name="T46" fmla="*/ 0 h 982"/>
                  <a:gd name="T47" fmla="*/ 1486 w 1486"/>
                  <a:gd name="T48" fmla="*/ 982 h 98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86" h="982">
                    <a:moveTo>
                      <a:pt x="1486" y="0"/>
                    </a:moveTo>
                    <a:cubicBezTo>
                      <a:pt x="1437" y="32"/>
                      <a:pt x="1442" y="61"/>
                      <a:pt x="1424" y="113"/>
                    </a:cubicBezTo>
                    <a:cubicBezTo>
                      <a:pt x="1395" y="198"/>
                      <a:pt x="1390" y="296"/>
                      <a:pt x="1341" y="372"/>
                    </a:cubicBezTo>
                    <a:cubicBezTo>
                      <a:pt x="1324" y="452"/>
                      <a:pt x="1286" y="522"/>
                      <a:pt x="1217" y="569"/>
                    </a:cubicBezTo>
                    <a:cubicBezTo>
                      <a:pt x="1165" y="604"/>
                      <a:pt x="1089" y="598"/>
                      <a:pt x="1030" y="620"/>
                    </a:cubicBezTo>
                    <a:cubicBezTo>
                      <a:pt x="919" y="662"/>
                      <a:pt x="818" y="727"/>
                      <a:pt x="710" y="775"/>
                    </a:cubicBezTo>
                    <a:cubicBezTo>
                      <a:pt x="686" y="786"/>
                      <a:pt x="626" y="792"/>
                      <a:pt x="606" y="796"/>
                    </a:cubicBezTo>
                    <a:cubicBezTo>
                      <a:pt x="542" y="808"/>
                      <a:pt x="480" y="824"/>
                      <a:pt x="420" y="848"/>
                    </a:cubicBezTo>
                    <a:cubicBezTo>
                      <a:pt x="396" y="884"/>
                      <a:pt x="379" y="906"/>
                      <a:pt x="337" y="920"/>
                    </a:cubicBezTo>
                    <a:cubicBezTo>
                      <a:pt x="292" y="965"/>
                      <a:pt x="274" y="950"/>
                      <a:pt x="224" y="982"/>
                    </a:cubicBezTo>
                    <a:cubicBezTo>
                      <a:pt x="207" y="979"/>
                      <a:pt x="187" y="981"/>
                      <a:pt x="172" y="972"/>
                    </a:cubicBezTo>
                    <a:cubicBezTo>
                      <a:pt x="161" y="966"/>
                      <a:pt x="162" y="948"/>
                      <a:pt x="151" y="941"/>
                    </a:cubicBezTo>
                    <a:cubicBezTo>
                      <a:pt x="133" y="929"/>
                      <a:pt x="110" y="927"/>
                      <a:pt x="89" y="920"/>
                    </a:cubicBezTo>
                    <a:cubicBezTo>
                      <a:pt x="79" y="917"/>
                      <a:pt x="58" y="910"/>
                      <a:pt x="58" y="910"/>
                    </a:cubicBezTo>
                    <a:cubicBezTo>
                      <a:pt x="0" y="933"/>
                      <a:pt x="6" y="912"/>
                      <a:pt x="6" y="951"/>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
        <p:nvSpPr>
          <p:cNvPr id="66613" name="Line 53"/>
          <p:cNvSpPr>
            <a:spLocks noChangeShapeType="1"/>
          </p:cNvSpPr>
          <p:nvPr/>
        </p:nvSpPr>
        <p:spPr bwMode="auto">
          <a:xfrm flipV="1">
            <a:off x="5805488" y="3800475"/>
            <a:ext cx="1828800" cy="1371600"/>
          </a:xfrm>
          <a:prstGeom prst="line">
            <a:avLst/>
          </a:prstGeom>
          <a:noFill/>
          <a:ln w="28575" cap="sq">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614" name="Text Box 54"/>
          <p:cNvSpPr txBox="1">
            <a:spLocks noChangeArrowheads="1"/>
          </p:cNvSpPr>
          <p:nvPr/>
        </p:nvSpPr>
        <p:spPr bwMode="auto">
          <a:xfrm>
            <a:off x="7053263" y="4321175"/>
            <a:ext cx="12186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1600" b="1">
                <a:solidFill>
                  <a:schemeClr val="tx2"/>
                </a:solidFill>
              </a:rPr>
              <a:t>非线性电容</a:t>
            </a:r>
          </a:p>
        </p:txBody>
      </p:sp>
      <p:sp>
        <p:nvSpPr>
          <p:cNvPr id="66615" name="Text Box 55"/>
          <p:cNvSpPr txBox="1">
            <a:spLocks noChangeArrowheads="1"/>
          </p:cNvSpPr>
          <p:nvPr/>
        </p:nvSpPr>
        <p:spPr bwMode="auto">
          <a:xfrm>
            <a:off x="7529513" y="3787775"/>
            <a:ext cx="142539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1600" b="1" dirty="0">
                <a:solidFill>
                  <a:schemeClr val="tx2"/>
                </a:solidFill>
              </a:rPr>
              <a:t>线性电容元件</a:t>
            </a:r>
          </a:p>
        </p:txBody>
      </p:sp>
      <p:sp>
        <p:nvSpPr>
          <p:cNvPr id="66616" name="Text Box 56"/>
          <p:cNvSpPr txBox="1">
            <a:spLocks noChangeArrowheads="1"/>
          </p:cNvSpPr>
          <p:nvPr/>
        </p:nvSpPr>
        <p:spPr bwMode="auto">
          <a:xfrm>
            <a:off x="766763" y="5286375"/>
            <a:ext cx="7870825"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30000"/>
              </a:lnSpc>
            </a:pPr>
            <a:r>
              <a:rPr kumimoji="1" lang="zh-CN" altLang="en-US" sz="2400" b="1" dirty="0">
                <a:solidFill>
                  <a:schemeClr val="tx2"/>
                </a:solidFill>
                <a:ea typeface="楷体" pitchFamily="49" charset="-122"/>
              </a:rPr>
              <a:t>当这条曲线是一条过原点的直线时，称为线性电容。本课程中如无特别声明电容元件均指线性电容。</a:t>
            </a:r>
          </a:p>
        </p:txBody>
      </p:sp>
      <p:sp>
        <p:nvSpPr>
          <p:cNvPr id="4" name="灯片编号占位符 3"/>
          <p:cNvSpPr>
            <a:spLocks noGrp="1"/>
          </p:cNvSpPr>
          <p:nvPr>
            <p:ph type="sldNum" sz="quarter" idx="10"/>
          </p:nvPr>
        </p:nvSpPr>
        <p:spPr/>
        <p:txBody>
          <a:bodyPr/>
          <a:lstStyle/>
          <a:p>
            <a:pPr>
              <a:defRPr/>
            </a:pPr>
            <a:fld id="{EE823C69-BAB3-4855-B98D-EA704B1FD3BB}" type="slidenum">
              <a:rPr lang="zh-CN" altLang="en-US" smtClean="0"/>
              <a:pPr>
                <a:defRPr/>
              </a:pPr>
              <a:t>30</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499"/>
                                          </p:stCondLst>
                                        </p:cTn>
                                        <p:tgtEl>
                                          <p:spTgt spid="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iterate type="lt">
                                    <p:tmAbs val="75"/>
                                  </p:iterate>
                                  <p:childTnLst>
                                    <p:set>
                                      <p:cBhvr>
                                        <p:cTn id="15" dur="1" fill="hold">
                                          <p:stCondLst>
                                            <p:cond delay="74"/>
                                          </p:stCondLst>
                                        </p:cTn>
                                        <p:tgtEl>
                                          <p:spTgt spid="66616">
                                            <p:txEl>
                                              <p:pRg st="0" end="0"/>
                                            </p:txEl>
                                          </p:spTgt>
                                        </p:tgtEl>
                                        <p:attrNameLst>
                                          <p:attrName>style.visibility</p:attrName>
                                        </p:attrNameLst>
                                      </p:cBhvr>
                                      <p:to>
                                        <p:strVal val="visible"/>
                                      </p:to>
                                    </p:set>
                                  </p:childTnLst>
                                </p:cTn>
                              </p:par>
                            </p:childTnLst>
                          </p:cTn>
                        </p:par>
                        <p:par>
                          <p:cTn id="16" fill="hold" nodeType="afterGroup">
                            <p:stCondLst>
                              <p:cond delay="3300"/>
                            </p:stCondLst>
                            <p:childTnLst>
                              <p:par>
                                <p:cTn id="17" presetID="1" presetClass="entr" presetSubtype="0" fill="hold" grpId="0" nodeType="afterEffect">
                                  <p:stCondLst>
                                    <p:cond delay="0"/>
                                  </p:stCondLst>
                                  <p:childTnLst>
                                    <p:set>
                                      <p:cBhvr>
                                        <p:cTn id="18" dur="1" fill="hold">
                                          <p:stCondLst>
                                            <p:cond delay="499"/>
                                          </p:stCondLst>
                                        </p:cTn>
                                        <p:tgtEl>
                                          <p:spTgt spid="66613"/>
                                        </p:tgtEl>
                                        <p:attrNameLst>
                                          <p:attrName>style.visibility</p:attrName>
                                        </p:attrNameLst>
                                      </p:cBhvr>
                                      <p:to>
                                        <p:strVal val="visible"/>
                                      </p:to>
                                    </p:set>
                                  </p:childTnLst>
                                </p:cTn>
                              </p:par>
                            </p:childTnLst>
                          </p:cTn>
                        </p:par>
                        <p:par>
                          <p:cTn id="19" fill="hold" nodeType="afterGroup">
                            <p:stCondLst>
                              <p:cond delay="3800"/>
                            </p:stCondLst>
                            <p:childTnLst>
                              <p:par>
                                <p:cTn id="20" presetID="1" presetClass="entr" presetSubtype="0" fill="hold" grpId="0" nodeType="afterEffect">
                                  <p:stCondLst>
                                    <p:cond delay="0"/>
                                  </p:stCondLst>
                                  <p:iterate type="lt">
                                    <p:tmAbs val="75"/>
                                  </p:iterate>
                                  <p:childTnLst>
                                    <p:set>
                                      <p:cBhvr>
                                        <p:cTn id="21" dur="1" fill="hold">
                                          <p:stCondLst>
                                            <p:cond delay="74"/>
                                          </p:stCondLst>
                                        </p:cTn>
                                        <p:tgtEl>
                                          <p:spTgt spid="66615"/>
                                        </p:tgtEl>
                                        <p:attrNameLst>
                                          <p:attrName>style.visibility</p:attrName>
                                        </p:attrNameLst>
                                      </p:cBhvr>
                                      <p:to>
                                        <p:strVal val="visible"/>
                                      </p:to>
                                    </p:set>
                                  </p:childTnLst>
                                </p:cTn>
                              </p:par>
                            </p:childTnLst>
                          </p:cTn>
                        </p:par>
                        <p:par>
                          <p:cTn id="22" fill="hold" nodeType="afterGroup">
                            <p:stCondLst>
                              <p:cond delay="4250"/>
                            </p:stCondLst>
                            <p:childTnLst>
                              <p:par>
                                <p:cTn id="23" presetID="1" presetClass="entr" presetSubtype="0" fill="hold" grpId="0" nodeType="afterEffect">
                                  <p:stCondLst>
                                    <p:cond delay="0"/>
                                  </p:stCondLst>
                                  <p:iterate type="lt">
                                    <p:tmAbs val="75"/>
                                  </p:iterate>
                                  <p:childTnLst>
                                    <p:set>
                                      <p:cBhvr>
                                        <p:cTn id="24" dur="1" fill="hold">
                                          <p:stCondLst>
                                            <p:cond delay="74"/>
                                          </p:stCondLst>
                                        </p:cTn>
                                        <p:tgtEl>
                                          <p:spTgt spid="666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13" grpId="0" animBg="1"/>
      <p:bldP spid="66614" grpId="0" autoUpdateAnimBg="0"/>
      <p:bldP spid="66615" grpId="0" autoUpdateAnimBg="0"/>
      <p:bldP spid="66616"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71600" y="0"/>
            <a:ext cx="7607300" cy="649287"/>
          </a:xfrm>
        </p:spPr>
        <p:txBody>
          <a:bodyPr/>
          <a:lstStyle/>
          <a:p>
            <a:pPr eaLnBrk="1" hangingPunct="1"/>
            <a:r>
              <a:rPr lang="en-US" altLang="zh-CN" dirty="0" smtClean="0">
                <a:ea typeface="宋体" pitchFamily="2" charset="-122"/>
              </a:rPr>
              <a:t>1.4 </a:t>
            </a:r>
            <a:r>
              <a:rPr lang="zh-CN" altLang="en-US" dirty="0" smtClean="0">
                <a:ea typeface="宋体" pitchFamily="2" charset="-122"/>
              </a:rPr>
              <a:t>基本电路元件模型（续</a:t>
            </a:r>
            <a:r>
              <a:rPr lang="en-US" altLang="zh-CN" dirty="0" smtClean="0">
                <a:ea typeface="宋体" pitchFamily="2" charset="-122"/>
              </a:rPr>
              <a:t>4</a:t>
            </a:r>
            <a:r>
              <a:rPr lang="zh-CN" altLang="en-US" dirty="0" smtClean="0">
                <a:ea typeface="宋体" pitchFamily="2" charset="-122"/>
              </a:rPr>
              <a:t>）</a:t>
            </a:r>
          </a:p>
        </p:txBody>
      </p:sp>
      <p:sp>
        <p:nvSpPr>
          <p:cNvPr id="31747" name="Rectangle 3"/>
          <p:cNvSpPr>
            <a:spLocks noGrp="1" noChangeArrowheads="1"/>
          </p:cNvSpPr>
          <p:nvPr>
            <p:ph type="body" sz="half" idx="1"/>
          </p:nvPr>
        </p:nvSpPr>
        <p:spPr>
          <a:xfrm>
            <a:off x="296863" y="1042988"/>
            <a:ext cx="8664575" cy="5400675"/>
          </a:xfrm>
        </p:spPr>
        <p:txBody>
          <a:bodyPr/>
          <a:lstStyle/>
          <a:p>
            <a:pPr eaLnBrk="1" hangingPunct="1"/>
            <a:r>
              <a:rPr lang="zh-CN" altLang="en-US" smtClean="0"/>
              <a:t>电容元件</a:t>
            </a:r>
            <a:r>
              <a:rPr lang="zh-CN" altLang="en-US" smtClean="0">
                <a:cs typeface="Times New Roman" pitchFamily="18" charset="0"/>
              </a:rPr>
              <a:t>（</a:t>
            </a:r>
            <a:r>
              <a:rPr lang="zh-CN" altLang="en-US" smtClean="0"/>
              <a:t>续）</a:t>
            </a:r>
          </a:p>
          <a:p>
            <a:pPr lvl="1" eaLnBrk="1" hangingPunct="1">
              <a:lnSpc>
                <a:spcPct val="150000"/>
              </a:lnSpc>
            </a:pPr>
            <a:r>
              <a:rPr lang="zh-CN" altLang="en-US" sz="2400" smtClean="0"/>
              <a:t>电容元件的符号、参数</a:t>
            </a:r>
            <a:br>
              <a:rPr lang="zh-CN" altLang="en-US" sz="2400" smtClean="0"/>
            </a:br>
            <a:r>
              <a:rPr lang="zh-CN" altLang="en-US" sz="2400" smtClean="0"/>
              <a:t>电容元件的参数为特性曲线的斜率，记作 </a:t>
            </a:r>
            <a:r>
              <a:rPr lang="en-US" altLang="zh-CN" sz="2400" i="1" smtClean="0"/>
              <a:t>C</a:t>
            </a:r>
            <a:r>
              <a:rPr lang="en-US" altLang="zh-CN" sz="2400" smtClean="0"/>
              <a:t> </a:t>
            </a:r>
            <a:r>
              <a:rPr lang="zh-CN" altLang="en-US" sz="2400" smtClean="0"/>
              <a:t>，称为电容元件的电容（量），单位法拉（</a:t>
            </a:r>
            <a:r>
              <a:rPr lang="en-US" altLang="zh-CN" sz="2400" smtClean="0"/>
              <a:t>F</a:t>
            </a:r>
            <a:r>
              <a:rPr lang="zh-CN" altLang="en-US" sz="2400" smtClean="0"/>
              <a:t>），法拉的单位很大，实用中常采用微法</a:t>
            </a:r>
            <a:r>
              <a:rPr lang="zh-CN" altLang="en-US" sz="2400" smtClean="0">
                <a:sym typeface="Symbol" pitchFamily="18" charset="2"/>
              </a:rPr>
              <a:t></a:t>
            </a:r>
            <a:r>
              <a:rPr lang="en-US" altLang="zh-CN" sz="2400" smtClean="0"/>
              <a:t>F(10</a:t>
            </a:r>
            <a:r>
              <a:rPr lang="en-US" altLang="zh-CN" sz="2400" baseline="30000" smtClean="0"/>
              <a:t>-6</a:t>
            </a:r>
            <a:r>
              <a:rPr lang="en-US" altLang="zh-CN" sz="2400" smtClean="0"/>
              <a:t>F)</a:t>
            </a:r>
            <a:r>
              <a:rPr lang="zh-CN" altLang="en-US" sz="2400" smtClean="0"/>
              <a:t>和皮法 </a:t>
            </a:r>
            <a:r>
              <a:rPr lang="en-US" altLang="zh-CN" sz="2400" smtClean="0"/>
              <a:t>pF(10</a:t>
            </a:r>
            <a:r>
              <a:rPr lang="en-US" altLang="zh-CN" sz="2400" baseline="30000" smtClean="0"/>
              <a:t>-12</a:t>
            </a:r>
            <a:r>
              <a:rPr lang="en-US" altLang="zh-CN" sz="2400" smtClean="0"/>
              <a:t>F)</a:t>
            </a:r>
            <a:r>
              <a:rPr lang="zh-CN" altLang="en-US" sz="2400" smtClean="0"/>
              <a:t>。</a:t>
            </a:r>
          </a:p>
        </p:txBody>
      </p:sp>
      <p:sp>
        <p:nvSpPr>
          <p:cNvPr id="31748" name="Text Box 13"/>
          <p:cNvSpPr txBox="1">
            <a:spLocks noChangeArrowheads="1"/>
          </p:cNvSpPr>
          <p:nvPr/>
        </p:nvSpPr>
        <p:spPr bwMode="auto">
          <a:xfrm>
            <a:off x="1477963" y="35417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zh-CN"/>
          </a:p>
        </p:txBody>
      </p:sp>
      <p:grpSp>
        <p:nvGrpSpPr>
          <p:cNvPr id="2" name="Group 18"/>
          <p:cNvGrpSpPr>
            <a:grpSpLocks/>
          </p:cNvGrpSpPr>
          <p:nvPr/>
        </p:nvGrpSpPr>
        <p:grpSpPr bwMode="auto">
          <a:xfrm>
            <a:off x="6500813" y="3987800"/>
            <a:ext cx="671512" cy="1298575"/>
            <a:chOff x="2361" y="1898"/>
            <a:chExt cx="423" cy="818"/>
          </a:xfrm>
        </p:grpSpPr>
        <p:grpSp>
          <p:nvGrpSpPr>
            <p:cNvPr id="31754" name="Group 19"/>
            <p:cNvGrpSpPr>
              <a:grpSpLocks/>
            </p:cNvGrpSpPr>
            <p:nvPr/>
          </p:nvGrpSpPr>
          <p:grpSpPr bwMode="auto">
            <a:xfrm>
              <a:off x="2592" y="2064"/>
              <a:ext cx="192" cy="652"/>
              <a:chOff x="2976" y="1940"/>
              <a:chExt cx="192" cy="652"/>
            </a:xfrm>
          </p:grpSpPr>
          <p:sp>
            <p:nvSpPr>
              <p:cNvPr id="31758" name="Line 20"/>
              <p:cNvSpPr>
                <a:spLocks noChangeShapeType="1"/>
              </p:cNvSpPr>
              <p:nvPr/>
            </p:nvSpPr>
            <p:spPr bwMode="auto">
              <a:xfrm>
                <a:off x="2976" y="223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9" name="Line 21"/>
              <p:cNvSpPr>
                <a:spLocks noChangeShapeType="1"/>
              </p:cNvSpPr>
              <p:nvPr/>
            </p:nvSpPr>
            <p:spPr bwMode="auto">
              <a:xfrm>
                <a:off x="2976" y="230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0" name="Line 22"/>
              <p:cNvSpPr>
                <a:spLocks noChangeShapeType="1"/>
              </p:cNvSpPr>
              <p:nvPr/>
            </p:nvSpPr>
            <p:spPr bwMode="auto">
              <a:xfrm flipV="1">
                <a:off x="3072" y="194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1" name="Line 23"/>
              <p:cNvSpPr>
                <a:spLocks noChangeShapeType="1"/>
              </p:cNvSpPr>
              <p:nvPr/>
            </p:nvSpPr>
            <p:spPr bwMode="auto">
              <a:xfrm flipV="1">
                <a:off x="3078" y="230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755" name="Line 24"/>
            <p:cNvSpPr>
              <a:spLocks noChangeShapeType="1"/>
            </p:cNvSpPr>
            <p:nvPr/>
          </p:nvSpPr>
          <p:spPr bwMode="auto">
            <a:xfrm>
              <a:off x="2614" y="1996"/>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56" name="Text Box 25"/>
            <p:cNvSpPr txBox="1">
              <a:spLocks noChangeArrowheads="1"/>
            </p:cNvSpPr>
            <p:nvPr/>
          </p:nvSpPr>
          <p:spPr bwMode="auto">
            <a:xfrm>
              <a:off x="2438" y="1898"/>
              <a:ext cx="15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i="1">
                  <a:latin typeface="Times New Roman" pitchFamily="18" charset="0"/>
                  <a:cs typeface="Times New Roman" pitchFamily="18" charset="0"/>
                </a:rPr>
                <a:t>i</a:t>
              </a:r>
            </a:p>
          </p:txBody>
        </p:sp>
        <p:sp>
          <p:nvSpPr>
            <p:cNvPr id="31757" name="Text Box 26"/>
            <p:cNvSpPr txBox="1">
              <a:spLocks noChangeArrowheads="1"/>
            </p:cNvSpPr>
            <p:nvPr/>
          </p:nvSpPr>
          <p:spPr bwMode="auto">
            <a:xfrm>
              <a:off x="2361" y="2086"/>
              <a:ext cx="214"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i="1">
                  <a:latin typeface="Times New Roman" pitchFamily="18" charset="0"/>
                  <a:cs typeface="Times New Roman" pitchFamily="18" charset="0"/>
                </a:rPr>
                <a:t>+</a:t>
              </a:r>
            </a:p>
            <a:p>
              <a:pPr algn="ctr" eaLnBrk="1" hangingPunct="1"/>
              <a:r>
                <a:rPr kumimoji="1" lang="en-US" altLang="zh-CN" i="1">
                  <a:latin typeface="Times New Roman" pitchFamily="18" charset="0"/>
                  <a:cs typeface="Times New Roman" pitchFamily="18" charset="0"/>
                </a:rPr>
                <a:t>u</a:t>
              </a:r>
            </a:p>
            <a:p>
              <a:pPr algn="ctr" eaLnBrk="1" hangingPunct="1"/>
              <a:r>
                <a:rPr kumimoji="1" lang="en-US" altLang="zh-CN" i="1">
                  <a:latin typeface="Times New Roman" pitchFamily="18" charset="0"/>
                  <a:cs typeface="Times New Roman" pitchFamily="18" charset="0"/>
                </a:rPr>
                <a:t>_</a:t>
              </a:r>
            </a:p>
          </p:txBody>
        </p:sp>
      </p:grpSp>
      <p:sp>
        <p:nvSpPr>
          <p:cNvPr id="67611" name="Text Box 27"/>
          <p:cNvSpPr txBox="1">
            <a:spLocks noChangeArrowheads="1"/>
          </p:cNvSpPr>
          <p:nvPr/>
        </p:nvSpPr>
        <p:spPr bwMode="auto">
          <a:xfrm>
            <a:off x="7216775" y="4486275"/>
            <a:ext cx="338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i="1">
                <a:latin typeface="Times New Roman" pitchFamily="18" charset="0"/>
                <a:cs typeface="Times New Roman" pitchFamily="18" charset="0"/>
              </a:rPr>
              <a:t>C</a:t>
            </a:r>
          </a:p>
        </p:txBody>
      </p:sp>
      <p:sp>
        <p:nvSpPr>
          <p:cNvPr id="67612" name="Text Box 28"/>
          <p:cNvSpPr txBox="1">
            <a:spLocks noChangeArrowheads="1"/>
          </p:cNvSpPr>
          <p:nvPr/>
        </p:nvSpPr>
        <p:spPr bwMode="auto">
          <a:xfrm>
            <a:off x="6127750" y="5491163"/>
            <a:ext cx="17954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b="1">
                <a:solidFill>
                  <a:schemeClr val="tx2"/>
                </a:solidFill>
              </a:rPr>
              <a:t>电容元件的符号</a:t>
            </a:r>
          </a:p>
        </p:txBody>
      </p:sp>
      <p:graphicFrame>
        <p:nvGraphicFramePr>
          <p:cNvPr id="67614" name="Object 2"/>
          <p:cNvGraphicFramePr>
            <a:graphicFrameLocks noChangeAspect="1"/>
          </p:cNvGraphicFramePr>
          <p:nvPr/>
        </p:nvGraphicFramePr>
        <p:xfrm>
          <a:off x="2830513" y="4071938"/>
          <a:ext cx="1050925" cy="776287"/>
        </p:xfrm>
        <a:graphic>
          <a:graphicData uri="http://schemas.openxmlformats.org/presentationml/2006/ole">
            <mc:AlternateContent xmlns:mc="http://schemas.openxmlformats.org/markup-compatibility/2006">
              <mc:Choice xmlns:v="urn:schemas-microsoft-com:vml" Requires="v">
                <p:oleObj spid="_x0000_s31804" name="Equation" r:id="rId3" imgW="749880" imgH="545760" progId="">
                  <p:embed/>
                </p:oleObj>
              </mc:Choice>
              <mc:Fallback>
                <p:oleObj name="Equation" r:id="rId3" imgW="749880" imgH="545760" progId="">
                  <p:embed/>
                  <p:pic>
                    <p:nvPicPr>
                      <p:cNvPr id="0" name="Picture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0513" y="4071938"/>
                        <a:ext cx="1050925" cy="776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615" name="Object 3"/>
          <p:cNvGraphicFramePr>
            <a:graphicFrameLocks noChangeAspect="1"/>
          </p:cNvGraphicFramePr>
          <p:nvPr/>
        </p:nvGraphicFramePr>
        <p:xfrm>
          <a:off x="2346325" y="5167313"/>
          <a:ext cx="2173288" cy="411162"/>
        </p:xfrm>
        <a:graphic>
          <a:graphicData uri="http://schemas.openxmlformats.org/presentationml/2006/ole">
            <mc:AlternateContent xmlns:mc="http://schemas.openxmlformats.org/markup-compatibility/2006">
              <mc:Choice xmlns:v="urn:schemas-microsoft-com:vml" Requires="v">
                <p:oleObj spid="_x0000_s31805" name="Equation" r:id="rId5" imgW="1589040" imgH="279360" progId="">
                  <p:embed/>
                </p:oleObj>
              </mc:Choice>
              <mc:Fallback>
                <p:oleObj name="Equation" r:id="rId5" imgW="1589040" imgH="279360" progId="">
                  <p:embed/>
                  <p:pic>
                    <p:nvPicPr>
                      <p:cNvPr id="0" name="Picture 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46325" y="5167313"/>
                        <a:ext cx="2173288" cy="411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灯片编号占位符 2"/>
          <p:cNvSpPr>
            <a:spLocks noGrp="1"/>
          </p:cNvSpPr>
          <p:nvPr>
            <p:ph type="sldNum" sz="quarter" idx="10"/>
          </p:nvPr>
        </p:nvSpPr>
        <p:spPr/>
        <p:txBody>
          <a:bodyPr/>
          <a:lstStyle/>
          <a:p>
            <a:pPr>
              <a:defRPr/>
            </a:pPr>
            <a:r>
              <a:rPr lang="zh-CN" altLang="en-US" smtClean="0"/>
              <a:t>第</a:t>
            </a:r>
            <a:fld id="{D863782F-AFE9-4D25-BF45-EC145029A2E7}" type="slidenum">
              <a:rPr lang="zh-CN" altLang="en-US" smtClean="0"/>
              <a:pPr>
                <a:defRPr/>
              </a:pPr>
              <a:t>31</a:t>
            </a:fld>
            <a:r>
              <a:rPr lang="zh-CN" altLang="en-US" smtClean="0"/>
              <a:t>页</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67612"/>
                                        </p:tgtEl>
                                        <p:attrNameLst>
                                          <p:attrName>style.visibility</p:attrName>
                                        </p:attrNameLst>
                                      </p:cBhvr>
                                      <p:to>
                                        <p:strVal val="visible"/>
                                      </p:to>
                                    </p:set>
                                  </p:childTnLst>
                                </p:cTn>
                              </p:par>
                            </p:childTnLst>
                          </p:cTn>
                        </p:par>
                        <p:par>
                          <p:cTn id="7" fill="hold" nodeType="afterGroup">
                            <p:stCondLst>
                              <p:cond delay="525"/>
                            </p:stCondLst>
                            <p:childTnLst>
                              <p:par>
                                <p:cTn id="8" presetID="1" presetClass="entr" presetSubtype="0" fill="hold" nodeType="afterEffect">
                                  <p:stCondLst>
                                    <p:cond delay="0"/>
                                  </p:stCondLst>
                                  <p:childTnLst>
                                    <p:set>
                                      <p:cBhvr>
                                        <p:cTn id="9" dur="1" fill="hold">
                                          <p:stCondLst>
                                            <p:cond delay="499"/>
                                          </p:stCondLst>
                                        </p:cTn>
                                        <p:tgtEl>
                                          <p:spTgt spid="2"/>
                                        </p:tgtEl>
                                        <p:attrNameLst>
                                          <p:attrName>style.visibility</p:attrName>
                                        </p:attrNameLst>
                                      </p:cBhvr>
                                      <p:to>
                                        <p:strVal val="visible"/>
                                      </p:to>
                                    </p:set>
                                  </p:childTnLst>
                                </p:cTn>
                              </p:par>
                            </p:childTnLst>
                          </p:cTn>
                        </p:par>
                        <p:par>
                          <p:cTn id="10" fill="hold" nodeType="afterGroup">
                            <p:stCondLst>
                              <p:cond delay="1025"/>
                            </p:stCondLst>
                            <p:childTnLst>
                              <p:par>
                                <p:cTn id="11" presetID="1" presetClass="entr" presetSubtype="0" fill="hold" grpId="0" nodeType="afterEffect">
                                  <p:stCondLst>
                                    <p:cond delay="0"/>
                                  </p:stCondLst>
                                  <p:iterate type="lt">
                                    <p:tmAbs val="75"/>
                                  </p:iterate>
                                  <p:childTnLst>
                                    <p:set>
                                      <p:cBhvr>
                                        <p:cTn id="12" dur="1" fill="hold">
                                          <p:stCondLst>
                                            <p:cond delay="74"/>
                                          </p:stCondLst>
                                        </p:cTn>
                                        <p:tgtEl>
                                          <p:spTgt spid="67611"/>
                                        </p:tgtEl>
                                        <p:attrNameLst>
                                          <p:attrName>style.visibility</p:attrName>
                                        </p:attrNameLst>
                                      </p:cBhvr>
                                      <p:to>
                                        <p:strVal val="visible"/>
                                      </p:to>
                                    </p:set>
                                  </p:childTnLst>
                                </p:cTn>
                              </p:par>
                            </p:childTnLst>
                          </p:cTn>
                        </p:par>
                        <p:par>
                          <p:cTn id="13" fill="hold" nodeType="afterGroup">
                            <p:stCondLst>
                              <p:cond delay="1100"/>
                            </p:stCondLst>
                            <p:childTnLst>
                              <p:par>
                                <p:cTn id="14" presetID="1" presetClass="entr" presetSubtype="0" fill="hold" nodeType="afterEffect">
                                  <p:stCondLst>
                                    <p:cond delay="0"/>
                                  </p:stCondLst>
                                  <p:childTnLst>
                                    <p:set>
                                      <p:cBhvr>
                                        <p:cTn id="15" dur="1" fill="hold">
                                          <p:stCondLst>
                                            <p:cond delay="499"/>
                                          </p:stCondLst>
                                        </p:cTn>
                                        <p:tgtEl>
                                          <p:spTgt spid="67614"/>
                                        </p:tgtEl>
                                        <p:attrNameLst>
                                          <p:attrName>style.visibility</p:attrName>
                                        </p:attrNameLst>
                                      </p:cBhvr>
                                      <p:to>
                                        <p:strVal val="visible"/>
                                      </p:to>
                                    </p:set>
                                  </p:childTnLst>
                                </p:cTn>
                              </p:par>
                            </p:childTnLst>
                          </p:cTn>
                        </p:par>
                        <p:par>
                          <p:cTn id="16" fill="hold" nodeType="afterGroup">
                            <p:stCondLst>
                              <p:cond delay="1600"/>
                            </p:stCondLst>
                            <p:childTnLst>
                              <p:par>
                                <p:cTn id="17" presetID="1" presetClass="entr" presetSubtype="0" fill="hold" nodeType="afterEffect">
                                  <p:stCondLst>
                                    <p:cond delay="0"/>
                                  </p:stCondLst>
                                  <p:childTnLst>
                                    <p:set>
                                      <p:cBhvr>
                                        <p:cTn id="18" dur="1" fill="hold">
                                          <p:stCondLst>
                                            <p:cond delay="499"/>
                                          </p:stCondLst>
                                        </p:cTn>
                                        <p:tgtEl>
                                          <p:spTgt spid="676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11" grpId="0" autoUpdateAnimBg="0"/>
      <p:bldP spid="67612"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017509" y="0"/>
            <a:ext cx="7607300" cy="649287"/>
          </a:xfrm>
        </p:spPr>
        <p:txBody>
          <a:bodyPr/>
          <a:lstStyle/>
          <a:p>
            <a:pPr eaLnBrk="1" hangingPunct="1"/>
            <a:r>
              <a:rPr lang="en-US" altLang="zh-CN" dirty="0" smtClean="0">
                <a:ea typeface="宋体" pitchFamily="2" charset="-122"/>
              </a:rPr>
              <a:t>1.4 </a:t>
            </a:r>
            <a:r>
              <a:rPr lang="zh-CN" altLang="en-US" dirty="0" smtClean="0">
                <a:ea typeface="宋体" pitchFamily="2" charset="-122"/>
              </a:rPr>
              <a:t>基本电路元件模型（续</a:t>
            </a:r>
            <a:r>
              <a:rPr lang="en-US" altLang="zh-CN" dirty="0" smtClean="0">
                <a:ea typeface="宋体" pitchFamily="2" charset="-122"/>
              </a:rPr>
              <a:t>5</a:t>
            </a:r>
            <a:r>
              <a:rPr lang="zh-CN" altLang="en-US" dirty="0" smtClean="0">
                <a:ea typeface="宋体" pitchFamily="2" charset="-122"/>
              </a:rPr>
              <a:t>）</a:t>
            </a:r>
          </a:p>
        </p:txBody>
      </p:sp>
      <p:sp>
        <p:nvSpPr>
          <p:cNvPr id="32771" name="Rectangle 3"/>
          <p:cNvSpPr>
            <a:spLocks noGrp="1" noChangeArrowheads="1"/>
          </p:cNvSpPr>
          <p:nvPr>
            <p:ph type="body" sz="half" idx="1"/>
          </p:nvPr>
        </p:nvSpPr>
        <p:spPr>
          <a:xfrm>
            <a:off x="296863" y="1042988"/>
            <a:ext cx="8664575" cy="5400675"/>
          </a:xfrm>
        </p:spPr>
        <p:txBody>
          <a:bodyPr/>
          <a:lstStyle/>
          <a:p>
            <a:pPr eaLnBrk="1" hangingPunct="1"/>
            <a:r>
              <a:rPr lang="zh-CN" altLang="en-US" smtClean="0"/>
              <a:t>电容元件</a:t>
            </a:r>
            <a:r>
              <a:rPr lang="zh-CN" altLang="en-US" smtClean="0">
                <a:cs typeface="Times New Roman" pitchFamily="18" charset="0"/>
              </a:rPr>
              <a:t>（</a:t>
            </a:r>
            <a:r>
              <a:rPr lang="zh-CN" altLang="en-US" smtClean="0"/>
              <a:t>续）</a:t>
            </a:r>
          </a:p>
          <a:p>
            <a:pPr lvl="1" eaLnBrk="1" hangingPunct="1"/>
            <a:r>
              <a:rPr lang="zh-CN" altLang="en-US" smtClean="0"/>
              <a:t>电容元件的电压</a:t>
            </a:r>
            <a:r>
              <a:rPr lang="en-US" altLang="zh-CN" smtClean="0"/>
              <a:t>-</a:t>
            </a:r>
            <a:r>
              <a:rPr lang="zh-CN" altLang="en-US" smtClean="0"/>
              <a:t>电流关系</a:t>
            </a:r>
            <a:r>
              <a:rPr lang="en-US" altLang="zh-CN" smtClean="0"/>
              <a:t>——</a:t>
            </a:r>
            <a:r>
              <a:rPr lang="zh-CN" altLang="en-US" smtClean="0"/>
              <a:t>伏安特性</a:t>
            </a:r>
            <a:br>
              <a:rPr lang="zh-CN" altLang="en-US" smtClean="0"/>
            </a:br>
            <a:endParaRPr lang="zh-CN" altLang="en-US" smtClean="0"/>
          </a:p>
        </p:txBody>
      </p:sp>
      <p:graphicFrame>
        <p:nvGraphicFramePr>
          <p:cNvPr id="68626" name="Object 2"/>
          <p:cNvGraphicFramePr>
            <a:graphicFrameLocks noChangeAspect="1"/>
          </p:cNvGraphicFramePr>
          <p:nvPr/>
        </p:nvGraphicFramePr>
        <p:xfrm>
          <a:off x="1754188" y="2246313"/>
          <a:ext cx="4964112" cy="814387"/>
        </p:xfrm>
        <a:graphic>
          <a:graphicData uri="http://schemas.openxmlformats.org/presentationml/2006/ole">
            <mc:AlternateContent xmlns:mc="http://schemas.openxmlformats.org/markup-compatibility/2006">
              <mc:Choice xmlns:v="urn:schemas-microsoft-com:vml" Requires="v">
                <p:oleObj spid="_x0000_s32818" name="Equation" r:id="rId3" imgW="3178080" imgH="495000" progId="">
                  <p:embed/>
                </p:oleObj>
              </mc:Choice>
              <mc:Fallback>
                <p:oleObj name="Equation" r:id="rId3" imgW="3178080" imgH="495000" progId="">
                  <p:embed/>
                  <p:pic>
                    <p:nvPicPr>
                      <p:cNvPr id="0"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4188" y="2246313"/>
                        <a:ext cx="4964112" cy="814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27" name="Object 3"/>
          <p:cNvGraphicFramePr>
            <a:graphicFrameLocks noChangeAspect="1"/>
          </p:cNvGraphicFramePr>
          <p:nvPr/>
        </p:nvGraphicFramePr>
        <p:xfrm>
          <a:off x="1711325" y="3060700"/>
          <a:ext cx="5459413" cy="2095500"/>
        </p:xfrm>
        <a:graphic>
          <a:graphicData uri="http://schemas.openxmlformats.org/presentationml/2006/ole">
            <mc:AlternateContent xmlns:mc="http://schemas.openxmlformats.org/markup-compatibility/2006">
              <mc:Choice xmlns:v="urn:schemas-microsoft-com:vml" Requires="v">
                <p:oleObj spid="_x0000_s32819" name="Equation" r:id="rId5" imgW="3330720" imgH="1256400" progId="">
                  <p:embed/>
                </p:oleObj>
              </mc:Choice>
              <mc:Fallback>
                <p:oleObj name="Equation" r:id="rId5" imgW="3330720" imgH="1256400" progId="">
                  <p:embed/>
                  <p:pic>
                    <p:nvPicPr>
                      <p:cNvPr id="0" name="Picture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1325" y="3060700"/>
                        <a:ext cx="5459413" cy="209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28" name="AutoShape 20"/>
          <p:cNvSpPr>
            <a:spLocks noChangeArrowheads="1"/>
          </p:cNvSpPr>
          <p:nvPr/>
        </p:nvSpPr>
        <p:spPr bwMode="auto">
          <a:xfrm>
            <a:off x="6826250" y="1881188"/>
            <a:ext cx="1898650" cy="533400"/>
          </a:xfrm>
          <a:prstGeom prst="wedgeEllipseCallout">
            <a:avLst>
              <a:gd name="adj1" fmla="val -54847"/>
              <a:gd name="adj2" fmla="val 108931"/>
            </a:avLst>
          </a:prstGeom>
          <a:solidFill>
            <a:srgbClr val="CC9900"/>
          </a:solidFill>
          <a:ln w="9525">
            <a:solidFill>
              <a:schemeClr val="tx1"/>
            </a:solidFill>
            <a:miter lim="800000"/>
            <a:headEnd/>
            <a:tailEnd/>
          </a:ln>
        </p:spPr>
        <p:txBody>
          <a:bodyPr/>
          <a:lstStyle/>
          <a:p>
            <a:r>
              <a:rPr kumimoji="1" lang="zh-CN" altLang="en-US" sz="2000"/>
              <a:t>动态元件</a:t>
            </a:r>
          </a:p>
        </p:txBody>
      </p:sp>
      <p:sp>
        <p:nvSpPr>
          <p:cNvPr id="68629" name="AutoShape 21"/>
          <p:cNvSpPr>
            <a:spLocks noChangeArrowheads="1"/>
          </p:cNvSpPr>
          <p:nvPr/>
        </p:nvSpPr>
        <p:spPr bwMode="auto">
          <a:xfrm>
            <a:off x="3087688" y="5289550"/>
            <a:ext cx="2808287" cy="609600"/>
          </a:xfrm>
          <a:prstGeom prst="cloudCallout">
            <a:avLst>
              <a:gd name="adj1" fmla="val -49208"/>
              <a:gd name="adj2" fmla="val -116667"/>
            </a:avLst>
          </a:prstGeom>
          <a:solidFill>
            <a:srgbClr val="CC9900"/>
          </a:solidFill>
          <a:ln w="9525">
            <a:solidFill>
              <a:schemeClr val="tx1"/>
            </a:solidFill>
            <a:round/>
            <a:headEnd/>
            <a:tailEnd/>
          </a:ln>
        </p:spPr>
        <p:txBody>
          <a:bodyPr/>
          <a:lstStyle/>
          <a:p>
            <a:r>
              <a:rPr kumimoji="1" lang="zh-CN" altLang="en-US" sz="2000"/>
              <a:t>记忆元件</a:t>
            </a:r>
          </a:p>
        </p:txBody>
      </p:sp>
      <p:sp>
        <p:nvSpPr>
          <p:cNvPr id="2" name="灯片编号占位符 1"/>
          <p:cNvSpPr>
            <a:spLocks noGrp="1"/>
          </p:cNvSpPr>
          <p:nvPr>
            <p:ph type="sldNum" sz="quarter" idx="10"/>
          </p:nvPr>
        </p:nvSpPr>
        <p:spPr/>
        <p:txBody>
          <a:bodyPr/>
          <a:lstStyle/>
          <a:p>
            <a:pPr>
              <a:defRPr/>
            </a:pPr>
            <a:r>
              <a:rPr lang="zh-CN" altLang="en-US" smtClean="0"/>
              <a:t>第</a:t>
            </a:r>
            <a:fld id="{D863782F-AFE9-4D25-BF45-EC145029A2E7}" type="slidenum">
              <a:rPr lang="zh-CN" altLang="en-US" smtClean="0"/>
              <a:pPr>
                <a:defRPr/>
              </a:pPr>
              <a:t>32</a:t>
            </a:fld>
            <a:r>
              <a:rPr lang="zh-CN" altLang="en-US" smtClean="0"/>
              <a:t>页</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8626"/>
                                        </p:tgtEl>
                                        <p:attrNameLst>
                                          <p:attrName>style.visibility</p:attrName>
                                        </p:attrNameLst>
                                      </p:cBhvr>
                                      <p:to>
                                        <p:strVal val="visible"/>
                                      </p:to>
                                    </p:set>
                                    <p:animEffect transition="in" filter="wipe(left)">
                                      <p:cBhvr>
                                        <p:cTn id="7" dur="500"/>
                                        <p:tgtEl>
                                          <p:spTgt spid="68626"/>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6862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68627"/>
                                        </p:tgtEl>
                                        <p:attrNameLst>
                                          <p:attrName>style.visibility</p:attrName>
                                        </p:attrNameLst>
                                      </p:cBhvr>
                                      <p:to>
                                        <p:strVal val="visible"/>
                                      </p:to>
                                    </p:set>
                                    <p:animEffect transition="in" filter="wipe(up)">
                                      <p:cBhvr>
                                        <p:cTn id="15" dur="500"/>
                                        <p:tgtEl>
                                          <p:spTgt spid="68627"/>
                                        </p:tgtEl>
                                      </p:cBhvr>
                                    </p:animEffect>
                                  </p:childTnLst>
                                </p:cTn>
                              </p:par>
                            </p:childTnLst>
                          </p:cTn>
                        </p:par>
                        <p:par>
                          <p:cTn id="16" fill="hold" nodeType="afterGroup">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686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28" grpId="0" animBg="1" autoUpdateAnimBg="0"/>
      <p:bldP spid="68629"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003300" y="12253"/>
            <a:ext cx="7607300" cy="649287"/>
          </a:xfrm>
        </p:spPr>
        <p:txBody>
          <a:bodyPr/>
          <a:lstStyle/>
          <a:p>
            <a:pPr eaLnBrk="1" hangingPunct="1"/>
            <a:r>
              <a:rPr lang="en-US" altLang="zh-CN" dirty="0" smtClean="0">
                <a:ea typeface="宋体" pitchFamily="2" charset="-122"/>
              </a:rPr>
              <a:t>1.4 </a:t>
            </a:r>
            <a:r>
              <a:rPr lang="zh-CN" altLang="en-US" dirty="0" smtClean="0">
                <a:ea typeface="宋体" pitchFamily="2" charset="-122"/>
              </a:rPr>
              <a:t>基本电路元件模型（续</a:t>
            </a:r>
            <a:r>
              <a:rPr lang="en-US" altLang="zh-CN" dirty="0" smtClean="0">
                <a:ea typeface="宋体" pitchFamily="2" charset="-122"/>
              </a:rPr>
              <a:t>6</a:t>
            </a:r>
            <a:r>
              <a:rPr lang="zh-CN" altLang="en-US" dirty="0" smtClean="0">
                <a:ea typeface="宋体" pitchFamily="2" charset="-122"/>
              </a:rPr>
              <a:t>）</a:t>
            </a:r>
          </a:p>
        </p:txBody>
      </p:sp>
      <p:sp>
        <p:nvSpPr>
          <p:cNvPr id="33795" name="Rectangle 3"/>
          <p:cNvSpPr>
            <a:spLocks noGrp="1" noChangeArrowheads="1"/>
          </p:cNvSpPr>
          <p:nvPr>
            <p:ph type="body" sz="half" idx="1"/>
          </p:nvPr>
        </p:nvSpPr>
        <p:spPr>
          <a:xfrm>
            <a:off x="179512" y="836637"/>
            <a:ext cx="8664575" cy="5400675"/>
          </a:xfrm>
        </p:spPr>
        <p:txBody>
          <a:bodyPr/>
          <a:lstStyle/>
          <a:p>
            <a:pPr eaLnBrk="1" hangingPunct="1"/>
            <a:r>
              <a:rPr lang="zh-CN" altLang="en-US" dirty="0" smtClean="0"/>
              <a:t>电容元件</a:t>
            </a:r>
            <a:r>
              <a:rPr lang="zh-CN" altLang="en-US" dirty="0" smtClean="0">
                <a:cs typeface="Times New Roman" pitchFamily="18" charset="0"/>
              </a:rPr>
              <a:t>（</a:t>
            </a:r>
            <a:r>
              <a:rPr lang="zh-CN" altLang="en-US" dirty="0" smtClean="0"/>
              <a:t>续）</a:t>
            </a:r>
          </a:p>
          <a:p>
            <a:pPr lvl="1" eaLnBrk="1" hangingPunct="1"/>
            <a:r>
              <a:rPr lang="zh-CN" altLang="en-US" dirty="0" smtClean="0"/>
              <a:t>电容元件的功率与储能</a:t>
            </a:r>
            <a:br>
              <a:rPr lang="zh-CN" altLang="en-US" dirty="0" smtClean="0"/>
            </a:br>
            <a:endParaRPr lang="zh-CN" altLang="en-US" dirty="0" smtClean="0"/>
          </a:p>
        </p:txBody>
      </p:sp>
      <p:sp>
        <p:nvSpPr>
          <p:cNvPr id="69641" name="Text Box 9"/>
          <p:cNvSpPr txBox="1">
            <a:spLocks noChangeArrowheads="1"/>
          </p:cNvSpPr>
          <p:nvPr/>
        </p:nvSpPr>
        <p:spPr bwMode="auto">
          <a:xfrm>
            <a:off x="1068388" y="2279650"/>
            <a:ext cx="80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dirty="0">
                <a:solidFill>
                  <a:schemeClr val="tx2"/>
                </a:solidFill>
                <a:ea typeface="楷体" pitchFamily="49" charset="-122"/>
              </a:rPr>
              <a:t>功率</a:t>
            </a:r>
          </a:p>
        </p:txBody>
      </p:sp>
      <p:graphicFrame>
        <p:nvGraphicFramePr>
          <p:cNvPr id="69642" name="Object 2"/>
          <p:cNvGraphicFramePr>
            <a:graphicFrameLocks noChangeAspect="1"/>
          </p:cNvGraphicFramePr>
          <p:nvPr/>
        </p:nvGraphicFramePr>
        <p:xfrm>
          <a:off x="2084388" y="2078038"/>
          <a:ext cx="4195762" cy="844550"/>
        </p:xfrm>
        <a:graphic>
          <a:graphicData uri="http://schemas.openxmlformats.org/presentationml/2006/ole">
            <mc:AlternateContent xmlns:mc="http://schemas.openxmlformats.org/markup-compatibility/2006">
              <mc:Choice xmlns:v="urn:schemas-microsoft-com:vml" Requires="v">
                <p:oleObj spid="_x0000_s33847" name="Equation" r:id="rId3" imgW="2580480" imgH="495000" progId="">
                  <p:embed/>
                </p:oleObj>
              </mc:Choice>
              <mc:Fallback>
                <p:oleObj name="Equation" r:id="rId3" imgW="2580480" imgH="495000" progId="">
                  <p:embed/>
                  <p:pic>
                    <p:nvPicPr>
                      <p:cNvPr id="0" name="Picture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4388" y="2078038"/>
                        <a:ext cx="4195762" cy="84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43" name="Text Box 11"/>
          <p:cNvSpPr txBox="1">
            <a:spLocks noChangeArrowheads="1"/>
          </p:cNvSpPr>
          <p:nvPr/>
        </p:nvSpPr>
        <p:spPr bwMode="auto">
          <a:xfrm>
            <a:off x="1285875" y="4714875"/>
            <a:ext cx="80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dirty="0">
                <a:solidFill>
                  <a:schemeClr val="tx2"/>
                </a:solidFill>
                <a:ea typeface="楷体" pitchFamily="49" charset="-122"/>
              </a:rPr>
              <a:t>储能</a:t>
            </a:r>
          </a:p>
        </p:txBody>
      </p:sp>
      <p:graphicFrame>
        <p:nvGraphicFramePr>
          <p:cNvPr id="69644" name="Object 3"/>
          <p:cNvGraphicFramePr>
            <a:graphicFrameLocks noChangeAspect="1"/>
          </p:cNvGraphicFramePr>
          <p:nvPr/>
        </p:nvGraphicFramePr>
        <p:xfrm>
          <a:off x="2147888" y="4497388"/>
          <a:ext cx="5105400" cy="860425"/>
        </p:xfrm>
        <a:graphic>
          <a:graphicData uri="http://schemas.openxmlformats.org/presentationml/2006/ole">
            <mc:AlternateContent xmlns:mc="http://schemas.openxmlformats.org/markup-compatibility/2006">
              <mc:Choice xmlns:v="urn:schemas-microsoft-com:vml" Requires="v">
                <p:oleObj spid="_x0000_s33848" name="Equation" r:id="rId5" imgW="3089160" imgH="495000" progId="">
                  <p:embed/>
                </p:oleObj>
              </mc:Choice>
              <mc:Fallback>
                <p:oleObj name="Equation" r:id="rId5" imgW="3089160" imgH="495000" progId="">
                  <p:embed/>
                  <p:pic>
                    <p:nvPicPr>
                      <p:cNvPr id="0" name="Picture 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7888" y="4497388"/>
                        <a:ext cx="5105400"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45" name="Text Box 13"/>
          <p:cNvSpPr txBox="1">
            <a:spLocks noChangeArrowheads="1"/>
          </p:cNvSpPr>
          <p:nvPr/>
        </p:nvSpPr>
        <p:spPr bwMode="auto">
          <a:xfrm>
            <a:off x="746125" y="3357563"/>
            <a:ext cx="75882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pPr>
            <a:r>
              <a:rPr kumimoji="1" lang="zh-CN" altLang="en-US" sz="2400" b="1" dirty="0">
                <a:solidFill>
                  <a:schemeClr val="tx2"/>
                </a:solidFill>
                <a:ea typeface="楷体" pitchFamily="49" charset="-122"/>
              </a:rPr>
              <a:t>功率可正可负，有时吸收能量，有时放出能量，但本身不消耗能量（无损）。</a:t>
            </a:r>
          </a:p>
        </p:txBody>
      </p:sp>
      <p:sp>
        <p:nvSpPr>
          <p:cNvPr id="69647" name="Text Box 15"/>
          <p:cNvSpPr txBox="1">
            <a:spLocks noChangeArrowheads="1"/>
          </p:cNvSpPr>
          <p:nvPr/>
        </p:nvSpPr>
        <p:spPr bwMode="auto">
          <a:xfrm>
            <a:off x="7318375" y="4740275"/>
            <a:ext cx="172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dirty="0">
                <a:solidFill>
                  <a:schemeClr val="tx2"/>
                </a:solidFill>
                <a:ea typeface="楷体" pitchFamily="49" charset="-122"/>
              </a:rPr>
              <a:t>与电流无关</a:t>
            </a:r>
          </a:p>
        </p:txBody>
      </p:sp>
      <p:sp>
        <p:nvSpPr>
          <p:cNvPr id="69648" name="AutoShape 16"/>
          <p:cNvSpPr>
            <a:spLocks noChangeArrowheads="1"/>
          </p:cNvSpPr>
          <p:nvPr/>
        </p:nvSpPr>
        <p:spPr bwMode="auto">
          <a:xfrm>
            <a:off x="3929063" y="5715000"/>
            <a:ext cx="1884362" cy="515938"/>
          </a:xfrm>
          <a:prstGeom prst="wedgeRoundRectCallout">
            <a:avLst>
              <a:gd name="adj1" fmla="val -123681"/>
              <a:gd name="adj2" fmla="val -166032"/>
              <a:gd name="adj3" fmla="val 16667"/>
            </a:avLst>
          </a:prstGeom>
          <a:solidFill>
            <a:srgbClr val="FFFF00"/>
          </a:solidFill>
          <a:ln w="9525">
            <a:solidFill>
              <a:schemeClr val="tx1"/>
            </a:solidFill>
            <a:miter lim="800000"/>
            <a:headEnd/>
            <a:tailEnd/>
          </a:ln>
        </p:spPr>
        <p:txBody>
          <a:bodyPr/>
          <a:lstStyle/>
          <a:p>
            <a:pPr algn="ctr"/>
            <a:r>
              <a:rPr kumimoji="1" lang="zh-CN" altLang="en-US" sz="2000" b="1"/>
              <a:t>储能元件</a:t>
            </a:r>
          </a:p>
        </p:txBody>
      </p:sp>
      <p:sp>
        <p:nvSpPr>
          <p:cNvPr id="69649" name="AutoShape 17"/>
          <p:cNvSpPr>
            <a:spLocks noChangeArrowheads="1"/>
          </p:cNvSpPr>
          <p:nvPr/>
        </p:nvSpPr>
        <p:spPr bwMode="auto">
          <a:xfrm>
            <a:off x="6353175" y="2743200"/>
            <a:ext cx="2354263" cy="457200"/>
          </a:xfrm>
          <a:prstGeom prst="wedgeRectCallout">
            <a:avLst>
              <a:gd name="adj1" fmla="val -116384"/>
              <a:gd name="adj2" fmla="val 140426"/>
            </a:avLst>
          </a:prstGeom>
          <a:solidFill>
            <a:srgbClr val="FFFF00"/>
          </a:solidFill>
          <a:ln w="9525">
            <a:solidFill>
              <a:schemeClr val="tx1"/>
            </a:solidFill>
            <a:miter lim="800000"/>
            <a:headEnd/>
            <a:tailEnd/>
          </a:ln>
        </p:spPr>
        <p:txBody>
          <a:bodyPr/>
          <a:lstStyle/>
          <a:p>
            <a:pPr algn="ctr"/>
            <a:r>
              <a:rPr kumimoji="1" lang="zh-CN" altLang="en-US" sz="2000" b="1" dirty="0">
                <a:solidFill>
                  <a:srgbClr val="000066"/>
                </a:solidFill>
                <a:ea typeface="楷体" pitchFamily="49" charset="-122"/>
              </a:rPr>
              <a:t>以电场方式储存</a:t>
            </a:r>
          </a:p>
        </p:txBody>
      </p:sp>
      <p:sp>
        <p:nvSpPr>
          <p:cNvPr id="69650" name="Text Box 18"/>
          <p:cNvSpPr txBox="1">
            <a:spLocks noChangeArrowheads="1"/>
          </p:cNvSpPr>
          <p:nvPr/>
        </p:nvSpPr>
        <p:spPr bwMode="auto">
          <a:xfrm>
            <a:off x="2774950" y="2720975"/>
            <a:ext cx="203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dirty="0">
                <a:solidFill>
                  <a:schemeClr val="tx2"/>
                </a:solidFill>
                <a:ea typeface="楷体" pitchFamily="49" charset="-122"/>
              </a:rPr>
              <a:t>关联参考方向</a:t>
            </a:r>
          </a:p>
        </p:txBody>
      </p:sp>
      <p:sp>
        <p:nvSpPr>
          <p:cNvPr id="2" name="灯片编号占位符 1"/>
          <p:cNvSpPr>
            <a:spLocks noGrp="1"/>
          </p:cNvSpPr>
          <p:nvPr>
            <p:ph type="sldNum" sz="quarter" idx="10"/>
          </p:nvPr>
        </p:nvSpPr>
        <p:spPr/>
        <p:txBody>
          <a:bodyPr/>
          <a:lstStyle/>
          <a:p>
            <a:pPr>
              <a:defRPr/>
            </a:pPr>
            <a:r>
              <a:rPr lang="zh-CN" altLang="en-US" smtClean="0"/>
              <a:t>第</a:t>
            </a:r>
            <a:fld id="{D863782F-AFE9-4D25-BF45-EC145029A2E7}" type="slidenum">
              <a:rPr lang="zh-CN" altLang="en-US" smtClean="0"/>
              <a:pPr>
                <a:defRPr/>
              </a:pPr>
              <a:t>33</a:t>
            </a:fld>
            <a:r>
              <a:rPr lang="zh-CN" altLang="en-US" smtClean="0"/>
              <a:t>页</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69641"/>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8" fill="hold" nodeType="afterEffect">
                                  <p:stCondLst>
                                    <p:cond delay="0"/>
                                  </p:stCondLst>
                                  <p:childTnLst>
                                    <p:set>
                                      <p:cBhvr>
                                        <p:cTn id="9" dur="1" fill="hold">
                                          <p:stCondLst>
                                            <p:cond delay="0"/>
                                          </p:stCondLst>
                                        </p:cTn>
                                        <p:tgtEl>
                                          <p:spTgt spid="69642"/>
                                        </p:tgtEl>
                                        <p:attrNameLst>
                                          <p:attrName>style.visibility</p:attrName>
                                        </p:attrNameLst>
                                      </p:cBhvr>
                                      <p:to>
                                        <p:strVal val="visible"/>
                                      </p:to>
                                    </p:set>
                                    <p:animEffect transition="in" filter="wipe(left)">
                                      <p:cBhvr>
                                        <p:cTn id="10" dur="500"/>
                                        <p:tgtEl>
                                          <p:spTgt spid="69642"/>
                                        </p:tgtEl>
                                      </p:cBhvr>
                                    </p:animEffect>
                                  </p:childTnLst>
                                </p:cTn>
                              </p:par>
                            </p:childTnLst>
                          </p:cTn>
                        </p:par>
                        <p:par>
                          <p:cTn id="11" fill="hold" nodeType="afterGroup">
                            <p:stCondLst>
                              <p:cond delay="1000"/>
                            </p:stCondLst>
                            <p:childTnLst>
                              <p:par>
                                <p:cTn id="12" presetID="2" presetClass="entr" presetSubtype="2" fill="hold" grpId="0" nodeType="afterEffect">
                                  <p:stCondLst>
                                    <p:cond delay="0"/>
                                  </p:stCondLst>
                                  <p:childTnLst>
                                    <p:set>
                                      <p:cBhvr>
                                        <p:cTn id="13" dur="1" fill="hold">
                                          <p:stCondLst>
                                            <p:cond delay="0"/>
                                          </p:stCondLst>
                                        </p:cTn>
                                        <p:tgtEl>
                                          <p:spTgt spid="69650"/>
                                        </p:tgtEl>
                                        <p:attrNameLst>
                                          <p:attrName>style.visibility</p:attrName>
                                        </p:attrNameLst>
                                      </p:cBhvr>
                                      <p:to>
                                        <p:strVal val="visible"/>
                                      </p:to>
                                    </p:set>
                                    <p:anim calcmode="lin" valueType="num">
                                      <p:cBhvr additive="base">
                                        <p:cTn id="14" dur="500" fill="hold"/>
                                        <p:tgtEl>
                                          <p:spTgt spid="69650"/>
                                        </p:tgtEl>
                                        <p:attrNameLst>
                                          <p:attrName>ppt_x</p:attrName>
                                        </p:attrNameLst>
                                      </p:cBhvr>
                                      <p:tavLst>
                                        <p:tav tm="0">
                                          <p:val>
                                            <p:strVal val="1+#ppt_w/2"/>
                                          </p:val>
                                        </p:tav>
                                        <p:tav tm="100000">
                                          <p:val>
                                            <p:strVal val="#ppt_x"/>
                                          </p:val>
                                        </p:tav>
                                      </p:tavLst>
                                    </p:anim>
                                    <p:anim calcmode="lin" valueType="num">
                                      <p:cBhvr additive="base">
                                        <p:cTn id="15" dur="500" fill="hold"/>
                                        <p:tgtEl>
                                          <p:spTgt spid="69650"/>
                                        </p:tgtEl>
                                        <p:attrNameLst>
                                          <p:attrName>ppt_y</p:attrName>
                                        </p:attrNameLst>
                                      </p:cBhvr>
                                      <p:tavLst>
                                        <p:tav tm="0">
                                          <p:val>
                                            <p:strVal val="#ppt_y"/>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iterate type="lt">
                                    <p:tmPct val="100000"/>
                                  </p:iterate>
                                  <p:childTnLst>
                                    <p:set>
                                      <p:cBhvr>
                                        <p:cTn id="19" dur="1" fill="hold">
                                          <p:stCondLst>
                                            <p:cond delay="0"/>
                                          </p:stCondLst>
                                        </p:cTn>
                                        <p:tgtEl>
                                          <p:spTgt spid="69645"/>
                                        </p:tgtEl>
                                        <p:attrNameLst>
                                          <p:attrName>style.visibility</p:attrName>
                                        </p:attrNameLst>
                                      </p:cBhvr>
                                      <p:to>
                                        <p:strVal val="visible"/>
                                      </p:to>
                                    </p:set>
                                    <p:animEffect transition="in" filter="wipe(left)">
                                      <p:cBhvr>
                                        <p:cTn id="20" dur="75"/>
                                        <p:tgtEl>
                                          <p:spTgt spid="69645"/>
                                        </p:tgtEl>
                                      </p:cBhvr>
                                    </p:animEffect>
                                  </p:childTnLst>
                                </p:cTn>
                              </p:par>
                            </p:childTnLst>
                          </p:cTn>
                        </p:par>
                        <p:par>
                          <p:cTn id="21" fill="hold" nodeType="afterGroup">
                            <p:stCondLst>
                              <p:cond delay="2550"/>
                            </p:stCondLst>
                            <p:childTnLst>
                              <p:par>
                                <p:cTn id="22" presetID="1" presetClass="entr" presetSubtype="0" fill="hold" grpId="0" nodeType="afterEffect">
                                  <p:stCondLst>
                                    <p:cond delay="0"/>
                                  </p:stCondLst>
                                  <p:childTnLst>
                                    <p:set>
                                      <p:cBhvr>
                                        <p:cTn id="23" dur="1" fill="hold">
                                          <p:stCondLst>
                                            <p:cond delay="499"/>
                                          </p:stCondLst>
                                        </p:cTn>
                                        <p:tgtEl>
                                          <p:spTgt spid="69649"/>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69643"/>
                                        </p:tgtEl>
                                        <p:attrNameLst>
                                          <p:attrName>style.visibility</p:attrName>
                                        </p:attrNameLst>
                                      </p:cBhvr>
                                      <p:to>
                                        <p:strVal val="visible"/>
                                      </p:to>
                                    </p:se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69644"/>
                                        </p:tgtEl>
                                        <p:attrNameLst>
                                          <p:attrName>style.visibility</p:attrName>
                                        </p:attrNameLst>
                                      </p:cBhvr>
                                      <p:to>
                                        <p:strVal val="visible"/>
                                      </p:to>
                                    </p:set>
                                    <p:animEffect transition="in" filter="wipe(left)">
                                      <p:cBhvr>
                                        <p:cTn id="31" dur="500"/>
                                        <p:tgtEl>
                                          <p:spTgt spid="69644"/>
                                        </p:tgtEl>
                                      </p:cBhvr>
                                    </p:animEffect>
                                  </p:childTnLst>
                                </p:cTn>
                              </p:par>
                            </p:childTnLst>
                          </p:cTn>
                        </p:par>
                        <p:par>
                          <p:cTn id="32" fill="hold" nodeType="afterGroup">
                            <p:stCondLst>
                              <p:cond delay="1000"/>
                            </p:stCondLst>
                            <p:childTnLst>
                              <p:par>
                                <p:cTn id="33" presetID="1" presetClass="entr" presetSubtype="0" fill="hold" grpId="0" nodeType="afterEffect">
                                  <p:stCondLst>
                                    <p:cond delay="0"/>
                                  </p:stCondLst>
                                  <p:childTnLst>
                                    <p:set>
                                      <p:cBhvr>
                                        <p:cTn id="34" dur="1" fill="hold">
                                          <p:stCondLst>
                                            <p:cond delay="499"/>
                                          </p:stCondLst>
                                        </p:cTn>
                                        <p:tgtEl>
                                          <p:spTgt spid="69647"/>
                                        </p:tgtEl>
                                        <p:attrNameLst>
                                          <p:attrName>style.visibility</p:attrName>
                                        </p:attrNameLst>
                                      </p:cBhvr>
                                      <p:to>
                                        <p:strVal val="visible"/>
                                      </p:to>
                                    </p:set>
                                  </p:childTnLst>
                                </p:cTn>
                              </p:par>
                            </p:childTnLst>
                          </p:cTn>
                        </p:par>
                        <p:par>
                          <p:cTn id="35" fill="hold" nodeType="afterGroup">
                            <p:stCondLst>
                              <p:cond delay="1500"/>
                            </p:stCondLst>
                            <p:childTnLst>
                              <p:par>
                                <p:cTn id="36" presetID="1" presetClass="entr" presetSubtype="0" fill="hold" grpId="0" nodeType="afterEffect">
                                  <p:stCondLst>
                                    <p:cond delay="0"/>
                                  </p:stCondLst>
                                  <p:childTnLst>
                                    <p:set>
                                      <p:cBhvr>
                                        <p:cTn id="37" dur="1" fill="hold">
                                          <p:stCondLst>
                                            <p:cond delay="499"/>
                                          </p:stCondLst>
                                        </p:cTn>
                                        <p:tgtEl>
                                          <p:spTgt spid="696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1" grpId="0" autoUpdateAnimBg="0"/>
      <p:bldP spid="69643" grpId="0" autoUpdateAnimBg="0"/>
      <p:bldP spid="69645" grpId="0" autoUpdateAnimBg="0"/>
      <p:bldP spid="69647" grpId="0" autoUpdateAnimBg="0"/>
      <p:bldP spid="69648" grpId="0" animBg="1" autoUpdateAnimBg="0"/>
      <p:bldP spid="69649" grpId="0" animBg="1" autoUpdateAnimBg="0"/>
      <p:bldP spid="69650"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dirty="0" smtClean="0">
                <a:ea typeface="宋体" pitchFamily="2" charset="-122"/>
              </a:rPr>
              <a:t>1.4 </a:t>
            </a:r>
            <a:r>
              <a:rPr lang="zh-CN" altLang="en-US" dirty="0" smtClean="0">
                <a:ea typeface="宋体" pitchFamily="2" charset="-122"/>
              </a:rPr>
              <a:t>基本电路元件模型（续</a:t>
            </a:r>
            <a:r>
              <a:rPr lang="en-US" altLang="zh-CN" dirty="0" smtClean="0">
                <a:ea typeface="宋体" pitchFamily="2" charset="-122"/>
              </a:rPr>
              <a:t>7</a:t>
            </a:r>
            <a:r>
              <a:rPr lang="zh-CN" altLang="en-US" dirty="0" smtClean="0">
                <a:ea typeface="宋体" pitchFamily="2" charset="-122"/>
              </a:rPr>
              <a:t>）</a:t>
            </a:r>
          </a:p>
        </p:txBody>
      </p:sp>
      <p:sp>
        <p:nvSpPr>
          <p:cNvPr id="34819" name="Rectangle 3"/>
          <p:cNvSpPr>
            <a:spLocks noGrp="1" noChangeArrowheads="1"/>
          </p:cNvSpPr>
          <p:nvPr>
            <p:ph sz="quarter" idx="11"/>
          </p:nvPr>
        </p:nvSpPr>
        <p:spPr/>
        <p:txBody>
          <a:bodyPr/>
          <a:lstStyle/>
          <a:p>
            <a:pPr eaLnBrk="1" hangingPunct="1">
              <a:lnSpc>
                <a:spcPct val="120000"/>
              </a:lnSpc>
            </a:pPr>
            <a:r>
              <a:rPr lang="zh-CN" altLang="en-US" dirty="0" smtClean="0"/>
              <a:t>电感元件</a:t>
            </a:r>
          </a:p>
          <a:p>
            <a:pPr lvl="1" eaLnBrk="1" hangingPunct="1">
              <a:lnSpc>
                <a:spcPct val="120000"/>
              </a:lnSpc>
            </a:pPr>
            <a:r>
              <a:rPr lang="zh-CN" altLang="en-US" dirty="0" smtClean="0"/>
              <a:t>电</a:t>
            </a:r>
            <a:r>
              <a:rPr lang="zh-CN" dirty="0" smtClean="0"/>
              <a:t>感</a:t>
            </a:r>
            <a:r>
              <a:rPr lang="zh-CN" altLang="en-US" dirty="0" smtClean="0"/>
              <a:t>元件的概念</a:t>
            </a:r>
            <a:br>
              <a:rPr lang="zh-CN" altLang="en-US" dirty="0" smtClean="0"/>
            </a:br>
            <a:r>
              <a:rPr kumimoji="1" lang="zh-CN" altLang="en-US" sz="2400" dirty="0" smtClean="0">
                <a:ea typeface="宋体" pitchFamily="2" charset="-122"/>
              </a:rPr>
              <a:t>电感元件的原型是空心线圈，基本特性是线圈中的磁通量</a:t>
            </a:r>
            <a:r>
              <a:rPr kumimoji="1" lang="zh-CN" altLang="en-US" sz="2400" i="1" dirty="0" smtClean="0">
                <a:ea typeface="宋体" pitchFamily="2" charset="-122"/>
              </a:rPr>
              <a:t> </a:t>
            </a:r>
            <a:r>
              <a:rPr kumimoji="1" lang="zh-CN" altLang="en-US" sz="2400" i="1" dirty="0" smtClean="0">
                <a:ea typeface="宋体" pitchFamily="2" charset="-122"/>
                <a:sym typeface="Symbol" pitchFamily="18" charset="2"/>
              </a:rPr>
              <a:t></a:t>
            </a:r>
            <a:r>
              <a:rPr kumimoji="1" lang="zh-CN" altLang="en-US" sz="2400" dirty="0" smtClean="0">
                <a:ea typeface="宋体" pitchFamily="2" charset="-122"/>
              </a:rPr>
              <a:t> 与流过线圈的电流 </a:t>
            </a:r>
            <a:r>
              <a:rPr kumimoji="1" lang="en-US" altLang="zh-CN" sz="2400" i="1" dirty="0" smtClean="0">
                <a:ea typeface="宋体" pitchFamily="2" charset="-122"/>
              </a:rPr>
              <a:t>i</a:t>
            </a:r>
            <a:r>
              <a:rPr kumimoji="1" lang="en-US" altLang="zh-CN" sz="2400" dirty="0" smtClean="0">
                <a:ea typeface="宋体" pitchFamily="2" charset="-122"/>
              </a:rPr>
              <a:t> </a:t>
            </a:r>
            <a:r>
              <a:rPr kumimoji="1" lang="zh-CN" altLang="en-US" sz="2400" dirty="0" smtClean="0">
                <a:ea typeface="宋体" pitchFamily="2" charset="-122"/>
              </a:rPr>
              <a:t>满足代数关系。用 </a:t>
            </a:r>
            <a:r>
              <a:rPr kumimoji="1" lang="zh-CN" altLang="en-US" sz="2400" i="1" dirty="0" smtClean="0">
                <a:ea typeface="宋体" pitchFamily="2" charset="-122"/>
                <a:sym typeface="Symbol" pitchFamily="18" charset="2"/>
              </a:rPr>
              <a:t></a:t>
            </a:r>
            <a:r>
              <a:rPr kumimoji="1" lang="en-US" altLang="zh-CN" sz="2400" dirty="0" smtClean="0">
                <a:ea typeface="宋体" pitchFamily="2" charset="-122"/>
              </a:rPr>
              <a:t>-</a:t>
            </a:r>
            <a:r>
              <a:rPr kumimoji="1" lang="en-US" altLang="zh-CN" sz="2400" i="1" dirty="0" smtClean="0">
                <a:ea typeface="宋体" pitchFamily="2" charset="-122"/>
              </a:rPr>
              <a:t>i</a:t>
            </a:r>
            <a:r>
              <a:rPr kumimoji="1" lang="en-US" altLang="zh-CN" sz="2400" dirty="0" smtClean="0">
                <a:ea typeface="宋体" pitchFamily="2" charset="-122"/>
              </a:rPr>
              <a:t> </a:t>
            </a:r>
            <a:r>
              <a:rPr kumimoji="1" lang="zh-CN" altLang="en-US" sz="2400" dirty="0" smtClean="0">
                <a:ea typeface="宋体" pitchFamily="2" charset="-122"/>
              </a:rPr>
              <a:t>平面上的一条曲线 </a:t>
            </a:r>
            <a:r>
              <a:rPr kumimoji="1" lang="en-US" altLang="zh-CN" sz="2400" i="1" dirty="0" err="1" smtClean="0">
                <a:ea typeface="宋体" pitchFamily="2" charset="-122"/>
              </a:rPr>
              <a:t>f</a:t>
            </a:r>
            <a:r>
              <a:rPr kumimoji="1" lang="en-US" altLang="zh-CN" sz="2400" i="1" baseline="-25000" dirty="0" err="1" smtClean="0">
                <a:ea typeface="宋体" pitchFamily="2" charset="-122"/>
              </a:rPr>
              <a:t>L</a:t>
            </a:r>
            <a:r>
              <a:rPr kumimoji="1" lang="en-US" altLang="zh-CN" sz="2400" dirty="0" smtClean="0">
                <a:ea typeface="宋体" pitchFamily="2" charset="-122"/>
              </a:rPr>
              <a:t>(</a:t>
            </a:r>
            <a:r>
              <a:rPr kumimoji="1" lang="en-US" altLang="zh-CN" sz="2400" i="1" dirty="0" smtClean="0">
                <a:ea typeface="宋体" pitchFamily="2" charset="-122"/>
                <a:sym typeface="Symbol" pitchFamily="18" charset="2"/>
              </a:rPr>
              <a:t></a:t>
            </a:r>
            <a:r>
              <a:rPr kumimoji="1" lang="en-US" altLang="zh-CN" sz="2400" dirty="0" smtClean="0">
                <a:ea typeface="宋体" pitchFamily="2" charset="-122"/>
              </a:rPr>
              <a:t>, </a:t>
            </a:r>
            <a:r>
              <a:rPr kumimoji="1" lang="en-US" altLang="zh-CN" sz="2400" i="1" dirty="0" smtClean="0">
                <a:ea typeface="宋体" pitchFamily="2" charset="-122"/>
              </a:rPr>
              <a:t>i</a:t>
            </a:r>
            <a:r>
              <a:rPr kumimoji="1" lang="en-US" altLang="zh-CN" sz="2400" dirty="0" smtClean="0">
                <a:ea typeface="宋体" pitchFamily="2" charset="-122"/>
              </a:rPr>
              <a:t>)=0 </a:t>
            </a:r>
            <a:r>
              <a:rPr kumimoji="1" lang="zh-CN" altLang="en-US" sz="2400" dirty="0" smtClean="0">
                <a:ea typeface="宋体" pitchFamily="2" charset="-122"/>
              </a:rPr>
              <a:t>描述。</a:t>
            </a:r>
          </a:p>
        </p:txBody>
      </p:sp>
      <p:grpSp>
        <p:nvGrpSpPr>
          <p:cNvPr id="2" name="Group 121"/>
          <p:cNvGrpSpPr>
            <a:grpSpLocks/>
          </p:cNvGrpSpPr>
          <p:nvPr/>
        </p:nvGrpSpPr>
        <p:grpSpPr bwMode="auto">
          <a:xfrm>
            <a:off x="4686300" y="3071813"/>
            <a:ext cx="3287713" cy="1897062"/>
            <a:chOff x="96" y="1659"/>
            <a:chExt cx="2071" cy="1195"/>
          </a:xfrm>
        </p:grpSpPr>
        <p:grpSp>
          <p:nvGrpSpPr>
            <p:cNvPr id="34828" name="Group 122"/>
            <p:cNvGrpSpPr>
              <a:grpSpLocks/>
            </p:cNvGrpSpPr>
            <p:nvPr/>
          </p:nvGrpSpPr>
          <p:grpSpPr bwMode="auto">
            <a:xfrm>
              <a:off x="148" y="1659"/>
              <a:ext cx="2019" cy="974"/>
              <a:chOff x="148" y="1659"/>
              <a:chExt cx="2019" cy="974"/>
            </a:xfrm>
          </p:grpSpPr>
          <p:sp>
            <p:nvSpPr>
              <p:cNvPr id="34832" name="Text Box 123"/>
              <p:cNvSpPr txBox="1">
                <a:spLocks noChangeArrowheads="1"/>
              </p:cNvSpPr>
              <p:nvPr/>
            </p:nvSpPr>
            <p:spPr bwMode="auto">
              <a:xfrm>
                <a:off x="906" y="2400"/>
                <a:ext cx="22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i="1">
                    <a:latin typeface="Times New Roman" pitchFamily="18" charset="0"/>
                    <a:cs typeface="Times New Roman" pitchFamily="18" charset="0"/>
                  </a:rPr>
                  <a:t>O</a:t>
                </a:r>
              </a:p>
            </p:txBody>
          </p:sp>
          <p:sp>
            <p:nvSpPr>
              <p:cNvPr id="34833" name="Line 124"/>
              <p:cNvSpPr>
                <a:spLocks noChangeShapeType="1"/>
              </p:cNvSpPr>
              <p:nvPr/>
            </p:nvSpPr>
            <p:spPr bwMode="auto">
              <a:xfrm>
                <a:off x="148" y="2422"/>
                <a:ext cx="1824"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4" name="Text Box 125"/>
              <p:cNvSpPr txBox="1">
                <a:spLocks noChangeArrowheads="1"/>
              </p:cNvSpPr>
              <p:nvPr/>
            </p:nvSpPr>
            <p:spPr bwMode="auto">
              <a:xfrm>
                <a:off x="2010" y="2256"/>
                <a:ext cx="15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i="1">
                    <a:latin typeface="Times New Roman" pitchFamily="18" charset="0"/>
                    <a:cs typeface="Times New Roman" pitchFamily="18" charset="0"/>
                  </a:rPr>
                  <a:t>i</a:t>
                </a:r>
                <a:endParaRPr kumimoji="1" lang="en-US" altLang="zh-CN">
                  <a:latin typeface="Times New Roman" pitchFamily="18" charset="0"/>
                  <a:cs typeface="Times New Roman" pitchFamily="18" charset="0"/>
                </a:endParaRPr>
              </a:p>
            </p:txBody>
          </p:sp>
          <p:sp>
            <p:nvSpPr>
              <p:cNvPr id="34835" name="Text Box 126"/>
              <p:cNvSpPr txBox="1">
                <a:spLocks noChangeArrowheads="1"/>
              </p:cNvSpPr>
              <p:nvPr/>
            </p:nvSpPr>
            <p:spPr bwMode="auto">
              <a:xfrm>
                <a:off x="954" y="1659"/>
                <a:ext cx="2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000" i="1">
                    <a:latin typeface="Times New Roman" pitchFamily="18" charset="0"/>
                    <a:cs typeface="Times New Roman" pitchFamily="18" charset="0"/>
                    <a:sym typeface="Symbol" pitchFamily="18" charset="2"/>
                  </a:rPr>
                  <a:t></a:t>
                </a:r>
                <a:endParaRPr kumimoji="1" lang="en-US" altLang="zh-CN" sz="2000" i="1">
                  <a:latin typeface="Times New Roman" pitchFamily="18" charset="0"/>
                  <a:cs typeface="Times New Roman" pitchFamily="18" charset="0"/>
                </a:endParaRPr>
              </a:p>
            </p:txBody>
          </p:sp>
        </p:grpSp>
        <p:grpSp>
          <p:nvGrpSpPr>
            <p:cNvPr id="34829" name="Group 127"/>
            <p:cNvGrpSpPr>
              <a:grpSpLocks/>
            </p:cNvGrpSpPr>
            <p:nvPr/>
          </p:nvGrpSpPr>
          <p:grpSpPr bwMode="auto">
            <a:xfrm>
              <a:off x="96" y="1708"/>
              <a:ext cx="1486" cy="1146"/>
              <a:chOff x="96" y="1708"/>
              <a:chExt cx="1486" cy="1146"/>
            </a:xfrm>
          </p:grpSpPr>
          <p:sp>
            <p:nvSpPr>
              <p:cNvPr id="34830" name="Line 128"/>
              <p:cNvSpPr>
                <a:spLocks noChangeShapeType="1"/>
              </p:cNvSpPr>
              <p:nvPr/>
            </p:nvSpPr>
            <p:spPr bwMode="auto">
              <a:xfrm flipV="1">
                <a:off x="916" y="1750"/>
                <a:ext cx="0" cy="1104"/>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1" name="Freeform 129"/>
              <p:cNvSpPr>
                <a:spLocks/>
              </p:cNvSpPr>
              <p:nvPr/>
            </p:nvSpPr>
            <p:spPr bwMode="auto">
              <a:xfrm>
                <a:off x="96" y="1708"/>
                <a:ext cx="1486" cy="982"/>
              </a:xfrm>
              <a:custGeom>
                <a:avLst/>
                <a:gdLst>
                  <a:gd name="T0" fmla="*/ 1486 w 1486"/>
                  <a:gd name="T1" fmla="*/ 0 h 982"/>
                  <a:gd name="T2" fmla="*/ 1424 w 1486"/>
                  <a:gd name="T3" fmla="*/ 113 h 982"/>
                  <a:gd name="T4" fmla="*/ 1341 w 1486"/>
                  <a:gd name="T5" fmla="*/ 372 h 982"/>
                  <a:gd name="T6" fmla="*/ 1217 w 1486"/>
                  <a:gd name="T7" fmla="*/ 569 h 982"/>
                  <a:gd name="T8" fmla="*/ 1030 w 1486"/>
                  <a:gd name="T9" fmla="*/ 620 h 982"/>
                  <a:gd name="T10" fmla="*/ 710 w 1486"/>
                  <a:gd name="T11" fmla="*/ 775 h 982"/>
                  <a:gd name="T12" fmla="*/ 606 w 1486"/>
                  <a:gd name="T13" fmla="*/ 796 h 982"/>
                  <a:gd name="T14" fmla="*/ 420 w 1486"/>
                  <a:gd name="T15" fmla="*/ 848 h 982"/>
                  <a:gd name="T16" fmla="*/ 337 w 1486"/>
                  <a:gd name="T17" fmla="*/ 920 h 982"/>
                  <a:gd name="T18" fmla="*/ 224 w 1486"/>
                  <a:gd name="T19" fmla="*/ 982 h 982"/>
                  <a:gd name="T20" fmla="*/ 172 w 1486"/>
                  <a:gd name="T21" fmla="*/ 972 h 982"/>
                  <a:gd name="T22" fmla="*/ 151 w 1486"/>
                  <a:gd name="T23" fmla="*/ 941 h 982"/>
                  <a:gd name="T24" fmla="*/ 89 w 1486"/>
                  <a:gd name="T25" fmla="*/ 920 h 982"/>
                  <a:gd name="T26" fmla="*/ 58 w 1486"/>
                  <a:gd name="T27" fmla="*/ 910 h 982"/>
                  <a:gd name="T28" fmla="*/ 6 w 1486"/>
                  <a:gd name="T29" fmla="*/ 951 h 98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86"/>
                  <a:gd name="T46" fmla="*/ 0 h 982"/>
                  <a:gd name="T47" fmla="*/ 1486 w 1486"/>
                  <a:gd name="T48" fmla="*/ 982 h 98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86" h="982">
                    <a:moveTo>
                      <a:pt x="1486" y="0"/>
                    </a:moveTo>
                    <a:cubicBezTo>
                      <a:pt x="1437" y="32"/>
                      <a:pt x="1442" y="61"/>
                      <a:pt x="1424" y="113"/>
                    </a:cubicBezTo>
                    <a:cubicBezTo>
                      <a:pt x="1395" y="198"/>
                      <a:pt x="1390" y="296"/>
                      <a:pt x="1341" y="372"/>
                    </a:cubicBezTo>
                    <a:cubicBezTo>
                      <a:pt x="1324" y="452"/>
                      <a:pt x="1286" y="522"/>
                      <a:pt x="1217" y="569"/>
                    </a:cubicBezTo>
                    <a:cubicBezTo>
                      <a:pt x="1165" y="604"/>
                      <a:pt x="1089" y="598"/>
                      <a:pt x="1030" y="620"/>
                    </a:cubicBezTo>
                    <a:cubicBezTo>
                      <a:pt x="919" y="662"/>
                      <a:pt x="818" y="727"/>
                      <a:pt x="710" y="775"/>
                    </a:cubicBezTo>
                    <a:cubicBezTo>
                      <a:pt x="686" y="786"/>
                      <a:pt x="626" y="792"/>
                      <a:pt x="606" y="796"/>
                    </a:cubicBezTo>
                    <a:cubicBezTo>
                      <a:pt x="542" y="808"/>
                      <a:pt x="480" y="824"/>
                      <a:pt x="420" y="848"/>
                    </a:cubicBezTo>
                    <a:cubicBezTo>
                      <a:pt x="396" y="884"/>
                      <a:pt x="379" y="906"/>
                      <a:pt x="337" y="920"/>
                    </a:cubicBezTo>
                    <a:cubicBezTo>
                      <a:pt x="292" y="965"/>
                      <a:pt x="274" y="950"/>
                      <a:pt x="224" y="982"/>
                    </a:cubicBezTo>
                    <a:cubicBezTo>
                      <a:pt x="207" y="979"/>
                      <a:pt x="187" y="981"/>
                      <a:pt x="172" y="972"/>
                    </a:cubicBezTo>
                    <a:cubicBezTo>
                      <a:pt x="161" y="966"/>
                      <a:pt x="162" y="948"/>
                      <a:pt x="151" y="941"/>
                    </a:cubicBezTo>
                    <a:cubicBezTo>
                      <a:pt x="133" y="929"/>
                      <a:pt x="110" y="927"/>
                      <a:pt x="89" y="920"/>
                    </a:cubicBezTo>
                    <a:cubicBezTo>
                      <a:pt x="79" y="917"/>
                      <a:pt x="58" y="910"/>
                      <a:pt x="58" y="910"/>
                    </a:cubicBezTo>
                    <a:cubicBezTo>
                      <a:pt x="0" y="933"/>
                      <a:pt x="6" y="912"/>
                      <a:pt x="6" y="951"/>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
        <p:nvSpPr>
          <p:cNvPr id="70786" name="Line 130"/>
          <p:cNvSpPr>
            <a:spLocks noChangeShapeType="1"/>
          </p:cNvSpPr>
          <p:nvPr/>
        </p:nvSpPr>
        <p:spPr bwMode="auto">
          <a:xfrm flipV="1">
            <a:off x="5448300" y="3346450"/>
            <a:ext cx="1828800" cy="1371600"/>
          </a:xfrm>
          <a:prstGeom prst="line">
            <a:avLst/>
          </a:prstGeom>
          <a:noFill/>
          <a:ln w="28575" cap="sq">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787" name="Text Box 131"/>
          <p:cNvSpPr txBox="1">
            <a:spLocks noChangeArrowheads="1"/>
          </p:cNvSpPr>
          <p:nvPr/>
        </p:nvSpPr>
        <p:spPr bwMode="auto">
          <a:xfrm>
            <a:off x="6696075" y="3813175"/>
            <a:ext cx="13350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b="1">
                <a:latin typeface="Times New Roman" pitchFamily="18" charset="0"/>
                <a:cs typeface="Times New Roman" pitchFamily="18" charset="0"/>
              </a:rPr>
              <a:t>非线性电感</a:t>
            </a:r>
          </a:p>
        </p:txBody>
      </p:sp>
      <p:sp>
        <p:nvSpPr>
          <p:cNvPr id="70788" name="Text Box 132"/>
          <p:cNvSpPr txBox="1">
            <a:spLocks noChangeArrowheads="1"/>
          </p:cNvSpPr>
          <p:nvPr/>
        </p:nvSpPr>
        <p:spPr bwMode="auto">
          <a:xfrm>
            <a:off x="7172325" y="3279775"/>
            <a:ext cx="1565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b="1" dirty="0">
                <a:latin typeface="Times New Roman" pitchFamily="18" charset="0"/>
                <a:cs typeface="Times New Roman" pitchFamily="18" charset="0"/>
              </a:rPr>
              <a:t>线性电感元件</a:t>
            </a:r>
          </a:p>
        </p:txBody>
      </p:sp>
      <p:sp>
        <p:nvSpPr>
          <p:cNvPr id="70789" name="Rectangle 133"/>
          <p:cNvSpPr>
            <a:spLocks noChangeArrowheads="1"/>
          </p:cNvSpPr>
          <p:nvPr/>
        </p:nvSpPr>
        <p:spPr bwMode="auto">
          <a:xfrm>
            <a:off x="665163" y="5143500"/>
            <a:ext cx="8321675"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p>
            <a:pPr>
              <a:lnSpc>
                <a:spcPct val="130000"/>
              </a:lnSpc>
            </a:pPr>
            <a:r>
              <a:rPr kumimoji="1" lang="zh-CN" altLang="en-US" sz="2400" b="1" dirty="0">
                <a:solidFill>
                  <a:schemeClr val="tx2"/>
                </a:solidFill>
                <a:ea typeface="楷体" pitchFamily="49" charset="-122"/>
              </a:rPr>
              <a:t>当这条曲线是一条过原点的直线时，称为线性电感。本课程中如无特别声明电感元件均指线性电感。</a:t>
            </a:r>
          </a:p>
        </p:txBody>
      </p:sp>
      <p:sp>
        <p:nvSpPr>
          <p:cNvPr id="3482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4826"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34827"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t="17143" r="67223"/>
          <a:stretch>
            <a:fillRect/>
          </a:stretch>
        </p:blipFill>
        <p:spPr bwMode="auto">
          <a:xfrm>
            <a:off x="928688" y="3143250"/>
            <a:ext cx="2719387"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0"/>
          </p:nvPr>
        </p:nvSpPr>
        <p:spPr/>
        <p:txBody>
          <a:bodyPr/>
          <a:lstStyle/>
          <a:p>
            <a:pPr>
              <a:defRPr/>
            </a:pPr>
            <a:fld id="{EE823C69-BAB3-4855-B98D-EA704B1FD3BB}" type="slidenum">
              <a:rPr lang="zh-CN" altLang="en-US" smtClean="0"/>
              <a:pPr>
                <a:defRPr/>
              </a:pPr>
              <a:t>34</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iterate type="lt">
                                    <p:tmAbs val="100"/>
                                  </p:iterate>
                                  <p:childTnLst>
                                    <p:set>
                                      <p:cBhvr>
                                        <p:cTn id="11" dur="1" fill="hold">
                                          <p:stCondLst>
                                            <p:cond delay="0"/>
                                          </p:stCondLst>
                                        </p:cTn>
                                        <p:tgtEl>
                                          <p:spTgt spid="70789"/>
                                        </p:tgtEl>
                                        <p:attrNameLst>
                                          <p:attrName>style.visibility</p:attrName>
                                        </p:attrNameLst>
                                      </p:cBhvr>
                                      <p:to>
                                        <p:strVal val="visible"/>
                                      </p:to>
                                    </p:set>
                                  </p:childTnLst>
                                </p:cTn>
                              </p:par>
                            </p:childTnLst>
                          </p:cTn>
                        </p:par>
                        <p:par>
                          <p:cTn id="12" fill="hold" nodeType="afterGroup">
                            <p:stCondLst>
                              <p:cond delay="4301"/>
                            </p:stCondLst>
                            <p:childTnLst>
                              <p:par>
                                <p:cTn id="13" presetID="22" presetClass="entr" presetSubtype="1" fill="hold" grpId="0" nodeType="afterEffect">
                                  <p:stCondLst>
                                    <p:cond delay="0"/>
                                  </p:stCondLst>
                                  <p:childTnLst>
                                    <p:set>
                                      <p:cBhvr>
                                        <p:cTn id="14" dur="1" fill="hold">
                                          <p:stCondLst>
                                            <p:cond delay="0"/>
                                          </p:stCondLst>
                                        </p:cTn>
                                        <p:tgtEl>
                                          <p:spTgt spid="70786"/>
                                        </p:tgtEl>
                                        <p:attrNameLst>
                                          <p:attrName>style.visibility</p:attrName>
                                        </p:attrNameLst>
                                      </p:cBhvr>
                                      <p:to>
                                        <p:strVal val="visible"/>
                                      </p:to>
                                    </p:set>
                                    <p:animEffect transition="in" filter="wipe(up)">
                                      <p:cBhvr>
                                        <p:cTn id="15" dur="500"/>
                                        <p:tgtEl>
                                          <p:spTgt spid="70786"/>
                                        </p:tgtEl>
                                      </p:cBhvr>
                                    </p:animEffect>
                                  </p:childTnLst>
                                </p:cTn>
                              </p:par>
                            </p:childTnLst>
                          </p:cTn>
                        </p:par>
                        <p:par>
                          <p:cTn id="16" fill="hold" nodeType="afterGroup">
                            <p:stCondLst>
                              <p:cond delay="4801"/>
                            </p:stCondLst>
                            <p:childTnLst>
                              <p:par>
                                <p:cTn id="17" presetID="22" presetClass="entr" presetSubtype="1" fill="hold" grpId="0" nodeType="afterEffect">
                                  <p:stCondLst>
                                    <p:cond delay="0"/>
                                  </p:stCondLst>
                                  <p:childTnLst>
                                    <p:set>
                                      <p:cBhvr>
                                        <p:cTn id="18" dur="1" fill="hold">
                                          <p:stCondLst>
                                            <p:cond delay="0"/>
                                          </p:stCondLst>
                                        </p:cTn>
                                        <p:tgtEl>
                                          <p:spTgt spid="70788"/>
                                        </p:tgtEl>
                                        <p:attrNameLst>
                                          <p:attrName>style.visibility</p:attrName>
                                        </p:attrNameLst>
                                      </p:cBhvr>
                                      <p:to>
                                        <p:strVal val="visible"/>
                                      </p:to>
                                    </p:set>
                                    <p:animEffect transition="in" filter="wipe(up)">
                                      <p:cBhvr>
                                        <p:cTn id="19" dur="500"/>
                                        <p:tgtEl>
                                          <p:spTgt spid="70788"/>
                                        </p:tgtEl>
                                      </p:cBhvr>
                                    </p:animEffect>
                                  </p:childTnLst>
                                </p:cTn>
                              </p:par>
                            </p:childTnLst>
                          </p:cTn>
                        </p:par>
                        <p:par>
                          <p:cTn id="20" fill="hold" nodeType="afterGroup">
                            <p:stCondLst>
                              <p:cond delay="5301"/>
                            </p:stCondLst>
                            <p:childTnLst>
                              <p:par>
                                <p:cTn id="21" presetID="22" presetClass="entr" presetSubtype="1" fill="hold" grpId="0" nodeType="afterEffect">
                                  <p:stCondLst>
                                    <p:cond delay="0"/>
                                  </p:stCondLst>
                                  <p:childTnLst>
                                    <p:set>
                                      <p:cBhvr>
                                        <p:cTn id="22" dur="1" fill="hold">
                                          <p:stCondLst>
                                            <p:cond delay="0"/>
                                          </p:stCondLst>
                                        </p:cTn>
                                        <p:tgtEl>
                                          <p:spTgt spid="70787"/>
                                        </p:tgtEl>
                                        <p:attrNameLst>
                                          <p:attrName>style.visibility</p:attrName>
                                        </p:attrNameLst>
                                      </p:cBhvr>
                                      <p:to>
                                        <p:strVal val="visible"/>
                                      </p:to>
                                    </p:set>
                                    <p:animEffect transition="in" filter="wipe(up)">
                                      <p:cBhvr>
                                        <p:cTn id="23" dur="500"/>
                                        <p:tgtEl>
                                          <p:spTgt spid="70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86" grpId="0" animBg="1"/>
      <p:bldP spid="70787" grpId="0" autoUpdateAnimBg="0"/>
      <p:bldP spid="70788" grpId="0" autoUpdateAnimBg="0"/>
      <p:bldP spid="7078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971600" y="43409"/>
            <a:ext cx="7607300" cy="649287"/>
          </a:xfrm>
        </p:spPr>
        <p:txBody>
          <a:bodyPr/>
          <a:lstStyle/>
          <a:p>
            <a:pPr eaLnBrk="1" hangingPunct="1"/>
            <a:r>
              <a:rPr lang="en-US" altLang="zh-CN" dirty="0" smtClean="0">
                <a:ea typeface="宋体" pitchFamily="2" charset="-122"/>
              </a:rPr>
              <a:t>1.4 </a:t>
            </a:r>
            <a:r>
              <a:rPr lang="zh-CN" altLang="en-US" dirty="0" smtClean="0">
                <a:ea typeface="宋体" pitchFamily="2" charset="-122"/>
              </a:rPr>
              <a:t>基本电路元件模型（续</a:t>
            </a:r>
            <a:r>
              <a:rPr lang="en-US" altLang="zh-CN" dirty="0" smtClean="0">
                <a:ea typeface="宋体" pitchFamily="2" charset="-122"/>
              </a:rPr>
              <a:t>8</a:t>
            </a:r>
            <a:r>
              <a:rPr lang="zh-CN" altLang="en-US" dirty="0" smtClean="0">
                <a:ea typeface="宋体" pitchFamily="2" charset="-122"/>
              </a:rPr>
              <a:t>）</a:t>
            </a:r>
          </a:p>
        </p:txBody>
      </p:sp>
      <p:sp>
        <p:nvSpPr>
          <p:cNvPr id="35843" name="Rectangle 3"/>
          <p:cNvSpPr>
            <a:spLocks noGrp="1" noChangeArrowheads="1"/>
          </p:cNvSpPr>
          <p:nvPr>
            <p:ph type="body" sz="half" idx="1"/>
          </p:nvPr>
        </p:nvSpPr>
        <p:spPr>
          <a:xfrm>
            <a:off x="179512" y="836712"/>
            <a:ext cx="8664575" cy="5400675"/>
          </a:xfrm>
        </p:spPr>
        <p:txBody>
          <a:bodyPr/>
          <a:lstStyle/>
          <a:p>
            <a:pPr eaLnBrk="1" hangingPunct="1"/>
            <a:r>
              <a:rPr lang="zh-CN" altLang="en-US" dirty="0" smtClean="0"/>
              <a:t>电感元件</a:t>
            </a:r>
            <a:r>
              <a:rPr lang="zh-CN" altLang="en-US" dirty="0" smtClean="0">
                <a:cs typeface="Times New Roman" pitchFamily="18" charset="0"/>
              </a:rPr>
              <a:t>（</a:t>
            </a:r>
            <a:r>
              <a:rPr lang="zh-CN" altLang="en-US" dirty="0" smtClean="0"/>
              <a:t>续）</a:t>
            </a:r>
          </a:p>
          <a:p>
            <a:pPr lvl="1" eaLnBrk="1" hangingPunct="1">
              <a:lnSpc>
                <a:spcPct val="150000"/>
              </a:lnSpc>
            </a:pPr>
            <a:r>
              <a:rPr lang="zh-CN" altLang="en-US" dirty="0" smtClean="0"/>
              <a:t>电感元件的符号、参数</a:t>
            </a:r>
            <a:br>
              <a:rPr lang="zh-CN" altLang="en-US" dirty="0" smtClean="0"/>
            </a:br>
            <a:r>
              <a:rPr lang="zh-CN" altLang="en-US" sz="2400" dirty="0" smtClean="0"/>
              <a:t>电感元件的参数为特性曲线的斜率，记作 </a:t>
            </a:r>
            <a:r>
              <a:rPr lang="en-US" altLang="zh-CN" sz="2400" i="1" dirty="0" smtClean="0"/>
              <a:t>L</a:t>
            </a:r>
            <a:r>
              <a:rPr lang="en-US" altLang="zh-CN" sz="2400" dirty="0" smtClean="0"/>
              <a:t> </a:t>
            </a:r>
            <a:r>
              <a:rPr lang="zh-CN" altLang="en-US" sz="2400" dirty="0" smtClean="0"/>
              <a:t>，称为电感元件的电感（量），单位亨利（</a:t>
            </a:r>
            <a:r>
              <a:rPr lang="en-US" altLang="zh-CN" sz="2400" dirty="0" smtClean="0"/>
              <a:t>H</a:t>
            </a:r>
            <a:r>
              <a:rPr lang="zh-CN" altLang="en-US" sz="2400" dirty="0" smtClean="0"/>
              <a:t>），亨利的单位很大，实用中常采用毫亨</a:t>
            </a:r>
            <a:r>
              <a:rPr lang="en-US" altLang="zh-CN" sz="2400" dirty="0" err="1" smtClean="0"/>
              <a:t>mH</a:t>
            </a:r>
            <a:r>
              <a:rPr lang="en-US" altLang="zh-CN" sz="2400" dirty="0" smtClean="0"/>
              <a:t>(10</a:t>
            </a:r>
            <a:r>
              <a:rPr lang="en-US" altLang="zh-CN" sz="2400" baseline="30000" dirty="0" smtClean="0"/>
              <a:t>-3</a:t>
            </a:r>
            <a:r>
              <a:rPr lang="en-US" altLang="zh-CN" sz="2400" dirty="0" smtClean="0"/>
              <a:t>H)</a:t>
            </a:r>
            <a:r>
              <a:rPr lang="zh-CN" altLang="en-US" sz="2400" dirty="0" smtClean="0"/>
              <a:t>和微亨</a:t>
            </a:r>
            <a:r>
              <a:rPr lang="zh-CN" altLang="en-US" sz="2400" dirty="0" smtClean="0">
                <a:latin typeface="Symbol" pitchFamily="18" charset="2"/>
              </a:rPr>
              <a:t></a:t>
            </a:r>
            <a:r>
              <a:rPr lang="en-US" altLang="zh-CN" sz="2400" dirty="0" smtClean="0"/>
              <a:t>H(10</a:t>
            </a:r>
            <a:r>
              <a:rPr lang="en-US" altLang="zh-CN" sz="2400" baseline="30000" dirty="0" smtClean="0"/>
              <a:t>-6</a:t>
            </a:r>
            <a:r>
              <a:rPr lang="en-US" altLang="zh-CN" sz="2400" dirty="0" smtClean="0"/>
              <a:t>H)</a:t>
            </a:r>
            <a:r>
              <a:rPr lang="zh-CN" altLang="en-US" sz="2400" dirty="0" smtClean="0"/>
              <a:t>。</a:t>
            </a:r>
          </a:p>
        </p:txBody>
      </p:sp>
      <p:graphicFrame>
        <p:nvGraphicFramePr>
          <p:cNvPr id="71698" name="Object 2"/>
          <p:cNvGraphicFramePr>
            <a:graphicFrameLocks noChangeAspect="1"/>
          </p:cNvGraphicFramePr>
          <p:nvPr>
            <p:extLst>
              <p:ext uri="{D42A27DB-BD31-4B8C-83A1-F6EECF244321}">
                <p14:modId xmlns:p14="http://schemas.microsoft.com/office/powerpoint/2010/main" val="1230086542"/>
              </p:ext>
            </p:extLst>
          </p:nvPr>
        </p:nvGraphicFramePr>
        <p:xfrm>
          <a:off x="2460625" y="4232051"/>
          <a:ext cx="1301750" cy="776288"/>
        </p:xfrm>
        <a:graphic>
          <a:graphicData uri="http://schemas.openxmlformats.org/presentationml/2006/ole">
            <mc:AlternateContent xmlns:mc="http://schemas.openxmlformats.org/markup-compatibility/2006">
              <mc:Choice xmlns:v="urn:schemas-microsoft-com:vml" Requires="v">
                <p:oleObj spid="_x0000_s35902" name="Equation" r:id="rId3" imgW="940680" imgH="545760" progId="">
                  <p:embed/>
                </p:oleObj>
              </mc:Choice>
              <mc:Fallback>
                <p:oleObj name="Equation" r:id="rId3" imgW="940680" imgH="545760" progId="">
                  <p:embed/>
                  <p:pic>
                    <p:nvPicPr>
                      <p:cNvPr id="0" name="Picture 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25" y="4232051"/>
                        <a:ext cx="1301750" cy="776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99" name="Text Box 19"/>
          <p:cNvSpPr txBox="1">
            <a:spLocks noChangeArrowheads="1"/>
          </p:cNvSpPr>
          <p:nvPr/>
        </p:nvSpPr>
        <p:spPr bwMode="auto">
          <a:xfrm>
            <a:off x="7627938" y="4114800"/>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i="1">
                <a:solidFill>
                  <a:schemeClr val="tx2"/>
                </a:solidFill>
                <a:latin typeface="Times New Roman" pitchFamily="18" charset="0"/>
                <a:cs typeface="Times New Roman" pitchFamily="18" charset="0"/>
              </a:rPr>
              <a:t>L</a:t>
            </a:r>
          </a:p>
        </p:txBody>
      </p:sp>
      <p:graphicFrame>
        <p:nvGraphicFramePr>
          <p:cNvPr id="71700" name="Object 3"/>
          <p:cNvGraphicFramePr>
            <a:graphicFrameLocks noChangeAspect="1"/>
          </p:cNvGraphicFramePr>
          <p:nvPr>
            <p:extLst>
              <p:ext uri="{D42A27DB-BD31-4B8C-83A1-F6EECF244321}">
                <p14:modId xmlns:p14="http://schemas.microsoft.com/office/powerpoint/2010/main" val="1648941833"/>
              </p:ext>
            </p:extLst>
          </p:nvPr>
        </p:nvGraphicFramePr>
        <p:xfrm>
          <a:off x="2484438" y="5240114"/>
          <a:ext cx="2330450" cy="411162"/>
        </p:xfrm>
        <a:graphic>
          <a:graphicData uri="http://schemas.openxmlformats.org/presentationml/2006/ole">
            <mc:AlternateContent xmlns:mc="http://schemas.openxmlformats.org/markup-compatibility/2006">
              <mc:Choice xmlns:v="urn:schemas-microsoft-com:vml" Requires="v">
                <p:oleObj spid="_x0000_s35903" name="Equation" r:id="rId5" imgW="1703520" imgH="279360" progId="">
                  <p:embed/>
                </p:oleObj>
              </mc:Choice>
              <mc:Fallback>
                <p:oleObj name="Equation" r:id="rId5" imgW="1703520" imgH="279360" progId="">
                  <p:embed/>
                  <p:pic>
                    <p:nvPicPr>
                      <p:cNvPr id="0" name="Picture 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438" y="5240114"/>
                        <a:ext cx="2330450" cy="411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1"/>
          <p:cNvGrpSpPr>
            <a:grpSpLocks/>
          </p:cNvGrpSpPr>
          <p:nvPr/>
        </p:nvGrpSpPr>
        <p:grpSpPr bwMode="auto">
          <a:xfrm>
            <a:off x="7089775" y="3927251"/>
            <a:ext cx="538163" cy="1393825"/>
            <a:chOff x="2446" y="1632"/>
            <a:chExt cx="244" cy="736"/>
          </a:xfrm>
        </p:grpSpPr>
        <p:sp>
          <p:nvSpPr>
            <p:cNvPr id="35849" name="Line 22"/>
            <p:cNvSpPr>
              <a:spLocks noChangeShapeType="1"/>
            </p:cNvSpPr>
            <p:nvPr/>
          </p:nvSpPr>
          <p:spPr bwMode="auto">
            <a:xfrm>
              <a:off x="2593" y="1680"/>
              <a:ext cx="0" cy="1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0" name="Text Box 23"/>
            <p:cNvSpPr txBox="1">
              <a:spLocks noChangeArrowheads="1"/>
            </p:cNvSpPr>
            <p:nvPr/>
          </p:nvSpPr>
          <p:spPr bwMode="auto">
            <a:xfrm>
              <a:off x="2448" y="1632"/>
              <a:ext cx="113"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i="1">
                  <a:solidFill>
                    <a:schemeClr val="tx2"/>
                  </a:solidFill>
                  <a:latin typeface="Times New Roman" pitchFamily="18" charset="0"/>
                  <a:cs typeface="Times New Roman" pitchFamily="18" charset="0"/>
                </a:rPr>
                <a:t>i</a:t>
              </a:r>
            </a:p>
          </p:txBody>
        </p:sp>
        <p:sp>
          <p:nvSpPr>
            <p:cNvPr id="35851" name="Text Box 24"/>
            <p:cNvSpPr txBox="1">
              <a:spLocks noChangeArrowheads="1"/>
            </p:cNvSpPr>
            <p:nvPr/>
          </p:nvSpPr>
          <p:spPr bwMode="auto">
            <a:xfrm>
              <a:off x="2446" y="1816"/>
              <a:ext cx="154"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i="1">
                  <a:solidFill>
                    <a:schemeClr val="tx2"/>
                  </a:solidFill>
                  <a:latin typeface="Times New Roman" pitchFamily="18" charset="0"/>
                  <a:cs typeface="Times New Roman" pitchFamily="18" charset="0"/>
                </a:rPr>
                <a:t>+</a:t>
              </a:r>
            </a:p>
            <a:p>
              <a:pPr eaLnBrk="1" hangingPunct="1"/>
              <a:r>
                <a:rPr kumimoji="1" lang="en-US" altLang="zh-CN" i="1">
                  <a:solidFill>
                    <a:schemeClr val="tx2"/>
                  </a:solidFill>
                  <a:latin typeface="Times New Roman" pitchFamily="18" charset="0"/>
                  <a:cs typeface="Times New Roman" pitchFamily="18" charset="0"/>
                </a:rPr>
                <a:t>u</a:t>
              </a:r>
            </a:p>
            <a:p>
              <a:pPr eaLnBrk="1" hangingPunct="1"/>
              <a:r>
                <a:rPr kumimoji="1" lang="en-US" altLang="zh-CN" i="1">
                  <a:solidFill>
                    <a:schemeClr val="tx2"/>
                  </a:solidFill>
                  <a:latin typeface="Times New Roman" pitchFamily="18" charset="0"/>
                  <a:cs typeface="Times New Roman" pitchFamily="18" charset="0"/>
                </a:rPr>
                <a:t>_</a:t>
              </a:r>
            </a:p>
          </p:txBody>
        </p:sp>
        <p:grpSp>
          <p:nvGrpSpPr>
            <p:cNvPr id="35852" name="Group 25"/>
            <p:cNvGrpSpPr>
              <a:grpSpLocks/>
            </p:cNvGrpSpPr>
            <p:nvPr/>
          </p:nvGrpSpPr>
          <p:grpSpPr bwMode="auto">
            <a:xfrm>
              <a:off x="2640" y="1764"/>
              <a:ext cx="50" cy="604"/>
              <a:chOff x="2640" y="1764"/>
              <a:chExt cx="50" cy="604"/>
            </a:xfrm>
          </p:grpSpPr>
          <p:sp>
            <p:nvSpPr>
              <p:cNvPr id="35853" name="Line 26"/>
              <p:cNvSpPr>
                <a:spLocks noChangeShapeType="1"/>
              </p:cNvSpPr>
              <p:nvPr/>
            </p:nvSpPr>
            <p:spPr bwMode="auto">
              <a:xfrm flipV="1">
                <a:off x="2644" y="176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4" name="Line 27"/>
              <p:cNvSpPr>
                <a:spLocks noChangeShapeType="1"/>
              </p:cNvSpPr>
              <p:nvPr/>
            </p:nvSpPr>
            <p:spPr bwMode="auto">
              <a:xfrm flipV="1">
                <a:off x="2644" y="217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5855" name="Group 28"/>
              <p:cNvGrpSpPr>
                <a:grpSpLocks/>
              </p:cNvGrpSpPr>
              <p:nvPr/>
            </p:nvGrpSpPr>
            <p:grpSpPr bwMode="auto">
              <a:xfrm>
                <a:off x="2640" y="1956"/>
                <a:ext cx="50" cy="222"/>
                <a:chOff x="2640" y="1956"/>
                <a:chExt cx="50" cy="222"/>
              </a:xfrm>
            </p:grpSpPr>
            <p:sp>
              <p:nvSpPr>
                <p:cNvPr id="35856" name="Freeform 29"/>
                <p:cNvSpPr>
                  <a:spLocks/>
                </p:cNvSpPr>
                <p:nvPr/>
              </p:nvSpPr>
              <p:spPr bwMode="auto">
                <a:xfrm>
                  <a:off x="2640" y="1956"/>
                  <a:ext cx="50" cy="57"/>
                </a:xfrm>
                <a:custGeom>
                  <a:avLst/>
                  <a:gdLst>
                    <a:gd name="T0" fmla="*/ 0 w 50"/>
                    <a:gd name="T1" fmla="*/ 1 h 57"/>
                    <a:gd name="T2" fmla="*/ 9 w 50"/>
                    <a:gd name="T3" fmla="*/ 1 h 57"/>
                    <a:gd name="T4" fmla="*/ 22 w 50"/>
                    <a:gd name="T5" fmla="*/ 4 h 57"/>
                    <a:gd name="T6" fmla="*/ 35 w 50"/>
                    <a:gd name="T7" fmla="*/ 8 h 57"/>
                    <a:gd name="T8" fmla="*/ 41 w 50"/>
                    <a:gd name="T9" fmla="*/ 14 h 57"/>
                    <a:gd name="T10" fmla="*/ 49 w 50"/>
                    <a:gd name="T11" fmla="*/ 25 h 57"/>
                    <a:gd name="T12" fmla="*/ 45 w 50"/>
                    <a:gd name="T13" fmla="*/ 36 h 57"/>
                    <a:gd name="T14" fmla="*/ 37 w 50"/>
                    <a:gd name="T15" fmla="*/ 45 h 57"/>
                    <a:gd name="T16" fmla="*/ 24 w 50"/>
                    <a:gd name="T17" fmla="*/ 52 h 57"/>
                    <a:gd name="T18" fmla="*/ 0 w 50"/>
                    <a:gd name="T19" fmla="*/ 5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
                    <a:gd name="T31" fmla="*/ 0 h 57"/>
                    <a:gd name="T32" fmla="*/ 50 w 50"/>
                    <a:gd name="T33" fmla="*/ 57 h 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 h="57">
                      <a:moveTo>
                        <a:pt x="0" y="1"/>
                      </a:moveTo>
                      <a:cubicBezTo>
                        <a:pt x="1" y="1"/>
                        <a:pt x="5" y="0"/>
                        <a:pt x="9" y="1"/>
                      </a:cubicBezTo>
                      <a:cubicBezTo>
                        <a:pt x="13" y="2"/>
                        <a:pt x="18" y="3"/>
                        <a:pt x="22" y="4"/>
                      </a:cubicBezTo>
                      <a:cubicBezTo>
                        <a:pt x="26" y="5"/>
                        <a:pt x="32" y="6"/>
                        <a:pt x="35" y="8"/>
                      </a:cubicBezTo>
                      <a:cubicBezTo>
                        <a:pt x="38" y="10"/>
                        <a:pt x="39" y="11"/>
                        <a:pt x="41" y="14"/>
                      </a:cubicBezTo>
                      <a:cubicBezTo>
                        <a:pt x="43" y="17"/>
                        <a:pt x="48" y="21"/>
                        <a:pt x="49" y="25"/>
                      </a:cubicBezTo>
                      <a:cubicBezTo>
                        <a:pt x="50" y="29"/>
                        <a:pt x="47" y="33"/>
                        <a:pt x="45" y="36"/>
                      </a:cubicBezTo>
                      <a:cubicBezTo>
                        <a:pt x="43" y="39"/>
                        <a:pt x="41" y="42"/>
                        <a:pt x="37" y="45"/>
                      </a:cubicBezTo>
                      <a:cubicBezTo>
                        <a:pt x="33" y="48"/>
                        <a:pt x="30" y="50"/>
                        <a:pt x="24" y="52"/>
                      </a:cubicBezTo>
                      <a:cubicBezTo>
                        <a:pt x="18" y="54"/>
                        <a:pt x="5" y="56"/>
                        <a:pt x="0" y="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57" name="Freeform 30"/>
                <p:cNvSpPr>
                  <a:spLocks/>
                </p:cNvSpPr>
                <p:nvPr/>
              </p:nvSpPr>
              <p:spPr bwMode="auto">
                <a:xfrm>
                  <a:off x="2640" y="2011"/>
                  <a:ext cx="50" cy="57"/>
                </a:xfrm>
                <a:custGeom>
                  <a:avLst/>
                  <a:gdLst>
                    <a:gd name="T0" fmla="*/ 0 w 50"/>
                    <a:gd name="T1" fmla="*/ 1 h 57"/>
                    <a:gd name="T2" fmla="*/ 9 w 50"/>
                    <a:gd name="T3" fmla="*/ 1 h 57"/>
                    <a:gd name="T4" fmla="*/ 22 w 50"/>
                    <a:gd name="T5" fmla="*/ 4 h 57"/>
                    <a:gd name="T6" fmla="*/ 35 w 50"/>
                    <a:gd name="T7" fmla="*/ 8 h 57"/>
                    <a:gd name="T8" fmla="*/ 41 w 50"/>
                    <a:gd name="T9" fmla="*/ 14 h 57"/>
                    <a:gd name="T10" fmla="*/ 49 w 50"/>
                    <a:gd name="T11" fmla="*/ 25 h 57"/>
                    <a:gd name="T12" fmla="*/ 45 w 50"/>
                    <a:gd name="T13" fmla="*/ 36 h 57"/>
                    <a:gd name="T14" fmla="*/ 37 w 50"/>
                    <a:gd name="T15" fmla="*/ 45 h 57"/>
                    <a:gd name="T16" fmla="*/ 24 w 50"/>
                    <a:gd name="T17" fmla="*/ 52 h 57"/>
                    <a:gd name="T18" fmla="*/ 0 w 50"/>
                    <a:gd name="T19" fmla="*/ 5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
                    <a:gd name="T31" fmla="*/ 0 h 57"/>
                    <a:gd name="T32" fmla="*/ 50 w 50"/>
                    <a:gd name="T33" fmla="*/ 57 h 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 h="57">
                      <a:moveTo>
                        <a:pt x="0" y="1"/>
                      </a:moveTo>
                      <a:cubicBezTo>
                        <a:pt x="1" y="1"/>
                        <a:pt x="5" y="0"/>
                        <a:pt x="9" y="1"/>
                      </a:cubicBezTo>
                      <a:cubicBezTo>
                        <a:pt x="13" y="2"/>
                        <a:pt x="18" y="3"/>
                        <a:pt x="22" y="4"/>
                      </a:cubicBezTo>
                      <a:cubicBezTo>
                        <a:pt x="26" y="5"/>
                        <a:pt x="32" y="6"/>
                        <a:pt x="35" y="8"/>
                      </a:cubicBezTo>
                      <a:cubicBezTo>
                        <a:pt x="38" y="10"/>
                        <a:pt x="39" y="11"/>
                        <a:pt x="41" y="14"/>
                      </a:cubicBezTo>
                      <a:cubicBezTo>
                        <a:pt x="43" y="17"/>
                        <a:pt x="48" y="21"/>
                        <a:pt x="49" y="25"/>
                      </a:cubicBezTo>
                      <a:cubicBezTo>
                        <a:pt x="50" y="29"/>
                        <a:pt x="47" y="33"/>
                        <a:pt x="45" y="36"/>
                      </a:cubicBezTo>
                      <a:cubicBezTo>
                        <a:pt x="43" y="39"/>
                        <a:pt x="41" y="42"/>
                        <a:pt x="37" y="45"/>
                      </a:cubicBezTo>
                      <a:cubicBezTo>
                        <a:pt x="33" y="48"/>
                        <a:pt x="30" y="50"/>
                        <a:pt x="24" y="52"/>
                      </a:cubicBezTo>
                      <a:cubicBezTo>
                        <a:pt x="18" y="54"/>
                        <a:pt x="5" y="56"/>
                        <a:pt x="0" y="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58" name="Freeform 31"/>
                <p:cNvSpPr>
                  <a:spLocks/>
                </p:cNvSpPr>
                <p:nvPr/>
              </p:nvSpPr>
              <p:spPr bwMode="auto">
                <a:xfrm>
                  <a:off x="2640" y="2066"/>
                  <a:ext cx="50" cy="57"/>
                </a:xfrm>
                <a:custGeom>
                  <a:avLst/>
                  <a:gdLst>
                    <a:gd name="T0" fmla="*/ 0 w 50"/>
                    <a:gd name="T1" fmla="*/ 1 h 57"/>
                    <a:gd name="T2" fmla="*/ 9 w 50"/>
                    <a:gd name="T3" fmla="*/ 1 h 57"/>
                    <a:gd name="T4" fmla="*/ 22 w 50"/>
                    <a:gd name="T5" fmla="*/ 4 h 57"/>
                    <a:gd name="T6" fmla="*/ 35 w 50"/>
                    <a:gd name="T7" fmla="*/ 8 h 57"/>
                    <a:gd name="T8" fmla="*/ 41 w 50"/>
                    <a:gd name="T9" fmla="*/ 14 h 57"/>
                    <a:gd name="T10" fmla="*/ 49 w 50"/>
                    <a:gd name="T11" fmla="*/ 25 h 57"/>
                    <a:gd name="T12" fmla="*/ 45 w 50"/>
                    <a:gd name="T13" fmla="*/ 36 h 57"/>
                    <a:gd name="T14" fmla="*/ 37 w 50"/>
                    <a:gd name="T15" fmla="*/ 45 h 57"/>
                    <a:gd name="T16" fmla="*/ 24 w 50"/>
                    <a:gd name="T17" fmla="*/ 52 h 57"/>
                    <a:gd name="T18" fmla="*/ 0 w 50"/>
                    <a:gd name="T19" fmla="*/ 5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
                    <a:gd name="T31" fmla="*/ 0 h 57"/>
                    <a:gd name="T32" fmla="*/ 50 w 50"/>
                    <a:gd name="T33" fmla="*/ 57 h 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 h="57">
                      <a:moveTo>
                        <a:pt x="0" y="1"/>
                      </a:moveTo>
                      <a:cubicBezTo>
                        <a:pt x="1" y="1"/>
                        <a:pt x="5" y="0"/>
                        <a:pt x="9" y="1"/>
                      </a:cubicBezTo>
                      <a:cubicBezTo>
                        <a:pt x="13" y="2"/>
                        <a:pt x="18" y="3"/>
                        <a:pt x="22" y="4"/>
                      </a:cubicBezTo>
                      <a:cubicBezTo>
                        <a:pt x="26" y="5"/>
                        <a:pt x="32" y="6"/>
                        <a:pt x="35" y="8"/>
                      </a:cubicBezTo>
                      <a:cubicBezTo>
                        <a:pt x="38" y="10"/>
                        <a:pt x="39" y="11"/>
                        <a:pt x="41" y="14"/>
                      </a:cubicBezTo>
                      <a:cubicBezTo>
                        <a:pt x="43" y="17"/>
                        <a:pt x="48" y="21"/>
                        <a:pt x="49" y="25"/>
                      </a:cubicBezTo>
                      <a:cubicBezTo>
                        <a:pt x="50" y="29"/>
                        <a:pt x="47" y="33"/>
                        <a:pt x="45" y="36"/>
                      </a:cubicBezTo>
                      <a:cubicBezTo>
                        <a:pt x="43" y="39"/>
                        <a:pt x="41" y="42"/>
                        <a:pt x="37" y="45"/>
                      </a:cubicBezTo>
                      <a:cubicBezTo>
                        <a:pt x="33" y="48"/>
                        <a:pt x="30" y="50"/>
                        <a:pt x="24" y="52"/>
                      </a:cubicBezTo>
                      <a:cubicBezTo>
                        <a:pt x="18" y="54"/>
                        <a:pt x="5" y="56"/>
                        <a:pt x="0" y="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59" name="Freeform 32"/>
                <p:cNvSpPr>
                  <a:spLocks/>
                </p:cNvSpPr>
                <p:nvPr/>
              </p:nvSpPr>
              <p:spPr bwMode="auto">
                <a:xfrm>
                  <a:off x="2640" y="2121"/>
                  <a:ext cx="50" cy="57"/>
                </a:xfrm>
                <a:custGeom>
                  <a:avLst/>
                  <a:gdLst>
                    <a:gd name="T0" fmla="*/ 0 w 50"/>
                    <a:gd name="T1" fmla="*/ 1 h 57"/>
                    <a:gd name="T2" fmla="*/ 9 w 50"/>
                    <a:gd name="T3" fmla="*/ 1 h 57"/>
                    <a:gd name="T4" fmla="*/ 22 w 50"/>
                    <a:gd name="T5" fmla="*/ 4 h 57"/>
                    <a:gd name="T6" fmla="*/ 35 w 50"/>
                    <a:gd name="T7" fmla="*/ 8 h 57"/>
                    <a:gd name="T8" fmla="*/ 41 w 50"/>
                    <a:gd name="T9" fmla="*/ 14 h 57"/>
                    <a:gd name="T10" fmla="*/ 49 w 50"/>
                    <a:gd name="T11" fmla="*/ 25 h 57"/>
                    <a:gd name="T12" fmla="*/ 45 w 50"/>
                    <a:gd name="T13" fmla="*/ 36 h 57"/>
                    <a:gd name="T14" fmla="*/ 37 w 50"/>
                    <a:gd name="T15" fmla="*/ 45 h 57"/>
                    <a:gd name="T16" fmla="*/ 24 w 50"/>
                    <a:gd name="T17" fmla="*/ 52 h 57"/>
                    <a:gd name="T18" fmla="*/ 0 w 50"/>
                    <a:gd name="T19" fmla="*/ 5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
                    <a:gd name="T31" fmla="*/ 0 h 57"/>
                    <a:gd name="T32" fmla="*/ 50 w 50"/>
                    <a:gd name="T33" fmla="*/ 57 h 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 h="57">
                      <a:moveTo>
                        <a:pt x="0" y="1"/>
                      </a:moveTo>
                      <a:cubicBezTo>
                        <a:pt x="1" y="1"/>
                        <a:pt x="5" y="0"/>
                        <a:pt x="9" y="1"/>
                      </a:cubicBezTo>
                      <a:cubicBezTo>
                        <a:pt x="13" y="2"/>
                        <a:pt x="18" y="3"/>
                        <a:pt x="22" y="4"/>
                      </a:cubicBezTo>
                      <a:cubicBezTo>
                        <a:pt x="26" y="5"/>
                        <a:pt x="32" y="6"/>
                        <a:pt x="35" y="8"/>
                      </a:cubicBezTo>
                      <a:cubicBezTo>
                        <a:pt x="38" y="10"/>
                        <a:pt x="39" y="11"/>
                        <a:pt x="41" y="14"/>
                      </a:cubicBezTo>
                      <a:cubicBezTo>
                        <a:pt x="43" y="17"/>
                        <a:pt x="48" y="21"/>
                        <a:pt x="49" y="25"/>
                      </a:cubicBezTo>
                      <a:cubicBezTo>
                        <a:pt x="50" y="29"/>
                        <a:pt x="47" y="33"/>
                        <a:pt x="45" y="36"/>
                      </a:cubicBezTo>
                      <a:cubicBezTo>
                        <a:pt x="43" y="39"/>
                        <a:pt x="41" y="42"/>
                        <a:pt x="37" y="45"/>
                      </a:cubicBezTo>
                      <a:cubicBezTo>
                        <a:pt x="33" y="48"/>
                        <a:pt x="30" y="50"/>
                        <a:pt x="24" y="52"/>
                      </a:cubicBezTo>
                      <a:cubicBezTo>
                        <a:pt x="18" y="54"/>
                        <a:pt x="5" y="56"/>
                        <a:pt x="0" y="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sp>
        <p:nvSpPr>
          <p:cNvPr id="71713" name="Text Box 33"/>
          <p:cNvSpPr txBox="1">
            <a:spLocks noChangeArrowheads="1"/>
          </p:cNvSpPr>
          <p:nvPr/>
        </p:nvSpPr>
        <p:spPr bwMode="auto">
          <a:xfrm>
            <a:off x="6383338" y="5343301"/>
            <a:ext cx="23383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dirty="0">
                <a:solidFill>
                  <a:schemeClr val="tx2"/>
                </a:solidFill>
                <a:ea typeface="楷体" pitchFamily="49" charset="-122"/>
              </a:rPr>
              <a:t>电感元件的符号</a:t>
            </a:r>
          </a:p>
        </p:txBody>
      </p:sp>
      <p:sp>
        <p:nvSpPr>
          <p:cNvPr id="3" name="灯片编号占位符 2"/>
          <p:cNvSpPr>
            <a:spLocks noGrp="1"/>
          </p:cNvSpPr>
          <p:nvPr>
            <p:ph type="sldNum" sz="quarter" idx="10"/>
          </p:nvPr>
        </p:nvSpPr>
        <p:spPr/>
        <p:txBody>
          <a:bodyPr/>
          <a:lstStyle/>
          <a:p>
            <a:pPr>
              <a:defRPr/>
            </a:pPr>
            <a:r>
              <a:rPr lang="zh-CN" altLang="en-US" smtClean="0"/>
              <a:t>第</a:t>
            </a:r>
            <a:fld id="{D863782F-AFE9-4D25-BF45-EC145029A2E7}" type="slidenum">
              <a:rPr lang="zh-CN" altLang="en-US" smtClean="0"/>
              <a:pPr>
                <a:defRPr/>
              </a:pPr>
              <a:t>35</a:t>
            </a:fld>
            <a:r>
              <a:rPr lang="zh-CN" altLang="en-US" smtClean="0"/>
              <a:t>页</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1713"/>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2"/>
                                        </p:tgtEl>
                                        <p:attrNameLst>
                                          <p:attrName>style.visibility</p:attrName>
                                        </p:attrNameLst>
                                      </p:cBhvr>
                                      <p:to>
                                        <p:strVal val="visible"/>
                                      </p:to>
                                    </p:set>
                                  </p:childTnLst>
                                </p:cTn>
                              </p:par>
                            </p:childTnLst>
                          </p:cTn>
                        </p:par>
                        <p:par>
                          <p:cTn id="10" fill="hold" nodeType="afterGroup">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71699"/>
                                        </p:tgtEl>
                                        <p:attrNameLst>
                                          <p:attrName>style.visibility</p:attrName>
                                        </p:attrNameLst>
                                      </p:cBhvr>
                                      <p:to>
                                        <p:strVal val="visible"/>
                                      </p:to>
                                    </p:set>
                                    <p:animEffect transition="in" filter="wipe(up)">
                                      <p:cBhvr>
                                        <p:cTn id="13" dur="500"/>
                                        <p:tgtEl>
                                          <p:spTgt spid="71699"/>
                                        </p:tgtEl>
                                      </p:cBhvr>
                                    </p:animEffect>
                                  </p:childTnLst>
                                </p:cTn>
                              </p:par>
                            </p:childTnLst>
                          </p:cTn>
                        </p:par>
                        <p:par>
                          <p:cTn id="14" fill="hold" nodeType="afterGroup">
                            <p:stCondLst>
                              <p:cond delay="1500"/>
                            </p:stCondLst>
                            <p:childTnLst>
                              <p:par>
                                <p:cTn id="15" presetID="22" presetClass="entr" presetSubtype="1" fill="hold" nodeType="afterEffect">
                                  <p:stCondLst>
                                    <p:cond delay="0"/>
                                  </p:stCondLst>
                                  <p:childTnLst>
                                    <p:set>
                                      <p:cBhvr>
                                        <p:cTn id="16" dur="1" fill="hold">
                                          <p:stCondLst>
                                            <p:cond delay="0"/>
                                          </p:stCondLst>
                                        </p:cTn>
                                        <p:tgtEl>
                                          <p:spTgt spid="71698"/>
                                        </p:tgtEl>
                                        <p:attrNameLst>
                                          <p:attrName>style.visibility</p:attrName>
                                        </p:attrNameLst>
                                      </p:cBhvr>
                                      <p:to>
                                        <p:strVal val="visible"/>
                                      </p:to>
                                    </p:set>
                                    <p:animEffect transition="in" filter="wipe(up)">
                                      <p:cBhvr>
                                        <p:cTn id="17" dur="500"/>
                                        <p:tgtEl>
                                          <p:spTgt spid="71698"/>
                                        </p:tgtEl>
                                      </p:cBhvr>
                                    </p:animEffect>
                                  </p:childTnLst>
                                </p:cTn>
                              </p:par>
                            </p:childTnLst>
                          </p:cTn>
                        </p:par>
                        <p:par>
                          <p:cTn id="18" fill="hold" nodeType="afterGroup">
                            <p:stCondLst>
                              <p:cond delay="2000"/>
                            </p:stCondLst>
                            <p:childTnLst>
                              <p:par>
                                <p:cTn id="19" presetID="22" presetClass="entr" presetSubtype="1" fill="hold" nodeType="afterEffect">
                                  <p:stCondLst>
                                    <p:cond delay="0"/>
                                  </p:stCondLst>
                                  <p:childTnLst>
                                    <p:set>
                                      <p:cBhvr>
                                        <p:cTn id="20" dur="1" fill="hold">
                                          <p:stCondLst>
                                            <p:cond delay="0"/>
                                          </p:stCondLst>
                                        </p:cTn>
                                        <p:tgtEl>
                                          <p:spTgt spid="71700"/>
                                        </p:tgtEl>
                                        <p:attrNameLst>
                                          <p:attrName>style.visibility</p:attrName>
                                        </p:attrNameLst>
                                      </p:cBhvr>
                                      <p:to>
                                        <p:strVal val="visible"/>
                                      </p:to>
                                    </p:set>
                                    <p:animEffect transition="in" filter="wipe(up)">
                                      <p:cBhvr>
                                        <p:cTn id="21" dur="500"/>
                                        <p:tgtEl>
                                          <p:spTgt spid="71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9" grpId="0" autoUpdateAnimBg="0"/>
      <p:bldP spid="71713"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117600" y="0"/>
            <a:ext cx="7607300" cy="649287"/>
          </a:xfrm>
        </p:spPr>
        <p:txBody>
          <a:bodyPr/>
          <a:lstStyle/>
          <a:p>
            <a:pPr eaLnBrk="1" hangingPunct="1"/>
            <a:r>
              <a:rPr lang="en-US" altLang="zh-CN" dirty="0" smtClean="0">
                <a:ea typeface="宋体" pitchFamily="2" charset="-122"/>
              </a:rPr>
              <a:t>1.4 </a:t>
            </a:r>
            <a:r>
              <a:rPr lang="zh-CN" altLang="en-US" dirty="0" smtClean="0">
                <a:ea typeface="宋体" pitchFamily="2" charset="-122"/>
              </a:rPr>
              <a:t>基本电路元件模型（续</a:t>
            </a:r>
            <a:r>
              <a:rPr lang="en-US" altLang="zh-CN" dirty="0" smtClean="0">
                <a:ea typeface="宋体" pitchFamily="2" charset="-122"/>
              </a:rPr>
              <a:t>9</a:t>
            </a:r>
            <a:r>
              <a:rPr lang="zh-CN" altLang="en-US" dirty="0" smtClean="0">
                <a:ea typeface="宋体" pitchFamily="2" charset="-122"/>
              </a:rPr>
              <a:t>）</a:t>
            </a:r>
          </a:p>
        </p:txBody>
      </p:sp>
      <p:sp>
        <p:nvSpPr>
          <p:cNvPr id="36867" name="Rectangle 3"/>
          <p:cNvSpPr>
            <a:spLocks noGrp="1" noChangeArrowheads="1"/>
          </p:cNvSpPr>
          <p:nvPr>
            <p:ph type="body" sz="half" idx="1"/>
          </p:nvPr>
        </p:nvSpPr>
        <p:spPr>
          <a:xfrm>
            <a:off x="296863" y="1042988"/>
            <a:ext cx="8664575" cy="5400675"/>
          </a:xfrm>
        </p:spPr>
        <p:txBody>
          <a:bodyPr/>
          <a:lstStyle/>
          <a:p>
            <a:pPr eaLnBrk="1" hangingPunct="1"/>
            <a:r>
              <a:rPr lang="zh-CN" altLang="en-US" smtClean="0"/>
              <a:t>电感元件</a:t>
            </a:r>
            <a:r>
              <a:rPr lang="zh-CN" altLang="en-US" smtClean="0">
                <a:cs typeface="Times New Roman" pitchFamily="18" charset="0"/>
              </a:rPr>
              <a:t>（</a:t>
            </a:r>
            <a:r>
              <a:rPr lang="zh-CN" altLang="en-US" smtClean="0"/>
              <a:t>续）</a:t>
            </a:r>
          </a:p>
          <a:p>
            <a:pPr lvl="1" eaLnBrk="1" hangingPunct="1"/>
            <a:r>
              <a:rPr lang="zh-CN" altLang="en-US" smtClean="0"/>
              <a:t>电感元件的电压</a:t>
            </a:r>
            <a:r>
              <a:rPr lang="en-US" altLang="zh-CN" smtClean="0"/>
              <a:t>-</a:t>
            </a:r>
            <a:r>
              <a:rPr lang="zh-CN" altLang="en-US" smtClean="0"/>
              <a:t>电流关系</a:t>
            </a:r>
            <a:r>
              <a:rPr lang="en-US" altLang="zh-CN" smtClean="0"/>
              <a:t>——</a:t>
            </a:r>
            <a:r>
              <a:rPr lang="zh-CN" altLang="en-US" smtClean="0"/>
              <a:t>伏安特性</a:t>
            </a:r>
            <a:br>
              <a:rPr lang="zh-CN" altLang="en-US" smtClean="0"/>
            </a:br>
            <a:endParaRPr lang="zh-CN" altLang="en-US" smtClean="0"/>
          </a:p>
        </p:txBody>
      </p:sp>
      <p:sp>
        <p:nvSpPr>
          <p:cNvPr id="72710" name="AutoShape 6"/>
          <p:cNvSpPr>
            <a:spLocks noChangeArrowheads="1"/>
          </p:cNvSpPr>
          <p:nvPr/>
        </p:nvSpPr>
        <p:spPr bwMode="auto">
          <a:xfrm>
            <a:off x="6826250" y="1881188"/>
            <a:ext cx="1898650" cy="533400"/>
          </a:xfrm>
          <a:prstGeom prst="wedgeEllipseCallout">
            <a:avLst>
              <a:gd name="adj1" fmla="val -54847"/>
              <a:gd name="adj2" fmla="val 108931"/>
            </a:avLst>
          </a:prstGeom>
          <a:solidFill>
            <a:srgbClr val="FFFF00"/>
          </a:solidFill>
          <a:ln w="9525">
            <a:solidFill>
              <a:schemeClr val="tx1"/>
            </a:solidFill>
            <a:miter lim="800000"/>
            <a:headEnd/>
            <a:tailEnd/>
          </a:ln>
        </p:spPr>
        <p:txBody>
          <a:bodyPr/>
          <a:lstStyle/>
          <a:p>
            <a:r>
              <a:rPr kumimoji="1" lang="zh-CN" altLang="en-US" sz="2000" b="1"/>
              <a:t>动态元件</a:t>
            </a:r>
          </a:p>
        </p:txBody>
      </p:sp>
      <p:sp>
        <p:nvSpPr>
          <p:cNvPr id="72711" name="AutoShape 7"/>
          <p:cNvSpPr>
            <a:spLocks noChangeArrowheads="1"/>
          </p:cNvSpPr>
          <p:nvPr/>
        </p:nvSpPr>
        <p:spPr bwMode="auto">
          <a:xfrm>
            <a:off x="2559050" y="5489575"/>
            <a:ext cx="2808288" cy="609600"/>
          </a:xfrm>
          <a:prstGeom prst="cloudCallout">
            <a:avLst>
              <a:gd name="adj1" fmla="val -49208"/>
              <a:gd name="adj2" fmla="val -116667"/>
            </a:avLst>
          </a:prstGeom>
          <a:solidFill>
            <a:srgbClr val="FFFF00"/>
          </a:solidFill>
          <a:ln w="9525">
            <a:solidFill>
              <a:schemeClr val="tx1"/>
            </a:solidFill>
            <a:round/>
            <a:headEnd/>
            <a:tailEnd/>
          </a:ln>
        </p:spPr>
        <p:txBody>
          <a:bodyPr/>
          <a:lstStyle/>
          <a:p>
            <a:r>
              <a:rPr kumimoji="1" lang="zh-CN" altLang="en-US" sz="2000" b="1" dirty="0"/>
              <a:t>记忆元件</a:t>
            </a:r>
          </a:p>
        </p:txBody>
      </p:sp>
      <p:graphicFrame>
        <p:nvGraphicFramePr>
          <p:cNvPr id="72712" name="Object 2"/>
          <p:cNvGraphicFramePr>
            <a:graphicFrameLocks noChangeAspect="1"/>
          </p:cNvGraphicFramePr>
          <p:nvPr/>
        </p:nvGraphicFramePr>
        <p:xfrm>
          <a:off x="1382713" y="2287588"/>
          <a:ext cx="5359400" cy="874712"/>
        </p:xfrm>
        <a:graphic>
          <a:graphicData uri="http://schemas.openxmlformats.org/presentationml/2006/ole">
            <mc:AlternateContent xmlns:mc="http://schemas.openxmlformats.org/markup-compatibility/2006">
              <mc:Choice xmlns:v="urn:schemas-microsoft-com:vml" Requires="v">
                <p:oleObj spid="_x0000_s36914" name="Equation" r:id="rId3" imgW="3190680" imgH="495000" progId="">
                  <p:embed/>
                </p:oleObj>
              </mc:Choice>
              <mc:Fallback>
                <p:oleObj name="Equation" r:id="rId3" imgW="3190680" imgH="495000" progId="">
                  <p:embed/>
                  <p:pic>
                    <p:nvPicPr>
                      <p:cNvPr id="0"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2713" y="2287588"/>
                        <a:ext cx="5359400" cy="874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13" name="Object 3"/>
          <p:cNvGraphicFramePr>
            <a:graphicFrameLocks noChangeAspect="1"/>
          </p:cNvGraphicFramePr>
          <p:nvPr/>
        </p:nvGraphicFramePr>
        <p:xfrm>
          <a:off x="1406525" y="3289300"/>
          <a:ext cx="5556250" cy="2111375"/>
        </p:xfrm>
        <a:graphic>
          <a:graphicData uri="http://schemas.openxmlformats.org/presentationml/2006/ole">
            <mc:AlternateContent xmlns:mc="http://schemas.openxmlformats.org/markup-compatibility/2006">
              <mc:Choice xmlns:v="urn:schemas-microsoft-com:vml" Requires="v">
                <p:oleObj spid="_x0000_s36915" name="Equation" r:id="rId5" imgW="3368880" imgH="1256400" progId="">
                  <p:embed/>
                </p:oleObj>
              </mc:Choice>
              <mc:Fallback>
                <p:oleObj name="Equation" r:id="rId5" imgW="3368880" imgH="1256400" progId="">
                  <p:embed/>
                  <p:pic>
                    <p:nvPicPr>
                      <p:cNvPr id="0" name="Picture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6525" y="3289300"/>
                        <a:ext cx="5556250" cy="2111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0"/>
          </p:nvPr>
        </p:nvSpPr>
        <p:spPr/>
        <p:txBody>
          <a:bodyPr/>
          <a:lstStyle/>
          <a:p>
            <a:pPr>
              <a:defRPr/>
            </a:pPr>
            <a:r>
              <a:rPr lang="zh-CN" altLang="en-US" smtClean="0"/>
              <a:t>第</a:t>
            </a:r>
            <a:fld id="{D863782F-AFE9-4D25-BF45-EC145029A2E7}" type="slidenum">
              <a:rPr lang="zh-CN" altLang="en-US" smtClean="0"/>
              <a:pPr>
                <a:defRPr/>
              </a:pPr>
              <a:t>36</a:t>
            </a:fld>
            <a:r>
              <a:rPr lang="zh-CN" altLang="en-US" smtClean="0"/>
              <a:t>页</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72712"/>
                                        </p:tgtEl>
                                        <p:attrNameLst>
                                          <p:attrName>style.visibility</p:attrName>
                                        </p:attrNameLst>
                                      </p:cBhvr>
                                      <p:to>
                                        <p:strVal val="visible"/>
                                      </p:to>
                                    </p:set>
                                    <p:animEffect transition="in" filter="wipe(left)">
                                      <p:cBhvr>
                                        <p:cTn id="7" dur="500"/>
                                        <p:tgtEl>
                                          <p:spTgt spid="72712"/>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727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72713"/>
                                        </p:tgtEl>
                                        <p:attrNameLst>
                                          <p:attrName>style.visibility</p:attrName>
                                        </p:attrNameLst>
                                      </p:cBhvr>
                                      <p:to>
                                        <p:strVal val="visible"/>
                                      </p:to>
                                    </p:set>
                                    <p:animEffect transition="in" filter="wipe(up)">
                                      <p:cBhvr>
                                        <p:cTn id="15" dur="500"/>
                                        <p:tgtEl>
                                          <p:spTgt spid="72713"/>
                                        </p:tgtEl>
                                      </p:cBhvr>
                                    </p:animEffect>
                                  </p:childTnLst>
                                </p:cTn>
                              </p:par>
                            </p:childTnLst>
                          </p:cTn>
                        </p:par>
                        <p:par>
                          <p:cTn id="16" fill="hold" nodeType="afterGroup">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727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0" grpId="0" animBg="1" autoUpdateAnimBg="0"/>
      <p:bldP spid="72711"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947738" y="12253"/>
            <a:ext cx="7607300" cy="649287"/>
          </a:xfrm>
        </p:spPr>
        <p:txBody>
          <a:bodyPr/>
          <a:lstStyle/>
          <a:p>
            <a:pPr eaLnBrk="1" hangingPunct="1"/>
            <a:r>
              <a:rPr lang="en-US" altLang="zh-CN" dirty="0" smtClean="0">
                <a:ea typeface="宋体" pitchFamily="2" charset="-122"/>
              </a:rPr>
              <a:t>1.4 </a:t>
            </a:r>
            <a:r>
              <a:rPr lang="zh-CN" altLang="en-US" dirty="0" smtClean="0">
                <a:ea typeface="宋体" pitchFamily="2" charset="-122"/>
              </a:rPr>
              <a:t>基本电路元件模型（续</a:t>
            </a:r>
            <a:r>
              <a:rPr lang="en-US" altLang="zh-CN" dirty="0" smtClean="0">
                <a:ea typeface="宋体" pitchFamily="2" charset="-122"/>
              </a:rPr>
              <a:t>10</a:t>
            </a:r>
            <a:r>
              <a:rPr lang="zh-CN" altLang="en-US" dirty="0" smtClean="0">
                <a:ea typeface="宋体" pitchFamily="2" charset="-122"/>
              </a:rPr>
              <a:t>）</a:t>
            </a:r>
          </a:p>
        </p:txBody>
      </p:sp>
      <p:sp>
        <p:nvSpPr>
          <p:cNvPr id="37891" name="Rectangle 3"/>
          <p:cNvSpPr>
            <a:spLocks noGrp="1" noChangeArrowheads="1"/>
          </p:cNvSpPr>
          <p:nvPr>
            <p:ph type="body" sz="half" idx="1"/>
          </p:nvPr>
        </p:nvSpPr>
        <p:spPr>
          <a:xfrm>
            <a:off x="296863" y="1042988"/>
            <a:ext cx="8664575" cy="5400675"/>
          </a:xfrm>
        </p:spPr>
        <p:txBody>
          <a:bodyPr/>
          <a:lstStyle/>
          <a:p>
            <a:pPr eaLnBrk="1" hangingPunct="1"/>
            <a:r>
              <a:rPr lang="zh-CN" altLang="en-US" smtClean="0"/>
              <a:t>电感元件</a:t>
            </a:r>
            <a:r>
              <a:rPr lang="zh-CN" altLang="en-US" smtClean="0">
                <a:cs typeface="Times New Roman" pitchFamily="18" charset="0"/>
              </a:rPr>
              <a:t>（</a:t>
            </a:r>
            <a:r>
              <a:rPr lang="zh-CN" altLang="en-US" smtClean="0"/>
              <a:t>续）</a:t>
            </a:r>
          </a:p>
          <a:p>
            <a:pPr lvl="1" eaLnBrk="1" hangingPunct="1"/>
            <a:r>
              <a:rPr lang="zh-CN" altLang="en-US" smtClean="0"/>
              <a:t>电感元件的功率与储能</a:t>
            </a:r>
            <a:br>
              <a:rPr lang="zh-CN" altLang="en-US" smtClean="0"/>
            </a:br>
            <a:endParaRPr lang="zh-CN" altLang="en-US" smtClean="0"/>
          </a:p>
        </p:txBody>
      </p:sp>
      <p:sp>
        <p:nvSpPr>
          <p:cNvPr id="73732" name="Text Box 4"/>
          <p:cNvSpPr txBox="1">
            <a:spLocks noChangeArrowheads="1"/>
          </p:cNvSpPr>
          <p:nvPr/>
        </p:nvSpPr>
        <p:spPr bwMode="auto">
          <a:xfrm>
            <a:off x="1068388" y="2279650"/>
            <a:ext cx="80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dirty="0">
                <a:ea typeface="楷体" pitchFamily="49" charset="-122"/>
              </a:rPr>
              <a:t>功率</a:t>
            </a:r>
          </a:p>
        </p:txBody>
      </p:sp>
      <p:sp>
        <p:nvSpPr>
          <p:cNvPr id="73734" name="Text Box 6"/>
          <p:cNvSpPr txBox="1">
            <a:spLocks noChangeArrowheads="1"/>
          </p:cNvSpPr>
          <p:nvPr/>
        </p:nvSpPr>
        <p:spPr bwMode="auto">
          <a:xfrm>
            <a:off x="1063625" y="4664075"/>
            <a:ext cx="80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dirty="0">
                <a:ea typeface="楷体" pitchFamily="49" charset="-122"/>
              </a:rPr>
              <a:t>储能</a:t>
            </a:r>
          </a:p>
        </p:txBody>
      </p:sp>
      <p:sp>
        <p:nvSpPr>
          <p:cNvPr id="73736" name="Text Box 8"/>
          <p:cNvSpPr txBox="1">
            <a:spLocks noChangeArrowheads="1"/>
          </p:cNvSpPr>
          <p:nvPr/>
        </p:nvSpPr>
        <p:spPr bwMode="auto">
          <a:xfrm>
            <a:off x="746125" y="3352800"/>
            <a:ext cx="75882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pPr>
            <a:r>
              <a:rPr kumimoji="1" lang="zh-CN" altLang="en-US" sz="2400" b="1" dirty="0">
                <a:solidFill>
                  <a:srgbClr val="000066"/>
                </a:solidFill>
                <a:ea typeface="楷体" pitchFamily="49" charset="-122"/>
              </a:rPr>
              <a:t>功率可正可负，有时吸收能量，有时放出能量，但本身不消耗能量（无损）。</a:t>
            </a:r>
          </a:p>
        </p:txBody>
      </p:sp>
      <p:sp>
        <p:nvSpPr>
          <p:cNvPr id="73738" name="AutoShape 10"/>
          <p:cNvSpPr>
            <a:spLocks noChangeArrowheads="1"/>
          </p:cNvSpPr>
          <p:nvPr/>
        </p:nvSpPr>
        <p:spPr bwMode="auto">
          <a:xfrm>
            <a:off x="3143250" y="5627688"/>
            <a:ext cx="1884363" cy="515937"/>
          </a:xfrm>
          <a:prstGeom prst="wedgeRoundRectCallout">
            <a:avLst>
              <a:gd name="adj1" fmla="val -131634"/>
              <a:gd name="adj2" fmla="val -145694"/>
              <a:gd name="adj3" fmla="val 16667"/>
            </a:avLst>
          </a:prstGeom>
          <a:solidFill>
            <a:srgbClr val="CC9900"/>
          </a:solidFill>
          <a:ln w="9525">
            <a:solidFill>
              <a:schemeClr val="tx1"/>
            </a:solidFill>
            <a:miter lim="800000"/>
            <a:headEnd/>
            <a:tailEnd/>
          </a:ln>
        </p:spPr>
        <p:txBody>
          <a:bodyPr/>
          <a:lstStyle/>
          <a:p>
            <a:r>
              <a:rPr kumimoji="1" lang="zh-CN" altLang="en-US" sz="2400" b="1"/>
              <a:t>储能元件</a:t>
            </a:r>
          </a:p>
        </p:txBody>
      </p:sp>
      <p:sp>
        <p:nvSpPr>
          <p:cNvPr id="73739" name="AutoShape 11"/>
          <p:cNvSpPr>
            <a:spLocks noChangeArrowheads="1"/>
          </p:cNvSpPr>
          <p:nvPr/>
        </p:nvSpPr>
        <p:spPr bwMode="auto">
          <a:xfrm>
            <a:off x="6353175" y="2743200"/>
            <a:ext cx="2354263" cy="457200"/>
          </a:xfrm>
          <a:prstGeom prst="wedgeRectCallout">
            <a:avLst>
              <a:gd name="adj1" fmla="val -115745"/>
              <a:gd name="adj2" fmla="val 107639"/>
            </a:avLst>
          </a:prstGeom>
          <a:solidFill>
            <a:srgbClr val="CC9900"/>
          </a:solidFill>
          <a:ln w="9525">
            <a:solidFill>
              <a:schemeClr val="tx1"/>
            </a:solidFill>
            <a:miter lim="800000"/>
            <a:headEnd/>
            <a:tailEnd/>
          </a:ln>
        </p:spPr>
        <p:txBody>
          <a:bodyPr/>
          <a:lstStyle/>
          <a:p>
            <a:r>
              <a:rPr kumimoji="1" lang="zh-CN" altLang="en-US" sz="2400" b="1" dirty="0">
                <a:solidFill>
                  <a:srgbClr val="000066"/>
                </a:solidFill>
                <a:ea typeface="楷体" pitchFamily="49" charset="-122"/>
              </a:rPr>
              <a:t>以磁场方式储存</a:t>
            </a:r>
          </a:p>
        </p:txBody>
      </p:sp>
      <p:sp>
        <p:nvSpPr>
          <p:cNvPr id="73740" name="Text Box 12"/>
          <p:cNvSpPr txBox="1">
            <a:spLocks noChangeArrowheads="1"/>
          </p:cNvSpPr>
          <p:nvPr/>
        </p:nvSpPr>
        <p:spPr bwMode="auto">
          <a:xfrm>
            <a:off x="2774950" y="2720975"/>
            <a:ext cx="203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dirty="0">
                <a:ea typeface="楷体" pitchFamily="49" charset="-122"/>
              </a:rPr>
              <a:t>关联参考方向</a:t>
            </a:r>
          </a:p>
        </p:txBody>
      </p:sp>
      <p:graphicFrame>
        <p:nvGraphicFramePr>
          <p:cNvPr id="73741" name="Object 2"/>
          <p:cNvGraphicFramePr>
            <a:graphicFrameLocks noChangeAspect="1"/>
          </p:cNvGraphicFramePr>
          <p:nvPr/>
        </p:nvGraphicFramePr>
        <p:xfrm>
          <a:off x="1965325" y="2039938"/>
          <a:ext cx="4251325" cy="903287"/>
        </p:xfrm>
        <a:graphic>
          <a:graphicData uri="http://schemas.openxmlformats.org/presentationml/2006/ole">
            <mc:AlternateContent xmlns:mc="http://schemas.openxmlformats.org/markup-compatibility/2006">
              <mc:Choice xmlns:v="urn:schemas-microsoft-com:vml" Requires="v">
                <p:oleObj spid="_x0000_s37943" name="Equation" r:id="rId3" imgW="2453400" imgH="495000" progId="">
                  <p:embed/>
                </p:oleObj>
              </mc:Choice>
              <mc:Fallback>
                <p:oleObj name="Equation" r:id="rId3" imgW="2453400" imgH="495000" progId="">
                  <p:embed/>
                  <p:pic>
                    <p:nvPicPr>
                      <p:cNvPr id="0" name="Picture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5325" y="2039938"/>
                        <a:ext cx="4251325" cy="903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42" name="Object 3"/>
          <p:cNvGraphicFramePr>
            <a:graphicFrameLocks noChangeAspect="1"/>
          </p:cNvGraphicFramePr>
          <p:nvPr/>
        </p:nvGraphicFramePr>
        <p:xfrm>
          <a:off x="2130425" y="4443413"/>
          <a:ext cx="5016500" cy="904875"/>
        </p:xfrm>
        <a:graphic>
          <a:graphicData uri="http://schemas.openxmlformats.org/presentationml/2006/ole">
            <mc:AlternateContent xmlns:mc="http://schemas.openxmlformats.org/markup-compatibility/2006">
              <mc:Choice xmlns:v="urn:schemas-microsoft-com:vml" Requires="v">
                <p:oleObj spid="_x0000_s37944" name="Equation" r:id="rId5" imgW="2885760" imgH="495000" progId="">
                  <p:embed/>
                </p:oleObj>
              </mc:Choice>
              <mc:Fallback>
                <p:oleObj name="Equation" r:id="rId5" imgW="2885760" imgH="495000" progId="">
                  <p:embed/>
                  <p:pic>
                    <p:nvPicPr>
                      <p:cNvPr id="0" name="Picture 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0425" y="4443413"/>
                        <a:ext cx="5016500" cy="904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743" name="Text Box 15"/>
          <p:cNvSpPr txBox="1">
            <a:spLocks noChangeArrowheads="1"/>
          </p:cNvSpPr>
          <p:nvPr/>
        </p:nvSpPr>
        <p:spPr bwMode="auto">
          <a:xfrm>
            <a:off x="6203950" y="5380038"/>
            <a:ext cx="23510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dirty="0">
                <a:ea typeface="楷体" pitchFamily="49" charset="-122"/>
              </a:rPr>
              <a:t>储能与电压无关</a:t>
            </a:r>
          </a:p>
        </p:txBody>
      </p:sp>
      <p:sp>
        <p:nvSpPr>
          <p:cNvPr id="2" name="灯片编号占位符 1"/>
          <p:cNvSpPr>
            <a:spLocks noGrp="1"/>
          </p:cNvSpPr>
          <p:nvPr>
            <p:ph type="sldNum" sz="quarter" idx="10"/>
          </p:nvPr>
        </p:nvSpPr>
        <p:spPr/>
        <p:txBody>
          <a:bodyPr/>
          <a:lstStyle/>
          <a:p>
            <a:pPr>
              <a:defRPr/>
            </a:pPr>
            <a:r>
              <a:rPr lang="zh-CN" altLang="en-US" smtClean="0"/>
              <a:t>第</a:t>
            </a:r>
            <a:fld id="{D863782F-AFE9-4D25-BF45-EC145029A2E7}" type="slidenum">
              <a:rPr lang="zh-CN" altLang="en-US" smtClean="0"/>
              <a:pPr>
                <a:defRPr/>
              </a:pPr>
              <a:t>37</a:t>
            </a:fld>
            <a:r>
              <a:rPr lang="zh-CN" altLang="en-US" smtClean="0"/>
              <a:t>页</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3732"/>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8" fill="hold" nodeType="afterEffect">
                                  <p:stCondLst>
                                    <p:cond delay="0"/>
                                  </p:stCondLst>
                                  <p:childTnLst>
                                    <p:set>
                                      <p:cBhvr>
                                        <p:cTn id="9" dur="1" fill="hold">
                                          <p:stCondLst>
                                            <p:cond delay="0"/>
                                          </p:stCondLst>
                                        </p:cTn>
                                        <p:tgtEl>
                                          <p:spTgt spid="73741"/>
                                        </p:tgtEl>
                                        <p:attrNameLst>
                                          <p:attrName>style.visibility</p:attrName>
                                        </p:attrNameLst>
                                      </p:cBhvr>
                                      <p:to>
                                        <p:strVal val="visible"/>
                                      </p:to>
                                    </p:set>
                                    <p:animEffect transition="in" filter="wipe(left)">
                                      <p:cBhvr>
                                        <p:cTn id="10" dur="500"/>
                                        <p:tgtEl>
                                          <p:spTgt spid="73741"/>
                                        </p:tgtEl>
                                      </p:cBhvr>
                                    </p:animEffect>
                                  </p:childTnLst>
                                </p:cTn>
                              </p:par>
                            </p:childTnLst>
                          </p:cTn>
                        </p:par>
                        <p:par>
                          <p:cTn id="11" fill="hold" nodeType="afterGroup">
                            <p:stCondLst>
                              <p:cond delay="1000"/>
                            </p:stCondLst>
                            <p:childTnLst>
                              <p:par>
                                <p:cTn id="12" presetID="2" presetClass="entr" presetSubtype="2" fill="hold" grpId="0" nodeType="afterEffect">
                                  <p:stCondLst>
                                    <p:cond delay="0"/>
                                  </p:stCondLst>
                                  <p:childTnLst>
                                    <p:set>
                                      <p:cBhvr>
                                        <p:cTn id="13" dur="1" fill="hold">
                                          <p:stCondLst>
                                            <p:cond delay="0"/>
                                          </p:stCondLst>
                                        </p:cTn>
                                        <p:tgtEl>
                                          <p:spTgt spid="73740"/>
                                        </p:tgtEl>
                                        <p:attrNameLst>
                                          <p:attrName>style.visibility</p:attrName>
                                        </p:attrNameLst>
                                      </p:cBhvr>
                                      <p:to>
                                        <p:strVal val="visible"/>
                                      </p:to>
                                    </p:set>
                                    <p:anim calcmode="lin" valueType="num">
                                      <p:cBhvr additive="base">
                                        <p:cTn id="14" dur="500" fill="hold"/>
                                        <p:tgtEl>
                                          <p:spTgt spid="73740"/>
                                        </p:tgtEl>
                                        <p:attrNameLst>
                                          <p:attrName>ppt_x</p:attrName>
                                        </p:attrNameLst>
                                      </p:cBhvr>
                                      <p:tavLst>
                                        <p:tav tm="0">
                                          <p:val>
                                            <p:strVal val="1+#ppt_w/2"/>
                                          </p:val>
                                        </p:tav>
                                        <p:tav tm="100000">
                                          <p:val>
                                            <p:strVal val="#ppt_x"/>
                                          </p:val>
                                        </p:tav>
                                      </p:tavLst>
                                    </p:anim>
                                    <p:anim calcmode="lin" valueType="num">
                                      <p:cBhvr additive="base">
                                        <p:cTn id="15" dur="500" fill="hold"/>
                                        <p:tgtEl>
                                          <p:spTgt spid="73740"/>
                                        </p:tgtEl>
                                        <p:attrNameLst>
                                          <p:attrName>ppt_y</p:attrName>
                                        </p:attrNameLst>
                                      </p:cBhvr>
                                      <p:tavLst>
                                        <p:tav tm="0">
                                          <p:val>
                                            <p:strVal val="#ppt_y"/>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iterate type="lt">
                                    <p:tmPct val="100000"/>
                                  </p:iterate>
                                  <p:childTnLst>
                                    <p:set>
                                      <p:cBhvr>
                                        <p:cTn id="19" dur="1" fill="hold">
                                          <p:stCondLst>
                                            <p:cond delay="0"/>
                                          </p:stCondLst>
                                        </p:cTn>
                                        <p:tgtEl>
                                          <p:spTgt spid="73736"/>
                                        </p:tgtEl>
                                        <p:attrNameLst>
                                          <p:attrName>style.visibility</p:attrName>
                                        </p:attrNameLst>
                                      </p:cBhvr>
                                      <p:to>
                                        <p:strVal val="visible"/>
                                      </p:to>
                                    </p:set>
                                    <p:animEffect transition="in" filter="wipe(left)">
                                      <p:cBhvr>
                                        <p:cTn id="20" dur="75"/>
                                        <p:tgtEl>
                                          <p:spTgt spid="73736"/>
                                        </p:tgtEl>
                                      </p:cBhvr>
                                    </p:animEffect>
                                  </p:childTnLst>
                                </p:cTn>
                              </p:par>
                            </p:childTnLst>
                          </p:cTn>
                        </p:par>
                        <p:par>
                          <p:cTn id="21" fill="hold" nodeType="afterGroup">
                            <p:stCondLst>
                              <p:cond delay="2550"/>
                            </p:stCondLst>
                            <p:childTnLst>
                              <p:par>
                                <p:cTn id="22" presetID="1" presetClass="entr" presetSubtype="0" fill="hold" grpId="0" nodeType="afterEffect">
                                  <p:stCondLst>
                                    <p:cond delay="0"/>
                                  </p:stCondLst>
                                  <p:childTnLst>
                                    <p:set>
                                      <p:cBhvr>
                                        <p:cTn id="23" dur="1" fill="hold">
                                          <p:stCondLst>
                                            <p:cond delay="499"/>
                                          </p:stCondLst>
                                        </p:cTn>
                                        <p:tgtEl>
                                          <p:spTgt spid="73739"/>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73734"/>
                                        </p:tgtEl>
                                        <p:attrNameLst>
                                          <p:attrName>style.visibility</p:attrName>
                                        </p:attrNameLst>
                                      </p:cBhvr>
                                      <p:to>
                                        <p:strVal val="visible"/>
                                      </p:to>
                                    </p:se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73742"/>
                                        </p:tgtEl>
                                        <p:attrNameLst>
                                          <p:attrName>style.visibility</p:attrName>
                                        </p:attrNameLst>
                                      </p:cBhvr>
                                      <p:to>
                                        <p:strVal val="visible"/>
                                      </p:to>
                                    </p:set>
                                    <p:animEffect transition="in" filter="wipe(left)">
                                      <p:cBhvr>
                                        <p:cTn id="31" dur="500"/>
                                        <p:tgtEl>
                                          <p:spTgt spid="73742"/>
                                        </p:tgtEl>
                                      </p:cBhvr>
                                    </p:animEffect>
                                  </p:childTnLst>
                                </p:cTn>
                              </p:par>
                            </p:childTnLst>
                          </p:cTn>
                        </p:par>
                        <p:par>
                          <p:cTn id="32" fill="hold" nodeType="afterGroup">
                            <p:stCondLst>
                              <p:cond delay="1000"/>
                            </p:stCondLst>
                            <p:childTnLst>
                              <p:par>
                                <p:cTn id="33" presetID="22" presetClass="entr" presetSubtype="8" fill="hold" grpId="0" nodeType="afterEffect">
                                  <p:stCondLst>
                                    <p:cond delay="0"/>
                                  </p:stCondLst>
                                  <p:iterate type="lt">
                                    <p:tmPct val="100000"/>
                                  </p:iterate>
                                  <p:childTnLst>
                                    <p:set>
                                      <p:cBhvr>
                                        <p:cTn id="34" dur="1" fill="hold">
                                          <p:stCondLst>
                                            <p:cond delay="0"/>
                                          </p:stCondLst>
                                        </p:cTn>
                                        <p:tgtEl>
                                          <p:spTgt spid="73743">
                                            <p:txEl>
                                              <p:pRg st="0" end="0"/>
                                            </p:txEl>
                                          </p:spTgt>
                                        </p:tgtEl>
                                        <p:attrNameLst>
                                          <p:attrName>style.visibility</p:attrName>
                                        </p:attrNameLst>
                                      </p:cBhvr>
                                      <p:to>
                                        <p:strVal val="visible"/>
                                      </p:to>
                                    </p:set>
                                    <p:animEffect transition="in" filter="wipe(left)">
                                      <p:cBhvr>
                                        <p:cTn id="35" dur="75"/>
                                        <p:tgtEl>
                                          <p:spTgt spid="73743">
                                            <p:txEl>
                                              <p:pRg st="0" end="0"/>
                                            </p:txEl>
                                          </p:spTgt>
                                        </p:tgtEl>
                                      </p:cBhvr>
                                    </p:animEffect>
                                  </p:childTnLst>
                                </p:cTn>
                              </p:par>
                            </p:childTnLst>
                          </p:cTn>
                        </p:par>
                        <p:par>
                          <p:cTn id="36" fill="hold" nodeType="afterGroup">
                            <p:stCondLst>
                              <p:cond delay="1525"/>
                            </p:stCondLst>
                            <p:childTnLst>
                              <p:par>
                                <p:cTn id="37" presetID="1" presetClass="entr" presetSubtype="0" fill="hold" grpId="0" nodeType="afterEffect">
                                  <p:stCondLst>
                                    <p:cond delay="0"/>
                                  </p:stCondLst>
                                  <p:childTnLst>
                                    <p:set>
                                      <p:cBhvr>
                                        <p:cTn id="38" dur="1" fill="hold">
                                          <p:stCondLst>
                                            <p:cond delay="499"/>
                                          </p:stCondLst>
                                        </p:cTn>
                                        <p:tgtEl>
                                          <p:spTgt spid="737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autoUpdateAnimBg="0"/>
      <p:bldP spid="73734" grpId="0" autoUpdateAnimBg="0"/>
      <p:bldP spid="73736" grpId="0" autoUpdateAnimBg="0"/>
      <p:bldP spid="73738" grpId="0" animBg="1" autoUpdateAnimBg="0"/>
      <p:bldP spid="73739" grpId="0" animBg="1" autoUpdateAnimBg="0"/>
      <p:bldP spid="73740" grpId="0" autoUpdateAnimBg="0"/>
      <p:bldP spid="73743"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CN" dirty="0" smtClean="0">
                <a:ea typeface="宋体" pitchFamily="2" charset="-122"/>
              </a:rPr>
              <a:t>1.4 </a:t>
            </a:r>
            <a:r>
              <a:rPr lang="zh-CN" altLang="en-US" dirty="0" smtClean="0">
                <a:ea typeface="宋体" pitchFamily="2" charset="-122"/>
              </a:rPr>
              <a:t>基本电路元件模型（续</a:t>
            </a:r>
            <a:r>
              <a:rPr lang="en-US" altLang="zh-CN" dirty="0" smtClean="0">
                <a:ea typeface="宋体" pitchFamily="2" charset="-122"/>
              </a:rPr>
              <a:t>11</a:t>
            </a:r>
            <a:r>
              <a:rPr lang="zh-CN" altLang="en-US" dirty="0" smtClean="0">
                <a:ea typeface="宋体" pitchFamily="2" charset="-122"/>
              </a:rPr>
              <a:t>）</a:t>
            </a:r>
          </a:p>
        </p:txBody>
      </p:sp>
      <p:sp>
        <p:nvSpPr>
          <p:cNvPr id="38915" name="Rectangle 3"/>
          <p:cNvSpPr>
            <a:spLocks noGrp="1" noChangeArrowheads="1"/>
          </p:cNvSpPr>
          <p:nvPr>
            <p:ph sz="quarter" idx="11"/>
          </p:nvPr>
        </p:nvSpPr>
        <p:spPr/>
        <p:txBody>
          <a:bodyPr/>
          <a:lstStyle/>
          <a:p>
            <a:pPr eaLnBrk="1" hangingPunct="1"/>
            <a:r>
              <a:rPr lang="zh-CN" altLang="en-US" smtClean="0"/>
              <a:t>理想</a:t>
            </a:r>
            <a:r>
              <a:rPr lang="zh-CN" altLang="en-US" smtClean="0">
                <a:ea typeface="仿宋_GB2312" pitchFamily="49" charset="-122"/>
              </a:rPr>
              <a:t>（</a:t>
            </a:r>
            <a:r>
              <a:rPr lang="zh-CN" altLang="en-US" smtClean="0"/>
              <a:t>独立</a:t>
            </a:r>
            <a:r>
              <a:rPr lang="zh-CN" altLang="en-US" smtClean="0">
                <a:ea typeface="仿宋_GB2312" pitchFamily="49" charset="-122"/>
              </a:rPr>
              <a:t>）</a:t>
            </a:r>
            <a:r>
              <a:rPr lang="zh-CN" altLang="en-US" smtClean="0"/>
              <a:t>电压源</a:t>
            </a:r>
          </a:p>
          <a:p>
            <a:pPr lvl="1" eaLnBrk="1" hangingPunct="1"/>
            <a:r>
              <a:rPr lang="zh-CN" altLang="en-US" smtClean="0"/>
              <a:t>若二端元件两端电压不随流过它的电流变化，保持固定的数值（或变化规律），称此元件为理想（独立）电压源。</a:t>
            </a:r>
          </a:p>
          <a:p>
            <a:pPr lvl="1" eaLnBrk="1" hangingPunct="1"/>
            <a:r>
              <a:rPr lang="zh-CN" altLang="en-US" smtClean="0"/>
              <a:t>理想电压源的伏安特性为一条平行于电流轴的直线。</a:t>
            </a:r>
          </a:p>
        </p:txBody>
      </p:sp>
      <p:grpSp>
        <p:nvGrpSpPr>
          <p:cNvPr id="2" name="Group 4"/>
          <p:cNvGrpSpPr>
            <a:grpSpLocks/>
          </p:cNvGrpSpPr>
          <p:nvPr/>
        </p:nvGrpSpPr>
        <p:grpSpPr bwMode="auto">
          <a:xfrm>
            <a:off x="1428750" y="3786188"/>
            <a:ext cx="1219200" cy="1276350"/>
            <a:chOff x="508" y="1283"/>
            <a:chExt cx="768" cy="925"/>
          </a:xfrm>
        </p:grpSpPr>
        <p:sp>
          <p:nvSpPr>
            <p:cNvPr id="38939" name="Oval 5"/>
            <p:cNvSpPr>
              <a:spLocks noChangeArrowheads="1"/>
            </p:cNvSpPr>
            <p:nvPr/>
          </p:nvSpPr>
          <p:spPr bwMode="auto">
            <a:xfrm>
              <a:off x="720" y="1728"/>
              <a:ext cx="192" cy="240"/>
            </a:xfrm>
            <a:prstGeom prst="ellipse">
              <a:avLst/>
            </a:prstGeom>
            <a:noFill/>
            <a:ln w="1905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tx2"/>
                </a:solidFill>
                <a:latin typeface="Times New Roman" pitchFamily="18" charset="0"/>
                <a:cs typeface="Times New Roman" pitchFamily="18" charset="0"/>
              </a:endParaRPr>
            </a:p>
          </p:txBody>
        </p:sp>
        <p:sp>
          <p:nvSpPr>
            <p:cNvPr id="38940" name="Line 6"/>
            <p:cNvSpPr>
              <a:spLocks noChangeShapeType="1"/>
            </p:cNvSpPr>
            <p:nvPr/>
          </p:nvSpPr>
          <p:spPr bwMode="auto">
            <a:xfrm>
              <a:off x="816" y="1536"/>
              <a:ext cx="0" cy="67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1" name="Text Box 7"/>
            <p:cNvSpPr txBox="1">
              <a:spLocks noChangeArrowheads="1"/>
            </p:cNvSpPr>
            <p:nvPr/>
          </p:nvSpPr>
          <p:spPr bwMode="auto">
            <a:xfrm>
              <a:off x="950" y="1658"/>
              <a:ext cx="326"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i="1">
                  <a:solidFill>
                    <a:schemeClr val="tx2"/>
                  </a:solidFill>
                  <a:latin typeface="Times New Roman" pitchFamily="18" charset="0"/>
                  <a:cs typeface="Times New Roman" pitchFamily="18" charset="0"/>
                </a:rPr>
                <a:t>u</a:t>
              </a:r>
              <a:r>
                <a:rPr kumimoji="1" lang="en-US" altLang="zh-CN" baseline="-25000">
                  <a:solidFill>
                    <a:schemeClr val="tx2"/>
                  </a:solidFill>
                  <a:latin typeface="Times New Roman" pitchFamily="18" charset="0"/>
                  <a:cs typeface="Times New Roman" pitchFamily="18" charset="0"/>
                </a:rPr>
                <a:t>S</a:t>
              </a:r>
              <a:endParaRPr kumimoji="1" lang="en-US" altLang="zh-CN">
                <a:solidFill>
                  <a:schemeClr val="tx2"/>
                </a:solidFill>
                <a:latin typeface="Times New Roman" pitchFamily="18" charset="0"/>
                <a:cs typeface="Times New Roman" pitchFamily="18" charset="0"/>
              </a:endParaRPr>
            </a:p>
          </p:txBody>
        </p:sp>
        <p:sp>
          <p:nvSpPr>
            <p:cNvPr id="38942" name="Line 8"/>
            <p:cNvSpPr>
              <a:spLocks noChangeShapeType="1"/>
            </p:cNvSpPr>
            <p:nvPr/>
          </p:nvSpPr>
          <p:spPr bwMode="auto">
            <a:xfrm>
              <a:off x="733" y="1438"/>
              <a:ext cx="0" cy="261"/>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3" name="Text Box 9"/>
            <p:cNvSpPr txBox="1">
              <a:spLocks noChangeArrowheads="1"/>
            </p:cNvSpPr>
            <p:nvPr/>
          </p:nvSpPr>
          <p:spPr bwMode="auto">
            <a:xfrm>
              <a:off x="508" y="1490"/>
              <a:ext cx="214"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i="1">
                  <a:solidFill>
                    <a:schemeClr val="tx2"/>
                  </a:solidFill>
                  <a:latin typeface="Times New Roman" pitchFamily="18" charset="0"/>
                  <a:cs typeface="Times New Roman" pitchFamily="18" charset="0"/>
                </a:rPr>
                <a:t>+</a:t>
              </a:r>
            </a:p>
            <a:p>
              <a:pPr eaLnBrk="1" hangingPunct="1"/>
              <a:r>
                <a:rPr kumimoji="1" lang="en-US" altLang="zh-CN" i="1">
                  <a:solidFill>
                    <a:schemeClr val="tx2"/>
                  </a:solidFill>
                  <a:latin typeface="Times New Roman" pitchFamily="18" charset="0"/>
                  <a:cs typeface="Times New Roman" pitchFamily="18" charset="0"/>
                </a:rPr>
                <a:t>u</a:t>
              </a:r>
            </a:p>
            <a:p>
              <a:pPr eaLnBrk="1" hangingPunct="1"/>
              <a:r>
                <a:rPr kumimoji="1" lang="en-US" altLang="zh-CN" i="1">
                  <a:solidFill>
                    <a:schemeClr val="tx2"/>
                  </a:solidFill>
                  <a:latin typeface="Times New Roman" pitchFamily="18" charset="0"/>
                  <a:cs typeface="Times New Roman" pitchFamily="18" charset="0"/>
                </a:rPr>
                <a:t>_</a:t>
              </a:r>
            </a:p>
          </p:txBody>
        </p:sp>
        <p:sp>
          <p:nvSpPr>
            <p:cNvPr id="38944" name="Text Box 10"/>
            <p:cNvSpPr txBox="1">
              <a:spLocks noChangeArrowheads="1"/>
            </p:cNvSpPr>
            <p:nvPr/>
          </p:nvSpPr>
          <p:spPr bwMode="auto">
            <a:xfrm>
              <a:off x="576" y="1283"/>
              <a:ext cx="157"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i="1">
                  <a:solidFill>
                    <a:schemeClr val="tx2"/>
                  </a:solidFill>
                  <a:latin typeface="Times New Roman" pitchFamily="18" charset="0"/>
                  <a:cs typeface="Times New Roman" pitchFamily="18" charset="0"/>
                </a:rPr>
                <a:t>i</a:t>
              </a:r>
            </a:p>
          </p:txBody>
        </p:sp>
      </p:grpSp>
      <p:grpSp>
        <p:nvGrpSpPr>
          <p:cNvPr id="3" name="Group 11"/>
          <p:cNvGrpSpPr>
            <a:grpSpLocks/>
          </p:cNvGrpSpPr>
          <p:nvPr/>
        </p:nvGrpSpPr>
        <p:grpSpPr bwMode="auto">
          <a:xfrm>
            <a:off x="2724150" y="3717925"/>
            <a:ext cx="2824163" cy="1854200"/>
            <a:chOff x="1872" y="1226"/>
            <a:chExt cx="1779" cy="1168"/>
          </a:xfrm>
        </p:grpSpPr>
        <p:sp>
          <p:nvSpPr>
            <p:cNvPr id="38932" name="Line 12"/>
            <p:cNvSpPr>
              <a:spLocks noChangeShapeType="1"/>
            </p:cNvSpPr>
            <p:nvPr/>
          </p:nvSpPr>
          <p:spPr bwMode="auto">
            <a:xfrm>
              <a:off x="1872" y="2160"/>
              <a:ext cx="1728"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3" name="Line 13"/>
            <p:cNvSpPr>
              <a:spLocks noChangeShapeType="1"/>
            </p:cNvSpPr>
            <p:nvPr/>
          </p:nvSpPr>
          <p:spPr bwMode="auto">
            <a:xfrm flipV="1">
              <a:off x="2400" y="1344"/>
              <a:ext cx="0" cy="1008"/>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4" name="Text Box 14"/>
            <p:cNvSpPr txBox="1">
              <a:spLocks noChangeArrowheads="1"/>
            </p:cNvSpPr>
            <p:nvPr/>
          </p:nvSpPr>
          <p:spPr bwMode="auto">
            <a:xfrm>
              <a:off x="2438" y="1226"/>
              <a:ext cx="1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i="1">
                  <a:solidFill>
                    <a:schemeClr val="tx2"/>
                  </a:solidFill>
                  <a:latin typeface="Times New Roman" pitchFamily="18" charset="0"/>
                  <a:cs typeface="Times New Roman" pitchFamily="18" charset="0"/>
                </a:rPr>
                <a:t>u</a:t>
              </a:r>
            </a:p>
          </p:txBody>
        </p:sp>
        <p:sp>
          <p:nvSpPr>
            <p:cNvPr id="38935" name="Text Box 15"/>
            <p:cNvSpPr txBox="1">
              <a:spLocks noChangeArrowheads="1"/>
            </p:cNvSpPr>
            <p:nvPr/>
          </p:nvSpPr>
          <p:spPr bwMode="auto">
            <a:xfrm>
              <a:off x="3494" y="1872"/>
              <a:ext cx="15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i="1">
                  <a:solidFill>
                    <a:schemeClr val="tx2"/>
                  </a:solidFill>
                  <a:latin typeface="Times New Roman" pitchFamily="18" charset="0"/>
                  <a:cs typeface="Times New Roman" pitchFamily="18" charset="0"/>
                </a:rPr>
                <a:t>i</a:t>
              </a:r>
              <a:endParaRPr kumimoji="1" lang="en-US" altLang="zh-CN">
                <a:solidFill>
                  <a:schemeClr val="tx2"/>
                </a:solidFill>
                <a:latin typeface="Times New Roman" pitchFamily="18" charset="0"/>
                <a:cs typeface="Times New Roman" pitchFamily="18" charset="0"/>
              </a:endParaRPr>
            </a:p>
          </p:txBody>
        </p:sp>
        <p:sp>
          <p:nvSpPr>
            <p:cNvPr id="38936" name="Line 16"/>
            <p:cNvSpPr>
              <a:spLocks noChangeShapeType="1"/>
            </p:cNvSpPr>
            <p:nvPr/>
          </p:nvSpPr>
          <p:spPr bwMode="auto">
            <a:xfrm>
              <a:off x="1968" y="1776"/>
              <a:ext cx="1392" cy="0"/>
            </a:xfrm>
            <a:prstGeom prst="line">
              <a:avLst/>
            </a:prstGeom>
            <a:noFill/>
            <a:ln w="38100" cap="sq">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7" name="Text Box 17"/>
            <p:cNvSpPr txBox="1">
              <a:spLocks noChangeArrowheads="1"/>
            </p:cNvSpPr>
            <p:nvPr/>
          </p:nvSpPr>
          <p:spPr bwMode="auto">
            <a:xfrm>
              <a:off x="2438" y="1488"/>
              <a:ext cx="31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i="1">
                  <a:solidFill>
                    <a:schemeClr val="tx2"/>
                  </a:solidFill>
                  <a:latin typeface="Times New Roman" pitchFamily="18" charset="0"/>
                  <a:cs typeface="Times New Roman" pitchFamily="18" charset="0"/>
                </a:rPr>
                <a:t>u</a:t>
              </a:r>
              <a:r>
                <a:rPr kumimoji="1" lang="en-US" altLang="zh-CN" baseline="-25000">
                  <a:solidFill>
                    <a:schemeClr val="tx2"/>
                  </a:solidFill>
                  <a:latin typeface="Times New Roman" pitchFamily="18" charset="0"/>
                  <a:cs typeface="Times New Roman" pitchFamily="18" charset="0"/>
                </a:rPr>
                <a:t>S</a:t>
              </a:r>
              <a:endParaRPr kumimoji="1" lang="en-US" altLang="zh-CN">
                <a:solidFill>
                  <a:schemeClr val="tx2"/>
                </a:solidFill>
                <a:latin typeface="Times New Roman" pitchFamily="18" charset="0"/>
                <a:cs typeface="Times New Roman" pitchFamily="18" charset="0"/>
              </a:endParaRPr>
            </a:p>
          </p:txBody>
        </p:sp>
        <p:sp>
          <p:nvSpPr>
            <p:cNvPr id="38938" name="Text Box 18"/>
            <p:cNvSpPr txBox="1">
              <a:spLocks noChangeArrowheads="1"/>
            </p:cNvSpPr>
            <p:nvPr/>
          </p:nvSpPr>
          <p:spPr bwMode="auto">
            <a:xfrm>
              <a:off x="2406" y="2161"/>
              <a:ext cx="22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i="1">
                  <a:solidFill>
                    <a:schemeClr val="tx2"/>
                  </a:solidFill>
                  <a:latin typeface="Times New Roman" pitchFamily="18" charset="0"/>
                  <a:cs typeface="Times New Roman" pitchFamily="18" charset="0"/>
                </a:rPr>
                <a:t>O</a:t>
              </a:r>
            </a:p>
          </p:txBody>
        </p:sp>
      </p:grpSp>
      <p:sp>
        <p:nvSpPr>
          <p:cNvPr id="59411" name="Text Box 19"/>
          <p:cNvSpPr txBox="1">
            <a:spLocks noChangeArrowheads="1"/>
          </p:cNvSpPr>
          <p:nvPr/>
        </p:nvSpPr>
        <p:spPr bwMode="auto">
          <a:xfrm>
            <a:off x="5391150" y="4251325"/>
            <a:ext cx="865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i="1">
                <a:solidFill>
                  <a:schemeClr val="tx2"/>
                </a:solidFill>
                <a:latin typeface="Times New Roman" pitchFamily="18" charset="0"/>
                <a:cs typeface="Times New Roman" pitchFamily="18" charset="0"/>
              </a:rPr>
              <a:t>u=u</a:t>
            </a:r>
            <a:r>
              <a:rPr kumimoji="1" lang="en-US" altLang="zh-CN" baseline="-25000">
                <a:solidFill>
                  <a:schemeClr val="tx2"/>
                </a:solidFill>
                <a:latin typeface="Times New Roman" pitchFamily="18" charset="0"/>
                <a:cs typeface="Times New Roman" pitchFamily="18" charset="0"/>
              </a:rPr>
              <a:t>S</a:t>
            </a:r>
            <a:endParaRPr kumimoji="1" lang="en-US" altLang="zh-CN">
              <a:solidFill>
                <a:schemeClr val="tx2"/>
              </a:solidFill>
              <a:latin typeface="Times New Roman" pitchFamily="18" charset="0"/>
              <a:cs typeface="Times New Roman" pitchFamily="18" charset="0"/>
            </a:endParaRPr>
          </a:p>
        </p:txBody>
      </p:sp>
      <p:sp>
        <p:nvSpPr>
          <p:cNvPr id="59412" name="AutoShape 20"/>
          <p:cNvSpPr>
            <a:spLocks noChangeArrowheads="1"/>
          </p:cNvSpPr>
          <p:nvPr/>
        </p:nvSpPr>
        <p:spPr bwMode="auto">
          <a:xfrm>
            <a:off x="4924425" y="2824163"/>
            <a:ext cx="2362200" cy="533400"/>
          </a:xfrm>
          <a:prstGeom prst="wedgeEllipseCallout">
            <a:avLst>
              <a:gd name="adj1" fmla="val -73494"/>
              <a:gd name="adj2" fmla="val 273194"/>
            </a:avLst>
          </a:prstGeom>
          <a:solidFill>
            <a:srgbClr val="FFFF00"/>
          </a:solidFill>
          <a:ln w="9525">
            <a:solidFill>
              <a:schemeClr val="tx1"/>
            </a:solidFill>
            <a:miter lim="800000"/>
            <a:headEnd/>
            <a:tailEnd/>
          </a:ln>
        </p:spPr>
        <p:txBody>
          <a:bodyPr/>
          <a:lstStyle/>
          <a:p>
            <a:r>
              <a:rPr kumimoji="1" lang="zh-CN" altLang="en-US" b="1">
                <a:solidFill>
                  <a:schemeClr val="tx2"/>
                </a:solidFill>
                <a:latin typeface="Times New Roman" pitchFamily="18" charset="0"/>
                <a:cs typeface="Times New Roman" pitchFamily="18" charset="0"/>
              </a:rPr>
              <a:t>不随电流变化</a:t>
            </a:r>
          </a:p>
        </p:txBody>
      </p:sp>
      <p:grpSp>
        <p:nvGrpSpPr>
          <p:cNvPr id="4" name="Group 21"/>
          <p:cNvGrpSpPr>
            <a:grpSpLocks/>
          </p:cNvGrpSpPr>
          <p:nvPr/>
        </p:nvGrpSpPr>
        <p:grpSpPr bwMode="auto">
          <a:xfrm>
            <a:off x="7448550" y="4114800"/>
            <a:ext cx="695325" cy="965200"/>
            <a:chOff x="4656" y="1658"/>
            <a:chExt cx="438" cy="608"/>
          </a:xfrm>
        </p:grpSpPr>
        <p:grpSp>
          <p:nvGrpSpPr>
            <p:cNvPr id="38924" name="Group 22"/>
            <p:cNvGrpSpPr>
              <a:grpSpLocks/>
            </p:cNvGrpSpPr>
            <p:nvPr/>
          </p:nvGrpSpPr>
          <p:grpSpPr bwMode="auto">
            <a:xfrm>
              <a:off x="4656" y="1680"/>
              <a:ext cx="192" cy="586"/>
              <a:chOff x="4704" y="1574"/>
              <a:chExt cx="192" cy="586"/>
            </a:xfrm>
          </p:grpSpPr>
          <p:sp>
            <p:nvSpPr>
              <p:cNvPr id="38928" name="Line 23"/>
              <p:cNvSpPr>
                <a:spLocks noChangeShapeType="1"/>
              </p:cNvSpPr>
              <p:nvPr/>
            </p:nvSpPr>
            <p:spPr bwMode="auto">
              <a:xfrm>
                <a:off x="4704" y="1864"/>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9" name="Line 24"/>
              <p:cNvSpPr>
                <a:spLocks noChangeShapeType="1"/>
              </p:cNvSpPr>
              <p:nvPr/>
            </p:nvSpPr>
            <p:spPr bwMode="auto">
              <a:xfrm>
                <a:off x="4752" y="1920"/>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0" name="Line 25"/>
              <p:cNvSpPr>
                <a:spLocks noChangeShapeType="1"/>
              </p:cNvSpPr>
              <p:nvPr/>
            </p:nvSpPr>
            <p:spPr bwMode="auto">
              <a:xfrm flipV="1">
                <a:off x="4800" y="157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1" name="Line 26"/>
              <p:cNvSpPr>
                <a:spLocks noChangeShapeType="1"/>
              </p:cNvSpPr>
              <p:nvPr/>
            </p:nvSpPr>
            <p:spPr bwMode="auto">
              <a:xfrm>
                <a:off x="4800" y="192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8925" name="Text Box 27"/>
            <p:cNvSpPr txBox="1">
              <a:spLocks noChangeArrowheads="1"/>
            </p:cNvSpPr>
            <p:nvPr/>
          </p:nvSpPr>
          <p:spPr bwMode="auto">
            <a:xfrm>
              <a:off x="4788" y="1658"/>
              <a:ext cx="11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kumimoji="1" lang="en-US" altLang="zh-CN">
                <a:solidFill>
                  <a:schemeClr val="tx2"/>
                </a:solidFill>
                <a:latin typeface="Times New Roman" pitchFamily="18" charset="0"/>
                <a:cs typeface="Times New Roman" pitchFamily="18" charset="0"/>
              </a:endParaRPr>
            </a:p>
          </p:txBody>
        </p:sp>
        <p:sp>
          <p:nvSpPr>
            <p:cNvPr id="38926" name="Text Box 28"/>
            <p:cNvSpPr txBox="1">
              <a:spLocks noChangeArrowheads="1"/>
            </p:cNvSpPr>
            <p:nvPr/>
          </p:nvSpPr>
          <p:spPr bwMode="auto">
            <a:xfrm>
              <a:off x="4788" y="2001"/>
              <a:ext cx="11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kumimoji="1" lang="en-US" altLang="zh-CN">
                <a:solidFill>
                  <a:schemeClr val="tx2"/>
                </a:solidFill>
                <a:latin typeface="Times New Roman" pitchFamily="18" charset="0"/>
                <a:cs typeface="Times New Roman" pitchFamily="18" charset="0"/>
              </a:endParaRPr>
            </a:p>
          </p:txBody>
        </p:sp>
        <p:sp>
          <p:nvSpPr>
            <p:cNvPr id="38927" name="Text Box 29"/>
            <p:cNvSpPr txBox="1">
              <a:spLocks noChangeArrowheads="1"/>
            </p:cNvSpPr>
            <p:nvPr/>
          </p:nvSpPr>
          <p:spPr bwMode="auto">
            <a:xfrm>
              <a:off x="4824" y="1848"/>
              <a:ext cx="27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i="1">
                  <a:solidFill>
                    <a:schemeClr val="tx2"/>
                  </a:solidFill>
                  <a:latin typeface="Times New Roman" pitchFamily="18" charset="0"/>
                  <a:cs typeface="Times New Roman" pitchFamily="18" charset="0"/>
                </a:rPr>
                <a:t>U</a:t>
              </a:r>
              <a:r>
                <a:rPr kumimoji="1" lang="en-US" altLang="zh-CN" i="1" baseline="-25000">
                  <a:solidFill>
                    <a:schemeClr val="tx2"/>
                  </a:solidFill>
                  <a:latin typeface="Times New Roman" pitchFamily="18" charset="0"/>
                  <a:cs typeface="Times New Roman" pitchFamily="18" charset="0"/>
                </a:rPr>
                <a:t>S</a:t>
              </a:r>
              <a:endParaRPr kumimoji="1" lang="en-US" altLang="zh-CN" i="1">
                <a:solidFill>
                  <a:schemeClr val="tx2"/>
                </a:solidFill>
                <a:latin typeface="Times New Roman" pitchFamily="18" charset="0"/>
                <a:cs typeface="Times New Roman" pitchFamily="18" charset="0"/>
              </a:endParaRPr>
            </a:p>
          </p:txBody>
        </p:sp>
      </p:grpSp>
      <p:sp>
        <p:nvSpPr>
          <p:cNvPr id="59422" name="Text Box 30"/>
          <p:cNvSpPr txBox="1">
            <a:spLocks noChangeArrowheads="1"/>
          </p:cNvSpPr>
          <p:nvPr/>
        </p:nvSpPr>
        <p:spPr bwMode="auto">
          <a:xfrm>
            <a:off x="619125" y="5457825"/>
            <a:ext cx="2338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dirty="0">
                <a:solidFill>
                  <a:schemeClr val="tx2"/>
                </a:solidFill>
                <a:latin typeface="Times New Roman" pitchFamily="18" charset="0"/>
                <a:ea typeface="楷体" pitchFamily="49" charset="-122"/>
              </a:rPr>
              <a:t>一般电压源符号</a:t>
            </a:r>
          </a:p>
        </p:txBody>
      </p:sp>
      <p:sp>
        <p:nvSpPr>
          <p:cNvPr id="59423" name="Text Box 31"/>
          <p:cNvSpPr txBox="1">
            <a:spLocks noChangeArrowheads="1"/>
          </p:cNvSpPr>
          <p:nvPr/>
        </p:nvSpPr>
        <p:spPr bwMode="auto">
          <a:xfrm>
            <a:off x="6105525" y="5518150"/>
            <a:ext cx="2954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dirty="0">
                <a:solidFill>
                  <a:schemeClr val="tx2"/>
                </a:solidFill>
                <a:latin typeface="Times New Roman" pitchFamily="18" charset="0"/>
                <a:ea typeface="楷体" pitchFamily="49" charset="-122"/>
              </a:rPr>
              <a:t>直流电压源或恒压源</a:t>
            </a:r>
          </a:p>
        </p:txBody>
      </p:sp>
      <p:sp>
        <p:nvSpPr>
          <p:cNvPr id="34" name="Rectangle 32"/>
          <p:cNvSpPr>
            <a:spLocks noChangeArrowheads="1"/>
          </p:cNvSpPr>
          <p:nvPr/>
        </p:nvSpPr>
        <p:spPr bwMode="auto">
          <a:xfrm>
            <a:off x="642938" y="965200"/>
            <a:ext cx="8302625" cy="2678113"/>
          </a:xfrm>
          <a:prstGeom prst="rect">
            <a:avLst/>
          </a:prstGeom>
          <a:solidFill>
            <a:schemeClr val="bg1"/>
          </a:solidFill>
          <a:ln w="38100" algn="ctr">
            <a:solidFill>
              <a:srgbClr val="FF0000"/>
            </a:solidFill>
            <a:miter lim="800000"/>
            <a:headEnd/>
            <a:tailEnd/>
          </a:ln>
        </p:spPr>
        <p:txBody>
          <a:bodyPr>
            <a:spAutoFit/>
          </a:bodyPr>
          <a:lstStyle/>
          <a:p>
            <a:r>
              <a:rPr kumimoji="1" lang="zh-CN" altLang="en-US" sz="2800">
                <a:latin typeface="Times New Roman" pitchFamily="18" charset="0"/>
                <a:ea typeface="华文新魏" pitchFamily="2" charset="-122"/>
              </a:rPr>
              <a:t>理想电压源两端的电压值不随电流变化，因此，理想电压源的两端不能被短路（电阻值为</a:t>
            </a:r>
            <a:r>
              <a:rPr kumimoji="1" lang="en-US" altLang="zh-CN" sz="2800">
                <a:latin typeface="Times New Roman" pitchFamily="18" charset="0"/>
                <a:ea typeface="华文新魏" pitchFamily="2" charset="-122"/>
              </a:rPr>
              <a:t>0</a:t>
            </a:r>
            <a:r>
              <a:rPr kumimoji="1" lang="zh-CN" altLang="en-US" sz="2800">
                <a:latin typeface="Times New Roman" pitchFamily="18" charset="0"/>
                <a:ea typeface="华文新魏" pitchFamily="2" charset="-122"/>
              </a:rPr>
              <a:t>），否则，将流过无穷大电流。</a:t>
            </a:r>
          </a:p>
          <a:p>
            <a:r>
              <a:rPr kumimoji="1" lang="zh-CN" altLang="en-US" sz="2800">
                <a:latin typeface="Times New Roman" pitchFamily="18" charset="0"/>
                <a:ea typeface="华文新魏" pitchFamily="2" charset="-122"/>
              </a:rPr>
              <a:t>常用的电池在正常工作范围内近似为理想电压源（恒压源）。使用中不能将其两个电极短路，否则将损坏。</a:t>
            </a:r>
          </a:p>
        </p:txBody>
      </p:sp>
      <p:sp>
        <p:nvSpPr>
          <p:cNvPr id="5" name="灯片编号占位符 4"/>
          <p:cNvSpPr>
            <a:spLocks noGrp="1"/>
          </p:cNvSpPr>
          <p:nvPr>
            <p:ph type="sldNum" sz="quarter" idx="10"/>
          </p:nvPr>
        </p:nvSpPr>
        <p:spPr/>
        <p:txBody>
          <a:bodyPr/>
          <a:lstStyle/>
          <a:p>
            <a:pPr>
              <a:defRPr/>
            </a:pPr>
            <a:fld id="{EE823C69-BAB3-4855-B98D-EA704B1FD3BB}" type="slidenum">
              <a:rPr lang="zh-CN" altLang="en-US" smtClean="0"/>
              <a:pPr>
                <a:defRPr/>
              </a:pPr>
              <a:t>38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iterate type="lt">
                                    <p:tmAbs val="75"/>
                                  </p:iterate>
                                  <p:childTnLst>
                                    <p:set>
                                      <p:cBhvr>
                                        <p:cTn id="9" dur="1" fill="hold">
                                          <p:stCondLst>
                                            <p:cond delay="74"/>
                                          </p:stCondLst>
                                        </p:cTn>
                                        <p:tgtEl>
                                          <p:spTgt spid="59412"/>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2"/>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grpId="0" nodeType="afterEffect">
                                  <p:stCondLst>
                                    <p:cond delay="0"/>
                                  </p:stCondLst>
                                  <p:iterate type="lt">
                                    <p:tmAbs val="75"/>
                                  </p:iterate>
                                  <p:childTnLst>
                                    <p:set>
                                      <p:cBhvr>
                                        <p:cTn id="16" dur="1" fill="hold">
                                          <p:stCondLst>
                                            <p:cond delay="74"/>
                                          </p:stCondLst>
                                        </p:cTn>
                                        <p:tgtEl>
                                          <p:spTgt spid="59422"/>
                                        </p:tgtEl>
                                        <p:attrNameLst>
                                          <p:attrName>style.visibility</p:attrName>
                                        </p:attrNameLst>
                                      </p:cBhvr>
                                      <p:to>
                                        <p:strVal val="visible"/>
                                      </p:to>
                                    </p:set>
                                  </p:childTnLst>
                                </p:cTn>
                              </p:par>
                            </p:childTnLst>
                          </p:cTn>
                        </p:par>
                        <p:par>
                          <p:cTn id="17" fill="hold" nodeType="afterGroup">
                            <p:stCondLst>
                              <p:cond delay="1025"/>
                            </p:stCondLst>
                            <p:childTnLst>
                              <p:par>
                                <p:cTn id="18" presetID="1" presetClass="entr" presetSubtype="0" fill="hold" grpId="0" nodeType="afterEffect">
                                  <p:stCondLst>
                                    <p:cond delay="0"/>
                                  </p:stCondLst>
                                  <p:iterate type="lt">
                                    <p:tmAbs val="75"/>
                                  </p:iterate>
                                  <p:childTnLst>
                                    <p:set>
                                      <p:cBhvr>
                                        <p:cTn id="19" dur="1" fill="hold">
                                          <p:stCondLst>
                                            <p:cond delay="74"/>
                                          </p:stCondLst>
                                        </p:cTn>
                                        <p:tgtEl>
                                          <p:spTgt spid="59411"/>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4"/>
                                        </p:tgtEl>
                                        <p:attrNameLst>
                                          <p:attrName>style.visibility</p:attrName>
                                        </p:attrNameLst>
                                      </p:cBhvr>
                                      <p:to>
                                        <p:strVal val="visible"/>
                                      </p:to>
                                    </p:set>
                                  </p:childTnLst>
                                </p:cTn>
                              </p:par>
                            </p:childTnLst>
                          </p:cTn>
                        </p:par>
                        <p:par>
                          <p:cTn id="24" fill="hold" nodeType="afterGroup">
                            <p:stCondLst>
                              <p:cond delay="500"/>
                            </p:stCondLst>
                            <p:childTnLst>
                              <p:par>
                                <p:cTn id="25" presetID="1" presetClass="entr" presetSubtype="0" fill="hold" grpId="0" nodeType="afterEffect">
                                  <p:stCondLst>
                                    <p:cond delay="0"/>
                                  </p:stCondLst>
                                  <p:iterate type="lt">
                                    <p:tmAbs val="75"/>
                                  </p:iterate>
                                  <p:childTnLst>
                                    <p:set>
                                      <p:cBhvr>
                                        <p:cTn id="26" dur="1" fill="hold">
                                          <p:stCondLst>
                                            <p:cond delay="74"/>
                                          </p:stCondLst>
                                        </p:cTn>
                                        <p:tgtEl>
                                          <p:spTgt spid="5942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iterate type="lt">
                                    <p:tmAbs val="100"/>
                                  </p:iterate>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11" grpId="0" autoUpdateAnimBg="0"/>
      <p:bldP spid="59412" grpId="0" animBg="1" autoUpdateAnimBg="0"/>
      <p:bldP spid="59422" grpId="0" autoUpdateAnimBg="0"/>
      <p:bldP spid="59423" grpId="0" autoUpdateAnimBg="0"/>
      <p:bldP spid="3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CN" dirty="0" smtClean="0">
                <a:ea typeface="宋体" pitchFamily="2" charset="-122"/>
              </a:rPr>
              <a:t>1.4 </a:t>
            </a:r>
            <a:r>
              <a:rPr lang="zh-CN" altLang="en-US" dirty="0" smtClean="0">
                <a:ea typeface="宋体" pitchFamily="2" charset="-122"/>
              </a:rPr>
              <a:t>基本电路元件模型（续</a:t>
            </a:r>
            <a:r>
              <a:rPr lang="en-US" altLang="zh-CN" dirty="0" smtClean="0">
                <a:ea typeface="宋体" pitchFamily="2" charset="-122"/>
              </a:rPr>
              <a:t>11</a:t>
            </a:r>
            <a:r>
              <a:rPr lang="zh-CN" altLang="en-US" dirty="0" smtClean="0">
                <a:ea typeface="宋体" pitchFamily="2" charset="-122"/>
              </a:rPr>
              <a:t>）</a:t>
            </a:r>
          </a:p>
        </p:txBody>
      </p:sp>
      <p:sp>
        <p:nvSpPr>
          <p:cNvPr id="38915" name="Rectangle 3"/>
          <p:cNvSpPr>
            <a:spLocks noGrp="1" noChangeArrowheads="1"/>
          </p:cNvSpPr>
          <p:nvPr>
            <p:ph sz="quarter" idx="11"/>
          </p:nvPr>
        </p:nvSpPr>
        <p:spPr/>
        <p:txBody>
          <a:bodyPr/>
          <a:lstStyle/>
          <a:p>
            <a:pPr eaLnBrk="1" hangingPunct="1"/>
            <a:r>
              <a:rPr lang="zh-CN" altLang="en-US" dirty="0" smtClean="0"/>
              <a:t>理想</a:t>
            </a:r>
            <a:r>
              <a:rPr lang="zh-CN" altLang="en-US" dirty="0" smtClean="0">
                <a:ea typeface="仿宋_GB2312" pitchFamily="49" charset="-122"/>
              </a:rPr>
              <a:t>（</a:t>
            </a:r>
            <a:r>
              <a:rPr lang="zh-CN" altLang="en-US" dirty="0" smtClean="0"/>
              <a:t>独立</a:t>
            </a:r>
            <a:r>
              <a:rPr lang="zh-CN" altLang="en-US" dirty="0" smtClean="0">
                <a:ea typeface="仿宋_GB2312" pitchFamily="49" charset="-122"/>
              </a:rPr>
              <a:t>）</a:t>
            </a:r>
            <a:r>
              <a:rPr lang="zh-CN" altLang="en-US" dirty="0" smtClean="0"/>
              <a:t>电压源</a:t>
            </a:r>
            <a:endParaRPr lang="zh-CN" altLang="en-US" dirty="0" smtClean="0"/>
          </a:p>
        </p:txBody>
      </p:sp>
      <p:sp>
        <p:nvSpPr>
          <p:cNvPr id="5" name="灯片编号占位符 4"/>
          <p:cNvSpPr>
            <a:spLocks noGrp="1"/>
          </p:cNvSpPr>
          <p:nvPr>
            <p:ph type="sldNum" sz="quarter" idx="10"/>
          </p:nvPr>
        </p:nvSpPr>
        <p:spPr/>
        <p:txBody>
          <a:bodyPr/>
          <a:lstStyle/>
          <a:p>
            <a:pPr>
              <a:defRPr/>
            </a:pPr>
            <a:fld id="{EE823C69-BAB3-4855-B98D-EA704B1FD3BB}" type="slidenum">
              <a:rPr lang="zh-CN" altLang="en-US" smtClean="0"/>
              <a:pPr>
                <a:defRPr/>
              </a:pPr>
              <a:t>39</a:t>
            </a:fld>
            <a:endParaRPr lang="zh-CN" altLang="en-US"/>
          </a:p>
        </p:txBody>
      </p:sp>
      <p:sp>
        <p:nvSpPr>
          <p:cNvPr id="35" name="Rectangle 32"/>
          <p:cNvSpPr>
            <a:spLocks noChangeArrowheads="1"/>
          </p:cNvSpPr>
          <p:nvPr/>
        </p:nvSpPr>
        <p:spPr bwMode="auto">
          <a:xfrm>
            <a:off x="402431" y="1628800"/>
            <a:ext cx="8418041" cy="3905172"/>
          </a:xfrm>
          <a:prstGeom prst="rect">
            <a:avLst/>
          </a:prstGeom>
          <a:solidFill>
            <a:schemeClr val="bg1"/>
          </a:solidFill>
          <a:ln w="38100" algn="ctr">
            <a:solidFill>
              <a:srgbClr val="FF0000"/>
            </a:solidFill>
            <a:miter lim="800000"/>
            <a:headEnd/>
            <a:tailEnd/>
          </a:ln>
        </p:spPr>
        <p:txBody>
          <a:bodyPr wrap="square">
            <a:spAutoFit/>
          </a:bodyPr>
          <a:lstStyle/>
          <a:p>
            <a:pPr indent="803275">
              <a:lnSpc>
                <a:spcPct val="150000"/>
              </a:lnSpc>
            </a:pPr>
            <a:r>
              <a:rPr kumimoji="1" lang="zh-CN" altLang="en-US" sz="2800" dirty="0">
                <a:latin typeface="Times New Roman" pitchFamily="18" charset="0"/>
                <a:ea typeface="华文新魏" pitchFamily="2" charset="-122"/>
              </a:rPr>
              <a:t>理想电压源两端的电压值不随电流变化，因此，理想电压源的两端不能被短路（电阻值为</a:t>
            </a:r>
            <a:r>
              <a:rPr kumimoji="1" lang="en-US" altLang="zh-CN" sz="2800" dirty="0">
                <a:latin typeface="Times New Roman" pitchFamily="18" charset="0"/>
                <a:ea typeface="华文新魏" pitchFamily="2" charset="-122"/>
              </a:rPr>
              <a:t>0</a:t>
            </a:r>
            <a:r>
              <a:rPr kumimoji="1" lang="zh-CN" altLang="en-US" sz="2800" dirty="0">
                <a:latin typeface="Times New Roman" pitchFamily="18" charset="0"/>
                <a:ea typeface="华文新魏" pitchFamily="2" charset="-122"/>
              </a:rPr>
              <a:t>），否则，将流过无穷大电流。</a:t>
            </a:r>
          </a:p>
          <a:p>
            <a:pPr indent="803275">
              <a:lnSpc>
                <a:spcPct val="150000"/>
              </a:lnSpc>
            </a:pPr>
            <a:r>
              <a:rPr kumimoji="1" lang="zh-CN" altLang="en-US" sz="2800" dirty="0">
                <a:latin typeface="Times New Roman" pitchFamily="18" charset="0"/>
                <a:ea typeface="华文新魏" pitchFamily="2" charset="-122"/>
              </a:rPr>
              <a:t>常用的电池在正常工作范围内近似为理想电压源（恒压源）。使用中不能将其两个电极短路，否则将损坏。</a:t>
            </a:r>
          </a:p>
        </p:txBody>
      </p:sp>
    </p:spTree>
    <p:extLst>
      <p:ext uri="{BB962C8B-B14F-4D97-AF65-F5344CB8AC3E}">
        <p14:creationId xmlns:p14="http://schemas.microsoft.com/office/powerpoint/2010/main" val="3829955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CN" smtClean="0">
                <a:ea typeface="宋体" pitchFamily="2" charset="-122"/>
              </a:rPr>
              <a:t>1-1  </a:t>
            </a:r>
            <a:r>
              <a:rPr lang="zh-CN" altLang="en-US" smtClean="0">
                <a:ea typeface="宋体" pitchFamily="2" charset="-122"/>
              </a:rPr>
              <a:t>电路的组成与功能</a:t>
            </a:r>
            <a:endParaRPr lang="zh-CN" altLang="en-US" sz="2800" smtClean="0">
              <a:latin typeface="宋体" pitchFamily="2" charset="-122"/>
              <a:ea typeface="宋体" pitchFamily="2" charset="-122"/>
            </a:endParaRPr>
          </a:p>
        </p:txBody>
      </p:sp>
      <p:sp>
        <p:nvSpPr>
          <p:cNvPr id="7171" name="Rectangle 3"/>
          <p:cNvSpPr>
            <a:spLocks noGrp="1" noChangeArrowheads="1"/>
          </p:cNvSpPr>
          <p:nvPr>
            <p:ph sz="quarter" idx="11"/>
          </p:nvPr>
        </p:nvSpPr>
        <p:spPr>
          <a:xfrm>
            <a:off x="296863" y="857250"/>
            <a:ext cx="8550275" cy="5527675"/>
          </a:xfrm>
        </p:spPr>
        <p:txBody>
          <a:bodyPr/>
          <a:lstStyle/>
          <a:p>
            <a:pPr marL="274638" indent="-274638" eaLnBrk="1" hangingPunct="1">
              <a:lnSpc>
                <a:spcPct val="110000"/>
              </a:lnSpc>
            </a:pPr>
            <a:r>
              <a:rPr kumimoji="1" lang="zh-CN" altLang="en-US" dirty="0" smtClean="0">
                <a:solidFill>
                  <a:schemeClr val="tx1"/>
                </a:solidFill>
              </a:rPr>
              <a:t>电路的概念</a:t>
            </a:r>
          </a:p>
          <a:p>
            <a:pPr marL="454025" lvl="1" indent="0" eaLnBrk="1" hangingPunct="1">
              <a:lnSpc>
                <a:spcPct val="110000"/>
              </a:lnSpc>
              <a:buFont typeface="Wingdings" pitchFamily="2" charset="2"/>
              <a:buNone/>
            </a:pPr>
            <a:r>
              <a:rPr kumimoji="1" lang="zh-CN" altLang="en-US" sz="2400" dirty="0" smtClean="0"/>
              <a:t>电路是由用电设备或元器件（称为负载）与供电设备（称为电源）通过导线连接而构成的提供给</a:t>
            </a:r>
            <a:r>
              <a:rPr kumimoji="1" lang="zh-CN" altLang="en-US" sz="2400" dirty="0" smtClean="0">
                <a:solidFill>
                  <a:srgbClr val="FF0000"/>
                </a:solidFill>
              </a:rPr>
              <a:t>电</a:t>
            </a:r>
            <a:r>
              <a:rPr kumimoji="1" lang="zh-CN" altLang="en-US" sz="2400" dirty="0" smtClean="0"/>
              <a:t>荷流动的通</a:t>
            </a:r>
            <a:r>
              <a:rPr kumimoji="1" lang="zh-CN" altLang="en-US" sz="2400" dirty="0" smtClean="0">
                <a:solidFill>
                  <a:srgbClr val="FF0000"/>
                </a:solidFill>
              </a:rPr>
              <a:t>路</a:t>
            </a:r>
            <a:r>
              <a:rPr kumimoji="1" lang="zh-CN" altLang="en-US" sz="2400" dirty="0" smtClean="0"/>
              <a:t>。电路是电场的一种特殊形式，当电场被束缚在电荷流动的路径周围很小的范围时，即形成电路，可用“路”的理论来分析处理。</a:t>
            </a:r>
          </a:p>
          <a:p>
            <a:pPr marL="274638" indent="-274638" eaLnBrk="1" hangingPunct="1">
              <a:lnSpc>
                <a:spcPct val="110000"/>
              </a:lnSpc>
            </a:pPr>
            <a:r>
              <a:rPr kumimoji="1" lang="zh-CN" altLang="en-US" dirty="0" smtClean="0">
                <a:solidFill>
                  <a:schemeClr val="tx1"/>
                </a:solidFill>
              </a:rPr>
              <a:t>电路的组成</a:t>
            </a:r>
          </a:p>
          <a:p>
            <a:pPr marL="454025" lvl="1" indent="0" eaLnBrk="1" hangingPunct="1">
              <a:lnSpc>
                <a:spcPct val="110000"/>
              </a:lnSpc>
            </a:pPr>
            <a:r>
              <a:rPr kumimoji="1" lang="zh-CN" altLang="en-US" sz="2400" dirty="0" smtClean="0"/>
              <a:t>为电路工作提供能量的</a:t>
            </a:r>
            <a:r>
              <a:rPr kumimoji="1" lang="zh-CN" altLang="en-US" sz="2400" dirty="0" smtClean="0">
                <a:solidFill>
                  <a:srgbClr val="FF0000"/>
                </a:solidFill>
              </a:rPr>
              <a:t>电源；</a:t>
            </a:r>
          </a:p>
          <a:p>
            <a:pPr marL="454025" lvl="1" indent="0" eaLnBrk="1" hangingPunct="1">
              <a:lnSpc>
                <a:spcPct val="110000"/>
              </a:lnSpc>
            </a:pPr>
            <a:r>
              <a:rPr kumimoji="1" lang="zh-CN" altLang="en-US" sz="2400" dirty="0" smtClean="0"/>
              <a:t>在电能作用下完成电路功能的</a:t>
            </a:r>
            <a:r>
              <a:rPr kumimoji="1" lang="zh-CN" altLang="en-US" sz="2400" dirty="0" smtClean="0">
                <a:solidFill>
                  <a:srgbClr val="FF0000"/>
                </a:solidFill>
              </a:rPr>
              <a:t>用电设备或元器件；</a:t>
            </a:r>
          </a:p>
          <a:p>
            <a:pPr marL="454025" lvl="1" indent="0" eaLnBrk="1" hangingPunct="1">
              <a:lnSpc>
                <a:spcPct val="110000"/>
              </a:lnSpc>
            </a:pPr>
            <a:r>
              <a:rPr kumimoji="1" lang="zh-CN" altLang="en-US" sz="2400" dirty="0" smtClean="0"/>
              <a:t>连接电源和用电设备的</a:t>
            </a:r>
            <a:r>
              <a:rPr kumimoji="1" lang="zh-CN" altLang="en-US" sz="2400" dirty="0" smtClean="0">
                <a:solidFill>
                  <a:srgbClr val="FF0000"/>
                </a:solidFill>
              </a:rPr>
              <a:t>导线；</a:t>
            </a:r>
          </a:p>
          <a:p>
            <a:pPr marL="454025" lvl="1" indent="0" eaLnBrk="1" hangingPunct="1">
              <a:lnSpc>
                <a:spcPct val="110000"/>
              </a:lnSpc>
            </a:pPr>
            <a:r>
              <a:rPr kumimoji="1" lang="zh-CN" altLang="en-US" sz="2400" dirty="0" smtClean="0"/>
              <a:t>控制电源接入的</a:t>
            </a:r>
            <a:r>
              <a:rPr kumimoji="1" lang="zh-CN" altLang="en-US" sz="2400" dirty="0" smtClean="0">
                <a:solidFill>
                  <a:srgbClr val="FF0000"/>
                </a:solidFill>
              </a:rPr>
              <a:t>开关</a:t>
            </a:r>
            <a:r>
              <a:rPr kumimoji="1" lang="zh-CN" altLang="en-US" sz="2400" dirty="0" smtClean="0"/>
              <a:t>等。</a:t>
            </a:r>
          </a:p>
          <a:p>
            <a:pPr marL="454025" lvl="1" indent="0" eaLnBrk="1" hangingPunct="1">
              <a:lnSpc>
                <a:spcPct val="110000"/>
              </a:lnSpc>
              <a:buFont typeface="Wingdings" pitchFamily="2" charset="2"/>
              <a:buNone/>
            </a:pPr>
            <a:r>
              <a:rPr kumimoji="1" lang="zh-CN" altLang="en-US" sz="2400" dirty="0" smtClean="0"/>
              <a:t>例如我们常用的照明电路。</a:t>
            </a:r>
          </a:p>
        </p:txBody>
      </p:sp>
      <p:grpSp>
        <p:nvGrpSpPr>
          <p:cNvPr id="2" name="Group 4"/>
          <p:cNvGrpSpPr>
            <a:grpSpLocks/>
          </p:cNvGrpSpPr>
          <p:nvPr/>
        </p:nvGrpSpPr>
        <p:grpSpPr bwMode="auto">
          <a:xfrm>
            <a:off x="4997450" y="4785320"/>
            <a:ext cx="4157663" cy="1524000"/>
            <a:chOff x="1152" y="3216"/>
            <a:chExt cx="2619" cy="960"/>
          </a:xfrm>
        </p:grpSpPr>
        <p:grpSp>
          <p:nvGrpSpPr>
            <p:cNvPr id="7173" name="Group 5"/>
            <p:cNvGrpSpPr>
              <a:grpSpLocks/>
            </p:cNvGrpSpPr>
            <p:nvPr/>
          </p:nvGrpSpPr>
          <p:grpSpPr bwMode="auto">
            <a:xfrm>
              <a:off x="1152" y="3216"/>
              <a:ext cx="2372" cy="879"/>
              <a:chOff x="176" y="3216"/>
              <a:chExt cx="2372" cy="879"/>
            </a:xfrm>
          </p:grpSpPr>
          <p:sp>
            <p:nvSpPr>
              <p:cNvPr id="7178" name="Freeform 6"/>
              <p:cNvSpPr>
                <a:spLocks/>
              </p:cNvSpPr>
              <p:nvPr/>
            </p:nvSpPr>
            <p:spPr bwMode="auto">
              <a:xfrm>
                <a:off x="480" y="3408"/>
                <a:ext cx="720" cy="240"/>
              </a:xfrm>
              <a:custGeom>
                <a:avLst/>
                <a:gdLst>
                  <a:gd name="T0" fmla="*/ 0 w 720"/>
                  <a:gd name="T1" fmla="*/ 240 h 240"/>
                  <a:gd name="T2" fmla="*/ 288 w 720"/>
                  <a:gd name="T3" fmla="*/ 240 h 240"/>
                  <a:gd name="T4" fmla="*/ 288 w 720"/>
                  <a:gd name="T5" fmla="*/ 0 h 240"/>
                  <a:gd name="T6" fmla="*/ 720 w 720"/>
                  <a:gd name="T7" fmla="*/ 0 h 240"/>
                  <a:gd name="T8" fmla="*/ 0 60000 65536"/>
                  <a:gd name="T9" fmla="*/ 0 60000 65536"/>
                  <a:gd name="T10" fmla="*/ 0 60000 65536"/>
                  <a:gd name="T11" fmla="*/ 0 60000 65536"/>
                  <a:gd name="T12" fmla="*/ 0 w 720"/>
                  <a:gd name="T13" fmla="*/ 0 h 240"/>
                  <a:gd name="T14" fmla="*/ 720 w 720"/>
                  <a:gd name="T15" fmla="*/ 240 h 240"/>
                </a:gdLst>
                <a:ahLst/>
                <a:cxnLst>
                  <a:cxn ang="T8">
                    <a:pos x="T0" y="T1"/>
                  </a:cxn>
                  <a:cxn ang="T9">
                    <a:pos x="T2" y="T3"/>
                  </a:cxn>
                  <a:cxn ang="T10">
                    <a:pos x="T4" y="T5"/>
                  </a:cxn>
                  <a:cxn ang="T11">
                    <a:pos x="T6" y="T7"/>
                  </a:cxn>
                </a:cxnLst>
                <a:rect l="T12" t="T13" r="T14" b="T15"/>
                <a:pathLst>
                  <a:path w="720" h="240">
                    <a:moveTo>
                      <a:pt x="0" y="240"/>
                    </a:moveTo>
                    <a:lnTo>
                      <a:pt x="288" y="240"/>
                    </a:lnTo>
                    <a:lnTo>
                      <a:pt x="288" y="0"/>
                    </a:lnTo>
                    <a:lnTo>
                      <a:pt x="72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9" name="Freeform 7"/>
              <p:cNvSpPr>
                <a:spLocks/>
              </p:cNvSpPr>
              <p:nvPr/>
            </p:nvSpPr>
            <p:spPr bwMode="auto">
              <a:xfrm>
                <a:off x="1248" y="3264"/>
                <a:ext cx="768" cy="288"/>
              </a:xfrm>
              <a:custGeom>
                <a:avLst/>
                <a:gdLst>
                  <a:gd name="T0" fmla="*/ 0 w 768"/>
                  <a:gd name="T1" fmla="*/ 0 h 288"/>
                  <a:gd name="T2" fmla="*/ 192 w 768"/>
                  <a:gd name="T3" fmla="*/ 144 h 288"/>
                  <a:gd name="T4" fmla="*/ 768 w 768"/>
                  <a:gd name="T5" fmla="*/ 144 h 288"/>
                  <a:gd name="T6" fmla="*/ 768 w 768"/>
                  <a:gd name="T7" fmla="*/ 288 h 288"/>
                  <a:gd name="T8" fmla="*/ 0 60000 65536"/>
                  <a:gd name="T9" fmla="*/ 0 60000 65536"/>
                  <a:gd name="T10" fmla="*/ 0 60000 65536"/>
                  <a:gd name="T11" fmla="*/ 0 60000 65536"/>
                  <a:gd name="T12" fmla="*/ 0 w 768"/>
                  <a:gd name="T13" fmla="*/ 0 h 288"/>
                  <a:gd name="T14" fmla="*/ 768 w 768"/>
                  <a:gd name="T15" fmla="*/ 288 h 288"/>
                </a:gdLst>
                <a:ahLst/>
                <a:cxnLst>
                  <a:cxn ang="T8">
                    <a:pos x="T0" y="T1"/>
                  </a:cxn>
                  <a:cxn ang="T9">
                    <a:pos x="T2" y="T3"/>
                  </a:cxn>
                  <a:cxn ang="T10">
                    <a:pos x="T4" y="T5"/>
                  </a:cxn>
                  <a:cxn ang="T11">
                    <a:pos x="T6" y="T7"/>
                  </a:cxn>
                </a:cxnLst>
                <a:rect l="T12" t="T13" r="T14" b="T15"/>
                <a:pathLst>
                  <a:path w="768" h="288">
                    <a:moveTo>
                      <a:pt x="0" y="0"/>
                    </a:moveTo>
                    <a:lnTo>
                      <a:pt x="192" y="144"/>
                    </a:lnTo>
                    <a:lnTo>
                      <a:pt x="768" y="144"/>
                    </a:lnTo>
                    <a:lnTo>
                      <a:pt x="768" y="28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7180" name="Object 2"/>
              <p:cNvGraphicFramePr>
                <a:graphicFrameLocks noChangeAspect="1"/>
              </p:cNvGraphicFramePr>
              <p:nvPr/>
            </p:nvGraphicFramePr>
            <p:xfrm>
              <a:off x="1588" y="3312"/>
              <a:ext cx="960" cy="783"/>
            </p:xfrm>
            <a:graphic>
              <a:graphicData uri="http://schemas.openxmlformats.org/presentationml/2006/ole">
                <mc:AlternateContent xmlns:mc="http://schemas.openxmlformats.org/markup-compatibility/2006">
                  <mc:Choice xmlns:v="urn:schemas-microsoft-com:vml" Requires="v">
                    <p:oleObj spid="_x0000_s7205" name="multiSIM" r:id="rId3" imgW="1029600" imgH="824760" progId="">
                      <p:embed/>
                    </p:oleObj>
                  </mc:Choice>
                  <mc:Fallback>
                    <p:oleObj name="multiSIM" r:id="rId3" imgW="1029600" imgH="824760" progId="">
                      <p:embed/>
                      <p:pic>
                        <p:nvPicPr>
                          <p:cNvPr id="0"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3312"/>
                            <a:ext cx="960" cy="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81" name="Freeform 9"/>
              <p:cNvSpPr>
                <a:spLocks/>
              </p:cNvSpPr>
              <p:nvPr/>
            </p:nvSpPr>
            <p:spPr bwMode="auto">
              <a:xfrm>
                <a:off x="480" y="3802"/>
                <a:ext cx="1536" cy="182"/>
              </a:xfrm>
              <a:custGeom>
                <a:avLst/>
                <a:gdLst>
                  <a:gd name="T0" fmla="*/ 1536 w 1536"/>
                  <a:gd name="T1" fmla="*/ 38 h 182"/>
                  <a:gd name="T2" fmla="*/ 1536 w 1536"/>
                  <a:gd name="T3" fmla="*/ 182 h 182"/>
                  <a:gd name="T4" fmla="*/ 288 w 1536"/>
                  <a:gd name="T5" fmla="*/ 182 h 182"/>
                  <a:gd name="T6" fmla="*/ 288 w 1536"/>
                  <a:gd name="T7" fmla="*/ 0 h 182"/>
                  <a:gd name="T8" fmla="*/ 0 w 1536"/>
                  <a:gd name="T9" fmla="*/ 0 h 182"/>
                  <a:gd name="T10" fmla="*/ 0 60000 65536"/>
                  <a:gd name="T11" fmla="*/ 0 60000 65536"/>
                  <a:gd name="T12" fmla="*/ 0 60000 65536"/>
                  <a:gd name="T13" fmla="*/ 0 60000 65536"/>
                  <a:gd name="T14" fmla="*/ 0 60000 65536"/>
                  <a:gd name="T15" fmla="*/ 0 w 1536"/>
                  <a:gd name="T16" fmla="*/ 0 h 182"/>
                  <a:gd name="T17" fmla="*/ 1536 w 1536"/>
                  <a:gd name="T18" fmla="*/ 182 h 182"/>
                </a:gdLst>
                <a:ahLst/>
                <a:cxnLst>
                  <a:cxn ang="T10">
                    <a:pos x="T0" y="T1"/>
                  </a:cxn>
                  <a:cxn ang="T11">
                    <a:pos x="T2" y="T3"/>
                  </a:cxn>
                  <a:cxn ang="T12">
                    <a:pos x="T4" y="T5"/>
                  </a:cxn>
                  <a:cxn ang="T13">
                    <a:pos x="T6" y="T7"/>
                  </a:cxn>
                  <a:cxn ang="T14">
                    <a:pos x="T8" y="T9"/>
                  </a:cxn>
                </a:cxnLst>
                <a:rect l="T15" t="T16" r="T17" b="T18"/>
                <a:pathLst>
                  <a:path w="1536" h="182">
                    <a:moveTo>
                      <a:pt x="1536" y="38"/>
                    </a:moveTo>
                    <a:lnTo>
                      <a:pt x="1536" y="182"/>
                    </a:lnTo>
                    <a:lnTo>
                      <a:pt x="288" y="182"/>
                    </a:lnTo>
                    <a:lnTo>
                      <a:pt x="288" y="0"/>
                    </a:lnTo>
                    <a:lnTo>
                      <a:pt x="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2" name="Text Box 10"/>
              <p:cNvSpPr txBox="1">
                <a:spLocks noChangeArrowheads="1"/>
              </p:cNvSpPr>
              <p:nvPr/>
            </p:nvSpPr>
            <p:spPr bwMode="auto">
              <a:xfrm>
                <a:off x="176" y="3638"/>
                <a:ext cx="37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1200"/>
                  <a:t>~220V</a:t>
                </a:r>
              </a:p>
            </p:txBody>
          </p:sp>
          <p:sp>
            <p:nvSpPr>
              <p:cNvPr id="7183" name="Rectangle 11"/>
              <p:cNvSpPr>
                <a:spLocks noChangeArrowheads="1"/>
              </p:cNvSpPr>
              <p:nvPr/>
            </p:nvSpPr>
            <p:spPr bwMode="auto">
              <a:xfrm>
                <a:off x="1104" y="3216"/>
                <a:ext cx="432" cy="288"/>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174" name="Text Box 12"/>
            <p:cNvSpPr txBox="1">
              <a:spLocks noChangeArrowheads="1"/>
            </p:cNvSpPr>
            <p:nvPr/>
          </p:nvSpPr>
          <p:spPr bwMode="auto">
            <a:xfrm>
              <a:off x="1238" y="3840"/>
              <a:ext cx="3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1400">
                  <a:solidFill>
                    <a:srgbClr val="FF0000"/>
                  </a:solidFill>
                </a:rPr>
                <a:t>电源</a:t>
              </a:r>
            </a:p>
          </p:txBody>
        </p:sp>
        <p:sp>
          <p:nvSpPr>
            <p:cNvPr id="7175" name="Text Box 13"/>
            <p:cNvSpPr txBox="1">
              <a:spLocks noChangeArrowheads="1"/>
            </p:cNvSpPr>
            <p:nvPr/>
          </p:nvSpPr>
          <p:spPr bwMode="auto">
            <a:xfrm>
              <a:off x="2112" y="3552"/>
              <a:ext cx="3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1400">
                  <a:solidFill>
                    <a:srgbClr val="FF0000"/>
                  </a:solidFill>
                </a:rPr>
                <a:t>开关</a:t>
              </a:r>
            </a:p>
          </p:txBody>
        </p:sp>
        <p:sp>
          <p:nvSpPr>
            <p:cNvPr id="7176" name="Text Box 14"/>
            <p:cNvSpPr txBox="1">
              <a:spLocks noChangeArrowheads="1"/>
            </p:cNvSpPr>
            <p:nvPr/>
          </p:nvSpPr>
          <p:spPr bwMode="auto">
            <a:xfrm>
              <a:off x="2976" y="3600"/>
              <a:ext cx="79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1400">
                  <a:solidFill>
                    <a:srgbClr val="FF0000"/>
                  </a:solidFill>
                </a:rPr>
                <a:t>灯泡</a:t>
              </a:r>
              <a:br>
                <a:rPr kumimoji="1" lang="zh-CN" altLang="en-US" sz="1400">
                  <a:solidFill>
                    <a:srgbClr val="FF0000"/>
                  </a:solidFill>
                </a:rPr>
              </a:br>
              <a:r>
                <a:rPr kumimoji="1" lang="zh-CN" altLang="en-US" sz="1400">
                  <a:solidFill>
                    <a:srgbClr val="FF0000"/>
                  </a:solidFill>
                </a:rPr>
                <a:t>（用电设备）</a:t>
              </a:r>
            </a:p>
          </p:txBody>
        </p:sp>
        <p:sp>
          <p:nvSpPr>
            <p:cNvPr id="7177" name="Text Box 15"/>
            <p:cNvSpPr txBox="1">
              <a:spLocks noChangeArrowheads="1"/>
            </p:cNvSpPr>
            <p:nvPr/>
          </p:nvSpPr>
          <p:spPr bwMode="auto">
            <a:xfrm>
              <a:off x="2064" y="3984"/>
              <a:ext cx="3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1400">
                  <a:solidFill>
                    <a:srgbClr val="FF0000"/>
                  </a:solidFill>
                </a:rPr>
                <a:t>导线</a:t>
              </a:r>
            </a:p>
          </p:txBody>
        </p:sp>
      </p:grpSp>
      <p:sp>
        <p:nvSpPr>
          <p:cNvPr id="3" name="灯片编号占位符 2"/>
          <p:cNvSpPr>
            <a:spLocks noGrp="1"/>
          </p:cNvSpPr>
          <p:nvPr>
            <p:ph type="sldNum" sz="quarter" idx="10"/>
          </p:nvPr>
        </p:nvSpPr>
        <p:spPr/>
        <p:txBody>
          <a:bodyPr/>
          <a:lstStyle/>
          <a:p>
            <a:pPr>
              <a:defRPr/>
            </a:pPr>
            <a:fld id="{EE823C69-BAB3-4855-B98D-EA704B1FD3BB}" type="slidenum">
              <a:rPr lang="zh-CN" altLang="en-US" smtClean="0"/>
              <a:pPr>
                <a:defRPr/>
              </a:pPr>
              <a:t>4</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dirty="0" smtClean="0">
                <a:ea typeface="宋体" pitchFamily="2" charset="-122"/>
              </a:rPr>
              <a:t>1.4 </a:t>
            </a:r>
            <a:r>
              <a:rPr lang="zh-CN" altLang="en-US" dirty="0" smtClean="0">
                <a:ea typeface="宋体" pitchFamily="2" charset="-122"/>
              </a:rPr>
              <a:t>基本电路元件模型</a:t>
            </a:r>
            <a:r>
              <a:rPr lang="zh-CN" altLang="en-US" dirty="0" smtClean="0">
                <a:ea typeface="仿宋_GB2312" pitchFamily="49" charset="-122"/>
              </a:rPr>
              <a:t>（</a:t>
            </a:r>
            <a:r>
              <a:rPr lang="zh-CN" altLang="en-US" dirty="0" smtClean="0">
                <a:ea typeface="宋体" pitchFamily="2" charset="-122"/>
              </a:rPr>
              <a:t>续</a:t>
            </a:r>
            <a:r>
              <a:rPr lang="en-US" altLang="zh-CN" dirty="0" smtClean="0">
                <a:ea typeface="宋体" pitchFamily="2" charset="-122"/>
              </a:rPr>
              <a:t>12</a:t>
            </a:r>
            <a:r>
              <a:rPr lang="zh-CN" altLang="en-US" dirty="0" smtClean="0">
                <a:ea typeface="仿宋_GB2312" pitchFamily="49" charset="-122"/>
              </a:rPr>
              <a:t>）</a:t>
            </a:r>
          </a:p>
        </p:txBody>
      </p:sp>
      <p:sp>
        <p:nvSpPr>
          <p:cNvPr id="39939" name="Rectangle 3"/>
          <p:cNvSpPr>
            <a:spLocks noGrp="1" noChangeArrowheads="1"/>
          </p:cNvSpPr>
          <p:nvPr>
            <p:ph sz="quarter" idx="11"/>
          </p:nvPr>
        </p:nvSpPr>
        <p:spPr>
          <a:xfrm>
            <a:off x="251520" y="692621"/>
            <a:ext cx="8715375" cy="5400675"/>
          </a:xfrm>
        </p:spPr>
        <p:txBody>
          <a:bodyPr/>
          <a:lstStyle/>
          <a:p>
            <a:pPr eaLnBrk="1" hangingPunct="1">
              <a:lnSpc>
                <a:spcPct val="120000"/>
              </a:lnSpc>
            </a:pPr>
            <a:r>
              <a:rPr lang="zh-CN" altLang="en-US" dirty="0" smtClean="0"/>
              <a:t>理想</a:t>
            </a:r>
            <a:r>
              <a:rPr lang="zh-CN" altLang="en-US" dirty="0" smtClean="0">
                <a:ea typeface="仿宋_GB2312" pitchFamily="49" charset="-122"/>
              </a:rPr>
              <a:t>（</a:t>
            </a:r>
            <a:r>
              <a:rPr lang="zh-CN" altLang="en-US" dirty="0" smtClean="0"/>
              <a:t>独立</a:t>
            </a:r>
            <a:r>
              <a:rPr lang="zh-CN" altLang="en-US" dirty="0" smtClean="0">
                <a:ea typeface="仿宋_GB2312" pitchFamily="49" charset="-122"/>
              </a:rPr>
              <a:t>）</a:t>
            </a:r>
            <a:r>
              <a:rPr lang="zh-CN" altLang="en-US" dirty="0" smtClean="0"/>
              <a:t>电流源</a:t>
            </a:r>
          </a:p>
          <a:p>
            <a:pPr lvl="1" eaLnBrk="1" hangingPunct="1">
              <a:lnSpc>
                <a:spcPct val="120000"/>
              </a:lnSpc>
            </a:pPr>
            <a:r>
              <a:rPr lang="zh-CN" altLang="en-US" dirty="0" smtClean="0"/>
              <a:t>若流过二端元件的电流不随它两端电压变化，保持固定的数值（或变化规律），称此元件为理想（独立）电流源。</a:t>
            </a:r>
          </a:p>
          <a:p>
            <a:pPr lvl="1" eaLnBrk="1" hangingPunct="1">
              <a:lnSpc>
                <a:spcPct val="120000"/>
              </a:lnSpc>
            </a:pPr>
            <a:r>
              <a:rPr lang="zh-CN" altLang="en-US" dirty="0" smtClean="0"/>
              <a:t>理想电流源的伏安特性为一条平行于电压轴的直线。</a:t>
            </a:r>
          </a:p>
        </p:txBody>
      </p:sp>
      <p:sp>
        <p:nvSpPr>
          <p:cNvPr id="75806" name="Text Box 30"/>
          <p:cNvSpPr txBox="1">
            <a:spLocks noChangeArrowheads="1"/>
          </p:cNvSpPr>
          <p:nvPr/>
        </p:nvSpPr>
        <p:spPr bwMode="auto">
          <a:xfrm>
            <a:off x="1385888" y="4770438"/>
            <a:ext cx="1724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dirty="0">
                <a:solidFill>
                  <a:schemeClr val="tx2"/>
                </a:solidFill>
                <a:latin typeface="Times New Roman" pitchFamily="18" charset="0"/>
                <a:ea typeface="楷体" pitchFamily="49" charset="-122"/>
              </a:rPr>
              <a:t>电流源符号</a:t>
            </a:r>
          </a:p>
        </p:txBody>
      </p:sp>
      <p:sp>
        <p:nvSpPr>
          <p:cNvPr id="75808" name="Text Box 32"/>
          <p:cNvSpPr txBox="1">
            <a:spLocks noChangeArrowheads="1"/>
          </p:cNvSpPr>
          <p:nvPr/>
        </p:nvSpPr>
        <p:spPr bwMode="auto">
          <a:xfrm>
            <a:off x="7435850" y="3778250"/>
            <a:ext cx="865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i="1">
                <a:solidFill>
                  <a:schemeClr val="tx2"/>
                </a:solidFill>
                <a:latin typeface="Times New Roman" pitchFamily="18" charset="0"/>
                <a:cs typeface="Times New Roman" pitchFamily="18" charset="0"/>
              </a:rPr>
              <a:t>i=i</a:t>
            </a:r>
            <a:r>
              <a:rPr kumimoji="1" lang="en-US" altLang="zh-CN" sz="2400" baseline="-25000">
                <a:solidFill>
                  <a:schemeClr val="tx2"/>
                </a:solidFill>
                <a:latin typeface="Times New Roman" pitchFamily="18" charset="0"/>
                <a:cs typeface="Times New Roman" pitchFamily="18" charset="0"/>
              </a:rPr>
              <a:t>S</a:t>
            </a:r>
            <a:endParaRPr kumimoji="1" lang="en-US" altLang="zh-CN" sz="2400">
              <a:solidFill>
                <a:schemeClr val="tx2"/>
              </a:solidFill>
              <a:latin typeface="Times New Roman" pitchFamily="18" charset="0"/>
              <a:cs typeface="Times New Roman" pitchFamily="18" charset="0"/>
            </a:endParaRPr>
          </a:p>
        </p:txBody>
      </p:sp>
      <p:sp>
        <p:nvSpPr>
          <p:cNvPr id="75809" name="AutoShape 33"/>
          <p:cNvSpPr>
            <a:spLocks noChangeArrowheads="1"/>
          </p:cNvSpPr>
          <p:nvPr/>
        </p:nvSpPr>
        <p:spPr bwMode="auto">
          <a:xfrm>
            <a:off x="5805488" y="3214688"/>
            <a:ext cx="2362200" cy="533400"/>
          </a:xfrm>
          <a:prstGeom prst="wedgeEllipseCallout">
            <a:avLst>
              <a:gd name="adj1" fmla="val -59542"/>
              <a:gd name="adj2" fmla="val 112796"/>
            </a:avLst>
          </a:prstGeom>
          <a:solidFill>
            <a:srgbClr val="FFFF66"/>
          </a:solidFill>
          <a:ln w="9525">
            <a:solidFill>
              <a:schemeClr val="tx1"/>
            </a:solidFill>
            <a:miter lim="800000"/>
            <a:headEnd/>
            <a:tailEnd/>
          </a:ln>
        </p:spPr>
        <p:txBody>
          <a:bodyPr/>
          <a:lstStyle/>
          <a:p>
            <a:r>
              <a:rPr kumimoji="1" lang="zh-CN" altLang="en-US" b="1">
                <a:solidFill>
                  <a:schemeClr val="tx2"/>
                </a:solidFill>
                <a:latin typeface="Times New Roman" pitchFamily="18" charset="0"/>
                <a:cs typeface="Times New Roman" pitchFamily="18" charset="0"/>
              </a:rPr>
              <a:t>不随电压变化</a:t>
            </a:r>
          </a:p>
        </p:txBody>
      </p:sp>
      <p:grpSp>
        <p:nvGrpSpPr>
          <p:cNvPr id="2" name="Group 34"/>
          <p:cNvGrpSpPr>
            <a:grpSpLocks/>
          </p:cNvGrpSpPr>
          <p:nvPr/>
        </p:nvGrpSpPr>
        <p:grpSpPr bwMode="auto">
          <a:xfrm>
            <a:off x="3748088" y="3214688"/>
            <a:ext cx="2844800" cy="1833562"/>
            <a:chOff x="1834" y="2736"/>
            <a:chExt cx="1792" cy="1155"/>
          </a:xfrm>
        </p:grpSpPr>
        <p:sp>
          <p:nvSpPr>
            <p:cNvPr id="39955" name="Line 35"/>
            <p:cNvSpPr>
              <a:spLocks noChangeShapeType="1"/>
            </p:cNvSpPr>
            <p:nvPr/>
          </p:nvSpPr>
          <p:spPr bwMode="auto">
            <a:xfrm>
              <a:off x="1834" y="3670"/>
              <a:ext cx="1728"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6" name="Line 36"/>
            <p:cNvSpPr>
              <a:spLocks noChangeShapeType="1"/>
            </p:cNvSpPr>
            <p:nvPr/>
          </p:nvSpPr>
          <p:spPr bwMode="auto">
            <a:xfrm flipV="1">
              <a:off x="2362" y="2854"/>
              <a:ext cx="0" cy="1008"/>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7" name="Text Box 37"/>
            <p:cNvSpPr txBox="1">
              <a:spLocks noChangeArrowheads="1"/>
            </p:cNvSpPr>
            <p:nvPr/>
          </p:nvSpPr>
          <p:spPr bwMode="auto">
            <a:xfrm>
              <a:off x="2400" y="2736"/>
              <a:ext cx="2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i="1">
                  <a:solidFill>
                    <a:schemeClr val="tx2"/>
                  </a:solidFill>
                  <a:latin typeface="Times New Roman" pitchFamily="18" charset="0"/>
                  <a:cs typeface="Times New Roman" pitchFamily="18" charset="0"/>
                </a:rPr>
                <a:t>u</a:t>
              </a:r>
            </a:p>
          </p:txBody>
        </p:sp>
        <p:sp>
          <p:nvSpPr>
            <p:cNvPr id="39958" name="Text Box 38"/>
            <p:cNvSpPr txBox="1">
              <a:spLocks noChangeArrowheads="1"/>
            </p:cNvSpPr>
            <p:nvPr/>
          </p:nvSpPr>
          <p:spPr bwMode="auto">
            <a:xfrm>
              <a:off x="3456" y="3382"/>
              <a:ext cx="17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i="1">
                  <a:solidFill>
                    <a:schemeClr val="tx2"/>
                  </a:solidFill>
                  <a:latin typeface="Times New Roman" pitchFamily="18" charset="0"/>
                  <a:cs typeface="Times New Roman" pitchFamily="18" charset="0"/>
                </a:rPr>
                <a:t>i</a:t>
              </a:r>
              <a:endParaRPr kumimoji="1" lang="en-US" altLang="zh-CN" sz="2400">
                <a:solidFill>
                  <a:schemeClr val="tx2"/>
                </a:solidFill>
                <a:latin typeface="Times New Roman" pitchFamily="18" charset="0"/>
                <a:cs typeface="Times New Roman" pitchFamily="18" charset="0"/>
              </a:endParaRPr>
            </a:p>
          </p:txBody>
        </p:sp>
        <p:sp>
          <p:nvSpPr>
            <p:cNvPr id="39959" name="Text Box 39"/>
            <p:cNvSpPr txBox="1">
              <a:spLocks noChangeArrowheads="1"/>
            </p:cNvSpPr>
            <p:nvPr/>
          </p:nvSpPr>
          <p:spPr bwMode="auto">
            <a:xfrm>
              <a:off x="2400" y="3600"/>
              <a:ext cx="2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i="1">
                  <a:solidFill>
                    <a:schemeClr val="tx2"/>
                  </a:solidFill>
                  <a:latin typeface="Times New Roman" pitchFamily="18" charset="0"/>
                  <a:cs typeface="Times New Roman" pitchFamily="18" charset="0"/>
                </a:rPr>
                <a:t>O</a:t>
              </a:r>
            </a:p>
          </p:txBody>
        </p:sp>
        <p:sp>
          <p:nvSpPr>
            <p:cNvPr id="39960" name="Line 40"/>
            <p:cNvSpPr>
              <a:spLocks noChangeShapeType="1"/>
            </p:cNvSpPr>
            <p:nvPr/>
          </p:nvSpPr>
          <p:spPr bwMode="auto">
            <a:xfrm>
              <a:off x="2880" y="2928"/>
              <a:ext cx="0" cy="960"/>
            </a:xfrm>
            <a:prstGeom prst="line">
              <a:avLst/>
            </a:prstGeom>
            <a:noFill/>
            <a:ln w="38100" cap="sq">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1" name="Text Box 41"/>
            <p:cNvSpPr txBox="1">
              <a:spLocks noChangeArrowheads="1"/>
            </p:cNvSpPr>
            <p:nvPr/>
          </p:nvSpPr>
          <p:spPr bwMode="auto">
            <a:xfrm>
              <a:off x="2876" y="3360"/>
              <a:ext cx="24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i="1">
                  <a:solidFill>
                    <a:schemeClr val="tx2"/>
                  </a:solidFill>
                  <a:latin typeface="Times New Roman" pitchFamily="18" charset="0"/>
                  <a:cs typeface="Times New Roman" pitchFamily="18" charset="0"/>
                </a:rPr>
                <a:t>i</a:t>
              </a:r>
              <a:r>
                <a:rPr kumimoji="1" lang="en-US" altLang="zh-CN" sz="2400" baseline="-25000">
                  <a:solidFill>
                    <a:schemeClr val="tx2"/>
                  </a:solidFill>
                  <a:latin typeface="Times New Roman" pitchFamily="18" charset="0"/>
                  <a:cs typeface="Times New Roman" pitchFamily="18" charset="0"/>
                </a:rPr>
                <a:t>S</a:t>
              </a:r>
              <a:endParaRPr kumimoji="1" lang="en-US" altLang="zh-CN" sz="2400">
                <a:solidFill>
                  <a:schemeClr val="tx2"/>
                </a:solidFill>
                <a:latin typeface="Times New Roman" pitchFamily="18" charset="0"/>
                <a:cs typeface="Times New Roman" pitchFamily="18" charset="0"/>
              </a:endParaRPr>
            </a:p>
          </p:txBody>
        </p:sp>
      </p:grpSp>
      <p:grpSp>
        <p:nvGrpSpPr>
          <p:cNvPr id="3" name="Group 42"/>
          <p:cNvGrpSpPr>
            <a:grpSpLocks/>
          </p:cNvGrpSpPr>
          <p:nvPr/>
        </p:nvGrpSpPr>
        <p:grpSpPr bwMode="auto">
          <a:xfrm>
            <a:off x="1677988" y="3286125"/>
            <a:ext cx="1308100" cy="1414463"/>
            <a:chOff x="414" y="2743"/>
            <a:chExt cx="824" cy="1001"/>
          </a:xfrm>
        </p:grpSpPr>
        <p:sp>
          <p:nvSpPr>
            <p:cNvPr id="39947" name="Oval 43"/>
            <p:cNvSpPr>
              <a:spLocks noChangeArrowheads="1"/>
            </p:cNvSpPr>
            <p:nvPr/>
          </p:nvSpPr>
          <p:spPr bwMode="auto">
            <a:xfrm>
              <a:off x="682" y="3238"/>
              <a:ext cx="192" cy="240"/>
            </a:xfrm>
            <a:prstGeom prst="ellipse">
              <a:avLst/>
            </a:prstGeom>
            <a:noFill/>
            <a:ln w="1905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solidFill>
                  <a:schemeClr val="tx2"/>
                </a:solidFill>
                <a:latin typeface="Times New Roman" pitchFamily="18" charset="0"/>
                <a:cs typeface="Times New Roman" pitchFamily="18" charset="0"/>
              </a:endParaRPr>
            </a:p>
          </p:txBody>
        </p:sp>
        <p:sp>
          <p:nvSpPr>
            <p:cNvPr id="39948" name="Text Box 44"/>
            <p:cNvSpPr txBox="1">
              <a:spLocks noChangeArrowheads="1"/>
            </p:cNvSpPr>
            <p:nvPr/>
          </p:nvSpPr>
          <p:spPr bwMode="auto">
            <a:xfrm>
              <a:off x="912" y="3168"/>
              <a:ext cx="32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i="1">
                  <a:solidFill>
                    <a:schemeClr val="tx2"/>
                  </a:solidFill>
                  <a:latin typeface="Times New Roman" pitchFamily="18" charset="0"/>
                  <a:cs typeface="Times New Roman" pitchFamily="18" charset="0"/>
                </a:rPr>
                <a:t>i</a:t>
              </a:r>
              <a:r>
                <a:rPr kumimoji="1" lang="en-US" altLang="zh-CN" sz="2400" baseline="-25000">
                  <a:solidFill>
                    <a:schemeClr val="tx2"/>
                  </a:solidFill>
                  <a:latin typeface="Times New Roman" pitchFamily="18" charset="0"/>
                  <a:cs typeface="Times New Roman" pitchFamily="18" charset="0"/>
                </a:rPr>
                <a:t>S</a:t>
              </a:r>
              <a:endParaRPr kumimoji="1" lang="en-US" altLang="zh-CN" sz="2400">
                <a:solidFill>
                  <a:schemeClr val="tx2"/>
                </a:solidFill>
                <a:latin typeface="Times New Roman" pitchFamily="18" charset="0"/>
                <a:cs typeface="Times New Roman" pitchFamily="18" charset="0"/>
              </a:endParaRPr>
            </a:p>
          </p:txBody>
        </p:sp>
        <p:sp>
          <p:nvSpPr>
            <p:cNvPr id="39949" name="Line 45"/>
            <p:cNvSpPr>
              <a:spLocks noChangeShapeType="1"/>
            </p:cNvSpPr>
            <p:nvPr/>
          </p:nvSpPr>
          <p:spPr bwMode="auto">
            <a:xfrm>
              <a:off x="925" y="3097"/>
              <a:ext cx="0" cy="528"/>
            </a:xfrm>
            <a:prstGeom prst="line">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0" name="Text Box 46"/>
            <p:cNvSpPr txBox="1">
              <a:spLocks noChangeArrowheads="1"/>
            </p:cNvSpPr>
            <p:nvPr/>
          </p:nvSpPr>
          <p:spPr bwMode="auto">
            <a:xfrm>
              <a:off x="414" y="2894"/>
              <a:ext cx="248" cy="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i="1">
                  <a:solidFill>
                    <a:schemeClr val="tx2"/>
                  </a:solidFill>
                  <a:latin typeface="Times New Roman" pitchFamily="18" charset="0"/>
                  <a:cs typeface="Times New Roman" pitchFamily="18" charset="0"/>
                </a:rPr>
                <a:t>+</a:t>
              </a:r>
            </a:p>
            <a:p>
              <a:pPr eaLnBrk="1" hangingPunct="1"/>
              <a:r>
                <a:rPr kumimoji="1" lang="en-US" altLang="zh-CN" sz="2400" i="1">
                  <a:solidFill>
                    <a:schemeClr val="tx2"/>
                  </a:solidFill>
                  <a:latin typeface="Times New Roman" pitchFamily="18" charset="0"/>
                  <a:cs typeface="Times New Roman" pitchFamily="18" charset="0"/>
                </a:rPr>
                <a:t>u</a:t>
              </a:r>
            </a:p>
            <a:p>
              <a:pPr eaLnBrk="1" hangingPunct="1"/>
              <a:r>
                <a:rPr kumimoji="1" lang="en-US" altLang="zh-CN" sz="2400" i="1">
                  <a:solidFill>
                    <a:schemeClr val="tx2"/>
                  </a:solidFill>
                  <a:latin typeface="Times New Roman" pitchFamily="18" charset="0"/>
                  <a:cs typeface="Times New Roman" pitchFamily="18" charset="0"/>
                </a:rPr>
                <a:t>_</a:t>
              </a:r>
            </a:p>
          </p:txBody>
        </p:sp>
        <p:sp>
          <p:nvSpPr>
            <p:cNvPr id="39951" name="Text Box 47"/>
            <p:cNvSpPr txBox="1">
              <a:spLocks noChangeArrowheads="1"/>
            </p:cNvSpPr>
            <p:nvPr/>
          </p:nvSpPr>
          <p:spPr bwMode="auto">
            <a:xfrm>
              <a:off x="807" y="2743"/>
              <a:ext cx="17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i="1">
                  <a:solidFill>
                    <a:schemeClr val="tx2"/>
                  </a:solidFill>
                  <a:latin typeface="Times New Roman" pitchFamily="18" charset="0"/>
                  <a:cs typeface="Times New Roman" pitchFamily="18" charset="0"/>
                </a:rPr>
                <a:t>i</a:t>
              </a:r>
            </a:p>
          </p:txBody>
        </p:sp>
        <p:sp>
          <p:nvSpPr>
            <p:cNvPr id="39952" name="Line 48"/>
            <p:cNvSpPr>
              <a:spLocks noChangeShapeType="1"/>
            </p:cNvSpPr>
            <p:nvPr/>
          </p:nvSpPr>
          <p:spPr bwMode="auto">
            <a:xfrm flipV="1">
              <a:off x="778" y="2976"/>
              <a:ext cx="0"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3" name="Line 49"/>
            <p:cNvSpPr>
              <a:spLocks noChangeShapeType="1"/>
            </p:cNvSpPr>
            <p:nvPr/>
          </p:nvSpPr>
          <p:spPr bwMode="auto">
            <a:xfrm>
              <a:off x="778" y="3466"/>
              <a:ext cx="0"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4" name="Line 50"/>
            <p:cNvSpPr>
              <a:spLocks noChangeShapeType="1"/>
            </p:cNvSpPr>
            <p:nvPr/>
          </p:nvSpPr>
          <p:spPr bwMode="auto">
            <a:xfrm>
              <a:off x="672" y="3360"/>
              <a:ext cx="19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5827" name="Text Box 51"/>
          <p:cNvSpPr txBox="1">
            <a:spLocks noChangeArrowheads="1"/>
          </p:cNvSpPr>
          <p:nvPr/>
        </p:nvSpPr>
        <p:spPr bwMode="auto">
          <a:xfrm>
            <a:off x="550863" y="5072063"/>
            <a:ext cx="8391525"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pPr>
            <a:r>
              <a:rPr kumimoji="1" lang="zh-CN" altLang="en-US" sz="2400" b="1" dirty="0">
                <a:solidFill>
                  <a:schemeClr val="tx2"/>
                </a:solidFill>
                <a:latin typeface="Times New Roman" pitchFamily="18" charset="0"/>
                <a:ea typeface="楷体" pitchFamily="49" charset="-122"/>
              </a:rPr>
              <a:t>理想电流源的参数用流过它的电流值（</a:t>
            </a:r>
            <a:r>
              <a:rPr kumimoji="1" lang="en-US" altLang="zh-CN" sz="2400" b="1" i="1" dirty="0" err="1">
                <a:solidFill>
                  <a:schemeClr val="tx2"/>
                </a:solidFill>
                <a:latin typeface="Times New Roman" pitchFamily="18" charset="0"/>
                <a:ea typeface="楷体" pitchFamily="49" charset="-122"/>
              </a:rPr>
              <a:t>i</a:t>
            </a:r>
            <a:r>
              <a:rPr kumimoji="1" lang="en-US" altLang="zh-CN" sz="2400" b="1" baseline="-25000" dirty="0" err="1">
                <a:solidFill>
                  <a:schemeClr val="tx2"/>
                </a:solidFill>
                <a:latin typeface="Times New Roman" pitchFamily="18" charset="0"/>
                <a:ea typeface="楷体" pitchFamily="49" charset="-122"/>
              </a:rPr>
              <a:t>S</a:t>
            </a:r>
            <a:r>
              <a:rPr kumimoji="1" lang="zh-CN" altLang="en-US" sz="2400" b="1" dirty="0">
                <a:solidFill>
                  <a:schemeClr val="tx2"/>
                </a:solidFill>
                <a:latin typeface="Times New Roman" pitchFamily="18" charset="0"/>
                <a:ea typeface="楷体" pitchFamily="49" charset="-122"/>
              </a:rPr>
              <a:t>）表示。</a:t>
            </a:r>
          </a:p>
          <a:p>
            <a:pPr eaLnBrk="1" hangingPunct="1">
              <a:lnSpc>
                <a:spcPct val="120000"/>
              </a:lnSpc>
            </a:pPr>
            <a:r>
              <a:rPr kumimoji="1" lang="zh-CN" altLang="en-US" sz="2400" b="1" dirty="0">
                <a:solidFill>
                  <a:schemeClr val="tx2"/>
                </a:solidFill>
                <a:latin typeface="Times New Roman" pitchFamily="18" charset="0"/>
                <a:ea typeface="楷体" pitchFamily="49" charset="-122"/>
              </a:rPr>
              <a:t>如果理想电流源的参数不随时间变化（恒定），又称为直流电流源或恒流源。</a:t>
            </a:r>
          </a:p>
        </p:txBody>
      </p:sp>
      <p:sp>
        <p:nvSpPr>
          <p:cNvPr id="27" name="Rectangle 52"/>
          <p:cNvSpPr>
            <a:spLocks noChangeArrowheads="1"/>
          </p:cNvSpPr>
          <p:nvPr/>
        </p:nvSpPr>
        <p:spPr bwMode="auto">
          <a:xfrm>
            <a:off x="428625" y="1500188"/>
            <a:ext cx="8543925" cy="2246312"/>
          </a:xfrm>
          <a:prstGeom prst="rect">
            <a:avLst/>
          </a:prstGeom>
          <a:solidFill>
            <a:schemeClr val="bg1"/>
          </a:solidFill>
          <a:ln w="38100" algn="ctr">
            <a:solidFill>
              <a:srgbClr val="FF0000"/>
            </a:solidFill>
            <a:miter lim="800000"/>
            <a:headEnd/>
            <a:tailEnd/>
          </a:ln>
        </p:spPr>
        <p:txBody>
          <a:bodyPr>
            <a:spAutoFit/>
          </a:bodyPr>
          <a:lstStyle/>
          <a:p>
            <a:r>
              <a:rPr kumimoji="1" lang="zh-CN" altLang="en-US" sz="2800" b="1" dirty="0">
                <a:latin typeface="华文新魏" pitchFamily="2" charset="-122"/>
                <a:ea typeface="华文新魏" pitchFamily="2" charset="-122"/>
              </a:rPr>
              <a:t>流过理想电流源的电流值不随电压变化，因此，理想电流源的两端不能被开路</a:t>
            </a:r>
            <a:r>
              <a:rPr kumimoji="1" lang="zh-CN" altLang="en-US" sz="2800" b="1" dirty="0">
                <a:latin typeface="楷体" pitchFamily="49" charset="-122"/>
                <a:ea typeface="楷体" pitchFamily="49" charset="-122"/>
              </a:rPr>
              <a:t>（</a:t>
            </a:r>
            <a:r>
              <a:rPr kumimoji="1" lang="zh-CN" altLang="en-US" sz="2800" b="1" dirty="0">
                <a:latin typeface="华文新魏" pitchFamily="2" charset="-122"/>
                <a:ea typeface="华文新魏" pitchFamily="2" charset="-122"/>
              </a:rPr>
              <a:t>电阻值为</a:t>
            </a:r>
            <a:r>
              <a:rPr kumimoji="1" lang="zh-CN" altLang="en-US" sz="2800" b="1" dirty="0">
                <a:latin typeface="Symbol" pitchFamily="18" charset="2"/>
                <a:ea typeface="华文新魏" pitchFamily="2" charset="-122"/>
              </a:rPr>
              <a:t></a:t>
            </a:r>
            <a:r>
              <a:rPr kumimoji="1" lang="zh-CN" altLang="en-US" sz="2800" b="1" dirty="0">
                <a:latin typeface="楷体" pitchFamily="49" charset="-122"/>
                <a:ea typeface="楷体" pitchFamily="49" charset="-122"/>
              </a:rPr>
              <a:t>）</a:t>
            </a:r>
            <a:r>
              <a:rPr kumimoji="1" lang="zh-CN" altLang="en-US" sz="2800" b="1" dirty="0">
                <a:latin typeface="华文新魏" pitchFamily="2" charset="-122"/>
                <a:ea typeface="华文新魏" pitchFamily="2" charset="-122"/>
              </a:rPr>
              <a:t>，否则，将产生无穷大电压。</a:t>
            </a:r>
          </a:p>
          <a:p>
            <a:r>
              <a:rPr kumimoji="1" lang="zh-CN" altLang="en-US" sz="2800" b="1" dirty="0">
                <a:latin typeface="华文新魏" pitchFamily="2" charset="-122"/>
                <a:ea typeface="华文新魏" pitchFamily="2" charset="-122"/>
              </a:rPr>
              <a:t>现实世界中理想电压源和理想电流源都是不存在的，它们只是实际电源在一定条件下的近似</a:t>
            </a:r>
            <a:r>
              <a:rPr kumimoji="1" lang="zh-CN" altLang="en-US" sz="2800" b="1" dirty="0">
                <a:latin typeface="楷体" pitchFamily="49" charset="-122"/>
                <a:ea typeface="楷体" pitchFamily="49" charset="-122"/>
              </a:rPr>
              <a:t>（</a:t>
            </a:r>
            <a:r>
              <a:rPr kumimoji="1" lang="zh-CN" altLang="en-US" sz="2800" b="1" dirty="0">
                <a:latin typeface="华文新魏" pitchFamily="2" charset="-122"/>
                <a:ea typeface="华文新魏" pitchFamily="2" charset="-122"/>
              </a:rPr>
              <a:t>模型</a:t>
            </a:r>
            <a:r>
              <a:rPr kumimoji="1" lang="zh-CN" altLang="en-US" sz="2800" b="1" dirty="0">
                <a:latin typeface="楷体" pitchFamily="49" charset="-122"/>
                <a:ea typeface="楷体" pitchFamily="49" charset="-122"/>
              </a:rPr>
              <a:t>）</a:t>
            </a:r>
            <a:r>
              <a:rPr kumimoji="1" lang="zh-CN" altLang="en-US" sz="2800" b="1" dirty="0">
                <a:latin typeface="华文新魏" pitchFamily="2" charset="-122"/>
                <a:ea typeface="华文新魏" pitchFamily="2" charset="-122"/>
              </a:rPr>
              <a:t>。</a:t>
            </a:r>
          </a:p>
        </p:txBody>
      </p:sp>
      <p:sp>
        <p:nvSpPr>
          <p:cNvPr id="4" name="灯片编号占位符 3"/>
          <p:cNvSpPr>
            <a:spLocks noGrp="1"/>
          </p:cNvSpPr>
          <p:nvPr>
            <p:ph type="sldNum" sz="quarter" idx="10"/>
          </p:nvPr>
        </p:nvSpPr>
        <p:spPr/>
        <p:txBody>
          <a:bodyPr/>
          <a:lstStyle/>
          <a:p>
            <a:pPr>
              <a:defRPr/>
            </a:pPr>
            <a:fld id="{EE823C69-BAB3-4855-B98D-EA704B1FD3BB}" type="slidenum">
              <a:rPr lang="zh-CN" altLang="en-US" smtClean="0"/>
              <a:pPr>
                <a:defRPr/>
              </a:pPr>
              <a:t>40</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8" fill="hold" grpId="0" nodeType="afterEffect">
                                  <p:stCondLst>
                                    <p:cond delay="0"/>
                                  </p:stCondLst>
                                  <p:iterate type="lt">
                                    <p:tmPct val="100000"/>
                                  </p:iterate>
                                  <p:childTnLst>
                                    <p:set>
                                      <p:cBhvr>
                                        <p:cTn id="9" dur="1" fill="hold">
                                          <p:stCondLst>
                                            <p:cond delay="0"/>
                                          </p:stCondLst>
                                        </p:cTn>
                                        <p:tgtEl>
                                          <p:spTgt spid="75808">
                                            <p:txEl>
                                              <p:pRg st="0" end="0"/>
                                            </p:txEl>
                                          </p:spTgt>
                                        </p:tgtEl>
                                        <p:attrNameLst>
                                          <p:attrName>style.visibility</p:attrName>
                                        </p:attrNameLst>
                                      </p:cBhvr>
                                      <p:to>
                                        <p:strVal val="visible"/>
                                      </p:to>
                                    </p:set>
                                    <p:animEffect transition="in" filter="wipe(left)">
                                      <p:cBhvr>
                                        <p:cTn id="10" dur="75"/>
                                        <p:tgtEl>
                                          <p:spTgt spid="75808">
                                            <p:txEl>
                                              <p:pRg st="0" end="0"/>
                                            </p:txEl>
                                          </p:spTgt>
                                        </p:tgtEl>
                                      </p:cBhvr>
                                    </p:animEffect>
                                  </p:childTnLst>
                                </p:cTn>
                              </p:par>
                            </p:childTnLst>
                          </p:cTn>
                        </p:par>
                        <p:par>
                          <p:cTn id="11" fill="hold" nodeType="afterGroup">
                            <p:stCondLst>
                              <p:cond delay="800"/>
                            </p:stCondLst>
                            <p:childTnLst>
                              <p:par>
                                <p:cTn id="12" presetID="22" presetClass="entr" presetSubtype="8" fill="hold" grpId="0" nodeType="afterEffect">
                                  <p:stCondLst>
                                    <p:cond delay="0"/>
                                  </p:stCondLst>
                                  <p:childTnLst>
                                    <p:set>
                                      <p:cBhvr>
                                        <p:cTn id="13" dur="1" fill="hold">
                                          <p:stCondLst>
                                            <p:cond delay="0"/>
                                          </p:stCondLst>
                                        </p:cTn>
                                        <p:tgtEl>
                                          <p:spTgt spid="75809">
                                            <p:bg/>
                                          </p:spTgt>
                                        </p:tgtEl>
                                        <p:attrNameLst>
                                          <p:attrName>style.visibility</p:attrName>
                                        </p:attrNameLst>
                                      </p:cBhvr>
                                      <p:to>
                                        <p:strVal val="visible"/>
                                      </p:to>
                                    </p:set>
                                    <p:animEffect transition="in" filter="wipe(left)">
                                      <p:cBhvr>
                                        <p:cTn id="14" dur="75"/>
                                        <p:tgtEl>
                                          <p:spTgt spid="75809">
                                            <p:bg/>
                                          </p:spTgt>
                                        </p:tgtEl>
                                      </p:cBhvr>
                                    </p:animEffect>
                                  </p:childTnLst>
                                </p:cTn>
                              </p:par>
                            </p:childTnLst>
                          </p:cTn>
                        </p:par>
                        <p:par>
                          <p:cTn id="15" fill="hold" nodeType="afterGroup">
                            <p:stCondLst>
                              <p:cond delay="875"/>
                            </p:stCondLst>
                            <p:childTnLst>
                              <p:par>
                                <p:cTn id="16" presetID="22" presetClass="entr" presetSubtype="8" fill="hold" grpId="0" nodeType="afterEffect">
                                  <p:stCondLst>
                                    <p:cond delay="0"/>
                                  </p:stCondLst>
                                  <p:iterate type="lt">
                                    <p:tmPct val="100000"/>
                                  </p:iterate>
                                  <p:childTnLst>
                                    <p:set>
                                      <p:cBhvr>
                                        <p:cTn id="17" dur="1" fill="hold">
                                          <p:stCondLst>
                                            <p:cond delay="0"/>
                                          </p:stCondLst>
                                        </p:cTn>
                                        <p:tgtEl>
                                          <p:spTgt spid="75809">
                                            <p:txEl>
                                              <p:pRg st="0" end="0"/>
                                            </p:txEl>
                                          </p:spTgt>
                                        </p:tgtEl>
                                        <p:attrNameLst>
                                          <p:attrName>style.visibility</p:attrName>
                                        </p:attrNameLst>
                                      </p:cBhvr>
                                      <p:to>
                                        <p:strVal val="visible"/>
                                      </p:to>
                                    </p:set>
                                    <p:animEffect transition="in" filter="wipe(left)">
                                      <p:cBhvr>
                                        <p:cTn id="18" dur="75"/>
                                        <p:tgtEl>
                                          <p:spTgt spid="75809">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iterate type="lt">
                                    <p:tmAbs val="100"/>
                                  </p:iterate>
                                  <p:childTnLst>
                                    <p:set>
                                      <p:cBhvr>
                                        <p:cTn id="22" dur="1" fill="hold">
                                          <p:stCondLst>
                                            <p:cond delay="0"/>
                                          </p:stCondLst>
                                        </p:cTn>
                                        <p:tgtEl>
                                          <p:spTgt spid="75827"/>
                                        </p:tgtEl>
                                        <p:attrNameLst>
                                          <p:attrName>style.visibility</p:attrName>
                                        </p:attrNameLst>
                                      </p:cBhvr>
                                      <p:to>
                                        <p:strVal val="visible"/>
                                      </p:to>
                                    </p:set>
                                  </p:childTnLst>
                                </p:cTn>
                              </p:par>
                            </p:childTnLst>
                          </p:cTn>
                        </p:par>
                        <p:par>
                          <p:cTn id="23" fill="hold" nodeType="afterGroup">
                            <p:stCondLst>
                              <p:cond delay="5601"/>
                            </p:stCondLst>
                            <p:childTnLst>
                              <p:par>
                                <p:cTn id="24" presetID="1" presetClass="entr" presetSubtype="0" fill="hold" nodeType="afterEffect">
                                  <p:stCondLst>
                                    <p:cond delay="0"/>
                                  </p:stCondLst>
                                  <p:childTnLst>
                                    <p:set>
                                      <p:cBhvr>
                                        <p:cTn id="25" dur="1" fill="hold">
                                          <p:stCondLst>
                                            <p:cond delay="499"/>
                                          </p:stCondLst>
                                        </p:cTn>
                                        <p:tgtEl>
                                          <p:spTgt spid="3"/>
                                        </p:tgtEl>
                                        <p:attrNameLst>
                                          <p:attrName>style.visibility</p:attrName>
                                        </p:attrNameLst>
                                      </p:cBhvr>
                                      <p:to>
                                        <p:strVal val="visible"/>
                                      </p:to>
                                    </p:set>
                                  </p:childTnLst>
                                </p:cTn>
                              </p:par>
                            </p:childTnLst>
                          </p:cTn>
                        </p:par>
                        <p:par>
                          <p:cTn id="26" fill="hold" nodeType="afterGroup">
                            <p:stCondLst>
                              <p:cond delay="6101"/>
                            </p:stCondLst>
                            <p:childTnLst>
                              <p:par>
                                <p:cTn id="27" presetID="1" presetClass="entr" presetSubtype="0" fill="hold" grpId="0" nodeType="afterEffect">
                                  <p:stCondLst>
                                    <p:cond delay="0"/>
                                  </p:stCondLst>
                                  <p:iterate type="lt">
                                    <p:tmAbs val="75"/>
                                  </p:iterate>
                                  <p:childTnLst>
                                    <p:set>
                                      <p:cBhvr>
                                        <p:cTn id="28" dur="1" fill="hold">
                                          <p:stCondLst>
                                            <p:cond delay="74"/>
                                          </p:stCondLst>
                                        </p:cTn>
                                        <p:tgtEl>
                                          <p:spTgt spid="75806"/>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iterate type="lt">
                                    <p:tmAbs val="100"/>
                                  </p:iterate>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06" grpId="0" autoUpdateAnimBg="0"/>
      <p:bldP spid="75808" grpId="0" build="p" autoUpdateAnimBg="0" advAuto="0"/>
      <p:bldP spid="75809" grpId="0" build="p" animBg="1" autoUpdateAnimBg="0" advAuto="0"/>
      <p:bldP spid="75827" grpId="0"/>
      <p:bldP spid="2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dirty="0" smtClean="0">
                <a:ea typeface="宋体" pitchFamily="2" charset="-122"/>
              </a:rPr>
              <a:t>1.4 </a:t>
            </a:r>
            <a:r>
              <a:rPr lang="zh-CN" altLang="en-US" dirty="0" smtClean="0">
                <a:ea typeface="宋体" pitchFamily="2" charset="-122"/>
              </a:rPr>
              <a:t>基本电路元件模型</a:t>
            </a:r>
            <a:r>
              <a:rPr lang="zh-CN" altLang="en-US" dirty="0" smtClean="0">
                <a:ea typeface="仿宋_GB2312" pitchFamily="49" charset="-122"/>
              </a:rPr>
              <a:t>（</a:t>
            </a:r>
            <a:r>
              <a:rPr lang="zh-CN" altLang="en-US" dirty="0" smtClean="0">
                <a:ea typeface="宋体" pitchFamily="2" charset="-122"/>
              </a:rPr>
              <a:t>续</a:t>
            </a:r>
            <a:r>
              <a:rPr lang="en-US" altLang="zh-CN" dirty="0" smtClean="0">
                <a:ea typeface="宋体" pitchFamily="2" charset="-122"/>
              </a:rPr>
              <a:t>12</a:t>
            </a:r>
            <a:r>
              <a:rPr lang="zh-CN" altLang="en-US" dirty="0" smtClean="0">
                <a:ea typeface="仿宋_GB2312" pitchFamily="49" charset="-122"/>
              </a:rPr>
              <a:t>）</a:t>
            </a:r>
          </a:p>
        </p:txBody>
      </p:sp>
      <p:sp>
        <p:nvSpPr>
          <p:cNvPr id="39939" name="Rectangle 3"/>
          <p:cNvSpPr>
            <a:spLocks noGrp="1" noChangeArrowheads="1"/>
          </p:cNvSpPr>
          <p:nvPr>
            <p:ph sz="quarter" idx="11"/>
          </p:nvPr>
        </p:nvSpPr>
        <p:spPr>
          <a:xfrm>
            <a:off x="223765" y="675767"/>
            <a:ext cx="8715375" cy="5400675"/>
          </a:xfrm>
        </p:spPr>
        <p:txBody>
          <a:bodyPr/>
          <a:lstStyle/>
          <a:p>
            <a:pPr eaLnBrk="1" hangingPunct="1">
              <a:lnSpc>
                <a:spcPct val="120000"/>
              </a:lnSpc>
            </a:pPr>
            <a:r>
              <a:rPr lang="zh-CN" altLang="en-US" dirty="0" smtClean="0"/>
              <a:t>理想</a:t>
            </a:r>
            <a:r>
              <a:rPr lang="zh-CN" altLang="en-US" dirty="0" smtClean="0">
                <a:ea typeface="仿宋_GB2312" pitchFamily="49" charset="-122"/>
              </a:rPr>
              <a:t>（</a:t>
            </a:r>
            <a:r>
              <a:rPr lang="zh-CN" altLang="en-US" dirty="0" smtClean="0"/>
              <a:t>独立</a:t>
            </a:r>
            <a:r>
              <a:rPr lang="zh-CN" altLang="en-US" dirty="0" smtClean="0">
                <a:ea typeface="仿宋_GB2312" pitchFamily="49" charset="-122"/>
              </a:rPr>
              <a:t>）</a:t>
            </a:r>
            <a:r>
              <a:rPr lang="zh-CN" altLang="en-US" dirty="0" smtClean="0"/>
              <a:t>电流源</a:t>
            </a:r>
            <a:endParaRPr lang="zh-CN" altLang="en-US" dirty="0" smtClean="0"/>
          </a:p>
        </p:txBody>
      </p:sp>
      <p:sp>
        <p:nvSpPr>
          <p:cNvPr id="4" name="灯片编号占位符 3"/>
          <p:cNvSpPr>
            <a:spLocks noGrp="1"/>
          </p:cNvSpPr>
          <p:nvPr>
            <p:ph type="sldNum" sz="quarter" idx="10"/>
          </p:nvPr>
        </p:nvSpPr>
        <p:spPr/>
        <p:txBody>
          <a:bodyPr/>
          <a:lstStyle/>
          <a:p>
            <a:pPr>
              <a:defRPr/>
            </a:pPr>
            <a:fld id="{EE823C69-BAB3-4855-B98D-EA704B1FD3BB}" type="slidenum">
              <a:rPr lang="zh-CN" altLang="en-US" smtClean="0"/>
              <a:pPr>
                <a:defRPr/>
              </a:pPr>
              <a:t>41</a:t>
            </a:fld>
            <a:endParaRPr lang="zh-CN" altLang="en-US"/>
          </a:p>
        </p:txBody>
      </p:sp>
      <p:sp>
        <p:nvSpPr>
          <p:cNvPr id="28" name="Rectangle 52"/>
          <p:cNvSpPr>
            <a:spLocks noChangeArrowheads="1"/>
          </p:cNvSpPr>
          <p:nvPr/>
        </p:nvSpPr>
        <p:spPr bwMode="auto">
          <a:xfrm>
            <a:off x="251520" y="1484784"/>
            <a:ext cx="8543925" cy="3254032"/>
          </a:xfrm>
          <a:prstGeom prst="rect">
            <a:avLst/>
          </a:prstGeom>
          <a:solidFill>
            <a:schemeClr val="bg1"/>
          </a:solidFill>
          <a:ln w="38100" algn="ctr">
            <a:solidFill>
              <a:srgbClr val="FF0000"/>
            </a:solidFill>
            <a:miter lim="800000"/>
            <a:headEnd/>
            <a:tailEnd/>
          </a:ln>
        </p:spPr>
        <p:txBody>
          <a:bodyPr>
            <a:spAutoFit/>
          </a:bodyPr>
          <a:lstStyle/>
          <a:p>
            <a:pPr indent="714375">
              <a:lnSpc>
                <a:spcPct val="150000"/>
              </a:lnSpc>
            </a:pPr>
            <a:r>
              <a:rPr kumimoji="1" lang="zh-CN" altLang="en-US" sz="2800" b="1" dirty="0">
                <a:latin typeface="华文新魏" pitchFamily="2" charset="-122"/>
                <a:ea typeface="华文新魏" pitchFamily="2" charset="-122"/>
              </a:rPr>
              <a:t>流过理想电流源的电流值不随电压变化，因此，理想电流源的两端不能被开路</a:t>
            </a:r>
            <a:r>
              <a:rPr kumimoji="1" lang="zh-CN" altLang="en-US" sz="2800" b="1" dirty="0">
                <a:latin typeface="楷体" pitchFamily="49" charset="-122"/>
                <a:ea typeface="楷体" pitchFamily="49" charset="-122"/>
              </a:rPr>
              <a:t>（</a:t>
            </a:r>
            <a:r>
              <a:rPr kumimoji="1" lang="zh-CN" altLang="en-US" sz="2800" b="1" dirty="0">
                <a:latin typeface="华文新魏" pitchFamily="2" charset="-122"/>
                <a:ea typeface="华文新魏" pitchFamily="2" charset="-122"/>
              </a:rPr>
              <a:t>电阻值为</a:t>
            </a:r>
            <a:r>
              <a:rPr kumimoji="1" lang="zh-CN" altLang="en-US" sz="2800" b="1" dirty="0">
                <a:latin typeface="Symbol" pitchFamily="18" charset="2"/>
                <a:ea typeface="华文新魏" pitchFamily="2" charset="-122"/>
              </a:rPr>
              <a:t></a:t>
            </a:r>
            <a:r>
              <a:rPr kumimoji="1" lang="zh-CN" altLang="en-US" sz="2800" b="1" dirty="0">
                <a:latin typeface="楷体" pitchFamily="49" charset="-122"/>
                <a:ea typeface="楷体" pitchFamily="49" charset="-122"/>
              </a:rPr>
              <a:t>）</a:t>
            </a:r>
            <a:r>
              <a:rPr kumimoji="1" lang="zh-CN" altLang="en-US" sz="2800" b="1" dirty="0">
                <a:latin typeface="华文新魏" pitchFamily="2" charset="-122"/>
                <a:ea typeface="华文新魏" pitchFamily="2" charset="-122"/>
              </a:rPr>
              <a:t>，否则，将产生无穷大电压。</a:t>
            </a:r>
          </a:p>
          <a:p>
            <a:pPr indent="714375">
              <a:lnSpc>
                <a:spcPct val="150000"/>
              </a:lnSpc>
            </a:pPr>
            <a:r>
              <a:rPr kumimoji="1" lang="zh-CN" altLang="en-US" sz="2800" b="1" dirty="0">
                <a:latin typeface="华文新魏" pitchFamily="2" charset="-122"/>
                <a:ea typeface="华文新魏" pitchFamily="2" charset="-122"/>
              </a:rPr>
              <a:t>现实世界中理想电压源和理想电流源都是不存在的，它们只是实际电源在一定条件下的近似</a:t>
            </a:r>
            <a:r>
              <a:rPr kumimoji="1" lang="zh-CN" altLang="en-US" sz="2800" b="1" dirty="0">
                <a:latin typeface="楷体" pitchFamily="49" charset="-122"/>
                <a:ea typeface="楷体" pitchFamily="49" charset="-122"/>
              </a:rPr>
              <a:t>（</a:t>
            </a:r>
            <a:r>
              <a:rPr kumimoji="1" lang="zh-CN" altLang="en-US" sz="2800" b="1" dirty="0">
                <a:latin typeface="华文新魏" pitchFamily="2" charset="-122"/>
                <a:ea typeface="华文新魏" pitchFamily="2" charset="-122"/>
              </a:rPr>
              <a:t>模型</a:t>
            </a:r>
            <a:r>
              <a:rPr kumimoji="1" lang="zh-CN" altLang="en-US" sz="2800" b="1" dirty="0">
                <a:latin typeface="楷体" pitchFamily="49" charset="-122"/>
                <a:ea typeface="楷体" pitchFamily="49" charset="-122"/>
              </a:rPr>
              <a:t>）</a:t>
            </a:r>
            <a:r>
              <a:rPr kumimoji="1" lang="zh-CN" altLang="en-US" sz="2800" b="1" dirty="0">
                <a:latin typeface="华文新魏" pitchFamily="2" charset="-122"/>
                <a:ea typeface="华文新魏" pitchFamily="2" charset="-122"/>
              </a:rPr>
              <a:t>。</a:t>
            </a:r>
          </a:p>
        </p:txBody>
      </p:sp>
    </p:spTree>
    <p:extLst>
      <p:ext uri="{BB962C8B-B14F-4D97-AF65-F5344CB8AC3E}">
        <p14:creationId xmlns:p14="http://schemas.microsoft.com/office/powerpoint/2010/main" val="10449745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zh-CN" dirty="0" smtClean="0">
                <a:ea typeface="宋体" pitchFamily="2" charset="-122"/>
              </a:rPr>
              <a:t>1.4 </a:t>
            </a:r>
            <a:r>
              <a:rPr lang="zh-CN" altLang="en-US" dirty="0" smtClean="0">
                <a:ea typeface="宋体" pitchFamily="2" charset="-122"/>
              </a:rPr>
              <a:t>基本电路元件模型</a:t>
            </a:r>
            <a:r>
              <a:rPr lang="zh-CN" altLang="en-US" dirty="0" smtClean="0">
                <a:ea typeface="仿宋_GB2312" pitchFamily="49" charset="-122"/>
              </a:rPr>
              <a:t>（</a:t>
            </a:r>
            <a:r>
              <a:rPr lang="zh-CN" altLang="en-US" dirty="0" smtClean="0">
                <a:ea typeface="宋体" pitchFamily="2" charset="-122"/>
              </a:rPr>
              <a:t>续</a:t>
            </a:r>
            <a:r>
              <a:rPr lang="en-US" altLang="zh-CN" dirty="0" smtClean="0">
                <a:ea typeface="宋体" pitchFamily="2" charset="-122"/>
              </a:rPr>
              <a:t>13</a:t>
            </a:r>
            <a:r>
              <a:rPr lang="zh-CN" altLang="en-US" dirty="0" smtClean="0">
                <a:ea typeface="仿宋_GB2312" pitchFamily="49" charset="-122"/>
              </a:rPr>
              <a:t>）</a:t>
            </a:r>
          </a:p>
        </p:txBody>
      </p:sp>
      <p:sp>
        <p:nvSpPr>
          <p:cNvPr id="40963" name="Rectangle 3"/>
          <p:cNvSpPr>
            <a:spLocks noGrp="1" noChangeArrowheads="1"/>
          </p:cNvSpPr>
          <p:nvPr>
            <p:ph sz="quarter" idx="11"/>
          </p:nvPr>
        </p:nvSpPr>
        <p:spPr/>
        <p:txBody>
          <a:bodyPr/>
          <a:lstStyle/>
          <a:p>
            <a:pPr eaLnBrk="1" hangingPunct="1"/>
            <a:r>
              <a:rPr lang="zh-CN" altLang="en-US" dirty="0" smtClean="0"/>
              <a:t>电源的模型</a:t>
            </a:r>
            <a:r>
              <a:rPr lang="en-US" altLang="zh-CN" dirty="0" smtClean="0"/>
              <a:t>1</a:t>
            </a:r>
            <a:r>
              <a:rPr lang="zh-CN" altLang="en-US" dirty="0" smtClean="0"/>
              <a:t>：</a:t>
            </a:r>
            <a:r>
              <a:rPr lang="zh-CN" altLang="en-US" dirty="0" smtClean="0">
                <a:solidFill>
                  <a:srgbClr val="A50021"/>
                </a:solidFill>
              </a:rPr>
              <a:t>电压源模型</a:t>
            </a:r>
            <a:r>
              <a:rPr lang="zh-CN" altLang="en-US" dirty="0" smtClean="0"/>
              <a:t/>
            </a:r>
            <a:br>
              <a:rPr lang="zh-CN" altLang="en-US" dirty="0" smtClean="0"/>
            </a:br>
            <a:r>
              <a:rPr lang="zh-CN" altLang="en-US" sz="2400" dirty="0" smtClean="0"/>
              <a:t>理想的电压源和电流源是不存在的，实际电源不能输出无穷大的功率。实际电压源（简称电压源）随着输出电流的增大，端电压将下降，可以用理想电压源和一个内阻</a:t>
            </a:r>
            <a:r>
              <a:rPr lang="en-US" altLang="zh-CN" sz="2400" i="1" dirty="0" smtClean="0"/>
              <a:t>R</a:t>
            </a:r>
            <a:r>
              <a:rPr lang="en-US" altLang="zh-CN" sz="2400" baseline="-25000" dirty="0" smtClean="0"/>
              <a:t>o</a:t>
            </a:r>
            <a:r>
              <a:rPr lang="zh-CN" altLang="en-US" sz="2400" dirty="0" smtClean="0"/>
              <a:t>串联来等效。</a:t>
            </a:r>
          </a:p>
        </p:txBody>
      </p:sp>
      <p:grpSp>
        <p:nvGrpSpPr>
          <p:cNvPr id="2" name="Group 20"/>
          <p:cNvGrpSpPr>
            <a:grpSpLocks/>
          </p:cNvGrpSpPr>
          <p:nvPr/>
        </p:nvGrpSpPr>
        <p:grpSpPr bwMode="auto">
          <a:xfrm>
            <a:off x="625475" y="3613150"/>
            <a:ext cx="2063750" cy="1752600"/>
            <a:chOff x="571" y="2285"/>
            <a:chExt cx="1300" cy="1104"/>
          </a:xfrm>
        </p:grpSpPr>
        <p:sp>
          <p:nvSpPr>
            <p:cNvPr id="41003" name="Rectangle 4"/>
            <p:cNvSpPr>
              <a:spLocks noChangeArrowheads="1"/>
            </p:cNvSpPr>
            <p:nvPr/>
          </p:nvSpPr>
          <p:spPr bwMode="auto">
            <a:xfrm>
              <a:off x="571" y="2502"/>
              <a:ext cx="291" cy="887"/>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anchor="ctr">
              <a:spAutoFit/>
            </a:bodyPr>
            <a:lstStyle/>
            <a:p>
              <a:pPr algn="ctr"/>
              <a:r>
                <a:rPr lang="zh-CN" altLang="en-US" b="1" dirty="0">
                  <a:ea typeface="楷体" pitchFamily="49" charset="-122"/>
                </a:rPr>
                <a:t>实际电源</a:t>
              </a:r>
            </a:p>
          </p:txBody>
        </p:sp>
        <p:grpSp>
          <p:nvGrpSpPr>
            <p:cNvPr id="41004" name="Group 7"/>
            <p:cNvGrpSpPr>
              <a:grpSpLocks/>
            </p:cNvGrpSpPr>
            <p:nvPr/>
          </p:nvGrpSpPr>
          <p:grpSpPr bwMode="auto">
            <a:xfrm>
              <a:off x="869" y="2588"/>
              <a:ext cx="378" cy="56"/>
              <a:chOff x="869" y="2588"/>
              <a:chExt cx="378" cy="56"/>
            </a:xfrm>
          </p:grpSpPr>
          <p:sp>
            <p:nvSpPr>
              <p:cNvPr id="41017" name="Line 5"/>
              <p:cNvSpPr>
                <a:spLocks noChangeShapeType="1"/>
              </p:cNvSpPr>
              <p:nvPr/>
            </p:nvSpPr>
            <p:spPr bwMode="auto">
              <a:xfrm>
                <a:off x="869" y="2616"/>
                <a:ext cx="33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1018" name="Oval 6"/>
              <p:cNvSpPr>
                <a:spLocks noChangeArrowheads="1"/>
              </p:cNvSpPr>
              <p:nvPr/>
            </p:nvSpPr>
            <p:spPr bwMode="auto">
              <a:xfrm>
                <a:off x="1191" y="2588"/>
                <a:ext cx="56" cy="56"/>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grpSp>
          <p:nvGrpSpPr>
            <p:cNvPr id="41005" name="Group 8"/>
            <p:cNvGrpSpPr>
              <a:grpSpLocks/>
            </p:cNvGrpSpPr>
            <p:nvPr/>
          </p:nvGrpSpPr>
          <p:grpSpPr bwMode="auto">
            <a:xfrm>
              <a:off x="869" y="3268"/>
              <a:ext cx="378" cy="56"/>
              <a:chOff x="869" y="2588"/>
              <a:chExt cx="378" cy="56"/>
            </a:xfrm>
          </p:grpSpPr>
          <p:sp>
            <p:nvSpPr>
              <p:cNvPr id="41015" name="Line 9"/>
              <p:cNvSpPr>
                <a:spLocks noChangeShapeType="1"/>
              </p:cNvSpPr>
              <p:nvPr/>
            </p:nvSpPr>
            <p:spPr bwMode="auto">
              <a:xfrm>
                <a:off x="869" y="2616"/>
                <a:ext cx="33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1016" name="Oval 10"/>
              <p:cNvSpPr>
                <a:spLocks noChangeArrowheads="1"/>
              </p:cNvSpPr>
              <p:nvPr/>
            </p:nvSpPr>
            <p:spPr bwMode="auto">
              <a:xfrm>
                <a:off x="1191" y="2588"/>
                <a:ext cx="56" cy="56"/>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sp>
          <p:nvSpPr>
            <p:cNvPr id="41006" name="Text Box 11"/>
            <p:cNvSpPr txBox="1">
              <a:spLocks noChangeArrowheads="1"/>
            </p:cNvSpPr>
            <p:nvPr/>
          </p:nvSpPr>
          <p:spPr bwMode="auto">
            <a:xfrm>
              <a:off x="1106" y="2589"/>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a:t>
              </a:r>
            </a:p>
          </p:txBody>
        </p:sp>
        <p:sp>
          <p:nvSpPr>
            <p:cNvPr id="41007" name="Text Box 12"/>
            <p:cNvSpPr txBox="1">
              <a:spLocks noChangeArrowheads="1"/>
            </p:cNvSpPr>
            <p:nvPr/>
          </p:nvSpPr>
          <p:spPr bwMode="auto">
            <a:xfrm>
              <a:off x="1113" y="2899"/>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zh-CN"/>
            </a:p>
          </p:txBody>
        </p:sp>
        <p:sp>
          <p:nvSpPr>
            <p:cNvPr id="41008" name="Text Box 13"/>
            <p:cNvSpPr txBox="1">
              <a:spLocks noChangeArrowheads="1"/>
            </p:cNvSpPr>
            <p:nvPr/>
          </p:nvSpPr>
          <p:spPr bwMode="auto">
            <a:xfrm>
              <a:off x="1109" y="29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_</a:t>
              </a:r>
            </a:p>
          </p:txBody>
        </p:sp>
        <p:sp>
          <p:nvSpPr>
            <p:cNvPr id="41009" name="Text Box 14"/>
            <p:cNvSpPr txBox="1">
              <a:spLocks noChangeArrowheads="1"/>
            </p:cNvSpPr>
            <p:nvPr/>
          </p:nvSpPr>
          <p:spPr bwMode="auto">
            <a:xfrm>
              <a:off x="1096" y="2798"/>
              <a:ext cx="1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i="1">
                  <a:latin typeface="Times New Roman" pitchFamily="18" charset="0"/>
                  <a:cs typeface="Times New Roman" pitchFamily="18" charset="0"/>
                </a:rPr>
                <a:t>u</a:t>
              </a:r>
            </a:p>
          </p:txBody>
        </p:sp>
        <p:sp>
          <p:nvSpPr>
            <p:cNvPr id="41010" name="Line 15"/>
            <p:cNvSpPr>
              <a:spLocks noChangeShapeType="1"/>
            </p:cNvSpPr>
            <p:nvPr/>
          </p:nvSpPr>
          <p:spPr bwMode="auto">
            <a:xfrm>
              <a:off x="1003" y="2462"/>
              <a:ext cx="34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1011" name="Text Box 16"/>
            <p:cNvSpPr txBox="1">
              <a:spLocks noChangeArrowheads="1"/>
            </p:cNvSpPr>
            <p:nvPr/>
          </p:nvSpPr>
          <p:spPr bwMode="auto">
            <a:xfrm>
              <a:off x="1347" y="2285"/>
              <a:ext cx="15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i="1">
                  <a:latin typeface="Times New Roman" pitchFamily="18" charset="0"/>
                  <a:cs typeface="Times New Roman" pitchFamily="18" charset="0"/>
                </a:rPr>
                <a:t>i</a:t>
              </a:r>
            </a:p>
          </p:txBody>
        </p:sp>
        <p:sp>
          <p:nvSpPr>
            <p:cNvPr id="41012" name="Freeform 17"/>
            <p:cNvSpPr>
              <a:spLocks/>
            </p:cNvSpPr>
            <p:nvPr/>
          </p:nvSpPr>
          <p:spPr bwMode="auto">
            <a:xfrm>
              <a:off x="1245" y="2611"/>
              <a:ext cx="325" cy="678"/>
            </a:xfrm>
            <a:custGeom>
              <a:avLst/>
              <a:gdLst>
                <a:gd name="T0" fmla="*/ 9 w 325"/>
                <a:gd name="T1" fmla="*/ 0 h 678"/>
                <a:gd name="T2" fmla="*/ 325 w 325"/>
                <a:gd name="T3" fmla="*/ 0 h 678"/>
                <a:gd name="T4" fmla="*/ 325 w 325"/>
                <a:gd name="T5" fmla="*/ 678 h 678"/>
                <a:gd name="T6" fmla="*/ 0 w 325"/>
                <a:gd name="T7" fmla="*/ 678 h 678"/>
                <a:gd name="T8" fmla="*/ 0 60000 65536"/>
                <a:gd name="T9" fmla="*/ 0 60000 65536"/>
                <a:gd name="T10" fmla="*/ 0 60000 65536"/>
                <a:gd name="T11" fmla="*/ 0 60000 65536"/>
                <a:gd name="T12" fmla="*/ 0 w 325"/>
                <a:gd name="T13" fmla="*/ 0 h 678"/>
                <a:gd name="T14" fmla="*/ 325 w 325"/>
                <a:gd name="T15" fmla="*/ 678 h 678"/>
              </a:gdLst>
              <a:ahLst/>
              <a:cxnLst>
                <a:cxn ang="T8">
                  <a:pos x="T0" y="T1"/>
                </a:cxn>
                <a:cxn ang="T9">
                  <a:pos x="T2" y="T3"/>
                </a:cxn>
                <a:cxn ang="T10">
                  <a:pos x="T4" y="T5"/>
                </a:cxn>
                <a:cxn ang="T11">
                  <a:pos x="T6" y="T7"/>
                </a:cxn>
              </a:cxnLst>
              <a:rect l="T12" t="T13" r="T14" b="T15"/>
              <a:pathLst>
                <a:path w="325" h="678">
                  <a:moveTo>
                    <a:pt x="9" y="0"/>
                  </a:moveTo>
                  <a:lnTo>
                    <a:pt x="325" y="0"/>
                  </a:lnTo>
                  <a:lnTo>
                    <a:pt x="325" y="678"/>
                  </a:lnTo>
                  <a:lnTo>
                    <a:pt x="0" y="678"/>
                  </a:lnTo>
                </a:path>
              </a:pathLst>
            </a:cu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41013" name="Rectangle 18"/>
            <p:cNvSpPr>
              <a:spLocks noChangeArrowheads="1"/>
            </p:cNvSpPr>
            <p:nvPr/>
          </p:nvSpPr>
          <p:spPr bwMode="auto">
            <a:xfrm>
              <a:off x="1514" y="2834"/>
              <a:ext cx="112" cy="251"/>
            </a:xfrm>
            <a:prstGeom prst="rect">
              <a:avLst/>
            </a:prstGeom>
            <a:solidFill>
              <a:srgbClr val="EDF8FF"/>
            </a:solidFill>
            <a:ln w="28575" algn="ctr">
              <a:solidFill>
                <a:schemeClr val="tx1"/>
              </a:solidFill>
              <a:miter lim="800000"/>
              <a:headEnd/>
              <a:tailEnd/>
            </a:ln>
          </p:spPr>
          <p:txBody>
            <a:bodyPr wrap="none" anchor="ctr">
              <a:spAutoFit/>
            </a:bodyPr>
            <a:lstStyle/>
            <a:p>
              <a:endParaRPr lang="zh-CN" altLang="en-US"/>
            </a:p>
          </p:txBody>
        </p:sp>
        <p:sp>
          <p:nvSpPr>
            <p:cNvPr id="41014" name="Text Box 19"/>
            <p:cNvSpPr txBox="1">
              <a:spLocks noChangeArrowheads="1"/>
            </p:cNvSpPr>
            <p:nvPr/>
          </p:nvSpPr>
          <p:spPr bwMode="auto">
            <a:xfrm>
              <a:off x="1593" y="2814"/>
              <a:ext cx="27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i="1">
                  <a:latin typeface="Times New Roman" pitchFamily="18" charset="0"/>
                  <a:cs typeface="Times New Roman" pitchFamily="18" charset="0"/>
                </a:rPr>
                <a:t>R</a:t>
              </a:r>
              <a:r>
                <a:rPr lang="en-US" altLang="zh-CN" b="1" baseline="-25000">
                  <a:latin typeface="Times New Roman" pitchFamily="18" charset="0"/>
                  <a:cs typeface="Times New Roman" pitchFamily="18" charset="0"/>
                </a:rPr>
                <a:t>L</a:t>
              </a:r>
              <a:endParaRPr lang="en-US" altLang="zh-CN" b="1">
                <a:latin typeface="Times New Roman" pitchFamily="18" charset="0"/>
                <a:cs typeface="Times New Roman" pitchFamily="18" charset="0"/>
              </a:endParaRPr>
            </a:p>
          </p:txBody>
        </p:sp>
      </p:grpSp>
      <p:sp>
        <p:nvSpPr>
          <p:cNvPr id="76821" name="AutoShape 21"/>
          <p:cNvSpPr>
            <a:spLocks noChangeArrowheads="1"/>
          </p:cNvSpPr>
          <p:nvPr/>
        </p:nvSpPr>
        <p:spPr bwMode="auto">
          <a:xfrm>
            <a:off x="2670175" y="5621338"/>
            <a:ext cx="3582988" cy="354012"/>
          </a:xfrm>
          <a:prstGeom prst="rightArrow">
            <a:avLst>
              <a:gd name="adj1" fmla="val 50000"/>
              <a:gd name="adj2" fmla="val 253027"/>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grpSp>
        <p:nvGrpSpPr>
          <p:cNvPr id="5" name="Group 63"/>
          <p:cNvGrpSpPr>
            <a:grpSpLocks/>
          </p:cNvGrpSpPr>
          <p:nvPr/>
        </p:nvGrpSpPr>
        <p:grpSpPr bwMode="auto">
          <a:xfrm>
            <a:off x="2673350" y="3287713"/>
            <a:ext cx="2946400" cy="2268537"/>
            <a:chOff x="1684" y="2071"/>
            <a:chExt cx="1856" cy="1429"/>
          </a:xfrm>
        </p:grpSpPr>
        <p:sp>
          <p:nvSpPr>
            <p:cNvPr id="40992" name="Line 23"/>
            <p:cNvSpPr>
              <a:spLocks noChangeShapeType="1"/>
            </p:cNvSpPr>
            <p:nvPr/>
          </p:nvSpPr>
          <p:spPr bwMode="auto">
            <a:xfrm>
              <a:off x="1801" y="3131"/>
              <a:ext cx="157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993" name="Line 24"/>
            <p:cNvSpPr>
              <a:spLocks noChangeShapeType="1"/>
            </p:cNvSpPr>
            <p:nvPr/>
          </p:nvSpPr>
          <p:spPr bwMode="auto">
            <a:xfrm flipV="1">
              <a:off x="1977" y="2211"/>
              <a:ext cx="0" cy="10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994" name="Line 25"/>
            <p:cNvSpPr>
              <a:spLocks noChangeShapeType="1"/>
            </p:cNvSpPr>
            <p:nvPr/>
          </p:nvSpPr>
          <p:spPr bwMode="auto">
            <a:xfrm>
              <a:off x="1977" y="2471"/>
              <a:ext cx="1106"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995" name="Line 26"/>
            <p:cNvSpPr>
              <a:spLocks noChangeShapeType="1"/>
            </p:cNvSpPr>
            <p:nvPr/>
          </p:nvSpPr>
          <p:spPr bwMode="auto">
            <a:xfrm>
              <a:off x="1968" y="2471"/>
              <a:ext cx="1096" cy="149"/>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996" name="Text Box 27"/>
            <p:cNvSpPr txBox="1">
              <a:spLocks noChangeArrowheads="1"/>
            </p:cNvSpPr>
            <p:nvPr/>
          </p:nvSpPr>
          <p:spPr bwMode="auto">
            <a:xfrm>
              <a:off x="1959" y="2071"/>
              <a:ext cx="1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i="1">
                  <a:latin typeface="Times New Roman" pitchFamily="18" charset="0"/>
                  <a:cs typeface="Times New Roman" pitchFamily="18" charset="0"/>
                </a:rPr>
                <a:t>u</a:t>
              </a:r>
            </a:p>
          </p:txBody>
        </p:sp>
        <p:sp>
          <p:nvSpPr>
            <p:cNvPr id="40997" name="Text Box 28"/>
            <p:cNvSpPr txBox="1">
              <a:spLocks noChangeArrowheads="1"/>
            </p:cNvSpPr>
            <p:nvPr/>
          </p:nvSpPr>
          <p:spPr bwMode="auto">
            <a:xfrm>
              <a:off x="3371" y="2991"/>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i="1"/>
                <a:t>i</a:t>
              </a:r>
            </a:p>
          </p:txBody>
        </p:sp>
        <p:sp>
          <p:nvSpPr>
            <p:cNvPr id="40998" name="Text Box 29"/>
            <p:cNvSpPr txBox="1">
              <a:spLocks noChangeArrowheads="1"/>
            </p:cNvSpPr>
            <p:nvPr/>
          </p:nvSpPr>
          <p:spPr bwMode="auto">
            <a:xfrm>
              <a:off x="1768" y="3083"/>
              <a:ext cx="22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i="1"/>
                <a:t>O</a:t>
              </a:r>
            </a:p>
          </p:txBody>
        </p:sp>
        <p:sp>
          <p:nvSpPr>
            <p:cNvPr id="40999" name="Text Box 30"/>
            <p:cNvSpPr txBox="1">
              <a:spLocks noChangeArrowheads="1"/>
            </p:cNvSpPr>
            <p:nvPr/>
          </p:nvSpPr>
          <p:spPr bwMode="auto">
            <a:xfrm>
              <a:off x="1684" y="2332"/>
              <a:ext cx="25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i="1">
                  <a:latin typeface="Times New Roman" pitchFamily="18" charset="0"/>
                  <a:cs typeface="Times New Roman" pitchFamily="18" charset="0"/>
                </a:rPr>
                <a:t>u</a:t>
              </a:r>
              <a:r>
                <a:rPr lang="en-US" altLang="zh-CN" b="1" baseline="-25000">
                  <a:latin typeface="Times New Roman" pitchFamily="18" charset="0"/>
                  <a:cs typeface="Times New Roman" pitchFamily="18" charset="0"/>
                </a:rPr>
                <a:t>S</a:t>
              </a:r>
              <a:endParaRPr lang="en-US" altLang="zh-CN" b="1">
                <a:latin typeface="Times New Roman" pitchFamily="18" charset="0"/>
                <a:cs typeface="Times New Roman" pitchFamily="18" charset="0"/>
              </a:endParaRPr>
            </a:p>
          </p:txBody>
        </p:sp>
        <p:sp>
          <p:nvSpPr>
            <p:cNvPr id="41000" name="Text Box 31"/>
            <p:cNvSpPr txBox="1">
              <a:spLocks noChangeArrowheads="1"/>
            </p:cNvSpPr>
            <p:nvPr/>
          </p:nvSpPr>
          <p:spPr bwMode="auto">
            <a:xfrm>
              <a:off x="2345" y="2197"/>
              <a:ext cx="114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dirty="0">
                  <a:ea typeface="楷体" pitchFamily="49" charset="-122"/>
                </a:rPr>
                <a:t>理想电压源特性</a:t>
              </a:r>
            </a:p>
          </p:txBody>
        </p:sp>
        <p:sp>
          <p:nvSpPr>
            <p:cNvPr id="41001" name="Text Box 32"/>
            <p:cNvSpPr txBox="1">
              <a:spLocks noChangeArrowheads="1"/>
            </p:cNvSpPr>
            <p:nvPr/>
          </p:nvSpPr>
          <p:spPr bwMode="auto">
            <a:xfrm>
              <a:off x="2135" y="2627"/>
              <a:ext cx="114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dirty="0">
                  <a:solidFill>
                    <a:srgbClr val="FF3300"/>
                  </a:solidFill>
                  <a:ea typeface="楷体" pitchFamily="49" charset="-122"/>
                </a:rPr>
                <a:t>实际电压源特性</a:t>
              </a:r>
            </a:p>
          </p:txBody>
        </p:sp>
        <p:graphicFrame>
          <p:nvGraphicFramePr>
            <p:cNvPr id="41002" name="Object 2"/>
            <p:cNvGraphicFramePr>
              <a:graphicFrameLocks noChangeAspect="1"/>
            </p:cNvGraphicFramePr>
            <p:nvPr/>
          </p:nvGraphicFramePr>
          <p:xfrm>
            <a:off x="2190" y="3178"/>
            <a:ext cx="1147" cy="322"/>
          </p:xfrm>
          <a:graphic>
            <a:graphicData uri="http://schemas.openxmlformats.org/presentationml/2006/ole">
              <mc:AlternateContent xmlns:mc="http://schemas.openxmlformats.org/markup-compatibility/2006">
                <mc:Choice xmlns:v="urn:schemas-microsoft-com:vml" Requires="v">
                  <p:oleObj spid="_x0000_s41041" name="Equation" r:id="rId3" imgW="812447" imgH="228501" progId="">
                    <p:embed/>
                  </p:oleObj>
                </mc:Choice>
                <mc:Fallback>
                  <p:oleObj name="Equation" r:id="rId3" imgW="812447" imgH="228501" progId="">
                    <p:embed/>
                    <p:pic>
                      <p:nvPicPr>
                        <p:cNvPr id="0" name="Picture 7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0" y="3178"/>
                          <a:ext cx="1147" cy="3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6861" name="Text Box 61"/>
          <p:cNvSpPr txBox="1">
            <a:spLocks noChangeArrowheads="1"/>
          </p:cNvSpPr>
          <p:nvPr/>
        </p:nvSpPr>
        <p:spPr bwMode="auto">
          <a:xfrm>
            <a:off x="6559550" y="5457825"/>
            <a:ext cx="18113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dirty="0">
                <a:ea typeface="楷体" pitchFamily="49" charset="-122"/>
              </a:rPr>
              <a:t>实际电压源模型</a:t>
            </a:r>
          </a:p>
        </p:txBody>
      </p:sp>
      <p:grpSp>
        <p:nvGrpSpPr>
          <p:cNvPr id="6" name="Group 64"/>
          <p:cNvGrpSpPr>
            <a:grpSpLocks/>
          </p:cNvGrpSpPr>
          <p:nvPr/>
        </p:nvGrpSpPr>
        <p:grpSpPr bwMode="auto">
          <a:xfrm>
            <a:off x="6061075" y="3436940"/>
            <a:ext cx="2767013" cy="2005013"/>
            <a:chOff x="3818" y="2165"/>
            <a:chExt cx="1743" cy="1263"/>
          </a:xfrm>
        </p:grpSpPr>
        <p:grpSp>
          <p:nvGrpSpPr>
            <p:cNvPr id="40969" name="Group 36"/>
            <p:cNvGrpSpPr>
              <a:grpSpLocks/>
            </p:cNvGrpSpPr>
            <p:nvPr/>
          </p:nvGrpSpPr>
          <p:grpSpPr bwMode="auto">
            <a:xfrm>
              <a:off x="4559" y="2534"/>
              <a:ext cx="378" cy="56"/>
              <a:chOff x="869" y="2588"/>
              <a:chExt cx="378" cy="56"/>
            </a:xfrm>
          </p:grpSpPr>
          <p:sp>
            <p:nvSpPr>
              <p:cNvPr id="40990" name="Line 37"/>
              <p:cNvSpPr>
                <a:spLocks noChangeShapeType="1"/>
              </p:cNvSpPr>
              <p:nvPr/>
            </p:nvSpPr>
            <p:spPr bwMode="auto">
              <a:xfrm>
                <a:off x="869" y="2616"/>
                <a:ext cx="33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991" name="Oval 38"/>
              <p:cNvSpPr>
                <a:spLocks noChangeArrowheads="1"/>
              </p:cNvSpPr>
              <p:nvPr/>
            </p:nvSpPr>
            <p:spPr bwMode="auto">
              <a:xfrm>
                <a:off x="1191" y="2588"/>
                <a:ext cx="56" cy="56"/>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grpSp>
          <p:nvGrpSpPr>
            <p:cNvPr id="40970" name="Group 39"/>
            <p:cNvGrpSpPr>
              <a:grpSpLocks/>
            </p:cNvGrpSpPr>
            <p:nvPr/>
          </p:nvGrpSpPr>
          <p:grpSpPr bwMode="auto">
            <a:xfrm>
              <a:off x="4559" y="3214"/>
              <a:ext cx="378" cy="56"/>
              <a:chOff x="869" y="2588"/>
              <a:chExt cx="378" cy="56"/>
            </a:xfrm>
          </p:grpSpPr>
          <p:sp>
            <p:nvSpPr>
              <p:cNvPr id="40988" name="Line 40"/>
              <p:cNvSpPr>
                <a:spLocks noChangeShapeType="1"/>
              </p:cNvSpPr>
              <p:nvPr/>
            </p:nvSpPr>
            <p:spPr bwMode="auto">
              <a:xfrm>
                <a:off x="869" y="2616"/>
                <a:ext cx="33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989" name="Oval 41"/>
              <p:cNvSpPr>
                <a:spLocks noChangeArrowheads="1"/>
              </p:cNvSpPr>
              <p:nvPr/>
            </p:nvSpPr>
            <p:spPr bwMode="auto">
              <a:xfrm>
                <a:off x="1191" y="2588"/>
                <a:ext cx="56" cy="56"/>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sp>
          <p:nvSpPr>
            <p:cNvPr id="40971" name="Text Box 42"/>
            <p:cNvSpPr txBox="1">
              <a:spLocks noChangeArrowheads="1"/>
            </p:cNvSpPr>
            <p:nvPr/>
          </p:nvSpPr>
          <p:spPr bwMode="auto">
            <a:xfrm>
              <a:off x="4796" y="2535"/>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a:t>
              </a:r>
            </a:p>
          </p:txBody>
        </p:sp>
        <p:sp>
          <p:nvSpPr>
            <p:cNvPr id="40972" name="Text Box 43"/>
            <p:cNvSpPr txBox="1">
              <a:spLocks noChangeArrowheads="1"/>
            </p:cNvSpPr>
            <p:nvPr/>
          </p:nvSpPr>
          <p:spPr bwMode="auto">
            <a:xfrm>
              <a:off x="4803" y="2845"/>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zh-CN"/>
            </a:p>
          </p:txBody>
        </p:sp>
        <p:sp>
          <p:nvSpPr>
            <p:cNvPr id="40973" name="Text Box 44"/>
            <p:cNvSpPr txBox="1">
              <a:spLocks noChangeArrowheads="1"/>
            </p:cNvSpPr>
            <p:nvPr/>
          </p:nvSpPr>
          <p:spPr bwMode="auto">
            <a:xfrm>
              <a:off x="4799" y="285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_</a:t>
              </a:r>
            </a:p>
          </p:txBody>
        </p:sp>
        <p:sp>
          <p:nvSpPr>
            <p:cNvPr id="40974" name="Text Box 45"/>
            <p:cNvSpPr txBox="1">
              <a:spLocks noChangeArrowheads="1"/>
            </p:cNvSpPr>
            <p:nvPr/>
          </p:nvSpPr>
          <p:spPr bwMode="auto">
            <a:xfrm>
              <a:off x="4786" y="2744"/>
              <a:ext cx="1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i="1">
                  <a:latin typeface="Times New Roman" pitchFamily="18" charset="0"/>
                  <a:cs typeface="Times New Roman" pitchFamily="18" charset="0"/>
                </a:rPr>
                <a:t>u</a:t>
              </a:r>
            </a:p>
          </p:txBody>
        </p:sp>
        <p:sp>
          <p:nvSpPr>
            <p:cNvPr id="40975" name="Line 46"/>
            <p:cNvSpPr>
              <a:spLocks noChangeShapeType="1"/>
            </p:cNvSpPr>
            <p:nvPr/>
          </p:nvSpPr>
          <p:spPr bwMode="auto">
            <a:xfrm>
              <a:off x="4693" y="2408"/>
              <a:ext cx="34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976" name="Text Box 47"/>
            <p:cNvSpPr txBox="1">
              <a:spLocks noChangeArrowheads="1"/>
            </p:cNvSpPr>
            <p:nvPr/>
          </p:nvSpPr>
          <p:spPr bwMode="auto">
            <a:xfrm>
              <a:off x="5037" y="2231"/>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i="1"/>
                <a:t>i</a:t>
              </a:r>
            </a:p>
          </p:txBody>
        </p:sp>
        <p:sp>
          <p:nvSpPr>
            <p:cNvPr id="40977" name="Freeform 48"/>
            <p:cNvSpPr>
              <a:spLocks/>
            </p:cNvSpPr>
            <p:nvPr/>
          </p:nvSpPr>
          <p:spPr bwMode="auto">
            <a:xfrm>
              <a:off x="4935" y="2557"/>
              <a:ext cx="325" cy="678"/>
            </a:xfrm>
            <a:custGeom>
              <a:avLst/>
              <a:gdLst>
                <a:gd name="T0" fmla="*/ 9 w 325"/>
                <a:gd name="T1" fmla="*/ 0 h 678"/>
                <a:gd name="T2" fmla="*/ 325 w 325"/>
                <a:gd name="T3" fmla="*/ 0 h 678"/>
                <a:gd name="T4" fmla="*/ 325 w 325"/>
                <a:gd name="T5" fmla="*/ 678 h 678"/>
                <a:gd name="T6" fmla="*/ 0 w 325"/>
                <a:gd name="T7" fmla="*/ 678 h 678"/>
                <a:gd name="T8" fmla="*/ 0 60000 65536"/>
                <a:gd name="T9" fmla="*/ 0 60000 65536"/>
                <a:gd name="T10" fmla="*/ 0 60000 65536"/>
                <a:gd name="T11" fmla="*/ 0 60000 65536"/>
                <a:gd name="T12" fmla="*/ 0 w 325"/>
                <a:gd name="T13" fmla="*/ 0 h 678"/>
                <a:gd name="T14" fmla="*/ 325 w 325"/>
                <a:gd name="T15" fmla="*/ 678 h 678"/>
              </a:gdLst>
              <a:ahLst/>
              <a:cxnLst>
                <a:cxn ang="T8">
                  <a:pos x="T0" y="T1"/>
                </a:cxn>
                <a:cxn ang="T9">
                  <a:pos x="T2" y="T3"/>
                </a:cxn>
                <a:cxn ang="T10">
                  <a:pos x="T4" y="T5"/>
                </a:cxn>
                <a:cxn ang="T11">
                  <a:pos x="T6" y="T7"/>
                </a:cxn>
              </a:cxnLst>
              <a:rect l="T12" t="T13" r="T14" b="T15"/>
              <a:pathLst>
                <a:path w="325" h="678">
                  <a:moveTo>
                    <a:pt x="9" y="0"/>
                  </a:moveTo>
                  <a:lnTo>
                    <a:pt x="325" y="0"/>
                  </a:lnTo>
                  <a:lnTo>
                    <a:pt x="325" y="678"/>
                  </a:lnTo>
                  <a:lnTo>
                    <a:pt x="0" y="678"/>
                  </a:lnTo>
                </a:path>
              </a:pathLst>
            </a:cu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40978" name="Rectangle 49"/>
            <p:cNvSpPr>
              <a:spLocks noChangeArrowheads="1"/>
            </p:cNvSpPr>
            <p:nvPr/>
          </p:nvSpPr>
          <p:spPr bwMode="auto">
            <a:xfrm>
              <a:off x="5204" y="2780"/>
              <a:ext cx="112" cy="251"/>
            </a:xfrm>
            <a:prstGeom prst="rect">
              <a:avLst/>
            </a:prstGeom>
            <a:solidFill>
              <a:srgbClr val="EDF8FF"/>
            </a:solidFill>
            <a:ln w="28575" algn="ctr">
              <a:solidFill>
                <a:schemeClr val="tx1"/>
              </a:solidFill>
              <a:miter lim="800000"/>
              <a:headEnd/>
              <a:tailEnd/>
            </a:ln>
          </p:spPr>
          <p:txBody>
            <a:bodyPr wrap="none" anchor="ctr">
              <a:spAutoFit/>
            </a:bodyPr>
            <a:lstStyle/>
            <a:p>
              <a:endParaRPr lang="zh-CN" altLang="en-US"/>
            </a:p>
          </p:txBody>
        </p:sp>
        <p:sp>
          <p:nvSpPr>
            <p:cNvPr id="40979" name="Text Box 50"/>
            <p:cNvSpPr txBox="1">
              <a:spLocks noChangeArrowheads="1"/>
            </p:cNvSpPr>
            <p:nvPr/>
          </p:nvSpPr>
          <p:spPr bwMode="auto">
            <a:xfrm>
              <a:off x="5283" y="2760"/>
              <a:ext cx="27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i="1">
                  <a:latin typeface="Times New Roman" pitchFamily="18" charset="0"/>
                  <a:cs typeface="Times New Roman" pitchFamily="18" charset="0"/>
                </a:rPr>
                <a:t>R</a:t>
              </a:r>
              <a:r>
                <a:rPr lang="en-US" altLang="zh-CN" b="1" baseline="-25000">
                  <a:latin typeface="Times New Roman" pitchFamily="18" charset="0"/>
                  <a:cs typeface="Times New Roman" pitchFamily="18" charset="0"/>
                </a:rPr>
                <a:t>L</a:t>
              </a:r>
              <a:endParaRPr lang="en-US" altLang="zh-CN" b="1">
                <a:latin typeface="Times New Roman" pitchFamily="18" charset="0"/>
                <a:cs typeface="Times New Roman" pitchFamily="18" charset="0"/>
              </a:endParaRPr>
            </a:p>
          </p:txBody>
        </p:sp>
        <p:sp>
          <p:nvSpPr>
            <p:cNvPr id="40980" name="Freeform 51"/>
            <p:cNvSpPr>
              <a:spLocks/>
            </p:cNvSpPr>
            <p:nvPr/>
          </p:nvSpPr>
          <p:spPr bwMode="auto">
            <a:xfrm flipH="1">
              <a:off x="4249" y="2567"/>
              <a:ext cx="325" cy="678"/>
            </a:xfrm>
            <a:custGeom>
              <a:avLst/>
              <a:gdLst>
                <a:gd name="T0" fmla="*/ 9 w 325"/>
                <a:gd name="T1" fmla="*/ 0 h 678"/>
                <a:gd name="T2" fmla="*/ 325 w 325"/>
                <a:gd name="T3" fmla="*/ 0 h 678"/>
                <a:gd name="T4" fmla="*/ 325 w 325"/>
                <a:gd name="T5" fmla="*/ 678 h 678"/>
                <a:gd name="T6" fmla="*/ 0 w 325"/>
                <a:gd name="T7" fmla="*/ 678 h 678"/>
                <a:gd name="T8" fmla="*/ 0 60000 65536"/>
                <a:gd name="T9" fmla="*/ 0 60000 65536"/>
                <a:gd name="T10" fmla="*/ 0 60000 65536"/>
                <a:gd name="T11" fmla="*/ 0 60000 65536"/>
                <a:gd name="T12" fmla="*/ 0 w 325"/>
                <a:gd name="T13" fmla="*/ 0 h 678"/>
                <a:gd name="T14" fmla="*/ 325 w 325"/>
                <a:gd name="T15" fmla="*/ 678 h 678"/>
              </a:gdLst>
              <a:ahLst/>
              <a:cxnLst>
                <a:cxn ang="T8">
                  <a:pos x="T0" y="T1"/>
                </a:cxn>
                <a:cxn ang="T9">
                  <a:pos x="T2" y="T3"/>
                </a:cxn>
                <a:cxn ang="T10">
                  <a:pos x="T4" y="T5"/>
                </a:cxn>
                <a:cxn ang="T11">
                  <a:pos x="T6" y="T7"/>
                </a:cxn>
              </a:cxnLst>
              <a:rect l="T12" t="T13" r="T14" b="T15"/>
              <a:pathLst>
                <a:path w="325" h="678">
                  <a:moveTo>
                    <a:pt x="9" y="0"/>
                  </a:moveTo>
                  <a:lnTo>
                    <a:pt x="325" y="0"/>
                  </a:lnTo>
                  <a:lnTo>
                    <a:pt x="325" y="678"/>
                  </a:lnTo>
                  <a:lnTo>
                    <a:pt x="0" y="67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40981" name="Rectangle 53"/>
            <p:cNvSpPr>
              <a:spLocks noChangeArrowheads="1"/>
            </p:cNvSpPr>
            <p:nvPr/>
          </p:nvSpPr>
          <p:spPr bwMode="auto">
            <a:xfrm>
              <a:off x="4366" y="2508"/>
              <a:ext cx="242" cy="112"/>
            </a:xfrm>
            <a:prstGeom prst="rect">
              <a:avLst/>
            </a:prstGeom>
            <a:solidFill>
              <a:srgbClr val="EDF8FF"/>
            </a:solidFill>
            <a:ln w="28575" algn="ctr">
              <a:solidFill>
                <a:schemeClr val="tx1"/>
              </a:solidFill>
              <a:miter lim="800000"/>
              <a:headEnd/>
              <a:tailEnd/>
            </a:ln>
          </p:spPr>
          <p:txBody>
            <a:bodyPr wrap="none" anchor="ctr">
              <a:spAutoFit/>
            </a:bodyPr>
            <a:lstStyle/>
            <a:p>
              <a:endParaRPr lang="zh-CN" altLang="en-US"/>
            </a:p>
          </p:txBody>
        </p:sp>
        <p:sp>
          <p:nvSpPr>
            <p:cNvPr id="40982" name="Oval 54"/>
            <p:cNvSpPr>
              <a:spLocks noChangeArrowheads="1"/>
            </p:cNvSpPr>
            <p:nvPr/>
          </p:nvSpPr>
          <p:spPr bwMode="auto">
            <a:xfrm>
              <a:off x="4154" y="2824"/>
              <a:ext cx="185" cy="177"/>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0983" name="Text Box 55"/>
            <p:cNvSpPr txBox="1">
              <a:spLocks noChangeArrowheads="1"/>
            </p:cNvSpPr>
            <p:nvPr/>
          </p:nvSpPr>
          <p:spPr bwMode="auto">
            <a:xfrm>
              <a:off x="3947" y="2558"/>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a:t>
              </a:r>
            </a:p>
          </p:txBody>
        </p:sp>
        <p:sp>
          <p:nvSpPr>
            <p:cNvPr id="40984" name="Text Box 57"/>
            <p:cNvSpPr txBox="1">
              <a:spLocks noChangeArrowheads="1"/>
            </p:cNvSpPr>
            <p:nvPr/>
          </p:nvSpPr>
          <p:spPr bwMode="auto">
            <a:xfrm>
              <a:off x="3875" y="2767"/>
              <a:ext cx="25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i="1">
                  <a:latin typeface="Times New Roman" pitchFamily="18" charset="0"/>
                  <a:cs typeface="Times New Roman" pitchFamily="18" charset="0"/>
                </a:rPr>
                <a:t>u</a:t>
              </a:r>
              <a:r>
                <a:rPr lang="en-US" altLang="zh-CN" b="1" baseline="-25000">
                  <a:latin typeface="Times New Roman" pitchFamily="18" charset="0"/>
                  <a:cs typeface="Times New Roman" pitchFamily="18" charset="0"/>
                </a:rPr>
                <a:t>S</a:t>
              </a:r>
              <a:endParaRPr lang="en-US" altLang="zh-CN" b="1">
                <a:latin typeface="Times New Roman" pitchFamily="18" charset="0"/>
                <a:cs typeface="Times New Roman" pitchFamily="18" charset="0"/>
              </a:endParaRPr>
            </a:p>
          </p:txBody>
        </p:sp>
        <p:sp>
          <p:nvSpPr>
            <p:cNvPr id="40985" name="Text Box 59"/>
            <p:cNvSpPr txBox="1">
              <a:spLocks noChangeArrowheads="1"/>
            </p:cNvSpPr>
            <p:nvPr/>
          </p:nvSpPr>
          <p:spPr bwMode="auto">
            <a:xfrm>
              <a:off x="3918" y="293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_</a:t>
              </a:r>
            </a:p>
          </p:txBody>
        </p:sp>
        <p:sp>
          <p:nvSpPr>
            <p:cNvPr id="40986" name="Text Box 60"/>
            <p:cNvSpPr txBox="1">
              <a:spLocks noChangeArrowheads="1"/>
            </p:cNvSpPr>
            <p:nvPr/>
          </p:nvSpPr>
          <p:spPr bwMode="auto">
            <a:xfrm>
              <a:off x="4306" y="2221"/>
              <a:ext cx="26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i="1">
                  <a:latin typeface="Times New Roman" pitchFamily="18" charset="0"/>
                  <a:cs typeface="Times New Roman" pitchFamily="18" charset="0"/>
                </a:rPr>
                <a:t>R</a:t>
              </a:r>
              <a:r>
                <a:rPr lang="en-US" altLang="zh-CN" b="1" baseline="-25000">
                  <a:latin typeface="Times New Roman" pitchFamily="18" charset="0"/>
                  <a:cs typeface="Times New Roman" pitchFamily="18" charset="0"/>
                </a:rPr>
                <a:t>0</a:t>
              </a:r>
              <a:endParaRPr lang="en-US" altLang="zh-CN" b="1">
                <a:latin typeface="Times New Roman" pitchFamily="18" charset="0"/>
                <a:cs typeface="Times New Roman" pitchFamily="18" charset="0"/>
              </a:endParaRPr>
            </a:p>
          </p:txBody>
        </p:sp>
        <p:sp>
          <p:nvSpPr>
            <p:cNvPr id="40987" name="Rectangle 62"/>
            <p:cNvSpPr>
              <a:spLocks noChangeArrowheads="1"/>
            </p:cNvSpPr>
            <p:nvPr/>
          </p:nvSpPr>
          <p:spPr bwMode="auto">
            <a:xfrm>
              <a:off x="3818" y="2165"/>
              <a:ext cx="901" cy="1263"/>
            </a:xfrm>
            <a:prstGeom prst="rect">
              <a:avLst/>
            </a:prstGeom>
            <a:noFill/>
            <a:ln w="19050" algn="ctr">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sp>
        <p:nvSpPr>
          <p:cNvPr id="3" name="灯片编号占位符 2"/>
          <p:cNvSpPr>
            <a:spLocks noGrp="1"/>
          </p:cNvSpPr>
          <p:nvPr>
            <p:ph type="sldNum" sz="quarter" idx="10"/>
          </p:nvPr>
        </p:nvSpPr>
        <p:spPr/>
        <p:txBody>
          <a:bodyPr/>
          <a:lstStyle/>
          <a:p>
            <a:pPr>
              <a:defRPr/>
            </a:pPr>
            <a:fld id="{EE823C69-BAB3-4855-B98D-EA704B1FD3BB}" type="slidenum">
              <a:rPr lang="zh-CN" altLang="en-US" smtClean="0"/>
              <a:pPr>
                <a:defRPr/>
              </a:pPr>
              <a:t>42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12" presetClass="entr" presetSubtype="2"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Righ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6821"/>
                                        </p:tgtEl>
                                        <p:attrNameLst>
                                          <p:attrName>style.visibility</p:attrName>
                                        </p:attrNameLst>
                                      </p:cBhvr>
                                      <p:to>
                                        <p:strVal val="visible"/>
                                      </p:to>
                                    </p:set>
                                    <p:animEffect transition="in" filter="wipe(left)">
                                      <p:cBhvr>
                                        <p:cTn id="17" dur="500"/>
                                        <p:tgtEl>
                                          <p:spTgt spid="76821"/>
                                        </p:tgtEl>
                                      </p:cBhvr>
                                    </p:animEffect>
                                  </p:childTnLst>
                                </p:cTn>
                              </p:par>
                            </p:childTnLst>
                          </p:cTn>
                        </p:par>
                        <p:par>
                          <p:cTn id="18" fill="hold" nodeType="afterGroup">
                            <p:stCondLst>
                              <p:cond delay="500"/>
                            </p:stCondLst>
                            <p:childTnLst>
                              <p:par>
                                <p:cTn id="19" presetID="2" presetClass="entr" presetSubtype="2"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1+#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76861"/>
                                        </p:tgtEl>
                                        <p:attrNameLst>
                                          <p:attrName>style.visibility</p:attrName>
                                        </p:attrNameLst>
                                      </p:cBhvr>
                                      <p:to>
                                        <p:strVal val="visible"/>
                                      </p:to>
                                    </p:set>
                                    <p:animEffect transition="in" filter="wipe(left)">
                                      <p:cBhvr>
                                        <p:cTn id="26" dur="500"/>
                                        <p:tgtEl>
                                          <p:spTgt spid="76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21" grpId="0" animBg="1"/>
      <p:bldP spid="7686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dirty="0" smtClean="0">
                <a:ea typeface="宋体" pitchFamily="2" charset="-122"/>
              </a:rPr>
              <a:t>1.4 </a:t>
            </a:r>
            <a:r>
              <a:rPr lang="zh-CN" altLang="en-US" dirty="0" smtClean="0">
                <a:ea typeface="宋体" pitchFamily="2" charset="-122"/>
              </a:rPr>
              <a:t>基本电路元件模型</a:t>
            </a:r>
            <a:r>
              <a:rPr lang="zh-CN" altLang="en-US" dirty="0" smtClean="0">
                <a:ea typeface="仿宋_GB2312" pitchFamily="49" charset="-122"/>
              </a:rPr>
              <a:t>（</a:t>
            </a:r>
            <a:r>
              <a:rPr lang="zh-CN" altLang="en-US" dirty="0" smtClean="0">
                <a:ea typeface="宋体" pitchFamily="2" charset="-122"/>
              </a:rPr>
              <a:t>续</a:t>
            </a:r>
            <a:r>
              <a:rPr lang="en-US" altLang="zh-CN" dirty="0" smtClean="0">
                <a:ea typeface="宋体" pitchFamily="2" charset="-122"/>
              </a:rPr>
              <a:t>14</a:t>
            </a:r>
            <a:r>
              <a:rPr lang="zh-CN" altLang="en-US" dirty="0" smtClean="0">
                <a:ea typeface="仿宋_GB2312" pitchFamily="49" charset="-122"/>
              </a:rPr>
              <a:t>）</a:t>
            </a:r>
          </a:p>
        </p:txBody>
      </p:sp>
      <p:sp>
        <p:nvSpPr>
          <p:cNvPr id="41987" name="Rectangle 3"/>
          <p:cNvSpPr>
            <a:spLocks noGrp="1" noChangeArrowheads="1"/>
          </p:cNvSpPr>
          <p:nvPr>
            <p:ph sz="quarter" idx="11"/>
          </p:nvPr>
        </p:nvSpPr>
        <p:spPr/>
        <p:txBody>
          <a:bodyPr/>
          <a:lstStyle/>
          <a:p>
            <a:pPr eaLnBrk="1" hangingPunct="1"/>
            <a:r>
              <a:rPr lang="zh-CN" altLang="en-US" dirty="0" smtClean="0"/>
              <a:t>电源的模型</a:t>
            </a:r>
            <a:r>
              <a:rPr lang="en-US" altLang="zh-CN" dirty="0" smtClean="0"/>
              <a:t>2</a:t>
            </a:r>
            <a:r>
              <a:rPr lang="zh-CN" altLang="en-US" dirty="0" smtClean="0"/>
              <a:t>：</a:t>
            </a:r>
            <a:r>
              <a:rPr lang="zh-CN" altLang="en-US" dirty="0" smtClean="0">
                <a:solidFill>
                  <a:srgbClr val="A50021"/>
                </a:solidFill>
              </a:rPr>
              <a:t>电流源模型</a:t>
            </a:r>
            <a:r>
              <a:rPr lang="zh-CN" altLang="en-US" dirty="0" smtClean="0"/>
              <a:t/>
            </a:r>
            <a:br>
              <a:rPr lang="zh-CN" altLang="en-US" dirty="0" smtClean="0"/>
            </a:br>
            <a:r>
              <a:rPr lang="zh-CN" altLang="en-US" sz="2400" dirty="0" smtClean="0"/>
              <a:t>理想的电流源同样是不存在的。实际电流源（简称电流源）可以用理想电流源与内阻并联来表示，当电流源两端电压愈大，其输出的电流就愈小。当实际电流源的内阻比负载电阻大得多时，往往可以近似地将其看作是理想电流源。</a:t>
            </a:r>
          </a:p>
        </p:txBody>
      </p:sp>
      <p:grpSp>
        <p:nvGrpSpPr>
          <p:cNvPr id="2" name="Group 4"/>
          <p:cNvGrpSpPr>
            <a:grpSpLocks/>
          </p:cNvGrpSpPr>
          <p:nvPr/>
        </p:nvGrpSpPr>
        <p:grpSpPr bwMode="auto">
          <a:xfrm>
            <a:off x="612776" y="4074666"/>
            <a:ext cx="2120900" cy="1752600"/>
            <a:chOff x="535" y="2285"/>
            <a:chExt cx="1336" cy="1104"/>
          </a:xfrm>
        </p:grpSpPr>
        <p:sp>
          <p:nvSpPr>
            <p:cNvPr id="42028" name="Rectangle 5"/>
            <p:cNvSpPr>
              <a:spLocks noChangeArrowheads="1"/>
            </p:cNvSpPr>
            <p:nvPr/>
          </p:nvSpPr>
          <p:spPr bwMode="auto">
            <a:xfrm>
              <a:off x="535" y="2502"/>
              <a:ext cx="291" cy="887"/>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anchor="ctr">
              <a:spAutoFit/>
            </a:bodyPr>
            <a:lstStyle/>
            <a:p>
              <a:pPr algn="ctr"/>
              <a:r>
                <a:rPr lang="zh-CN" altLang="en-US" b="1" dirty="0">
                  <a:ea typeface="楷体" pitchFamily="49" charset="-122"/>
                </a:rPr>
                <a:t>实际电源</a:t>
              </a:r>
            </a:p>
          </p:txBody>
        </p:sp>
        <p:grpSp>
          <p:nvGrpSpPr>
            <p:cNvPr id="42029" name="Group 6"/>
            <p:cNvGrpSpPr>
              <a:grpSpLocks/>
            </p:cNvGrpSpPr>
            <p:nvPr/>
          </p:nvGrpSpPr>
          <p:grpSpPr bwMode="auto">
            <a:xfrm>
              <a:off x="869" y="2588"/>
              <a:ext cx="378" cy="56"/>
              <a:chOff x="869" y="2588"/>
              <a:chExt cx="378" cy="56"/>
            </a:xfrm>
          </p:grpSpPr>
          <p:sp>
            <p:nvSpPr>
              <p:cNvPr id="42042" name="Line 7"/>
              <p:cNvSpPr>
                <a:spLocks noChangeShapeType="1"/>
              </p:cNvSpPr>
              <p:nvPr/>
            </p:nvSpPr>
            <p:spPr bwMode="auto">
              <a:xfrm>
                <a:off x="869" y="2616"/>
                <a:ext cx="33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2043" name="Oval 8"/>
              <p:cNvSpPr>
                <a:spLocks noChangeArrowheads="1"/>
              </p:cNvSpPr>
              <p:nvPr/>
            </p:nvSpPr>
            <p:spPr bwMode="auto">
              <a:xfrm>
                <a:off x="1191" y="2588"/>
                <a:ext cx="56" cy="56"/>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grpSp>
          <p:nvGrpSpPr>
            <p:cNvPr id="42030" name="Group 9"/>
            <p:cNvGrpSpPr>
              <a:grpSpLocks/>
            </p:cNvGrpSpPr>
            <p:nvPr/>
          </p:nvGrpSpPr>
          <p:grpSpPr bwMode="auto">
            <a:xfrm>
              <a:off x="869" y="3268"/>
              <a:ext cx="378" cy="56"/>
              <a:chOff x="869" y="2588"/>
              <a:chExt cx="378" cy="56"/>
            </a:xfrm>
          </p:grpSpPr>
          <p:sp>
            <p:nvSpPr>
              <p:cNvPr id="42040" name="Line 10"/>
              <p:cNvSpPr>
                <a:spLocks noChangeShapeType="1"/>
              </p:cNvSpPr>
              <p:nvPr/>
            </p:nvSpPr>
            <p:spPr bwMode="auto">
              <a:xfrm>
                <a:off x="869" y="2616"/>
                <a:ext cx="33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2041" name="Oval 11"/>
              <p:cNvSpPr>
                <a:spLocks noChangeArrowheads="1"/>
              </p:cNvSpPr>
              <p:nvPr/>
            </p:nvSpPr>
            <p:spPr bwMode="auto">
              <a:xfrm>
                <a:off x="1191" y="2588"/>
                <a:ext cx="56" cy="56"/>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sp>
          <p:nvSpPr>
            <p:cNvPr id="42031" name="Text Box 12"/>
            <p:cNvSpPr txBox="1">
              <a:spLocks noChangeArrowheads="1"/>
            </p:cNvSpPr>
            <p:nvPr/>
          </p:nvSpPr>
          <p:spPr bwMode="auto">
            <a:xfrm>
              <a:off x="1106" y="2589"/>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a:t>
              </a:r>
            </a:p>
          </p:txBody>
        </p:sp>
        <p:sp>
          <p:nvSpPr>
            <p:cNvPr id="42032" name="Text Box 13"/>
            <p:cNvSpPr txBox="1">
              <a:spLocks noChangeArrowheads="1"/>
            </p:cNvSpPr>
            <p:nvPr/>
          </p:nvSpPr>
          <p:spPr bwMode="auto">
            <a:xfrm>
              <a:off x="1113" y="2899"/>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zh-CN"/>
            </a:p>
          </p:txBody>
        </p:sp>
        <p:sp>
          <p:nvSpPr>
            <p:cNvPr id="42033" name="Text Box 14"/>
            <p:cNvSpPr txBox="1">
              <a:spLocks noChangeArrowheads="1"/>
            </p:cNvSpPr>
            <p:nvPr/>
          </p:nvSpPr>
          <p:spPr bwMode="auto">
            <a:xfrm>
              <a:off x="1109" y="29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_</a:t>
              </a:r>
            </a:p>
          </p:txBody>
        </p:sp>
        <p:sp>
          <p:nvSpPr>
            <p:cNvPr id="42034" name="Text Box 15"/>
            <p:cNvSpPr txBox="1">
              <a:spLocks noChangeArrowheads="1"/>
            </p:cNvSpPr>
            <p:nvPr/>
          </p:nvSpPr>
          <p:spPr bwMode="auto">
            <a:xfrm>
              <a:off x="1096" y="2798"/>
              <a:ext cx="1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i="1">
                  <a:latin typeface="Times New Roman" pitchFamily="18" charset="0"/>
                  <a:cs typeface="Times New Roman" pitchFamily="18" charset="0"/>
                </a:rPr>
                <a:t>u</a:t>
              </a:r>
            </a:p>
          </p:txBody>
        </p:sp>
        <p:sp>
          <p:nvSpPr>
            <p:cNvPr id="42035" name="Line 16"/>
            <p:cNvSpPr>
              <a:spLocks noChangeShapeType="1"/>
            </p:cNvSpPr>
            <p:nvPr/>
          </p:nvSpPr>
          <p:spPr bwMode="auto">
            <a:xfrm>
              <a:off x="1003" y="2462"/>
              <a:ext cx="34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2036" name="Text Box 17"/>
            <p:cNvSpPr txBox="1">
              <a:spLocks noChangeArrowheads="1"/>
            </p:cNvSpPr>
            <p:nvPr/>
          </p:nvSpPr>
          <p:spPr bwMode="auto">
            <a:xfrm>
              <a:off x="1347" y="2285"/>
              <a:ext cx="15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i="1">
                  <a:latin typeface="Times New Roman" pitchFamily="18" charset="0"/>
                  <a:cs typeface="Times New Roman" pitchFamily="18" charset="0"/>
                </a:rPr>
                <a:t>i</a:t>
              </a:r>
            </a:p>
          </p:txBody>
        </p:sp>
        <p:sp>
          <p:nvSpPr>
            <p:cNvPr id="42037" name="Freeform 18"/>
            <p:cNvSpPr>
              <a:spLocks/>
            </p:cNvSpPr>
            <p:nvPr/>
          </p:nvSpPr>
          <p:spPr bwMode="auto">
            <a:xfrm>
              <a:off x="1245" y="2611"/>
              <a:ext cx="325" cy="678"/>
            </a:xfrm>
            <a:custGeom>
              <a:avLst/>
              <a:gdLst>
                <a:gd name="T0" fmla="*/ 9 w 325"/>
                <a:gd name="T1" fmla="*/ 0 h 678"/>
                <a:gd name="T2" fmla="*/ 325 w 325"/>
                <a:gd name="T3" fmla="*/ 0 h 678"/>
                <a:gd name="T4" fmla="*/ 325 w 325"/>
                <a:gd name="T5" fmla="*/ 678 h 678"/>
                <a:gd name="T6" fmla="*/ 0 w 325"/>
                <a:gd name="T7" fmla="*/ 678 h 678"/>
                <a:gd name="T8" fmla="*/ 0 60000 65536"/>
                <a:gd name="T9" fmla="*/ 0 60000 65536"/>
                <a:gd name="T10" fmla="*/ 0 60000 65536"/>
                <a:gd name="T11" fmla="*/ 0 60000 65536"/>
                <a:gd name="T12" fmla="*/ 0 w 325"/>
                <a:gd name="T13" fmla="*/ 0 h 678"/>
                <a:gd name="T14" fmla="*/ 325 w 325"/>
                <a:gd name="T15" fmla="*/ 678 h 678"/>
              </a:gdLst>
              <a:ahLst/>
              <a:cxnLst>
                <a:cxn ang="T8">
                  <a:pos x="T0" y="T1"/>
                </a:cxn>
                <a:cxn ang="T9">
                  <a:pos x="T2" y="T3"/>
                </a:cxn>
                <a:cxn ang="T10">
                  <a:pos x="T4" y="T5"/>
                </a:cxn>
                <a:cxn ang="T11">
                  <a:pos x="T6" y="T7"/>
                </a:cxn>
              </a:cxnLst>
              <a:rect l="T12" t="T13" r="T14" b="T15"/>
              <a:pathLst>
                <a:path w="325" h="678">
                  <a:moveTo>
                    <a:pt x="9" y="0"/>
                  </a:moveTo>
                  <a:lnTo>
                    <a:pt x="325" y="0"/>
                  </a:lnTo>
                  <a:lnTo>
                    <a:pt x="325" y="678"/>
                  </a:lnTo>
                  <a:lnTo>
                    <a:pt x="0" y="678"/>
                  </a:lnTo>
                </a:path>
              </a:pathLst>
            </a:cu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42038" name="Rectangle 19"/>
            <p:cNvSpPr>
              <a:spLocks noChangeArrowheads="1"/>
            </p:cNvSpPr>
            <p:nvPr/>
          </p:nvSpPr>
          <p:spPr bwMode="auto">
            <a:xfrm>
              <a:off x="1514" y="2834"/>
              <a:ext cx="112" cy="251"/>
            </a:xfrm>
            <a:prstGeom prst="rect">
              <a:avLst/>
            </a:prstGeom>
            <a:solidFill>
              <a:srgbClr val="EDF8FF"/>
            </a:solidFill>
            <a:ln w="28575" algn="ctr">
              <a:solidFill>
                <a:schemeClr val="tx1"/>
              </a:solidFill>
              <a:miter lim="800000"/>
              <a:headEnd/>
              <a:tailEnd/>
            </a:ln>
          </p:spPr>
          <p:txBody>
            <a:bodyPr wrap="none" anchor="ctr">
              <a:spAutoFit/>
            </a:bodyPr>
            <a:lstStyle/>
            <a:p>
              <a:endParaRPr lang="zh-CN" altLang="en-US"/>
            </a:p>
          </p:txBody>
        </p:sp>
        <p:sp>
          <p:nvSpPr>
            <p:cNvPr id="42039" name="Text Box 20"/>
            <p:cNvSpPr txBox="1">
              <a:spLocks noChangeArrowheads="1"/>
            </p:cNvSpPr>
            <p:nvPr/>
          </p:nvSpPr>
          <p:spPr bwMode="auto">
            <a:xfrm>
              <a:off x="1593" y="2814"/>
              <a:ext cx="27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i="1">
                  <a:latin typeface="Times New Roman" pitchFamily="18" charset="0"/>
                  <a:cs typeface="Times New Roman" pitchFamily="18" charset="0"/>
                </a:rPr>
                <a:t>R</a:t>
              </a:r>
              <a:r>
                <a:rPr lang="en-US" altLang="zh-CN" b="1" baseline="-25000">
                  <a:latin typeface="Times New Roman" pitchFamily="18" charset="0"/>
                  <a:cs typeface="Times New Roman" pitchFamily="18" charset="0"/>
                </a:rPr>
                <a:t>L</a:t>
              </a:r>
              <a:endParaRPr lang="en-US" altLang="zh-CN" b="1">
                <a:latin typeface="Times New Roman" pitchFamily="18" charset="0"/>
                <a:cs typeface="Times New Roman" pitchFamily="18" charset="0"/>
              </a:endParaRPr>
            </a:p>
          </p:txBody>
        </p:sp>
      </p:grpSp>
      <p:sp>
        <p:nvSpPr>
          <p:cNvPr id="77845" name="AutoShape 21"/>
          <p:cNvSpPr>
            <a:spLocks noChangeArrowheads="1"/>
          </p:cNvSpPr>
          <p:nvPr/>
        </p:nvSpPr>
        <p:spPr bwMode="auto">
          <a:xfrm>
            <a:off x="2684463" y="5873303"/>
            <a:ext cx="3582987" cy="354013"/>
          </a:xfrm>
          <a:prstGeom prst="rightArrow">
            <a:avLst>
              <a:gd name="adj1" fmla="val 50000"/>
              <a:gd name="adj2" fmla="val 253027"/>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grpSp>
        <p:nvGrpSpPr>
          <p:cNvPr id="5" name="Group 22"/>
          <p:cNvGrpSpPr>
            <a:grpSpLocks/>
          </p:cNvGrpSpPr>
          <p:nvPr/>
        </p:nvGrpSpPr>
        <p:grpSpPr bwMode="auto">
          <a:xfrm>
            <a:off x="2643188" y="3573016"/>
            <a:ext cx="2959100" cy="2536825"/>
            <a:chOff x="1677" y="2071"/>
            <a:chExt cx="1864" cy="1598"/>
          </a:xfrm>
        </p:grpSpPr>
        <p:sp>
          <p:nvSpPr>
            <p:cNvPr id="42017" name="Line 23"/>
            <p:cNvSpPr>
              <a:spLocks noChangeShapeType="1"/>
            </p:cNvSpPr>
            <p:nvPr/>
          </p:nvSpPr>
          <p:spPr bwMode="auto">
            <a:xfrm>
              <a:off x="1801" y="3131"/>
              <a:ext cx="157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2018" name="Line 24"/>
            <p:cNvSpPr>
              <a:spLocks noChangeShapeType="1"/>
            </p:cNvSpPr>
            <p:nvPr/>
          </p:nvSpPr>
          <p:spPr bwMode="auto">
            <a:xfrm flipV="1">
              <a:off x="1977" y="2211"/>
              <a:ext cx="0" cy="10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2019" name="Line 25"/>
            <p:cNvSpPr>
              <a:spLocks noChangeShapeType="1"/>
            </p:cNvSpPr>
            <p:nvPr/>
          </p:nvSpPr>
          <p:spPr bwMode="auto">
            <a:xfrm>
              <a:off x="1977" y="2471"/>
              <a:ext cx="1106"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2020" name="Line 26"/>
            <p:cNvSpPr>
              <a:spLocks noChangeShapeType="1"/>
            </p:cNvSpPr>
            <p:nvPr/>
          </p:nvSpPr>
          <p:spPr bwMode="auto">
            <a:xfrm>
              <a:off x="1968" y="2471"/>
              <a:ext cx="1096" cy="149"/>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2021" name="Text Box 27"/>
            <p:cNvSpPr txBox="1">
              <a:spLocks noChangeArrowheads="1"/>
            </p:cNvSpPr>
            <p:nvPr/>
          </p:nvSpPr>
          <p:spPr bwMode="auto">
            <a:xfrm>
              <a:off x="1986" y="2071"/>
              <a:ext cx="15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i="1">
                  <a:solidFill>
                    <a:schemeClr val="tx2"/>
                  </a:solidFill>
                  <a:latin typeface="Times New Roman" pitchFamily="18" charset="0"/>
                  <a:cs typeface="Times New Roman" pitchFamily="18" charset="0"/>
                </a:rPr>
                <a:t>i</a:t>
              </a:r>
            </a:p>
          </p:txBody>
        </p:sp>
        <p:sp>
          <p:nvSpPr>
            <p:cNvPr id="42022" name="Text Box 28"/>
            <p:cNvSpPr txBox="1">
              <a:spLocks noChangeArrowheads="1"/>
            </p:cNvSpPr>
            <p:nvPr/>
          </p:nvSpPr>
          <p:spPr bwMode="auto">
            <a:xfrm>
              <a:off x="3344" y="2991"/>
              <a:ext cx="1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i="1">
                  <a:solidFill>
                    <a:schemeClr val="tx2"/>
                  </a:solidFill>
                  <a:latin typeface="Times New Roman" pitchFamily="18" charset="0"/>
                  <a:cs typeface="Times New Roman" pitchFamily="18" charset="0"/>
                </a:rPr>
                <a:t>u</a:t>
              </a:r>
            </a:p>
          </p:txBody>
        </p:sp>
        <p:sp>
          <p:nvSpPr>
            <p:cNvPr id="42023" name="Text Box 29"/>
            <p:cNvSpPr txBox="1">
              <a:spLocks noChangeArrowheads="1"/>
            </p:cNvSpPr>
            <p:nvPr/>
          </p:nvSpPr>
          <p:spPr bwMode="auto">
            <a:xfrm>
              <a:off x="1768" y="3083"/>
              <a:ext cx="22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i="1"/>
                <a:t>O</a:t>
              </a:r>
            </a:p>
          </p:txBody>
        </p:sp>
        <p:sp>
          <p:nvSpPr>
            <p:cNvPr id="42024" name="Text Box 30"/>
            <p:cNvSpPr txBox="1">
              <a:spLocks noChangeArrowheads="1"/>
            </p:cNvSpPr>
            <p:nvPr/>
          </p:nvSpPr>
          <p:spPr bwMode="auto">
            <a:xfrm>
              <a:off x="1677" y="2268"/>
              <a:ext cx="21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i="1">
                  <a:solidFill>
                    <a:schemeClr val="tx2"/>
                  </a:solidFill>
                  <a:latin typeface="Times New Roman" pitchFamily="18" charset="0"/>
                  <a:cs typeface="Times New Roman" pitchFamily="18" charset="0"/>
                </a:rPr>
                <a:t>i</a:t>
              </a:r>
              <a:r>
                <a:rPr lang="en-US" altLang="zh-CN" b="1" baseline="-25000">
                  <a:solidFill>
                    <a:schemeClr val="tx2"/>
                  </a:solidFill>
                  <a:latin typeface="Times New Roman" pitchFamily="18" charset="0"/>
                  <a:cs typeface="Times New Roman" pitchFamily="18" charset="0"/>
                </a:rPr>
                <a:t>S</a:t>
              </a:r>
              <a:endParaRPr lang="en-US" altLang="zh-CN" b="1">
                <a:solidFill>
                  <a:schemeClr val="tx2"/>
                </a:solidFill>
                <a:latin typeface="Times New Roman" pitchFamily="18" charset="0"/>
                <a:cs typeface="Times New Roman" pitchFamily="18" charset="0"/>
              </a:endParaRPr>
            </a:p>
          </p:txBody>
        </p:sp>
        <p:sp>
          <p:nvSpPr>
            <p:cNvPr id="42025" name="Text Box 31"/>
            <p:cNvSpPr txBox="1">
              <a:spLocks noChangeArrowheads="1"/>
            </p:cNvSpPr>
            <p:nvPr/>
          </p:nvSpPr>
          <p:spPr bwMode="auto">
            <a:xfrm>
              <a:off x="2346" y="2197"/>
              <a:ext cx="114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dirty="0">
                  <a:ea typeface="楷体" pitchFamily="49" charset="-122"/>
                </a:rPr>
                <a:t>理想电流源特性</a:t>
              </a:r>
            </a:p>
          </p:txBody>
        </p:sp>
        <p:sp>
          <p:nvSpPr>
            <p:cNvPr id="42026" name="Text Box 32"/>
            <p:cNvSpPr txBox="1">
              <a:spLocks noChangeArrowheads="1"/>
            </p:cNvSpPr>
            <p:nvPr/>
          </p:nvSpPr>
          <p:spPr bwMode="auto">
            <a:xfrm>
              <a:off x="2136" y="2627"/>
              <a:ext cx="114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dirty="0">
                  <a:solidFill>
                    <a:srgbClr val="FF3300"/>
                  </a:solidFill>
                  <a:ea typeface="楷体" pitchFamily="49" charset="-122"/>
                </a:rPr>
                <a:t>实际电流源特性</a:t>
              </a:r>
            </a:p>
          </p:txBody>
        </p:sp>
        <p:graphicFrame>
          <p:nvGraphicFramePr>
            <p:cNvPr id="42027" name="Object 2"/>
            <p:cNvGraphicFramePr>
              <a:graphicFrameLocks noChangeAspect="1"/>
            </p:cNvGraphicFramePr>
            <p:nvPr/>
          </p:nvGraphicFramePr>
          <p:xfrm>
            <a:off x="2217" y="3061"/>
            <a:ext cx="931" cy="608"/>
          </p:xfrm>
          <a:graphic>
            <a:graphicData uri="http://schemas.openxmlformats.org/presentationml/2006/ole">
              <mc:AlternateContent xmlns:mc="http://schemas.openxmlformats.org/markup-compatibility/2006">
                <mc:Choice xmlns:v="urn:schemas-microsoft-com:vml" Requires="v">
                  <p:oleObj spid="_x0000_s42066" name="Equation" r:id="rId3" imgW="660113" imgH="431613" progId="">
                    <p:embed/>
                  </p:oleObj>
                </mc:Choice>
                <mc:Fallback>
                  <p:oleObj name="Equation" r:id="rId3" imgW="660113" imgH="431613" progId="">
                    <p:embed/>
                    <p:pic>
                      <p:nvPicPr>
                        <p:cNvPr id="0" name="Picture 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7" y="3061"/>
                          <a:ext cx="931" cy="6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7858" name="Text Box 34"/>
          <p:cNvSpPr txBox="1">
            <a:spLocks noChangeArrowheads="1"/>
          </p:cNvSpPr>
          <p:nvPr/>
        </p:nvSpPr>
        <p:spPr bwMode="auto">
          <a:xfrm>
            <a:off x="6561138" y="5649466"/>
            <a:ext cx="18113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dirty="0">
                <a:solidFill>
                  <a:schemeClr val="tx2"/>
                </a:solidFill>
                <a:ea typeface="楷体" pitchFamily="49" charset="-122"/>
              </a:rPr>
              <a:t>实际电流源模型</a:t>
            </a:r>
          </a:p>
        </p:txBody>
      </p:sp>
      <p:grpSp>
        <p:nvGrpSpPr>
          <p:cNvPr id="6" name="Group 62"/>
          <p:cNvGrpSpPr>
            <a:grpSpLocks/>
          </p:cNvGrpSpPr>
          <p:nvPr/>
        </p:nvGrpSpPr>
        <p:grpSpPr bwMode="auto">
          <a:xfrm>
            <a:off x="5738813" y="3733353"/>
            <a:ext cx="3089275" cy="1900238"/>
            <a:chOff x="3615" y="2486"/>
            <a:chExt cx="1946" cy="1197"/>
          </a:xfrm>
        </p:grpSpPr>
        <p:grpSp>
          <p:nvGrpSpPr>
            <p:cNvPr id="41993" name="Group 36"/>
            <p:cNvGrpSpPr>
              <a:grpSpLocks/>
            </p:cNvGrpSpPr>
            <p:nvPr/>
          </p:nvGrpSpPr>
          <p:grpSpPr bwMode="auto">
            <a:xfrm>
              <a:off x="4559" y="2789"/>
              <a:ext cx="378" cy="56"/>
              <a:chOff x="869" y="2588"/>
              <a:chExt cx="378" cy="56"/>
            </a:xfrm>
          </p:grpSpPr>
          <p:sp>
            <p:nvSpPr>
              <p:cNvPr id="42015" name="Line 37"/>
              <p:cNvSpPr>
                <a:spLocks noChangeShapeType="1"/>
              </p:cNvSpPr>
              <p:nvPr/>
            </p:nvSpPr>
            <p:spPr bwMode="auto">
              <a:xfrm>
                <a:off x="869" y="2616"/>
                <a:ext cx="33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2016" name="Oval 38"/>
              <p:cNvSpPr>
                <a:spLocks noChangeArrowheads="1"/>
              </p:cNvSpPr>
              <p:nvPr/>
            </p:nvSpPr>
            <p:spPr bwMode="auto">
              <a:xfrm>
                <a:off x="1191" y="2588"/>
                <a:ext cx="56" cy="56"/>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grpSp>
          <p:nvGrpSpPr>
            <p:cNvPr id="41994" name="Group 39"/>
            <p:cNvGrpSpPr>
              <a:grpSpLocks/>
            </p:cNvGrpSpPr>
            <p:nvPr/>
          </p:nvGrpSpPr>
          <p:grpSpPr bwMode="auto">
            <a:xfrm>
              <a:off x="4559" y="3469"/>
              <a:ext cx="378" cy="56"/>
              <a:chOff x="869" y="2588"/>
              <a:chExt cx="378" cy="56"/>
            </a:xfrm>
          </p:grpSpPr>
          <p:sp>
            <p:nvSpPr>
              <p:cNvPr id="42013" name="Line 40"/>
              <p:cNvSpPr>
                <a:spLocks noChangeShapeType="1"/>
              </p:cNvSpPr>
              <p:nvPr/>
            </p:nvSpPr>
            <p:spPr bwMode="auto">
              <a:xfrm>
                <a:off x="869" y="2616"/>
                <a:ext cx="33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2014" name="Oval 41"/>
              <p:cNvSpPr>
                <a:spLocks noChangeArrowheads="1"/>
              </p:cNvSpPr>
              <p:nvPr/>
            </p:nvSpPr>
            <p:spPr bwMode="auto">
              <a:xfrm>
                <a:off x="1191" y="2588"/>
                <a:ext cx="56" cy="56"/>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sp>
          <p:nvSpPr>
            <p:cNvPr id="41995" name="Text Box 42"/>
            <p:cNvSpPr txBox="1">
              <a:spLocks noChangeArrowheads="1"/>
            </p:cNvSpPr>
            <p:nvPr/>
          </p:nvSpPr>
          <p:spPr bwMode="auto">
            <a:xfrm>
              <a:off x="4796" y="2790"/>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a:t>
              </a:r>
            </a:p>
          </p:txBody>
        </p:sp>
        <p:sp>
          <p:nvSpPr>
            <p:cNvPr id="41996" name="Text Box 43"/>
            <p:cNvSpPr txBox="1">
              <a:spLocks noChangeArrowheads="1"/>
            </p:cNvSpPr>
            <p:nvPr/>
          </p:nvSpPr>
          <p:spPr bwMode="auto">
            <a:xfrm>
              <a:off x="4803" y="3100"/>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zh-CN"/>
            </a:p>
          </p:txBody>
        </p:sp>
        <p:sp>
          <p:nvSpPr>
            <p:cNvPr id="41997" name="Text Box 44"/>
            <p:cNvSpPr txBox="1">
              <a:spLocks noChangeArrowheads="1"/>
            </p:cNvSpPr>
            <p:nvPr/>
          </p:nvSpPr>
          <p:spPr bwMode="auto">
            <a:xfrm>
              <a:off x="4799" y="310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_</a:t>
              </a:r>
            </a:p>
          </p:txBody>
        </p:sp>
        <p:sp>
          <p:nvSpPr>
            <p:cNvPr id="41998" name="Text Box 45"/>
            <p:cNvSpPr txBox="1">
              <a:spLocks noChangeArrowheads="1"/>
            </p:cNvSpPr>
            <p:nvPr/>
          </p:nvSpPr>
          <p:spPr bwMode="auto">
            <a:xfrm>
              <a:off x="4786" y="2999"/>
              <a:ext cx="1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i="1">
                  <a:latin typeface="Times New Roman" pitchFamily="18" charset="0"/>
                  <a:cs typeface="Times New Roman" pitchFamily="18" charset="0"/>
                </a:rPr>
                <a:t>u</a:t>
              </a:r>
            </a:p>
          </p:txBody>
        </p:sp>
        <p:sp>
          <p:nvSpPr>
            <p:cNvPr id="41999" name="Line 46"/>
            <p:cNvSpPr>
              <a:spLocks noChangeShapeType="1"/>
            </p:cNvSpPr>
            <p:nvPr/>
          </p:nvSpPr>
          <p:spPr bwMode="auto">
            <a:xfrm>
              <a:off x="4693" y="2663"/>
              <a:ext cx="34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2000" name="Text Box 47"/>
            <p:cNvSpPr txBox="1">
              <a:spLocks noChangeArrowheads="1"/>
            </p:cNvSpPr>
            <p:nvPr/>
          </p:nvSpPr>
          <p:spPr bwMode="auto">
            <a:xfrm>
              <a:off x="5037" y="2486"/>
              <a:ext cx="15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i="1">
                  <a:latin typeface="Times New Roman" pitchFamily="18" charset="0"/>
                  <a:cs typeface="Times New Roman" pitchFamily="18" charset="0"/>
                </a:rPr>
                <a:t>i</a:t>
              </a:r>
            </a:p>
          </p:txBody>
        </p:sp>
        <p:sp>
          <p:nvSpPr>
            <p:cNvPr id="42001" name="Freeform 48"/>
            <p:cNvSpPr>
              <a:spLocks/>
            </p:cNvSpPr>
            <p:nvPr/>
          </p:nvSpPr>
          <p:spPr bwMode="auto">
            <a:xfrm>
              <a:off x="4935" y="2812"/>
              <a:ext cx="325" cy="678"/>
            </a:xfrm>
            <a:custGeom>
              <a:avLst/>
              <a:gdLst>
                <a:gd name="T0" fmla="*/ 9 w 325"/>
                <a:gd name="T1" fmla="*/ 0 h 678"/>
                <a:gd name="T2" fmla="*/ 325 w 325"/>
                <a:gd name="T3" fmla="*/ 0 h 678"/>
                <a:gd name="T4" fmla="*/ 325 w 325"/>
                <a:gd name="T5" fmla="*/ 678 h 678"/>
                <a:gd name="T6" fmla="*/ 0 w 325"/>
                <a:gd name="T7" fmla="*/ 678 h 678"/>
                <a:gd name="T8" fmla="*/ 0 60000 65536"/>
                <a:gd name="T9" fmla="*/ 0 60000 65536"/>
                <a:gd name="T10" fmla="*/ 0 60000 65536"/>
                <a:gd name="T11" fmla="*/ 0 60000 65536"/>
                <a:gd name="T12" fmla="*/ 0 w 325"/>
                <a:gd name="T13" fmla="*/ 0 h 678"/>
                <a:gd name="T14" fmla="*/ 325 w 325"/>
                <a:gd name="T15" fmla="*/ 678 h 678"/>
              </a:gdLst>
              <a:ahLst/>
              <a:cxnLst>
                <a:cxn ang="T8">
                  <a:pos x="T0" y="T1"/>
                </a:cxn>
                <a:cxn ang="T9">
                  <a:pos x="T2" y="T3"/>
                </a:cxn>
                <a:cxn ang="T10">
                  <a:pos x="T4" y="T5"/>
                </a:cxn>
                <a:cxn ang="T11">
                  <a:pos x="T6" y="T7"/>
                </a:cxn>
              </a:cxnLst>
              <a:rect l="T12" t="T13" r="T14" b="T15"/>
              <a:pathLst>
                <a:path w="325" h="678">
                  <a:moveTo>
                    <a:pt x="9" y="0"/>
                  </a:moveTo>
                  <a:lnTo>
                    <a:pt x="325" y="0"/>
                  </a:lnTo>
                  <a:lnTo>
                    <a:pt x="325" y="678"/>
                  </a:lnTo>
                  <a:lnTo>
                    <a:pt x="0" y="678"/>
                  </a:lnTo>
                </a:path>
              </a:pathLst>
            </a:cu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42002" name="Rectangle 49"/>
            <p:cNvSpPr>
              <a:spLocks noChangeArrowheads="1"/>
            </p:cNvSpPr>
            <p:nvPr/>
          </p:nvSpPr>
          <p:spPr bwMode="auto">
            <a:xfrm>
              <a:off x="5204" y="3035"/>
              <a:ext cx="112" cy="251"/>
            </a:xfrm>
            <a:prstGeom prst="rect">
              <a:avLst/>
            </a:prstGeom>
            <a:solidFill>
              <a:srgbClr val="EDF8FF"/>
            </a:solidFill>
            <a:ln w="28575" algn="ctr">
              <a:solidFill>
                <a:schemeClr val="tx1"/>
              </a:solidFill>
              <a:miter lim="800000"/>
              <a:headEnd/>
              <a:tailEnd/>
            </a:ln>
          </p:spPr>
          <p:txBody>
            <a:bodyPr wrap="none" anchor="ctr">
              <a:spAutoFit/>
            </a:bodyPr>
            <a:lstStyle/>
            <a:p>
              <a:endParaRPr lang="zh-CN" altLang="en-US"/>
            </a:p>
          </p:txBody>
        </p:sp>
        <p:sp>
          <p:nvSpPr>
            <p:cNvPr id="42003" name="Text Box 50"/>
            <p:cNvSpPr txBox="1">
              <a:spLocks noChangeArrowheads="1"/>
            </p:cNvSpPr>
            <p:nvPr/>
          </p:nvSpPr>
          <p:spPr bwMode="auto">
            <a:xfrm>
              <a:off x="5283" y="3015"/>
              <a:ext cx="27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i="1">
                  <a:latin typeface="Times New Roman" pitchFamily="18" charset="0"/>
                  <a:cs typeface="Times New Roman" pitchFamily="18" charset="0"/>
                </a:rPr>
                <a:t>R</a:t>
              </a:r>
              <a:r>
                <a:rPr lang="en-US" altLang="zh-CN" b="1" baseline="-25000">
                  <a:latin typeface="Times New Roman" pitchFamily="18" charset="0"/>
                  <a:cs typeface="Times New Roman" pitchFamily="18" charset="0"/>
                </a:rPr>
                <a:t>L</a:t>
              </a:r>
              <a:endParaRPr lang="en-US" altLang="zh-CN" b="1">
                <a:latin typeface="Times New Roman" pitchFamily="18" charset="0"/>
                <a:cs typeface="Times New Roman" pitchFamily="18" charset="0"/>
              </a:endParaRPr>
            </a:p>
          </p:txBody>
        </p:sp>
        <p:sp>
          <p:nvSpPr>
            <p:cNvPr id="42004" name="Freeform 51"/>
            <p:cNvSpPr>
              <a:spLocks/>
            </p:cNvSpPr>
            <p:nvPr/>
          </p:nvSpPr>
          <p:spPr bwMode="auto">
            <a:xfrm flipH="1">
              <a:off x="3956" y="2822"/>
              <a:ext cx="618" cy="678"/>
            </a:xfrm>
            <a:custGeom>
              <a:avLst/>
              <a:gdLst>
                <a:gd name="T0" fmla="*/ 420 w 325"/>
                <a:gd name="T1" fmla="*/ 0 h 678"/>
                <a:gd name="T2" fmla="*/ 15361 w 325"/>
                <a:gd name="T3" fmla="*/ 0 h 678"/>
                <a:gd name="T4" fmla="*/ 15361 w 325"/>
                <a:gd name="T5" fmla="*/ 678 h 678"/>
                <a:gd name="T6" fmla="*/ 0 w 325"/>
                <a:gd name="T7" fmla="*/ 678 h 678"/>
                <a:gd name="T8" fmla="*/ 0 60000 65536"/>
                <a:gd name="T9" fmla="*/ 0 60000 65536"/>
                <a:gd name="T10" fmla="*/ 0 60000 65536"/>
                <a:gd name="T11" fmla="*/ 0 60000 65536"/>
                <a:gd name="T12" fmla="*/ 0 w 325"/>
                <a:gd name="T13" fmla="*/ 0 h 678"/>
                <a:gd name="T14" fmla="*/ 325 w 325"/>
                <a:gd name="T15" fmla="*/ 678 h 678"/>
              </a:gdLst>
              <a:ahLst/>
              <a:cxnLst>
                <a:cxn ang="T8">
                  <a:pos x="T0" y="T1"/>
                </a:cxn>
                <a:cxn ang="T9">
                  <a:pos x="T2" y="T3"/>
                </a:cxn>
                <a:cxn ang="T10">
                  <a:pos x="T4" y="T5"/>
                </a:cxn>
                <a:cxn ang="T11">
                  <a:pos x="T6" y="T7"/>
                </a:cxn>
              </a:cxnLst>
              <a:rect l="T12" t="T13" r="T14" b="T15"/>
              <a:pathLst>
                <a:path w="325" h="678">
                  <a:moveTo>
                    <a:pt x="9" y="0"/>
                  </a:moveTo>
                  <a:lnTo>
                    <a:pt x="325" y="0"/>
                  </a:lnTo>
                  <a:lnTo>
                    <a:pt x="325" y="678"/>
                  </a:lnTo>
                  <a:lnTo>
                    <a:pt x="0" y="67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42005" name="Oval 53"/>
            <p:cNvSpPr>
              <a:spLocks noChangeArrowheads="1"/>
            </p:cNvSpPr>
            <p:nvPr/>
          </p:nvSpPr>
          <p:spPr bwMode="auto">
            <a:xfrm>
              <a:off x="3866" y="3079"/>
              <a:ext cx="185" cy="177"/>
            </a:xfrm>
            <a:prstGeom prst="ellipse">
              <a:avLst/>
            </a:prstGeom>
            <a:solidFill>
              <a:srgbClr val="EDF8FF"/>
            </a:solidFill>
            <a:ln w="28575" algn="ctr">
              <a:solidFill>
                <a:schemeClr val="tx1"/>
              </a:solidFill>
              <a:round/>
              <a:headEnd/>
              <a:tailEnd/>
            </a:ln>
          </p:spPr>
          <p:txBody>
            <a:bodyPr wrap="none" anchor="ctr">
              <a:spAutoFit/>
            </a:bodyPr>
            <a:lstStyle/>
            <a:p>
              <a:endParaRPr lang="zh-CN" altLang="en-US"/>
            </a:p>
          </p:txBody>
        </p:sp>
        <p:sp>
          <p:nvSpPr>
            <p:cNvPr id="42006" name="Text Box 55"/>
            <p:cNvSpPr txBox="1">
              <a:spLocks noChangeArrowheads="1"/>
            </p:cNvSpPr>
            <p:nvPr/>
          </p:nvSpPr>
          <p:spPr bwMode="auto">
            <a:xfrm>
              <a:off x="3615" y="3022"/>
              <a:ext cx="21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i="1">
                  <a:latin typeface="Times New Roman" pitchFamily="18" charset="0"/>
                  <a:cs typeface="Times New Roman" pitchFamily="18" charset="0"/>
                </a:rPr>
                <a:t>i</a:t>
              </a:r>
              <a:r>
                <a:rPr lang="en-US" altLang="zh-CN" b="1" baseline="-25000">
                  <a:latin typeface="Times New Roman" pitchFamily="18" charset="0"/>
                  <a:cs typeface="Times New Roman" pitchFamily="18" charset="0"/>
                </a:rPr>
                <a:t>S</a:t>
              </a:r>
              <a:endParaRPr lang="en-US" altLang="zh-CN" b="1">
                <a:latin typeface="Times New Roman" pitchFamily="18" charset="0"/>
                <a:cs typeface="Times New Roman" pitchFamily="18" charset="0"/>
              </a:endParaRPr>
            </a:p>
          </p:txBody>
        </p:sp>
        <p:sp>
          <p:nvSpPr>
            <p:cNvPr id="42007" name="Text Box 57"/>
            <p:cNvSpPr txBox="1">
              <a:spLocks noChangeArrowheads="1"/>
            </p:cNvSpPr>
            <p:nvPr/>
          </p:nvSpPr>
          <p:spPr bwMode="auto">
            <a:xfrm>
              <a:off x="4382" y="3061"/>
              <a:ext cx="26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i="1">
                  <a:latin typeface="Times New Roman" pitchFamily="18" charset="0"/>
                  <a:cs typeface="Times New Roman" pitchFamily="18" charset="0"/>
                </a:rPr>
                <a:t>R</a:t>
              </a:r>
              <a:r>
                <a:rPr lang="en-US" altLang="zh-CN" b="1" baseline="-25000">
                  <a:latin typeface="Times New Roman" pitchFamily="18" charset="0"/>
                  <a:cs typeface="Times New Roman" pitchFamily="18" charset="0"/>
                </a:rPr>
                <a:t>0</a:t>
              </a:r>
              <a:endParaRPr lang="en-US" altLang="zh-CN" b="1">
                <a:latin typeface="Times New Roman" pitchFamily="18" charset="0"/>
                <a:cs typeface="Times New Roman" pitchFamily="18" charset="0"/>
              </a:endParaRPr>
            </a:p>
          </p:txBody>
        </p:sp>
        <p:sp>
          <p:nvSpPr>
            <p:cNvPr id="42008" name="Rectangle 58"/>
            <p:cNvSpPr>
              <a:spLocks noChangeArrowheads="1"/>
            </p:cNvSpPr>
            <p:nvPr/>
          </p:nvSpPr>
          <p:spPr bwMode="auto">
            <a:xfrm>
              <a:off x="3621" y="2685"/>
              <a:ext cx="1089" cy="998"/>
            </a:xfrm>
            <a:prstGeom prst="rect">
              <a:avLst/>
            </a:prstGeom>
            <a:noFill/>
            <a:ln w="19050" algn="ctr">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42009" name="Line 59"/>
            <p:cNvSpPr>
              <a:spLocks noChangeShapeType="1"/>
            </p:cNvSpPr>
            <p:nvPr/>
          </p:nvSpPr>
          <p:spPr bwMode="auto">
            <a:xfrm>
              <a:off x="3881" y="3173"/>
              <a:ext cx="1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2010" name="Line 60"/>
            <p:cNvSpPr>
              <a:spLocks noChangeShapeType="1"/>
            </p:cNvSpPr>
            <p:nvPr/>
          </p:nvSpPr>
          <p:spPr bwMode="auto">
            <a:xfrm flipV="1">
              <a:off x="3825" y="3003"/>
              <a:ext cx="0" cy="32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2011" name="Line 61"/>
            <p:cNvSpPr>
              <a:spLocks noChangeShapeType="1"/>
            </p:cNvSpPr>
            <p:nvPr/>
          </p:nvSpPr>
          <p:spPr bwMode="auto">
            <a:xfrm flipH="1">
              <a:off x="4325" y="2823"/>
              <a:ext cx="9" cy="6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2012" name="Rectangle 52"/>
            <p:cNvSpPr>
              <a:spLocks noChangeArrowheads="1"/>
            </p:cNvSpPr>
            <p:nvPr/>
          </p:nvSpPr>
          <p:spPr bwMode="auto">
            <a:xfrm rot="5400000">
              <a:off x="4215" y="3112"/>
              <a:ext cx="242" cy="112"/>
            </a:xfrm>
            <a:prstGeom prst="rect">
              <a:avLst/>
            </a:prstGeom>
            <a:solidFill>
              <a:srgbClr val="EDF8FF"/>
            </a:solidFill>
            <a:ln w="28575" algn="ctr">
              <a:solidFill>
                <a:schemeClr val="tx1"/>
              </a:solidFill>
              <a:miter lim="800000"/>
              <a:headEnd/>
              <a:tailEnd/>
            </a:ln>
          </p:spPr>
          <p:txBody>
            <a:bodyPr wrap="none" anchor="ctr">
              <a:spAutoFit/>
            </a:bodyPr>
            <a:lstStyle/>
            <a:p>
              <a:endParaRPr lang="zh-CN" altLang="en-US"/>
            </a:p>
          </p:txBody>
        </p:sp>
      </p:grpSp>
      <p:sp>
        <p:nvSpPr>
          <p:cNvPr id="3" name="灯片编号占位符 2"/>
          <p:cNvSpPr>
            <a:spLocks noGrp="1"/>
          </p:cNvSpPr>
          <p:nvPr>
            <p:ph type="sldNum" sz="quarter" idx="10"/>
          </p:nvPr>
        </p:nvSpPr>
        <p:spPr/>
        <p:txBody>
          <a:bodyPr/>
          <a:lstStyle/>
          <a:p>
            <a:pPr>
              <a:defRPr/>
            </a:pPr>
            <a:fld id="{EE823C69-BAB3-4855-B98D-EA704B1FD3BB}" type="slidenum">
              <a:rPr lang="zh-CN" altLang="en-US" smtClean="0"/>
              <a:pPr>
                <a:defRPr/>
              </a:pPr>
              <a:t>43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12" presetClass="entr" presetSubtype="2"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Righ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7845"/>
                                        </p:tgtEl>
                                        <p:attrNameLst>
                                          <p:attrName>style.visibility</p:attrName>
                                        </p:attrNameLst>
                                      </p:cBhvr>
                                      <p:to>
                                        <p:strVal val="visible"/>
                                      </p:to>
                                    </p:set>
                                    <p:animEffect transition="in" filter="wipe(left)">
                                      <p:cBhvr>
                                        <p:cTn id="17" dur="500"/>
                                        <p:tgtEl>
                                          <p:spTgt spid="77845"/>
                                        </p:tgtEl>
                                      </p:cBhvr>
                                    </p:animEffect>
                                  </p:childTnLst>
                                </p:cTn>
                              </p:par>
                            </p:childTnLst>
                          </p:cTn>
                        </p:par>
                        <p:par>
                          <p:cTn id="18" fill="hold" nodeType="afterGroup">
                            <p:stCondLst>
                              <p:cond delay="500"/>
                            </p:stCondLst>
                            <p:childTnLst>
                              <p:par>
                                <p:cTn id="19" presetID="2" presetClass="entr" presetSubtype="2"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1+#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77858"/>
                                        </p:tgtEl>
                                        <p:attrNameLst>
                                          <p:attrName>style.visibility</p:attrName>
                                        </p:attrNameLst>
                                      </p:cBhvr>
                                      <p:to>
                                        <p:strVal val="visible"/>
                                      </p:to>
                                    </p:set>
                                    <p:animEffect transition="in" filter="wipe(left)">
                                      <p:cBhvr>
                                        <p:cTn id="26" dur="500"/>
                                        <p:tgtEl>
                                          <p:spTgt spid="77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45" grpId="0" animBg="1"/>
      <p:bldP spid="7785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dirty="0" smtClean="0">
                <a:ea typeface="宋体" pitchFamily="2" charset="-122"/>
              </a:rPr>
              <a:t>1.4 </a:t>
            </a:r>
            <a:r>
              <a:rPr lang="zh-CN" altLang="en-US" dirty="0" smtClean="0">
                <a:ea typeface="宋体" pitchFamily="2" charset="-122"/>
              </a:rPr>
              <a:t>基本电路元件模型</a:t>
            </a:r>
            <a:r>
              <a:rPr lang="zh-CN" altLang="en-US" dirty="0" smtClean="0">
                <a:ea typeface="仿宋_GB2312" pitchFamily="49" charset="-122"/>
              </a:rPr>
              <a:t>（</a:t>
            </a:r>
            <a:r>
              <a:rPr lang="zh-CN" altLang="en-US" dirty="0" smtClean="0">
                <a:ea typeface="宋体" pitchFamily="2" charset="-122"/>
              </a:rPr>
              <a:t>续</a:t>
            </a:r>
            <a:r>
              <a:rPr lang="en-US" altLang="zh-CN" dirty="0" smtClean="0">
                <a:ea typeface="宋体" pitchFamily="2" charset="-122"/>
              </a:rPr>
              <a:t>15</a:t>
            </a:r>
            <a:r>
              <a:rPr lang="zh-CN" altLang="en-US" dirty="0" smtClean="0">
                <a:ea typeface="仿宋_GB2312" pitchFamily="49" charset="-122"/>
              </a:rPr>
              <a:t>）</a:t>
            </a:r>
          </a:p>
        </p:txBody>
      </p:sp>
      <p:sp>
        <p:nvSpPr>
          <p:cNvPr id="43011" name="Rectangle 3"/>
          <p:cNvSpPr>
            <a:spLocks noGrp="1" noChangeArrowheads="1"/>
          </p:cNvSpPr>
          <p:nvPr>
            <p:ph sz="quarter" idx="11"/>
          </p:nvPr>
        </p:nvSpPr>
        <p:spPr/>
        <p:txBody>
          <a:bodyPr/>
          <a:lstStyle/>
          <a:p>
            <a:pPr eaLnBrk="1" hangingPunct="1"/>
            <a:r>
              <a:rPr lang="zh-CN" altLang="en-US" dirty="0" smtClean="0"/>
              <a:t>两种电源模型的转换</a:t>
            </a:r>
            <a:br>
              <a:rPr lang="zh-CN" altLang="en-US" dirty="0" smtClean="0"/>
            </a:br>
            <a:r>
              <a:rPr lang="zh-CN" altLang="en-US" sz="2400" dirty="0" smtClean="0"/>
              <a:t>电压源模型和电流源模型都是对实际电源的近似，两种电源模型之间可以互相转换。</a:t>
            </a:r>
          </a:p>
        </p:txBody>
      </p:sp>
      <p:grpSp>
        <p:nvGrpSpPr>
          <p:cNvPr id="2" name="Group 4"/>
          <p:cNvGrpSpPr>
            <a:grpSpLocks/>
          </p:cNvGrpSpPr>
          <p:nvPr/>
        </p:nvGrpSpPr>
        <p:grpSpPr bwMode="auto">
          <a:xfrm>
            <a:off x="3681413" y="2132856"/>
            <a:ext cx="2063750" cy="1752600"/>
            <a:chOff x="571" y="2285"/>
            <a:chExt cx="1300" cy="1104"/>
          </a:xfrm>
        </p:grpSpPr>
        <p:sp>
          <p:nvSpPr>
            <p:cNvPr id="43081" name="Rectangle 5"/>
            <p:cNvSpPr>
              <a:spLocks noChangeArrowheads="1"/>
            </p:cNvSpPr>
            <p:nvPr/>
          </p:nvSpPr>
          <p:spPr bwMode="auto">
            <a:xfrm>
              <a:off x="571" y="2502"/>
              <a:ext cx="291" cy="887"/>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anchor="ctr">
              <a:spAutoFit/>
            </a:bodyPr>
            <a:lstStyle/>
            <a:p>
              <a:pPr algn="ctr"/>
              <a:r>
                <a:rPr lang="zh-CN" altLang="en-US" b="1" dirty="0">
                  <a:ea typeface="楷体" pitchFamily="49" charset="-122"/>
                </a:rPr>
                <a:t>实际电源</a:t>
              </a:r>
            </a:p>
          </p:txBody>
        </p:sp>
        <p:grpSp>
          <p:nvGrpSpPr>
            <p:cNvPr id="43082" name="Group 6"/>
            <p:cNvGrpSpPr>
              <a:grpSpLocks/>
            </p:cNvGrpSpPr>
            <p:nvPr/>
          </p:nvGrpSpPr>
          <p:grpSpPr bwMode="auto">
            <a:xfrm>
              <a:off x="869" y="2588"/>
              <a:ext cx="378" cy="56"/>
              <a:chOff x="869" y="2588"/>
              <a:chExt cx="378" cy="56"/>
            </a:xfrm>
          </p:grpSpPr>
          <p:sp>
            <p:nvSpPr>
              <p:cNvPr id="43095" name="Line 7"/>
              <p:cNvSpPr>
                <a:spLocks noChangeShapeType="1"/>
              </p:cNvSpPr>
              <p:nvPr/>
            </p:nvSpPr>
            <p:spPr bwMode="auto">
              <a:xfrm>
                <a:off x="869" y="2616"/>
                <a:ext cx="33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96" name="Oval 8"/>
              <p:cNvSpPr>
                <a:spLocks noChangeArrowheads="1"/>
              </p:cNvSpPr>
              <p:nvPr/>
            </p:nvSpPr>
            <p:spPr bwMode="auto">
              <a:xfrm>
                <a:off x="1191" y="2588"/>
                <a:ext cx="56" cy="56"/>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grpSp>
          <p:nvGrpSpPr>
            <p:cNvPr id="43083" name="Group 9"/>
            <p:cNvGrpSpPr>
              <a:grpSpLocks/>
            </p:cNvGrpSpPr>
            <p:nvPr/>
          </p:nvGrpSpPr>
          <p:grpSpPr bwMode="auto">
            <a:xfrm>
              <a:off x="869" y="3268"/>
              <a:ext cx="378" cy="56"/>
              <a:chOff x="869" y="2588"/>
              <a:chExt cx="378" cy="56"/>
            </a:xfrm>
          </p:grpSpPr>
          <p:sp>
            <p:nvSpPr>
              <p:cNvPr id="43093" name="Line 10"/>
              <p:cNvSpPr>
                <a:spLocks noChangeShapeType="1"/>
              </p:cNvSpPr>
              <p:nvPr/>
            </p:nvSpPr>
            <p:spPr bwMode="auto">
              <a:xfrm>
                <a:off x="869" y="2616"/>
                <a:ext cx="33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94" name="Oval 11"/>
              <p:cNvSpPr>
                <a:spLocks noChangeArrowheads="1"/>
              </p:cNvSpPr>
              <p:nvPr/>
            </p:nvSpPr>
            <p:spPr bwMode="auto">
              <a:xfrm>
                <a:off x="1191" y="2588"/>
                <a:ext cx="56" cy="56"/>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sp>
          <p:nvSpPr>
            <p:cNvPr id="43084" name="Text Box 12"/>
            <p:cNvSpPr txBox="1">
              <a:spLocks noChangeArrowheads="1"/>
            </p:cNvSpPr>
            <p:nvPr/>
          </p:nvSpPr>
          <p:spPr bwMode="auto">
            <a:xfrm>
              <a:off x="1106" y="2589"/>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a:t>
              </a:r>
            </a:p>
          </p:txBody>
        </p:sp>
        <p:sp>
          <p:nvSpPr>
            <p:cNvPr id="43085" name="Text Box 13"/>
            <p:cNvSpPr txBox="1">
              <a:spLocks noChangeArrowheads="1"/>
            </p:cNvSpPr>
            <p:nvPr/>
          </p:nvSpPr>
          <p:spPr bwMode="auto">
            <a:xfrm>
              <a:off x="1113" y="2899"/>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zh-CN"/>
            </a:p>
          </p:txBody>
        </p:sp>
        <p:sp>
          <p:nvSpPr>
            <p:cNvPr id="43086" name="Text Box 14"/>
            <p:cNvSpPr txBox="1">
              <a:spLocks noChangeArrowheads="1"/>
            </p:cNvSpPr>
            <p:nvPr/>
          </p:nvSpPr>
          <p:spPr bwMode="auto">
            <a:xfrm>
              <a:off x="1109" y="29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_</a:t>
              </a:r>
            </a:p>
          </p:txBody>
        </p:sp>
        <p:sp>
          <p:nvSpPr>
            <p:cNvPr id="43087" name="Text Box 15"/>
            <p:cNvSpPr txBox="1">
              <a:spLocks noChangeArrowheads="1"/>
            </p:cNvSpPr>
            <p:nvPr/>
          </p:nvSpPr>
          <p:spPr bwMode="auto">
            <a:xfrm>
              <a:off x="1096" y="2798"/>
              <a:ext cx="1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i="1">
                  <a:latin typeface="Times New Roman" pitchFamily="18" charset="0"/>
                  <a:cs typeface="Times New Roman" pitchFamily="18" charset="0"/>
                </a:rPr>
                <a:t>u</a:t>
              </a:r>
            </a:p>
          </p:txBody>
        </p:sp>
        <p:sp>
          <p:nvSpPr>
            <p:cNvPr id="43088" name="Line 16"/>
            <p:cNvSpPr>
              <a:spLocks noChangeShapeType="1"/>
            </p:cNvSpPr>
            <p:nvPr/>
          </p:nvSpPr>
          <p:spPr bwMode="auto">
            <a:xfrm>
              <a:off x="1003" y="2462"/>
              <a:ext cx="34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89" name="Text Box 17"/>
            <p:cNvSpPr txBox="1">
              <a:spLocks noChangeArrowheads="1"/>
            </p:cNvSpPr>
            <p:nvPr/>
          </p:nvSpPr>
          <p:spPr bwMode="auto">
            <a:xfrm>
              <a:off x="1347" y="2285"/>
              <a:ext cx="15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i="1">
                  <a:latin typeface="Times New Roman" pitchFamily="18" charset="0"/>
                  <a:cs typeface="Times New Roman" pitchFamily="18" charset="0"/>
                </a:rPr>
                <a:t>i</a:t>
              </a:r>
            </a:p>
          </p:txBody>
        </p:sp>
        <p:sp>
          <p:nvSpPr>
            <p:cNvPr id="43090" name="Freeform 18"/>
            <p:cNvSpPr>
              <a:spLocks/>
            </p:cNvSpPr>
            <p:nvPr/>
          </p:nvSpPr>
          <p:spPr bwMode="auto">
            <a:xfrm>
              <a:off x="1245" y="2611"/>
              <a:ext cx="325" cy="678"/>
            </a:xfrm>
            <a:custGeom>
              <a:avLst/>
              <a:gdLst>
                <a:gd name="T0" fmla="*/ 9 w 325"/>
                <a:gd name="T1" fmla="*/ 0 h 678"/>
                <a:gd name="T2" fmla="*/ 325 w 325"/>
                <a:gd name="T3" fmla="*/ 0 h 678"/>
                <a:gd name="T4" fmla="*/ 325 w 325"/>
                <a:gd name="T5" fmla="*/ 678 h 678"/>
                <a:gd name="T6" fmla="*/ 0 w 325"/>
                <a:gd name="T7" fmla="*/ 678 h 678"/>
                <a:gd name="T8" fmla="*/ 0 60000 65536"/>
                <a:gd name="T9" fmla="*/ 0 60000 65536"/>
                <a:gd name="T10" fmla="*/ 0 60000 65536"/>
                <a:gd name="T11" fmla="*/ 0 60000 65536"/>
                <a:gd name="T12" fmla="*/ 0 w 325"/>
                <a:gd name="T13" fmla="*/ 0 h 678"/>
                <a:gd name="T14" fmla="*/ 325 w 325"/>
                <a:gd name="T15" fmla="*/ 678 h 678"/>
              </a:gdLst>
              <a:ahLst/>
              <a:cxnLst>
                <a:cxn ang="T8">
                  <a:pos x="T0" y="T1"/>
                </a:cxn>
                <a:cxn ang="T9">
                  <a:pos x="T2" y="T3"/>
                </a:cxn>
                <a:cxn ang="T10">
                  <a:pos x="T4" y="T5"/>
                </a:cxn>
                <a:cxn ang="T11">
                  <a:pos x="T6" y="T7"/>
                </a:cxn>
              </a:cxnLst>
              <a:rect l="T12" t="T13" r="T14" b="T15"/>
              <a:pathLst>
                <a:path w="325" h="678">
                  <a:moveTo>
                    <a:pt x="9" y="0"/>
                  </a:moveTo>
                  <a:lnTo>
                    <a:pt x="325" y="0"/>
                  </a:lnTo>
                  <a:lnTo>
                    <a:pt x="325" y="678"/>
                  </a:lnTo>
                  <a:lnTo>
                    <a:pt x="0" y="678"/>
                  </a:lnTo>
                </a:path>
              </a:pathLst>
            </a:cu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43091" name="Rectangle 19"/>
            <p:cNvSpPr>
              <a:spLocks noChangeArrowheads="1"/>
            </p:cNvSpPr>
            <p:nvPr/>
          </p:nvSpPr>
          <p:spPr bwMode="auto">
            <a:xfrm>
              <a:off x="1514" y="2834"/>
              <a:ext cx="112" cy="251"/>
            </a:xfrm>
            <a:prstGeom prst="rect">
              <a:avLst/>
            </a:prstGeom>
            <a:solidFill>
              <a:srgbClr val="EDF8FF"/>
            </a:solidFill>
            <a:ln w="28575" algn="ctr">
              <a:solidFill>
                <a:schemeClr val="tx1"/>
              </a:solidFill>
              <a:miter lim="800000"/>
              <a:headEnd/>
              <a:tailEnd/>
            </a:ln>
          </p:spPr>
          <p:txBody>
            <a:bodyPr wrap="none" anchor="ctr">
              <a:spAutoFit/>
            </a:bodyPr>
            <a:lstStyle/>
            <a:p>
              <a:endParaRPr lang="zh-CN" altLang="en-US"/>
            </a:p>
          </p:txBody>
        </p:sp>
        <p:sp>
          <p:nvSpPr>
            <p:cNvPr id="43092" name="Text Box 20"/>
            <p:cNvSpPr txBox="1">
              <a:spLocks noChangeArrowheads="1"/>
            </p:cNvSpPr>
            <p:nvPr/>
          </p:nvSpPr>
          <p:spPr bwMode="auto">
            <a:xfrm>
              <a:off x="1593" y="2814"/>
              <a:ext cx="27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i="1">
                  <a:latin typeface="Times New Roman" pitchFamily="18" charset="0"/>
                  <a:cs typeface="Times New Roman" pitchFamily="18" charset="0"/>
                </a:rPr>
                <a:t>R</a:t>
              </a:r>
              <a:r>
                <a:rPr lang="en-US" altLang="zh-CN" b="1" baseline="-25000">
                  <a:latin typeface="Times New Roman" pitchFamily="18" charset="0"/>
                  <a:cs typeface="Times New Roman" pitchFamily="18" charset="0"/>
                </a:rPr>
                <a:t>L</a:t>
              </a:r>
              <a:endParaRPr lang="en-US" altLang="zh-CN" b="1">
                <a:latin typeface="Times New Roman" pitchFamily="18" charset="0"/>
                <a:cs typeface="Times New Roman" pitchFamily="18" charset="0"/>
              </a:endParaRPr>
            </a:p>
          </p:txBody>
        </p:sp>
      </p:grpSp>
      <p:sp>
        <p:nvSpPr>
          <p:cNvPr id="78882" name="Text Box 34"/>
          <p:cNvSpPr txBox="1">
            <a:spLocks noChangeArrowheads="1"/>
          </p:cNvSpPr>
          <p:nvPr/>
        </p:nvSpPr>
        <p:spPr bwMode="auto">
          <a:xfrm>
            <a:off x="6670675" y="4845893"/>
            <a:ext cx="1731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chemeClr val="tx2"/>
                </a:solidFill>
                <a:ea typeface="楷体" pitchFamily="49" charset="-122"/>
              </a:rPr>
              <a:t>电流源模型</a:t>
            </a:r>
          </a:p>
        </p:txBody>
      </p:sp>
      <p:grpSp>
        <p:nvGrpSpPr>
          <p:cNvPr id="5" name="Group 35"/>
          <p:cNvGrpSpPr>
            <a:grpSpLocks/>
          </p:cNvGrpSpPr>
          <p:nvPr/>
        </p:nvGrpSpPr>
        <p:grpSpPr bwMode="auto">
          <a:xfrm>
            <a:off x="5975350" y="2886918"/>
            <a:ext cx="3098800" cy="1900238"/>
            <a:chOff x="3609" y="2486"/>
            <a:chExt cx="1952" cy="1197"/>
          </a:xfrm>
        </p:grpSpPr>
        <p:grpSp>
          <p:nvGrpSpPr>
            <p:cNvPr id="43057" name="Group 36"/>
            <p:cNvGrpSpPr>
              <a:grpSpLocks/>
            </p:cNvGrpSpPr>
            <p:nvPr/>
          </p:nvGrpSpPr>
          <p:grpSpPr bwMode="auto">
            <a:xfrm>
              <a:off x="4559" y="2789"/>
              <a:ext cx="378" cy="56"/>
              <a:chOff x="869" y="2588"/>
              <a:chExt cx="378" cy="56"/>
            </a:xfrm>
          </p:grpSpPr>
          <p:sp>
            <p:nvSpPr>
              <p:cNvPr id="43079" name="Line 37"/>
              <p:cNvSpPr>
                <a:spLocks noChangeShapeType="1"/>
              </p:cNvSpPr>
              <p:nvPr/>
            </p:nvSpPr>
            <p:spPr bwMode="auto">
              <a:xfrm>
                <a:off x="869" y="2616"/>
                <a:ext cx="33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80" name="Oval 38"/>
              <p:cNvSpPr>
                <a:spLocks noChangeArrowheads="1"/>
              </p:cNvSpPr>
              <p:nvPr/>
            </p:nvSpPr>
            <p:spPr bwMode="auto">
              <a:xfrm>
                <a:off x="1191" y="2588"/>
                <a:ext cx="56" cy="56"/>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grpSp>
          <p:nvGrpSpPr>
            <p:cNvPr id="43058" name="Group 39"/>
            <p:cNvGrpSpPr>
              <a:grpSpLocks/>
            </p:cNvGrpSpPr>
            <p:nvPr/>
          </p:nvGrpSpPr>
          <p:grpSpPr bwMode="auto">
            <a:xfrm>
              <a:off x="4559" y="3469"/>
              <a:ext cx="378" cy="56"/>
              <a:chOff x="869" y="2588"/>
              <a:chExt cx="378" cy="56"/>
            </a:xfrm>
          </p:grpSpPr>
          <p:sp>
            <p:nvSpPr>
              <p:cNvPr id="43077" name="Line 40"/>
              <p:cNvSpPr>
                <a:spLocks noChangeShapeType="1"/>
              </p:cNvSpPr>
              <p:nvPr/>
            </p:nvSpPr>
            <p:spPr bwMode="auto">
              <a:xfrm>
                <a:off x="869" y="2616"/>
                <a:ext cx="33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78" name="Oval 41"/>
              <p:cNvSpPr>
                <a:spLocks noChangeArrowheads="1"/>
              </p:cNvSpPr>
              <p:nvPr/>
            </p:nvSpPr>
            <p:spPr bwMode="auto">
              <a:xfrm>
                <a:off x="1191" y="2588"/>
                <a:ext cx="56" cy="56"/>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sp>
          <p:nvSpPr>
            <p:cNvPr id="43059" name="Text Box 42"/>
            <p:cNvSpPr txBox="1">
              <a:spLocks noChangeArrowheads="1"/>
            </p:cNvSpPr>
            <p:nvPr/>
          </p:nvSpPr>
          <p:spPr bwMode="auto">
            <a:xfrm>
              <a:off x="4796" y="2790"/>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a:t>
              </a:r>
            </a:p>
          </p:txBody>
        </p:sp>
        <p:sp>
          <p:nvSpPr>
            <p:cNvPr id="43060" name="Text Box 43"/>
            <p:cNvSpPr txBox="1">
              <a:spLocks noChangeArrowheads="1"/>
            </p:cNvSpPr>
            <p:nvPr/>
          </p:nvSpPr>
          <p:spPr bwMode="auto">
            <a:xfrm>
              <a:off x="4803" y="3100"/>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zh-CN"/>
            </a:p>
          </p:txBody>
        </p:sp>
        <p:sp>
          <p:nvSpPr>
            <p:cNvPr id="43061" name="Text Box 44"/>
            <p:cNvSpPr txBox="1">
              <a:spLocks noChangeArrowheads="1"/>
            </p:cNvSpPr>
            <p:nvPr/>
          </p:nvSpPr>
          <p:spPr bwMode="auto">
            <a:xfrm>
              <a:off x="4799" y="310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_</a:t>
              </a:r>
            </a:p>
          </p:txBody>
        </p:sp>
        <p:sp>
          <p:nvSpPr>
            <p:cNvPr id="43062" name="Text Box 45"/>
            <p:cNvSpPr txBox="1">
              <a:spLocks noChangeArrowheads="1"/>
            </p:cNvSpPr>
            <p:nvPr/>
          </p:nvSpPr>
          <p:spPr bwMode="auto">
            <a:xfrm>
              <a:off x="4786" y="2999"/>
              <a:ext cx="1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i="1">
                  <a:latin typeface="Times New Roman" pitchFamily="18" charset="0"/>
                  <a:cs typeface="Times New Roman" pitchFamily="18" charset="0"/>
                </a:rPr>
                <a:t>u</a:t>
              </a:r>
            </a:p>
          </p:txBody>
        </p:sp>
        <p:sp>
          <p:nvSpPr>
            <p:cNvPr id="43063" name="Line 46"/>
            <p:cNvSpPr>
              <a:spLocks noChangeShapeType="1"/>
            </p:cNvSpPr>
            <p:nvPr/>
          </p:nvSpPr>
          <p:spPr bwMode="auto">
            <a:xfrm>
              <a:off x="4693" y="2663"/>
              <a:ext cx="34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64" name="Text Box 47"/>
            <p:cNvSpPr txBox="1">
              <a:spLocks noChangeArrowheads="1"/>
            </p:cNvSpPr>
            <p:nvPr/>
          </p:nvSpPr>
          <p:spPr bwMode="auto">
            <a:xfrm>
              <a:off x="5037" y="2486"/>
              <a:ext cx="15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i="1">
                  <a:latin typeface="Times New Roman" pitchFamily="18" charset="0"/>
                  <a:cs typeface="Times New Roman" pitchFamily="18" charset="0"/>
                </a:rPr>
                <a:t>i</a:t>
              </a:r>
            </a:p>
          </p:txBody>
        </p:sp>
        <p:sp>
          <p:nvSpPr>
            <p:cNvPr id="43065" name="Freeform 48"/>
            <p:cNvSpPr>
              <a:spLocks/>
            </p:cNvSpPr>
            <p:nvPr/>
          </p:nvSpPr>
          <p:spPr bwMode="auto">
            <a:xfrm>
              <a:off x="4935" y="2812"/>
              <a:ext cx="325" cy="678"/>
            </a:xfrm>
            <a:custGeom>
              <a:avLst/>
              <a:gdLst>
                <a:gd name="T0" fmla="*/ 9 w 325"/>
                <a:gd name="T1" fmla="*/ 0 h 678"/>
                <a:gd name="T2" fmla="*/ 325 w 325"/>
                <a:gd name="T3" fmla="*/ 0 h 678"/>
                <a:gd name="T4" fmla="*/ 325 w 325"/>
                <a:gd name="T5" fmla="*/ 678 h 678"/>
                <a:gd name="T6" fmla="*/ 0 w 325"/>
                <a:gd name="T7" fmla="*/ 678 h 678"/>
                <a:gd name="T8" fmla="*/ 0 60000 65536"/>
                <a:gd name="T9" fmla="*/ 0 60000 65536"/>
                <a:gd name="T10" fmla="*/ 0 60000 65536"/>
                <a:gd name="T11" fmla="*/ 0 60000 65536"/>
                <a:gd name="T12" fmla="*/ 0 w 325"/>
                <a:gd name="T13" fmla="*/ 0 h 678"/>
                <a:gd name="T14" fmla="*/ 325 w 325"/>
                <a:gd name="T15" fmla="*/ 678 h 678"/>
              </a:gdLst>
              <a:ahLst/>
              <a:cxnLst>
                <a:cxn ang="T8">
                  <a:pos x="T0" y="T1"/>
                </a:cxn>
                <a:cxn ang="T9">
                  <a:pos x="T2" y="T3"/>
                </a:cxn>
                <a:cxn ang="T10">
                  <a:pos x="T4" y="T5"/>
                </a:cxn>
                <a:cxn ang="T11">
                  <a:pos x="T6" y="T7"/>
                </a:cxn>
              </a:cxnLst>
              <a:rect l="T12" t="T13" r="T14" b="T15"/>
              <a:pathLst>
                <a:path w="325" h="678">
                  <a:moveTo>
                    <a:pt x="9" y="0"/>
                  </a:moveTo>
                  <a:lnTo>
                    <a:pt x="325" y="0"/>
                  </a:lnTo>
                  <a:lnTo>
                    <a:pt x="325" y="678"/>
                  </a:lnTo>
                  <a:lnTo>
                    <a:pt x="0" y="678"/>
                  </a:lnTo>
                </a:path>
              </a:pathLst>
            </a:cu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43066" name="Rectangle 49"/>
            <p:cNvSpPr>
              <a:spLocks noChangeArrowheads="1"/>
            </p:cNvSpPr>
            <p:nvPr/>
          </p:nvSpPr>
          <p:spPr bwMode="auto">
            <a:xfrm>
              <a:off x="5204" y="3035"/>
              <a:ext cx="112" cy="251"/>
            </a:xfrm>
            <a:prstGeom prst="rect">
              <a:avLst/>
            </a:prstGeom>
            <a:solidFill>
              <a:srgbClr val="EDF8FF"/>
            </a:solidFill>
            <a:ln w="28575" algn="ctr">
              <a:solidFill>
                <a:schemeClr val="tx1"/>
              </a:solidFill>
              <a:miter lim="800000"/>
              <a:headEnd/>
              <a:tailEnd/>
            </a:ln>
          </p:spPr>
          <p:txBody>
            <a:bodyPr wrap="none" anchor="ctr">
              <a:spAutoFit/>
            </a:bodyPr>
            <a:lstStyle/>
            <a:p>
              <a:endParaRPr lang="zh-CN" altLang="en-US"/>
            </a:p>
          </p:txBody>
        </p:sp>
        <p:sp>
          <p:nvSpPr>
            <p:cNvPr id="43067" name="Text Box 50"/>
            <p:cNvSpPr txBox="1">
              <a:spLocks noChangeArrowheads="1"/>
            </p:cNvSpPr>
            <p:nvPr/>
          </p:nvSpPr>
          <p:spPr bwMode="auto">
            <a:xfrm>
              <a:off x="5283" y="3015"/>
              <a:ext cx="27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i="1">
                  <a:latin typeface="Times New Roman" pitchFamily="18" charset="0"/>
                  <a:cs typeface="Times New Roman" pitchFamily="18" charset="0"/>
                </a:rPr>
                <a:t>R</a:t>
              </a:r>
              <a:r>
                <a:rPr lang="en-US" altLang="zh-CN" b="1" baseline="-25000">
                  <a:latin typeface="Times New Roman" pitchFamily="18" charset="0"/>
                  <a:cs typeface="Times New Roman" pitchFamily="18" charset="0"/>
                </a:rPr>
                <a:t>L</a:t>
              </a:r>
              <a:endParaRPr lang="en-US" altLang="zh-CN" b="1">
                <a:latin typeface="Times New Roman" pitchFamily="18" charset="0"/>
                <a:cs typeface="Times New Roman" pitchFamily="18" charset="0"/>
              </a:endParaRPr>
            </a:p>
          </p:txBody>
        </p:sp>
        <p:sp>
          <p:nvSpPr>
            <p:cNvPr id="43068" name="Freeform 51"/>
            <p:cNvSpPr>
              <a:spLocks/>
            </p:cNvSpPr>
            <p:nvPr/>
          </p:nvSpPr>
          <p:spPr bwMode="auto">
            <a:xfrm flipH="1">
              <a:off x="3956" y="2822"/>
              <a:ext cx="618" cy="678"/>
            </a:xfrm>
            <a:custGeom>
              <a:avLst/>
              <a:gdLst>
                <a:gd name="T0" fmla="*/ 420 w 325"/>
                <a:gd name="T1" fmla="*/ 0 h 678"/>
                <a:gd name="T2" fmla="*/ 15361 w 325"/>
                <a:gd name="T3" fmla="*/ 0 h 678"/>
                <a:gd name="T4" fmla="*/ 15361 w 325"/>
                <a:gd name="T5" fmla="*/ 678 h 678"/>
                <a:gd name="T6" fmla="*/ 0 w 325"/>
                <a:gd name="T7" fmla="*/ 678 h 678"/>
                <a:gd name="T8" fmla="*/ 0 60000 65536"/>
                <a:gd name="T9" fmla="*/ 0 60000 65536"/>
                <a:gd name="T10" fmla="*/ 0 60000 65536"/>
                <a:gd name="T11" fmla="*/ 0 60000 65536"/>
                <a:gd name="T12" fmla="*/ 0 w 325"/>
                <a:gd name="T13" fmla="*/ 0 h 678"/>
                <a:gd name="T14" fmla="*/ 325 w 325"/>
                <a:gd name="T15" fmla="*/ 678 h 678"/>
              </a:gdLst>
              <a:ahLst/>
              <a:cxnLst>
                <a:cxn ang="T8">
                  <a:pos x="T0" y="T1"/>
                </a:cxn>
                <a:cxn ang="T9">
                  <a:pos x="T2" y="T3"/>
                </a:cxn>
                <a:cxn ang="T10">
                  <a:pos x="T4" y="T5"/>
                </a:cxn>
                <a:cxn ang="T11">
                  <a:pos x="T6" y="T7"/>
                </a:cxn>
              </a:cxnLst>
              <a:rect l="T12" t="T13" r="T14" b="T15"/>
              <a:pathLst>
                <a:path w="325" h="678">
                  <a:moveTo>
                    <a:pt x="9" y="0"/>
                  </a:moveTo>
                  <a:lnTo>
                    <a:pt x="325" y="0"/>
                  </a:lnTo>
                  <a:lnTo>
                    <a:pt x="325" y="678"/>
                  </a:lnTo>
                  <a:lnTo>
                    <a:pt x="0" y="67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43069" name="Oval 52"/>
            <p:cNvSpPr>
              <a:spLocks noChangeArrowheads="1"/>
            </p:cNvSpPr>
            <p:nvPr/>
          </p:nvSpPr>
          <p:spPr bwMode="auto">
            <a:xfrm>
              <a:off x="3866" y="3079"/>
              <a:ext cx="185" cy="177"/>
            </a:xfrm>
            <a:prstGeom prst="ellipse">
              <a:avLst/>
            </a:prstGeom>
            <a:solidFill>
              <a:srgbClr val="EDF8FF"/>
            </a:solidFill>
            <a:ln w="28575" algn="ctr">
              <a:solidFill>
                <a:schemeClr val="tx1"/>
              </a:solidFill>
              <a:round/>
              <a:headEnd/>
              <a:tailEnd/>
            </a:ln>
          </p:spPr>
          <p:txBody>
            <a:bodyPr wrap="none" anchor="ctr">
              <a:spAutoFit/>
            </a:bodyPr>
            <a:lstStyle/>
            <a:p>
              <a:endParaRPr lang="zh-CN" altLang="en-US"/>
            </a:p>
          </p:txBody>
        </p:sp>
        <p:sp>
          <p:nvSpPr>
            <p:cNvPr id="43070" name="Text Box 53"/>
            <p:cNvSpPr txBox="1">
              <a:spLocks noChangeArrowheads="1"/>
            </p:cNvSpPr>
            <p:nvPr/>
          </p:nvSpPr>
          <p:spPr bwMode="auto">
            <a:xfrm>
              <a:off x="3609" y="3022"/>
              <a:ext cx="21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i="1">
                  <a:latin typeface="Times New Roman" pitchFamily="18" charset="0"/>
                  <a:cs typeface="Times New Roman" pitchFamily="18" charset="0"/>
                </a:rPr>
                <a:t>i</a:t>
              </a:r>
              <a:r>
                <a:rPr lang="en-US" altLang="zh-CN" b="1" baseline="-25000">
                  <a:latin typeface="Times New Roman" pitchFamily="18" charset="0"/>
                  <a:cs typeface="Times New Roman" pitchFamily="18" charset="0"/>
                </a:rPr>
                <a:t>S</a:t>
              </a:r>
              <a:endParaRPr lang="en-US" altLang="zh-CN" b="1">
                <a:latin typeface="Times New Roman" pitchFamily="18" charset="0"/>
                <a:cs typeface="Times New Roman" pitchFamily="18" charset="0"/>
              </a:endParaRPr>
            </a:p>
          </p:txBody>
        </p:sp>
        <p:sp>
          <p:nvSpPr>
            <p:cNvPr id="43071" name="Text Box 54"/>
            <p:cNvSpPr txBox="1">
              <a:spLocks noChangeArrowheads="1"/>
            </p:cNvSpPr>
            <p:nvPr/>
          </p:nvSpPr>
          <p:spPr bwMode="auto">
            <a:xfrm>
              <a:off x="4382" y="3061"/>
              <a:ext cx="26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i="1">
                  <a:latin typeface="Times New Roman" pitchFamily="18" charset="0"/>
                  <a:cs typeface="Times New Roman" pitchFamily="18" charset="0"/>
                </a:rPr>
                <a:t>R</a:t>
              </a:r>
              <a:r>
                <a:rPr lang="en-US" altLang="zh-CN" b="1" baseline="-25000">
                  <a:latin typeface="Times New Roman" pitchFamily="18" charset="0"/>
                  <a:cs typeface="Times New Roman" pitchFamily="18" charset="0"/>
                </a:rPr>
                <a:t>0</a:t>
              </a:r>
              <a:endParaRPr lang="en-US" altLang="zh-CN" b="1">
                <a:latin typeface="Times New Roman" pitchFamily="18" charset="0"/>
                <a:cs typeface="Times New Roman" pitchFamily="18" charset="0"/>
              </a:endParaRPr>
            </a:p>
          </p:txBody>
        </p:sp>
        <p:sp>
          <p:nvSpPr>
            <p:cNvPr id="43072" name="Rectangle 55"/>
            <p:cNvSpPr>
              <a:spLocks noChangeArrowheads="1"/>
            </p:cNvSpPr>
            <p:nvPr/>
          </p:nvSpPr>
          <p:spPr bwMode="auto">
            <a:xfrm>
              <a:off x="3621" y="2685"/>
              <a:ext cx="1089" cy="998"/>
            </a:xfrm>
            <a:prstGeom prst="rect">
              <a:avLst/>
            </a:prstGeom>
            <a:noFill/>
            <a:ln w="19050" algn="ctr">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43073" name="Line 56"/>
            <p:cNvSpPr>
              <a:spLocks noChangeShapeType="1"/>
            </p:cNvSpPr>
            <p:nvPr/>
          </p:nvSpPr>
          <p:spPr bwMode="auto">
            <a:xfrm>
              <a:off x="3881" y="3173"/>
              <a:ext cx="1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74" name="Line 57"/>
            <p:cNvSpPr>
              <a:spLocks noChangeShapeType="1"/>
            </p:cNvSpPr>
            <p:nvPr/>
          </p:nvSpPr>
          <p:spPr bwMode="auto">
            <a:xfrm flipV="1">
              <a:off x="4079" y="3003"/>
              <a:ext cx="0" cy="32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75" name="Line 58"/>
            <p:cNvSpPr>
              <a:spLocks noChangeShapeType="1"/>
            </p:cNvSpPr>
            <p:nvPr/>
          </p:nvSpPr>
          <p:spPr bwMode="auto">
            <a:xfrm flipH="1">
              <a:off x="4325" y="2823"/>
              <a:ext cx="9" cy="6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76" name="Rectangle 59"/>
            <p:cNvSpPr>
              <a:spLocks noChangeArrowheads="1"/>
            </p:cNvSpPr>
            <p:nvPr/>
          </p:nvSpPr>
          <p:spPr bwMode="auto">
            <a:xfrm rot="5400000">
              <a:off x="4215" y="3112"/>
              <a:ext cx="242" cy="112"/>
            </a:xfrm>
            <a:prstGeom prst="rect">
              <a:avLst/>
            </a:prstGeom>
            <a:solidFill>
              <a:srgbClr val="EDF8FF"/>
            </a:solidFill>
            <a:ln w="28575" algn="ctr">
              <a:solidFill>
                <a:schemeClr val="tx1"/>
              </a:solidFill>
              <a:miter lim="800000"/>
              <a:headEnd/>
              <a:tailEnd/>
            </a:ln>
          </p:spPr>
          <p:txBody>
            <a:bodyPr wrap="none" anchor="ctr">
              <a:spAutoFit/>
            </a:bodyPr>
            <a:lstStyle/>
            <a:p>
              <a:endParaRPr lang="zh-CN" altLang="en-US"/>
            </a:p>
          </p:txBody>
        </p:sp>
      </p:grpSp>
      <p:sp>
        <p:nvSpPr>
          <p:cNvPr id="78908" name="Text Box 60"/>
          <p:cNvSpPr txBox="1">
            <a:spLocks noChangeArrowheads="1"/>
          </p:cNvSpPr>
          <p:nvPr/>
        </p:nvSpPr>
        <p:spPr bwMode="auto">
          <a:xfrm>
            <a:off x="835025" y="4890343"/>
            <a:ext cx="1731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chemeClr val="tx2"/>
                </a:solidFill>
                <a:ea typeface="楷体" pitchFamily="49" charset="-122"/>
              </a:rPr>
              <a:t>电压源模型</a:t>
            </a:r>
          </a:p>
        </p:txBody>
      </p:sp>
      <p:grpSp>
        <p:nvGrpSpPr>
          <p:cNvPr id="8" name="Group 61"/>
          <p:cNvGrpSpPr>
            <a:grpSpLocks/>
          </p:cNvGrpSpPr>
          <p:nvPr/>
        </p:nvGrpSpPr>
        <p:grpSpPr bwMode="auto">
          <a:xfrm>
            <a:off x="525463" y="2825006"/>
            <a:ext cx="2759075" cy="2005012"/>
            <a:chOff x="3818" y="2165"/>
            <a:chExt cx="1738" cy="1263"/>
          </a:xfrm>
        </p:grpSpPr>
        <p:grpSp>
          <p:nvGrpSpPr>
            <p:cNvPr id="43034" name="Group 62"/>
            <p:cNvGrpSpPr>
              <a:grpSpLocks/>
            </p:cNvGrpSpPr>
            <p:nvPr/>
          </p:nvGrpSpPr>
          <p:grpSpPr bwMode="auto">
            <a:xfrm>
              <a:off x="4559" y="2534"/>
              <a:ext cx="378" cy="56"/>
              <a:chOff x="869" y="2588"/>
              <a:chExt cx="378" cy="56"/>
            </a:xfrm>
          </p:grpSpPr>
          <p:sp>
            <p:nvSpPr>
              <p:cNvPr id="43055" name="Line 63"/>
              <p:cNvSpPr>
                <a:spLocks noChangeShapeType="1"/>
              </p:cNvSpPr>
              <p:nvPr/>
            </p:nvSpPr>
            <p:spPr bwMode="auto">
              <a:xfrm>
                <a:off x="869" y="2616"/>
                <a:ext cx="33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56" name="Oval 64"/>
              <p:cNvSpPr>
                <a:spLocks noChangeArrowheads="1"/>
              </p:cNvSpPr>
              <p:nvPr/>
            </p:nvSpPr>
            <p:spPr bwMode="auto">
              <a:xfrm>
                <a:off x="1191" y="2588"/>
                <a:ext cx="56" cy="56"/>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grpSp>
          <p:nvGrpSpPr>
            <p:cNvPr id="43035" name="Group 65"/>
            <p:cNvGrpSpPr>
              <a:grpSpLocks/>
            </p:cNvGrpSpPr>
            <p:nvPr/>
          </p:nvGrpSpPr>
          <p:grpSpPr bwMode="auto">
            <a:xfrm>
              <a:off x="4559" y="3214"/>
              <a:ext cx="378" cy="56"/>
              <a:chOff x="869" y="2588"/>
              <a:chExt cx="378" cy="56"/>
            </a:xfrm>
          </p:grpSpPr>
          <p:sp>
            <p:nvSpPr>
              <p:cNvPr id="43053" name="Line 66"/>
              <p:cNvSpPr>
                <a:spLocks noChangeShapeType="1"/>
              </p:cNvSpPr>
              <p:nvPr/>
            </p:nvSpPr>
            <p:spPr bwMode="auto">
              <a:xfrm>
                <a:off x="869" y="2616"/>
                <a:ext cx="33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54" name="Oval 67"/>
              <p:cNvSpPr>
                <a:spLocks noChangeArrowheads="1"/>
              </p:cNvSpPr>
              <p:nvPr/>
            </p:nvSpPr>
            <p:spPr bwMode="auto">
              <a:xfrm>
                <a:off x="1191" y="2588"/>
                <a:ext cx="56" cy="56"/>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sp>
          <p:nvSpPr>
            <p:cNvPr id="43036" name="Text Box 68"/>
            <p:cNvSpPr txBox="1">
              <a:spLocks noChangeArrowheads="1"/>
            </p:cNvSpPr>
            <p:nvPr/>
          </p:nvSpPr>
          <p:spPr bwMode="auto">
            <a:xfrm>
              <a:off x="4796" y="2535"/>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a:t>
              </a:r>
            </a:p>
          </p:txBody>
        </p:sp>
        <p:sp>
          <p:nvSpPr>
            <p:cNvPr id="43037" name="Text Box 69"/>
            <p:cNvSpPr txBox="1">
              <a:spLocks noChangeArrowheads="1"/>
            </p:cNvSpPr>
            <p:nvPr/>
          </p:nvSpPr>
          <p:spPr bwMode="auto">
            <a:xfrm>
              <a:off x="4803" y="2845"/>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zh-CN"/>
            </a:p>
          </p:txBody>
        </p:sp>
        <p:sp>
          <p:nvSpPr>
            <p:cNvPr id="43038" name="Text Box 70"/>
            <p:cNvSpPr txBox="1">
              <a:spLocks noChangeArrowheads="1"/>
            </p:cNvSpPr>
            <p:nvPr/>
          </p:nvSpPr>
          <p:spPr bwMode="auto">
            <a:xfrm>
              <a:off x="4799" y="285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_</a:t>
              </a:r>
            </a:p>
          </p:txBody>
        </p:sp>
        <p:sp>
          <p:nvSpPr>
            <p:cNvPr id="43039" name="Text Box 71"/>
            <p:cNvSpPr txBox="1">
              <a:spLocks noChangeArrowheads="1"/>
            </p:cNvSpPr>
            <p:nvPr/>
          </p:nvSpPr>
          <p:spPr bwMode="auto">
            <a:xfrm>
              <a:off x="4786" y="2744"/>
              <a:ext cx="1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i="1">
                  <a:latin typeface="Times New Roman" pitchFamily="18" charset="0"/>
                  <a:cs typeface="Times New Roman" pitchFamily="18" charset="0"/>
                </a:rPr>
                <a:t>u</a:t>
              </a:r>
            </a:p>
          </p:txBody>
        </p:sp>
        <p:sp>
          <p:nvSpPr>
            <p:cNvPr id="43040" name="Line 72"/>
            <p:cNvSpPr>
              <a:spLocks noChangeShapeType="1"/>
            </p:cNvSpPr>
            <p:nvPr/>
          </p:nvSpPr>
          <p:spPr bwMode="auto">
            <a:xfrm>
              <a:off x="4693" y="2408"/>
              <a:ext cx="34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41" name="Text Box 73"/>
            <p:cNvSpPr txBox="1">
              <a:spLocks noChangeArrowheads="1"/>
            </p:cNvSpPr>
            <p:nvPr/>
          </p:nvSpPr>
          <p:spPr bwMode="auto">
            <a:xfrm>
              <a:off x="5037" y="2231"/>
              <a:ext cx="15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i="1">
                  <a:latin typeface="Times New Roman" pitchFamily="18" charset="0"/>
                  <a:cs typeface="Times New Roman" pitchFamily="18" charset="0"/>
                </a:rPr>
                <a:t>i</a:t>
              </a:r>
            </a:p>
          </p:txBody>
        </p:sp>
        <p:sp>
          <p:nvSpPr>
            <p:cNvPr id="43042" name="Freeform 74"/>
            <p:cNvSpPr>
              <a:spLocks/>
            </p:cNvSpPr>
            <p:nvPr/>
          </p:nvSpPr>
          <p:spPr bwMode="auto">
            <a:xfrm>
              <a:off x="4935" y="2557"/>
              <a:ext cx="325" cy="678"/>
            </a:xfrm>
            <a:custGeom>
              <a:avLst/>
              <a:gdLst>
                <a:gd name="T0" fmla="*/ 9 w 325"/>
                <a:gd name="T1" fmla="*/ 0 h 678"/>
                <a:gd name="T2" fmla="*/ 325 w 325"/>
                <a:gd name="T3" fmla="*/ 0 h 678"/>
                <a:gd name="T4" fmla="*/ 325 w 325"/>
                <a:gd name="T5" fmla="*/ 678 h 678"/>
                <a:gd name="T6" fmla="*/ 0 w 325"/>
                <a:gd name="T7" fmla="*/ 678 h 678"/>
                <a:gd name="T8" fmla="*/ 0 60000 65536"/>
                <a:gd name="T9" fmla="*/ 0 60000 65536"/>
                <a:gd name="T10" fmla="*/ 0 60000 65536"/>
                <a:gd name="T11" fmla="*/ 0 60000 65536"/>
                <a:gd name="T12" fmla="*/ 0 w 325"/>
                <a:gd name="T13" fmla="*/ 0 h 678"/>
                <a:gd name="T14" fmla="*/ 325 w 325"/>
                <a:gd name="T15" fmla="*/ 678 h 678"/>
              </a:gdLst>
              <a:ahLst/>
              <a:cxnLst>
                <a:cxn ang="T8">
                  <a:pos x="T0" y="T1"/>
                </a:cxn>
                <a:cxn ang="T9">
                  <a:pos x="T2" y="T3"/>
                </a:cxn>
                <a:cxn ang="T10">
                  <a:pos x="T4" y="T5"/>
                </a:cxn>
                <a:cxn ang="T11">
                  <a:pos x="T6" y="T7"/>
                </a:cxn>
              </a:cxnLst>
              <a:rect l="T12" t="T13" r="T14" b="T15"/>
              <a:pathLst>
                <a:path w="325" h="678">
                  <a:moveTo>
                    <a:pt x="9" y="0"/>
                  </a:moveTo>
                  <a:lnTo>
                    <a:pt x="325" y="0"/>
                  </a:lnTo>
                  <a:lnTo>
                    <a:pt x="325" y="678"/>
                  </a:lnTo>
                  <a:lnTo>
                    <a:pt x="0" y="678"/>
                  </a:lnTo>
                </a:path>
              </a:pathLst>
            </a:cu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43043" name="Rectangle 75"/>
            <p:cNvSpPr>
              <a:spLocks noChangeArrowheads="1"/>
            </p:cNvSpPr>
            <p:nvPr/>
          </p:nvSpPr>
          <p:spPr bwMode="auto">
            <a:xfrm>
              <a:off x="5204" y="2780"/>
              <a:ext cx="112" cy="251"/>
            </a:xfrm>
            <a:prstGeom prst="rect">
              <a:avLst/>
            </a:prstGeom>
            <a:solidFill>
              <a:srgbClr val="EDF8FF"/>
            </a:solidFill>
            <a:ln w="28575" algn="ctr">
              <a:solidFill>
                <a:schemeClr val="tx1"/>
              </a:solidFill>
              <a:miter lim="800000"/>
              <a:headEnd/>
              <a:tailEnd/>
            </a:ln>
          </p:spPr>
          <p:txBody>
            <a:bodyPr wrap="none" anchor="ctr">
              <a:spAutoFit/>
            </a:bodyPr>
            <a:lstStyle/>
            <a:p>
              <a:endParaRPr lang="zh-CN" altLang="en-US"/>
            </a:p>
          </p:txBody>
        </p:sp>
        <p:sp>
          <p:nvSpPr>
            <p:cNvPr id="43044" name="Text Box 76"/>
            <p:cNvSpPr txBox="1">
              <a:spLocks noChangeArrowheads="1"/>
            </p:cNvSpPr>
            <p:nvPr/>
          </p:nvSpPr>
          <p:spPr bwMode="auto">
            <a:xfrm>
              <a:off x="5283" y="2760"/>
              <a:ext cx="27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i="1">
                  <a:latin typeface="Times New Roman" pitchFamily="18" charset="0"/>
                  <a:cs typeface="Times New Roman" pitchFamily="18" charset="0"/>
                </a:rPr>
                <a:t>R</a:t>
              </a:r>
              <a:r>
                <a:rPr lang="en-US" altLang="zh-CN" b="1" i="1" baseline="-25000">
                  <a:latin typeface="Times New Roman" pitchFamily="18" charset="0"/>
                  <a:cs typeface="Times New Roman" pitchFamily="18" charset="0"/>
                </a:rPr>
                <a:t>L</a:t>
              </a:r>
              <a:endParaRPr lang="en-US" altLang="zh-CN" b="1" i="1">
                <a:latin typeface="Times New Roman" pitchFamily="18" charset="0"/>
                <a:cs typeface="Times New Roman" pitchFamily="18" charset="0"/>
              </a:endParaRPr>
            </a:p>
          </p:txBody>
        </p:sp>
        <p:sp>
          <p:nvSpPr>
            <p:cNvPr id="43045" name="Freeform 77"/>
            <p:cNvSpPr>
              <a:spLocks/>
            </p:cNvSpPr>
            <p:nvPr/>
          </p:nvSpPr>
          <p:spPr bwMode="auto">
            <a:xfrm flipH="1">
              <a:off x="4249" y="2567"/>
              <a:ext cx="325" cy="678"/>
            </a:xfrm>
            <a:custGeom>
              <a:avLst/>
              <a:gdLst>
                <a:gd name="T0" fmla="*/ 9 w 325"/>
                <a:gd name="T1" fmla="*/ 0 h 678"/>
                <a:gd name="T2" fmla="*/ 325 w 325"/>
                <a:gd name="T3" fmla="*/ 0 h 678"/>
                <a:gd name="T4" fmla="*/ 325 w 325"/>
                <a:gd name="T5" fmla="*/ 678 h 678"/>
                <a:gd name="T6" fmla="*/ 0 w 325"/>
                <a:gd name="T7" fmla="*/ 678 h 678"/>
                <a:gd name="T8" fmla="*/ 0 60000 65536"/>
                <a:gd name="T9" fmla="*/ 0 60000 65536"/>
                <a:gd name="T10" fmla="*/ 0 60000 65536"/>
                <a:gd name="T11" fmla="*/ 0 60000 65536"/>
                <a:gd name="T12" fmla="*/ 0 w 325"/>
                <a:gd name="T13" fmla="*/ 0 h 678"/>
                <a:gd name="T14" fmla="*/ 325 w 325"/>
                <a:gd name="T15" fmla="*/ 678 h 678"/>
              </a:gdLst>
              <a:ahLst/>
              <a:cxnLst>
                <a:cxn ang="T8">
                  <a:pos x="T0" y="T1"/>
                </a:cxn>
                <a:cxn ang="T9">
                  <a:pos x="T2" y="T3"/>
                </a:cxn>
                <a:cxn ang="T10">
                  <a:pos x="T4" y="T5"/>
                </a:cxn>
                <a:cxn ang="T11">
                  <a:pos x="T6" y="T7"/>
                </a:cxn>
              </a:cxnLst>
              <a:rect l="T12" t="T13" r="T14" b="T15"/>
              <a:pathLst>
                <a:path w="325" h="678">
                  <a:moveTo>
                    <a:pt x="9" y="0"/>
                  </a:moveTo>
                  <a:lnTo>
                    <a:pt x="325" y="0"/>
                  </a:lnTo>
                  <a:lnTo>
                    <a:pt x="325" y="678"/>
                  </a:lnTo>
                  <a:lnTo>
                    <a:pt x="0" y="67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43046" name="Rectangle 78"/>
            <p:cNvSpPr>
              <a:spLocks noChangeArrowheads="1"/>
            </p:cNvSpPr>
            <p:nvPr/>
          </p:nvSpPr>
          <p:spPr bwMode="auto">
            <a:xfrm>
              <a:off x="4366" y="2508"/>
              <a:ext cx="242" cy="112"/>
            </a:xfrm>
            <a:prstGeom prst="rect">
              <a:avLst/>
            </a:prstGeom>
            <a:solidFill>
              <a:srgbClr val="EDF8FF"/>
            </a:solidFill>
            <a:ln w="28575" algn="ctr">
              <a:solidFill>
                <a:schemeClr val="tx1"/>
              </a:solidFill>
              <a:miter lim="800000"/>
              <a:headEnd/>
              <a:tailEnd/>
            </a:ln>
          </p:spPr>
          <p:txBody>
            <a:bodyPr wrap="none" anchor="ctr">
              <a:spAutoFit/>
            </a:bodyPr>
            <a:lstStyle/>
            <a:p>
              <a:endParaRPr lang="zh-CN" altLang="en-US"/>
            </a:p>
          </p:txBody>
        </p:sp>
        <p:sp>
          <p:nvSpPr>
            <p:cNvPr id="43047" name="Oval 79"/>
            <p:cNvSpPr>
              <a:spLocks noChangeArrowheads="1"/>
            </p:cNvSpPr>
            <p:nvPr/>
          </p:nvSpPr>
          <p:spPr bwMode="auto">
            <a:xfrm>
              <a:off x="4154" y="2824"/>
              <a:ext cx="185" cy="177"/>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3048" name="Text Box 80"/>
            <p:cNvSpPr txBox="1">
              <a:spLocks noChangeArrowheads="1"/>
            </p:cNvSpPr>
            <p:nvPr/>
          </p:nvSpPr>
          <p:spPr bwMode="auto">
            <a:xfrm>
              <a:off x="3947" y="2558"/>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a:t>
              </a:r>
            </a:p>
          </p:txBody>
        </p:sp>
        <p:sp>
          <p:nvSpPr>
            <p:cNvPr id="43049" name="Text Box 81"/>
            <p:cNvSpPr txBox="1">
              <a:spLocks noChangeArrowheads="1"/>
            </p:cNvSpPr>
            <p:nvPr/>
          </p:nvSpPr>
          <p:spPr bwMode="auto">
            <a:xfrm>
              <a:off x="3875" y="2767"/>
              <a:ext cx="25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i="1">
                  <a:latin typeface="Times New Roman" pitchFamily="18" charset="0"/>
                  <a:cs typeface="Times New Roman" pitchFamily="18" charset="0"/>
                </a:rPr>
                <a:t>u</a:t>
              </a:r>
              <a:r>
                <a:rPr lang="en-US" altLang="zh-CN" b="1" baseline="-25000">
                  <a:latin typeface="Times New Roman" pitchFamily="18" charset="0"/>
                  <a:cs typeface="Times New Roman" pitchFamily="18" charset="0"/>
                </a:rPr>
                <a:t>S</a:t>
              </a:r>
              <a:endParaRPr lang="en-US" altLang="zh-CN" b="1">
                <a:latin typeface="Times New Roman" pitchFamily="18" charset="0"/>
                <a:cs typeface="Times New Roman" pitchFamily="18" charset="0"/>
              </a:endParaRPr>
            </a:p>
          </p:txBody>
        </p:sp>
        <p:sp>
          <p:nvSpPr>
            <p:cNvPr id="43050" name="Text Box 82"/>
            <p:cNvSpPr txBox="1">
              <a:spLocks noChangeArrowheads="1"/>
            </p:cNvSpPr>
            <p:nvPr/>
          </p:nvSpPr>
          <p:spPr bwMode="auto">
            <a:xfrm>
              <a:off x="3918" y="293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_</a:t>
              </a:r>
            </a:p>
          </p:txBody>
        </p:sp>
        <p:sp>
          <p:nvSpPr>
            <p:cNvPr id="43051" name="Text Box 83"/>
            <p:cNvSpPr txBox="1">
              <a:spLocks noChangeArrowheads="1"/>
            </p:cNvSpPr>
            <p:nvPr/>
          </p:nvSpPr>
          <p:spPr bwMode="auto">
            <a:xfrm>
              <a:off x="4306" y="2221"/>
              <a:ext cx="26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i="1">
                  <a:latin typeface="Times New Roman" pitchFamily="18" charset="0"/>
                  <a:cs typeface="Times New Roman" pitchFamily="18" charset="0"/>
                </a:rPr>
                <a:t>R</a:t>
              </a:r>
              <a:r>
                <a:rPr lang="en-US" altLang="zh-CN" b="1" baseline="-25000">
                  <a:latin typeface="Times New Roman" pitchFamily="18" charset="0"/>
                  <a:cs typeface="Times New Roman" pitchFamily="18" charset="0"/>
                </a:rPr>
                <a:t>0</a:t>
              </a:r>
              <a:endParaRPr lang="en-US" altLang="zh-CN" b="1">
                <a:latin typeface="Times New Roman" pitchFamily="18" charset="0"/>
                <a:cs typeface="Times New Roman" pitchFamily="18" charset="0"/>
              </a:endParaRPr>
            </a:p>
          </p:txBody>
        </p:sp>
        <p:sp>
          <p:nvSpPr>
            <p:cNvPr id="43052" name="Rectangle 84"/>
            <p:cNvSpPr>
              <a:spLocks noChangeArrowheads="1"/>
            </p:cNvSpPr>
            <p:nvPr/>
          </p:nvSpPr>
          <p:spPr bwMode="auto">
            <a:xfrm>
              <a:off x="3818" y="2165"/>
              <a:ext cx="901" cy="1263"/>
            </a:xfrm>
            <a:prstGeom prst="rect">
              <a:avLst/>
            </a:prstGeom>
            <a:noFill/>
            <a:ln w="19050" algn="ctr">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grpSp>
        <p:nvGrpSpPr>
          <p:cNvPr id="11" name="Group 85"/>
          <p:cNvGrpSpPr>
            <a:grpSpLocks/>
          </p:cNvGrpSpPr>
          <p:nvPr/>
        </p:nvGrpSpPr>
        <p:grpSpPr bwMode="auto">
          <a:xfrm>
            <a:off x="3070225" y="4115643"/>
            <a:ext cx="2981325" cy="2268538"/>
            <a:chOff x="1650" y="2071"/>
            <a:chExt cx="1878" cy="1429"/>
          </a:xfrm>
        </p:grpSpPr>
        <p:sp>
          <p:nvSpPr>
            <p:cNvPr id="43023" name="Line 86"/>
            <p:cNvSpPr>
              <a:spLocks noChangeShapeType="1"/>
            </p:cNvSpPr>
            <p:nvPr/>
          </p:nvSpPr>
          <p:spPr bwMode="auto">
            <a:xfrm>
              <a:off x="1801" y="3131"/>
              <a:ext cx="157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24" name="Line 87"/>
            <p:cNvSpPr>
              <a:spLocks noChangeShapeType="1"/>
            </p:cNvSpPr>
            <p:nvPr/>
          </p:nvSpPr>
          <p:spPr bwMode="auto">
            <a:xfrm flipV="1">
              <a:off x="1977" y="2211"/>
              <a:ext cx="0" cy="10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25" name="Line 88"/>
            <p:cNvSpPr>
              <a:spLocks noChangeShapeType="1"/>
            </p:cNvSpPr>
            <p:nvPr/>
          </p:nvSpPr>
          <p:spPr bwMode="auto">
            <a:xfrm>
              <a:off x="1977" y="2471"/>
              <a:ext cx="1106"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26" name="Line 89"/>
            <p:cNvSpPr>
              <a:spLocks noChangeShapeType="1"/>
            </p:cNvSpPr>
            <p:nvPr/>
          </p:nvSpPr>
          <p:spPr bwMode="auto">
            <a:xfrm>
              <a:off x="1968" y="2471"/>
              <a:ext cx="1096" cy="149"/>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27" name="Text Box 90"/>
            <p:cNvSpPr txBox="1">
              <a:spLocks noChangeArrowheads="1"/>
            </p:cNvSpPr>
            <p:nvPr/>
          </p:nvSpPr>
          <p:spPr bwMode="auto">
            <a:xfrm>
              <a:off x="1959" y="2071"/>
              <a:ext cx="1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i="1">
                  <a:latin typeface="Times New Roman" pitchFamily="18" charset="0"/>
                  <a:cs typeface="Times New Roman" pitchFamily="18" charset="0"/>
                </a:rPr>
                <a:t>u</a:t>
              </a:r>
            </a:p>
          </p:txBody>
        </p:sp>
        <p:sp>
          <p:nvSpPr>
            <p:cNvPr id="43028" name="Text Box 91"/>
            <p:cNvSpPr txBox="1">
              <a:spLocks noChangeArrowheads="1"/>
            </p:cNvSpPr>
            <p:nvPr/>
          </p:nvSpPr>
          <p:spPr bwMode="auto">
            <a:xfrm>
              <a:off x="3371" y="2991"/>
              <a:ext cx="15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i="1">
                  <a:latin typeface="Times New Roman" pitchFamily="18" charset="0"/>
                  <a:cs typeface="Times New Roman" pitchFamily="18" charset="0"/>
                </a:rPr>
                <a:t>i</a:t>
              </a:r>
            </a:p>
          </p:txBody>
        </p:sp>
        <p:sp>
          <p:nvSpPr>
            <p:cNvPr id="43029" name="Text Box 92"/>
            <p:cNvSpPr txBox="1">
              <a:spLocks noChangeArrowheads="1"/>
            </p:cNvSpPr>
            <p:nvPr/>
          </p:nvSpPr>
          <p:spPr bwMode="auto">
            <a:xfrm>
              <a:off x="1768" y="3083"/>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0</a:t>
              </a:r>
            </a:p>
          </p:txBody>
        </p:sp>
        <p:sp>
          <p:nvSpPr>
            <p:cNvPr id="43030" name="Text Box 93"/>
            <p:cNvSpPr txBox="1">
              <a:spLocks noChangeArrowheads="1"/>
            </p:cNvSpPr>
            <p:nvPr/>
          </p:nvSpPr>
          <p:spPr bwMode="auto">
            <a:xfrm>
              <a:off x="1650" y="2268"/>
              <a:ext cx="25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i="1">
                  <a:latin typeface="Times New Roman" pitchFamily="18" charset="0"/>
                  <a:cs typeface="Times New Roman" pitchFamily="18" charset="0"/>
                </a:rPr>
                <a:t>u</a:t>
              </a:r>
              <a:r>
                <a:rPr lang="en-US" altLang="zh-CN" b="1" baseline="-25000">
                  <a:latin typeface="Times New Roman" pitchFamily="18" charset="0"/>
                  <a:cs typeface="Times New Roman" pitchFamily="18" charset="0"/>
                </a:rPr>
                <a:t>S</a:t>
              </a:r>
              <a:endParaRPr lang="en-US" altLang="zh-CN" b="1">
                <a:latin typeface="Times New Roman" pitchFamily="18" charset="0"/>
                <a:cs typeface="Times New Roman" pitchFamily="18" charset="0"/>
              </a:endParaRPr>
            </a:p>
          </p:txBody>
        </p:sp>
        <p:sp>
          <p:nvSpPr>
            <p:cNvPr id="43031" name="Text Box 94"/>
            <p:cNvSpPr txBox="1">
              <a:spLocks noChangeArrowheads="1"/>
            </p:cNvSpPr>
            <p:nvPr/>
          </p:nvSpPr>
          <p:spPr bwMode="auto">
            <a:xfrm>
              <a:off x="3020" y="2197"/>
              <a:ext cx="11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zh-CN" dirty="0">
                <a:ea typeface="楷体" pitchFamily="49" charset="-122"/>
              </a:endParaRPr>
            </a:p>
          </p:txBody>
        </p:sp>
        <p:sp>
          <p:nvSpPr>
            <p:cNvPr id="43032" name="Text Box 95"/>
            <p:cNvSpPr txBox="1">
              <a:spLocks noChangeArrowheads="1"/>
            </p:cNvSpPr>
            <p:nvPr/>
          </p:nvSpPr>
          <p:spPr bwMode="auto">
            <a:xfrm>
              <a:off x="2231" y="2627"/>
              <a:ext cx="99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dirty="0">
                  <a:solidFill>
                    <a:srgbClr val="FF3300"/>
                  </a:solidFill>
                  <a:ea typeface="楷体" pitchFamily="49" charset="-122"/>
                </a:rPr>
                <a:t>实际电源特性</a:t>
              </a:r>
            </a:p>
          </p:txBody>
        </p:sp>
        <p:graphicFrame>
          <p:nvGraphicFramePr>
            <p:cNvPr id="43033" name="Object 4"/>
            <p:cNvGraphicFramePr>
              <a:graphicFrameLocks noChangeAspect="1"/>
            </p:cNvGraphicFramePr>
            <p:nvPr/>
          </p:nvGraphicFramePr>
          <p:xfrm>
            <a:off x="2191" y="3178"/>
            <a:ext cx="1146" cy="322"/>
          </p:xfrm>
          <a:graphic>
            <a:graphicData uri="http://schemas.openxmlformats.org/presentationml/2006/ole">
              <mc:AlternateContent xmlns:mc="http://schemas.openxmlformats.org/markup-compatibility/2006">
                <mc:Choice xmlns:v="urn:schemas-microsoft-com:vml" Requires="v">
                  <p:oleObj spid="_x0000_s43163" name="Equation" r:id="rId3" imgW="812447" imgH="228501" progId="">
                    <p:embed/>
                  </p:oleObj>
                </mc:Choice>
                <mc:Fallback>
                  <p:oleObj name="Equation" r:id="rId3" imgW="812447" imgH="228501" progId="">
                    <p:embed/>
                    <p:pic>
                      <p:nvPicPr>
                        <p:cNvPr id="0" name="Picture 1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1" y="3178"/>
                          <a:ext cx="1146" cy="3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8945" name="AutoShape 97"/>
          <p:cNvSpPr>
            <a:spLocks noChangeArrowheads="1"/>
          </p:cNvSpPr>
          <p:nvPr/>
        </p:nvSpPr>
        <p:spPr bwMode="auto">
          <a:xfrm>
            <a:off x="3462338" y="4050556"/>
            <a:ext cx="2263775" cy="239712"/>
          </a:xfrm>
          <a:prstGeom prst="leftRightArrow">
            <a:avLst>
              <a:gd name="adj1" fmla="val 50000"/>
              <a:gd name="adj2" fmla="val 188875"/>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aphicFrame>
        <p:nvGraphicFramePr>
          <p:cNvPr id="78946" name="Object 2"/>
          <p:cNvGraphicFramePr>
            <a:graphicFrameLocks noChangeAspect="1"/>
          </p:cNvGraphicFramePr>
          <p:nvPr>
            <p:extLst>
              <p:ext uri="{D42A27DB-BD31-4B8C-83A1-F6EECF244321}">
                <p14:modId xmlns:p14="http://schemas.microsoft.com/office/powerpoint/2010/main" val="2391254310"/>
              </p:ext>
            </p:extLst>
          </p:nvPr>
        </p:nvGraphicFramePr>
        <p:xfrm>
          <a:off x="842963" y="5520581"/>
          <a:ext cx="1404937" cy="574675"/>
        </p:xfrm>
        <a:graphic>
          <a:graphicData uri="http://schemas.openxmlformats.org/presentationml/2006/ole">
            <mc:AlternateContent xmlns:mc="http://schemas.openxmlformats.org/markup-compatibility/2006">
              <mc:Choice xmlns:v="urn:schemas-microsoft-com:vml" Requires="v">
                <p:oleObj spid="_x0000_s43164" name="Equation" r:id="rId5" imgW="558800" imgH="228600" progId="">
                  <p:embed/>
                </p:oleObj>
              </mc:Choice>
              <mc:Fallback>
                <p:oleObj name="Equation" r:id="rId5" imgW="558800" imgH="228600" progId="">
                  <p:embed/>
                  <p:pic>
                    <p:nvPicPr>
                      <p:cNvPr id="0" name="Picture 1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2963" y="5520581"/>
                        <a:ext cx="1404937"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947" name="Object 3"/>
          <p:cNvGraphicFramePr>
            <a:graphicFrameLocks noChangeAspect="1"/>
          </p:cNvGraphicFramePr>
          <p:nvPr>
            <p:extLst>
              <p:ext uri="{D42A27DB-BD31-4B8C-83A1-F6EECF244321}">
                <p14:modId xmlns:p14="http://schemas.microsoft.com/office/powerpoint/2010/main" val="602220448"/>
              </p:ext>
            </p:extLst>
          </p:nvPr>
        </p:nvGraphicFramePr>
        <p:xfrm>
          <a:off x="6875463" y="5220543"/>
          <a:ext cx="1182687" cy="1085850"/>
        </p:xfrm>
        <a:graphic>
          <a:graphicData uri="http://schemas.openxmlformats.org/presentationml/2006/ole">
            <mc:AlternateContent xmlns:mc="http://schemas.openxmlformats.org/markup-compatibility/2006">
              <mc:Choice xmlns:v="urn:schemas-microsoft-com:vml" Requires="v">
                <p:oleObj spid="_x0000_s43165" name="Equation" r:id="rId7" imgW="469696" imgH="431613" progId="">
                  <p:embed/>
                </p:oleObj>
              </mc:Choice>
              <mc:Fallback>
                <p:oleObj name="Equation" r:id="rId7" imgW="469696" imgH="431613" progId="">
                  <p:embed/>
                  <p:pic>
                    <p:nvPicPr>
                      <p:cNvPr id="0" name="Picture 1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75463" y="5220543"/>
                        <a:ext cx="1182687" cy="1085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948" name="AutoShape 100"/>
          <p:cNvSpPr>
            <a:spLocks noChangeArrowheads="1"/>
          </p:cNvSpPr>
          <p:nvPr/>
        </p:nvSpPr>
        <p:spPr bwMode="auto">
          <a:xfrm rot="19961591">
            <a:off x="2892425" y="3047256"/>
            <a:ext cx="554038" cy="419100"/>
          </a:xfrm>
          <a:prstGeom prst="leftArrow">
            <a:avLst>
              <a:gd name="adj1" fmla="val 50000"/>
              <a:gd name="adj2" fmla="val 33049"/>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78949" name="AutoShape 101"/>
          <p:cNvSpPr>
            <a:spLocks noChangeArrowheads="1"/>
          </p:cNvSpPr>
          <p:nvPr/>
        </p:nvSpPr>
        <p:spPr bwMode="auto">
          <a:xfrm rot="1638409" flipH="1">
            <a:off x="5545138" y="2702768"/>
            <a:ext cx="554037" cy="419100"/>
          </a:xfrm>
          <a:prstGeom prst="leftArrow">
            <a:avLst>
              <a:gd name="adj1" fmla="val 50000"/>
              <a:gd name="adj2" fmla="val 33049"/>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3" name="灯片编号占位符 2"/>
          <p:cNvSpPr>
            <a:spLocks noGrp="1"/>
          </p:cNvSpPr>
          <p:nvPr>
            <p:ph type="sldNum" sz="quarter" idx="10"/>
          </p:nvPr>
        </p:nvSpPr>
        <p:spPr/>
        <p:txBody>
          <a:bodyPr/>
          <a:lstStyle/>
          <a:p>
            <a:pPr>
              <a:defRPr/>
            </a:pPr>
            <a:fld id="{EE823C69-BAB3-4855-B98D-EA704B1FD3BB}" type="slidenum">
              <a:rPr lang="zh-CN" altLang="en-US" smtClean="0"/>
              <a:pPr>
                <a:defRPr/>
              </a:pPr>
              <a:t>44</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12" presetClass="entr" presetSubtype="2"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lide(fromRight)">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78948"/>
                                        </p:tgtEl>
                                        <p:attrNameLst>
                                          <p:attrName>style.visibility</p:attrName>
                                        </p:attrNameLst>
                                      </p:cBhvr>
                                      <p:to>
                                        <p:strVal val="visible"/>
                                      </p:to>
                                    </p:set>
                                    <p:animEffect transition="in" filter="wipe(right)">
                                      <p:cBhvr>
                                        <p:cTn id="17" dur="500"/>
                                        <p:tgtEl>
                                          <p:spTgt spid="78948"/>
                                        </p:tgtEl>
                                      </p:cBhvr>
                                    </p:animEffect>
                                  </p:childTnLst>
                                </p:cTn>
                              </p:par>
                            </p:childTnLst>
                          </p:cTn>
                        </p:par>
                        <p:par>
                          <p:cTn id="18" fill="hold" nodeType="afterGroup">
                            <p:stCondLst>
                              <p:cond delay="500"/>
                            </p:stCondLst>
                            <p:childTnLst>
                              <p:par>
                                <p:cTn id="19" presetID="12" presetClass="entr" presetSubtype="8"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slide(fromLeft)">
                                      <p:cBhvr>
                                        <p:cTn id="21" dur="500"/>
                                        <p:tgtEl>
                                          <p:spTgt spid="8"/>
                                        </p:tgtEl>
                                      </p:cBhvr>
                                    </p:animEffect>
                                  </p:childTnLst>
                                </p:cTn>
                              </p:par>
                            </p:childTnLst>
                          </p:cTn>
                        </p:par>
                        <p:par>
                          <p:cTn id="22" fill="hold" nodeType="afterGroup">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78908"/>
                                        </p:tgtEl>
                                        <p:attrNameLst>
                                          <p:attrName>style.visibility</p:attrName>
                                        </p:attrNameLst>
                                      </p:cBhvr>
                                      <p:to>
                                        <p:strVal val="visible"/>
                                      </p:to>
                                    </p:set>
                                    <p:animEffect transition="in" filter="wipe(left)">
                                      <p:cBhvr>
                                        <p:cTn id="25" dur="500"/>
                                        <p:tgtEl>
                                          <p:spTgt spid="7890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8949"/>
                                        </p:tgtEl>
                                        <p:attrNameLst>
                                          <p:attrName>style.visibility</p:attrName>
                                        </p:attrNameLst>
                                      </p:cBhvr>
                                      <p:to>
                                        <p:strVal val="visible"/>
                                      </p:to>
                                    </p:set>
                                    <p:animEffect transition="in" filter="wipe(left)">
                                      <p:cBhvr>
                                        <p:cTn id="30" dur="500"/>
                                        <p:tgtEl>
                                          <p:spTgt spid="78949"/>
                                        </p:tgtEl>
                                      </p:cBhvr>
                                    </p:animEffect>
                                  </p:childTnLst>
                                </p:cTn>
                              </p:par>
                            </p:childTnLst>
                          </p:cTn>
                        </p:par>
                        <p:par>
                          <p:cTn id="31" fill="hold" nodeType="afterGroup">
                            <p:stCondLst>
                              <p:cond delay="500"/>
                            </p:stCondLst>
                            <p:childTnLst>
                              <p:par>
                                <p:cTn id="32" presetID="2" presetClass="entr" presetSubtype="2"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additive="base">
                                        <p:cTn id="34" dur="500" fill="hold"/>
                                        <p:tgtEl>
                                          <p:spTgt spid="5"/>
                                        </p:tgtEl>
                                        <p:attrNameLst>
                                          <p:attrName>ppt_x</p:attrName>
                                        </p:attrNameLst>
                                      </p:cBhvr>
                                      <p:tavLst>
                                        <p:tav tm="0">
                                          <p:val>
                                            <p:strVal val="1+#ppt_w/2"/>
                                          </p:val>
                                        </p:tav>
                                        <p:tav tm="100000">
                                          <p:val>
                                            <p:strVal val="#ppt_x"/>
                                          </p:val>
                                        </p:tav>
                                      </p:tavLst>
                                    </p:anim>
                                    <p:anim calcmode="lin" valueType="num">
                                      <p:cBhvr additive="base">
                                        <p:cTn id="35" dur="500" fill="hold"/>
                                        <p:tgtEl>
                                          <p:spTgt spid="5"/>
                                        </p:tgtEl>
                                        <p:attrNameLst>
                                          <p:attrName>ppt_y</p:attrName>
                                        </p:attrNameLst>
                                      </p:cBhvr>
                                      <p:tavLst>
                                        <p:tav tm="0">
                                          <p:val>
                                            <p:strVal val="#ppt_y"/>
                                          </p:val>
                                        </p:tav>
                                        <p:tav tm="100000">
                                          <p:val>
                                            <p:strVal val="#ppt_y"/>
                                          </p:val>
                                        </p:tav>
                                      </p:tavLst>
                                    </p:anim>
                                  </p:childTnLst>
                                </p:cTn>
                              </p:par>
                            </p:childTnLst>
                          </p:cTn>
                        </p:par>
                        <p:par>
                          <p:cTn id="36" fill="hold" nodeType="afterGroup">
                            <p:stCondLst>
                              <p:cond delay="1000"/>
                            </p:stCondLst>
                            <p:childTnLst>
                              <p:par>
                                <p:cTn id="37" presetID="22" presetClass="entr" presetSubtype="8" fill="hold" grpId="0" nodeType="afterEffect">
                                  <p:stCondLst>
                                    <p:cond delay="0"/>
                                  </p:stCondLst>
                                  <p:childTnLst>
                                    <p:set>
                                      <p:cBhvr>
                                        <p:cTn id="38" dur="1" fill="hold">
                                          <p:stCondLst>
                                            <p:cond delay="0"/>
                                          </p:stCondLst>
                                        </p:cTn>
                                        <p:tgtEl>
                                          <p:spTgt spid="78882"/>
                                        </p:tgtEl>
                                        <p:attrNameLst>
                                          <p:attrName>style.visibility</p:attrName>
                                        </p:attrNameLst>
                                      </p:cBhvr>
                                      <p:to>
                                        <p:strVal val="visible"/>
                                      </p:to>
                                    </p:set>
                                    <p:animEffect transition="in" filter="wipe(left)">
                                      <p:cBhvr>
                                        <p:cTn id="39" dur="500"/>
                                        <p:tgtEl>
                                          <p:spTgt spid="7888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8" presetClass="entr" presetSubtype="32" fill="hold" grpId="0" nodeType="clickEffect">
                                  <p:stCondLst>
                                    <p:cond delay="0"/>
                                  </p:stCondLst>
                                  <p:childTnLst>
                                    <p:set>
                                      <p:cBhvr>
                                        <p:cTn id="43" dur="1" fill="hold">
                                          <p:stCondLst>
                                            <p:cond delay="0"/>
                                          </p:stCondLst>
                                        </p:cTn>
                                        <p:tgtEl>
                                          <p:spTgt spid="78945"/>
                                        </p:tgtEl>
                                        <p:attrNameLst>
                                          <p:attrName>style.visibility</p:attrName>
                                        </p:attrNameLst>
                                      </p:cBhvr>
                                      <p:to>
                                        <p:strVal val="visible"/>
                                      </p:to>
                                    </p:set>
                                    <p:animEffect transition="in" filter="diamond(out)">
                                      <p:cBhvr>
                                        <p:cTn id="44" dur="2000"/>
                                        <p:tgtEl>
                                          <p:spTgt spid="78945"/>
                                        </p:tgtEl>
                                      </p:cBhvr>
                                    </p:animEffect>
                                  </p:childTnLst>
                                </p:cTn>
                              </p:par>
                            </p:childTnLst>
                          </p:cTn>
                        </p:par>
                        <p:par>
                          <p:cTn id="45" fill="hold" nodeType="afterGroup">
                            <p:stCondLst>
                              <p:cond delay="2000"/>
                            </p:stCondLst>
                            <p:childTnLst>
                              <p:par>
                                <p:cTn id="46" presetID="22" presetClass="entr" presetSubtype="8" fill="hold" nodeType="afterEffect">
                                  <p:stCondLst>
                                    <p:cond delay="0"/>
                                  </p:stCondLst>
                                  <p:childTnLst>
                                    <p:set>
                                      <p:cBhvr>
                                        <p:cTn id="47" dur="1" fill="hold">
                                          <p:stCondLst>
                                            <p:cond delay="0"/>
                                          </p:stCondLst>
                                        </p:cTn>
                                        <p:tgtEl>
                                          <p:spTgt spid="78946"/>
                                        </p:tgtEl>
                                        <p:attrNameLst>
                                          <p:attrName>style.visibility</p:attrName>
                                        </p:attrNameLst>
                                      </p:cBhvr>
                                      <p:to>
                                        <p:strVal val="visible"/>
                                      </p:to>
                                    </p:set>
                                    <p:animEffect transition="in" filter="wipe(left)">
                                      <p:cBhvr>
                                        <p:cTn id="48" dur="500"/>
                                        <p:tgtEl>
                                          <p:spTgt spid="78946"/>
                                        </p:tgtEl>
                                      </p:cBhvr>
                                    </p:animEffect>
                                  </p:childTnLst>
                                </p:cTn>
                              </p:par>
                            </p:childTnLst>
                          </p:cTn>
                        </p:par>
                        <p:par>
                          <p:cTn id="49" fill="hold" nodeType="afterGroup">
                            <p:stCondLst>
                              <p:cond delay="2500"/>
                            </p:stCondLst>
                            <p:childTnLst>
                              <p:par>
                                <p:cTn id="50" presetID="22" presetClass="entr" presetSubtype="8" fill="hold" nodeType="afterEffect">
                                  <p:stCondLst>
                                    <p:cond delay="0"/>
                                  </p:stCondLst>
                                  <p:childTnLst>
                                    <p:set>
                                      <p:cBhvr>
                                        <p:cTn id="51" dur="1" fill="hold">
                                          <p:stCondLst>
                                            <p:cond delay="0"/>
                                          </p:stCondLst>
                                        </p:cTn>
                                        <p:tgtEl>
                                          <p:spTgt spid="78947"/>
                                        </p:tgtEl>
                                        <p:attrNameLst>
                                          <p:attrName>style.visibility</p:attrName>
                                        </p:attrNameLst>
                                      </p:cBhvr>
                                      <p:to>
                                        <p:strVal val="visible"/>
                                      </p:to>
                                    </p:set>
                                    <p:animEffect transition="in" filter="wipe(left)">
                                      <p:cBhvr>
                                        <p:cTn id="52" dur="500"/>
                                        <p:tgtEl>
                                          <p:spTgt spid="78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82" grpId="0"/>
      <p:bldP spid="78908" grpId="0"/>
      <p:bldP spid="78945" grpId="0" animBg="1"/>
      <p:bldP spid="78948" grpId="0" animBg="1"/>
      <p:bldP spid="7894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sz="3600" dirty="0" smtClean="0">
                <a:ea typeface="宋体" pitchFamily="2" charset="-122"/>
              </a:rPr>
              <a:t>1.5</a:t>
            </a:r>
            <a:r>
              <a:rPr lang="zh-CN" altLang="en-US" sz="3600" dirty="0" smtClean="0">
                <a:ea typeface="宋体" pitchFamily="2" charset="-122"/>
              </a:rPr>
              <a:t>电路的工作状态与元件额定值</a:t>
            </a:r>
          </a:p>
        </p:txBody>
      </p:sp>
      <p:sp>
        <p:nvSpPr>
          <p:cNvPr id="44035" name="Rectangle 3"/>
          <p:cNvSpPr>
            <a:spLocks noGrp="1" noChangeArrowheads="1"/>
          </p:cNvSpPr>
          <p:nvPr>
            <p:ph sz="quarter" idx="11"/>
          </p:nvPr>
        </p:nvSpPr>
        <p:spPr/>
        <p:txBody>
          <a:bodyPr/>
          <a:lstStyle/>
          <a:p>
            <a:pPr eaLnBrk="1" hangingPunct="1">
              <a:lnSpc>
                <a:spcPct val="150000"/>
              </a:lnSpc>
              <a:buFont typeface="Wingdings" pitchFamily="2" charset="2"/>
              <a:buNone/>
            </a:pPr>
            <a:r>
              <a:rPr lang="en-US" altLang="zh-CN" smtClean="0"/>
              <a:t>    </a:t>
            </a:r>
            <a:r>
              <a:rPr lang="zh-CN" altLang="en-US" smtClean="0"/>
              <a:t>工作时，根据所接负载不同，电路的工作状态分为三种：开路、短路、负载状态。</a:t>
            </a:r>
          </a:p>
          <a:p>
            <a:pPr eaLnBrk="1" hangingPunct="1"/>
            <a:r>
              <a:rPr lang="zh-CN" altLang="en-US" smtClean="0"/>
              <a:t>开路工作状态</a:t>
            </a:r>
          </a:p>
        </p:txBody>
      </p:sp>
      <p:grpSp>
        <p:nvGrpSpPr>
          <p:cNvPr id="2" name="Group 15"/>
          <p:cNvGrpSpPr>
            <a:grpSpLocks/>
          </p:cNvGrpSpPr>
          <p:nvPr/>
        </p:nvGrpSpPr>
        <p:grpSpPr bwMode="auto">
          <a:xfrm>
            <a:off x="538163" y="2840038"/>
            <a:ext cx="2439987" cy="2192337"/>
            <a:chOff x="1174" y="1626"/>
            <a:chExt cx="1537" cy="1381"/>
          </a:xfrm>
        </p:grpSpPr>
        <p:grpSp>
          <p:nvGrpSpPr>
            <p:cNvPr id="44039" name="Group 9"/>
            <p:cNvGrpSpPr>
              <a:grpSpLocks/>
            </p:cNvGrpSpPr>
            <p:nvPr/>
          </p:nvGrpSpPr>
          <p:grpSpPr bwMode="auto">
            <a:xfrm>
              <a:off x="1174" y="1850"/>
              <a:ext cx="1427" cy="1157"/>
              <a:chOff x="1174" y="1850"/>
              <a:chExt cx="1427" cy="1157"/>
            </a:xfrm>
          </p:grpSpPr>
          <p:sp>
            <p:nvSpPr>
              <p:cNvPr id="44045" name="Rectangle 4"/>
              <p:cNvSpPr>
                <a:spLocks noChangeArrowheads="1"/>
              </p:cNvSpPr>
              <p:nvPr/>
            </p:nvSpPr>
            <p:spPr bwMode="auto">
              <a:xfrm>
                <a:off x="1174" y="1850"/>
                <a:ext cx="653" cy="1157"/>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400">
                    <a:solidFill>
                      <a:schemeClr val="tx2"/>
                    </a:solidFill>
                  </a:rPr>
                  <a:t>含源</a:t>
                </a:r>
              </a:p>
              <a:p>
                <a:pPr algn="ctr"/>
                <a:r>
                  <a:rPr lang="zh-CN" altLang="en-US" sz="2400">
                    <a:solidFill>
                      <a:schemeClr val="tx2"/>
                    </a:solidFill>
                  </a:rPr>
                  <a:t>电路</a:t>
                </a:r>
              </a:p>
            </p:txBody>
          </p:sp>
          <p:sp>
            <p:nvSpPr>
              <p:cNvPr id="44046" name="Line 5"/>
              <p:cNvSpPr>
                <a:spLocks noChangeShapeType="1"/>
              </p:cNvSpPr>
              <p:nvPr/>
            </p:nvSpPr>
            <p:spPr bwMode="auto">
              <a:xfrm>
                <a:off x="1824" y="2054"/>
                <a:ext cx="71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47" name="Line 6"/>
              <p:cNvSpPr>
                <a:spLocks noChangeShapeType="1"/>
              </p:cNvSpPr>
              <p:nvPr/>
            </p:nvSpPr>
            <p:spPr bwMode="auto">
              <a:xfrm>
                <a:off x="1824" y="2771"/>
                <a:ext cx="71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48" name="Oval 7"/>
              <p:cNvSpPr>
                <a:spLocks noChangeArrowheads="1"/>
              </p:cNvSpPr>
              <p:nvPr/>
            </p:nvSpPr>
            <p:spPr bwMode="auto">
              <a:xfrm>
                <a:off x="2525" y="2017"/>
                <a:ext cx="76" cy="76"/>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4049" name="Oval 8"/>
              <p:cNvSpPr>
                <a:spLocks noChangeArrowheads="1"/>
              </p:cNvSpPr>
              <p:nvPr/>
            </p:nvSpPr>
            <p:spPr bwMode="auto">
              <a:xfrm>
                <a:off x="2525" y="2730"/>
                <a:ext cx="76" cy="76"/>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sp>
          <p:nvSpPr>
            <p:cNvPr id="44040" name="Line 10"/>
            <p:cNvSpPr>
              <a:spLocks noChangeShapeType="1"/>
            </p:cNvSpPr>
            <p:nvPr/>
          </p:nvSpPr>
          <p:spPr bwMode="auto">
            <a:xfrm>
              <a:off x="2016" y="1882"/>
              <a:ext cx="47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41" name="Text Box 11"/>
            <p:cNvSpPr txBox="1">
              <a:spLocks noChangeArrowheads="1"/>
            </p:cNvSpPr>
            <p:nvPr/>
          </p:nvSpPr>
          <p:spPr bwMode="auto">
            <a:xfrm>
              <a:off x="2384" y="2032"/>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a:t>
              </a:r>
            </a:p>
          </p:txBody>
        </p:sp>
        <p:sp>
          <p:nvSpPr>
            <p:cNvPr id="44042" name="Text Box 12"/>
            <p:cNvSpPr txBox="1">
              <a:spLocks noChangeArrowheads="1"/>
            </p:cNvSpPr>
            <p:nvPr/>
          </p:nvSpPr>
          <p:spPr bwMode="auto">
            <a:xfrm>
              <a:off x="2383" y="247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_</a:t>
              </a:r>
            </a:p>
          </p:txBody>
        </p:sp>
        <p:sp>
          <p:nvSpPr>
            <p:cNvPr id="44043" name="Text Box 13"/>
            <p:cNvSpPr txBox="1">
              <a:spLocks noChangeArrowheads="1"/>
            </p:cNvSpPr>
            <p:nvPr/>
          </p:nvSpPr>
          <p:spPr bwMode="auto">
            <a:xfrm>
              <a:off x="2533" y="1626"/>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800" i="1">
                  <a:latin typeface="Times New Roman" pitchFamily="18" charset="0"/>
                  <a:cs typeface="Times New Roman" pitchFamily="18" charset="0"/>
                </a:rPr>
                <a:t>i</a:t>
              </a:r>
            </a:p>
          </p:txBody>
        </p:sp>
        <p:sp>
          <p:nvSpPr>
            <p:cNvPr id="44044" name="Text Box 14"/>
            <p:cNvSpPr txBox="1">
              <a:spLocks noChangeArrowheads="1"/>
            </p:cNvSpPr>
            <p:nvPr/>
          </p:nvSpPr>
          <p:spPr bwMode="auto">
            <a:xfrm>
              <a:off x="2396" y="2202"/>
              <a:ext cx="24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i="1">
                  <a:latin typeface="Times New Roman" pitchFamily="18" charset="0"/>
                  <a:cs typeface="Times New Roman" pitchFamily="18" charset="0"/>
                </a:rPr>
                <a:t>u</a:t>
              </a:r>
            </a:p>
          </p:txBody>
        </p:sp>
      </p:grpSp>
      <p:sp>
        <p:nvSpPr>
          <p:cNvPr id="56336" name="Text Box 16"/>
          <p:cNvSpPr txBox="1">
            <a:spLocks noChangeArrowheads="1"/>
          </p:cNvSpPr>
          <p:nvPr/>
        </p:nvSpPr>
        <p:spPr bwMode="auto">
          <a:xfrm>
            <a:off x="3571875" y="2708275"/>
            <a:ext cx="493395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50000"/>
              </a:lnSpc>
            </a:pPr>
            <a:r>
              <a:rPr lang="zh-CN" altLang="en-US" sz="2400" b="1" dirty="0">
                <a:solidFill>
                  <a:schemeClr val="tx2"/>
                </a:solidFill>
                <a:latin typeface="Times New Roman" pitchFamily="18" charset="0"/>
                <a:ea typeface="楷体" pitchFamily="49" charset="-122"/>
              </a:rPr>
              <a:t>电路外接端未接任何负载，端电流</a:t>
            </a:r>
          </a:p>
          <a:p>
            <a:pPr eaLnBrk="1" hangingPunct="1">
              <a:lnSpc>
                <a:spcPct val="150000"/>
              </a:lnSpc>
            </a:pPr>
            <a:r>
              <a:rPr lang="en-US" altLang="zh-CN" sz="2400" b="1" i="1" dirty="0">
                <a:solidFill>
                  <a:schemeClr val="tx2"/>
                </a:solidFill>
                <a:latin typeface="Times New Roman" pitchFamily="18" charset="0"/>
                <a:ea typeface="楷体" pitchFamily="49" charset="-122"/>
              </a:rPr>
              <a:t>i</a:t>
            </a:r>
            <a:r>
              <a:rPr lang="en-US" altLang="zh-CN" sz="2400" b="1" dirty="0">
                <a:solidFill>
                  <a:schemeClr val="tx2"/>
                </a:solidFill>
                <a:latin typeface="Times New Roman" pitchFamily="18" charset="0"/>
                <a:ea typeface="楷体" pitchFamily="49" charset="-122"/>
              </a:rPr>
              <a:t>=0 </a:t>
            </a:r>
            <a:r>
              <a:rPr lang="zh-CN" altLang="en-US" sz="2400" b="1" dirty="0">
                <a:solidFill>
                  <a:schemeClr val="tx2"/>
                </a:solidFill>
                <a:latin typeface="Times New Roman" pitchFamily="18" charset="0"/>
                <a:ea typeface="楷体" pitchFamily="49" charset="-122"/>
              </a:rPr>
              <a:t>（开路）。</a:t>
            </a:r>
          </a:p>
          <a:p>
            <a:pPr eaLnBrk="1" hangingPunct="1">
              <a:lnSpc>
                <a:spcPct val="150000"/>
              </a:lnSpc>
            </a:pPr>
            <a:r>
              <a:rPr lang="zh-CN" altLang="en-US" sz="2400" b="1" dirty="0">
                <a:solidFill>
                  <a:schemeClr val="tx2"/>
                </a:solidFill>
                <a:latin typeface="Times New Roman" pitchFamily="18" charset="0"/>
                <a:ea typeface="楷体" pitchFamily="49" charset="-122"/>
              </a:rPr>
              <a:t>此时，端口电压由电路内部电源与结构决定，称为开路电压，记作</a:t>
            </a:r>
            <a:br>
              <a:rPr lang="zh-CN" altLang="en-US" sz="2400" b="1" dirty="0">
                <a:solidFill>
                  <a:schemeClr val="tx2"/>
                </a:solidFill>
                <a:latin typeface="Times New Roman" pitchFamily="18" charset="0"/>
                <a:ea typeface="楷体" pitchFamily="49" charset="-122"/>
              </a:rPr>
            </a:br>
            <a:r>
              <a:rPr lang="zh-CN" altLang="en-US" sz="2400" b="1" dirty="0">
                <a:solidFill>
                  <a:schemeClr val="tx2"/>
                </a:solidFill>
                <a:latin typeface="Times New Roman" pitchFamily="18" charset="0"/>
                <a:ea typeface="楷体" pitchFamily="49" charset="-122"/>
              </a:rPr>
              <a:t>   </a:t>
            </a:r>
            <a:r>
              <a:rPr lang="en-US" altLang="zh-CN" sz="2400" b="1" i="1" dirty="0" err="1">
                <a:solidFill>
                  <a:schemeClr val="tx2"/>
                </a:solidFill>
                <a:latin typeface="Times New Roman" pitchFamily="18" charset="0"/>
                <a:ea typeface="楷体" pitchFamily="49" charset="-122"/>
              </a:rPr>
              <a:t>u</a:t>
            </a:r>
            <a:r>
              <a:rPr lang="en-US" altLang="zh-CN" sz="2400" b="1" baseline="-25000" dirty="0" err="1">
                <a:solidFill>
                  <a:schemeClr val="tx2"/>
                </a:solidFill>
                <a:latin typeface="Times New Roman" pitchFamily="18" charset="0"/>
                <a:ea typeface="楷体" pitchFamily="49" charset="-122"/>
              </a:rPr>
              <a:t>OC</a:t>
            </a:r>
            <a:r>
              <a:rPr lang="en-US" altLang="zh-CN" sz="2400" b="1" baseline="-25000" dirty="0">
                <a:solidFill>
                  <a:schemeClr val="tx2"/>
                </a:solidFill>
                <a:latin typeface="Times New Roman" pitchFamily="18" charset="0"/>
                <a:ea typeface="楷体" pitchFamily="49" charset="-122"/>
              </a:rPr>
              <a:t> </a:t>
            </a:r>
            <a:r>
              <a:rPr lang="zh-CN" altLang="en-US" sz="2400" b="1" dirty="0">
                <a:solidFill>
                  <a:schemeClr val="tx2"/>
                </a:solidFill>
                <a:latin typeface="Times New Roman" pitchFamily="18" charset="0"/>
                <a:ea typeface="楷体" pitchFamily="49" charset="-122"/>
              </a:rPr>
              <a:t>或 </a:t>
            </a:r>
            <a:r>
              <a:rPr lang="en-US" altLang="zh-CN" sz="2400" b="1" i="1" dirty="0">
                <a:solidFill>
                  <a:schemeClr val="tx2"/>
                </a:solidFill>
                <a:latin typeface="Times New Roman" pitchFamily="18" charset="0"/>
                <a:ea typeface="楷体" pitchFamily="49" charset="-122"/>
              </a:rPr>
              <a:t>U</a:t>
            </a:r>
            <a:r>
              <a:rPr lang="en-US" altLang="zh-CN" sz="2400" b="1" baseline="-25000" dirty="0">
                <a:solidFill>
                  <a:schemeClr val="tx2"/>
                </a:solidFill>
                <a:latin typeface="Times New Roman" pitchFamily="18" charset="0"/>
                <a:ea typeface="楷体" pitchFamily="49" charset="-122"/>
              </a:rPr>
              <a:t>OC</a:t>
            </a:r>
          </a:p>
        </p:txBody>
      </p:sp>
      <p:sp>
        <p:nvSpPr>
          <p:cNvPr id="56337" name="Text Box 17"/>
          <p:cNvSpPr txBox="1">
            <a:spLocks noChangeArrowheads="1"/>
          </p:cNvSpPr>
          <p:nvPr/>
        </p:nvSpPr>
        <p:spPr bwMode="auto">
          <a:xfrm>
            <a:off x="2740025" y="3886200"/>
            <a:ext cx="693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latin typeface="Times New Roman" pitchFamily="18" charset="0"/>
                <a:cs typeface="Times New Roman" pitchFamily="18" charset="0"/>
              </a:rPr>
              <a:t>=</a:t>
            </a:r>
            <a:r>
              <a:rPr lang="en-US" altLang="zh-CN" i="1">
                <a:latin typeface="Times New Roman" pitchFamily="18" charset="0"/>
                <a:cs typeface="Times New Roman" pitchFamily="18" charset="0"/>
              </a:rPr>
              <a:t>U</a:t>
            </a:r>
            <a:r>
              <a:rPr lang="en-US" altLang="zh-CN" baseline="-25000">
                <a:latin typeface="Times New Roman" pitchFamily="18" charset="0"/>
                <a:cs typeface="Times New Roman" pitchFamily="18" charset="0"/>
              </a:rPr>
              <a:t>OC</a:t>
            </a:r>
          </a:p>
        </p:txBody>
      </p:sp>
      <p:sp>
        <p:nvSpPr>
          <p:cNvPr id="3" name="灯片编号占位符 2"/>
          <p:cNvSpPr>
            <a:spLocks noGrp="1"/>
          </p:cNvSpPr>
          <p:nvPr>
            <p:ph type="sldNum" sz="quarter" idx="10"/>
          </p:nvPr>
        </p:nvSpPr>
        <p:spPr/>
        <p:txBody>
          <a:bodyPr/>
          <a:lstStyle/>
          <a:p>
            <a:pPr>
              <a:defRPr/>
            </a:pPr>
            <a:fld id="{EE823C69-BAB3-4855-B98D-EA704B1FD3BB}" type="slidenum">
              <a:rPr lang="zh-CN" altLang="en-US" smtClean="0"/>
              <a:pPr>
                <a:defRPr/>
              </a:pPr>
              <a:t>45</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1" presetClass="entr" presetSubtype="0" fill="hold" grpId="0" nodeType="afterEffect">
                                  <p:stCondLst>
                                    <p:cond delay="0"/>
                                  </p:stCondLst>
                                  <p:iterate type="lt">
                                    <p:tmAbs val="100"/>
                                  </p:iterate>
                                  <p:childTnLst>
                                    <p:set>
                                      <p:cBhvr>
                                        <p:cTn id="11" dur="1" fill="hold">
                                          <p:stCondLst>
                                            <p:cond delay="0"/>
                                          </p:stCondLst>
                                        </p:cTn>
                                        <p:tgtEl>
                                          <p:spTgt spid="56336"/>
                                        </p:tgtEl>
                                        <p:attrNameLst>
                                          <p:attrName>style.visibility</p:attrName>
                                        </p:attrNameLst>
                                      </p:cBhvr>
                                      <p:to>
                                        <p:strVal val="visible"/>
                                      </p:to>
                                    </p:set>
                                  </p:childTnLst>
                                </p:cTn>
                              </p:par>
                            </p:childTnLst>
                          </p:cTn>
                        </p:par>
                        <p:par>
                          <p:cTn id="12" fill="hold" nodeType="afterGroup">
                            <p:stCondLst>
                              <p:cond delay="6401"/>
                            </p:stCondLst>
                            <p:childTnLst>
                              <p:par>
                                <p:cTn id="13" presetID="22" presetClass="entr" presetSubtype="8" fill="hold" grpId="0" nodeType="afterEffect">
                                  <p:stCondLst>
                                    <p:cond delay="0"/>
                                  </p:stCondLst>
                                  <p:childTnLst>
                                    <p:set>
                                      <p:cBhvr>
                                        <p:cTn id="14" dur="1" fill="hold">
                                          <p:stCondLst>
                                            <p:cond delay="0"/>
                                          </p:stCondLst>
                                        </p:cTn>
                                        <p:tgtEl>
                                          <p:spTgt spid="56337"/>
                                        </p:tgtEl>
                                        <p:attrNameLst>
                                          <p:attrName>style.visibility</p:attrName>
                                        </p:attrNameLst>
                                      </p:cBhvr>
                                      <p:to>
                                        <p:strVal val="visible"/>
                                      </p:to>
                                    </p:set>
                                    <p:animEffect transition="in" filter="wipe(left)">
                                      <p:cBhvr>
                                        <p:cTn id="15" dur="500"/>
                                        <p:tgtEl>
                                          <p:spTgt spid="563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36" grpId="0"/>
      <p:bldP spid="5633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sz="3200" smtClean="0">
                <a:ea typeface="宋体" pitchFamily="2" charset="-122"/>
              </a:rPr>
              <a:t>1.5</a:t>
            </a:r>
            <a:r>
              <a:rPr lang="zh-CN" altLang="en-US" sz="3200" smtClean="0">
                <a:ea typeface="宋体" pitchFamily="2" charset="-122"/>
              </a:rPr>
              <a:t>电路的工作状态与元件额定值（续</a:t>
            </a:r>
            <a:r>
              <a:rPr lang="en-US" altLang="zh-CN" sz="3200" smtClean="0">
                <a:ea typeface="宋体" pitchFamily="2" charset="-122"/>
              </a:rPr>
              <a:t>1</a:t>
            </a:r>
            <a:r>
              <a:rPr lang="zh-CN" altLang="en-US" sz="3200" smtClean="0">
                <a:ea typeface="宋体" pitchFamily="2" charset="-122"/>
              </a:rPr>
              <a:t>）</a:t>
            </a:r>
          </a:p>
        </p:txBody>
      </p:sp>
      <p:sp>
        <p:nvSpPr>
          <p:cNvPr id="45059" name="Rectangle 3"/>
          <p:cNvSpPr>
            <a:spLocks noGrp="1" noChangeArrowheads="1"/>
          </p:cNvSpPr>
          <p:nvPr>
            <p:ph sz="quarter" idx="11"/>
          </p:nvPr>
        </p:nvSpPr>
        <p:spPr/>
        <p:txBody>
          <a:bodyPr/>
          <a:lstStyle/>
          <a:p>
            <a:pPr eaLnBrk="1" hangingPunct="1"/>
            <a:r>
              <a:rPr lang="zh-CN" altLang="en-US" smtClean="0"/>
              <a:t>短路工作状态</a:t>
            </a:r>
          </a:p>
        </p:txBody>
      </p:sp>
      <p:grpSp>
        <p:nvGrpSpPr>
          <p:cNvPr id="2" name="Group 4"/>
          <p:cNvGrpSpPr>
            <a:grpSpLocks/>
          </p:cNvGrpSpPr>
          <p:nvPr/>
        </p:nvGrpSpPr>
        <p:grpSpPr bwMode="auto">
          <a:xfrm>
            <a:off x="873125" y="1835150"/>
            <a:ext cx="2439988" cy="2192338"/>
            <a:chOff x="1174" y="1626"/>
            <a:chExt cx="1537" cy="1381"/>
          </a:xfrm>
        </p:grpSpPr>
        <p:grpSp>
          <p:nvGrpSpPr>
            <p:cNvPr id="45066" name="Group 5"/>
            <p:cNvGrpSpPr>
              <a:grpSpLocks/>
            </p:cNvGrpSpPr>
            <p:nvPr/>
          </p:nvGrpSpPr>
          <p:grpSpPr bwMode="auto">
            <a:xfrm>
              <a:off x="1174" y="1850"/>
              <a:ext cx="1427" cy="1157"/>
              <a:chOff x="1174" y="1850"/>
              <a:chExt cx="1427" cy="1157"/>
            </a:xfrm>
          </p:grpSpPr>
          <p:sp>
            <p:nvSpPr>
              <p:cNvPr id="45072" name="Rectangle 6"/>
              <p:cNvSpPr>
                <a:spLocks noChangeArrowheads="1"/>
              </p:cNvSpPr>
              <p:nvPr/>
            </p:nvSpPr>
            <p:spPr bwMode="auto">
              <a:xfrm>
                <a:off x="1174" y="1850"/>
                <a:ext cx="653" cy="1157"/>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800">
                    <a:solidFill>
                      <a:schemeClr val="tx2"/>
                    </a:solidFill>
                  </a:rPr>
                  <a:t>含源</a:t>
                </a:r>
              </a:p>
              <a:p>
                <a:pPr algn="ctr"/>
                <a:r>
                  <a:rPr lang="zh-CN" altLang="en-US" sz="2800">
                    <a:solidFill>
                      <a:schemeClr val="tx2"/>
                    </a:solidFill>
                  </a:rPr>
                  <a:t>电路</a:t>
                </a:r>
              </a:p>
            </p:txBody>
          </p:sp>
          <p:sp>
            <p:nvSpPr>
              <p:cNvPr id="45073" name="Line 7"/>
              <p:cNvSpPr>
                <a:spLocks noChangeShapeType="1"/>
              </p:cNvSpPr>
              <p:nvPr/>
            </p:nvSpPr>
            <p:spPr bwMode="auto">
              <a:xfrm>
                <a:off x="1824" y="2054"/>
                <a:ext cx="71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074" name="Line 8"/>
              <p:cNvSpPr>
                <a:spLocks noChangeShapeType="1"/>
              </p:cNvSpPr>
              <p:nvPr/>
            </p:nvSpPr>
            <p:spPr bwMode="auto">
              <a:xfrm>
                <a:off x="1824" y="2771"/>
                <a:ext cx="71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075" name="Oval 9"/>
              <p:cNvSpPr>
                <a:spLocks noChangeArrowheads="1"/>
              </p:cNvSpPr>
              <p:nvPr/>
            </p:nvSpPr>
            <p:spPr bwMode="auto">
              <a:xfrm>
                <a:off x="2525" y="2017"/>
                <a:ext cx="76" cy="76"/>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5076" name="Oval 10"/>
              <p:cNvSpPr>
                <a:spLocks noChangeArrowheads="1"/>
              </p:cNvSpPr>
              <p:nvPr/>
            </p:nvSpPr>
            <p:spPr bwMode="auto">
              <a:xfrm>
                <a:off x="2525" y="2730"/>
                <a:ext cx="76" cy="76"/>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sp>
          <p:nvSpPr>
            <p:cNvPr id="45067" name="Line 11"/>
            <p:cNvSpPr>
              <a:spLocks noChangeShapeType="1"/>
            </p:cNvSpPr>
            <p:nvPr/>
          </p:nvSpPr>
          <p:spPr bwMode="auto">
            <a:xfrm>
              <a:off x="2016" y="1882"/>
              <a:ext cx="47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068" name="Text Box 12"/>
            <p:cNvSpPr txBox="1">
              <a:spLocks noChangeArrowheads="1"/>
            </p:cNvSpPr>
            <p:nvPr/>
          </p:nvSpPr>
          <p:spPr bwMode="auto">
            <a:xfrm>
              <a:off x="2384" y="2032"/>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a:t>
              </a:r>
            </a:p>
          </p:txBody>
        </p:sp>
        <p:sp>
          <p:nvSpPr>
            <p:cNvPr id="45069" name="Text Box 13"/>
            <p:cNvSpPr txBox="1">
              <a:spLocks noChangeArrowheads="1"/>
            </p:cNvSpPr>
            <p:nvPr/>
          </p:nvSpPr>
          <p:spPr bwMode="auto">
            <a:xfrm>
              <a:off x="2383" y="252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_</a:t>
              </a:r>
            </a:p>
          </p:txBody>
        </p:sp>
        <p:sp>
          <p:nvSpPr>
            <p:cNvPr id="45070" name="Text Box 14"/>
            <p:cNvSpPr txBox="1">
              <a:spLocks noChangeArrowheads="1"/>
            </p:cNvSpPr>
            <p:nvPr/>
          </p:nvSpPr>
          <p:spPr bwMode="auto">
            <a:xfrm>
              <a:off x="2533" y="1626"/>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800" i="1">
                  <a:latin typeface="Times New Roman" pitchFamily="18" charset="0"/>
                  <a:cs typeface="Times New Roman" pitchFamily="18" charset="0"/>
                </a:rPr>
                <a:t>i</a:t>
              </a:r>
            </a:p>
          </p:txBody>
        </p:sp>
        <p:sp>
          <p:nvSpPr>
            <p:cNvPr id="45071" name="Text Box 15"/>
            <p:cNvSpPr txBox="1">
              <a:spLocks noChangeArrowheads="1"/>
            </p:cNvSpPr>
            <p:nvPr/>
          </p:nvSpPr>
          <p:spPr bwMode="auto">
            <a:xfrm>
              <a:off x="2396" y="2202"/>
              <a:ext cx="24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i="1">
                  <a:latin typeface="Times New Roman" pitchFamily="18" charset="0"/>
                  <a:cs typeface="Times New Roman" pitchFamily="18" charset="0"/>
                </a:rPr>
                <a:t>u</a:t>
              </a:r>
            </a:p>
          </p:txBody>
        </p:sp>
      </p:grpSp>
      <p:sp>
        <p:nvSpPr>
          <p:cNvPr id="60432" name="Text Box 16"/>
          <p:cNvSpPr txBox="1">
            <a:spLocks noChangeArrowheads="1"/>
          </p:cNvSpPr>
          <p:nvPr/>
        </p:nvSpPr>
        <p:spPr bwMode="auto">
          <a:xfrm>
            <a:off x="3978275" y="1285875"/>
            <a:ext cx="4933950" cy="168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50000"/>
              </a:lnSpc>
            </a:pPr>
            <a:r>
              <a:rPr lang="zh-CN" altLang="en-US" sz="2400" b="1">
                <a:solidFill>
                  <a:schemeClr val="tx2"/>
                </a:solidFill>
                <a:latin typeface="Times New Roman" pitchFamily="18" charset="0"/>
              </a:rPr>
              <a:t>电路外接端直接用导线连接，端口电压</a:t>
            </a:r>
          </a:p>
          <a:p>
            <a:pPr eaLnBrk="1" hangingPunct="1">
              <a:lnSpc>
                <a:spcPct val="150000"/>
              </a:lnSpc>
            </a:pPr>
            <a:r>
              <a:rPr lang="zh-CN" altLang="en-US" sz="2400" b="1">
                <a:solidFill>
                  <a:schemeClr val="tx2"/>
                </a:solidFill>
                <a:latin typeface="Times New Roman" pitchFamily="18" charset="0"/>
              </a:rPr>
              <a:t>               </a:t>
            </a:r>
            <a:r>
              <a:rPr lang="en-US" altLang="zh-CN" sz="2400" b="1" i="1">
                <a:solidFill>
                  <a:schemeClr val="tx2"/>
                </a:solidFill>
                <a:latin typeface="Times New Roman" pitchFamily="18" charset="0"/>
              </a:rPr>
              <a:t>u</a:t>
            </a:r>
            <a:r>
              <a:rPr lang="en-US" altLang="zh-CN" sz="2400" b="1">
                <a:solidFill>
                  <a:schemeClr val="tx2"/>
                </a:solidFill>
                <a:latin typeface="Times New Roman" pitchFamily="18" charset="0"/>
              </a:rPr>
              <a:t>=0 </a:t>
            </a:r>
            <a:r>
              <a:rPr lang="zh-CN" altLang="en-US" sz="2400" b="1">
                <a:solidFill>
                  <a:schemeClr val="tx2"/>
                </a:solidFill>
                <a:latin typeface="Times New Roman" pitchFamily="18" charset="0"/>
              </a:rPr>
              <a:t>（短路）</a:t>
            </a:r>
          </a:p>
        </p:txBody>
      </p:sp>
      <p:sp>
        <p:nvSpPr>
          <p:cNvPr id="60433" name="Freeform 17"/>
          <p:cNvSpPr>
            <a:spLocks/>
          </p:cNvSpPr>
          <p:nvPr/>
        </p:nvSpPr>
        <p:spPr bwMode="auto">
          <a:xfrm>
            <a:off x="3152775" y="2524125"/>
            <a:ext cx="333375" cy="1133475"/>
          </a:xfrm>
          <a:custGeom>
            <a:avLst/>
            <a:gdLst>
              <a:gd name="T0" fmla="*/ 2147483647 w 210"/>
              <a:gd name="T1" fmla="*/ 0 h 714"/>
              <a:gd name="T2" fmla="*/ 2147483647 w 210"/>
              <a:gd name="T3" fmla="*/ 0 h 714"/>
              <a:gd name="T4" fmla="*/ 2147483647 w 210"/>
              <a:gd name="T5" fmla="*/ 2147483647 h 714"/>
              <a:gd name="T6" fmla="*/ 0 w 210"/>
              <a:gd name="T7" fmla="*/ 2147483647 h 714"/>
              <a:gd name="T8" fmla="*/ 0 60000 65536"/>
              <a:gd name="T9" fmla="*/ 0 60000 65536"/>
              <a:gd name="T10" fmla="*/ 0 60000 65536"/>
              <a:gd name="T11" fmla="*/ 0 60000 65536"/>
              <a:gd name="T12" fmla="*/ 0 w 210"/>
              <a:gd name="T13" fmla="*/ 0 h 714"/>
              <a:gd name="T14" fmla="*/ 210 w 210"/>
              <a:gd name="T15" fmla="*/ 714 h 714"/>
            </a:gdLst>
            <a:ahLst/>
            <a:cxnLst>
              <a:cxn ang="T8">
                <a:pos x="T0" y="T1"/>
              </a:cxn>
              <a:cxn ang="T9">
                <a:pos x="T2" y="T3"/>
              </a:cxn>
              <a:cxn ang="T10">
                <a:pos x="T4" y="T5"/>
              </a:cxn>
              <a:cxn ang="T11">
                <a:pos x="T6" y="T7"/>
              </a:cxn>
            </a:cxnLst>
            <a:rect l="T12" t="T13" r="T14" b="T15"/>
            <a:pathLst>
              <a:path w="210" h="714">
                <a:moveTo>
                  <a:pt x="6" y="0"/>
                </a:moveTo>
                <a:lnTo>
                  <a:pt x="208" y="0"/>
                </a:lnTo>
                <a:lnTo>
                  <a:pt x="210" y="708"/>
                </a:lnTo>
                <a:lnTo>
                  <a:pt x="0" y="71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60434" name="Text Box 18"/>
          <p:cNvSpPr txBox="1">
            <a:spLocks noChangeArrowheads="1"/>
          </p:cNvSpPr>
          <p:nvPr/>
        </p:nvSpPr>
        <p:spPr bwMode="auto">
          <a:xfrm>
            <a:off x="755650" y="4325938"/>
            <a:ext cx="8026400" cy="168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pPr>
            <a:r>
              <a:rPr lang="zh-CN" altLang="en-US" sz="2400" b="1" dirty="0">
                <a:solidFill>
                  <a:schemeClr val="tx2"/>
                </a:solidFill>
                <a:latin typeface="Times New Roman" pitchFamily="18" charset="0"/>
                <a:ea typeface="楷体" pitchFamily="49" charset="-122"/>
              </a:rPr>
              <a:t>此时，端电流由电路内部电源与结构决定，称为短路电流，记作</a:t>
            </a:r>
            <a:br>
              <a:rPr lang="zh-CN" altLang="en-US" sz="2400" b="1" dirty="0">
                <a:solidFill>
                  <a:schemeClr val="tx2"/>
                </a:solidFill>
                <a:latin typeface="Times New Roman" pitchFamily="18" charset="0"/>
                <a:ea typeface="楷体" pitchFamily="49" charset="-122"/>
              </a:rPr>
            </a:br>
            <a:r>
              <a:rPr lang="zh-CN" altLang="en-US" sz="2400" b="1" dirty="0">
                <a:solidFill>
                  <a:schemeClr val="tx2"/>
                </a:solidFill>
                <a:latin typeface="Times New Roman" pitchFamily="18" charset="0"/>
                <a:ea typeface="楷体" pitchFamily="49" charset="-122"/>
              </a:rPr>
              <a:t>                             </a:t>
            </a:r>
            <a:r>
              <a:rPr lang="en-US" altLang="zh-CN" sz="2400" b="1" i="1" dirty="0" err="1">
                <a:solidFill>
                  <a:schemeClr val="tx2"/>
                </a:solidFill>
                <a:latin typeface="Times New Roman" pitchFamily="18" charset="0"/>
                <a:ea typeface="楷体" pitchFamily="49" charset="-122"/>
              </a:rPr>
              <a:t>i</a:t>
            </a:r>
            <a:r>
              <a:rPr lang="en-US" altLang="zh-CN" sz="2400" b="1" baseline="-25000" dirty="0" err="1">
                <a:solidFill>
                  <a:schemeClr val="tx2"/>
                </a:solidFill>
                <a:latin typeface="Times New Roman" pitchFamily="18" charset="0"/>
                <a:ea typeface="楷体" pitchFamily="49" charset="-122"/>
              </a:rPr>
              <a:t>SC</a:t>
            </a:r>
            <a:r>
              <a:rPr lang="en-US" altLang="zh-CN" sz="2400" b="1" baseline="-25000" dirty="0">
                <a:solidFill>
                  <a:schemeClr val="tx2"/>
                </a:solidFill>
                <a:latin typeface="Times New Roman" pitchFamily="18" charset="0"/>
                <a:ea typeface="楷体" pitchFamily="49" charset="-122"/>
              </a:rPr>
              <a:t> </a:t>
            </a:r>
            <a:r>
              <a:rPr lang="zh-CN" altLang="en-US" sz="2400" b="1" dirty="0">
                <a:solidFill>
                  <a:schemeClr val="tx2"/>
                </a:solidFill>
                <a:latin typeface="Times New Roman" pitchFamily="18" charset="0"/>
                <a:ea typeface="楷体" pitchFamily="49" charset="-122"/>
              </a:rPr>
              <a:t>或 </a:t>
            </a:r>
            <a:r>
              <a:rPr lang="en-US" altLang="zh-CN" sz="2400" b="1" i="1" dirty="0">
                <a:solidFill>
                  <a:schemeClr val="tx2"/>
                </a:solidFill>
                <a:latin typeface="Times New Roman" pitchFamily="18" charset="0"/>
                <a:ea typeface="楷体" pitchFamily="49" charset="-122"/>
              </a:rPr>
              <a:t>I</a:t>
            </a:r>
            <a:r>
              <a:rPr lang="en-US" altLang="zh-CN" sz="2400" b="1" baseline="-25000" dirty="0">
                <a:solidFill>
                  <a:schemeClr val="tx2"/>
                </a:solidFill>
                <a:latin typeface="Times New Roman" pitchFamily="18" charset="0"/>
                <a:ea typeface="楷体" pitchFamily="49" charset="-122"/>
              </a:rPr>
              <a:t>SC</a:t>
            </a:r>
          </a:p>
        </p:txBody>
      </p:sp>
      <p:sp>
        <p:nvSpPr>
          <p:cNvPr id="60435" name="Line 19"/>
          <p:cNvSpPr>
            <a:spLocks noChangeShapeType="1"/>
          </p:cNvSpPr>
          <p:nvPr/>
        </p:nvSpPr>
        <p:spPr bwMode="auto">
          <a:xfrm>
            <a:off x="3657600" y="2697163"/>
            <a:ext cx="0" cy="838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0436" name="Rectangle 20"/>
          <p:cNvSpPr>
            <a:spLocks noChangeArrowheads="1"/>
          </p:cNvSpPr>
          <p:nvPr/>
        </p:nvSpPr>
        <p:spPr bwMode="auto">
          <a:xfrm>
            <a:off x="3632200" y="2851150"/>
            <a:ext cx="5064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p>
            <a:r>
              <a:rPr lang="en-US" altLang="zh-CN">
                <a:latin typeface="Times New Roman" pitchFamily="18" charset="0"/>
                <a:cs typeface="Times New Roman" pitchFamily="18" charset="0"/>
              </a:rPr>
              <a:t> </a:t>
            </a:r>
            <a:r>
              <a:rPr lang="en-US" altLang="zh-CN" i="1">
                <a:latin typeface="Times New Roman" pitchFamily="18" charset="0"/>
                <a:cs typeface="Times New Roman" pitchFamily="18" charset="0"/>
              </a:rPr>
              <a:t>I</a:t>
            </a:r>
            <a:r>
              <a:rPr lang="en-US" altLang="zh-CN" baseline="-25000">
                <a:latin typeface="Times New Roman" pitchFamily="18" charset="0"/>
                <a:cs typeface="Times New Roman" pitchFamily="18" charset="0"/>
              </a:rPr>
              <a:t>SC</a:t>
            </a:r>
          </a:p>
        </p:txBody>
      </p:sp>
      <p:sp>
        <p:nvSpPr>
          <p:cNvPr id="3" name="灯片编号占位符 2"/>
          <p:cNvSpPr>
            <a:spLocks noGrp="1"/>
          </p:cNvSpPr>
          <p:nvPr>
            <p:ph type="sldNum" sz="quarter" idx="10"/>
          </p:nvPr>
        </p:nvSpPr>
        <p:spPr/>
        <p:txBody>
          <a:bodyPr/>
          <a:lstStyle/>
          <a:p>
            <a:pPr>
              <a:defRPr/>
            </a:pPr>
            <a:fld id="{EE823C69-BAB3-4855-B98D-EA704B1FD3BB}" type="slidenum">
              <a:rPr lang="zh-CN" altLang="en-US" smtClean="0"/>
              <a:pPr>
                <a:defRPr/>
              </a:pPr>
              <a:t>46</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1" presetClass="entr" presetSubtype="0" fill="hold" grpId="0" nodeType="afterEffect">
                                  <p:stCondLst>
                                    <p:cond delay="0"/>
                                  </p:stCondLst>
                                  <p:iterate type="lt">
                                    <p:tmAbs val="100"/>
                                  </p:iterate>
                                  <p:childTnLst>
                                    <p:set>
                                      <p:cBhvr>
                                        <p:cTn id="11" dur="1" fill="hold">
                                          <p:stCondLst>
                                            <p:cond delay="0"/>
                                          </p:stCondLst>
                                        </p:cTn>
                                        <p:tgtEl>
                                          <p:spTgt spid="60432"/>
                                        </p:tgtEl>
                                        <p:attrNameLst>
                                          <p:attrName>style.visibility</p:attrName>
                                        </p:attrNameLst>
                                      </p:cBhvr>
                                      <p:to>
                                        <p:strVal val="visible"/>
                                      </p:to>
                                    </p:set>
                                  </p:childTnLst>
                                </p:cTn>
                              </p:par>
                            </p:childTnLst>
                          </p:cTn>
                        </p:par>
                        <p:par>
                          <p:cTn id="12" fill="hold" nodeType="afterGroup">
                            <p:stCondLst>
                              <p:cond delay="2801"/>
                            </p:stCondLst>
                            <p:childTnLst>
                              <p:par>
                                <p:cTn id="13" presetID="22" presetClass="entr" presetSubtype="1" fill="hold" grpId="0" nodeType="afterEffect">
                                  <p:stCondLst>
                                    <p:cond delay="0"/>
                                  </p:stCondLst>
                                  <p:childTnLst>
                                    <p:set>
                                      <p:cBhvr>
                                        <p:cTn id="14" dur="1" fill="hold">
                                          <p:stCondLst>
                                            <p:cond delay="0"/>
                                          </p:stCondLst>
                                        </p:cTn>
                                        <p:tgtEl>
                                          <p:spTgt spid="60433"/>
                                        </p:tgtEl>
                                        <p:attrNameLst>
                                          <p:attrName>style.visibility</p:attrName>
                                        </p:attrNameLst>
                                      </p:cBhvr>
                                      <p:to>
                                        <p:strVal val="visible"/>
                                      </p:to>
                                    </p:set>
                                    <p:animEffect transition="in" filter="wipe(up)">
                                      <p:cBhvr>
                                        <p:cTn id="15" dur="500"/>
                                        <p:tgtEl>
                                          <p:spTgt spid="60433"/>
                                        </p:tgtEl>
                                      </p:cBhvr>
                                    </p:animEffect>
                                  </p:childTnLst>
                                </p:cTn>
                              </p:par>
                            </p:childTnLst>
                          </p:cTn>
                        </p:par>
                        <p:par>
                          <p:cTn id="16" fill="hold" nodeType="afterGroup">
                            <p:stCondLst>
                              <p:cond delay="3301"/>
                            </p:stCondLst>
                            <p:childTnLst>
                              <p:par>
                                <p:cTn id="17" presetID="1" presetClass="entr" presetSubtype="0" fill="hold" grpId="0" nodeType="afterEffect">
                                  <p:stCondLst>
                                    <p:cond delay="0"/>
                                  </p:stCondLst>
                                  <p:iterate type="lt">
                                    <p:tmAbs val="100"/>
                                  </p:iterate>
                                  <p:childTnLst>
                                    <p:set>
                                      <p:cBhvr>
                                        <p:cTn id="18" dur="1" fill="hold">
                                          <p:stCondLst>
                                            <p:cond delay="0"/>
                                          </p:stCondLst>
                                        </p:cTn>
                                        <p:tgtEl>
                                          <p:spTgt spid="60434"/>
                                        </p:tgtEl>
                                        <p:attrNameLst>
                                          <p:attrName>style.visibility</p:attrName>
                                        </p:attrNameLst>
                                      </p:cBhvr>
                                      <p:to>
                                        <p:strVal val="visible"/>
                                      </p:to>
                                    </p:set>
                                  </p:childTnLst>
                                </p:cTn>
                              </p:par>
                            </p:childTnLst>
                          </p:cTn>
                        </p:par>
                        <p:par>
                          <p:cTn id="19" fill="hold" nodeType="afterGroup">
                            <p:stCondLst>
                              <p:cond delay="6802"/>
                            </p:stCondLst>
                            <p:childTnLst>
                              <p:par>
                                <p:cTn id="20" presetID="22" presetClass="entr" presetSubtype="1" fill="hold" grpId="0" nodeType="afterEffect">
                                  <p:stCondLst>
                                    <p:cond delay="0"/>
                                  </p:stCondLst>
                                  <p:childTnLst>
                                    <p:set>
                                      <p:cBhvr>
                                        <p:cTn id="21" dur="1" fill="hold">
                                          <p:stCondLst>
                                            <p:cond delay="0"/>
                                          </p:stCondLst>
                                        </p:cTn>
                                        <p:tgtEl>
                                          <p:spTgt spid="60435"/>
                                        </p:tgtEl>
                                        <p:attrNameLst>
                                          <p:attrName>style.visibility</p:attrName>
                                        </p:attrNameLst>
                                      </p:cBhvr>
                                      <p:to>
                                        <p:strVal val="visible"/>
                                      </p:to>
                                    </p:set>
                                    <p:animEffect transition="in" filter="wipe(up)">
                                      <p:cBhvr>
                                        <p:cTn id="22" dur="500"/>
                                        <p:tgtEl>
                                          <p:spTgt spid="60435"/>
                                        </p:tgtEl>
                                      </p:cBhvr>
                                    </p:animEffect>
                                  </p:childTnLst>
                                </p:cTn>
                              </p:par>
                            </p:childTnLst>
                          </p:cTn>
                        </p:par>
                        <p:par>
                          <p:cTn id="23" fill="hold" nodeType="afterGroup">
                            <p:stCondLst>
                              <p:cond delay="7302"/>
                            </p:stCondLst>
                            <p:childTnLst>
                              <p:par>
                                <p:cTn id="24" presetID="22" presetClass="entr" presetSubtype="8" fill="hold" grpId="0" nodeType="afterEffect">
                                  <p:stCondLst>
                                    <p:cond delay="0"/>
                                  </p:stCondLst>
                                  <p:childTnLst>
                                    <p:set>
                                      <p:cBhvr>
                                        <p:cTn id="25" dur="1" fill="hold">
                                          <p:stCondLst>
                                            <p:cond delay="0"/>
                                          </p:stCondLst>
                                        </p:cTn>
                                        <p:tgtEl>
                                          <p:spTgt spid="60436"/>
                                        </p:tgtEl>
                                        <p:attrNameLst>
                                          <p:attrName>style.visibility</p:attrName>
                                        </p:attrNameLst>
                                      </p:cBhvr>
                                      <p:to>
                                        <p:strVal val="visible"/>
                                      </p:to>
                                    </p:set>
                                    <p:animEffect transition="in" filter="wipe(left)">
                                      <p:cBhvr>
                                        <p:cTn id="26" dur="500"/>
                                        <p:tgtEl>
                                          <p:spTgt spid="60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32" grpId="0"/>
      <p:bldP spid="60433" grpId="0" animBg="1"/>
      <p:bldP spid="60434" grpId="0"/>
      <p:bldP spid="60435" grpId="0" animBg="1"/>
      <p:bldP spid="6043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sz="3200" smtClean="0">
                <a:ea typeface="宋体" pitchFamily="2" charset="-122"/>
              </a:rPr>
              <a:t>1.5</a:t>
            </a:r>
            <a:r>
              <a:rPr lang="zh-CN" altLang="en-US" sz="3200" smtClean="0">
                <a:ea typeface="宋体" pitchFamily="2" charset="-122"/>
              </a:rPr>
              <a:t>电路的工作状态与元件额定值（续</a:t>
            </a:r>
            <a:r>
              <a:rPr lang="en-US" altLang="zh-CN" sz="3200" smtClean="0">
                <a:ea typeface="宋体" pitchFamily="2" charset="-122"/>
              </a:rPr>
              <a:t>2</a:t>
            </a:r>
            <a:r>
              <a:rPr lang="zh-CN" altLang="en-US" sz="3200" smtClean="0">
                <a:ea typeface="宋体" pitchFamily="2" charset="-122"/>
              </a:rPr>
              <a:t>）</a:t>
            </a:r>
          </a:p>
        </p:txBody>
      </p:sp>
      <p:sp>
        <p:nvSpPr>
          <p:cNvPr id="46083" name="Rectangle 3"/>
          <p:cNvSpPr>
            <a:spLocks noGrp="1" noChangeArrowheads="1"/>
          </p:cNvSpPr>
          <p:nvPr>
            <p:ph sz="quarter" idx="11"/>
          </p:nvPr>
        </p:nvSpPr>
        <p:spPr>
          <a:xfrm>
            <a:off x="107504" y="764704"/>
            <a:ext cx="9036496" cy="5544616"/>
          </a:xfrm>
        </p:spPr>
        <p:txBody>
          <a:bodyPr/>
          <a:lstStyle/>
          <a:p>
            <a:pPr eaLnBrk="1" hangingPunct="1">
              <a:lnSpc>
                <a:spcPct val="120000"/>
              </a:lnSpc>
            </a:pPr>
            <a:r>
              <a:rPr lang="zh-CN" altLang="en-US" sz="2400" dirty="0" smtClean="0"/>
              <a:t>电气设备的额定值：电气设备的安全使用值</a:t>
            </a:r>
          </a:p>
          <a:p>
            <a:pPr lvl="1" eaLnBrk="1" hangingPunct="1">
              <a:lnSpc>
                <a:spcPct val="120000"/>
              </a:lnSpc>
              <a:spcBef>
                <a:spcPts val="600"/>
              </a:spcBef>
            </a:pPr>
            <a:r>
              <a:rPr lang="zh-CN" altLang="en-US" sz="2400" dirty="0" smtClean="0"/>
              <a:t>额定电流</a:t>
            </a:r>
            <a:r>
              <a:rPr lang="en-US" altLang="zh-CN" sz="2400" i="1" dirty="0" smtClean="0"/>
              <a:t>I</a:t>
            </a:r>
            <a:r>
              <a:rPr lang="en-US" altLang="zh-CN" sz="2400" baseline="-25000" dirty="0" smtClean="0"/>
              <a:t>N </a:t>
            </a:r>
            <a:r>
              <a:rPr lang="zh-CN" altLang="en-US" sz="2400" dirty="0" smtClean="0"/>
              <a:t>：电气设备在长期连续运行或规定工作制下允许通过的最大电流。</a:t>
            </a:r>
          </a:p>
          <a:p>
            <a:pPr lvl="1" eaLnBrk="1" hangingPunct="1">
              <a:lnSpc>
                <a:spcPct val="120000"/>
              </a:lnSpc>
              <a:spcBef>
                <a:spcPts val="600"/>
              </a:spcBef>
            </a:pPr>
            <a:r>
              <a:rPr lang="zh-CN" altLang="en-US" sz="2400" dirty="0" smtClean="0"/>
              <a:t>额定电压</a:t>
            </a:r>
            <a:r>
              <a:rPr lang="en-US" altLang="zh-CN" sz="2400" i="1" dirty="0" smtClean="0"/>
              <a:t>U</a:t>
            </a:r>
            <a:r>
              <a:rPr lang="en-US" altLang="zh-CN" sz="2400" baseline="-25000" dirty="0" smtClean="0"/>
              <a:t>N</a:t>
            </a:r>
            <a:r>
              <a:rPr lang="en-US" altLang="zh-CN" sz="2400" i="1" baseline="-25000" dirty="0" smtClean="0"/>
              <a:t>  </a:t>
            </a:r>
            <a:r>
              <a:rPr lang="zh-CN" altLang="en-US" sz="2400" dirty="0" smtClean="0"/>
              <a:t>：</a:t>
            </a:r>
            <a:r>
              <a:rPr lang="zh-CN" altLang="en-US" sz="2400" i="1" baseline="-25000" dirty="0" smtClean="0"/>
              <a:t> </a:t>
            </a:r>
            <a:r>
              <a:rPr lang="zh-CN" altLang="en-US" sz="2400" dirty="0" smtClean="0"/>
              <a:t>根据电气设备所用绝缘材料的耐压程度和容许温升等情况规定的正常工作电压。</a:t>
            </a:r>
          </a:p>
          <a:p>
            <a:pPr lvl="1" eaLnBrk="1" hangingPunct="1">
              <a:lnSpc>
                <a:spcPct val="120000"/>
              </a:lnSpc>
              <a:spcBef>
                <a:spcPts val="600"/>
              </a:spcBef>
            </a:pPr>
            <a:r>
              <a:rPr lang="zh-CN" altLang="en-US" sz="2400" dirty="0" smtClean="0"/>
              <a:t>额定功率</a:t>
            </a:r>
            <a:r>
              <a:rPr lang="en-US" altLang="zh-CN" sz="2400" i="1" dirty="0" smtClean="0"/>
              <a:t>P</a:t>
            </a:r>
            <a:r>
              <a:rPr lang="en-US" altLang="zh-CN" sz="2400" baseline="-25000" dirty="0" smtClean="0"/>
              <a:t>N </a:t>
            </a:r>
            <a:r>
              <a:rPr lang="zh-CN" altLang="en-US" sz="2400" dirty="0" smtClean="0"/>
              <a:t>：电气设备在额定电压、额定电流下工作时的功率。</a:t>
            </a:r>
          </a:p>
          <a:p>
            <a:pPr eaLnBrk="1" hangingPunct="1">
              <a:lnSpc>
                <a:spcPct val="120000"/>
              </a:lnSpc>
              <a:spcBef>
                <a:spcPts val="600"/>
              </a:spcBef>
            </a:pPr>
            <a:r>
              <a:rPr lang="zh-CN" altLang="en-US" sz="2400" dirty="0" smtClean="0"/>
              <a:t>额定值表明了电气设备的正常工作条件、状态和容量，使用电气设备时，要注意不要超出其额定值，避免出现不正常的情况和发生事故。</a:t>
            </a:r>
          </a:p>
          <a:p>
            <a:pPr eaLnBrk="1" hangingPunct="1">
              <a:lnSpc>
                <a:spcPct val="120000"/>
              </a:lnSpc>
              <a:spcBef>
                <a:spcPts val="600"/>
              </a:spcBef>
            </a:pPr>
            <a:r>
              <a:rPr lang="zh-CN" altLang="en-US" sz="2400" dirty="0" smtClean="0"/>
              <a:t>注意：使用中，电气设备的实际电压、电流、功率不一定等于其额定值。</a:t>
            </a:r>
          </a:p>
        </p:txBody>
      </p:sp>
      <p:sp>
        <p:nvSpPr>
          <p:cNvPr id="2" name="灯片编号占位符 1"/>
          <p:cNvSpPr>
            <a:spLocks noGrp="1"/>
          </p:cNvSpPr>
          <p:nvPr>
            <p:ph type="sldNum" sz="quarter" idx="10"/>
          </p:nvPr>
        </p:nvSpPr>
        <p:spPr/>
        <p:txBody>
          <a:bodyPr/>
          <a:lstStyle/>
          <a:p>
            <a:pPr>
              <a:defRPr/>
            </a:pPr>
            <a:fld id="{EE823C69-BAB3-4855-B98D-EA704B1FD3BB}" type="slidenum">
              <a:rPr lang="zh-CN" altLang="en-US" smtClean="0"/>
              <a:pPr>
                <a:defRPr/>
              </a:pPr>
              <a:t>47</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zh-CN" smtClean="0">
                <a:ea typeface="宋体" pitchFamily="2" charset="-122"/>
              </a:rPr>
              <a:t>1.6 </a:t>
            </a:r>
            <a:r>
              <a:rPr lang="zh-CN" altLang="en-US" smtClean="0">
                <a:ea typeface="宋体" pitchFamily="2" charset="-122"/>
              </a:rPr>
              <a:t>基尔霍夫定律</a:t>
            </a:r>
          </a:p>
        </p:txBody>
      </p:sp>
      <p:sp>
        <p:nvSpPr>
          <p:cNvPr id="54275" name="Rectangle 3"/>
          <p:cNvSpPr>
            <a:spLocks noGrp="1" noChangeArrowheads="1"/>
          </p:cNvSpPr>
          <p:nvPr>
            <p:ph sz="quarter" idx="11"/>
          </p:nvPr>
        </p:nvSpPr>
        <p:spPr/>
        <p:txBody>
          <a:bodyPr/>
          <a:lstStyle/>
          <a:p>
            <a:pPr eaLnBrk="1" hangingPunct="1">
              <a:defRPr/>
            </a:pPr>
            <a:r>
              <a:rPr lang="zh-CN" altLang="en-US" sz="2400" dirty="0" smtClean="0"/>
              <a:t>基尔霍夫定律是</a:t>
            </a:r>
            <a:r>
              <a:rPr lang="en-US" altLang="zh-CN" sz="2400" dirty="0" smtClean="0"/>
              <a:t>1845</a:t>
            </a:r>
            <a:r>
              <a:rPr lang="zh-CN" altLang="en-US" sz="2400" dirty="0" smtClean="0"/>
              <a:t>年德国物理学家</a:t>
            </a:r>
            <a:r>
              <a:rPr lang="en-US" altLang="zh-CN" sz="2400" dirty="0" err="1" smtClean="0"/>
              <a:t>G.R.Kirchhoff</a:t>
            </a:r>
            <a:r>
              <a:rPr lang="zh-CN" altLang="en-US" sz="2400" dirty="0" smtClean="0"/>
              <a:t>提出的，定律阐述了集总参数电路各结点电压之间和各支路电流之间的约束关系，是电路理论的最基本定律。</a:t>
            </a:r>
          </a:p>
          <a:p>
            <a:pPr eaLnBrk="1" hangingPunct="1">
              <a:defRPr/>
            </a:pPr>
            <a:r>
              <a:rPr lang="zh-CN" altLang="en-US" sz="2400" dirty="0" smtClean="0"/>
              <a:t>几个电路基本术语</a:t>
            </a:r>
          </a:p>
          <a:p>
            <a:pPr lvl="1" eaLnBrk="1" hangingPunct="1">
              <a:defRPr/>
            </a:pPr>
            <a:r>
              <a:rPr lang="zh-CN" altLang="en-US" sz="2400" dirty="0" smtClean="0"/>
              <a:t>支路：电路中的每一条分支都称为支路。</a:t>
            </a:r>
          </a:p>
          <a:p>
            <a:pPr lvl="1" eaLnBrk="1" hangingPunct="1">
              <a:defRPr/>
            </a:pPr>
            <a:r>
              <a:rPr lang="zh-CN" altLang="en-US" sz="2400" dirty="0" smtClean="0"/>
              <a:t>结点：电路中三条或三条以上支路的联接点称为结点。</a:t>
            </a:r>
          </a:p>
          <a:p>
            <a:pPr lvl="1">
              <a:defRPr/>
            </a:pPr>
            <a:r>
              <a:rPr lang="zh-CN" altLang="en-US" sz="2400" dirty="0" smtClean="0"/>
              <a:t>回路：电路中由两条以上支路构成的任一闭合路径称为回路</a:t>
            </a:r>
            <a:r>
              <a:rPr lang="zh-CN" altLang="en-US" sz="2400" dirty="0"/>
              <a:t>。</a:t>
            </a:r>
          </a:p>
          <a:p>
            <a:pPr lvl="1" eaLnBrk="1" hangingPunct="1">
              <a:defRPr/>
            </a:pPr>
            <a:r>
              <a:rPr lang="zh-CN" altLang="en-US" sz="2400" dirty="0" smtClean="0"/>
              <a:t>网孔：内部不含有其他支路的回路称为网孔。</a:t>
            </a:r>
          </a:p>
          <a:p>
            <a:pPr eaLnBrk="1" hangingPunct="1">
              <a:defRPr/>
            </a:pPr>
            <a:r>
              <a:rPr lang="zh-CN" altLang="en-US" sz="2400" dirty="0" smtClean="0"/>
              <a:t>基尔霍夫定律包括两个：电流定律和电压定律。</a:t>
            </a:r>
          </a:p>
        </p:txBody>
      </p:sp>
      <p:sp>
        <p:nvSpPr>
          <p:cNvPr id="2" name="灯片编号占位符 1"/>
          <p:cNvSpPr>
            <a:spLocks noGrp="1"/>
          </p:cNvSpPr>
          <p:nvPr>
            <p:ph type="sldNum" sz="quarter" idx="10"/>
          </p:nvPr>
        </p:nvSpPr>
        <p:spPr/>
        <p:txBody>
          <a:bodyPr/>
          <a:lstStyle/>
          <a:p>
            <a:pPr>
              <a:defRPr/>
            </a:pPr>
            <a:fld id="{EE823C69-BAB3-4855-B98D-EA704B1FD3BB}" type="slidenum">
              <a:rPr lang="zh-CN" altLang="en-US" smtClean="0"/>
              <a:pPr>
                <a:defRPr/>
              </a:pPr>
              <a:t>48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dirty="0" smtClean="0">
                <a:ea typeface="宋体" pitchFamily="2" charset="-122"/>
              </a:rPr>
              <a:t>1.6 </a:t>
            </a:r>
            <a:r>
              <a:rPr lang="zh-CN" altLang="en-US" dirty="0" smtClean="0">
                <a:ea typeface="宋体" pitchFamily="2" charset="-122"/>
              </a:rPr>
              <a:t>基尔霍夫定律</a:t>
            </a:r>
            <a:r>
              <a:rPr lang="zh-CN" altLang="en-US" dirty="0" smtClean="0">
                <a:ea typeface="楷体" pitchFamily="49" charset="-122"/>
              </a:rPr>
              <a:t>（</a:t>
            </a:r>
            <a:r>
              <a:rPr lang="zh-CN" altLang="en-US" dirty="0" smtClean="0">
                <a:ea typeface="宋体" pitchFamily="2" charset="-122"/>
              </a:rPr>
              <a:t>续</a:t>
            </a:r>
            <a:r>
              <a:rPr lang="en-US" altLang="zh-CN" dirty="0" smtClean="0">
                <a:ea typeface="宋体" pitchFamily="2" charset="-122"/>
              </a:rPr>
              <a:t>1</a:t>
            </a:r>
            <a:r>
              <a:rPr lang="zh-CN" altLang="en-US" dirty="0" smtClean="0">
                <a:ea typeface="楷体" pitchFamily="49" charset="-122"/>
              </a:rPr>
              <a:t>）</a:t>
            </a:r>
          </a:p>
        </p:txBody>
      </p:sp>
      <p:sp>
        <p:nvSpPr>
          <p:cNvPr id="48131" name="Rectangle 3"/>
          <p:cNvSpPr>
            <a:spLocks noGrp="1" noChangeArrowheads="1"/>
          </p:cNvSpPr>
          <p:nvPr>
            <p:ph sz="quarter" idx="11"/>
          </p:nvPr>
        </p:nvSpPr>
        <p:spPr/>
        <p:txBody>
          <a:bodyPr/>
          <a:lstStyle/>
          <a:p>
            <a:pPr eaLnBrk="1" hangingPunct="1"/>
            <a:r>
              <a:rPr lang="zh-CN" altLang="en-US" dirty="0" smtClean="0"/>
              <a:t>基尔霍夫电流定律</a:t>
            </a:r>
            <a:r>
              <a:rPr lang="zh-CN" altLang="en-US" dirty="0" smtClean="0">
                <a:ea typeface="楷体" pitchFamily="49" charset="-122"/>
              </a:rPr>
              <a:t>（</a:t>
            </a:r>
            <a:r>
              <a:rPr lang="en-US" altLang="zh-CN" dirty="0" smtClean="0"/>
              <a:t>Kirchhoff’s Current Law, KCL </a:t>
            </a:r>
            <a:r>
              <a:rPr lang="zh-CN" altLang="en-US" dirty="0" smtClean="0">
                <a:ea typeface="楷体" pitchFamily="49" charset="-122"/>
              </a:rPr>
              <a:t>）</a:t>
            </a:r>
          </a:p>
          <a:p>
            <a:pPr lvl="1" eaLnBrk="1" hangingPunct="1"/>
            <a:r>
              <a:rPr lang="en-US" altLang="zh-CN" sz="2400" dirty="0" smtClean="0"/>
              <a:t>KCL</a:t>
            </a:r>
            <a:r>
              <a:rPr lang="zh-CN" altLang="en-US" sz="2400" dirty="0" smtClean="0"/>
              <a:t>表述：任何集中参数电路中，任意时刻流进任意一个结点的所有支路电流的代数和总是为零。用数学式子表示为</a:t>
            </a:r>
          </a:p>
          <a:p>
            <a:pPr lvl="1" eaLnBrk="1" hangingPunct="1"/>
            <a:endParaRPr lang="en-US" altLang="zh-CN" dirty="0" smtClean="0"/>
          </a:p>
        </p:txBody>
      </p:sp>
      <p:graphicFrame>
        <p:nvGraphicFramePr>
          <p:cNvPr id="60422" name="Object 2"/>
          <p:cNvGraphicFramePr>
            <a:graphicFrameLocks noChangeAspect="1"/>
          </p:cNvGraphicFramePr>
          <p:nvPr>
            <p:extLst>
              <p:ext uri="{D42A27DB-BD31-4B8C-83A1-F6EECF244321}">
                <p14:modId xmlns:p14="http://schemas.microsoft.com/office/powerpoint/2010/main" val="1137634504"/>
              </p:ext>
            </p:extLst>
          </p:nvPr>
        </p:nvGraphicFramePr>
        <p:xfrm>
          <a:off x="2773363" y="2987675"/>
          <a:ext cx="3857625" cy="1101725"/>
        </p:xfrm>
        <a:graphic>
          <a:graphicData uri="http://schemas.openxmlformats.org/presentationml/2006/ole">
            <mc:AlternateContent xmlns:mc="http://schemas.openxmlformats.org/markup-compatibility/2006">
              <mc:Choice xmlns:v="urn:schemas-microsoft-com:vml" Requires="v">
                <p:oleObj spid="_x0000_s48156" name="Equation" r:id="rId3" imgW="1218960" imgH="342720" progId="">
                  <p:embed/>
                </p:oleObj>
              </mc:Choice>
              <mc:Fallback>
                <p:oleObj name="Equation" r:id="rId3" imgW="1218960" imgH="342720" progId="">
                  <p:embed/>
                  <p:pic>
                    <p:nvPicPr>
                      <p:cNvPr id="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3363" y="2987675"/>
                        <a:ext cx="3857625" cy="1101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3" name="Text Box 7"/>
          <p:cNvSpPr txBox="1">
            <a:spLocks noChangeArrowheads="1"/>
          </p:cNvSpPr>
          <p:nvPr/>
        </p:nvSpPr>
        <p:spPr bwMode="auto">
          <a:xfrm>
            <a:off x="522288" y="4129088"/>
            <a:ext cx="8286750" cy="168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98525" indent="-898525"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50000"/>
              </a:lnSpc>
            </a:pPr>
            <a:r>
              <a:rPr kumimoji="1" lang="zh-CN" altLang="en-US" sz="2400" b="1" dirty="0">
                <a:solidFill>
                  <a:schemeClr val="tx2"/>
                </a:solidFill>
                <a:latin typeface="Times New Roman" pitchFamily="18" charset="0"/>
                <a:cs typeface="Times New Roman" pitchFamily="18" charset="0"/>
              </a:rPr>
              <a:t>注意：当支路 </a:t>
            </a:r>
            <a:r>
              <a:rPr kumimoji="1" lang="en-US" altLang="zh-CN" sz="2400" b="1" i="1" dirty="0">
                <a:solidFill>
                  <a:schemeClr val="tx2"/>
                </a:solidFill>
                <a:latin typeface="Times New Roman" pitchFamily="18" charset="0"/>
                <a:cs typeface="Times New Roman" pitchFamily="18" charset="0"/>
              </a:rPr>
              <a:t>k </a:t>
            </a:r>
            <a:r>
              <a:rPr kumimoji="1" lang="zh-CN" altLang="en-US" sz="2400" b="1" dirty="0">
                <a:solidFill>
                  <a:schemeClr val="tx2"/>
                </a:solidFill>
                <a:latin typeface="Times New Roman" pitchFamily="18" charset="0"/>
                <a:cs typeface="Times New Roman" pitchFamily="18" charset="0"/>
              </a:rPr>
              <a:t>的电流参考方向指向结点 </a:t>
            </a:r>
            <a:r>
              <a:rPr kumimoji="1" lang="en-US" altLang="zh-CN" sz="2400" b="1" i="1" dirty="0">
                <a:solidFill>
                  <a:schemeClr val="tx2"/>
                </a:solidFill>
                <a:latin typeface="Times New Roman" pitchFamily="18" charset="0"/>
                <a:cs typeface="Times New Roman" pitchFamily="18" charset="0"/>
              </a:rPr>
              <a:t>n </a:t>
            </a:r>
            <a:r>
              <a:rPr kumimoji="1" lang="zh-CN" altLang="en-US" sz="2400" b="1" dirty="0">
                <a:solidFill>
                  <a:schemeClr val="tx2"/>
                </a:solidFill>
                <a:latin typeface="Times New Roman" pitchFamily="18" charset="0"/>
                <a:cs typeface="Times New Roman" pitchFamily="18" charset="0"/>
              </a:rPr>
              <a:t>，则在上述求和式中取“</a:t>
            </a:r>
            <a:r>
              <a:rPr kumimoji="1" lang="en-US" altLang="zh-CN" sz="2400" b="1" dirty="0">
                <a:solidFill>
                  <a:schemeClr val="tx2"/>
                </a:solidFill>
                <a:latin typeface="Times New Roman" pitchFamily="18" charset="0"/>
                <a:cs typeface="Times New Roman" pitchFamily="18" charset="0"/>
              </a:rPr>
              <a:t>+”</a:t>
            </a:r>
            <a:r>
              <a:rPr kumimoji="1" lang="zh-CN" altLang="en-US" sz="2400" b="1" dirty="0">
                <a:solidFill>
                  <a:schemeClr val="tx2"/>
                </a:solidFill>
                <a:latin typeface="Times New Roman" pitchFamily="18" charset="0"/>
                <a:cs typeface="Times New Roman" pitchFamily="18" charset="0"/>
              </a:rPr>
              <a:t>，当支路 </a:t>
            </a:r>
            <a:r>
              <a:rPr kumimoji="1" lang="en-US" altLang="zh-CN" sz="2400" b="1" i="1" dirty="0">
                <a:solidFill>
                  <a:schemeClr val="tx2"/>
                </a:solidFill>
                <a:latin typeface="Times New Roman" pitchFamily="18" charset="0"/>
                <a:cs typeface="Times New Roman" pitchFamily="18" charset="0"/>
              </a:rPr>
              <a:t>k </a:t>
            </a:r>
            <a:r>
              <a:rPr kumimoji="1" lang="zh-CN" altLang="en-US" sz="2400" b="1" dirty="0">
                <a:solidFill>
                  <a:schemeClr val="tx2"/>
                </a:solidFill>
                <a:latin typeface="Times New Roman" pitchFamily="18" charset="0"/>
                <a:cs typeface="Times New Roman" pitchFamily="18" charset="0"/>
              </a:rPr>
              <a:t>的电流参考方向背向</a:t>
            </a:r>
            <a:r>
              <a:rPr kumimoji="1" lang="zh-CN" sz="2400" b="1" dirty="0">
                <a:solidFill>
                  <a:schemeClr val="tx2"/>
                </a:solidFill>
                <a:latin typeface="Times New Roman" pitchFamily="18" charset="0"/>
                <a:cs typeface="Times New Roman" pitchFamily="18" charset="0"/>
              </a:rPr>
              <a:t>结</a:t>
            </a:r>
            <a:r>
              <a:rPr kumimoji="1" lang="zh-CN" altLang="en-US" sz="2400" b="1" dirty="0">
                <a:solidFill>
                  <a:schemeClr val="tx2"/>
                </a:solidFill>
                <a:latin typeface="Times New Roman" pitchFamily="18" charset="0"/>
                <a:cs typeface="Times New Roman" pitchFamily="18" charset="0"/>
              </a:rPr>
              <a:t>点 </a:t>
            </a:r>
            <a:r>
              <a:rPr kumimoji="1" lang="en-US" altLang="zh-CN" sz="2400" b="1" i="1" dirty="0">
                <a:solidFill>
                  <a:schemeClr val="tx2"/>
                </a:solidFill>
                <a:latin typeface="Times New Roman" pitchFamily="18" charset="0"/>
                <a:cs typeface="Times New Roman" pitchFamily="18" charset="0"/>
              </a:rPr>
              <a:t>n </a:t>
            </a:r>
            <a:r>
              <a:rPr kumimoji="1" lang="zh-CN" altLang="en-US" sz="2400" b="1" dirty="0">
                <a:solidFill>
                  <a:schemeClr val="tx2"/>
                </a:solidFill>
                <a:latin typeface="Times New Roman" pitchFamily="18" charset="0"/>
                <a:cs typeface="Times New Roman" pitchFamily="18" charset="0"/>
              </a:rPr>
              <a:t>，则在上述求和式中取“－</a:t>
            </a:r>
            <a:r>
              <a:rPr kumimoji="1" lang="en-US" altLang="zh-CN" sz="2400" b="1" dirty="0">
                <a:solidFill>
                  <a:schemeClr val="tx2"/>
                </a:solidFill>
                <a:latin typeface="Times New Roman" pitchFamily="18" charset="0"/>
                <a:cs typeface="Times New Roman" pitchFamily="18" charset="0"/>
              </a:rPr>
              <a:t>”</a:t>
            </a:r>
            <a:r>
              <a:rPr kumimoji="1" lang="zh-CN" altLang="en-US" sz="2400" b="1" dirty="0">
                <a:solidFill>
                  <a:schemeClr val="tx2"/>
                </a:solidFill>
                <a:latin typeface="Times New Roman" pitchFamily="18" charset="0"/>
                <a:cs typeface="Times New Roman" pitchFamily="18" charset="0"/>
              </a:rPr>
              <a:t>。</a:t>
            </a:r>
          </a:p>
        </p:txBody>
      </p:sp>
      <p:sp>
        <p:nvSpPr>
          <p:cNvPr id="2" name="灯片编号占位符 1"/>
          <p:cNvSpPr>
            <a:spLocks noGrp="1"/>
          </p:cNvSpPr>
          <p:nvPr>
            <p:ph type="sldNum" sz="quarter" idx="10"/>
          </p:nvPr>
        </p:nvSpPr>
        <p:spPr/>
        <p:txBody>
          <a:bodyPr/>
          <a:lstStyle/>
          <a:p>
            <a:pPr>
              <a:defRPr/>
            </a:pPr>
            <a:fld id="{EE823C69-BAB3-4855-B98D-EA704B1FD3BB}" type="slidenum">
              <a:rPr lang="zh-CN" altLang="en-US" smtClean="0"/>
              <a:pPr>
                <a:defRPr/>
              </a:pPr>
              <a:t>49</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604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604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3"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smtClean="0">
                <a:ea typeface="宋体" pitchFamily="2" charset="-122"/>
              </a:rPr>
              <a:t>1-1  </a:t>
            </a:r>
            <a:r>
              <a:rPr lang="zh-CN" altLang="en-US" smtClean="0">
                <a:ea typeface="宋体" pitchFamily="2" charset="-122"/>
              </a:rPr>
              <a:t>电路的组成与功能</a:t>
            </a:r>
            <a:r>
              <a:rPr lang="zh-CN" altLang="en-US" sz="2800" smtClean="0">
                <a:latin typeface="宋体" pitchFamily="2" charset="-122"/>
                <a:ea typeface="宋体" pitchFamily="2" charset="-122"/>
              </a:rPr>
              <a:t>（续）</a:t>
            </a:r>
          </a:p>
        </p:txBody>
      </p:sp>
      <p:sp>
        <p:nvSpPr>
          <p:cNvPr id="8195" name="Rectangle 3"/>
          <p:cNvSpPr>
            <a:spLocks noGrp="1" noChangeArrowheads="1"/>
          </p:cNvSpPr>
          <p:nvPr>
            <p:ph sz="quarter" idx="11"/>
          </p:nvPr>
        </p:nvSpPr>
        <p:spPr/>
        <p:txBody>
          <a:bodyPr/>
          <a:lstStyle/>
          <a:p>
            <a:pPr eaLnBrk="1" hangingPunct="1"/>
            <a:r>
              <a:rPr lang="zh-CN" altLang="en-US" dirty="0" smtClean="0"/>
              <a:t>电路的功能</a:t>
            </a:r>
          </a:p>
          <a:p>
            <a:pPr marL="522288" lvl="1" indent="0" eaLnBrk="1" hangingPunct="1">
              <a:lnSpc>
                <a:spcPct val="130000"/>
              </a:lnSpc>
              <a:spcBef>
                <a:spcPct val="0"/>
              </a:spcBef>
              <a:buSzTx/>
              <a:buFontTx/>
              <a:buNone/>
            </a:pPr>
            <a:r>
              <a:rPr lang="zh-CN" altLang="en-US" sz="2400" dirty="0" smtClean="0"/>
              <a:t>客观上电路提供了电荷流动的通路，电荷携带着电能在电路中流动，从电源带走电能，而在用电元器件中又释放电能，因此电路的工作伴随着能量的运动。根据电路的工作场合和工作目的及我们的着眼点，电路主要有下列作用：</a:t>
            </a:r>
          </a:p>
          <a:p>
            <a:pPr marL="522288" lvl="1" indent="0" eaLnBrk="1" hangingPunct="1"/>
            <a:r>
              <a:rPr lang="zh-CN" altLang="en-US" sz="2400" dirty="0" smtClean="0">
                <a:solidFill>
                  <a:srgbClr val="FF0000"/>
                </a:solidFill>
              </a:rPr>
              <a:t>能量传输</a:t>
            </a:r>
            <a:r>
              <a:rPr lang="zh-CN" altLang="en-US" sz="2400" dirty="0" smtClean="0"/>
              <a:t>   将电源的电能传输给用电设备</a:t>
            </a:r>
            <a:r>
              <a:rPr lang="en-US" altLang="zh-CN" sz="2400" dirty="0" smtClean="0"/>
              <a:t>(</a:t>
            </a:r>
            <a:r>
              <a:rPr lang="zh-CN" altLang="en-US" sz="2400" dirty="0" smtClean="0"/>
              <a:t>负载</a:t>
            </a:r>
            <a:r>
              <a:rPr lang="en-US" altLang="zh-CN" sz="2400" dirty="0" smtClean="0"/>
              <a:t>)</a:t>
            </a:r>
            <a:r>
              <a:rPr lang="zh-CN" altLang="en-US" sz="2400" dirty="0" smtClean="0"/>
              <a:t>。</a:t>
            </a:r>
          </a:p>
          <a:p>
            <a:pPr marL="522288" lvl="1" indent="0" eaLnBrk="1" hangingPunct="1"/>
            <a:r>
              <a:rPr lang="zh-CN" altLang="en-US" sz="2400" dirty="0" smtClean="0">
                <a:solidFill>
                  <a:srgbClr val="FF0000"/>
                </a:solidFill>
              </a:rPr>
              <a:t>能量转换</a:t>
            </a:r>
            <a:r>
              <a:rPr lang="zh-CN" altLang="en-US" sz="2400" dirty="0" smtClean="0"/>
              <a:t>   将传输到负载的电能根据需要转换成其它形式   		     的能量，如光、声、热、机械能等</a:t>
            </a:r>
          </a:p>
          <a:p>
            <a:pPr marL="522288" lvl="1" indent="0" eaLnBrk="1" hangingPunct="1"/>
            <a:r>
              <a:rPr lang="zh-CN" altLang="en-US" sz="2400" dirty="0" smtClean="0">
                <a:solidFill>
                  <a:srgbClr val="FF0000"/>
                </a:solidFill>
              </a:rPr>
              <a:t>信息传输</a:t>
            </a:r>
          </a:p>
          <a:p>
            <a:pPr marL="522288" lvl="1" indent="0" eaLnBrk="1" hangingPunct="1"/>
            <a:r>
              <a:rPr lang="zh-CN" altLang="en-US" sz="2400" dirty="0" smtClean="0">
                <a:solidFill>
                  <a:srgbClr val="FF0000"/>
                </a:solidFill>
              </a:rPr>
              <a:t>信息处理</a:t>
            </a:r>
          </a:p>
        </p:txBody>
      </p:sp>
      <p:sp>
        <p:nvSpPr>
          <p:cNvPr id="34820" name="Rectangle 4"/>
          <p:cNvSpPr>
            <a:spLocks noChangeArrowheads="1"/>
          </p:cNvSpPr>
          <p:nvPr/>
        </p:nvSpPr>
        <p:spPr bwMode="auto">
          <a:xfrm>
            <a:off x="2574925" y="5087143"/>
            <a:ext cx="65690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dirty="0">
                <a:latin typeface="仿宋_GB2312" pitchFamily="49" charset="-122"/>
                <a:ea typeface="仿宋_GB2312" pitchFamily="49" charset="-122"/>
              </a:rPr>
              <a:t>信息</a:t>
            </a:r>
            <a:r>
              <a:rPr lang="en-US" altLang="zh-CN" b="1" dirty="0">
                <a:latin typeface="仿宋_GB2312" pitchFamily="49" charset="-122"/>
                <a:ea typeface="仿宋_GB2312" pitchFamily="49" charset="-122"/>
              </a:rPr>
              <a:t>--&gt; (</a:t>
            </a:r>
            <a:r>
              <a:rPr lang="zh-CN" altLang="en-US" b="1" dirty="0">
                <a:latin typeface="仿宋_GB2312" pitchFamily="49" charset="-122"/>
                <a:ea typeface="仿宋_GB2312" pitchFamily="49" charset="-122"/>
              </a:rPr>
              <a:t>载体</a:t>
            </a:r>
            <a:r>
              <a:rPr lang="en-US" altLang="zh-CN" b="1" dirty="0">
                <a:latin typeface="仿宋_GB2312" pitchFamily="49" charset="-122"/>
                <a:ea typeface="仿宋_GB2312" pitchFamily="49" charset="-122"/>
              </a:rPr>
              <a:t>)--&gt;</a:t>
            </a:r>
            <a:r>
              <a:rPr lang="zh-CN" altLang="en-US" b="1" dirty="0">
                <a:latin typeface="仿宋_GB2312" pitchFamily="49" charset="-122"/>
                <a:ea typeface="仿宋_GB2312" pitchFamily="49" charset="-122"/>
              </a:rPr>
              <a:t>信号</a:t>
            </a:r>
            <a:r>
              <a:rPr lang="en-US" altLang="zh-CN" b="1" dirty="0">
                <a:latin typeface="仿宋_GB2312" pitchFamily="49" charset="-122"/>
                <a:ea typeface="仿宋_GB2312" pitchFamily="49" charset="-122"/>
              </a:rPr>
              <a:t>--&gt;</a:t>
            </a:r>
            <a:r>
              <a:rPr lang="zh-CN" altLang="en-US" b="1" dirty="0">
                <a:latin typeface="仿宋_GB2312" pitchFamily="49" charset="-122"/>
                <a:ea typeface="仿宋_GB2312" pitchFamily="49" charset="-122"/>
              </a:rPr>
              <a:t>电路</a:t>
            </a:r>
            <a:r>
              <a:rPr lang="en-US" altLang="zh-CN" b="1" dirty="0">
                <a:latin typeface="仿宋_GB2312" pitchFamily="49" charset="-122"/>
                <a:ea typeface="仿宋_GB2312" pitchFamily="49" charset="-122"/>
              </a:rPr>
              <a:t>--&gt;</a:t>
            </a:r>
            <a:r>
              <a:rPr lang="zh-CN" altLang="en-US" b="1" dirty="0">
                <a:latin typeface="仿宋_GB2312" pitchFamily="49" charset="-122"/>
                <a:ea typeface="仿宋_GB2312" pitchFamily="49" charset="-122"/>
              </a:rPr>
              <a:t>终端</a:t>
            </a:r>
            <a:r>
              <a:rPr lang="en-US" altLang="zh-CN" b="1" dirty="0">
                <a:latin typeface="仿宋_GB2312" pitchFamily="49" charset="-122"/>
                <a:ea typeface="仿宋_GB2312" pitchFamily="49" charset="-122"/>
              </a:rPr>
              <a:t>--&gt;(</a:t>
            </a:r>
            <a:r>
              <a:rPr lang="zh-CN" altLang="en-US" b="1" dirty="0">
                <a:latin typeface="仿宋_GB2312" pitchFamily="49" charset="-122"/>
                <a:ea typeface="仿宋_GB2312" pitchFamily="49" charset="-122"/>
              </a:rPr>
              <a:t>去载体</a:t>
            </a:r>
            <a:r>
              <a:rPr lang="en-US" altLang="zh-CN" b="1" dirty="0">
                <a:latin typeface="仿宋_GB2312" pitchFamily="49" charset="-122"/>
                <a:ea typeface="仿宋_GB2312" pitchFamily="49" charset="-122"/>
              </a:rPr>
              <a:t>)---&gt;</a:t>
            </a:r>
            <a:r>
              <a:rPr lang="zh-CN" altLang="en-US" b="1" dirty="0">
                <a:latin typeface="仿宋_GB2312" pitchFamily="49" charset="-122"/>
                <a:ea typeface="仿宋_GB2312" pitchFamily="49" charset="-122"/>
              </a:rPr>
              <a:t>信息</a:t>
            </a:r>
          </a:p>
          <a:p>
            <a:pPr eaLnBrk="0" hangingPunct="0"/>
            <a:r>
              <a:rPr lang="zh-CN" altLang="en-US" b="1" dirty="0">
                <a:latin typeface="仿宋_GB2312" pitchFamily="49" charset="-122"/>
                <a:ea typeface="仿宋_GB2312" pitchFamily="49" charset="-122"/>
              </a:rPr>
              <a:t>     </a:t>
            </a:r>
            <a:r>
              <a:rPr lang="en-US" altLang="zh-CN" b="1" dirty="0">
                <a:latin typeface="仿宋_GB2312" pitchFamily="49" charset="-122"/>
                <a:ea typeface="仿宋_GB2312" pitchFamily="49" charset="-122"/>
              </a:rPr>
              <a:t>(</a:t>
            </a:r>
            <a:r>
              <a:rPr lang="zh-CN" altLang="en-US" b="1" dirty="0">
                <a:latin typeface="仿宋_GB2312" pitchFamily="49" charset="-122"/>
                <a:ea typeface="仿宋_GB2312" pitchFamily="49" charset="-122"/>
              </a:rPr>
              <a:t>电流或电压</a:t>
            </a:r>
            <a:r>
              <a:rPr lang="en-US" altLang="zh-CN" b="1" dirty="0">
                <a:latin typeface="仿宋_GB2312" pitchFamily="49" charset="-122"/>
                <a:ea typeface="仿宋_GB2312" pitchFamily="49" charset="-122"/>
              </a:rPr>
              <a:t>)</a:t>
            </a:r>
          </a:p>
        </p:txBody>
      </p:sp>
      <p:sp>
        <p:nvSpPr>
          <p:cNvPr id="34821" name="Rectangle 5"/>
          <p:cNvSpPr>
            <a:spLocks noChangeArrowheads="1"/>
          </p:cNvSpPr>
          <p:nvPr/>
        </p:nvSpPr>
        <p:spPr bwMode="auto">
          <a:xfrm>
            <a:off x="2590800" y="5726583"/>
            <a:ext cx="6553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b="1" dirty="0">
                <a:latin typeface="仿宋_GB2312" pitchFamily="49" charset="-122"/>
                <a:ea typeface="仿宋_GB2312" pitchFamily="49" charset="-122"/>
              </a:rPr>
              <a:t>信号</a:t>
            </a:r>
            <a:r>
              <a:rPr lang="en-US" altLang="zh-CN" b="1" dirty="0">
                <a:latin typeface="仿宋_GB2312" pitchFamily="49" charset="-122"/>
                <a:ea typeface="仿宋_GB2312" pitchFamily="49" charset="-122"/>
              </a:rPr>
              <a:t>(</a:t>
            </a:r>
            <a:r>
              <a:rPr lang="zh-CN" altLang="en-US" b="1" dirty="0">
                <a:latin typeface="仿宋_GB2312" pitchFamily="49" charset="-122"/>
                <a:ea typeface="仿宋_GB2312" pitchFamily="49" charset="-122"/>
              </a:rPr>
              <a:t>接受</a:t>
            </a:r>
            <a:r>
              <a:rPr lang="en-US" altLang="zh-CN" b="1" dirty="0">
                <a:latin typeface="仿宋_GB2312" pitchFamily="49" charset="-122"/>
                <a:ea typeface="仿宋_GB2312" pitchFamily="49" charset="-122"/>
              </a:rPr>
              <a:t>)---&gt;</a:t>
            </a:r>
            <a:r>
              <a:rPr lang="zh-CN" altLang="en-US" b="1" dirty="0">
                <a:latin typeface="仿宋_GB2312" pitchFamily="49" charset="-122"/>
                <a:ea typeface="仿宋_GB2312" pitchFamily="49" charset="-122"/>
              </a:rPr>
              <a:t>电路</a:t>
            </a:r>
            <a:r>
              <a:rPr lang="en-US" altLang="zh-CN" b="1" dirty="0">
                <a:latin typeface="仿宋_GB2312" pitchFamily="49" charset="-122"/>
                <a:ea typeface="仿宋_GB2312" pitchFamily="49" charset="-122"/>
              </a:rPr>
              <a:t>-----&gt;</a:t>
            </a:r>
            <a:r>
              <a:rPr lang="zh-CN" altLang="en-US" b="1" dirty="0">
                <a:latin typeface="仿宋_GB2312" pitchFamily="49" charset="-122"/>
                <a:ea typeface="仿宋_GB2312" pitchFamily="49" charset="-122"/>
              </a:rPr>
              <a:t>信号</a:t>
            </a:r>
            <a:r>
              <a:rPr lang="en-US" altLang="zh-CN" b="1" dirty="0">
                <a:latin typeface="仿宋_GB2312" pitchFamily="49" charset="-122"/>
                <a:ea typeface="仿宋_GB2312" pitchFamily="49" charset="-122"/>
              </a:rPr>
              <a:t>(</a:t>
            </a:r>
            <a:r>
              <a:rPr lang="zh-CN" altLang="en-US" b="1" dirty="0">
                <a:latin typeface="仿宋_GB2312" pitchFamily="49" charset="-122"/>
                <a:ea typeface="仿宋_GB2312" pitchFamily="49" charset="-122"/>
              </a:rPr>
              <a:t>已经放大、去噪、合成</a:t>
            </a:r>
            <a:r>
              <a:rPr lang="en-US" altLang="zh-CN" b="1" dirty="0">
                <a:latin typeface="Times New Roman" pitchFamily="18" charset="0"/>
                <a:ea typeface="仿宋_GB2312" pitchFamily="49" charset="-122"/>
              </a:rPr>
              <a:t>…</a:t>
            </a:r>
            <a:r>
              <a:rPr lang="en-US" altLang="zh-CN" b="1" dirty="0">
                <a:latin typeface="仿宋_GB2312" pitchFamily="49" charset="-122"/>
                <a:ea typeface="仿宋_GB2312" pitchFamily="49" charset="-122"/>
              </a:rPr>
              <a:t>)</a:t>
            </a:r>
            <a:endParaRPr kumimoji="1" lang="en-US" altLang="zh-CN" sz="1600" b="1" dirty="0"/>
          </a:p>
        </p:txBody>
      </p:sp>
      <p:sp>
        <p:nvSpPr>
          <p:cNvPr id="2" name="灯片编号占位符 1"/>
          <p:cNvSpPr>
            <a:spLocks noGrp="1"/>
          </p:cNvSpPr>
          <p:nvPr>
            <p:ph type="sldNum" sz="quarter" idx="10"/>
          </p:nvPr>
        </p:nvSpPr>
        <p:spPr/>
        <p:txBody>
          <a:bodyPr/>
          <a:lstStyle/>
          <a:p>
            <a:pPr>
              <a:defRPr/>
            </a:pPr>
            <a:fld id="{EE823C69-BAB3-4855-B98D-EA704B1FD3BB}" type="slidenum">
              <a:rPr lang="zh-CN" altLang="en-US" smtClean="0"/>
              <a:pPr>
                <a:defRPr/>
              </a:pPr>
              <a:t>5</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820"/>
                                        </p:tgtEl>
                                        <p:attrNameLst>
                                          <p:attrName>style.visibility</p:attrName>
                                        </p:attrNameLst>
                                      </p:cBhvr>
                                      <p:to>
                                        <p:strVal val="visible"/>
                                      </p:to>
                                    </p:set>
                                    <p:animEffect transition="in" filter="wipe(left)">
                                      <p:cBhvr>
                                        <p:cTn id="7" dur="500"/>
                                        <p:tgtEl>
                                          <p:spTgt spid="3482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4821"/>
                                        </p:tgtEl>
                                        <p:attrNameLst>
                                          <p:attrName>style.visibility</p:attrName>
                                        </p:attrNameLst>
                                      </p:cBhvr>
                                      <p:to>
                                        <p:strVal val="visible"/>
                                      </p:to>
                                    </p:set>
                                    <p:animEffect transition="in" filter="wipe(left)">
                                      <p:cBhvr>
                                        <p:cTn id="11" dur="500"/>
                                        <p:tgtEl>
                                          <p:spTgt spid="34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autoUpdateAnimBg="0"/>
      <p:bldP spid="34821"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zh-CN" dirty="0" smtClean="0">
                <a:ea typeface="宋体" pitchFamily="2" charset="-122"/>
              </a:rPr>
              <a:t>1.6 </a:t>
            </a:r>
            <a:r>
              <a:rPr lang="zh-CN" altLang="en-US" dirty="0" smtClean="0">
                <a:ea typeface="宋体" pitchFamily="2" charset="-122"/>
              </a:rPr>
              <a:t>基尔霍夫定律</a:t>
            </a:r>
            <a:r>
              <a:rPr lang="zh-CN" altLang="en-US" dirty="0" smtClean="0">
                <a:ea typeface="楷体" pitchFamily="49" charset="-122"/>
              </a:rPr>
              <a:t>（</a:t>
            </a:r>
            <a:r>
              <a:rPr lang="zh-CN" altLang="en-US" dirty="0" smtClean="0">
                <a:ea typeface="宋体" pitchFamily="2" charset="-122"/>
              </a:rPr>
              <a:t>续</a:t>
            </a:r>
            <a:r>
              <a:rPr lang="en-US" altLang="zh-CN" dirty="0" smtClean="0">
                <a:ea typeface="宋体" pitchFamily="2" charset="-122"/>
              </a:rPr>
              <a:t>2</a:t>
            </a:r>
            <a:r>
              <a:rPr lang="zh-CN" altLang="en-US" dirty="0" smtClean="0">
                <a:ea typeface="楷体" pitchFamily="49" charset="-122"/>
              </a:rPr>
              <a:t>）</a:t>
            </a:r>
          </a:p>
        </p:txBody>
      </p:sp>
      <p:sp>
        <p:nvSpPr>
          <p:cNvPr id="67588" name="Text Box 4"/>
          <p:cNvSpPr txBox="1">
            <a:spLocks noChangeArrowheads="1"/>
          </p:cNvSpPr>
          <p:nvPr/>
        </p:nvSpPr>
        <p:spPr bwMode="auto">
          <a:xfrm>
            <a:off x="251520" y="836712"/>
            <a:ext cx="80914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dirty="0">
                <a:solidFill>
                  <a:schemeClr val="tx2"/>
                </a:solidFill>
                <a:latin typeface="楷体" pitchFamily="49" charset="-122"/>
              </a:rPr>
              <a:t>例如：下图电路中连接到结点 </a:t>
            </a:r>
            <a:r>
              <a:rPr kumimoji="1" lang="en-US" altLang="zh-CN" sz="2400" b="1" i="1" dirty="0">
                <a:solidFill>
                  <a:schemeClr val="tx2"/>
                </a:solidFill>
                <a:latin typeface="Times New Roman" pitchFamily="18" charset="0"/>
                <a:cs typeface="Times New Roman" pitchFamily="18" charset="0"/>
              </a:rPr>
              <a:t>n</a:t>
            </a:r>
            <a:r>
              <a:rPr kumimoji="1" lang="en-US" altLang="zh-CN" sz="2400" b="1" dirty="0">
                <a:solidFill>
                  <a:schemeClr val="tx2"/>
                </a:solidFill>
                <a:cs typeface="Times New Roman" pitchFamily="18" charset="0"/>
              </a:rPr>
              <a:t> </a:t>
            </a:r>
            <a:r>
              <a:rPr kumimoji="1" lang="zh-CN" altLang="en-US" sz="2400" b="1" dirty="0">
                <a:solidFill>
                  <a:schemeClr val="tx2"/>
                </a:solidFill>
                <a:latin typeface="楷体" pitchFamily="49" charset="-122"/>
              </a:rPr>
              <a:t>的支路共有 </a:t>
            </a:r>
            <a:r>
              <a:rPr kumimoji="1" lang="en-US" altLang="zh-CN" sz="2400" b="1" dirty="0">
                <a:solidFill>
                  <a:schemeClr val="tx2"/>
                </a:solidFill>
                <a:latin typeface="楷体" pitchFamily="49" charset="-122"/>
              </a:rPr>
              <a:t>5 </a:t>
            </a:r>
            <a:r>
              <a:rPr kumimoji="1" lang="zh-CN" altLang="en-US" sz="2400" b="1" dirty="0">
                <a:solidFill>
                  <a:schemeClr val="tx2"/>
                </a:solidFill>
                <a:latin typeface="楷体" pitchFamily="49" charset="-122"/>
              </a:rPr>
              <a:t>条，各支路电流参考方向如图所示。</a:t>
            </a:r>
          </a:p>
        </p:txBody>
      </p:sp>
      <p:grpSp>
        <p:nvGrpSpPr>
          <p:cNvPr id="2" name="Group 5"/>
          <p:cNvGrpSpPr>
            <a:grpSpLocks/>
          </p:cNvGrpSpPr>
          <p:nvPr/>
        </p:nvGrpSpPr>
        <p:grpSpPr bwMode="auto">
          <a:xfrm>
            <a:off x="5243513" y="2568575"/>
            <a:ext cx="2895600" cy="1752600"/>
            <a:chOff x="480" y="2784"/>
            <a:chExt cx="1824" cy="1104"/>
          </a:xfrm>
        </p:grpSpPr>
        <p:grpSp>
          <p:nvGrpSpPr>
            <p:cNvPr id="49181" name="Group 6"/>
            <p:cNvGrpSpPr>
              <a:grpSpLocks/>
            </p:cNvGrpSpPr>
            <p:nvPr/>
          </p:nvGrpSpPr>
          <p:grpSpPr bwMode="auto">
            <a:xfrm>
              <a:off x="480" y="2784"/>
              <a:ext cx="1824" cy="1104"/>
              <a:chOff x="576" y="2784"/>
              <a:chExt cx="1824" cy="1104"/>
            </a:xfrm>
          </p:grpSpPr>
          <p:grpSp>
            <p:nvGrpSpPr>
              <p:cNvPr id="49183" name="Group 7"/>
              <p:cNvGrpSpPr>
                <a:grpSpLocks/>
              </p:cNvGrpSpPr>
              <p:nvPr/>
            </p:nvGrpSpPr>
            <p:grpSpPr bwMode="auto">
              <a:xfrm>
                <a:off x="576" y="2784"/>
                <a:ext cx="1440" cy="288"/>
                <a:chOff x="384" y="3168"/>
                <a:chExt cx="1440" cy="288"/>
              </a:xfrm>
            </p:grpSpPr>
            <p:grpSp>
              <p:nvGrpSpPr>
                <p:cNvPr id="49198" name="Group 8"/>
                <p:cNvGrpSpPr>
                  <a:grpSpLocks/>
                </p:cNvGrpSpPr>
                <p:nvPr/>
              </p:nvGrpSpPr>
              <p:grpSpPr bwMode="auto">
                <a:xfrm rot="-2478628">
                  <a:off x="1008" y="3168"/>
                  <a:ext cx="816" cy="288"/>
                  <a:chOff x="1008" y="3168"/>
                  <a:chExt cx="816" cy="288"/>
                </a:xfrm>
              </p:grpSpPr>
              <p:sp>
                <p:nvSpPr>
                  <p:cNvPr id="49203" name="Rectangle 9"/>
                  <p:cNvSpPr>
                    <a:spLocks noChangeArrowheads="1"/>
                  </p:cNvSpPr>
                  <p:nvPr/>
                </p:nvSpPr>
                <p:spPr bwMode="auto">
                  <a:xfrm>
                    <a:off x="1248" y="3168"/>
                    <a:ext cx="28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a:t>2</a:t>
                    </a:r>
                  </a:p>
                </p:txBody>
              </p:sp>
              <p:sp>
                <p:nvSpPr>
                  <p:cNvPr id="49204" name="Line 10"/>
                  <p:cNvSpPr>
                    <a:spLocks noChangeShapeType="1"/>
                  </p:cNvSpPr>
                  <p:nvPr/>
                </p:nvSpPr>
                <p:spPr bwMode="auto">
                  <a:xfrm>
                    <a:off x="1008" y="3312"/>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5" name="Line 11"/>
                  <p:cNvSpPr>
                    <a:spLocks noChangeShapeType="1"/>
                  </p:cNvSpPr>
                  <p:nvPr/>
                </p:nvSpPr>
                <p:spPr bwMode="auto">
                  <a:xfrm>
                    <a:off x="1536" y="331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9199" name="Group 12"/>
                <p:cNvGrpSpPr>
                  <a:grpSpLocks/>
                </p:cNvGrpSpPr>
                <p:nvPr/>
              </p:nvGrpSpPr>
              <p:grpSpPr bwMode="auto">
                <a:xfrm rot="2478628" flipH="1">
                  <a:off x="384" y="3168"/>
                  <a:ext cx="816" cy="288"/>
                  <a:chOff x="1008" y="3168"/>
                  <a:chExt cx="816" cy="288"/>
                </a:xfrm>
              </p:grpSpPr>
              <p:sp>
                <p:nvSpPr>
                  <p:cNvPr id="49200" name="Rectangle 13"/>
                  <p:cNvSpPr>
                    <a:spLocks noChangeArrowheads="1"/>
                  </p:cNvSpPr>
                  <p:nvPr/>
                </p:nvSpPr>
                <p:spPr bwMode="auto">
                  <a:xfrm>
                    <a:off x="1248" y="3168"/>
                    <a:ext cx="28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a:t>1</a:t>
                    </a:r>
                  </a:p>
                </p:txBody>
              </p:sp>
              <p:sp>
                <p:nvSpPr>
                  <p:cNvPr id="49201" name="Line 14"/>
                  <p:cNvSpPr>
                    <a:spLocks noChangeShapeType="1"/>
                  </p:cNvSpPr>
                  <p:nvPr/>
                </p:nvSpPr>
                <p:spPr bwMode="auto">
                  <a:xfrm>
                    <a:off x="1008" y="3312"/>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2" name="Line 15"/>
                  <p:cNvSpPr>
                    <a:spLocks noChangeShapeType="1"/>
                  </p:cNvSpPr>
                  <p:nvPr/>
                </p:nvSpPr>
                <p:spPr bwMode="auto">
                  <a:xfrm>
                    <a:off x="1536" y="331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9184" name="Group 16"/>
              <p:cNvGrpSpPr>
                <a:grpSpLocks/>
              </p:cNvGrpSpPr>
              <p:nvPr/>
            </p:nvGrpSpPr>
            <p:grpSpPr bwMode="auto">
              <a:xfrm rot="-2478628">
                <a:off x="584" y="3322"/>
                <a:ext cx="816" cy="288"/>
                <a:chOff x="1008" y="3168"/>
                <a:chExt cx="816" cy="288"/>
              </a:xfrm>
            </p:grpSpPr>
            <p:sp>
              <p:nvSpPr>
                <p:cNvPr id="49195" name="Rectangle 17"/>
                <p:cNvSpPr>
                  <a:spLocks noChangeArrowheads="1"/>
                </p:cNvSpPr>
                <p:nvPr/>
              </p:nvSpPr>
              <p:spPr bwMode="auto">
                <a:xfrm>
                  <a:off x="1248" y="3168"/>
                  <a:ext cx="28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a:t>5</a:t>
                  </a:r>
                </a:p>
              </p:txBody>
            </p:sp>
            <p:sp>
              <p:nvSpPr>
                <p:cNvPr id="49196" name="Line 18"/>
                <p:cNvSpPr>
                  <a:spLocks noChangeShapeType="1"/>
                </p:cNvSpPr>
                <p:nvPr/>
              </p:nvSpPr>
              <p:spPr bwMode="auto">
                <a:xfrm>
                  <a:off x="1008" y="3312"/>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7" name="Line 19"/>
                <p:cNvSpPr>
                  <a:spLocks noChangeShapeType="1"/>
                </p:cNvSpPr>
                <p:nvPr/>
              </p:nvSpPr>
              <p:spPr bwMode="auto">
                <a:xfrm>
                  <a:off x="1536" y="331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9185" name="Group 20"/>
              <p:cNvGrpSpPr>
                <a:grpSpLocks/>
              </p:cNvGrpSpPr>
              <p:nvPr/>
            </p:nvGrpSpPr>
            <p:grpSpPr bwMode="auto">
              <a:xfrm rot="2899342" flipH="1">
                <a:off x="1128" y="3336"/>
                <a:ext cx="816" cy="288"/>
                <a:chOff x="1008" y="3168"/>
                <a:chExt cx="816" cy="288"/>
              </a:xfrm>
            </p:grpSpPr>
            <p:sp>
              <p:nvSpPr>
                <p:cNvPr id="49192" name="Rectangle 21"/>
                <p:cNvSpPr>
                  <a:spLocks noChangeArrowheads="1"/>
                </p:cNvSpPr>
                <p:nvPr/>
              </p:nvSpPr>
              <p:spPr bwMode="auto">
                <a:xfrm>
                  <a:off x="1248" y="3168"/>
                  <a:ext cx="28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a:t>4</a:t>
                  </a:r>
                </a:p>
              </p:txBody>
            </p:sp>
            <p:sp>
              <p:nvSpPr>
                <p:cNvPr id="49193" name="Line 22"/>
                <p:cNvSpPr>
                  <a:spLocks noChangeShapeType="1"/>
                </p:cNvSpPr>
                <p:nvPr/>
              </p:nvSpPr>
              <p:spPr bwMode="auto">
                <a:xfrm>
                  <a:off x="1008" y="3312"/>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4" name="Line 23"/>
                <p:cNvSpPr>
                  <a:spLocks noChangeShapeType="1"/>
                </p:cNvSpPr>
                <p:nvPr/>
              </p:nvSpPr>
              <p:spPr bwMode="auto">
                <a:xfrm>
                  <a:off x="1536" y="331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9186" name="Group 24"/>
              <p:cNvGrpSpPr>
                <a:grpSpLocks/>
              </p:cNvGrpSpPr>
              <p:nvPr/>
            </p:nvGrpSpPr>
            <p:grpSpPr bwMode="auto">
              <a:xfrm rot="-17432">
                <a:off x="1584" y="3072"/>
                <a:ext cx="816" cy="288"/>
                <a:chOff x="1008" y="3168"/>
                <a:chExt cx="816" cy="288"/>
              </a:xfrm>
            </p:grpSpPr>
            <p:sp>
              <p:nvSpPr>
                <p:cNvPr id="49189" name="Rectangle 25"/>
                <p:cNvSpPr>
                  <a:spLocks noChangeArrowheads="1"/>
                </p:cNvSpPr>
                <p:nvPr/>
              </p:nvSpPr>
              <p:spPr bwMode="auto">
                <a:xfrm>
                  <a:off x="1248" y="3168"/>
                  <a:ext cx="28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a:t>3</a:t>
                  </a:r>
                </a:p>
              </p:txBody>
            </p:sp>
            <p:sp>
              <p:nvSpPr>
                <p:cNvPr id="49190" name="Line 26"/>
                <p:cNvSpPr>
                  <a:spLocks noChangeShapeType="1"/>
                </p:cNvSpPr>
                <p:nvPr/>
              </p:nvSpPr>
              <p:spPr bwMode="auto">
                <a:xfrm>
                  <a:off x="1008" y="3312"/>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1" name="Line 27"/>
                <p:cNvSpPr>
                  <a:spLocks noChangeShapeType="1"/>
                </p:cNvSpPr>
                <p:nvPr/>
              </p:nvSpPr>
              <p:spPr bwMode="auto">
                <a:xfrm>
                  <a:off x="1536" y="331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9187" name="Line 28"/>
              <p:cNvSpPr>
                <a:spLocks noChangeShapeType="1"/>
              </p:cNvSpPr>
              <p:nvPr/>
            </p:nvSpPr>
            <p:spPr bwMode="auto">
              <a:xfrm flipH="1">
                <a:off x="1296" y="321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8" name="Oval 29"/>
              <p:cNvSpPr>
                <a:spLocks noChangeArrowheads="1"/>
              </p:cNvSpPr>
              <p:nvPr/>
            </p:nvSpPr>
            <p:spPr bwMode="auto">
              <a:xfrm>
                <a:off x="1268" y="3188"/>
                <a:ext cx="48" cy="48"/>
              </a:xfrm>
              <a:prstGeom prst="ellipse">
                <a:avLst/>
              </a:prstGeom>
              <a:solidFill>
                <a:schemeClr val="tx1"/>
              </a:solidFill>
              <a:ln w="9525">
                <a:solidFill>
                  <a:schemeClr val="tx1"/>
                </a:solidFill>
                <a:round/>
                <a:headEnd/>
                <a:tailEnd/>
              </a:ln>
            </p:spPr>
            <p:txBody>
              <a:bodyPr wrap="none" anchor="ctr"/>
              <a:lstStyle/>
              <a:p>
                <a:endParaRPr lang="zh-CN" altLang="en-US"/>
              </a:p>
            </p:txBody>
          </p:sp>
        </p:grpSp>
        <p:sp>
          <p:nvSpPr>
            <p:cNvPr id="49182" name="Text Box 30"/>
            <p:cNvSpPr txBox="1">
              <a:spLocks noChangeArrowheads="1"/>
            </p:cNvSpPr>
            <p:nvPr/>
          </p:nvSpPr>
          <p:spPr bwMode="auto">
            <a:xfrm>
              <a:off x="1094" y="2858"/>
              <a:ext cx="1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i="1">
                  <a:latin typeface="Times New Roman" pitchFamily="18" charset="0"/>
                  <a:cs typeface="Times New Roman" pitchFamily="18" charset="0"/>
                </a:rPr>
                <a:t>n</a:t>
              </a:r>
            </a:p>
          </p:txBody>
        </p:sp>
      </p:grpSp>
      <p:grpSp>
        <p:nvGrpSpPr>
          <p:cNvPr id="10" name="Group 31"/>
          <p:cNvGrpSpPr>
            <a:grpSpLocks/>
          </p:cNvGrpSpPr>
          <p:nvPr/>
        </p:nvGrpSpPr>
        <p:grpSpPr bwMode="auto">
          <a:xfrm>
            <a:off x="5472113" y="2097088"/>
            <a:ext cx="552450" cy="457200"/>
            <a:chOff x="624" y="2496"/>
            <a:chExt cx="348" cy="288"/>
          </a:xfrm>
        </p:grpSpPr>
        <p:sp>
          <p:nvSpPr>
            <p:cNvPr id="49179" name="Line 32"/>
            <p:cNvSpPr>
              <a:spLocks noChangeShapeType="1"/>
            </p:cNvSpPr>
            <p:nvPr/>
          </p:nvSpPr>
          <p:spPr bwMode="auto">
            <a:xfrm>
              <a:off x="624" y="2592"/>
              <a:ext cx="19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80" name="Text Box 33"/>
            <p:cNvSpPr txBox="1">
              <a:spLocks noChangeArrowheads="1"/>
            </p:cNvSpPr>
            <p:nvPr/>
          </p:nvSpPr>
          <p:spPr bwMode="auto">
            <a:xfrm>
              <a:off x="768" y="2496"/>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i="1"/>
                <a:t>i</a:t>
              </a:r>
              <a:r>
                <a:rPr kumimoji="1" lang="en-US" altLang="zh-CN" baseline="-25000"/>
                <a:t>1</a:t>
              </a:r>
              <a:endParaRPr kumimoji="1" lang="en-US" altLang="zh-CN" i="1"/>
            </a:p>
          </p:txBody>
        </p:sp>
      </p:grpSp>
      <p:grpSp>
        <p:nvGrpSpPr>
          <p:cNvPr id="11" name="Group 34"/>
          <p:cNvGrpSpPr>
            <a:grpSpLocks/>
          </p:cNvGrpSpPr>
          <p:nvPr/>
        </p:nvGrpSpPr>
        <p:grpSpPr bwMode="auto">
          <a:xfrm>
            <a:off x="7148513" y="2478088"/>
            <a:ext cx="476250" cy="442912"/>
            <a:chOff x="1680" y="2736"/>
            <a:chExt cx="300" cy="279"/>
          </a:xfrm>
        </p:grpSpPr>
        <p:sp>
          <p:nvSpPr>
            <p:cNvPr id="49177" name="Line 35"/>
            <p:cNvSpPr>
              <a:spLocks noChangeShapeType="1"/>
            </p:cNvSpPr>
            <p:nvPr/>
          </p:nvSpPr>
          <p:spPr bwMode="auto">
            <a:xfrm flipV="1">
              <a:off x="1680" y="2736"/>
              <a:ext cx="144"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78" name="Text Box 36"/>
            <p:cNvSpPr txBox="1">
              <a:spLocks noChangeArrowheads="1"/>
            </p:cNvSpPr>
            <p:nvPr/>
          </p:nvSpPr>
          <p:spPr bwMode="auto">
            <a:xfrm>
              <a:off x="1776" y="2784"/>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i="1"/>
                <a:t>i</a:t>
              </a:r>
              <a:r>
                <a:rPr kumimoji="1" lang="en-US" altLang="zh-CN" baseline="-25000"/>
                <a:t>2</a:t>
              </a:r>
              <a:endParaRPr kumimoji="1" lang="en-US" altLang="zh-CN" i="1"/>
            </a:p>
          </p:txBody>
        </p:sp>
      </p:grpSp>
      <p:grpSp>
        <p:nvGrpSpPr>
          <p:cNvPr id="12" name="Group 37"/>
          <p:cNvGrpSpPr>
            <a:grpSpLocks/>
          </p:cNvGrpSpPr>
          <p:nvPr/>
        </p:nvGrpSpPr>
        <p:grpSpPr bwMode="auto">
          <a:xfrm>
            <a:off x="7834313" y="3468688"/>
            <a:ext cx="552450" cy="366712"/>
            <a:chOff x="2112" y="3360"/>
            <a:chExt cx="348" cy="231"/>
          </a:xfrm>
        </p:grpSpPr>
        <p:sp>
          <p:nvSpPr>
            <p:cNvPr id="49175" name="Line 38"/>
            <p:cNvSpPr>
              <a:spLocks noChangeShapeType="1"/>
            </p:cNvSpPr>
            <p:nvPr/>
          </p:nvSpPr>
          <p:spPr bwMode="auto">
            <a:xfrm>
              <a:off x="2112" y="3360"/>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76" name="Text Box 39"/>
            <p:cNvSpPr txBox="1">
              <a:spLocks noChangeArrowheads="1"/>
            </p:cNvSpPr>
            <p:nvPr/>
          </p:nvSpPr>
          <p:spPr bwMode="auto">
            <a:xfrm>
              <a:off x="2256" y="3360"/>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i="1"/>
                <a:t>i</a:t>
              </a:r>
              <a:r>
                <a:rPr kumimoji="1" lang="en-US" altLang="zh-CN" baseline="-25000"/>
                <a:t>3</a:t>
              </a:r>
              <a:endParaRPr kumimoji="1" lang="en-US" altLang="zh-CN" i="1"/>
            </a:p>
          </p:txBody>
        </p:sp>
      </p:grpSp>
      <p:grpSp>
        <p:nvGrpSpPr>
          <p:cNvPr id="13" name="Group 40"/>
          <p:cNvGrpSpPr>
            <a:grpSpLocks/>
          </p:cNvGrpSpPr>
          <p:nvPr/>
        </p:nvGrpSpPr>
        <p:grpSpPr bwMode="auto">
          <a:xfrm>
            <a:off x="7148513" y="3678238"/>
            <a:ext cx="555625" cy="400050"/>
            <a:chOff x="1680" y="3492"/>
            <a:chExt cx="350" cy="252"/>
          </a:xfrm>
        </p:grpSpPr>
        <p:sp>
          <p:nvSpPr>
            <p:cNvPr id="49173" name="Line 41"/>
            <p:cNvSpPr>
              <a:spLocks noChangeShapeType="1"/>
            </p:cNvSpPr>
            <p:nvPr/>
          </p:nvSpPr>
          <p:spPr bwMode="auto">
            <a:xfrm flipH="1" flipV="1">
              <a:off x="1680" y="3552"/>
              <a:ext cx="19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74" name="Text Box 42"/>
            <p:cNvSpPr txBox="1">
              <a:spLocks noChangeArrowheads="1"/>
            </p:cNvSpPr>
            <p:nvPr/>
          </p:nvSpPr>
          <p:spPr bwMode="auto">
            <a:xfrm>
              <a:off x="1826" y="3492"/>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i="1"/>
                <a:t>i</a:t>
              </a:r>
              <a:r>
                <a:rPr kumimoji="1" lang="en-US" altLang="zh-CN" baseline="-25000"/>
                <a:t>4</a:t>
              </a:r>
              <a:endParaRPr kumimoji="1" lang="en-US" altLang="zh-CN" i="1"/>
            </a:p>
          </p:txBody>
        </p:sp>
      </p:grpSp>
      <p:grpSp>
        <p:nvGrpSpPr>
          <p:cNvPr id="14" name="Group 43"/>
          <p:cNvGrpSpPr>
            <a:grpSpLocks/>
          </p:cNvGrpSpPr>
          <p:nvPr/>
        </p:nvGrpSpPr>
        <p:grpSpPr bwMode="auto">
          <a:xfrm>
            <a:off x="5243513" y="3406775"/>
            <a:ext cx="323850" cy="519113"/>
            <a:chOff x="480" y="3321"/>
            <a:chExt cx="204" cy="327"/>
          </a:xfrm>
        </p:grpSpPr>
        <p:sp>
          <p:nvSpPr>
            <p:cNvPr id="49171" name="Line 44"/>
            <p:cNvSpPr>
              <a:spLocks noChangeShapeType="1"/>
            </p:cNvSpPr>
            <p:nvPr/>
          </p:nvSpPr>
          <p:spPr bwMode="auto">
            <a:xfrm flipH="1">
              <a:off x="528" y="3504"/>
              <a:ext cx="144"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72" name="Text Box 45"/>
            <p:cNvSpPr txBox="1">
              <a:spLocks noChangeArrowheads="1"/>
            </p:cNvSpPr>
            <p:nvPr/>
          </p:nvSpPr>
          <p:spPr bwMode="auto">
            <a:xfrm>
              <a:off x="480" y="3321"/>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i="1"/>
                <a:t>i</a:t>
              </a:r>
              <a:r>
                <a:rPr kumimoji="1" lang="en-US" altLang="zh-CN" baseline="-25000"/>
                <a:t>5</a:t>
              </a:r>
              <a:endParaRPr kumimoji="1" lang="en-US" altLang="zh-CN" i="1"/>
            </a:p>
          </p:txBody>
        </p:sp>
      </p:grpSp>
      <p:sp>
        <p:nvSpPr>
          <p:cNvPr id="67630" name="Text Box 46"/>
          <p:cNvSpPr txBox="1">
            <a:spLocks noChangeArrowheads="1"/>
          </p:cNvSpPr>
          <p:nvPr/>
        </p:nvSpPr>
        <p:spPr bwMode="auto">
          <a:xfrm>
            <a:off x="357188" y="1885950"/>
            <a:ext cx="31353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solidFill>
                  <a:schemeClr val="tx2"/>
                </a:solidFill>
              </a:rPr>
              <a:t>按照基尔霍夫定律，各支路电流满足</a:t>
            </a:r>
          </a:p>
        </p:txBody>
      </p:sp>
      <p:graphicFrame>
        <p:nvGraphicFramePr>
          <p:cNvPr id="67631" name="Object 2"/>
          <p:cNvGraphicFramePr>
            <a:graphicFrameLocks noChangeAspect="1"/>
          </p:cNvGraphicFramePr>
          <p:nvPr/>
        </p:nvGraphicFramePr>
        <p:xfrm>
          <a:off x="701675" y="2835275"/>
          <a:ext cx="3649663" cy="647700"/>
        </p:xfrm>
        <a:graphic>
          <a:graphicData uri="http://schemas.openxmlformats.org/presentationml/2006/ole">
            <mc:AlternateContent xmlns:mc="http://schemas.openxmlformats.org/markup-compatibility/2006">
              <mc:Choice xmlns:v="urn:schemas-microsoft-com:vml" Requires="v">
                <p:oleObj spid="_x0000_s49228" name="Equation" r:id="rId3" imgW="1690920" imgH="279360" progId="">
                  <p:embed/>
                </p:oleObj>
              </mc:Choice>
              <mc:Fallback>
                <p:oleObj name="Equation" r:id="rId3" imgW="1690920" imgH="279360" progId="">
                  <p:embed/>
                  <p:pic>
                    <p:nvPicPr>
                      <p:cNvPr id="0" name="Picture 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675" y="2835275"/>
                        <a:ext cx="3649663"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632" name="Text Box 48"/>
          <p:cNvSpPr txBox="1">
            <a:spLocks noChangeArrowheads="1"/>
          </p:cNvSpPr>
          <p:nvPr/>
        </p:nvSpPr>
        <p:spPr bwMode="auto">
          <a:xfrm>
            <a:off x="457200" y="5419725"/>
            <a:ext cx="8104188" cy="98425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720725"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dirty="0">
                <a:ea typeface="华文新魏" pitchFamily="2" charset="-122"/>
              </a:rPr>
              <a:t>值得注意的是，只有定义了电流的参考方向，才能列写基尔霍夫电流定律方程。</a:t>
            </a:r>
          </a:p>
        </p:txBody>
      </p:sp>
      <p:sp>
        <p:nvSpPr>
          <p:cNvPr id="67633" name="AutoShape 49"/>
          <p:cNvSpPr>
            <a:spLocks noChangeArrowheads="1"/>
          </p:cNvSpPr>
          <p:nvPr/>
        </p:nvSpPr>
        <p:spPr bwMode="auto">
          <a:xfrm>
            <a:off x="412750" y="3827463"/>
            <a:ext cx="685800" cy="884237"/>
          </a:xfrm>
          <a:prstGeom prst="wedgeEllipseCallout">
            <a:avLst>
              <a:gd name="adj1" fmla="val 7176"/>
              <a:gd name="adj2" fmla="val -112120"/>
            </a:avLst>
          </a:prstGeom>
          <a:solidFill>
            <a:srgbClr val="FFFF66"/>
          </a:solidFill>
          <a:ln w="9525">
            <a:solidFill>
              <a:schemeClr val="tx1"/>
            </a:solidFill>
            <a:miter lim="800000"/>
            <a:headEnd/>
            <a:tailEnd/>
          </a:ln>
        </p:spPr>
        <p:txBody>
          <a:bodyPr/>
          <a:lstStyle/>
          <a:p>
            <a:pPr>
              <a:lnSpc>
                <a:spcPct val="80000"/>
              </a:lnSpc>
            </a:pPr>
            <a:r>
              <a:rPr kumimoji="1" lang="zh-CN" altLang="en-US"/>
              <a:t>流进</a:t>
            </a:r>
          </a:p>
        </p:txBody>
      </p:sp>
      <p:sp>
        <p:nvSpPr>
          <p:cNvPr id="67634" name="AutoShape 50"/>
          <p:cNvSpPr>
            <a:spLocks noChangeArrowheads="1"/>
          </p:cNvSpPr>
          <p:nvPr/>
        </p:nvSpPr>
        <p:spPr bwMode="auto">
          <a:xfrm>
            <a:off x="1220788" y="3814763"/>
            <a:ext cx="587375" cy="911225"/>
          </a:xfrm>
          <a:prstGeom prst="wedgeEllipseCallout">
            <a:avLst>
              <a:gd name="adj1" fmla="val -11620"/>
              <a:gd name="adj2" fmla="val -105574"/>
            </a:avLst>
          </a:prstGeom>
          <a:solidFill>
            <a:srgbClr val="00FF99"/>
          </a:solidFill>
          <a:ln w="9525">
            <a:solidFill>
              <a:schemeClr val="tx1"/>
            </a:solidFill>
            <a:miter lim="800000"/>
            <a:headEnd/>
            <a:tailEnd/>
          </a:ln>
        </p:spPr>
        <p:txBody>
          <a:bodyPr/>
          <a:lstStyle/>
          <a:p>
            <a:pPr>
              <a:lnSpc>
                <a:spcPct val="80000"/>
              </a:lnSpc>
            </a:pPr>
            <a:r>
              <a:rPr kumimoji="1" lang="zh-CN" altLang="en-US"/>
              <a:t>流出</a:t>
            </a:r>
          </a:p>
        </p:txBody>
      </p:sp>
      <p:sp>
        <p:nvSpPr>
          <p:cNvPr id="67635" name="AutoShape 51"/>
          <p:cNvSpPr>
            <a:spLocks noChangeArrowheads="1"/>
          </p:cNvSpPr>
          <p:nvPr/>
        </p:nvSpPr>
        <p:spPr bwMode="auto">
          <a:xfrm>
            <a:off x="1976438" y="3870325"/>
            <a:ext cx="685800" cy="830263"/>
          </a:xfrm>
          <a:prstGeom prst="wedgeEllipseCallout">
            <a:avLst>
              <a:gd name="adj1" fmla="val -13889"/>
              <a:gd name="adj2" fmla="val -105833"/>
            </a:avLst>
          </a:prstGeom>
          <a:solidFill>
            <a:srgbClr val="00FF99"/>
          </a:solidFill>
          <a:ln w="9525">
            <a:solidFill>
              <a:schemeClr val="tx1"/>
            </a:solidFill>
            <a:miter lim="800000"/>
            <a:headEnd/>
            <a:tailEnd/>
          </a:ln>
        </p:spPr>
        <p:txBody>
          <a:bodyPr/>
          <a:lstStyle/>
          <a:p>
            <a:pPr>
              <a:lnSpc>
                <a:spcPct val="80000"/>
              </a:lnSpc>
            </a:pPr>
            <a:r>
              <a:rPr kumimoji="1" lang="zh-CN" altLang="en-US"/>
              <a:t>流出</a:t>
            </a:r>
          </a:p>
        </p:txBody>
      </p:sp>
      <p:sp>
        <p:nvSpPr>
          <p:cNvPr id="67636" name="AutoShape 52"/>
          <p:cNvSpPr>
            <a:spLocks noChangeArrowheads="1"/>
          </p:cNvSpPr>
          <p:nvPr/>
        </p:nvSpPr>
        <p:spPr bwMode="auto">
          <a:xfrm>
            <a:off x="2820988" y="3813175"/>
            <a:ext cx="685800" cy="900113"/>
          </a:xfrm>
          <a:prstGeom prst="wedgeEllipseCallout">
            <a:avLst>
              <a:gd name="adj1" fmla="val -48611"/>
              <a:gd name="adj2" fmla="val -99912"/>
            </a:avLst>
          </a:prstGeom>
          <a:solidFill>
            <a:srgbClr val="FFFF66"/>
          </a:solidFill>
          <a:ln w="9525">
            <a:solidFill>
              <a:schemeClr val="tx1"/>
            </a:solidFill>
            <a:miter lim="800000"/>
            <a:headEnd/>
            <a:tailEnd/>
          </a:ln>
        </p:spPr>
        <p:txBody>
          <a:bodyPr/>
          <a:lstStyle/>
          <a:p>
            <a:pPr>
              <a:lnSpc>
                <a:spcPct val="80000"/>
              </a:lnSpc>
            </a:pPr>
            <a:r>
              <a:rPr kumimoji="1" lang="zh-CN" altLang="en-US"/>
              <a:t>流进</a:t>
            </a:r>
          </a:p>
        </p:txBody>
      </p:sp>
      <p:sp>
        <p:nvSpPr>
          <p:cNvPr id="67637" name="AutoShape 53"/>
          <p:cNvSpPr>
            <a:spLocks noChangeArrowheads="1"/>
          </p:cNvSpPr>
          <p:nvPr/>
        </p:nvSpPr>
        <p:spPr bwMode="auto">
          <a:xfrm>
            <a:off x="3694113" y="3757613"/>
            <a:ext cx="685800" cy="955675"/>
          </a:xfrm>
          <a:prstGeom prst="wedgeEllipseCallout">
            <a:avLst>
              <a:gd name="adj1" fmla="val -76620"/>
              <a:gd name="adj2" fmla="val -87875"/>
            </a:avLst>
          </a:prstGeom>
          <a:solidFill>
            <a:srgbClr val="00FF99"/>
          </a:solidFill>
          <a:ln w="9525">
            <a:solidFill>
              <a:schemeClr val="tx1"/>
            </a:solidFill>
            <a:miter lim="800000"/>
            <a:headEnd/>
            <a:tailEnd/>
          </a:ln>
        </p:spPr>
        <p:txBody>
          <a:bodyPr/>
          <a:lstStyle/>
          <a:p>
            <a:pPr>
              <a:lnSpc>
                <a:spcPct val="80000"/>
              </a:lnSpc>
            </a:pPr>
            <a:r>
              <a:rPr kumimoji="1" lang="zh-CN" altLang="en-US"/>
              <a:t>流出</a:t>
            </a:r>
          </a:p>
        </p:txBody>
      </p:sp>
      <p:sp>
        <p:nvSpPr>
          <p:cNvPr id="67638" name="Text Box 54"/>
          <p:cNvSpPr txBox="1">
            <a:spLocks noChangeArrowheads="1"/>
          </p:cNvSpPr>
          <p:nvPr/>
        </p:nvSpPr>
        <p:spPr bwMode="auto">
          <a:xfrm>
            <a:off x="568325" y="4800600"/>
            <a:ext cx="8105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a:solidFill>
                  <a:srgbClr val="000066"/>
                </a:solidFill>
                <a:ea typeface="华文新魏" pitchFamily="2" charset="-122"/>
              </a:rPr>
              <a:t>基尔霍夫电流定律是电荷守恒定律的具体表现。</a:t>
            </a:r>
          </a:p>
        </p:txBody>
      </p:sp>
      <p:sp>
        <p:nvSpPr>
          <p:cNvPr id="3" name="灯片编号占位符 2"/>
          <p:cNvSpPr>
            <a:spLocks noGrp="1"/>
          </p:cNvSpPr>
          <p:nvPr>
            <p:ph type="sldNum" sz="quarter" idx="10"/>
          </p:nvPr>
        </p:nvSpPr>
        <p:spPr/>
        <p:txBody>
          <a:bodyPr/>
          <a:lstStyle/>
          <a:p>
            <a:pPr>
              <a:defRPr/>
            </a:pPr>
            <a:fld id="{EE823C69-BAB3-4855-B98D-EA704B1FD3BB}" type="slidenum">
              <a:rPr lang="zh-CN" altLang="en-US" smtClean="0"/>
              <a:pPr>
                <a:defRPr/>
              </a:pPr>
              <a:t>50</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75"/>
                                  </p:iterate>
                                  <p:childTnLst>
                                    <p:set>
                                      <p:cBhvr>
                                        <p:cTn id="8" dur="1" fill="hold">
                                          <p:stCondLst>
                                            <p:cond delay="74"/>
                                          </p:stCondLst>
                                        </p:cTn>
                                        <p:tgtEl>
                                          <p:spTgt spid="67588">
                                            <p:txEl>
                                              <p:pRg st="0" end="0"/>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10"/>
                                        </p:tgtEl>
                                        <p:attrNameLst>
                                          <p:attrName>style.visibility</p:attrName>
                                        </p:attrNameLst>
                                      </p:cBhvr>
                                      <p:to>
                                        <p:strVal val="visible"/>
                                      </p:to>
                                    </p:set>
                                  </p:childTnLst>
                                </p:cTn>
                              </p:par>
                            </p:childTnLst>
                          </p:cTn>
                        </p:par>
                        <p:par>
                          <p:cTn id="13" fill="hold" nodeType="afterGroup">
                            <p:stCondLst>
                              <p:cond delay="500"/>
                            </p:stCondLst>
                            <p:childTnLst>
                              <p:par>
                                <p:cTn id="14" presetID="1" presetClass="entr" presetSubtype="0" fill="hold" nodeType="afterEffect">
                                  <p:stCondLst>
                                    <p:cond delay="0"/>
                                  </p:stCondLst>
                                  <p:childTnLst>
                                    <p:set>
                                      <p:cBhvr>
                                        <p:cTn id="15" dur="1" fill="hold">
                                          <p:stCondLst>
                                            <p:cond delay="499"/>
                                          </p:stCondLst>
                                        </p:cTn>
                                        <p:tgtEl>
                                          <p:spTgt spid="11"/>
                                        </p:tgtEl>
                                        <p:attrNameLst>
                                          <p:attrName>style.visibility</p:attrName>
                                        </p:attrNameLst>
                                      </p:cBhvr>
                                      <p:to>
                                        <p:strVal val="visible"/>
                                      </p:to>
                                    </p:set>
                                  </p:childTnLst>
                                </p:cTn>
                              </p:par>
                            </p:childTnLst>
                          </p:cTn>
                        </p:par>
                        <p:par>
                          <p:cTn id="16" fill="hold" nodeType="afterGroup">
                            <p:stCondLst>
                              <p:cond delay="1000"/>
                            </p:stCondLst>
                            <p:childTnLst>
                              <p:par>
                                <p:cTn id="17" presetID="1" presetClass="entr" presetSubtype="0" fill="hold" nodeType="afterEffect">
                                  <p:stCondLst>
                                    <p:cond delay="0"/>
                                  </p:stCondLst>
                                  <p:childTnLst>
                                    <p:set>
                                      <p:cBhvr>
                                        <p:cTn id="18" dur="1" fill="hold">
                                          <p:stCondLst>
                                            <p:cond delay="499"/>
                                          </p:stCondLst>
                                        </p:cTn>
                                        <p:tgtEl>
                                          <p:spTgt spid="12"/>
                                        </p:tgtEl>
                                        <p:attrNameLst>
                                          <p:attrName>style.visibility</p:attrName>
                                        </p:attrNameLst>
                                      </p:cBhvr>
                                      <p:to>
                                        <p:strVal val="visible"/>
                                      </p:to>
                                    </p:set>
                                  </p:childTnLst>
                                </p:cTn>
                              </p:par>
                            </p:childTnLst>
                          </p:cTn>
                        </p:par>
                        <p:par>
                          <p:cTn id="19" fill="hold" nodeType="afterGroup">
                            <p:stCondLst>
                              <p:cond delay="1500"/>
                            </p:stCondLst>
                            <p:childTnLst>
                              <p:par>
                                <p:cTn id="20" presetID="1" presetClass="entr" presetSubtype="0" fill="hold" nodeType="afterEffect">
                                  <p:stCondLst>
                                    <p:cond delay="0"/>
                                  </p:stCondLst>
                                  <p:childTnLst>
                                    <p:set>
                                      <p:cBhvr>
                                        <p:cTn id="21" dur="1" fill="hold">
                                          <p:stCondLst>
                                            <p:cond delay="499"/>
                                          </p:stCondLst>
                                        </p:cTn>
                                        <p:tgtEl>
                                          <p:spTgt spid="13"/>
                                        </p:tgtEl>
                                        <p:attrNameLst>
                                          <p:attrName>style.visibility</p:attrName>
                                        </p:attrNameLst>
                                      </p:cBhvr>
                                      <p:to>
                                        <p:strVal val="visible"/>
                                      </p:to>
                                    </p:set>
                                  </p:childTnLst>
                                </p:cTn>
                              </p:par>
                            </p:childTnLst>
                          </p:cTn>
                        </p:par>
                        <p:par>
                          <p:cTn id="22" fill="hold" nodeType="afterGroup">
                            <p:stCondLst>
                              <p:cond delay="2000"/>
                            </p:stCondLst>
                            <p:childTnLst>
                              <p:par>
                                <p:cTn id="23" presetID="1" presetClass="entr" presetSubtype="0" fill="hold" nodeType="afterEffect">
                                  <p:stCondLst>
                                    <p:cond delay="0"/>
                                  </p:stCondLst>
                                  <p:childTnLst>
                                    <p:set>
                                      <p:cBhvr>
                                        <p:cTn id="24" dur="1" fill="hold">
                                          <p:stCondLst>
                                            <p:cond delay="499"/>
                                          </p:stCondLst>
                                        </p:cTn>
                                        <p:tgtEl>
                                          <p:spTgt spid="1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iterate type="lt">
                                    <p:tmAbs val="75"/>
                                  </p:iterate>
                                  <p:childTnLst>
                                    <p:set>
                                      <p:cBhvr>
                                        <p:cTn id="28" dur="1" fill="hold">
                                          <p:stCondLst>
                                            <p:cond delay="74"/>
                                          </p:stCondLst>
                                        </p:cTn>
                                        <p:tgtEl>
                                          <p:spTgt spid="67630"/>
                                        </p:tgtEl>
                                        <p:attrNameLst>
                                          <p:attrName>style.visibility</p:attrName>
                                        </p:attrNameLst>
                                      </p:cBhvr>
                                      <p:to>
                                        <p:strVal val="visible"/>
                                      </p:to>
                                    </p:set>
                                  </p:childTnLst>
                                </p:cTn>
                              </p:par>
                            </p:childTnLst>
                          </p:cTn>
                        </p:par>
                        <p:par>
                          <p:cTn id="29" fill="hold" nodeType="afterGroup">
                            <p:stCondLst>
                              <p:cond delay="1200"/>
                            </p:stCondLst>
                            <p:childTnLst>
                              <p:par>
                                <p:cTn id="30" presetID="1" presetClass="entr" presetSubtype="0" fill="hold" nodeType="afterEffect">
                                  <p:stCondLst>
                                    <p:cond delay="0"/>
                                  </p:stCondLst>
                                  <p:childTnLst>
                                    <p:set>
                                      <p:cBhvr>
                                        <p:cTn id="31" dur="1" fill="hold">
                                          <p:stCondLst>
                                            <p:cond delay="499"/>
                                          </p:stCondLst>
                                        </p:cTn>
                                        <p:tgtEl>
                                          <p:spTgt spid="67631"/>
                                        </p:tgtEl>
                                        <p:attrNameLst>
                                          <p:attrName>style.visibility</p:attrName>
                                        </p:attrNameLst>
                                      </p:cBhvr>
                                      <p:to>
                                        <p:strVal val="visible"/>
                                      </p:to>
                                    </p:set>
                                  </p:childTnLst>
                                </p:cTn>
                              </p:par>
                            </p:childTnLst>
                          </p:cTn>
                        </p:par>
                        <p:par>
                          <p:cTn id="32" fill="hold" nodeType="afterGroup">
                            <p:stCondLst>
                              <p:cond delay="1700"/>
                            </p:stCondLst>
                            <p:childTnLst>
                              <p:par>
                                <p:cTn id="33" presetID="1" presetClass="entr" presetSubtype="0" fill="hold" grpId="0" nodeType="afterEffect">
                                  <p:stCondLst>
                                    <p:cond delay="0"/>
                                  </p:stCondLst>
                                  <p:iterate type="lt">
                                    <p:tmAbs val="75"/>
                                  </p:iterate>
                                  <p:childTnLst>
                                    <p:set>
                                      <p:cBhvr>
                                        <p:cTn id="34" dur="1" fill="hold">
                                          <p:stCondLst>
                                            <p:cond delay="74"/>
                                          </p:stCondLst>
                                        </p:cTn>
                                        <p:tgtEl>
                                          <p:spTgt spid="67633"/>
                                        </p:tgtEl>
                                        <p:attrNameLst>
                                          <p:attrName>style.visibility</p:attrName>
                                        </p:attrNameLst>
                                      </p:cBhvr>
                                      <p:to>
                                        <p:strVal val="visible"/>
                                      </p:to>
                                    </p:set>
                                  </p:childTnLst>
                                </p:cTn>
                              </p:par>
                            </p:childTnLst>
                          </p:cTn>
                        </p:par>
                        <p:par>
                          <p:cTn id="35" fill="hold" nodeType="afterGroup">
                            <p:stCondLst>
                              <p:cond delay="1850"/>
                            </p:stCondLst>
                            <p:childTnLst>
                              <p:par>
                                <p:cTn id="36" presetID="1" presetClass="entr" presetSubtype="0" fill="hold" grpId="0" nodeType="afterEffect">
                                  <p:stCondLst>
                                    <p:cond delay="0"/>
                                  </p:stCondLst>
                                  <p:iterate type="lt">
                                    <p:tmAbs val="75"/>
                                  </p:iterate>
                                  <p:childTnLst>
                                    <p:set>
                                      <p:cBhvr>
                                        <p:cTn id="37" dur="1" fill="hold">
                                          <p:stCondLst>
                                            <p:cond delay="74"/>
                                          </p:stCondLst>
                                        </p:cTn>
                                        <p:tgtEl>
                                          <p:spTgt spid="67634"/>
                                        </p:tgtEl>
                                        <p:attrNameLst>
                                          <p:attrName>style.visibility</p:attrName>
                                        </p:attrNameLst>
                                      </p:cBhvr>
                                      <p:to>
                                        <p:strVal val="visible"/>
                                      </p:to>
                                    </p:set>
                                  </p:childTnLst>
                                </p:cTn>
                              </p:par>
                            </p:childTnLst>
                          </p:cTn>
                        </p:par>
                        <p:par>
                          <p:cTn id="38" fill="hold" nodeType="afterGroup">
                            <p:stCondLst>
                              <p:cond delay="2000"/>
                            </p:stCondLst>
                            <p:childTnLst>
                              <p:par>
                                <p:cTn id="39" presetID="1" presetClass="entr" presetSubtype="0" fill="hold" grpId="0" nodeType="afterEffect">
                                  <p:stCondLst>
                                    <p:cond delay="0"/>
                                  </p:stCondLst>
                                  <p:iterate type="lt">
                                    <p:tmAbs val="75"/>
                                  </p:iterate>
                                  <p:childTnLst>
                                    <p:set>
                                      <p:cBhvr>
                                        <p:cTn id="40" dur="1" fill="hold">
                                          <p:stCondLst>
                                            <p:cond delay="74"/>
                                          </p:stCondLst>
                                        </p:cTn>
                                        <p:tgtEl>
                                          <p:spTgt spid="67635"/>
                                        </p:tgtEl>
                                        <p:attrNameLst>
                                          <p:attrName>style.visibility</p:attrName>
                                        </p:attrNameLst>
                                      </p:cBhvr>
                                      <p:to>
                                        <p:strVal val="visible"/>
                                      </p:to>
                                    </p:set>
                                  </p:childTnLst>
                                </p:cTn>
                              </p:par>
                            </p:childTnLst>
                          </p:cTn>
                        </p:par>
                        <p:par>
                          <p:cTn id="41" fill="hold" nodeType="afterGroup">
                            <p:stCondLst>
                              <p:cond delay="2150"/>
                            </p:stCondLst>
                            <p:childTnLst>
                              <p:par>
                                <p:cTn id="42" presetID="1" presetClass="entr" presetSubtype="0" fill="hold" grpId="0" nodeType="afterEffect">
                                  <p:stCondLst>
                                    <p:cond delay="0"/>
                                  </p:stCondLst>
                                  <p:iterate type="lt">
                                    <p:tmAbs val="75"/>
                                  </p:iterate>
                                  <p:childTnLst>
                                    <p:set>
                                      <p:cBhvr>
                                        <p:cTn id="43" dur="1" fill="hold">
                                          <p:stCondLst>
                                            <p:cond delay="74"/>
                                          </p:stCondLst>
                                        </p:cTn>
                                        <p:tgtEl>
                                          <p:spTgt spid="67636"/>
                                        </p:tgtEl>
                                        <p:attrNameLst>
                                          <p:attrName>style.visibility</p:attrName>
                                        </p:attrNameLst>
                                      </p:cBhvr>
                                      <p:to>
                                        <p:strVal val="visible"/>
                                      </p:to>
                                    </p:set>
                                  </p:childTnLst>
                                </p:cTn>
                              </p:par>
                            </p:childTnLst>
                          </p:cTn>
                        </p:par>
                        <p:par>
                          <p:cTn id="44" fill="hold" nodeType="afterGroup">
                            <p:stCondLst>
                              <p:cond delay="2300"/>
                            </p:stCondLst>
                            <p:childTnLst>
                              <p:par>
                                <p:cTn id="45" presetID="1" presetClass="entr" presetSubtype="0" fill="hold" grpId="0" nodeType="afterEffect">
                                  <p:stCondLst>
                                    <p:cond delay="0"/>
                                  </p:stCondLst>
                                  <p:iterate type="lt">
                                    <p:tmAbs val="75"/>
                                  </p:iterate>
                                  <p:childTnLst>
                                    <p:set>
                                      <p:cBhvr>
                                        <p:cTn id="46" dur="1" fill="hold">
                                          <p:stCondLst>
                                            <p:cond delay="74"/>
                                          </p:stCondLst>
                                        </p:cTn>
                                        <p:tgtEl>
                                          <p:spTgt spid="6763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iterate type="lt">
                                    <p:tmAbs val="75"/>
                                  </p:iterate>
                                  <p:childTnLst>
                                    <p:set>
                                      <p:cBhvr>
                                        <p:cTn id="50" dur="1" fill="hold">
                                          <p:stCondLst>
                                            <p:cond delay="74"/>
                                          </p:stCondLst>
                                        </p:cTn>
                                        <p:tgtEl>
                                          <p:spTgt spid="6763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iterate type="lt">
                                    <p:tmAbs val="75"/>
                                  </p:iterate>
                                  <p:childTnLst>
                                    <p:set>
                                      <p:cBhvr>
                                        <p:cTn id="54" dur="1" fill="hold">
                                          <p:stCondLst>
                                            <p:cond delay="74"/>
                                          </p:stCondLst>
                                        </p:cTn>
                                        <p:tgtEl>
                                          <p:spTgt spid="676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build="p" autoUpdateAnimBg="0"/>
      <p:bldP spid="67630" grpId="0" autoUpdateAnimBg="0"/>
      <p:bldP spid="67632" grpId="0" animBg="1" autoUpdateAnimBg="0"/>
      <p:bldP spid="67633" grpId="0" animBg="1" autoUpdateAnimBg="0"/>
      <p:bldP spid="67634" grpId="0" animBg="1" autoUpdateAnimBg="0"/>
      <p:bldP spid="67635" grpId="0" animBg="1" autoUpdateAnimBg="0"/>
      <p:bldP spid="67636" grpId="0" animBg="1" autoUpdateAnimBg="0"/>
      <p:bldP spid="67637" grpId="0" animBg="1" autoUpdateAnimBg="0"/>
      <p:bldP spid="67638"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dirty="0" smtClean="0">
                <a:ea typeface="宋体" pitchFamily="2" charset="-122"/>
              </a:rPr>
              <a:t>1.6 </a:t>
            </a:r>
            <a:r>
              <a:rPr lang="zh-CN" altLang="en-US" dirty="0" smtClean="0">
                <a:ea typeface="宋体" pitchFamily="2" charset="-122"/>
              </a:rPr>
              <a:t>基尔霍夫定律</a:t>
            </a:r>
            <a:r>
              <a:rPr lang="zh-CN" altLang="en-US" dirty="0" smtClean="0">
                <a:ea typeface="楷体" pitchFamily="49" charset="-122"/>
              </a:rPr>
              <a:t>（</a:t>
            </a:r>
            <a:r>
              <a:rPr lang="zh-CN" altLang="en-US" dirty="0" smtClean="0">
                <a:ea typeface="宋体" pitchFamily="2" charset="-122"/>
              </a:rPr>
              <a:t>续</a:t>
            </a:r>
            <a:r>
              <a:rPr lang="en-US" altLang="zh-CN" dirty="0" smtClean="0">
                <a:ea typeface="宋体" pitchFamily="2" charset="-122"/>
              </a:rPr>
              <a:t>3</a:t>
            </a:r>
            <a:r>
              <a:rPr lang="zh-CN" altLang="en-US" dirty="0" smtClean="0">
                <a:ea typeface="楷体" pitchFamily="49" charset="-122"/>
              </a:rPr>
              <a:t>）</a:t>
            </a:r>
          </a:p>
        </p:txBody>
      </p:sp>
      <p:sp>
        <p:nvSpPr>
          <p:cNvPr id="50179" name="Rectangle 3"/>
          <p:cNvSpPr>
            <a:spLocks noGrp="1" noChangeArrowheads="1"/>
          </p:cNvSpPr>
          <p:nvPr>
            <p:ph sz="quarter" idx="11"/>
          </p:nvPr>
        </p:nvSpPr>
        <p:spPr/>
        <p:txBody>
          <a:bodyPr/>
          <a:lstStyle/>
          <a:p>
            <a:pPr lvl="1" eaLnBrk="1" hangingPunct="1"/>
            <a:r>
              <a:rPr lang="zh-CN" altLang="en-US" smtClean="0"/>
              <a:t>广义</a:t>
            </a:r>
            <a:r>
              <a:rPr lang="en-US" altLang="zh-CN" smtClean="0"/>
              <a:t>KCL</a:t>
            </a:r>
            <a:r>
              <a:rPr lang="zh-CN" altLang="en-US" smtClean="0"/>
              <a:t>：任何电路中，任意时刻流进任意一个封闭曲面的所有支路电流的代数和总是为零。</a:t>
            </a:r>
          </a:p>
          <a:p>
            <a:pPr eaLnBrk="1" hangingPunct="1"/>
            <a:endParaRPr lang="en-US" altLang="zh-CN" smtClean="0"/>
          </a:p>
        </p:txBody>
      </p:sp>
      <p:graphicFrame>
        <p:nvGraphicFramePr>
          <p:cNvPr id="68612" name="Object 2"/>
          <p:cNvGraphicFramePr>
            <a:graphicFrameLocks noChangeAspect="1"/>
          </p:cNvGraphicFramePr>
          <p:nvPr>
            <p:extLst>
              <p:ext uri="{D42A27DB-BD31-4B8C-83A1-F6EECF244321}">
                <p14:modId xmlns:p14="http://schemas.microsoft.com/office/powerpoint/2010/main" val="3618207782"/>
              </p:ext>
            </p:extLst>
          </p:nvPr>
        </p:nvGraphicFramePr>
        <p:xfrm>
          <a:off x="2447925" y="2312988"/>
          <a:ext cx="4514850" cy="912812"/>
        </p:xfrm>
        <a:graphic>
          <a:graphicData uri="http://schemas.openxmlformats.org/presentationml/2006/ole">
            <mc:AlternateContent xmlns:mc="http://schemas.openxmlformats.org/markup-compatibility/2006">
              <mc:Choice xmlns:v="urn:schemas-microsoft-com:vml" Requires="v">
                <p:oleObj spid="_x0000_s50204" name="Equation" r:id="rId3" imgW="1726920" imgH="342720" progId="">
                  <p:embed/>
                </p:oleObj>
              </mc:Choice>
              <mc:Fallback>
                <p:oleObj name="Equation" r:id="rId3" imgW="1726920" imgH="342720" progId="">
                  <p:embed/>
                  <p:pic>
                    <p:nvPicPr>
                      <p:cNvPr id="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7925" y="2312988"/>
                        <a:ext cx="4514850" cy="912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13" name="Text Box 5"/>
          <p:cNvSpPr txBox="1">
            <a:spLocks noChangeArrowheads="1"/>
          </p:cNvSpPr>
          <p:nvPr/>
        </p:nvSpPr>
        <p:spPr bwMode="auto">
          <a:xfrm>
            <a:off x="72008" y="3330858"/>
            <a:ext cx="8964488"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625475"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pPr>
            <a:r>
              <a:rPr kumimoji="1" lang="zh-CN" altLang="en-US" sz="2400" b="1" dirty="0">
                <a:solidFill>
                  <a:schemeClr val="tx2"/>
                </a:solidFill>
                <a:latin typeface="Times New Roman" pitchFamily="18" charset="0"/>
                <a:cs typeface="Times New Roman" pitchFamily="18" charset="0"/>
              </a:rPr>
              <a:t>当支路 </a:t>
            </a:r>
            <a:r>
              <a:rPr kumimoji="1" lang="en-US" altLang="zh-CN" sz="2400" b="1" i="1" dirty="0">
                <a:solidFill>
                  <a:schemeClr val="tx2"/>
                </a:solidFill>
                <a:latin typeface="Times New Roman" pitchFamily="18" charset="0"/>
                <a:cs typeface="Times New Roman" pitchFamily="18" charset="0"/>
              </a:rPr>
              <a:t>k </a:t>
            </a:r>
            <a:r>
              <a:rPr kumimoji="1" lang="zh-CN" altLang="en-US" sz="2400" b="1" dirty="0">
                <a:solidFill>
                  <a:schemeClr val="tx2"/>
                </a:solidFill>
                <a:latin typeface="Times New Roman" pitchFamily="18" charset="0"/>
                <a:cs typeface="Times New Roman" pitchFamily="18" charset="0"/>
              </a:rPr>
              <a:t>的电流参考方向流进曲面 </a:t>
            </a:r>
            <a:r>
              <a:rPr kumimoji="1" lang="en-US" altLang="zh-CN" sz="2400" b="1" i="1" dirty="0">
                <a:solidFill>
                  <a:schemeClr val="tx2"/>
                </a:solidFill>
                <a:latin typeface="Times New Roman" pitchFamily="18" charset="0"/>
                <a:cs typeface="Times New Roman" pitchFamily="18" charset="0"/>
              </a:rPr>
              <a:t>S </a:t>
            </a:r>
            <a:r>
              <a:rPr kumimoji="1" lang="zh-CN" altLang="en-US" sz="2400" b="1" dirty="0">
                <a:solidFill>
                  <a:schemeClr val="tx2"/>
                </a:solidFill>
                <a:latin typeface="Times New Roman" pitchFamily="18" charset="0"/>
                <a:cs typeface="Times New Roman" pitchFamily="18" charset="0"/>
              </a:rPr>
              <a:t>，上述求和式中取“</a:t>
            </a:r>
            <a:r>
              <a:rPr kumimoji="1" lang="en-US" altLang="zh-CN" sz="2400" b="1" dirty="0">
                <a:solidFill>
                  <a:schemeClr val="tx2"/>
                </a:solidFill>
                <a:latin typeface="Times New Roman" pitchFamily="18" charset="0"/>
                <a:cs typeface="Times New Roman" pitchFamily="18" charset="0"/>
              </a:rPr>
              <a:t>+”</a:t>
            </a:r>
            <a:r>
              <a:rPr kumimoji="1" lang="zh-CN" altLang="en-US" sz="2400" b="1" dirty="0">
                <a:solidFill>
                  <a:schemeClr val="tx2"/>
                </a:solidFill>
                <a:latin typeface="Times New Roman" pitchFamily="18" charset="0"/>
                <a:cs typeface="Times New Roman" pitchFamily="18" charset="0"/>
              </a:rPr>
              <a:t>，如果支路 </a:t>
            </a:r>
            <a:r>
              <a:rPr kumimoji="1" lang="en-US" altLang="zh-CN" sz="2400" b="1" i="1" dirty="0">
                <a:solidFill>
                  <a:schemeClr val="tx2"/>
                </a:solidFill>
                <a:latin typeface="Times New Roman" pitchFamily="18" charset="0"/>
                <a:cs typeface="Times New Roman" pitchFamily="18" charset="0"/>
              </a:rPr>
              <a:t>k </a:t>
            </a:r>
            <a:r>
              <a:rPr kumimoji="1" lang="zh-CN" altLang="en-US" sz="2400" b="1" dirty="0">
                <a:solidFill>
                  <a:schemeClr val="tx2"/>
                </a:solidFill>
                <a:latin typeface="Times New Roman" pitchFamily="18" charset="0"/>
                <a:cs typeface="Times New Roman" pitchFamily="18" charset="0"/>
              </a:rPr>
              <a:t>的电流参考方向离开曲面 </a:t>
            </a:r>
            <a:r>
              <a:rPr kumimoji="1" lang="en-US" altLang="zh-CN" sz="2400" b="1" i="1" dirty="0">
                <a:solidFill>
                  <a:schemeClr val="tx2"/>
                </a:solidFill>
                <a:latin typeface="Times New Roman" pitchFamily="18" charset="0"/>
                <a:cs typeface="Times New Roman" pitchFamily="18" charset="0"/>
              </a:rPr>
              <a:t>S </a:t>
            </a:r>
            <a:r>
              <a:rPr kumimoji="1" lang="zh-CN" altLang="en-US" sz="2400" b="1" dirty="0">
                <a:solidFill>
                  <a:schemeClr val="tx2"/>
                </a:solidFill>
                <a:latin typeface="Times New Roman" pitchFamily="18" charset="0"/>
                <a:cs typeface="Times New Roman" pitchFamily="18" charset="0"/>
              </a:rPr>
              <a:t>，求和式中取“－</a:t>
            </a:r>
            <a:r>
              <a:rPr kumimoji="1" lang="en-US" altLang="zh-CN" sz="2400" b="1" dirty="0">
                <a:solidFill>
                  <a:schemeClr val="tx2"/>
                </a:solidFill>
                <a:latin typeface="Times New Roman" pitchFamily="18" charset="0"/>
                <a:cs typeface="Times New Roman" pitchFamily="18" charset="0"/>
              </a:rPr>
              <a:t>”</a:t>
            </a:r>
            <a:r>
              <a:rPr kumimoji="1" lang="zh-CN" altLang="en-US" sz="2400" b="1" dirty="0">
                <a:solidFill>
                  <a:schemeClr val="tx2"/>
                </a:solidFill>
                <a:latin typeface="Times New Roman" pitchFamily="18" charset="0"/>
                <a:cs typeface="Times New Roman" pitchFamily="18" charset="0"/>
              </a:rPr>
              <a:t>。电路理论中也把穿过该闭合曲面的所有支路集合称为一个割集。</a:t>
            </a:r>
          </a:p>
        </p:txBody>
      </p:sp>
      <p:sp>
        <p:nvSpPr>
          <p:cNvPr id="2" name="灯片编号占位符 1"/>
          <p:cNvSpPr>
            <a:spLocks noGrp="1"/>
          </p:cNvSpPr>
          <p:nvPr>
            <p:ph type="sldNum" sz="quarter" idx="10"/>
          </p:nvPr>
        </p:nvSpPr>
        <p:spPr/>
        <p:txBody>
          <a:bodyPr/>
          <a:lstStyle/>
          <a:p>
            <a:pPr>
              <a:defRPr/>
            </a:pPr>
            <a:fld id="{EE823C69-BAB3-4855-B98D-EA704B1FD3BB}" type="slidenum">
              <a:rPr lang="zh-CN" altLang="en-US" smtClean="0"/>
              <a:pPr>
                <a:defRPr/>
              </a:pPr>
              <a:t>51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686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iterate type="lt">
                                    <p:tmPct val="100000"/>
                                  </p:iterate>
                                  <p:childTnLst>
                                    <p:set>
                                      <p:cBhvr>
                                        <p:cTn id="10" dur="1" fill="hold">
                                          <p:stCondLst>
                                            <p:cond delay="0"/>
                                          </p:stCondLst>
                                        </p:cTn>
                                        <p:tgtEl>
                                          <p:spTgt spid="68613">
                                            <p:txEl>
                                              <p:pRg st="0" end="0"/>
                                            </p:txEl>
                                          </p:spTgt>
                                        </p:tgtEl>
                                        <p:attrNameLst>
                                          <p:attrName>style.visibility</p:attrName>
                                        </p:attrNameLst>
                                      </p:cBhvr>
                                      <p:to>
                                        <p:strVal val="visible"/>
                                      </p:to>
                                    </p:set>
                                    <p:animEffect transition="in" filter="wipe(left)">
                                      <p:cBhvr>
                                        <p:cTn id="11" dur="75"/>
                                        <p:tgtEl>
                                          <p:spTgt spid="686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dirty="0" smtClean="0">
                <a:ea typeface="宋体" pitchFamily="2" charset="-122"/>
              </a:rPr>
              <a:t>1.6 </a:t>
            </a:r>
            <a:r>
              <a:rPr lang="zh-CN" altLang="en-US" dirty="0" smtClean="0">
                <a:ea typeface="宋体" pitchFamily="2" charset="-122"/>
              </a:rPr>
              <a:t>基尔霍夫定律</a:t>
            </a:r>
            <a:r>
              <a:rPr lang="zh-CN" altLang="en-US" dirty="0" smtClean="0">
                <a:ea typeface="楷体" pitchFamily="49" charset="-122"/>
              </a:rPr>
              <a:t>（</a:t>
            </a:r>
            <a:r>
              <a:rPr lang="zh-CN" altLang="en-US" dirty="0" smtClean="0">
                <a:ea typeface="宋体" pitchFamily="2" charset="-122"/>
              </a:rPr>
              <a:t>续</a:t>
            </a:r>
            <a:r>
              <a:rPr lang="en-US" altLang="zh-CN" dirty="0" smtClean="0">
                <a:ea typeface="宋体" pitchFamily="2" charset="-122"/>
              </a:rPr>
              <a:t>4</a:t>
            </a:r>
            <a:r>
              <a:rPr lang="zh-CN" altLang="en-US" dirty="0" smtClean="0">
                <a:ea typeface="楷体" pitchFamily="49" charset="-122"/>
              </a:rPr>
              <a:t>）</a:t>
            </a:r>
          </a:p>
        </p:txBody>
      </p:sp>
      <p:sp>
        <p:nvSpPr>
          <p:cNvPr id="69636" name="Text Box 4"/>
          <p:cNvSpPr txBox="1">
            <a:spLocks noChangeArrowheads="1"/>
          </p:cNvSpPr>
          <p:nvPr/>
        </p:nvSpPr>
        <p:spPr bwMode="auto">
          <a:xfrm>
            <a:off x="428625" y="870545"/>
            <a:ext cx="80803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dirty="0">
                <a:solidFill>
                  <a:schemeClr val="tx2"/>
                </a:solidFill>
                <a:latin typeface="Times New Roman" pitchFamily="18" charset="0"/>
                <a:cs typeface="Times New Roman" pitchFamily="18" charset="0"/>
              </a:rPr>
              <a:t>例如：下图电路中穿过曲面 </a:t>
            </a:r>
            <a:r>
              <a:rPr kumimoji="1" lang="en-US" altLang="zh-CN" sz="2400" b="1" i="1" dirty="0">
                <a:solidFill>
                  <a:schemeClr val="tx2"/>
                </a:solidFill>
                <a:latin typeface="Times New Roman" pitchFamily="18" charset="0"/>
                <a:cs typeface="Times New Roman" pitchFamily="18" charset="0"/>
              </a:rPr>
              <a:t>S</a:t>
            </a:r>
            <a:r>
              <a:rPr kumimoji="1" lang="en-US" altLang="zh-CN" sz="2400" b="1" dirty="0">
                <a:solidFill>
                  <a:schemeClr val="tx2"/>
                </a:solidFill>
                <a:latin typeface="Times New Roman" pitchFamily="18" charset="0"/>
                <a:cs typeface="Times New Roman" pitchFamily="18" charset="0"/>
              </a:rPr>
              <a:t> </a:t>
            </a:r>
            <a:r>
              <a:rPr kumimoji="1" lang="zh-CN" altLang="en-US" sz="2400" b="1" dirty="0">
                <a:solidFill>
                  <a:schemeClr val="tx2"/>
                </a:solidFill>
                <a:latin typeface="Times New Roman" pitchFamily="18" charset="0"/>
                <a:cs typeface="Times New Roman" pitchFamily="18" charset="0"/>
              </a:rPr>
              <a:t>的支路共有 </a:t>
            </a:r>
            <a:r>
              <a:rPr kumimoji="1" lang="en-US" altLang="zh-CN" sz="2400" b="1" dirty="0">
                <a:solidFill>
                  <a:schemeClr val="tx2"/>
                </a:solidFill>
                <a:latin typeface="Times New Roman" pitchFamily="18" charset="0"/>
                <a:cs typeface="Times New Roman" pitchFamily="18" charset="0"/>
              </a:rPr>
              <a:t>3 </a:t>
            </a:r>
            <a:r>
              <a:rPr kumimoji="1" lang="zh-CN" altLang="en-US" sz="2400" b="1" dirty="0">
                <a:solidFill>
                  <a:schemeClr val="tx2"/>
                </a:solidFill>
                <a:latin typeface="Times New Roman" pitchFamily="18" charset="0"/>
                <a:cs typeface="Times New Roman" pitchFamily="18" charset="0"/>
              </a:rPr>
              <a:t>条，各支路电流参考方向如图所示。</a:t>
            </a:r>
          </a:p>
        </p:txBody>
      </p:sp>
      <p:grpSp>
        <p:nvGrpSpPr>
          <p:cNvPr id="2" name="Group 5"/>
          <p:cNvGrpSpPr>
            <a:grpSpLocks/>
          </p:cNvGrpSpPr>
          <p:nvPr/>
        </p:nvGrpSpPr>
        <p:grpSpPr bwMode="auto">
          <a:xfrm>
            <a:off x="1400175" y="2481263"/>
            <a:ext cx="2317750" cy="2063750"/>
            <a:chOff x="624" y="2780"/>
            <a:chExt cx="1460" cy="1300"/>
          </a:xfrm>
        </p:grpSpPr>
        <p:grpSp>
          <p:nvGrpSpPr>
            <p:cNvPr id="51242" name="Group 6"/>
            <p:cNvGrpSpPr>
              <a:grpSpLocks/>
            </p:cNvGrpSpPr>
            <p:nvPr/>
          </p:nvGrpSpPr>
          <p:grpSpPr bwMode="auto">
            <a:xfrm>
              <a:off x="1008" y="2780"/>
              <a:ext cx="1056" cy="1060"/>
              <a:chOff x="720" y="2540"/>
              <a:chExt cx="1056" cy="1060"/>
            </a:xfrm>
          </p:grpSpPr>
          <p:grpSp>
            <p:nvGrpSpPr>
              <p:cNvPr id="51249" name="Group 7"/>
              <p:cNvGrpSpPr>
                <a:grpSpLocks/>
              </p:cNvGrpSpPr>
              <p:nvPr/>
            </p:nvGrpSpPr>
            <p:grpSpPr bwMode="auto">
              <a:xfrm>
                <a:off x="720" y="3456"/>
                <a:ext cx="1056" cy="144"/>
                <a:chOff x="720" y="3456"/>
                <a:chExt cx="1056" cy="144"/>
              </a:xfrm>
            </p:grpSpPr>
            <p:sp>
              <p:nvSpPr>
                <p:cNvPr id="51256" name="Line 8"/>
                <p:cNvSpPr>
                  <a:spLocks noChangeShapeType="1"/>
                </p:cNvSpPr>
                <p:nvPr/>
              </p:nvSpPr>
              <p:spPr bwMode="auto">
                <a:xfrm>
                  <a:off x="720" y="3522"/>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7" name="Rectangle 9"/>
                <p:cNvSpPr>
                  <a:spLocks noChangeArrowheads="1"/>
                </p:cNvSpPr>
                <p:nvPr/>
              </p:nvSpPr>
              <p:spPr bwMode="auto">
                <a:xfrm>
                  <a:off x="1104" y="3456"/>
                  <a:ext cx="288" cy="144"/>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grpSp>
            <p:nvGrpSpPr>
              <p:cNvPr id="51250" name="Group 10"/>
              <p:cNvGrpSpPr>
                <a:grpSpLocks/>
              </p:cNvGrpSpPr>
              <p:nvPr/>
            </p:nvGrpSpPr>
            <p:grpSpPr bwMode="auto">
              <a:xfrm rot="3600000">
                <a:off x="976" y="3000"/>
                <a:ext cx="1056" cy="144"/>
                <a:chOff x="720" y="3456"/>
                <a:chExt cx="1056" cy="144"/>
              </a:xfrm>
            </p:grpSpPr>
            <p:sp>
              <p:nvSpPr>
                <p:cNvPr id="51254" name="Line 11"/>
                <p:cNvSpPr>
                  <a:spLocks noChangeShapeType="1"/>
                </p:cNvSpPr>
                <p:nvPr/>
              </p:nvSpPr>
              <p:spPr bwMode="auto">
                <a:xfrm>
                  <a:off x="720" y="3522"/>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5" name="Rectangle 12"/>
                <p:cNvSpPr>
                  <a:spLocks noChangeArrowheads="1"/>
                </p:cNvSpPr>
                <p:nvPr/>
              </p:nvSpPr>
              <p:spPr bwMode="auto">
                <a:xfrm>
                  <a:off x="1104" y="3456"/>
                  <a:ext cx="288" cy="144"/>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grpSp>
            <p:nvGrpSpPr>
              <p:cNvPr id="51251" name="Group 13"/>
              <p:cNvGrpSpPr>
                <a:grpSpLocks/>
              </p:cNvGrpSpPr>
              <p:nvPr/>
            </p:nvGrpSpPr>
            <p:grpSpPr bwMode="auto">
              <a:xfrm rot="18000000" flipH="1">
                <a:off x="456" y="2996"/>
                <a:ext cx="1056" cy="144"/>
                <a:chOff x="720" y="3456"/>
                <a:chExt cx="1056" cy="144"/>
              </a:xfrm>
            </p:grpSpPr>
            <p:sp>
              <p:nvSpPr>
                <p:cNvPr id="51252" name="Line 14"/>
                <p:cNvSpPr>
                  <a:spLocks noChangeShapeType="1"/>
                </p:cNvSpPr>
                <p:nvPr/>
              </p:nvSpPr>
              <p:spPr bwMode="auto">
                <a:xfrm>
                  <a:off x="720" y="3522"/>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3" name="Rectangle 15"/>
                <p:cNvSpPr>
                  <a:spLocks noChangeArrowheads="1"/>
                </p:cNvSpPr>
                <p:nvPr/>
              </p:nvSpPr>
              <p:spPr bwMode="auto">
                <a:xfrm>
                  <a:off x="1104" y="3456"/>
                  <a:ext cx="288" cy="144"/>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grpSp>
        <p:sp>
          <p:nvSpPr>
            <p:cNvPr id="51243" name="Line 16"/>
            <p:cNvSpPr>
              <a:spLocks noChangeShapeType="1"/>
            </p:cNvSpPr>
            <p:nvPr/>
          </p:nvSpPr>
          <p:spPr bwMode="auto">
            <a:xfrm>
              <a:off x="624" y="2860"/>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4" name="Line 17"/>
            <p:cNvSpPr>
              <a:spLocks noChangeShapeType="1"/>
            </p:cNvSpPr>
            <p:nvPr/>
          </p:nvSpPr>
          <p:spPr bwMode="auto">
            <a:xfrm flipH="1">
              <a:off x="624" y="375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5" name="Freeform 18"/>
            <p:cNvSpPr>
              <a:spLocks/>
            </p:cNvSpPr>
            <p:nvPr/>
          </p:nvSpPr>
          <p:spPr bwMode="auto">
            <a:xfrm>
              <a:off x="624" y="3744"/>
              <a:ext cx="1440" cy="336"/>
            </a:xfrm>
            <a:custGeom>
              <a:avLst/>
              <a:gdLst>
                <a:gd name="T0" fmla="*/ 0 w 1440"/>
                <a:gd name="T1" fmla="*/ 336 h 336"/>
                <a:gd name="T2" fmla="*/ 1440 w 1440"/>
                <a:gd name="T3" fmla="*/ 336 h 336"/>
                <a:gd name="T4" fmla="*/ 1440 w 1440"/>
                <a:gd name="T5" fmla="*/ 0 h 336"/>
                <a:gd name="T6" fmla="*/ 0 60000 65536"/>
                <a:gd name="T7" fmla="*/ 0 60000 65536"/>
                <a:gd name="T8" fmla="*/ 0 60000 65536"/>
                <a:gd name="T9" fmla="*/ 0 w 1440"/>
                <a:gd name="T10" fmla="*/ 0 h 336"/>
                <a:gd name="T11" fmla="*/ 1440 w 1440"/>
                <a:gd name="T12" fmla="*/ 336 h 336"/>
              </a:gdLst>
              <a:ahLst/>
              <a:cxnLst>
                <a:cxn ang="T6">
                  <a:pos x="T0" y="T1"/>
                </a:cxn>
                <a:cxn ang="T7">
                  <a:pos x="T2" y="T3"/>
                </a:cxn>
                <a:cxn ang="T8">
                  <a:pos x="T4" y="T5"/>
                </a:cxn>
              </a:cxnLst>
              <a:rect l="T9" t="T10" r="T11" b="T12"/>
              <a:pathLst>
                <a:path w="1440" h="336">
                  <a:moveTo>
                    <a:pt x="0" y="336"/>
                  </a:moveTo>
                  <a:lnTo>
                    <a:pt x="1440" y="336"/>
                  </a:lnTo>
                  <a:lnTo>
                    <a:pt x="144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46" name="Oval 19"/>
            <p:cNvSpPr>
              <a:spLocks noChangeArrowheads="1"/>
            </p:cNvSpPr>
            <p:nvPr/>
          </p:nvSpPr>
          <p:spPr bwMode="auto">
            <a:xfrm>
              <a:off x="1508" y="2842"/>
              <a:ext cx="48" cy="48"/>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51247" name="Oval 20"/>
            <p:cNvSpPr>
              <a:spLocks noChangeArrowheads="1"/>
            </p:cNvSpPr>
            <p:nvPr/>
          </p:nvSpPr>
          <p:spPr bwMode="auto">
            <a:xfrm>
              <a:off x="2036" y="3738"/>
              <a:ext cx="48" cy="48"/>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51248" name="Oval 21"/>
            <p:cNvSpPr>
              <a:spLocks noChangeArrowheads="1"/>
            </p:cNvSpPr>
            <p:nvPr/>
          </p:nvSpPr>
          <p:spPr bwMode="auto">
            <a:xfrm>
              <a:off x="978" y="3734"/>
              <a:ext cx="48" cy="48"/>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7" name="Group 22"/>
          <p:cNvGrpSpPr>
            <a:grpSpLocks/>
          </p:cNvGrpSpPr>
          <p:nvPr/>
        </p:nvGrpSpPr>
        <p:grpSpPr bwMode="auto">
          <a:xfrm>
            <a:off x="1400175" y="2122488"/>
            <a:ext cx="912813" cy="400050"/>
            <a:chOff x="624" y="2438"/>
            <a:chExt cx="575" cy="252"/>
          </a:xfrm>
        </p:grpSpPr>
        <p:sp>
          <p:nvSpPr>
            <p:cNvPr id="51240" name="Line 23"/>
            <p:cNvSpPr>
              <a:spLocks noChangeShapeType="1"/>
            </p:cNvSpPr>
            <p:nvPr/>
          </p:nvSpPr>
          <p:spPr bwMode="auto">
            <a:xfrm>
              <a:off x="624" y="2592"/>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41" name="Text Box 24"/>
            <p:cNvSpPr txBox="1">
              <a:spLocks noChangeArrowheads="1"/>
            </p:cNvSpPr>
            <p:nvPr/>
          </p:nvSpPr>
          <p:spPr bwMode="auto">
            <a:xfrm>
              <a:off x="960" y="2438"/>
              <a:ext cx="23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000" b="1" i="1">
                  <a:latin typeface="Times New Roman" pitchFamily="18" charset="0"/>
                  <a:cs typeface="Times New Roman" pitchFamily="18" charset="0"/>
                </a:rPr>
                <a:t>i</a:t>
              </a:r>
              <a:r>
                <a:rPr kumimoji="1" lang="en-US" altLang="zh-CN" sz="2000" b="1" baseline="-25000">
                  <a:latin typeface="Times New Roman" pitchFamily="18" charset="0"/>
                  <a:cs typeface="Times New Roman" pitchFamily="18" charset="0"/>
                </a:rPr>
                <a:t>A</a:t>
              </a:r>
              <a:endParaRPr kumimoji="1" lang="en-US" altLang="zh-CN" sz="2000" b="1">
                <a:latin typeface="Times New Roman" pitchFamily="18" charset="0"/>
                <a:cs typeface="Times New Roman" pitchFamily="18" charset="0"/>
              </a:endParaRPr>
            </a:p>
          </p:txBody>
        </p:sp>
      </p:grpSp>
      <p:grpSp>
        <p:nvGrpSpPr>
          <p:cNvPr id="8" name="Group 25"/>
          <p:cNvGrpSpPr>
            <a:grpSpLocks/>
          </p:cNvGrpSpPr>
          <p:nvPr/>
        </p:nvGrpSpPr>
        <p:grpSpPr bwMode="auto">
          <a:xfrm>
            <a:off x="1323975" y="4103688"/>
            <a:ext cx="901700" cy="400050"/>
            <a:chOff x="624" y="2438"/>
            <a:chExt cx="568" cy="252"/>
          </a:xfrm>
        </p:grpSpPr>
        <p:sp>
          <p:nvSpPr>
            <p:cNvPr id="51238" name="Line 26"/>
            <p:cNvSpPr>
              <a:spLocks noChangeShapeType="1"/>
            </p:cNvSpPr>
            <p:nvPr/>
          </p:nvSpPr>
          <p:spPr bwMode="auto">
            <a:xfrm>
              <a:off x="624" y="2592"/>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39" name="Text Box 27"/>
            <p:cNvSpPr txBox="1">
              <a:spLocks noChangeArrowheads="1"/>
            </p:cNvSpPr>
            <p:nvPr/>
          </p:nvSpPr>
          <p:spPr bwMode="auto">
            <a:xfrm>
              <a:off x="960" y="2438"/>
              <a:ext cx="2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000" b="1" i="1">
                  <a:latin typeface="Times New Roman" pitchFamily="18" charset="0"/>
                  <a:cs typeface="Times New Roman" pitchFamily="18" charset="0"/>
                </a:rPr>
                <a:t>i</a:t>
              </a:r>
              <a:r>
                <a:rPr kumimoji="1" lang="en-US" altLang="zh-CN" sz="2000" b="1" baseline="-25000">
                  <a:latin typeface="Times New Roman" pitchFamily="18" charset="0"/>
                  <a:cs typeface="Times New Roman" pitchFamily="18" charset="0"/>
                </a:rPr>
                <a:t>B</a:t>
              </a:r>
              <a:endParaRPr kumimoji="1" lang="en-US" altLang="zh-CN" sz="2000" b="1">
                <a:latin typeface="Times New Roman" pitchFamily="18" charset="0"/>
                <a:cs typeface="Times New Roman" pitchFamily="18" charset="0"/>
              </a:endParaRPr>
            </a:p>
          </p:txBody>
        </p:sp>
      </p:grpSp>
      <p:grpSp>
        <p:nvGrpSpPr>
          <p:cNvPr id="9" name="Group 28"/>
          <p:cNvGrpSpPr>
            <a:grpSpLocks/>
          </p:cNvGrpSpPr>
          <p:nvPr/>
        </p:nvGrpSpPr>
        <p:grpSpPr bwMode="auto">
          <a:xfrm>
            <a:off x="1171575" y="3570288"/>
            <a:ext cx="912813" cy="400050"/>
            <a:chOff x="624" y="2438"/>
            <a:chExt cx="575" cy="252"/>
          </a:xfrm>
        </p:grpSpPr>
        <p:sp>
          <p:nvSpPr>
            <p:cNvPr id="51236" name="Line 29"/>
            <p:cNvSpPr>
              <a:spLocks noChangeShapeType="1"/>
            </p:cNvSpPr>
            <p:nvPr/>
          </p:nvSpPr>
          <p:spPr bwMode="auto">
            <a:xfrm>
              <a:off x="624" y="2592"/>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37" name="Text Box 30"/>
            <p:cNvSpPr txBox="1">
              <a:spLocks noChangeArrowheads="1"/>
            </p:cNvSpPr>
            <p:nvPr/>
          </p:nvSpPr>
          <p:spPr bwMode="auto">
            <a:xfrm>
              <a:off x="960" y="2438"/>
              <a:ext cx="23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000" b="1" i="1">
                  <a:latin typeface="Times New Roman" pitchFamily="18" charset="0"/>
                  <a:cs typeface="Times New Roman" pitchFamily="18" charset="0"/>
                </a:rPr>
                <a:t>i</a:t>
              </a:r>
              <a:r>
                <a:rPr kumimoji="1" lang="en-US" altLang="zh-CN" sz="2000" b="1" baseline="-25000">
                  <a:latin typeface="Times New Roman" pitchFamily="18" charset="0"/>
                  <a:cs typeface="Times New Roman" pitchFamily="18" charset="0"/>
                </a:rPr>
                <a:t>C</a:t>
              </a:r>
              <a:endParaRPr kumimoji="1" lang="en-US" altLang="zh-CN" sz="2000" b="1">
                <a:latin typeface="Times New Roman" pitchFamily="18" charset="0"/>
                <a:cs typeface="Times New Roman" pitchFamily="18" charset="0"/>
              </a:endParaRPr>
            </a:p>
          </p:txBody>
        </p:sp>
      </p:grpSp>
      <p:sp>
        <p:nvSpPr>
          <p:cNvPr id="69663" name="Text Box 31"/>
          <p:cNvSpPr txBox="1">
            <a:spLocks noChangeArrowheads="1"/>
          </p:cNvSpPr>
          <p:nvPr/>
        </p:nvSpPr>
        <p:spPr bwMode="auto">
          <a:xfrm>
            <a:off x="561975" y="5094288"/>
            <a:ext cx="3425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solidFill>
                  <a:schemeClr val="tx2"/>
                </a:solidFill>
                <a:latin typeface="Times New Roman" pitchFamily="18" charset="0"/>
                <a:cs typeface="Times New Roman" pitchFamily="18" charset="0"/>
              </a:rPr>
              <a:t>则三支路电流满足：</a:t>
            </a:r>
          </a:p>
        </p:txBody>
      </p:sp>
      <p:grpSp>
        <p:nvGrpSpPr>
          <p:cNvPr id="10" name="Group 32"/>
          <p:cNvGrpSpPr>
            <a:grpSpLocks/>
          </p:cNvGrpSpPr>
          <p:nvPr/>
        </p:nvGrpSpPr>
        <p:grpSpPr bwMode="auto">
          <a:xfrm>
            <a:off x="1774825" y="2224088"/>
            <a:ext cx="2422525" cy="2606675"/>
            <a:chOff x="542" y="2618"/>
            <a:chExt cx="1526" cy="1642"/>
          </a:xfrm>
        </p:grpSpPr>
        <p:sp>
          <p:nvSpPr>
            <p:cNvPr id="51234" name="Oval 33"/>
            <p:cNvSpPr>
              <a:spLocks noChangeArrowheads="1"/>
            </p:cNvSpPr>
            <p:nvPr/>
          </p:nvSpPr>
          <p:spPr bwMode="auto">
            <a:xfrm>
              <a:off x="542" y="2772"/>
              <a:ext cx="1526" cy="1488"/>
            </a:xfrm>
            <a:prstGeom prst="ellipse">
              <a:avLst/>
            </a:prstGeom>
            <a:noFill/>
            <a:ln w="28575">
              <a:solidFill>
                <a:srgbClr val="FF0066"/>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Times New Roman" pitchFamily="18" charset="0"/>
                <a:cs typeface="Times New Roman" pitchFamily="18" charset="0"/>
              </a:endParaRPr>
            </a:p>
          </p:txBody>
        </p:sp>
        <p:sp>
          <p:nvSpPr>
            <p:cNvPr id="51235" name="Text Box 34"/>
            <p:cNvSpPr txBox="1">
              <a:spLocks noChangeArrowheads="1"/>
            </p:cNvSpPr>
            <p:nvPr/>
          </p:nvSpPr>
          <p:spPr bwMode="auto">
            <a:xfrm>
              <a:off x="1430" y="2618"/>
              <a:ext cx="1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b="1" i="1">
                  <a:latin typeface="Times New Roman" pitchFamily="18" charset="0"/>
                  <a:cs typeface="Times New Roman" pitchFamily="18" charset="0"/>
                </a:rPr>
                <a:t>S</a:t>
              </a:r>
            </a:p>
          </p:txBody>
        </p:sp>
      </p:grpSp>
      <p:graphicFrame>
        <p:nvGraphicFramePr>
          <p:cNvPr id="69667" name="Object 2"/>
          <p:cNvGraphicFramePr>
            <a:graphicFrameLocks noChangeAspect="1"/>
          </p:cNvGraphicFramePr>
          <p:nvPr/>
        </p:nvGraphicFramePr>
        <p:xfrm>
          <a:off x="1628775" y="5622925"/>
          <a:ext cx="2133600" cy="552450"/>
        </p:xfrm>
        <a:graphic>
          <a:graphicData uri="http://schemas.openxmlformats.org/presentationml/2006/ole">
            <mc:AlternateContent xmlns:mc="http://schemas.openxmlformats.org/markup-compatibility/2006">
              <mc:Choice xmlns:v="urn:schemas-microsoft-com:vml" Requires="v">
                <p:oleObj spid="_x0000_s51302" name="Equation" r:id="rId3" imgW="1144080" imgH="279360" progId="">
                  <p:embed/>
                </p:oleObj>
              </mc:Choice>
              <mc:Fallback>
                <p:oleObj name="Equation" r:id="rId3" imgW="1144080" imgH="279360" progId="">
                  <p:embed/>
                  <p:pic>
                    <p:nvPicPr>
                      <p:cNvPr id="0" name="Picture 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8775" y="5622925"/>
                        <a:ext cx="2133600"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68" name="Text Box 36"/>
          <p:cNvSpPr txBox="1">
            <a:spLocks noChangeArrowheads="1"/>
          </p:cNvSpPr>
          <p:nvPr/>
        </p:nvSpPr>
        <p:spPr bwMode="auto">
          <a:xfrm>
            <a:off x="4786313" y="1935163"/>
            <a:ext cx="4167187"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pPr>
            <a:r>
              <a:rPr kumimoji="1" lang="zh-CN" altLang="en-US" sz="2400" b="1">
                <a:solidFill>
                  <a:schemeClr val="tx2"/>
                </a:solidFill>
                <a:latin typeface="Times New Roman" pitchFamily="18" charset="0"/>
                <a:cs typeface="Times New Roman" pitchFamily="18" charset="0"/>
              </a:rPr>
              <a:t>再如，电子技术中的基本器件双极型半导体三极管有三个管脚 </a:t>
            </a:r>
            <a:r>
              <a:rPr kumimoji="1" lang="en-US" altLang="zh-CN" sz="2400" b="1">
                <a:solidFill>
                  <a:schemeClr val="tx2"/>
                </a:solidFill>
                <a:latin typeface="Times New Roman" pitchFamily="18" charset="0"/>
                <a:cs typeface="Times New Roman" pitchFamily="18" charset="0"/>
              </a:rPr>
              <a:t>B, E, C</a:t>
            </a:r>
            <a:r>
              <a:rPr kumimoji="1" lang="zh-CN" altLang="en-US" sz="2400" b="1">
                <a:solidFill>
                  <a:schemeClr val="tx2"/>
                </a:solidFill>
                <a:latin typeface="Times New Roman" pitchFamily="18" charset="0"/>
                <a:cs typeface="Times New Roman" pitchFamily="18" charset="0"/>
              </a:rPr>
              <a:t>。</a:t>
            </a:r>
          </a:p>
        </p:txBody>
      </p:sp>
      <p:sp>
        <p:nvSpPr>
          <p:cNvPr id="69689" name="Text Box 57"/>
          <p:cNvSpPr txBox="1">
            <a:spLocks noChangeArrowheads="1"/>
          </p:cNvSpPr>
          <p:nvPr/>
        </p:nvSpPr>
        <p:spPr bwMode="auto">
          <a:xfrm>
            <a:off x="5043488" y="5095875"/>
            <a:ext cx="29543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solidFill>
                  <a:schemeClr val="tx2"/>
                </a:solidFill>
                <a:latin typeface="Times New Roman" pitchFamily="18" charset="0"/>
                <a:cs typeface="Times New Roman" pitchFamily="18" charset="0"/>
              </a:rPr>
              <a:t>三个极电流的关系为</a:t>
            </a:r>
          </a:p>
        </p:txBody>
      </p:sp>
      <p:grpSp>
        <p:nvGrpSpPr>
          <p:cNvPr id="11" name="Group 61"/>
          <p:cNvGrpSpPr>
            <a:grpSpLocks/>
          </p:cNvGrpSpPr>
          <p:nvPr/>
        </p:nvGrpSpPr>
        <p:grpSpPr bwMode="auto">
          <a:xfrm>
            <a:off x="6323013" y="2841625"/>
            <a:ext cx="1698625" cy="2120900"/>
            <a:chOff x="3619" y="2125"/>
            <a:chExt cx="1070" cy="1336"/>
          </a:xfrm>
        </p:grpSpPr>
        <p:grpSp>
          <p:nvGrpSpPr>
            <p:cNvPr id="51215" name="Group 38"/>
            <p:cNvGrpSpPr>
              <a:grpSpLocks/>
            </p:cNvGrpSpPr>
            <p:nvPr/>
          </p:nvGrpSpPr>
          <p:grpSpPr bwMode="auto">
            <a:xfrm>
              <a:off x="3961" y="2414"/>
              <a:ext cx="440" cy="879"/>
              <a:chOff x="4128" y="2936"/>
              <a:chExt cx="384" cy="676"/>
            </a:xfrm>
          </p:grpSpPr>
          <p:sp>
            <p:nvSpPr>
              <p:cNvPr id="51228" name="Line 39"/>
              <p:cNvSpPr>
                <a:spLocks noChangeShapeType="1"/>
              </p:cNvSpPr>
              <p:nvPr/>
            </p:nvSpPr>
            <p:spPr bwMode="auto">
              <a:xfrm>
                <a:off x="4368" y="3168"/>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9" name="Line 40"/>
              <p:cNvSpPr>
                <a:spLocks noChangeShapeType="1"/>
              </p:cNvSpPr>
              <p:nvPr/>
            </p:nvSpPr>
            <p:spPr bwMode="auto">
              <a:xfrm flipV="1">
                <a:off x="4368" y="3082"/>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0" name="Line 41"/>
              <p:cNvSpPr>
                <a:spLocks noChangeShapeType="1"/>
              </p:cNvSpPr>
              <p:nvPr/>
            </p:nvSpPr>
            <p:spPr bwMode="auto">
              <a:xfrm>
                <a:off x="4368" y="3282"/>
                <a:ext cx="144" cy="144"/>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1231" name="Line 42"/>
              <p:cNvSpPr>
                <a:spLocks noChangeShapeType="1"/>
              </p:cNvSpPr>
              <p:nvPr/>
            </p:nvSpPr>
            <p:spPr bwMode="auto">
              <a:xfrm>
                <a:off x="4128" y="3256"/>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2" name="Line 43"/>
              <p:cNvSpPr>
                <a:spLocks noChangeShapeType="1"/>
              </p:cNvSpPr>
              <p:nvPr/>
            </p:nvSpPr>
            <p:spPr bwMode="auto">
              <a:xfrm>
                <a:off x="4504" y="3420"/>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3" name="Line 44"/>
              <p:cNvSpPr>
                <a:spLocks noChangeShapeType="1"/>
              </p:cNvSpPr>
              <p:nvPr/>
            </p:nvSpPr>
            <p:spPr bwMode="auto">
              <a:xfrm flipV="1">
                <a:off x="4512" y="2936"/>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1216" name="Text Box 45"/>
            <p:cNvSpPr txBox="1">
              <a:spLocks noChangeArrowheads="1"/>
            </p:cNvSpPr>
            <p:nvPr/>
          </p:nvSpPr>
          <p:spPr bwMode="auto">
            <a:xfrm>
              <a:off x="3975" y="2497"/>
              <a:ext cx="21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b="1">
                  <a:latin typeface="Times New Roman" pitchFamily="18" charset="0"/>
                  <a:cs typeface="Times New Roman" pitchFamily="18" charset="0"/>
                </a:rPr>
                <a:t>B</a:t>
              </a:r>
            </a:p>
          </p:txBody>
        </p:sp>
        <p:sp>
          <p:nvSpPr>
            <p:cNvPr id="51217" name="Text Box 46"/>
            <p:cNvSpPr txBox="1">
              <a:spLocks noChangeArrowheads="1"/>
            </p:cNvSpPr>
            <p:nvPr/>
          </p:nvSpPr>
          <p:spPr bwMode="auto">
            <a:xfrm>
              <a:off x="4417" y="2864"/>
              <a:ext cx="21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b="1">
                  <a:latin typeface="Times New Roman" pitchFamily="18" charset="0"/>
                  <a:cs typeface="Times New Roman" pitchFamily="18" charset="0"/>
                </a:rPr>
                <a:t>E</a:t>
              </a:r>
            </a:p>
          </p:txBody>
        </p:sp>
        <p:sp>
          <p:nvSpPr>
            <p:cNvPr id="51218" name="Text Box 47"/>
            <p:cNvSpPr txBox="1">
              <a:spLocks noChangeArrowheads="1"/>
            </p:cNvSpPr>
            <p:nvPr/>
          </p:nvSpPr>
          <p:spPr bwMode="auto">
            <a:xfrm>
              <a:off x="4460" y="2416"/>
              <a:ext cx="22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b="1">
                  <a:latin typeface="Times New Roman" pitchFamily="18" charset="0"/>
                  <a:cs typeface="Times New Roman" pitchFamily="18" charset="0"/>
                </a:rPr>
                <a:t>C</a:t>
              </a:r>
            </a:p>
          </p:txBody>
        </p:sp>
        <p:grpSp>
          <p:nvGrpSpPr>
            <p:cNvPr id="51219" name="Group 48"/>
            <p:cNvGrpSpPr>
              <a:grpSpLocks/>
            </p:cNvGrpSpPr>
            <p:nvPr/>
          </p:nvGrpSpPr>
          <p:grpSpPr bwMode="auto">
            <a:xfrm>
              <a:off x="3619" y="2487"/>
              <a:ext cx="330" cy="311"/>
              <a:chOff x="3888" y="2977"/>
              <a:chExt cx="288" cy="239"/>
            </a:xfrm>
          </p:grpSpPr>
          <p:sp>
            <p:nvSpPr>
              <p:cNvPr id="51226" name="Line 49"/>
              <p:cNvSpPr>
                <a:spLocks noChangeShapeType="1"/>
              </p:cNvSpPr>
              <p:nvPr/>
            </p:nvSpPr>
            <p:spPr bwMode="auto">
              <a:xfrm>
                <a:off x="3888" y="3216"/>
                <a:ext cx="288"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51227" name="Text Box 50"/>
              <p:cNvSpPr txBox="1">
                <a:spLocks noChangeArrowheads="1"/>
              </p:cNvSpPr>
              <p:nvPr/>
            </p:nvSpPr>
            <p:spPr bwMode="auto">
              <a:xfrm>
                <a:off x="3936" y="2977"/>
                <a:ext cx="193"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b="1" i="1">
                    <a:latin typeface="Times New Roman" pitchFamily="18" charset="0"/>
                    <a:cs typeface="Times New Roman" pitchFamily="18" charset="0"/>
                  </a:rPr>
                  <a:t>i</a:t>
                </a:r>
                <a:r>
                  <a:rPr kumimoji="1" lang="en-US" altLang="zh-CN" b="1" baseline="-25000">
                    <a:latin typeface="Times New Roman" pitchFamily="18" charset="0"/>
                    <a:cs typeface="Times New Roman" pitchFamily="18" charset="0"/>
                  </a:rPr>
                  <a:t>B</a:t>
                </a:r>
              </a:p>
            </p:txBody>
          </p:sp>
        </p:grpSp>
        <p:sp>
          <p:nvSpPr>
            <p:cNvPr id="51220" name="Line 52"/>
            <p:cNvSpPr>
              <a:spLocks noChangeShapeType="1"/>
            </p:cNvSpPr>
            <p:nvPr/>
          </p:nvSpPr>
          <p:spPr bwMode="auto">
            <a:xfrm rot="5400000">
              <a:off x="4131" y="3274"/>
              <a:ext cx="37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51221" name="Text Box 53"/>
            <p:cNvSpPr txBox="1">
              <a:spLocks noChangeArrowheads="1"/>
            </p:cNvSpPr>
            <p:nvPr/>
          </p:nvSpPr>
          <p:spPr bwMode="auto">
            <a:xfrm>
              <a:off x="4086" y="3066"/>
              <a:ext cx="22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b="1" i="1">
                  <a:latin typeface="Times New Roman" pitchFamily="18" charset="0"/>
                  <a:cs typeface="Times New Roman" pitchFamily="18" charset="0"/>
                </a:rPr>
                <a:t>i</a:t>
              </a:r>
              <a:r>
                <a:rPr kumimoji="1" lang="en-US" altLang="zh-CN" b="1" baseline="-25000">
                  <a:latin typeface="Times New Roman" pitchFamily="18" charset="0"/>
                  <a:cs typeface="Times New Roman" pitchFamily="18" charset="0"/>
                </a:rPr>
                <a:t>E</a:t>
              </a:r>
            </a:p>
          </p:txBody>
        </p:sp>
        <p:grpSp>
          <p:nvGrpSpPr>
            <p:cNvPr id="51222" name="Group 54"/>
            <p:cNvGrpSpPr>
              <a:grpSpLocks/>
            </p:cNvGrpSpPr>
            <p:nvPr/>
          </p:nvGrpSpPr>
          <p:grpSpPr bwMode="auto">
            <a:xfrm>
              <a:off x="4461" y="2125"/>
              <a:ext cx="228" cy="466"/>
              <a:chOff x="4560" y="2714"/>
              <a:chExt cx="199" cy="358"/>
            </a:xfrm>
          </p:grpSpPr>
          <p:sp>
            <p:nvSpPr>
              <p:cNvPr id="51224" name="Line 55"/>
              <p:cNvSpPr>
                <a:spLocks noChangeShapeType="1"/>
              </p:cNvSpPr>
              <p:nvPr/>
            </p:nvSpPr>
            <p:spPr bwMode="auto">
              <a:xfrm rot="5400000">
                <a:off x="4416" y="2928"/>
                <a:ext cx="288" cy="0"/>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1225" name="Text Box 56"/>
              <p:cNvSpPr txBox="1">
                <a:spLocks noChangeArrowheads="1"/>
              </p:cNvSpPr>
              <p:nvPr/>
            </p:nvSpPr>
            <p:spPr bwMode="auto">
              <a:xfrm>
                <a:off x="4566" y="2714"/>
                <a:ext cx="193"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b="1" i="1">
                    <a:latin typeface="Times New Roman" pitchFamily="18" charset="0"/>
                    <a:cs typeface="Times New Roman" pitchFamily="18" charset="0"/>
                  </a:rPr>
                  <a:t>i</a:t>
                </a:r>
                <a:r>
                  <a:rPr kumimoji="1" lang="en-US" altLang="zh-CN" b="1" i="1" baseline="-25000">
                    <a:latin typeface="Times New Roman" pitchFamily="18" charset="0"/>
                    <a:cs typeface="Times New Roman" pitchFamily="18" charset="0"/>
                  </a:rPr>
                  <a:t>C</a:t>
                </a:r>
                <a:endParaRPr kumimoji="1" lang="en-US" altLang="zh-CN" b="1" baseline="-25000">
                  <a:latin typeface="Times New Roman" pitchFamily="18" charset="0"/>
                  <a:cs typeface="Times New Roman" pitchFamily="18" charset="0"/>
                </a:endParaRPr>
              </a:p>
            </p:txBody>
          </p:sp>
        </p:grpSp>
        <p:sp>
          <p:nvSpPr>
            <p:cNvPr id="51223" name="Oval 58"/>
            <p:cNvSpPr>
              <a:spLocks noChangeArrowheads="1"/>
            </p:cNvSpPr>
            <p:nvPr/>
          </p:nvSpPr>
          <p:spPr bwMode="auto">
            <a:xfrm>
              <a:off x="4007" y="2442"/>
              <a:ext cx="659" cy="624"/>
            </a:xfrm>
            <a:prstGeom prst="ellipse">
              <a:avLst/>
            </a:prstGeom>
            <a:noFill/>
            <a:ln w="28575">
              <a:solidFill>
                <a:srgbClr val="FF0066"/>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Times New Roman" pitchFamily="18" charset="0"/>
                <a:cs typeface="Times New Roman" pitchFamily="18" charset="0"/>
              </a:endParaRPr>
            </a:p>
          </p:txBody>
        </p:sp>
      </p:grpSp>
      <p:graphicFrame>
        <p:nvGraphicFramePr>
          <p:cNvPr id="69691" name="Object 3"/>
          <p:cNvGraphicFramePr>
            <a:graphicFrameLocks noChangeAspect="1"/>
          </p:cNvGraphicFramePr>
          <p:nvPr/>
        </p:nvGraphicFramePr>
        <p:xfrm>
          <a:off x="6311900" y="5605463"/>
          <a:ext cx="1671638" cy="644525"/>
        </p:xfrm>
        <a:graphic>
          <a:graphicData uri="http://schemas.openxmlformats.org/presentationml/2006/ole">
            <mc:AlternateContent xmlns:mc="http://schemas.openxmlformats.org/markup-compatibility/2006">
              <mc:Choice xmlns:v="urn:schemas-microsoft-com:vml" Requires="v">
                <p:oleObj spid="_x0000_s51303" name="Equation" r:id="rId5" imgW="839160" imgH="279360" progId="">
                  <p:embed/>
                </p:oleObj>
              </mc:Choice>
              <mc:Fallback>
                <p:oleObj name="Equation" r:id="rId5" imgW="839160" imgH="279360" progId="">
                  <p:embed/>
                  <p:pic>
                    <p:nvPicPr>
                      <p:cNvPr id="0" name="Picture 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1900" y="5605463"/>
                        <a:ext cx="1671638" cy="64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灯片编号占位符 2"/>
          <p:cNvSpPr>
            <a:spLocks noGrp="1"/>
          </p:cNvSpPr>
          <p:nvPr>
            <p:ph type="sldNum" sz="quarter" idx="10"/>
          </p:nvPr>
        </p:nvSpPr>
        <p:spPr/>
        <p:txBody>
          <a:bodyPr/>
          <a:lstStyle/>
          <a:p>
            <a:pPr>
              <a:defRPr/>
            </a:pPr>
            <a:fld id="{EE823C69-BAB3-4855-B98D-EA704B1FD3BB}" type="slidenum">
              <a:rPr lang="zh-CN" altLang="en-US" smtClean="0"/>
              <a:pPr>
                <a:defRPr/>
              </a:pPr>
              <a:t>52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69636">
                                            <p:txEl>
                                              <p:pRg st="0" end="0"/>
                                            </p:txEl>
                                          </p:spTgt>
                                        </p:tgtEl>
                                        <p:attrNameLst>
                                          <p:attrName>style.visibility</p:attrName>
                                        </p:attrNameLst>
                                      </p:cBhvr>
                                      <p:to>
                                        <p:strVal val="visible"/>
                                      </p:to>
                                    </p:set>
                                    <p:animEffect transition="in" filter="wipe(left)">
                                      <p:cBhvr>
                                        <p:cTn id="7" dur="75"/>
                                        <p:tgtEl>
                                          <p:spTgt spid="69636">
                                            <p:txEl>
                                              <p:pRg st="0" end="0"/>
                                            </p:txEl>
                                          </p:spTgt>
                                        </p:tgtEl>
                                      </p:cBhvr>
                                    </p:animEffect>
                                  </p:childTnLst>
                                </p:cTn>
                              </p:par>
                            </p:childTnLst>
                          </p:cTn>
                        </p:par>
                        <p:par>
                          <p:cTn id="8" fill="hold" nodeType="afterGroup">
                            <p:stCondLst>
                              <p:cond delay="2625"/>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par>
                          <p:cTn id="11" fill="hold" nodeType="afterGroup">
                            <p:stCondLst>
                              <p:cond delay="3125"/>
                            </p:stCondLst>
                            <p:childTnLst>
                              <p:par>
                                <p:cTn id="12" presetID="1" presetClass="entr" presetSubtype="0" fill="hold" nodeType="afterEffect">
                                  <p:stCondLst>
                                    <p:cond delay="0"/>
                                  </p:stCondLst>
                                  <p:childTnLst>
                                    <p:set>
                                      <p:cBhvr>
                                        <p:cTn id="13" dur="1" fill="hold">
                                          <p:stCondLst>
                                            <p:cond delay="499"/>
                                          </p:stCondLst>
                                        </p:cTn>
                                        <p:tgtEl>
                                          <p:spTgt spid="7"/>
                                        </p:tgtEl>
                                        <p:attrNameLst>
                                          <p:attrName>style.visibility</p:attrName>
                                        </p:attrNameLst>
                                      </p:cBhvr>
                                      <p:to>
                                        <p:strVal val="visible"/>
                                      </p:to>
                                    </p:set>
                                  </p:childTnLst>
                                </p:cTn>
                              </p:par>
                            </p:childTnLst>
                          </p:cTn>
                        </p:par>
                        <p:par>
                          <p:cTn id="14" fill="hold" nodeType="afterGroup">
                            <p:stCondLst>
                              <p:cond delay="3625"/>
                            </p:stCondLst>
                            <p:childTnLst>
                              <p:par>
                                <p:cTn id="15" presetID="1" presetClass="entr" presetSubtype="0" fill="hold" nodeType="afterEffect">
                                  <p:stCondLst>
                                    <p:cond delay="0"/>
                                  </p:stCondLst>
                                  <p:childTnLst>
                                    <p:set>
                                      <p:cBhvr>
                                        <p:cTn id="16" dur="1" fill="hold">
                                          <p:stCondLst>
                                            <p:cond delay="499"/>
                                          </p:stCondLst>
                                        </p:cTn>
                                        <p:tgtEl>
                                          <p:spTgt spid="8"/>
                                        </p:tgtEl>
                                        <p:attrNameLst>
                                          <p:attrName>style.visibility</p:attrName>
                                        </p:attrNameLst>
                                      </p:cBhvr>
                                      <p:to>
                                        <p:strVal val="visible"/>
                                      </p:to>
                                    </p:set>
                                  </p:childTnLst>
                                </p:cTn>
                              </p:par>
                            </p:childTnLst>
                          </p:cTn>
                        </p:par>
                        <p:par>
                          <p:cTn id="17" fill="hold" nodeType="afterGroup">
                            <p:stCondLst>
                              <p:cond delay="4125"/>
                            </p:stCondLst>
                            <p:childTnLst>
                              <p:par>
                                <p:cTn id="18" presetID="1" presetClass="entr" presetSubtype="0" fill="hold" nodeType="afterEffect">
                                  <p:stCondLst>
                                    <p:cond delay="0"/>
                                  </p:stCondLst>
                                  <p:childTnLst>
                                    <p:set>
                                      <p:cBhvr>
                                        <p:cTn id="19" dur="1" fill="hold">
                                          <p:stCondLst>
                                            <p:cond delay="499"/>
                                          </p:stCondLst>
                                        </p:cTn>
                                        <p:tgtEl>
                                          <p:spTgt spid="9"/>
                                        </p:tgtEl>
                                        <p:attrNameLst>
                                          <p:attrName>style.visibility</p:attrName>
                                        </p:attrNameLst>
                                      </p:cBhvr>
                                      <p:to>
                                        <p:strVal val="visible"/>
                                      </p:to>
                                    </p:set>
                                  </p:childTnLst>
                                </p:cTn>
                              </p:par>
                            </p:childTnLst>
                          </p:cTn>
                        </p:par>
                        <p:par>
                          <p:cTn id="20" fill="hold" nodeType="afterGroup">
                            <p:stCondLst>
                              <p:cond delay="4625"/>
                            </p:stCondLst>
                            <p:childTnLst>
                              <p:par>
                                <p:cTn id="21" presetID="1" presetClass="entr" presetSubtype="0" fill="hold" nodeType="afterEffect">
                                  <p:stCondLst>
                                    <p:cond delay="0"/>
                                  </p:stCondLst>
                                  <p:childTnLst>
                                    <p:set>
                                      <p:cBhvr>
                                        <p:cTn id="22" dur="1" fill="hold">
                                          <p:stCondLst>
                                            <p:cond delay="499"/>
                                          </p:stCondLst>
                                        </p:cTn>
                                        <p:tgtEl>
                                          <p:spTgt spid="1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iterate type="lt">
                                    <p:tmAbs val="75"/>
                                  </p:iterate>
                                  <p:childTnLst>
                                    <p:set>
                                      <p:cBhvr>
                                        <p:cTn id="26" dur="1" fill="hold">
                                          <p:stCondLst>
                                            <p:cond delay="74"/>
                                          </p:stCondLst>
                                        </p:cTn>
                                        <p:tgtEl>
                                          <p:spTgt spid="69663">
                                            <p:txEl>
                                              <p:pRg st="0" end="0"/>
                                            </p:txEl>
                                          </p:spTgt>
                                        </p:tgtEl>
                                        <p:attrNameLst>
                                          <p:attrName>style.visibility</p:attrName>
                                        </p:attrNameLst>
                                      </p:cBhvr>
                                      <p:to>
                                        <p:strVal val="visible"/>
                                      </p:to>
                                    </p:set>
                                  </p:childTnLst>
                                </p:cTn>
                              </p:par>
                            </p:childTnLst>
                          </p:cTn>
                        </p:par>
                        <p:par>
                          <p:cTn id="27" fill="hold" nodeType="afterGroup">
                            <p:stCondLst>
                              <p:cond delay="675"/>
                            </p:stCondLst>
                            <p:childTnLst>
                              <p:par>
                                <p:cTn id="28" presetID="1" presetClass="entr" presetSubtype="0" fill="hold" nodeType="afterEffect">
                                  <p:stCondLst>
                                    <p:cond delay="0"/>
                                  </p:stCondLst>
                                  <p:childTnLst>
                                    <p:set>
                                      <p:cBhvr>
                                        <p:cTn id="29" dur="1" fill="hold">
                                          <p:stCondLst>
                                            <p:cond delay="499"/>
                                          </p:stCondLst>
                                        </p:cTn>
                                        <p:tgtEl>
                                          <p:spTgt spid="69667"/>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iterate type="lt">
                                    <p:tmAbs val="75"/>
                                  </p:iterate>
                                  <p:childTnLst>
                                    <p:set>
                                      <p:cBhvr>
                                        <p:cTn id="33" dur="1" fill="hold">
                                          <p:stCondLst>
                                            <p:cond delay="74"/>
                                          </p:stCondLst>
                                        </p:cTn>
                                        <p:tgtEl>
                                          <p:spTgt spid="69668">
                                            <p:txEl>
                                              <p:pRg st="0" end="0"/>
                                            </p:txEl>
                                          </p:spTgt>
                                        </p:tgtEl>
                                        <p:attrNameLst>
                                          <p:attrName>style.visibility</p:attrName>
                                        </p:attrNameLst>
                                      </p:cBhvr>
                                      <p:to>
                                        <p:strVal val="visible"/>
                                      </p:to>
                                    </p:set>
                                  </p:childTnLst>
                                </p:cTn>
                              </p:par>
                            </p:childTnLst>
                          </p:cTn>
                        </p:par>
                        <p:par>
                          <p:cTn id="34" fill="hold" nodeType="afterGroup">
                            <p:stCondLst>
                              <p:cond delay="2475"/>
                            </p:stCondLst>
                            <p:childTnLst>
                              <p:par>
                                <p:cTn id="35" presetID="1" presetClass="entr" presetSubtype="0" fill="hold" nodeType="after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iterate type="lt">
                                    <p:tmAbs val="75"/>
                                  </p:iterate>
                                  <p:childTnLst>
                                    <p:set>
                                      <p:cBhvr>
                                        <p:cTn id="40" dur="1" fill="hold">
                                          <p:stCondLst>
                                            <p:cond delay="74"/>
                                          </p:stCondLst>
                                        </p:cTn>
                                        <p:tgtEl>
                                          <p:spTgt spid="69689">
                                            <p:txEl>
                                              <p:pRg st="0" end="0"/>
                                            </p:txEl>
                                          </p:spTgt>
                                        </p:tgtEl>
                                        <p:attrNameLst>
                                          <p:attrName>style.visibility</p:attrName>
                                        </p:attrNameLst>
                                      </p:cBhvr>
                                      <p:to>
                                        <p:strVal val="visible"/>
                                      </p:to>
                                    </p:set>
                                  </p:childTnLst>
                                </p:cTn>
                              </p:par>
                            </p:childTnLst>
                          </p:cTn>
                        </p:par>
                        <p:par>
                          <p:cTn id="41" fill="hold" nodeType="afterGroup">
                            <p:stCondLst>
                              <p:cond delay="675"/>
                            </p:stCondLst>
                            <p:childTnLst>
                              <p:par>
                                <p:cTn id="42" presetID="1" presetClass="entr" presetSubtype="0" fill="hold" nodeType="afterEffect">
                                  <p:stCondLst>
                                    <p:cond delay="0"/>
                                  </p:stCondLst>
                                  <p:childTnLst>
                                    <p:set>
                                      <p:cBhvr>
                                        <p:cTn id="43" dur="1" fill="hold">
                                          <p:stCondLst>
                                            <p:cond delay="499"/>
                                          </p:stCondLst>
                                        </p:cTn>
                                        <p:tgtEl>
                                          <p:spTgt spid="696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build="p" autoUpdateAnimBg="0"/>
      <p:bldP spid="69663" grpId="0" build="p" autoUpdateAnimBg="0"/>
      <p:bldP spid="69668" grpId="0" build="p" autoUpdateAnimBg="0"/>
      <p:bldP spid="69689"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zh-CN" dirty="0" smtClean="0">
                <a:ea typeface="宋体" pitchFamily="2" charset="-122"/>
              </a:rPr>
              <a:t>1.6 </a:t>
            </a:r>
            <a:r>
              <a:rPr lang="zh-CN" altLang="en-US" dirty="0" smtClean="0">
                <a:ea typeface="宋体" pitchFamily="2" charset="-122"/>
              </a:rPr>
              <a:t>基尔霍夫定律</a:t>
            </a:r>
            <a:r>
              <a:rPr lang="zh-CN" altLang="en-US" dirty="0" smtClean="0">
                <a:ea typeface="楷体" pitchFamily="49" charset="-122"/>
              </a:rPr>
              <a:t>（</a:t>
            </a:r>
            <a:r>
              <a:rPr lang="zh-CN" altLang="en-US" dirty="0" smtClean="0">
                <a:ea typeface="宋体" pitchFamily="2" charset="-122"/>
              </a:rPr>
              <a:t>续</a:t>
            </a:r>
            <a:r>
              <a:rPr lang="en-US" altLang="zh-CN" dirty="0" smtClean="0">
                <a:ea typeface="宋体" pitchFamily="2" charset="-122"/>
              </a:rPr>
              <a:t>5</a:t>
            </a:r>
            <a:r>
              <a:rPr lang="zh-CN" altLang="en-US" dirty="0" smtClean="0">
                <a:ea typeface="楷体" pitchFamily="49" charset="-122"/>
              </a:rPr>
              <a:t>）</a:t>
            </a:r>
          </a:p>
        </p:txBody>
      </p:sp>
      <p:sp>
        <p:nvSpPr>
          <p:cNvPr id="52227" name="Rectangle 3"/>
          <p:cNvSpPr>
            <a:spLocks noGrp="1" noChangeArrowheads="1"/>
          </p:cNvSpPr>
          <p:nvPr>
            <p:ph sz="quarter" idx="11"/>
          </p:nvPr>
        </p:nvSpPr>
        <p:spPr/>
        <p:txBody>
          <a:bodyPr/>
          <a:lstStyle/>
          <a:p>
            <a:pPr eaLnBrk="1" hangingPunct="1"/>
            <a:r>
              <a:rPr lang="zh-CN" altLang="en-US" dirty="0" smtClean="0"/>
              <a:t>基尔霍夫电压定律</a:t>
            </a:r>
            <a:r>
              <a:rPr lang="zh-CN" altLang="en-US" dirty="0" smtClean="0">
                <a:ea typeface="楷体" pitchFamily="49" charset="-122"/>
              </a:rPr>
              <a:t>（</a:t>
            </a:r>
            <a:r>
              <a:rPr lang="en-US" altLang="zh-CN" dirty="0" smtClean="0"/>
              <a:t>Kirchhoff’s Voltage Law, KVL</a:t>
            </a:r>
            <a:r>
              <a:rPr lang="zh-CN" altLang="en-US" dirty="0" smtClean="0">
                <a:latin typeface="楷体" pitchFamily="49" charset="-122"/>
                <a:ea typeface="楷体" pitchFamily="49" charset="-122"/>
              </a:rPr>
              <a:t>）</a:t>
            </a:r>
          </a:p>
          <a:p>
            <a:pPr lvl="1" eaLnBrk="1" hangingPunct="1"/>
            <a:r>
              <a:rPr lang="en-US" altLang="zh-CN" sz="2400" dirty="0" smtClean="0"/>
              <a:t>KVL</a:t>
            </a:r>
            <a:r>
              <a:rPr lang="zh-CN" altLang="en-US" sz="2400" dirty="0" smtClean="0"/>
              <a:t>表述：任何集中参数电路中，任意时刻绕任意一个回路一周所有支路电压的代数和总是为零。用数学式子表示为</a:t>
            </a:r>
          </a:p>
          <a:p>
            <a:pPr lvl="1" eaLnBrk="1" hangingPunct="1"/>
            <a:endParaRPr lang="en-US" altLang="zh-CN" dirty="0" smtClean="0"/>
          </a:p>
        </p:txBody>
      </p:sp>
      <p:graphicFrame>
        <p:nvGraphicFramePr>
          <p:cNvPr id="70660" name="Object 2"/>
          <p:cNvGraphicFramePr>
            <a:graphicFrameLocks noChangeAspect="1"/>
          </p:cNvGraphicFramePr>
          <p:nvPr>
            <p:extLst>
              <p:ext uri="{D42A27DB-BD31-4B8C-83A1-F6EECF244321}">
                <p14:modId xmlns:p14="http://schemas.microsoft.com/office/powerpoint/2010/main" val="889582358"/>
              </p:ext>
            </p:extLst>
          </p:nvPr>
        </p:nvGraphicFramePr>
        <p:xfrm>
          <a:off x="2674938" y="2843213"/>
          <a:ext cx="3419475" cy="701675"/>
        </p:xfrm>
        <a:graphic>
          <a:graphicData uri="http://schemas.openxmlformats.org/presentationml/2006/ole">
            <mc:AlternateContent xmlns:mc="http://schemas.openxmlformats.org/markup-compatibility/2006">
              <mc:Choice xmlns:v="urn:schemas-microsoft-com:vml" Requires="v">
                <p:oleObj spid="_x0000_s52252" name="Equation" r:id="rId3" imgW="1701720" imgH="342720" progId="">
                  <p:embed/>
                </p:oleObj>
              </mc:Choice>
              <mc:Fallback>
                <p:oleObj name="Equation" r:id="rId3" imgW="1701720" imgH="342720" progId="">
                  <p:embed/>
                  <p:pic>
                    <p:nvPicPr>
                      <p:cNvPr id="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4938" y="2843213"/>
                        <a:ext cx="3419475" cy="70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61" name="Text Box 5"/>
          <p:cNvSpPr txBox="1">
            <a:spLocks noChangeArrowheads="1"/>
          </p:cNvSpPr>
          <p:nvPr/>
        </p:nvSpPr>
        <p:spPr bwMode="auto">
          <a:xfrm>
            <a:off x="482600" y="3941763"/>
            <a:ext cx="8399463" cy="168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00113" indent="-900113"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pPr>
            <a:r>
              <a:rPr kumimoji="1" lang="zh-CN" altLang="en-US" sz="2400" b="1" dirty="0">
                <a:solidFill>
                  <a:schemeClr val="tx2"/>
                </a:solidFill>
                <a:latin typeface="Times New Roman" pitchFamily="18" charset="0"/>
                <a:cs typeface="Times New Roman" pitchFamily="18" charset="0"/>
              </a:rPr>
              <a:t>注意：若支路 </a:t>
            </a:r>
            <a:r>
              <a:rPr kumimoji="1" lang="en-US" altLang="zh-CN" sz="2400" b="1" i="1" dirty="0">
                <a:solidFill>
                  <a:schemeClr val="tx2"/>
                </a:solidFill>
                <a:latin typeface="Times New Roman" pitchFamily="18" charset="0"/>
                <a:cs typeface="Times New Roman" pitchFamily="18" charset="0"/>
              </a:rPr>
              <a:t>k </a:t>
            </a:r>
            <a:r>
              <a:rPr kumimoji="1" lang="zh-CN" altLang="en-US" sz="2400" b="1" dirty="0">
                <a:solidFill>
                  <a:schemeClr val="tx2"/>
                </a:solidFill>
                <a:latin typeface="Times New Roman" pitchFamily="18" charset="0"/>
                <a:cs typeface="Times New Roman" pitchFamily="18" charset="0"/>
              </a:rPr>
              <a:t>的电压参考方向与回路 </a:t>
            </a:r>
            <a:r>
              <a:rPr kumimoji="1" lang="en-US" altLang="zh-CN" sz="2400" b="1" i="1" dirty="0">
                <a:solidFill>
                  <a:schemeClr val="tx2"/>
                </a:solidFill>
                <a:latin typeface="Times New Roman" pitchFamily="18" charset="0"/>
                <a:cs typeface="Times New Roman" pitchFamily="18" charset="0"/>
              </a:rPr>
              <a:t>L </a:t>
            </a:r>
            <a:r>
              <a:rPr kumimoji="1" lang="zh-CN" altLang="en-US" sz="2400" b="1" dirty="0">
                <a:solidFill>
                  <a:schemeClr val="tx2"/>
                </a:solidFill>
                <a:latin typeface="Times New Roman" pitchFamily="18" charset="0"/>
                <a:cs typeface="Times New Roman" pitchFamily="18" charset="0"/>
              </a:rPr>
              <a:t>的绕行方向一致，求和式中取“</a:t>
            </a:r>
            <a:r>
              <a:rPr kumimoji="1" lang="en-US" altLang="zh-CN" sz="2400" b="1" dirty="0">
                <a:solidFill>
                  <a:schemeClr val="tx2"/>
                </a:solidFill>
                <a:latin typeface="Times New Roman" pitchFamily="18" charset="0"/>
                <a:cs typeface="Times New Roman" pitchFamily="18" charset="0"/>
              </a:rPr>
              <a:t>+”</a:t>
            </a:r>
            <a:r>
              <a:rPr kumimoji="1" lang="zh-CN" altLang="en-US" sz="2400" b="1" dirty="0">
                <a:solidFill>
                  <a:schemeClr val="tx2"/>
                </a:solidFill>
                <a:latin typeface="Times New Roman" pitchFamily="18" charset="0"/>
                <a:cs typeface="Times New Roman" pitchFamily="18" charset="0"/>
              </a:rPr>
              <a:t>；若支路 </a:t>
            </a:r>
            <a:r>
              <a:rPr kumimoji="1" lang="en-US" altLang="zh-CN" sz="2400" b="1" i="1" dirty="0">
                <a:solidFill>
                  <a:schemeClr val="tx2"/>
                </a:solidFill>
                <a:latin typeface="Times New Roman" pitchFamily="18" charset="0"/>
                <a:cs typeface="Times New Roman" pitchFamily="18" charset="0"/>
              </a:rPr>
              <a:t>k </a:t>
            </a:r>
            <a:r>
              <a:rPr kumimoji="1" lang="zh-CN" altLang="en-US" sz="2400" b="1" dirty="0">
                <a:solidFill>
                  <a:schemeClr val="tx2"/>
                </a:solidFill>
                <a:latin typeface="Times New Roman" pitchFamily="18" charset="0"/>
                <a:cs typeface="Times New Roman" pitchFamily="18" charset="0"/>
              </a:rPr>
              <a:t>的电压参考方向与回路 </a:t>
            </a:r>
            <a:r>
              <a:rPr kumimoji="1" lang="en-US" altLang="zh-CN" sz="2400" b="1" i="1" dirty="0">
                <a:solidFill>
                  <a:schemeClr val="tx2"/>
                </a:solidFill>
                <a:latin typeface="Times New Roman" pitchFamily="18" charset="0"/>
                <a:cs typeface="Times New Roman" pitchFamily="18" charset="0"/>
              </a:rPr>
              <a:t>L </a:t>
            </a:r>
            <a:r>
              <a:rPr kumimoji="1" lang="zh-CN" altLang="en-US" sz="2400" b="1" dirty="0">
                <a:solidFill>
                  <a:schemeClr val="tx2"/>
                </a:solidFill>
                <a:latin typeface="Times New Roman" pitchFamily="18" charset="0"/>
                <a:cs typeface="Times New Roman" pitchFamily="18" charset="0"/>
              </a:rPr>
              <a:t>的绕行方向相反，求和式中取“－</a:t>
            </a:r>
            <a:r>
              <a:rPr kumimoji="1" lang="en-US" altLang="zh-CN" sz="2400" b="1" dirty="0">
                <a:solidFill>
                  <a:schemeClr val="tx2"/>
                </a:solidFill>
                <a:latin typeface="Times New Roman" pitchFamily="18" charset="0"/>
                <a:cs typeface="Times New Roman" pitchFamily="18" charset="0"/>
              </a:rPr>
              <a:t>”</a:t>
            </a:r>
            <a:r>
              <a:rPr kumimoji="1" lang="zh-CN" altLang="en-US" sz="2400" b="1" dirty="0">
                <a:solidFill>
                  <a:schemeClr val="tx2"/>
                </a:solidFill>
                <a:latin typeface="Times New Roman" pitchFamily="18" charset="0"/>
                <a:cs typeface="Times New Roman" pitchFamily="18" charset="0"/>
              </a:rPr>
              <a:t>。</a:t>
            </a:r>
          </a:p>
        </p:txBody>
      </p:sp>
      <p:sp>
        <p:nvSpPr>
          <p:cNvPr id="2" name="灯片编号占位符 1"/>
          <p:cNvSpPr>
            <a:spLocks noGrp="1"/>
          </p:cNvSpPr>
          <p:nvPr>
            <p:ph type="sldNum" sz="quarter" idx="10"/>
          </p:nvPr>
        </p:nvSpPr>
        <p:spPr/>
        <p:txBody>
          <a:bodyPr/>
          <a:lstStyle/>
          <a:p>
            <a:pPr>
              <a:defRPr/>
            </a:pPr>
            <a:fld id="{EE823C69-BAB3-4855-B98D-EA704B1FD3BB}" type="slidenum">
              <a:rPr lang="zh-CN" altLang="en-US" smtClean="0"/>
              <a:pPr>
                <a:defRPr/>
              </a:pPr>
              <a:t>53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706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706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dirty="0" smtClean="0">
                <a:ea typeface="宋体" pitchFamily="2" charset="-122"/>
              </a:rPr>
              <a:t>1.6 </a:t>
            </a:r>
            <a:r>
              <a:rPr lang="zh-CN" altLang="en-US" dirty="0" smtClean="0">
                <a:ea typeface="宋体" pitchFamily="2" charset="-122"/>
              </a:rPr>
              <a:t>基尔霍夫定律</a:t>
            </a:r>
            <a:r>
              <a:rPr lang="zh-CN" altLang="en-US" dirty="0" smtClean="0">
                <a:ea typeface="楷体" pitchFamily="49" charset="-122"/>
              </a:rPr>
              <a:t>（</a:t>
            </a:r>
            <a:r>
              <a:rPr lang="zh-CN" altLang="en-US" dirty="0" smtClean="0">
                <a:ea typeface="宋体" pitchFamily="2" charset="-122"/>
              </a:rPr>
              <a:t>续</a:t>
            </a:r>
            <a:r>
              <a:rPr lang="en-US" altLang="zh-CN" dirty="0" smtClean="0">
                <a:ea typeface="宋体" pitchFamily="2" charset="-122"/>
              </a:rPr>
              <a:t>6</a:t>
            </a:r>
            <a:r>
              <a:rPr lang="zh-CN" altLang="en-US" dirty="0" smtClean="0">
                <a:ea typeface="楷体" pitchFamily="49" charset="-122"/>
              </a:rPr>
              <a:t>）</a:t>
            </a:r>
          </a:p>
        </p:txBody>
      </p:sp>
      <p:sp>
        <p:nvSpPr>
          <p:cNvPr id="99332" name="Text Box 4"/>
          <p:cNvSpPr txBox="1">
            <a:spLocks noChangeArrowheads="1"/>
          </p:cNvSpPr>
          <p:nvPr/>
        </p:nvSpPr>
        <p:spPr bwMode="auto">
          <a:xfrm>
            <a:off x="467544" y="908720"/>
            <a:ext cx="82105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dirty="0">
                <a:solidFill>
                  <a:schemeClr val="tx2"/>
                </a:solidFill>
                <a:latin typeface="Times New Roman" pitchFamily="18" charset="0"/>
                <a:cs typeface="Times New Roman" pitchFamily="18" charset="0"/>
              </a:rPr>
              <a:t>例如：下图电路中回路</a:t>
            </a:r>
            <a:r>
              <a:rPr kumimoji="1" lang="en-US" altLang="zh-CN" sz="2400" b="1" i="1" dirty="0">
                <a:solidFill>
                  <a:schemeClr val="tx2"/>
                </a:solidFill>
                <a:latin typeface="Times New Roman" pitchFamily="18" charset="0"/>
                <a:cs typeface="Times New Roman" pitchFamily="18" charset="0"/>
              </a:rPr>
              <a:t>L</a:t>
            </a:r>
            <a:r>
              <a:rPr kumimoji="1" lang="zh-CN" altLang="en-US" sz="2400" b="1" dirty="0">
                <a:solidFill>
                  <a:schemeClr val="tx2"/>
                </a:solidFill>
                <a:latin typeface="Times New Roman" pitchFamily="18" charset="0"/>
                <a:cs typeface="Times New Roman" pitchFamily="18" charset="0"/>
              </a:rPr>
              <a:t>由</a:t>
            </a:r>
            <a:r>
              <a:rPr kumimoji="1" lang="en-US" altLang="zh-CN" sz="2400" b="1" dirty="0">
                <a:solidFill>
                  <a:schemeClr val="tx2"/>
                </a:solidFill>
                <a:latin typeface="Times New Roman" pitchFamily="18" charset="0"/>
                <a:cs typeface="Times New Roman" pitchFamily="18" charset="0"/>
              </a:rPr>
              <a:t>6</a:t>
            </a:r>
            <a:r>
              <a:rPr kumimoji="1" lang="zh-CN" altLang="en-US" sz="2400" b="1" dirty="0">
                <a:solidFill>
                  <a:schemeClr val="tx2"/>
                </a:solidFill>
                <a:latin typeface="Times New Roman" pitchFamily="18" charset="0"/>
                <a:cs typeface="Times New Roman" pitchFamily="18" charset="0"/>
              </a:rPr>
              <a:t>条支路组成，回路绕行方向和各支路电压参考方向如图所示。</a:t>
            </a:r>
          </a:p>
        </p:txBody>
      </p:sp>
      <p:sp>
        <p:nvSpPr>
          <p:cNvPr id="99333" name="Text Box 5"/>
          <p:cNvSpPr txBox="1">
            <a:spLocks noChangeArrowheads="1"/>
          </p:cNvSpPr>
          <p:nvPr/>
        </p:nvSpPr>
        <p:spPr bwMode="auto">
          <a:xfrm>
            <a:off x="500063" y="1795463"/>
            <a:ext cx="37782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solidFill>
                  <a:schemeClr val="tx2"/>
                </a:solidFill>
                <a:latin typeface="Times New Roman" pitchFamily="18" charset="0"/>
                <a:cs typeface="Times New Roman" pitchFamily="18" charset="0"/>
              </a:rPr>
              <a:t>各支路电压满足回路</a:t>
            </a:r>
            <a:r>
              <a:rPr kumimoji="1" lang="en-US" altLang="zh-CN" sz="2400" b="1">
                <a:solidFill>
                  <a:schemeClr val="tx2"/>
                </a:solidFill>
                <a:latin typeface="Times New Roman" pitchFamily="18" charset="0"/>
                <a:cs typeface="Times New Roman" pitchFamily="18" charset="0"/>
              </a:rPr>
              <a:t>L</a:t>
            </a:r>
            <a:r>
              <a:rPr kumimoji="1" lang="zh-CN" altLang="en-US" sz="2400" b="1">
                <a:solidFill>
                  <a:schemeClr val="tx2"/>
                </a:solidFill>
                <a:latin typeface="Times New Roman" pitchFamily="18" charset="0"/>
                <a:cs typeface="Times New Roman" pitchFamily="18" charset="0"/>
              </a:rPr>
              <a:t>的</a:t>
            </a:r>
            <a:r>
              <a:rPr kumimoji="1" lang="en-US" altLang="zh-CN" sz="2400" b="1">
                <a:solidFill>
                  <a:schemeClr val="tx2"/>
                </a:solidFill>
                <a:latin typeface="Times New Roman" pitchFamily="18" charset="0"/>
                <a:cs typeface="Times New Roman" pitchFamily="18" charset="0"/>
              </a:rPr>
              <a:t>KVL</a:t>
            </a:r>
            <a:r>
              <a:rPr kumimoji="1" lang="zh-CN" altLang="en-US" sz="2400" b="1">
                <a:solidFill>
                  <a:schemeClr val="tx2"/>
                </a:solidFill>
                <a:latin typeface="Times New Roman" pitchFamily="18" charset="0"/>
                <a:cs typeface="Times New Roman" pitchFamily="18" charset="0"/>
              </a:rPr>
              <a:t>方程</a:t>
            </a:r>
          </a:p>
        </p:txBody>
      </p:sp>
      <p:graphicFrame>
        <p:nvGraphicFramePr>
          <p:cNvPr id="99334" name="Object 2"/>
          <p:cNvGraphicFramePr>
            <a:graphicFrameLocks noChangeAspect="1"/>
          </p:cNvGraphicFramePr>
          <p:nvPr/>
        </p:nvGraphicFramePr>
        <p:xfrm>
          <a:off x="704850" y="2909888"/>
          <a:ext cx="4094163" cy="539750"/>
        </p:xfrm>
        <a:graphic>
          <a:graphicData uri="http://schemas.openxmlformats.org/presentationml/2006/ole">
            <mc:AlternateContent xmlns:mc="http://schemas.openxmlformats.org/markup-compatibility/2006">
              <mc:Choice xmlns:v="urn:schemas-microsoft-com:vml" Requires="v">
                <p:oleObj spid="_x0000_s53318" name="Equation" r:id="rId3" imgW="2275560" imgH="279360" progId="">
                  <p:embed/>
                </p:oleObj>
              </mc:Choice>
              <mc:Fallback>
                <p:oleObj name="Equation" r:id="rId3" imgW="2275560" imgH="279360" progId="">
                  <p:embed/>
                  <p:pic>
                    <p:nvPicPr>
                      <p:cNvPr id="0" name="Picture 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850" y="2909888"/>
                        <a:ext cx="4094163"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9335" name="Text Box 7"/>
          <p:cNvSpPr txBox="1">
            <a:spLocks noChangeArrowheads="1"/>
          </p:cNvSpPr>
          <p:nvPr/>
        </p:nvSpPr>
        <p:spPr bwMode="auto">
          <a:xfrm>
            <a:off x="701675" y="5272088"/>
            <a:ext cx="8228013" cy="1003300"/>
          </a:xfrm>
          <a:prstGeom prst="rect">
            <a:avLst/>
          </a:prstGeom>
          <a:noFill/>
          <a:ln w="571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a:ea typeface="华文新魏" pitchFamily="2" charset="-122"/>
              </a:rPr>
              <a:t>值得注意的是，只有定义了电压的参考方向和回路的绕行方向，才能列写基尔霍夫电压定律方程。</a:t>
            </a:r>
          </a:p>
        </p:txBody>
      </p:sp>
      <p:sp>
        <p:nvSpPr>
          <p:cNvPr id="99336" name="AutoShape 8"/>
          <p:cNvSpPr>
            <a:spLocks noChangeArrowheads="1"/>
          </p:cNvSpPr>
          <p:nvPr/>
        </p:nvSpPr>
        <p:spPr bwMode="auto">
          <a:xfrm>
            <a:off x="657225" y="3581400"/>
            <a:ext cx="623888" cy="914400"/>
          </a:xfrm>
          <a:prstGeom prst="wedgeEllipseCallout">
            <a:avLst>
              <a:gd name="adj1" fmla="val -11324"/>
              <a:gd name="adj2" fmla="val -78472"/>
            </a:avLst>
          </a:prstGeom>
          <a:solidFill>
            <a:srgbClr val="FFFF66"/>
          </a:solidFill>
          <a:ln w="9525">
            <a:solidFill>
              <a:schemeClr val="tx1"/>
            </a:solidFill>
            <a:miter lim="800000"/>
            <a:headEnd/>
            <a:tailEnd/>
          </a:ln>
        </p:spPr>
        <p:txBody>
          <a:bodyPr/>
          <a:lstStyle/>
          <a:p>
            <a:pPr>
              <a:lnSpc>
                <a:spcPct val="80000"/>
              </a:lnSpc>
            </a:pPr>
            <a:r>
              <a:rPr kumimoji="1" lang="zh-CN" altLang="en-US"/>
              <a:t>同向</a:t>
            </a:r>
          </a:p>
        </p:txBody>
      </p:sp>
      <p:sp>
        <p:nvSpPr>
          <p:cNvPr id="99337" name="AutoShape 9"/>
          <p:cNvSpPr>
            <a:spLocks noChangeArrowheads="1"/>
          </p:cNvSpPr>
          <p:nvPr/>
        </p:nvSpPr>
        <p:spPr bwMode="auto">
          <a:xfrm>
            <a:off x="1327150" y="3659188"/>
            <a:ext cx="685800" cy="808037"/>
          </a:xfrm>
          <a:prstGeom prst="wedgeEllipseCallout">
            <a:avLst>
              <a:gd name="adj1" fmla="val -14815"/>
              <a:gd name="adj2" fmla="val -86148"/>
            </a:avLst>
          </a:prstGeom>
          <a:solidFill>
            <a:srgbClr val="0000FF"/>
          </a:solidFill>
          <a:ln w="9525">
            <a:solidFill>
              <a:schemeClr val="tx1"/>
            </a:solidFill>
            <a:miter lim="800000"/>
            <a:headEnd/>
            <a:tailEnd/>
          </a:ln>
        </p:spPr>
        <p:txBody>
          <a:bodyPr/>
          <a:lstStyle/>
          <a:p>
            <a:pPr>
              <a:lnSpc>
                <a:spcPct val="80000"/>
              </a:lnSpc>
            </a:pPr>
            <a:r>
              <a:rPr kumimoji="1" lang="zh-CN" altLang="en-US" b="1">
                <a:solidFill>
                  <a:srgbClr val="FFFF00"/>
                </a:solidFill>
              </a:rPr>
              <a:t>反向</a:t>
            </a:r>
          </a:p>
        </p:txBody>
      </p:sp>
      <p:sp>
        <p:nvSpPr>
          <p:cNvPr id="99338" name="AutoShape 10"/>
          <p:cNvSpPr>
            <a:spLocks noChangeArrowheads="1"/>
          </p:cNvSpPr>
          <p:nvPr/>
        </p:nvSpPr>
        <p:spPr bwMode="auto">
          <a:xfrm>
            <a:off x="2776538" y="3659188"/>
            <a:ext cx="685800" cy="882650"/>
          </a:xfrm>
          <a:prstGeom prst="wedgeEllipseCallout">
            <a:avLst>
              <a:gd name="adj1" fmla="val -36574"/>
              <a:gd name="adj2" fmla="val -85074"/>
            </a:avLst>
          </a:prstGeom>
          <a:solidFill>
            <a:srgbClr val="0000FF"/>
          </a:solidFill>
          <a:ln w="9525">
            <a:solidFill>
              <a:schemeClr val="tx1"/>
            </a:solidFill>
            <a:miter lim="800000"/>
            <a:headEnd/>
            <a:tailEnd/>
          </a:ln>
        </p:spPr>
        <p:txBody>
          <a:bodyPr/>
          <a:lstStyle/>
          <a:p>
            <a:pPr>
              <a:lnSpc>
                <a:spcPct val="80000"/>
              </a:lnSpc>
            </a:pPr>
            <a:r>
              <a:rPr kumimoji="1" lang="zh-CN" altLang="en-US" b="1">
                <a:solidFill>
                  <a:srgbClr val="FFFF00"/>
                </a:solidFill>
              </a:rPr>
              <a:t>反向</a:t>
            </a:r>
          </a:p>
        </p:txBody>
      </p:sp>
      <p:sp>
        <p:nvSpPr>
          <p:cNvPr id="99339" name="AutoShape 11"/>
          <p:cNvSpPr>
            <a:spLocks noChangeArrowheads="1"/>
          </p:cNvSpPr>
          <p:nvPr/>
        </p:nvSpPr>
        <p:spPr bwMode="auto">
          <a:xfrm>
            <a:off x="2043113" y="3641725"/>
            <a:ext cx="685800" cy="838200"/>
          </a:xfrm>
          <a:prstGeom prst="wedgeEllipseCallout">
            <a:avLst>
              <a:gd name="adj1" fmla="val -21759"/>
              <a:gd name="adj2" fmla="val -81250"/>
            </a:avLst>
          </a:prstGeom>
          <a:solidFill>
            <a:srgbClr val="FFFF66"/>
          </a:solidFill>
          <a:ln w="9525">
            <a:solidFill>
              <a:schemeClr val="tx1"/>
            </a:solidFill>
            <a:miter lim="800000"/>
            <a:headEnd/>
            <a:tailEnd/>
          </a:ln>
        </p:spPr>
        <p:txBody>
          <a:bodyPr/>
          <a:lstStyle/>
          <a:p>
            <a:pPr>
              <a:lnSpc>
                <a:spcPct val="80000"/>
              </a:lnSpc>
            </a:pPr>
            <a:r>
              <a:rPr kumimoji="1" lang="zh-CN" altLang="en-US"/>
              <a:t>同向</a:t>
            </a:r>
          </a:p>
        </p:txBody>
      </p:sp>
      <p:sp>
        <p:nvSpPr>
          <p:cNvPr id="99340" name="AutoShape 12"/>
          <p:cNvSpPr>
            <a:spLocks noChangeArrowheads="1"/>
          </p:cNvSpPr>
          <p:nvPr/>
        </p:nvSpPr>
        <p:spPr bwMode="auto">
          <a:xfrm>
            <a:off x="3605213" y="3643313"/>
            <a:ext cx="685800" cy="912812"/>
          </a:xfrm>
          <a:prstGeom prst="wedgeEllipseCallout">
            <a:avLst>
              <a:gd name="adj1" fmla="val -66435"/>
              <a:gd name="adj2" fmla="val -81306"/>
            </a:avLst>
          </a:prstGeom>
          <a:solidFill>
            <a:srgbClr val="0000FF"/>
          </a:solidFill>
          <a:ln w="9525">
            <a:solidFill>
              <a:schemeClr val="tx1"/>
            </a:solidFill>
            <a:miter lim="800000"/>
            <a:headEnd/>
            <a:tailEnd/>
          </a:ln>
        </p:spPr>
        <p:txBody>
          <a:bodyPr/>
          <a:lstStyle/>
          <a:p>
            <a:pPr>
              <a:lnSpc>
                <a:spcPct val="80000"/>
              </a:lnSpc>
            </a:pPr>
            <a:r>
              <a:rPr kumimoji="1" lang="zh-CN" altLang="en-US" b="1">
                <a:solidFill>
                  <a:srgbClr val="FFFF00"/>
                </a:solidFill>
              </a:rPr>
              <a:t>反向</a:t>
            </a:r>
          </a:p>
        </p:txBody>
      </p:sp>
      <p:sp>
        <p:nvSpPr>
          <p:cNvPr id="99341" name="Text Box 13"/>
          <p:cNvSpPr txBox="1">
            <a:spLocks noChangeArrowheads="1"/>
          </p:cNvSpPr>
          <p:nvPr/>
        </p:nvSpPr>
        <p:spPr bwMode="auto">
          <a:xfrm>
            <a:off x="784225" y="4587875"/>
            <a:ext cx="7618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solidFill>
                  <a:schemeClr val="tx2"/>
                </a:solidFill>
                <a:ea typeface="华文新魏" pitchFamily="2" charset="-122"/>
              </a:rPr>
              <a:t>基尔霍夫电压定律是能量守恒定律的具体表现。</a:t>
            </a:r>
          </a:p>
        </p:txBody>
      </p:sp>
      <p:grpSp>
        <p:nvGrpSpPr>
          <p:cNvPr id="2" name="Group 14"/>
          <p:cNvGrpSpPr>
            <a:grpSpLocks/>
          </p:cNvGrpSpPr>
          <p:nvPr/>
        </p:nvGrpSpPr>
        <p:grpSpPr bwMode="auto">
          <a:xfrm>
            <a:off x="5199063" y="1798638"/>
            <a:ext cx="3168650" cy="2073275"/>
            <a:chOff x="212" y="2208"/>
            <a:chExt cx="1996" cy="1306"/>
          </a:xfrm>
        </p:grpSpPr>
        <p:sp>
          <p:nvSpPr>
            <p:cNvPr id="53272" name="Rectangle 15"/>
            <p:cNvSpPr>
              <a:spLocks noChangeArrowheads="1"/>
            </p:cNvSpPr>
            <p:nvPr/>
          </p:nvSpPr>
          <p:spPr bwMode="auto">
            <a:xfrm>
              <a:off x="1450" y="2326"/>
              <a:ext cx="240" cy="24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a:latin typeface="Times New Roman" pitchFamily="18" charset="0"/>
                  <a:cs typeface="Times New Roman" pitchFamily="18" charset="0"/>
                </a:rPr>
                <a:t>2</a:t>
              </a:r>
            </a:p>
          </p:txBody>
        </p:sp>
        <p:sp>
          <p:nvSpPr>
            <p:cNvPr id="53273" name="Rectangle 16"/>
            <p:cNvSpPr>
              <a:spLocks noChangeArrowheads="1"/>
            </p:cNvSpPr>
            <p:nvPr/>
          </p:nvSpPr>
          <p:spPr bwMode="auto">
            <a:xfrm>
              <a:off x="1450" y="3152"/>
              <a:ext cx="240" cy="24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a:latin typeface="Times New Roman" pitchFamily="18" charset="0"/>
                  <a:cs typeface="Times New Roman" pitchFamily="18" charset="0"/>
                </a:rPr>
                <a:t>4</a:t>
              </a:r>
            </a:p>
          </p:txBody>
        </p:sp>
        <p:sp>
          <p:nvSpPr>
            <p:cNvPr id="53274" name="Rectangle 17"/>
            <p:cNvSpPr>
              <a:spLocks noChangeArrowheads="1"/>
            </p:cNvSpPr>
            <p:nvPr/>
          </p:nvSpPr>
          <p:spPr bwMode="auto">
            <a:xfrm>
              <a:off x="1930" y="2758"/>
              <a:ext cx="240" cy="24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a:latin typeface="Times New Roman" pitchFamily="18" charset="0"/>
                  <a:cs typeface="Times New Roman" pitchFamily="18" charset="0"/>
                </a:rPr>
                <a:t>3</a:t>
              </a:r>
            </a:p>
          </p:txBody>
        </p:sp>
        <p:sp>
          <p:nvSpPr>
            <p:cNvPr id="53275" name="Rectangle 18"/>
            <p:cNvSpPr>
              <a:spLocks noChangeArrowheads="1"/>
            </p:cNvSpPr>
            <p:nvPr/>
          </p:nvSpPr>
          <p:spPr bwMode="auto">
            <a:xfrm>
              <a:off x="730" y="2326"/>
              <a:ext cx="240" cy="24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a:latin typeface="Times New Roman" pitchFamily="18" charset="0"/>
                  <a:cs typeface="Times New Roman" pitchFamily="18" charset="0"/>
                </a:rPr>
                <a:t>1</a:t>
              </a:r>
            </a:p>
          </p:txBody>
        </p:sp>
        <p:sp>
          <p:nvSpPr>
            <p:cNvPr id="53276" name="Rectangle 19"/>
            <p:cNvSpPr>
              <a:spLocks noChangeArrowheads="1"/>
            </p:cNvSpPr>
            <p:nvPr/>
          </p:nvSpPr>
          <p:spPr bwMode="auto">
            <a:xfrm>
              <a:off x="730" y="3152"/>
              <a:ext cx="240" cy="24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a:latin typeface="Times New Roman" pitchFamily="18" charset="0"/>
                  <a:cs typeface="Times New Roman" pitchFamily="18" charset="0"/>
                </a:rPr>
                <a:t>5</a:t>
              </a:r>
            </a:p>
          </p:txBody>
        </p:sp>
        <p:sp>
          <p:nvSpPr>
            <p:cNvPr id="53277" name="Rectangle 20"/>
            <p:cNvSpPr>
              <a:spLocks noChangeArrowheads="1"/>
            </p:cNvSpPr>
            <p:nvPr/>
          </p:nvSpPr>
          <p:spPr bwMode="auto">
            <a:xfrm>
              <a:off x="298" y="2758"/>
              <a:ext cx="240" cy="24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a:latin typeface="Times New Roman" pitchFamily="18" charset="0"/>
                  <a:cs typeface="Times New Roman" pitchFamily="18" charset="0"/>
                </a:rPr>
                <a:t>6</a:t>
              </a:r>
            </a:p>
          </p:txBody>
        </p:sp>
        <p:sp>
          <p:nvSpPr>
            <p:cNvPr id="53278" name="Freeform 21"/>
            <p:cNvSpPr>
              <a:spLocks/>
            </p:cNvSpPr>
            <p:nvPr/>
          </p:nvSpPr>
          <p:spPr bwMode="auto">
            <a:xfrm>
              <a:off x="394" y="2470"/>
              <a:ext cx="336" cy="288"/>
            </a:xfrm>
            <a:custGeom>
              <a:avLst/>
              <a:gdLst>
                <a:gd name="T0" fmla="*/ 0 w 336"/>
                <a:gd name="T1" fmla="*/ 288 h 288"/>
                <a:gd name="T2" fmla="*/ 0 w 336"/>
                <a:gd name="T3" fmla="*/ 0 h 288"/>
                <a:gd name="T4" fmla="*/ 336 w 336"/>
                <a:gd name="T5" fmla="*/ 0 h 288"/>
                <a:gd name="T6" fmla="*/ 0 60000 65536"/>
                <a:gd name="T7" fmla="*/ 0 60000 65536"/>
                <a:gd name="T8" fmla="*/ 0 60000 65536"/>
                <a:gd name="T9" fmla="*/ 0 w 336"/>
                <a:gd name="T10" fmla="*/ 0 h 288"/>
                <a:gd name="T11" fmla="*/ 336 w 336"/>
                <a:gd name="T12" fmla="*/ 288 h 288"/>
              </a:gdLst>
              <a:ahLst/>
              <a:cxnLst>
                <a:cxn ang="T6">
                  <a:pos x="T0" y="T1"/>
                </a:cxn>
                <a:cxn ang="T7">
                  <a:pos x="T2" y="T3"/>
                </a:cxn>
                <a:cxn ang="T8">
                  <a:pos x="T4" y="T5"/>
                </a:cxn>
              </a:cxnLst>
              <a:rect l="T9" t="T10" r="T11" b="T12"/>
              <a:pathLst>
                <a:path w="336" h="288">
                  <a:moveTo>
                    <a:pt x="0" y="288"/>
                  </a:moveTo>
                  <a:lnTo>
                    <a:pt x="0" y="0"/>
                  </a:lnTo>
                  <a:lnTo>
                    <a:pt x="336"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79" name="Freeform 22"/>
            <p:cNvSpPr>
              <a:spLocks/>
            </p:cNvSpPr>
            <p:nvPr/>
          </p:nvSpPr>
          <p:spPr bwMode="auto">
            <a:xfrm flipV="1">
              <a:off x="394" y="2998"/>
              <a:ext cx="336" cy="288"/>
            </a:xfrm>
            <a:custGeom>
              <a:avLst/>
              <a:gdLst>
                <a:gd name="T0" fmla="*/ 0 w 336"/>
                <a:gd name="T1" fmla="*/ 288 h 288"/>
                <a:gd name="T2" fmla="*/ 0 w 336"/>
                <a:gd name="T3" fmla="*/ 0 h 288"/>
                <a:gd name="T4" fmla="*/ 336 w 336"/>
                <a:gd name="T5" fmla="*/ 0 h 288"/>
                <a:gd name="T6" fmla="*/ 0 60000 65536"/>
                <a:gd name="T7" fmla="*/ 0 60000 65536"/>
                <a:gd name="T8" fmla="*/ 0 60000 65536"/>
                <a:gd name="T9" fmla="*/ 0 w 336"/>
                <a:gd name="T10" fmla="*/ 0 h 288"/>
                <a:gd name="T11" fmla="*/ 336 w 336"/>
                <a:gd name="T12" fmla="*/ 288 h 288"/>
              </a:gdLst>
              <a:ahLst/>
              <a:cxnLst>
                <a:cxn ang="T6">
                  <a:pos x="T0" y="T1"/>
                </a:cxn>
                <a:cxn ang="T7">
                  <a:pos x="T2" y="T3"/>
                </a:cxn>
                <a:cxn ang="T8">
                  <a:pos x="T4" y="T5"/>
                </a:cxn>
              </a:cxnLst>
              <a:rect l="T9" t="T10" r="T11" b="T12"/>
              <a:pathLst>
                <a:path w="336" h="288">
                  <a:moveTo>
                    <a:pt x="0" y="288"/>
                  </a:moveTo>
                  <a:lnTo>
                    <a:pt x="0" y="0"/>
                  </a:lnTo>
                  <a:lnTo>
                    <a:pt x="336"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80" name="Freeform 23"/>
            <p:cNvSpPr>
              <a:spLocks/>
            </p:cNvSpPr>
            <p:nvPr/>
          </p:nvSpPr>
          <p:spPr bwMode="auto">
            <a:xfrm flipH="1">
              <a:off x="1690" y="2442"/>
              <a:ext cx="336" cy="288"/>
            </a:xfrm>
            <a:custGeom>
              <a:avLst/>
              <a:gdLst>
                <a:gd name="T0" fmla="*/ 0 w 336"/>
                <a:gd name="T1" fmla="*/ 288 h 288"/>
                <a:gd name="T2" fmla="*/ 0 w 336"/>
                <a:gd name="T3" fmla="*/ 0 h 288"/>
                <a:gd name="T4" fmla="*/ 336 w 336"/>
                <a:gd name="T5" fmla="*/ 0 h 288"/>
                <a:gd name="T6" fmla="*/ 0 60000 65536"/>
                <a:gd name="T7" fmla="*/ 0 60000 65536"/>
                <a:gd name="T8" fmla="*/ 0 60000 65536"/>
                <a:gd name="T9" fmla="*/ 0 w 336"/>
                <a:gd name="T10" fmla="*/ 0 h 288"/>
                <a:gd name="T11" fmla="*/ 336 w 336"/>
                <a:gd name="T12" fmla="*/ 288 h 288"/>
              </a:gdLst>
              <a:ahLst/>
              <a:cxnLst>
                <a:cxn ang="T6">
                  <a:pos x="T0" y="T1"/>
                </a:cxn>
                <a:cxn ang="T7">
                  <a:pos x="T2" y="T3"/>
                </a:cxn>
                <a:cxn ang="T8">
                  <a:pos x="T4" y="T5"/>
                </a:cxn>
              </a:cxnLst>
              <a:rect l="T9" t="T10" r="T11" b="T12"/>
              <a:pathLst>
                <a:path w="336" h="288">
                  <a:moveTo>
                    <a:pt x="0" y="288"/>
                  </a:moveTo>
                  <a:lnTo>
                    <a:pt x="0" y="0"/>
                  </a:lnTo>
                  <a:lnTo>
                    <a:pt x="336"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81" name="Freeform 24"/>
            <p:cNvSpPr>
              <a:spLocks/>
            </p:cNvSpPr>
            <p:nvPr/>
          </p:nvSpPr>
          <p:spPr bwMode="auto">
            <a:xfrm flipH="1" flipV="1">
              <a:off x="1698" y="2996"/>
              <a:ext cx="336" cy="288"/>
            </a:xfrm>
            <a:custGeom>
              <a:avLst/>
              <a:gdLst>
                <a:gd name="T0" fmla="*/ 0 w 336"/>
                <a:gd name="T1" fmla="*/ 288 h 288"/>
                <a:gd name="T2" fmla="*/ 0 w 336"/>
                <a:gd name="T3" fmla="*/ 0 h 288"/>
                <a:gd name="T4" fmla="*/ 336 w 336"/>
                <a:gd name="T5" fmla="*/ 0 h 288"/>
                <a:gd name="T6" fmla="*/ 0 60000 65536"/>
                <a:gd name="T7" fmla="*/ 0 60000 65536"/>
                <a:gd name="T8" fmla="*/ 0 60000 65536"/>
                <a:gd name="T9" fmla="*/ 0 w 336"/>
                <a:gd name="T10" fmla="*/ 0 h 288"/>
                <a:gd name="T11" fmla="*/ 336 w 336"/>
                <a:gd name="T12" fmla="*/ 288 h 288"/>
              </a:gdLst>
              <a:ahLst/>
              <a:cxnLst>
                <a:cxn ang="T6">
                  <a:pos x="T0" y="T1"/>
                </a:cxn>
                <a:cxn ang="T7">
                  <a:pos x="T2" y="T3"/>
                </a:cxn>
                <a:cxn ang="T8">
                  <a:pos x="T4" y="T5"/>
                </a:cxn>
              </a:cxnLst>
              <a:rect l="T9" t="T10" r="T11" b="T12"/>
              <a:pathLst>
                <a:path w="336" h="288">
                  <a:moveTo>
                    <a:pt x="0" y="288"/>
                  </a:moveTo>
                  <a:lnTo>
                    <a:pt x="0" y="0"/>
                  </a:lnTo>
                  <a:lnTo>
                    <a:pt x="336"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82" name="Line 25"/>
            <p:cNvSpPr>
              <a:spLocks noChangeShapeType="1"/>
            </p:cNvSpPr>
            <p:nvPr/>
          </p:nvSpPr>
          <p:spPr bwMode="auto">
            <a:xfrm>
              <a:off x="970" y="2470"/>
              <a:ext cx="48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83" name="Line 26"/>
            <p:cNvSpPr>
              <a:spLocks noChangeShapeType="1"/>
            </p:cNvSpPr>
            <p:nvPr/>
          </p:nvSpPr>
          <p:spPr bwMode="auto">
            <a:xfrm>
              <a:off x="970" y="3286"/>
              <a:ext cx="48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84" name="Line 27"/>
            <p:cNvSpPr>
              <a:spLocks noChangeShapeType="1"/>
            </p:cNvSpPr>
            <p:nvPr/>
          </p:nvSpPr>
          <p:spPr bwMode="auto">
            <a:xfrm>
              <a:off x="1200" y="2208"/>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5" name="Line 28"/>
            <p:cNvSpPr>
              <a:spLocks noChangeShapeType="1"/>
            </p:cNvSpPr>
            <p:nvPr/>
          </p:nvSpPr>
          <p:spPr bwMode="auto">
            <a:xfrm>
              <a:off x="1200" y="327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6" name="Line 29"/>
            <p:cNvSpPr>
              <a:spLocks noChangeShapeType="1"/>
            </p:cNvSpPr>
            <p:nvPr/>
          </p:nvSpPr>
          <p:spPr bwMode="auto">
            <a:xfrm flipH="1" flipV="1">
              <a:off x="212" y="2246"/>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7" name="Line 30"/>
            <p:cNvSpPr>
              <a:spLocks noChangeShapeType="1"/>
            </p:cNvSpPr>
            <p:nvPr/>
          </p:nvSpPr>
          <p:spPr bwMode="auto">
            <a:xfrm flipH="1">
              <a:off x="250" y="3284"/>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8" name="Line 31"/>
            <p:cNvSpPr>
              <a:spLocks noChangeShapeType="1"/>
            </p:cNvSpPr>
            <p:nvPr/>
          </p:nvSpPr>
          <p:spPr bwMode="auto">
            <a:xfrm>
              <a:off x="2036" y="3264"/>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9" name="Line 32"/>
            <p:cNvSpPr>
              <a:spLocks noChangeShapeType="1"/>
            </p:cNvSpPr>
            <p:nvPr/>
          </p:nvSpPr>
          <p:spPr bwMode="auto">
            <a:xfrm flipV="1">
              <a:off x="2016" y="224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90" name="Oval 33"/>
            <p:cNvSpPr>
              <a:spLocks noChangeArrowheads="1"/>
            </p:cNvSpPr>
            <p:nvPr/>
          </p:nvSpPr>
          <p:spPr bwMode="auto">
            <a:xfrm>
              <a:off x="2014" y="3258"/>
              <a:ext cx="48" cy="48"/>
            </a:xfrm>
            <a:prstGeom prst="ellipse">
              <a:avLst/>
            </a:prstGeom>
            <a:solidFill>
              <a:schemeClr val="tx1"/>
            </a:solidFill>
            <a:ln w="9525">
              <a:solidFill>
                <a:schemeClr val="tx1"/>
              </a:solidFill>
              <a:round/>
              <a:headEnd/>
              <a:tailEnd/>
            </a:ln>
          </p:spPr>
          <p:txBody>
            <a:bodyPr wrap="none" anchor="ctr"/>
            <a:lstStyle/>
            <a:p>
              <a:endParaRPr lang="zh-CN" altLang="en-US">
                <a:latin typeface="Times New Roman" pitchFamily="18" charset="0"/>
                <a:cs typeface="Times New Roman" pitchFamily="18" charset="0"/>
              </a:endParaRPr>
            </a:p>
          </p:txBody>
        </p:sp>
        <p:sp>
          <p:nvSpPr>
            <p:cNvPr id="53291" name="Oval 34"/>
            <p:cNvSpPr>
              <a:spLocks noChangeArrowheads="1"/>
            </p:cNvSpPr>
            <p:nvPr/>
          </p:nvSpPr>
          <p:spPr bwMode="auto">
            <a:xfrm>
              <a:off x="1996" y="2408"/>
              <a:ext cx="48" cy="48"/>
            </a:xfrm>
            <a:prstGeom prst="ellipse">
              <a:avLst/>
            </a:prstGeom>
            <a:solidFill>
              <a:schemeClr val="tx1"/>
            </a:solidFill>
            <a:ln w="9525">
              <a:solidFill>
                <a:schemeClr val="tx1"/>
              </a:solidFill>
              <a:round/>
              <a:headEnd/>
              <a:tailEnd/>
            </a:ln>
          </p:spPr>
          <p:txBody>
            <a:bodyPr wrap="none" anchor="ctr"/>
            <a:lstStyle/>
            <a:p>
              <a:endParaRPr lang="zh-CN" altLang="en-US">
                <a:latin typeface="Times New Roman" pitchFamily="18" charset="0"/>
                <a:cs typeface="Times New Roman" pitchFamily="18" charset="0"/>
              </a:endParaRPr>
            </a:p>
          </p:txBody>
        </p:sp>
        <p:sp>
          <p:nvSpPr>
            <p:cNvPr id="53292" name="Oval 35"/>
            <p:cNvSpPr>
              <a:spLocks noChangeArrowheads="1"/>
            </p:cNvSpPr>
            <p:nvPr/>
          </p:nvSpPr>
          <p:spPr bwMode="auto">
            <a:xfrm>
              <a:off x="1172" y="3256"/>
              <a:ext cx="48" cy="48"/>
            </a:xfrm>
            <a:prstGeom prst="ellipse">
              <a:avLst/>
            </a:prstGeom>
            <a:solidFill>
              <a:schemeClr val="tx1"/>
            </a:solidFill>
            <a:ln w="9525">
              <a:solidFill>
                <a:schemeClr val="tx1"/>
              </a:solidFill>
              <a:round/>
              <a:headEnd/>
              <a:tailEnd/>
            </a:ln>
          </p:spPr>
          <p:txBody>
            <a:bodyPr wrap="none" anchor="ctr"/>
            <a:lstStyle/>
            <a:p>
              <a:endParaRPr lang="zh-CN" altLang="en-US">
                <a:latin typeface="Times New Roman" pitchFamily="18" charset="0"/>
                <a:cs typeface="Times New Roman" pitchFamily="18" charset="0"/>
              </a:endParaRPr>
            </a:p>
          </p:txBody>
        </p:sp>
        <p:sp>
          <p:nvSpPr>
            <p:cNvPr id="53293" name="Oval 36"/>
            <p:cNvSpPr>
              <a:spLocks noChangeArrowheads="1"/>
            </p:cNvSpPr>
            <p:nvPr/>
          </p:nvSpPr>
          <p:spPr bwMode="auto">
            <a:xfrm>
              <a:off x="1172" y="2448"/>
              <a:ext cx="48" cy="48"/>
            </a:xfrm>
            <a:prstGeom prst="ellipse">
              <a:avLst/>
            </a:prstGeom>
            <a:solidFill>
              <a:schemeClr val="tx1"/>
            </a:solidFill>
            <a:ln w="9525">
              <a:solidFill>
                <a:schemeClr val="tx1"/>
              </a:solidFill>
              <a:round/>
              <a:headEnd/>
              <a:tailEnd/>
            </a:ln>
          </p:spPr>
          <p:txBody>
            <a:bodyPr wrap="none" anchor="ctr"/>
            <a:lstStyle/>
            <a:p>
              <a:endParaRPr lang="zh-CN" altLang="en-US">
                <a:latin typeface="Times New Roman" pitchFamily="18" charset="0"/>
                <a:cs typeface="Times New Roman" pitchFamily="18" charset="0"/>
              </a:endParaRPr>
            </a:p>
          </p:txBody>
        </p:sp>
        <p:sp>
          <p:nvSpPr>
            <p:cNvPr id="53294" name="Oval 37"/>
            <p:cNvSpPr>
              <a:spLocks noChangeArrowheads="1"/>
            </p:cNvSpPr>
            <p:nvPr/>
          </p:nvSpPr>
          <p:spPr bwMode="auto">
            <a:xfrm>
              <a:off x="376" y="3264"/>
              <a:ext cx="48" cy="48"/>
            </a:xfrm>
            <a:prstGeom prst="ellipse">
              <a:avLst/>
            </a:prstGeom>
            <a:solidFill>
              <a:schemeClr val="tx1"/>
            </a:solidFill>
            <a:ln w="9525">
              <a:solidFill>
                <a:schemeClr val="tx1"/>
              </a:solidFill>
              <a:round/>
              <a:headEnd/>
              <a:tailEnd/>
            </a:ln>
          </p:spPr>
          <p:txBody>
            <a:bodyPr wrap="none" anchor="ctr"/>
            <a:lstStyle/>
            <a:p>
              <a:endParaRPr lang="zh-CN" altLang="en-US">
                <a:latin typeface="Times New Roman" pitchFamily="18" charset="0"/>
                <a:cs typeface="Times New Roman" pitchFamily="18" charset="0"/>
              </a:endParaRPr>
            </a:p>
          </p:txBody>
        </p:sp>
        <p:sp>
          <p:nvSpPr>
            <p:cNvPr id="53295" name="Oval 38"/>
            <p:cNvSpPr>
              <a:spLocks noChangeArrowheads="1"/>
            </p:cNvSpPr>
            <p:nvPr/>
          </p:nvSpPr>
          <p:spPr bwMode="auto">
            <a:xfrm>
              <a:off x="374" y="2448"/>
              <a:ext cx="48" cy="48"/>
            </a:xfrm>
            <a:prstGeom prst="ellipse">
              <a:avLst/>
            </a:prstGeom>
            <a:solidFill>
              <a:schemeClr val="tx1"/>
            </a:solidFill>
            <a:ln w="9525">
              <a:solidFill>
                <a:schemeClr val="tx1"/>
              </a:solidFill>
              <a:round/>
              <a:headEnd/>
              <a:tailEnd/>
            </a:ln>
          </p:spPr>
          <p:txBody>
            <a:bodyPr wrap="none" anchor="ctr"/>
            <a:lstStyle/>
            <a:p>
              <a:endParaRPr lang="zh-CN" altLang="en-US">
                <a:latin typeface="Times New Roman" pitchFamily="18" charset="0"/>
                <a:cs typeface="Times New Roman" pitchFamily="18" charset="0"/>
              </a:endParaRPr>
            </a:p>
          </p:txBody>
        </p:sp>
      </p:grpSp>
      <p:sp>
        <p:nvSpPr>
          <p:cNvPr id="99367" name="Line 39"/>
          <p:cNvSpPr>
            <a:spLocks noChangeShapeType="1"/>
          </p:cNvSpPr>
          <p:nvPr/>
        </p:nvSpPr>
        <p:spPr bwMode="auto">
          <a:xfrm>
            <a:off x="5853113" y="1874838"/>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9368" name="Line 40"/>
          <p:cNvSpPr>
            <a:spLocks noChangeShapeType="1"/>
          </p:cNvSpPr>
          <p:nvPr/>
        </p:nvSpPr>
        <p:spPr bwMode="auto">
          <a:xfrm flipH="1">
            <a:off x="7072313" y="1874838"/>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9369" name="Line 41"/>
          <p:cNvSpPr>
            <a:spLocks noChangeShapeType="1"/>
          </p:cNvSpPr>
          <p:nvPr/>
        </p:nvSpPr>
        <p:spPr bwMode="auto">
          <a:xfrm>
            <a:off x="8399463" y="2560638"/>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9370" name="Line 42"/>
          <p:cNvSpPr>
            <a:spLocks noChangeShapeType="1"/>
          </p:cNvSpPr>
          <p:nvPr/>
        </p:nvSpPr>
        <p:spPr bwMode="auto">
          <a:xfrm>
            <a:off x="7072313" y="3779838"/>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9371" name="Line 43"/>
          <p:cNvSpPr>
            <a:spLocks noChangeShapeType="1"/>
          </p:cNvSpPr>
          <p:nvPr/>
        </p:nvSpPr>
        <p:spPr bwMode="auto">
          <a:xfrm>
            <a:off x="5853113" y="3856038"/>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9372" name="Line 44"/>
          <p:cNvSpPr>
            <a:spLocks noChangeShapeType="1"/>
          </p:cNvSpPr>
          <p:nvPr/>
        </p:nvSpPr>
        <p:spPr bwMode="auto">
          <a:xfrm flipV="1">
            <a:off x="5243513" y="2481263"/>
            <a:ext cx="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9373" name="AutoShape 45"/>
          <p:cNvSpPr>
            <a:spLocks noChangeArrowheads="1"/>
          </p:cNvSpPr>
          <p:nvPr/>
        </p:nvSpPr>
        <p:spPr bwMode="auto">
          <a:xfrm flipH="1">
            <a:off x="4391025" y="3687763"/>
            <a:ext cx="685800" cy="884237"/>
          </a:xfrm>
          <a:prstGeom prst="wedgeEllipseCallout">
            <a:avLst>
              <a:gd name="adj1" fmla="val 83102"/>
              <a:gd name="adj2" fmla="val -88065"/>
            </a:avLst>
          </a:prstGeom>
          <a:solidFill>
            <a:srgbClr val="FFFF66"/>
          </a:solidFill>
          <a:ln w="9525">
            <a:solidFill>
              <a:schemeClr val="tx1"/>
            </a:solidFill>
            <a:miter lim="800000"/>
            <a:headEnd/>
            <a:tailEnd/>
          </a:ln>
        </p:spPr>
        <p:txBody>
          <a:bodyPr/>
          <a:lstStyle/>
          <a:p>
            <a:pPr>
              <a:lnSpc>
                <a:spcPct val="80000"/>
              </a:lnSpc>
            </a:pPr>
            <a:r>
              <a:rPr kumimoji="1" lang="zh-CN" altLang="en-US"/>
              <a:t>同向</a:t>
            </a:r>
          </a:p>
        </p:txBody>
      </p:sp>
      <p:grpSp>
        <p:nvGrpSpPr>
          <p:cNvPr id="3" name="Group 47"/>
          <p:cNvGrpSpPr>
            <a:grpSpLocks/>
          </p:cNvGrpSpPr>
          <p:nvPr/>
        </p:nvGrpSpPr>
        <p:grpSpPr bwMode="auto">
          <a:xfrm>
            <a:off x="5929313" y="2560638"/>
            <a:ext cx="1695450" cy="609600"/>
            <a:chOff x="672" y="2688"/>
            <a:chExt cx="1068" cy="384"/>
          </a:xfrm>
        </p:grpSpPr>
        <p:sp>
          <p:nvSpPr>
            <p:cNvPr id="53270" name="Freeform 48"/>
            <p:cNvSpPr>
              <a:spLocks/>
            </p:cNvSpPr>
            <p:nvPr/>
          </p:nvSpPr>
          <p:spPr bwMode="auto">
            <a:xfrm>
              <a:off x="672" y="2688"/>
              <a:ext cx="1056" cy="384"/>
            </a:xfrm>
            <a:custGeom>
              <a:avLst/>
              <a:gdLst>
                <a:gd name="T0" fmla="*/ 48 w 1056"/>
                <a:gd name="T1" fmla="*/ 0 h 384"/>
                <a:gd name="T2" fmla="*/ 912 w 1056"/>
                <a:gd name="T3" fmla="*/ 0 h 384"/>
                <a:gd name="T4" fmla="*/ 1056 w 1056"/>
                <a:gd name="T5" fmla="*/ 96 h 384"/>
                <a:gd name="T6" fmla="*/ 1056 w 1056"/>
                <a:gd name="T7" fmla="*/ 192 h 384"/>
                <a:gd name="T8" fmla="*/ 1056 w 1056"/>
                <a:gd name="T9" fmla="*/ 336 h 384"/>
                <a:gd name="T10" fmla="*/ 960 w 1056"/>
                <a:gd name="T11" fmla="*/ 384 h 384"/>
                <a:gd name="T12" fmla="*/ 96 w 1056"/>
                <a:gd name="T13" fmla="*/ 384 h 384"/>
                <a:gd name="T14" fmla="*/ 0 w 1056"/>
                <a:gd name="T15" fmla="*/ 192 h 384"/>
                <a:gd name="T16" fmla="*/ 0 60000 65536"/>
                <a:gd name="T17" fmla="*/ 0 60000 65536"/>
                <a:gd name="T18" fmla="*/ 0 60000 65536"/>
                <a:gd name="T19" fmla="*/ 0 60000 65536"/>
                <a:gd name="T20" fmla="*/ 0 60000 65536"/>
                <a:gd name="T21" fmla="*/ 0 60000 65536"/>
                <a:gd name="T22" fmla="*/ 0 60000 65536"/>
                <a:gd name="T23" fmla="*/ 0 60000 65536"/>
                <a:gd name="T24" fmla="*/ 0 w 1056"/>
                <a:gd name="T25" fmla="*/ 0 h 384"/>
                <a:gd name="T26" fmla="*/ 1056 w 1056"/>
                <a:gd name="T27" fmla="*/ 384 h 3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56" h="384">
                  <a:moveTo>
                    <a:pt x="48" y="0"/>
                  </a:moveTo>
                  <a:lnTo>
                    <a:pt x="912" y="0"/>
                  </a:lnTo>
                  <a:lnTo>
                    <a:pt x="1056" y="96"/>
                  </a:lnTo>
                  <a:lnTo>
                    <a:pt x="1056" y="192"/>
                  </a:lnTo>
                  <a:lnTo>
                    <a:pt x="1056" y="336"/>
                  </a:lnTo>
                  <a:lnTo>
                    <a:pt x="960" y="384"/>
                  </a:lnTo>
                  <a:lnTo>
                    <a:pt x="96" y="384"/>
                  </a:lnTo>
                  <a:lnTo>
                    <a:pt x="0" y="192"/>
                  </a:lnTo>
                </a:path>
              </a:pathLst>
            </a:custGeom>
            <a:noFill/>
            <a:ln w="9525">
              <a:solidFill>
                <a:srgbClr val="FF00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71" name="Text Box 49"/>
            <p:cNvSpPr txBox="1">
              <a:spLocks noChangeArrowheads="1"/>
            </p:cNvSpPr>
            <p:nvPr/>
          </p:nvSpPr>
          <p:spPr bwMode="auto">
            <a:xfrm>
              <a:off x="1238" y="2712"/>
              <a:ext cx="5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a:latin typeface="Times New Roman" pitchFamily="18" charset="0"/>
                  <a:cs typeface="Times New Roman" pitchFamily="18" charset="0"/>
                </a:rPr>
                <a:t>回路</a:t>
              </a:r>
              <a:r>
                <a:rPr kumimoji="1" lang="en-US" altLang="zh-CN">
                  <a:latin typeface="Times New Roman" pitchFamily="18" charset="0"/>
                  <a:cs typeface="Times New Roman" pitchFamily="18" charset="0"/>
                </a:rPr>
                <a:t>L</a:t>
              </a:r>
            </a:p>
          </p:txBody>
        </p:sp>
      </p:grpSp>
      <p:sp>
        <p:nvSpPr>
          <p:cNvPr id="4" name="灯片编号占位符 3"/>
          <p:cNvSpPr>
            <a:spLocks noGrp="1"/>
          </p:cNvSpPr>
          <p:nvPr>
            <p:ph type="sldNum" sz="quarter" idx="10"/>
          </p:nvPr>
        </p:nvSpPr>
        <p:spPr/>
        <p:txBody>
          <a:bodyPr/>
          <a:lstStyle/>
          <a:p>
            <a:pPr>
              <a:defRPr/>
            </a:pPr>
            <a:fld id="{EE823C69-BAB3-4855-B98D-EA704B1FD3BB}" type="slidenum">
              <a:rPr lang="zh-CN" altLang="en-US" smtClean="0"/>
              <a:pPr>
                <a:defRPr/>
              </a:pPr>
              <a:t>54</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99332"/>
                                        </p:tgtEl>
                                        <p:attrNameLst>
                                          <p:attrName>style.visibility</p:attrName>
                                        </p:attrNameLst>
                                      </p:cBhvr>
                                      <p:to>
                                        <p:strVal val="visible"/>
                                      </p:to>
                                    </p:set>
                                  </p:childTnLst>
                                </p:cTn>
                              </p:par>
                            </p:childTnLst>
                          </p:cTn>
                        </p:par>
                        <p:par>
                          <p:cTn id="7" fill="hold" nodeType="afterGroup">
                            <p:stCondLst>
                              <p:cond delay="3000"/>
                            </p:stCondLst>
                            <p:childTnLst>
                              <p:par>
                                <p:cTn id="8" presetID="1" presetClass="entr" presetSubtype="0" fill="hold" nodeType="afterEffect">
                                  <p:stCondLst>
                                    <p:cond delay="0"/>
                                  </p:stCondLst>
                                  <p:childTnLst>
                                    <p:set>
                                      <p:cBhvr>
                                        <p:cTn id="9" dur="1" fill="hold">
                                          <p:stCondLst>
                                            <p:cond delay="499"/>
                                          </p:stCondLst>
                                        </p:cTn>
                                        <p:tgtEl>
                                          <p:spTgt spid="2"/>
                                        </p:tgtEl>
                                        <p:attrNameLst>
                                          <p:attrName>style.visibility</p:attrName>
                                        </p:attrNameLst>
                                      </p:cBhvr>
                                      <p:to>
                                        <p:strVal val="visible"/>
                                      </p:to>
                                    </p:set>
                                  </p:childTnLst>
                                </p:cTn>
                              </p:par>
                            </p:childTnLst>
                          </p:cTn>
                        </p:par>
                        <p:par>
                          <p:cTn id="10" fill="hold" nodeType="afterGroup">
                            <p:stCondLst>
                              <p:cond delay="3500"/>
                            </p:stCondLst>
                            <p:childTnLst>
                              <p:par>
                                <p:cTn id="11" presetID="1" presetClass="entr" presetSubtype="0" fill="hold" nodeType="afterEffect">
                                  <p:stCondLst>
                                    <p:cond delay="0"/>
                                  </p:stCondLst>
                                  <p:childTnLst>
                                    <p:set>
                                      <p:cBhvr>
                                        <p:cTn id="12" dur="1" fill="hold">
                                          <p:stCondLst>
                                            <p:cond delay="499"/>
                                          </p:stCondLst>
                                        </p:cTn>
                                        <p:tgtEl>
                                          <p:spTgt spid="3"/>
                                        </p:tgtEl>
                                        <p:attrNameLst>
                                          <p:attrName>style.visibility</p:attrName>
                                        </p:attrNameLst>
                                      </p:cBhvr>
                                      <p:to>
                                        <p:strVal val="visible"/>
                                      </p:to>
                                    </p:set>
                                  </p:childTnLst>
                                </p:cTn>
                              </p:par>
                            </p:childTnLst>
                          </p:cTn>
                        </p:par>
                        <p:par>
                          <p:cTn id="13" fill="hold" nodeType="afterGroup">
                            <p:stCondLst>
                              <p:cond delay="4000"/>
                            </p:stCondLst>
                            <p:childTnLst>
                              <p:par>
                                <p:cTn id="14" presetID="1" presetClass="entr" presetSubtype="0" fill="hold" grpId="0" nodeType="afterEffect">
                                  <p:stCondLst>
                                    <p:cond delay="0"/>
                                  </p:stCondLst>
                                  <p:childTnLst>
                                    <p:set>
                                      <p:cBhvr>
                                        <p:cTn id="15" dur="1" fill="hold">
                                          <p:stCondLst>
                                            <p:cond delay="499"/>
                                          </p:stCondLst>
                                        </p:cTn>
                                        <p:tgtEl>
                                          <p:spTgt spid="99367"/>
                                        </p:tgtEl>
                                        <p:attrNameLst>
                                          <p:attrName>style.visibility</p:attrName>
                                        </p:attrNameLst>
                                      </p:cBhvr>
                                      <p:to>
                                        <p:strVal val="visible"/>
                                      </p:to>
                                    </p:set>
                                  </p:childTnLst>
                                </p:cTn>
                              </p:par>
                            </p:childTnLst>
                          </p:cTn>
                        </p:par>
                        <p:par>
                          <p:cTn id="16" fill="hold" nodeType="afterGroup">
                            <p:stCondLst>
                              <p:cond delay="4500"/>
                            </p:stCondLst>
                            <p:childTnLst>
                              <p:par>
                                <p:cTn id="17" presetID="1" presetClass="entr" presetSubtype="0" fill="hold" grpId="0" nodeType="afterEffect">
                                  <p:stCondLst>
                                    <p:cond delay="0"/>
                                  </p:stCondLst>
                                  <p:childTnLst>
                                    <p:set>
                                      <p:cBhvr>
                                        <p:cTn id="18" dur="1" fill="hold">
                                          <p:stCondLst>
                                            <p:cond delay="499"/>
                                          </p:stCondLst>
                                        </p:cTn>
                                        <p:tgtEl>
                                          <p:spTgt spid="99368"/>
                                        </p:tgtEl>
                                        <p:attrNameLst>
                                          <p:attrName>style.visibility</p:attrName>
                                        </p:attrNameLst>
                                      </p:cBhvr>
                                      <p:to>
                                        <p:strVal val="visible"/>
                                      </p:to>
                                    </p:set>
                                  </p:childTnLst>
                                </p:cTn>
                              </p:par>
                            </p:childTnLst>
                          </p:cTn>
                        </p:par>
                        <p:par>
                          <p:cTn id="19" fill="hold" nodeType="afterGroup">
                            <p:stCondLst>
                              <p:cond delay="5000"/>
                            </p:stCondLst>
                            <p:childTnLst>
                              <p:par>
                                <p:cTn id="20" presetID="1" presetClass="entr" presetSubtype="0" fill="hold" grpId="0" nodeType="afterEffect">
                                  <p:stCondLst>
                                    <p:cond delay="0"/>
                                  </p:stCondLst>
                                  <p:childTnLst>
                                    <p:set>
                                      <p:cBhvr>
                                        <p:cTn id="21" dur="1" fill="hold">
                                          <p:stCondLst>
                                            <p:cond delay="499"/>
                                          </p:stCondLst>
                                        </p:cTn>
                                        <p:tgtEl>
                                          <p:spTgt spid="99369"/>
                                        </p:tgtEl>
                                        <p:attrNameLst>
                                          <p:attrName>style.visibility</p:attrName>
                                        </p:attrNameLst>
                                      </p:cBhvr>
                                      <p:to>
                                        <p:strVal val="visible"/>
                                      </p:to>
                                    </p:set>
                                  </p:childTnLst>
                                </p:cTn>
                              </p:par>
                            </p:childTnLst>
                          </p:cTn>
                        </p:par>
                        <p:par>
                          <p:cTn id="22" fill="hold" nodeType="afterGroup">
                            <p:stCondLst>
                              <p:cond delay="5500"/>
                            </p:stCondLst>
                            <p:childTnLst>
                              <p:par>
                                <p:cTn id="23" presetID="1" presetClass="entr" presetSubtype="0" fill="hold" grpId="0" nodeType="afterEffect">
                                  <p:stCondLst>
                                    <p:cond delay="0"/>
                                  </p:stCondLst>
                                  <p:childTnLst>
                                    <p:set>
                                      <p:cBhvr>
                                        <p:cTn id="24" dur="1" fill="hold">
                                          <p:stCondLst>
                                            <p:cond delay="499"/>
                                          </p:stCondLst>
                                        </p:cTn>
                                        <p:tgtEl>
                                          <p:spTgt spid="99370"/>
                                        </p:tgtEl>
                                        <p:attrNameLst>
                                          <p:attrName>style.visibility</p:attrName>
                                        </p:attrNameLst>
                                      </p:cBhvr>
                                      <p:to>
                                        <p:strVal val="visible"/>
                                      </p:to>
                                    </p:set>
                                  </p:childTnLst>
                                </p:cTn>
                              </p:par>
                            </p:childTnLst>
                          </p:cTn>
                        </p:par>
                        <p:par>
                          <p:cTn id="25" fill="hold" nodeType="afterGroup">
                            <p:stCondLst>
                              <p:cond delay="6000"/>
                            </p:stCondLst>
                            <p:childTnLst>
                              <p:par>
                                <p:cTn id="26" presetID="1" presetClass="entr" presetSubtype="0" fill="hold" grpId="0" nodeType="afterEffect">
                                  <p:stCondLst>
                                    <p:cond delay="0"/>
                                  </p:stCondLst>
                                  <p:childTnLst>
                                    <p:set>
                                      <p:cBhvr>
                                        <p:cTn id="27" dur="1" fill="hold">
                                          <p:stCondLst>
                                            <p:cond delay="499"/>
                                          </p:stCondLst>
                                        </p:cTn>
                                        <p:tgtEl>
                                          <p:spTgt spid="99371"/>
                                        </p:tgtEl>
                                        <p:attrNameLst>
                                          <p:attrName>style.visibility</p:attrName>
                                        </p:attrNameLst>
                                      </p:cBhvr>
                                      <p:to>
                                        <p:strVal val="visible"/>
                                      </p:to>
                                    </p:set>
                                  </p:childTnLst>
                                </p:cTn>
                              </p:par>
                            </p:childTnLst>
                          </p:cTn>
                        </p:par>
                        <p:par>
                          <p:cTn id="28" fill="hold" nodeType="afterGroup">
                            <p:stCondLst>
                              <p:cond delay="6500"/>
                            </p:stCondLst>
                            <p:childTnLst>
                              <p:par>
                                <p:cTn id="29" presetID="1" presetClass="entr" presetSubtype="0" fill="hold" grpId="0" nodeType="afterEffect">
                                  <p:stCondLst>
                                    <p:cond delay="0"/>
                                  </p:stCondLst>
                                  <p:childTnLst>
                                    <p:set>
                                      <p:cBhvr>
                                        <p:cTn id="30" dur="1" fill="hold">
                                          <p:stCondLst>
                                            <p:cond delay="499"/>
                                          </p:stCondLst>
                                        </p:cTn>
                                        <p:tgtEl>
                                          <p:spTgt spid="9937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iterate type="lt">
                                    <p:tmAbs val="75"/>
                                  </p:iterate>
                                  <p:childTnLst>
                                    <p:set>
                                      <p:cBhvr>
                                        <p:cTn id="34" dur="1" fill="hold">
                                          <p:stCondLst>
                                            <p:cond delay="74"/>
                                          </p:stCondLst>
                                        </p:cTn>
                                        <p:tgtEl>
                                          <p:spTgt spid="99333"/>
                                        </p:tgtEl>
                                        <p:attrNameLst>
                                          <p:attrName>style.visibility</p:attrName>
                                        </p:attrNameLst>
                                      </p:cBhvr>
                                      <p:to>
                                        <p:strVal val="visible"/>
                                      </p:to>
                                    </p:set>
                                  </p:childTnLst>
                                </p:cTn>
                              </p:par>
                            </p:childTnLst>
                          </p:cTn>
                        </p:par>
                        <p:par>
                          <p:cTn id="35" fill="hold" nodeType="afterGroup">
                            <p:stCondLst>
                              <p:cond delay="1200"/>
                            </p:stCondLst>
                            <p:childTnLst>
                              <p:par>
                                <p:cTn id="36" presetID="1" presetClass="entr" presetSubtype="0" fill="hold" nodeType="afterEffect">
                                  <p:stCondLst>
                                    <p:cond delay="0"/>
                                  </p:stCondLst>
                                  <p:childTnLst>
                                    <p:set>
                                      <p:cBhvr>
                                        <p:cTn id="37" dur="1" fill="hold">
                                          <p:stCondLst>
                                            <p:cond delay="499"/>
                                          </p:stCondLst>
                                        </p:cTn>
                                        <p:tgtEl>
                                          <p:spTgt spid="99334"/>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iterate type="lt">
                                    <p:tmAbs val="75"/>
                                  </p:iterate>
                                  <p:childTnLst>
                                    <p:set>
                                      <p:cBhvr>
                                        <p:cTn id="41" dur="1" fill="hold">
                                          <p:stCondLst>
                                            <p:cond delay="74"/>
                                          </p:stCondLst>
                                        </p:cTn>
                                        <p:tgtEl>
                                          <p:spTgt spid="99336"/>
                                        </p:tgtEl>
                                        <p:attrNameLst>
                                          <p:attrName>style.visibility</p:attrName>
                                        </p:attrNameLst>
                                      </p:cBhvr>
                                      <p:to>
                                        <p:strVal val="visible"/>
                                      </p:to>
                                    </p:set>
                                  </p:childTnLst>
                                </p:cTn>
                              </p:par>
                            </p:childTnLst>
                          </p:cTn>
                        </p:par>
                        <p:par>
                          <p:cTn id="42" fill="hold" nodeType="afterGroup">
                            <p:stCondLst>
                              <p:cond delay="150"/>
                            </p:stCondLst>
                            <p:childTnLst>
                              <p:par>
                                <p:cTn id="43" presetID="1" presetClass="entr" presetSubtype="0" fill="hold" grpId="0" nodeType="afterEffect">
                                  <p:stCondLst>
                                    <p:cond delay="0"/>
                                  </p:stCondLst>
                                  <p:iterate type="lt">
                                    <p:tmAbs val="75"/>
                                  </p:iterate>
                                  <p:childTnLst>
                                    <p:set>
                                      <p:cBhvr>
                                        <p:cTn id="44" dur="1" fill="hold">
                                          <p:stCondLst>
                                            <p:cond delay="74"/>
                                          </p:stCondLst>
                                        </p:cTn>
                                        <p:tgtEl>
                                          <p:spTgt spid="99339"/>
                                        </p:tgtEl>
                                        <p:attrNameLst>
                                          <p:attrName>style.visibility</p:attrName>
                                        </p:attrNameLst>
                                      </p:cBhvr>
                                      <p:to>
                                        <p:strVal val="visible"/>
                                      </p:to>
                                    </p:set>
                                  </p:childTnLst>
                                </p:cTn>
                              </p:par>
                            </p:childTnLst>
                          </p:cTn>
                        </p:par>
                        <p:par>
                          <p:cTn id="45" fill="hold" nodeType="afterGroup">
                            <p:stCondLst>
                              <p:cond delay="300"/>
                            </p:stCondLst>
                            <p:childTnLst>
                              <p:par>
                                <p:cTn id="46" presetID="1" presetClass="entr" presetSubtype="0" fill="hold" grpId="0" nodeType="afterEffect">
                                  <p:stCondLst>
                                    <p:cond delay="0"/>
                                  </p:stCondLst>
                                  <p:iterate type="lt">
                                    <p:tmAbs val="75"/>
                                  </p:iterate>
                                  <p:childTnLst>
                                    <p:set>
                                      <p:cBhvr>
                                        <p:cTn id="47" dur="1" fill="hold">
                                          <p:stCondLst>
                                            <p:cond delay="74"/>
                                          </p:stCondLst>
                                        </p:cTn>
                                        <p:tgtEl>
                                          <p:spTgt spid="99373"/>
                                        </p:tgtEl>
                                        <p:attrNameLst>
                                          <p:attrName>style.visibility</p:attrName>
                                        </p:attrNameLst>
                                      </p:cBhvr>
                                      <p:to>
                                        <p:strVal val="visible"/>
                                      </p:to>
                                    </p:set>
                                  </p:childTnLst>
                                </p:cTn>
                              </p:par>
                            </p:childTnLst>
                          </p:cTn>
                        </p:par>
                        <p:par>
                          <p:cTn id="48" fill="hold" nodeType="afterGroup">
                            <p:stCondLst>
                              <p:cond delay="450"/>
                            </p:stCondLst>
                            <p:childTnLst>
                              <p:par>
                                <p:cTn id="49" presetID="1" presetClass="entr" presetSubtype="0" fill="hold" grpId="0" nodeType="afterEffect">
                                  <p:stCondLst>
                                    <p:cond delay="0"/>
                                  </p:stCondLst>
                                  <p:iterate type="lt">
                                    <p:tmAbs val="75"/>
                                  </p:iterate>
                                  <p:childTnLst>
                                    <p:set>
                                      <p:cBhvr>
                                        <p:cTn id="50" dur="1" fill="hold">
                                          <p:stCondLst>
                                            <p:cond delay="74"/>
                                          </p:stCondLst>
                                        </p:cTn>
                                        <p:tgtEl>
                                          <p:spTgt spid="99337"/>
                                        </p:tgtEl>
                                        <p:attrNameLst>
                                          <p:attrName>style.visibility</p:attrName>
                                        </p:attrNameLst>
                                      </p:cBhvr>
                                      <p:to>
                                        <p:strVal val="visible"/>
                                      </p:to>
                                    </p:set>
                                  </p:childTnLst>
                                </p:cTn>
                              </p:par>
                            </p:childTnLst>
                          </p:cTn>
                        </p:par>
                        <p:par>
                          <p:cTn id="51" fill="hold" nodeType="afterGroup">
                            <p:stCondLst>
                              <p:cond delay="600"/>
                            </p:stCondLst>
                            <p:childTnLst>
                              <p:par>
                                <p:cTn id="52" presetID="1" presetClass="entr" presetSubtype="0" fill="hold" grpId="0" nodeType="afterEffect">
                                  <p:stCondLst>
                                    <p:cond delay="0"/>
                                  </p:stCondLst>
                                  <p:iterate type="lt">
                                    <p:tmAbs val="75"/>
                                  </p:iterate>
                                  <p:childTnLst>
                                    <p:set>
                                      <p:cBhvr>
                                        <p:cTn id="53" dur="1" fill="hold">
                                          <p:stCondLst>
                                            <p:cond delay="74"/>
                                          </p:stCondLst>
                                        </p:cTn>
                                        <p:tgtEl>
                                          <p:spTgt spid="99338"/>
                                        </p:tgtEl>
                                        <p:attrNameLst>
                                          <p:attrName>style.visibility</p:attrName>
                                        </p:attrNameLst>
                                      </p:cBhvr>
                                      <p:to>
                                        <p:strVal val="visible"/>
                                      </p:to>
                                    </p:set>
                                  </p:childTnLst>
                                </p:cTn>
                              </p:par>
                            </p:childTnLst>
                          </p:cTn>
                        </p:par>
                        <p:par>
                          <p:cTn id="54" fill="hold" nodeType="afterGroup">
                            <p:stCondLst>
                              <p:cond delay="750"/>
                            </p:stCondLst>
                            <p:childTnLst>
                              <p:par>
                                <p:cTn id="55" presetID="1" presetClass="entr" presetSubtype="0" fill="hold" grpId="0" nodeType="afterEffect">
                                  <p:stCondLst>
                                    <p:cond delay="0"/>
                                  </p:stCondLst>
                                  <p:iterate type="lt">
                                    <p:tmAbs val="75"/>
                                  </p:iterate>
                                  <p:childTnLst>
                                    <p:set>
                                      <p:cBhvr>
                                        <p:cTn id="56" dur="1" fill="hold">
                                          <p:stCondLst>
                                            <p:cond delay="74"/>
                                          </p:stCondLst>
                                        </p:cTn>
                                        <p:tgtEl>
                                          <p:spTgt spid="99340"/>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iterate type="lt">
                                    <p:tmAbs val="75"/>
                                  </p:iterate>
                                  <p:childTnLst>
                                    <p:set>
                                      <p:cBhvr>
                                        <p:cTn id="60" dur="1" fill="hold">
                                          <p:stCondLst>
                                            <p:cond delay="74"/>
                                          </p:stCondLst>
                                        </p:cTn>
                                        <p:tgtEl>
                                          <p:spTgt spid="99341"/>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iterate type="lt">
                                    <p:tmAbs val="75"/>
                                  </p:iterate>
                                  <p:childTnLst>
                                    <p:set>
                                      <p:cBhvr>
                                        <p:cTn id="64" dur="1" fill="hold">
                                          <p:stCondLst>
                                            <p:cond delay="74"/>
                                          </p:stCondLst>
                                        </p:cTn>
                                        <p:tgtEl>
                                          <p:spTgt spid="993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2" grpId="0" autoUpdateAnimBg="0"/>
      <p:bldP spid="99333" grpId="0" autoUpdateAnimBg="0"/>
      <p:bldP spid="99335" grpId="0" animBg="1" autoUpdateAnimBg="0"/>
      <p:bldP spid="99336" grpId="0" animBg="1" autoUpdateAnimBg="0"/>
      <p:bldP spid="99337" grpId="0" animBg="1" autoUpdateAnimBg="0"/>
      <p:bldP spid="99338" grpId="0" animBg="1" autoUpdateAnimBg="0"/>
      <p:bldP spid="99339" grpId="0" animBg="1" autoUpdateAnimBg="0"/>
      <p:bldP spid="99340" grpId="0" animBg="1" autoUpdateAnimBg="0"/>
      <p:bldP spid="99341" grpId="0" autoUpdateAnimBg="0"/>
      <p:bldP spid="99367" grpId="0" animBg="1"/>
      <p:bldP spid="99368" grpId="0" animBg="1"/>
      <p:bldP spid="99369" grpId="0" animBg="1"/>
      <p:bldP spid="99370" grpId="0" animBg="1"/>
      <p:bldP spid="99371" grpId="0" animBg="1"/>
      <p:bldP spid="99372" grpId="0" animBg="1"/>
      <p:bldP spid="99373"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zh-CN" dirty="0" smtClean="0">
                <a:ea typeface="宋体" pitchFamily="2" charset="-122"/>
              </a:rPr>
              <a:t>1.6 </a:t>
            </a:r>
            <a:r>
              <a:rPr lang="zh-CN" altLang="en-US" dirty="0" smtClean="0">
                <a:ea typeface="宋体" pitchFamily="2" charset="-122"/>
              </a:rPr>
              <a:t>基尔霍夫定律</a:t>
            </a:r>
            <a:r>
              <a:rPr lang="zh-CN" altLang="en-US" dirty="0" smtClean="0">
                <a:ea typeface="楷体" pitchFamily="49" charset="-122"/>
              </a:rPr>
              <a:t>（</a:t>
            </a:r>
            <a:r>
              <a:rPr lang="zh-CN" altLang="en-US" dirty="0" smtClean="0">
                <a:ea typeface="宋体" pitchFamily="2" charset="-122"/>
              </a:rPr>
              <a:t>续</a:t>
            </a:r>
            <a:r>
              <a:rPr lang="en-US" altLang="zh-CN" dirty="0" smtClean="0">
                <a:ea typeface="宋体" pitchFamily="2" charset="-122"/>
              </a:rPr>
              <a:t>7</a:t>
            </a:r>
            <a:r>
              <a:rPr lang="zh-CN" altLang="en-US" dirty="0" smtClean="0">
                <a:ea typeface="楷体" pitchFamily="49" charset="-122"/>
              </a:rPr>
              <a:t>）</a:t>
            </a:r>
          </a:p>
        </p:txBody>
      </p:sp>
      <p:sp>
        <p:nvSpPr>
          <p:cNvPr id="54275" name="Rectangle 3"/>
          <p:cNvSpPr>
            <a:spLocks noGrp="1" noChangeArrowheads="1"/>
          </p:cNvSpPr>
          <p:nvPr>
            <p:ph sz="quarter" idx="11"/>
          </p:nvPr>
        </p:nvSpPr>
        <p:spPr/>
        <p:txBody>
          <a:bodyPr/>
          <a:lstStyle/>
          <a:p>
            <a:pPr eaLnBrk="1" hangingPunct="1"/>
            <a:r>
              <a:rPr lang="zh-CN" altLang="en-US" sz="2400" dirty="0" smtClean="0"/>
              <a:t>广义</a:t>
            </a:r>
            <a:r>
              <a:rPr lang="en-US" altLang="zh-CN" sz="2400" dirty="0" smtClean="0"/>
              <a:t>KVL</a:t>
            </a:r>
            <a:r>
              <a:rPr lang="zh-CN" altLang="en-US" sz="2400" dirty="0" smtClean="0"/>
              <a:t>：任何电路中，任意两结点之间的电压，可通过任意一条连接两结点路径进行计算，所得结果与计算时所取的路径无关。</a:t>
            </a:r>
          </a:p>
          <a:p>
            <a:pPr lvl="1" eaLnBrk="1" hangingPunct="1">
              <a:buFont typeface="Wingdings" pitchFamily="2" charset="2"/>
              <a:buNone/>
            </a:pPr>
            <a:r>
              <a:rPr lang="zh-CN" altLang="en-US" sz="2400" dirty="0" smtClean="0"/>
              <a:t>例如：下图电路中结点 </a:t>
            </a:r>
            <a:r>
              <a:rPr lang="en-US" altLang="zh-CN" sz="2400" dirty="0" smtClean="0"/>
              <a:t>a </a:t>
            </a:r>
            <a:r>
              <a:rPr lang="zh-CN" altLang="en-US" sz="2400" dirty="0" smtClean="0"/>
              <a:t>和 </a:t>
            </a:r>
            <a:r>
              <a:rPr lang="en-US" altLang="zh-CN" sz="2400" dirty="0" smtClean="0"/>
              <a:t>d </a:t>
            </a:r>
            <a:r>
              <a:rPr lang="zh-CN" altLang="en-US" sz="2400" dirty="0" smtClean="0"/>
              <a:t>之间存在 </a:t>
            </a:r>
            <a:r>
              <a:rPr lang="en-US" altLang="zh-CN" sz="2400" dirty="0" smtClean="0"/>
              <a:t>3 </a:t>
            </a:r>
            <a:r>
              <a:rPr lang="zh-CN" altLang="en-US" sz="2400" dirty="0" smtClean="0"/>
              <a:t>条路径，计算</a:t>
            </a:r>
            <a:r>
              <a:rPr lang="en-US" altLang="zh-CN" sz="2400" dirty="0" smtClean="0"/>
              <a:t>a </a:t>
            </a:r>
            <a:r>
              <a:rPr lang="zh-CN" altLang="en-US" sz="2400" dirty="0" smtClean="0"/>
              <a:t>和 </a:t>
            </a:r>
            <a:r>
              <a:rPr lang="en-US" altLang="zh-CN" sz="2400" dirty="0" smtClean="0"/>
              <a:t>d </a:t>
            </a:r>
            <a:r>
              <a:rPr lang="zh-CN" altLang="en-US" sz="2400" dirty="0" smtClean="0"/>
              <a:t>结点之间时可采用其中任意一条路经。</a:t>
            </a:r>
          </a:p>
          <a:p>
            <a:pPr lvl="1" eaLnBrk="1" hangingPunct="1"/>
            <a:endParaRPr lang="en-US" altLang="zh-CN" sz="2400" dirty="0" smtClean="0"/>
          </a:p>
        </p:txBody>
      </p:sp>
      <p:graphicFrame>
        <p:nvGraphicFramePr>
          <p:cNvPr id="100356" name="Object 2"/>
          <p:cNvGraphicFramePr>
            <a:graphicFrameLocks noChangeAspect="1"/>
          </p:cNvGraphicFramePr>
          <p:nvPr>
            <p:extLst>
              <p:ext uri="{D42A27DB-BD31-4B8C-83A1-F6EECF244321}">
                <p14:modId xmlns:p14="http://schemas.microsoft.com/office/powerpoint/2010/main" val="3673609416"/>
              </p:ext>
            </p:extLst>
          </p:nvPr>
        </p:nvGraphicFramePr>
        <p:xfrm>
          <a:off x="1603375" y="5668963"/>
          <a:ext cx="6746875" cy="722312"/>
        </p:xfrm>
        <a:graphic>
          <a:graphicData uri="http://schemas.openxmlformats.org/presentationml/2006/ole">
            <mc:AlternateContent xmlns:mc="http://schemas.openxmlformats.org/markup-compatibility/2006">
              <mc:Choice xmlns:v="urn:schemas-microsoft-com:vml" Requires="v">
                <p:oleObj spid="_x0000_s54336" name="Equation" r:id="rId4" imgW="2209680" imgH="228600" progId="">
                  <p:embed/>
                </p:oleObj>
              </mc:Choice>
              <mc:Fallback>
                <p:oleObj name="Equation" r:id="rId4" imgW="2209680" imgH="228600" progId="">
                  <p:embed/>
                  <p:pic>
                    <p:nvPicPr>
                      <p:cNvPr id="0" name="Picture 6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3375" y="5668963"/>
                        <a:ext cx="6746875" cy="722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5"/>
          <p:cNvGrpSpPr>
            <a:grpSpLocks/>
          </p:cNvGrpSpPr>
          <p:nvPr/>
        </p:nvGrpSpPr>
        <p:grpSpPr bwMode="auto">
          <a:xfrm>
            <a:off x="2589213" y="3535363"/>
            <a:ext cx="3348037" cy="2046287"/>
            <a:chOff x="1824" y="1872"/>
            <a:chExt cx="2109" cy="1289"/>
          </a:xfrm>
        </p:grpSpPr>
        <p:grpSp>
          <p:nvGrpSpPr>
            <p:cNvPr id="54279" name="Group 6"/>
            <p:cNvGrpSpPr>
              <a:grpSpLocks/>
            </p:cNvGrpSpPr>
            <p:nvPr/>
          </p:nvGrpSpPr>
          <p:grpSpPr bwMode="auto">
            <a:xfrm>
              <a:off x="1824" y="1872"/>
              <a:ext cx="2109" cy="1289"/>
              <a:chOff x="1824" y="1872"/>
              <a:chExt cx="2109" cy="1289"/>
            </a:xfrm>
          </p:grpSpPr>
          <p:grpSp>
            <p:nvGrpSpPr>
              <p:cNvPr id="54281" name="Group 7"/>
              <p:cNvGrpSpPr>
                <a:grpSpLocks/>
              </p:cNvGrpSpPr>
              <p:nvPr/>
            </p:nvGrpSpPr>
            <p:grpSpPr bwMode="auto">
              <a:xfrm>
                <a:off x="1824" y="1872"/>
                <a:ext cx="2109" cy="1289"/>
                <a:chOff x="1824" y="1872"/>
                <a:chExt cx="2109" cy="1289"/>
              </a:xfrm>
            </p:grpSpPr>
            <p:sp>
              <p:nvSpPr>
                <p:cNvPr id="54297" name="Rectangle 8"/>
                <p:cNvSpPr>
                  <a:spLocks noChangeArrowheads="1"/>
                </p:cNvSpPr>
                <p:nvPr/>
              </p:nvSpPr>
              <p:spPr bwMode="auto">
                <a:xfrm>
                  <a:off x="3130" y="1990"/>
                  <a:ext cx="240" cy="24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a:latin typeface="Times New Roman" pitchFamily="18" charset="0"/>
                      <a:cs typeface="Times New Roman" pitchFamily="18" charset="0"/>
                    </a:rPr>
                    <a:t>2</a:t>
                  </a:r>
                </a:p>
              </p:txBody>
            </p:sp>
            <p:sp>
              <p:nvSpPr>
                <p:cNvPr id="54298" name="Rectangle 9"/>
                <p:cNvSpPr>
                  <a:spLocks noChangeArrowheads="1"/>
                </p:cNvSpPr>
                <p:nvPr/>
              </p:nvSpPr>
              <p:spPr bwMode="auto">
                <a:xfrm>
                  <a:off x="3130" y="2816"/>
                  <a:ext cx="240" cy="24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a:latin typeface="Times New Roman" pitchFamily="18" charset="0"/>
                      <a:cs typeface="Times New Roman" pitchFamily="18" charset="0"/>
                    </a:rPr>
                    <a:t>4</a:t>
                  </a:r>
                </a:p>
              </p:txBody>
            </p:sp>
            <p:sp>
              <p:nvSpPr>
                <p:cNvPr id="54299" name="Rectangle 10"/>
                <p:cNvSpPr>
                  <a:spLocks noChangeArrowheads="1"/>
                </p:cNvSpPr>
                <p:nvPr/>
              </p:nvSpPr>
              <p:spPr bwMode="auto">
                <a:xfrm>
                  <a:off x="3610" y="2422"/>
                  <a:ext cx="240" cy="24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a:latin typeface="Times New Roman" pitchFamily="18" charset="0"/>
                      <a:cs typeface="Times New Roman" pitchFamily="18" charset="0"/>
                    </a:rPr>
                    <a:t>3</a:t>
                  </a:r>
                </a:p>
              </p:txBody>
            </p:sp>
            <p:sp>
              <p:nvSpPr>
                <p:cNvPr id="54300" name="Rectangle 11"/>
                <p:cNvSpPr>
                  <a:spLocks noChangeArrowheads="1"/>
                </p:cNvSpPr>
                <p:nvPr/>
              </p:nvSpPr>
              <p:spPr bwMode="auto">
                <a:xfrm>
                  <a:off x="2410" y="1990"/>
                  <a:ext cx="240" cy="24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a:latin typeface="Times New Roman" pitchFamily="18" charset="0"/>
                      <a:cs typeface="Times New Roman" pitchFamily="18" charset="0"/>
                    </a:rPr>
                    <a:t>1</a:t>
                  </a:r>
                </a:p>
              </p:txBody>
            </p:sp>
            <p:sp>
              <p:nvSpPr>
                <p:cNvPr id="54301" name="Rectangle 12"/>
                <p:cNvSpPr>
                  <a:spLocks noChangeArrowheads="1"/>
                </p:cNvSpPr>
                <p:nvPr/>
              </p:nvSpPr>
              <p:spPr bwMode="auto">
                <a:xfrm>
                  <a:off x="2410" y="2816"/>
                  <a:ext cx="240" cy="24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a:latin typeface="Times New Roman" pitchFamily="18" charset="0"/>
                      <a:cs typeface="Times New Roman" pitchFamily="18" charset="0"/>
                    </a:rPr>
                    <a:t>5</a:t>
                  </a:r>
                </a:p>
              </p:txBody>
            </p:sp>
            <p:sp>
              <p:nvSpPr>
                <p:cNvPr id="54302" name="Rectangle 13"/>
                <p:cNvSpPr>
                  <a:spLocks noChangeArrowheads="1"/>
                </p:cNvSpPr>
                <p:nvPr/>
              </p:nvSpPr>
              <p:spPr bwMode="auto">
                <a:xfrm>
                  <a:off x="1978" y="2422"/>
                  <a:ext cx="240" cy="24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a:latin typeface="Times New Roman" pitchFamily="18" charset="0"/>
                      <a:cs typeface="Times New Roman" pitchFamily="18" charset="0"/>
                    </a:rPr>
                    <a:t>6</a:t>
                  </a:r>
                </a:p>
              </p:txBody>
            </p:sp>
            <p:sp>
              <p:nvSpPr>
                <p:cNvPr id="54303" name="Freeform 14"/>
                <p:cNvSpPr>
                  <a:spLocks/>
                </p:cNvSpPr>
                <p:nvPr/>
              </p:nvSpPr>
              <p:spPr bwMode="auto">
                <a:xfrm>
                  <a:off x="2074" y="2134"/>
                  <a:ext cx="336" cy="288"/>
                </a:xfrm>
                <a:custGeom>
                  <a:avLst/>
                  <a:gdLst>
                    <a:gd name="T0" fmla="*/ 0 w 336"/>
                    <a:gd name="T1" fmla="*/ 288 h 288"/>
                    <a:gd name="T2" fmla="*/ 0 w 336"/>
                    <a:gd name="T3" fmla="*/ 0 h 288"/>
                    <a:gd name="T4" fmla="*/ 336 w 336"/>
                    <a:gd name="T5" fmla="*/ 0 h 288"/>
                    <a:gd name="T6" fmla="*/ 0 60000 65536"/>
                    <a:gd name="T7" fmla="*/ 0 60000 65536"/>
                    <a:gd name="T8" fmla="*/ 0 60000 65536"/>
                    <a:gd name="T9" fmla="*/ 0 w 336"/>
                    <a:gd name="T10" fmla="*/ 0 h 288"/>
                    <a:gd name="T11" fmla="*/ 336 w 336"/>
                    <a:gd name="T12" fmla="*/ 288 h 288"/>
                  </a:gdLst>
                  <a:ahLst/>
                  <a:cxnLst>
                    <a:cxn ang="T6">
                      <a:pos x="T0" y="T1"/>
                    </a:cxn>
                    <a:cxn ang="T7">
                      <a:pos x="T2" y="T3"/>
                    </a:cxn>
                    <a:cxn ang="T8">
                      <a:pos x="T4" y="T5"/>
                    </a:cxn>
                  </a:cxnLst>
                  <a:rect l="T9" t="T10" r="T11" b="T12"/>
                  <a:pathLst>
                    <a:path w="336" h="288">
                      <a:moveTo>
                        <a:pt x="0" y="288"/>
                      </a:moveTo>
                      <a:lnTo>
                        <a:pt x="0" y="0"/>
                      </a:lnTo>
                      <a:lnTo>
                        <a:pt x="336"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304" name="Freeform 15"/>
                <p:cNvSpPr>
                  <a:spLocks/>
                </p:cNvSpPr>
                <p:nvPr/>
              </p:nvSpPr>
              <p:spPr bwMode="auto">
                <a:xfrm flipV="1">
                  <a:off x="2074" y="2662"/>
                  <a:ext cx="336" cy="288"/>
                </a:xfrm>
                <a:custGeom>
                  <a:avLst/>
                  <a:gdLst>
                    <a:gd name="T0" fmla="*/ 0 w 336"/>
                    <a:gd name="T1" fmla="*/ 288 h 288"/>
                    <a:gd name="T2" fmla="*/ 0 w 336"/>
                    <a:gd name="T3" fmla="*/ 0 h 288"/>
                    <a:gd name="T4" fmla="*/ 336 w 336"/>
                    <a:gd name="T5" fmla="*/ 0 h 288"/>
                    <a:gd name="T6" fmla="*/ 0 60000 65536"/>
                    <a:gd name="T7" fmla="*/ 0 60000 65536"/>
                    <a:gd name="T8" fmla="*/ 0 60000 65536"/>
                    <a:gd name="T9" fmla="*/ 0 w 336"/>
                    <a:gd name="T10" fmla="*/ 0 h 288"/>
                    <a:gd name="T11" fmla="*/ 336 w 336"/>
                    <a:gd name="T12" fmla="*/ 288 h 288"/>
                  </a:gdLst>
                  <a:ahLst/>
                  <a:cxnLst>
                    <a:cxn ang="T6">
                      <a:pos x="T0" y="T1"/>
                    </a:cxn>
                    <a:cxn ang="T7">
                      <a:pos x="T2" y="T3"/>
                    </a:cxn>
                    <a:cxn ang="T8">
                      <a:pos x="T4" y="T5"/>
                    </a:cxn>
                  </a:cxnLst>
                  <a:rect l="T9" t="T10" r="T11" b="T12"/>
                  <a:pathLst>
                    <a:path w="336" h="288">
                      <a:moveTo>
                        <a:pt x="0" y="288"/>
                      </a:moveTo>
                      <a:lnTo>
                        <a:pt x="0" y="0"/>
                      </a:lnTo>
                      <a:lnTo>
                        <a:pt x="336"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305" name="Freeform 16"/>
                <p:cNvSpPr>
                  <a:spLocks/>
                </p:cNvSpPr>
                <p:nvPr/>
              </p:nvSpPr>
              <p:spPr bwMode="auto">
                <a:xfrm flipH="1">
                  <a:off x="3370" y="2106"/>
                  <a:ext cx="336" cy="288"/>
                </a:xfrm>
                <a:custGeom>
                  <a:avLst/>
                  <a:gdLst>
                    <a:gd name="T0" fmla="*/ 0 w 336"/>
                    <a:gd name="T1" fmla="*/ 288 h 288"/>
                    <a:gd name="T2" fmla="*/ 0 w 336"/>
                    <a:gd name="T3" fmla="*/ 0 h 288"/>
                    <a:gd name="T4" fmla="*/ 336 w 336"/>
                    <a:gd name="T5" fmla="*/ 0 h 288"/>
                    <a:gd name="T6" fmla="*/ 0 60000 65536"/>
                    <a:gd name="T7" fmla="*/ 0 60000 65536"/>
                    <a:gd name="T8" fmla="*/ 0 60000 65536"/>
                    <a:gd name="T9" fmla="*/ 0 w 336"/>
                    <a:gd name="T10" fmla="*/ 0 h 288"/>
                    <a:gd name="T11" fmla="*/ 336 w 336"/>
                    <a:gd name="T12" fmla="*/ 288 h 288"/>
                  </a:gdLst>
                  <a:ahLst/>
                  <a:cxnLst>
                    <a:cxn ang="T6">
                      <a:pos x="T0" y="T1"/>
                    </a:cxn>
                    <a:cxn ang="T7">
                      <a:pos x="T2" y="T3"/>
                    </a:cxn>
                    <a:cxn ang="T8">
                      <a:pos x="T4" y="T5"/>
                    </a:cxn>
                  </a:cxnLst>
                  <a:rect l="T9" t="T10" r="T11" b="T12"/>
                  <a:pathLst>
                    <a:path w="336" h="288">
                      <a:moveTo>
                        <a:pt x="0" y="288"/>
                      </a:moveTo>
                      <a:lnTo>
                        <a:pt x="0" y="0"/>
                      </a:lnTo>
                      <a:lnTo>
                        <a:pt x="336"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306" name="Freeform 17"/>
                <p:cNvSpPr>
                  <a:spLocks/>
                </p:cNvSpPr>
                <p:nvPr/>
              </p:nvSpPr>
              <p:spPr bwMode="auto">
                <a:xfrm flipH="1" flipV="1">
                  <a:off x="3378" y="2660"/>
                  <a:ext cx="336" cy="288"/>
                </a:xfrm>
                <a:custGeom>
                  <a:avLst/>
                  <a:gdLst>
                    <a:gd name="T0" fmla="*/ 0 w 336"/>
                    <a:gd name="T1" fmla="*/ 288 h 288"/>
                    <a:gd name="T2" fmla="*/ 0 w 336"/>
                    <a:gd name="T3" fmla="*/ 0 h 288"/>
                    <a:gd name="T4" fmla="*/ 336 w 336"/>
                    <a:gd name="T5" fmla="*/ 0 h 288"/>
                    <a:gd name="T6" fmla="*/ 0 60000 65536"/>
                    <a:gd name="T7" fmla="*/ 0 60000 65536"/>
                    <a:gd name="T8" fmla="*/ 0 60000 65536"/>
                    <a:gd name="T9" fmla="*/ 0 w 336"/>
                    <a:gd name="T10" fmla="*/ 0 h 288"/>
                    <a:gd name="T11" fmla="*/ 336 w 336"/>
                    <a:gd name="T12" fmla="*/ 288 h 288"/>
                  </a:gdLst>
                  <a:ahLst/>
                  <a:cxnLst>
                    <a:cxn ang="T6">
                      <a:pos x="T0" y="T1"/>
                    </a:cxn>
                    <a:cxn ang="T7">
                      <a:pos x="T2" y="T3"/>
                    </a:cxn>
                    <a:cxn ang="T8">
                      <a:pos x="T4" y="T5"/>
                    </a:cxn>
                  </a:cxnLst>
                  <a:rect l="T9" t="T10" r="T11" b="T12"/>
                  <a:pathLst>
                    <a:path w="336" h="288">
                      <a:moveTo>
                        <a:pt x="0" y="288"/>
                      </a:moveTo>
                      <a:lnTo>
                        <a:pt x="0" y="0"/>
                      </a:lnTo>
                      <a:lnTo>
                        <a:pt x="336" y="0"/>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307" name="Line 18"/>
                <p:cNvSpPr>
                  <a:spLocks noChangeShapeType="1"/>
                </p:cNvSpPr>
                <p:nvPr/>
              </p:nvSpPr>
              <p:spPr bwMode="auto">
                <a:xfrm>
                  <a:off x="2650" y="2134"/>
                  <a:ext cx="48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08" name="Line 19"/>
                <p:cNvSpPr>
                  <a:spLocks noChangeShapeType="1"/>
                </p:cNvSpPr>
                <p:nvPr/>
              </p:nvSpPr>
              <p:spPr bwMode="auto">
                <a:xfrm>
                  <a:off x="2650" y="2950"/>
                  <a:ext cx="48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09" name="Text Box 20"/>
                <p:cNvSpPr txBox="1">
                  <a:spLocks noChangeArrowheads="1"/>
                </p:cNvSpPr>
                <p:nvPr/>
              </p:nvSpPr>
              <p:spPr bwMode="auto">
                <a:xfrm>
                  <a:off x="2784" y="1872"/>
                  <a:ext cx="1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i="1">
                      <a:latin typeface="Times New Roman" pitchFamily="18" charset="0"/>
                      <a:cs typeface="Times New Roman" pitchFamily="18" charset="0"/>
                    </a:rPr>
                    <a:t>a</a:t>
                  </a:r>
                </a:p>
              </p:txBody>
            </p:sp>
            <p:sp>
              <p:nvSpPr>
                <p:cNvPr id="54310" name="Text Box 21"/>
                <p:cNvSpPr txBox="1">
                  <a:spLocks noChangeArrowheads="1"/>
                </p:cNvSpPr>
                <p:nvPr/>
              </p:nvSpPr>
              <p:spPr bwMode="auto">
                <a:xfrm>
                  <a:off x="3744" y="1920"/>
                  <a:ext cx="1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i="1">
                      <a:latin typeface="Times New Roman" pitchFamily="18" charset="0"/>
                      <a:cs typeface="Times New Roman" pitchFamily="18" charset="0"/>
                    </a:rPr>
                    <a:t>b</a:t>
                  </a:r>
                </a:p>
              </p:txBody>
            </p:sp>
            <p:sp>
              <p:nvSpPr>
                <p:cNvPr id="54311" name="Text Box 22"/>
                <p:cNvSpPr txBox="1">
                  <a:spLocks noChangeArrowheads="1"/>
                </p:cNvSpPr>
                <p:nvPr/>
              </p:nvSpPr>
              <p:spPr bwMode="auto">
                <a:xfrm>
                  <a:off x="3744" y="2784"/>
                  <a:ext cx="18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i="1">
                      <a:latin typeface="Times New Roman" pitchFamily="18" charset="0"/>
                      <a:cs typeface="Times New Roman" pitchFamily="18" charset="0"/>
                    </a:rPr>
                    <a:t>c</a:t>
                  </a:r>
                </a:p>
              </p:txBody>
            </p:sp>
            <p:sp>
              <p:nvSpPr>
                <p:cNvPr id="54312" name="Text Box 23"/>
                <p:cNvSpPr txBox="1">
                  <a:spLocks noChangeArrowheads="1"/>
                </p:cNvSpPr>
                <p:nvPr/>
              </p:nvSpPr>
              <p:spPr bwMode="auto">
                <a:xfrm>
                  <a:off x="2784" y="2928"/>
                  <a:ext cx="1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i="1">
                      <a:latin typeface="Times New Roman" pitchFamily="18" charset="0"/>
                      <a:cs typeface="Times New Roman" pitchFamily="18" charset="0"/>
                    </a:rPr>
                    <a:t>d</a:t>
                  </a:r>
                </a:p>
              </p:txBody>
            </p:sp>
            <p:sp>
              <p:nvSpPr>
                <p:cNvPr id="54313" name="Text Box 24"/>
                <p:cNvSpPr txBox="1">
                  <a:spLocks noChangeArrowheads="1"/>
                </p:cNvSpPr>
                <p:nvPr/>
              </p:nvSpPr>
              <p:spPr bwMode="auto">
                <a:xfrm>
                  <a:off x="1920" y="2928"/>
                  <a:ext cx="18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i="1">
                      <a:latin typeface="Times New Roman" pitchFamily="18" charset="0"/>
                      <a:cs typeface="Times New Roman" pitchFamily="18" charset="0"/>
                    </a:rPr>
                    <a:t>e</a:t>
                  </a:r>
                </a:p>
              </p:txBody>
            </p:sp>
            <p:sp>
              <p:nvSpPr>
                <p:cNvPr id="54314" name="Text Box 25"/>
                <p:cNvSpPr txBox="1">
                  <a:spLocks noChangeArrowheads="1"/>
                </p:cNvSpPr>
                <p:nvPr/>
              </p:nvSpPr>
              <p:spPr bwMode="auto">
                <a:xfrm>
                  <a:off x="1824" y="1966"/>
                  <a:ext cx="15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i="1">
                      <a:latin typeface="Times New Roman" pitchFamily="18" charset="0"/>
                      <a:cs typeface="Times New Roman" pitchFamily="18" charset="0"/>
                    </a:rPr>
                    <a:t>f</a:t>
                  </a:r>
                </a:p>
              </p:txBody>
            </p:sp>
          </p:grpSp>
          <p:sp>
            <p:nvSpPr>
              <p:cNvPr id="54282" name="Rectangle 26"/>
              <p:cNvSpPr>
                <a:spLocks noChangeArrowheads="1"/>
              </p:cNvSpPr>
              <p:nvPr/>
            </p:nvSpPr>
            <p:spPr bwMode="auto">
              <a:xfrm>
                <a:off x="2784" y="2448"/>
                <a:ext cx="24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a:latin typeface="Times New Roman" pitchFamily="18" charset="0"/>
                    <a:cs typeface="Times New Roman" pitchFamily="18" charset="0"/>
                  </a:rPr>
                  <a:t>7</a:t>
                </a:r>
              </a:p>
            </p:txBody>
          </p:sp>
          <p:sp>
            <p:nvSpPr>
              <p:cNvPr id="54283" name="Line 27"/>
              <p:cNvSpPr>
                <a:spLocks noChangeShapeType="1"/>
              </p:cNvSpPr>
              <p:nvPr/>
            </p:nvSpPr>
            <p:spPr bwMode="auto">
              <a:xfrm flipV="1">
                <a:off x="2910" y="211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4" name="Line 28"/>
              <p:cNvSpPr>
                <a:spLocks noChangeShapeType="1"/>
              </p:cNvSpPr>
              <p:nvPr/>
            </p:nvSpPr>
            <p:spPr bwMode="auto">
              <a:xfrm>
                <a:off x="2908" y="268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5" name="Oval 29"/>
              <p:cNvSpPr>
                <a:spLocks noChangeArrowheads="1"/>
              </p:cNvSpPr>
              <p:nvPr/>
            </p:nvSpPr>
            <p:spPr bwMode="auto">
              <a:xfrm>
                <a:off x="2890" y="2918"/>
                <a:ext cx="48" cy="48"/>
              </a:xfrm>
              <a:prstGeom prst="ellipse">
                <a:avLst/>
              </a:prstGeom>
              <a:solidFill>
                <a:schemeClr val="tx1"/>
              </a:solidFill>
              <a:ln w="9525">
                <a:solidFill>
                  <a:schemeClr val="tx1"/>
                </a:solidFill>
                <a:round/>
                <a:headEnd/>
                <a:tailEnd/>
              </a:ln>
            </p:spPr>
            <p:txBody>
              <a:bodyPr wrap="none" anchor="ctr"/>
              <a:lstStyle/>
              <a:p>
                <a:endParaRPr lang="zh-CN" altLang="en-US">
                  <a:latin typeface="Times New Roman" pitchFamily="18" charset="0"/>
                  <a:cs typeface="Times New Roman" pitchFamily="18" charset="0"/>
                </a:endParaRPr>
              </a:p>
            </p:txBody>
          </p:sp>
          <p:sp>
            <p:nvSpPr>
              <p:cNvPr id="54286" name="Oval 30"/>
              <p:cNvSpPr>
                <a:spLocks noChangeArrowheads="1"/>
              </p:cNvSpPr>
              <p:nvPr/>
            </p:nvSpPr>
            <p:spPr bwMode="auto">
              <a:xfrm>
                <a:off x="2880" y="2110"/>
                <a:ext cx="48" cy="48"/>
              </a:xfrm>
              <a:prstGeom prst="ellipse">
                <a:avLst/>
              </a:prstGeom>
              <a:solidFill>
                <a:schemeClr val="tx1"/>
              </a:solidFill>
              <a:ln w="9525">
                <a:solidFill>
                  <a:schemeClr val="tx1"/>
                </a:solidFill>
                <a:round/>
                <a:headEnd/>
                <a:tailEnd/>
              </a:ln>
            </p:spPr>
            <p:txBody>
              <a:bodyPr wrap="none" anchor="ctr"/>
              <a:lstStyle/>
              <a:p>
                <a:endParaRPr lang="zh-CN" altLang="en-US">
                  <a:latin typeface="Times New Roman" pitchFamily="18" charset="0"/>
                  <a:cs typeface="Times New Roman" pitchFamily="18" charset="0"/>
                </a:endParaRPr>
              </a:p>
            </p:txBody>
          </p:sp>
          <p:sp>
            <p:nvSpPr>
              <p:cNvPr id="54287" name="Oval 31"/>
              <p:cNvSpPr>
                <a:spLocks noChangeArrowheads="1"/>
              </p:cNvSpPr>
              <p:nvPr/>
            </p:nvSpPr>
            <p:spPr bwMode="auto">
              <a:xfrm>
                <a:off x="3686" y="2090"/>
                <a:ext cx="48" cy="48"/>
              </a:xfrm>
              <a:prstGeom prst="ellipse">
                <a:avLst/>
              </a:prstGeom>
              <a:solidFill>
                <a:schemeClr val="tx1"/>
              </a:solidFill>
              <a:ln w="9525">
                <a:solidFill>
                  <a:schemeClr val="tx1"/>
                </a:solidFill>
                <a:round/>
                <a:headEnd/>
                <a:tailEnd/>
              </a:ln>
            </p:spPr>
            <p:txBody>
              <a:bodyPr wrap="none" anchor="ctr"/>
              <a:lstStyle/>
              <a:p>
                <a:endParaRPr lang="zh-CN" altLang="en-US">
                  <a:latin typeface="Times New Roman" pitchFamily="18" charset="0"/>
                  <a:cs typeface="Times New Roman" pitchFamily="18" charset="0"/>
                </a:endParaRPr>
              </a:p>
            </p:txBody>
          </p:sp>
          <p:sp>
            <p:nvSpPr>
              <p:cNvPr id="54288" name="Oval 32"/>
              <p:cNvSpPr>
                <a:spLocks noChangeArrowheads="1"/>
              </p:cNvSpPr>
              <p:nvPr/>
            </p:nvSpPr>
            <p:spPr bwMode="auto">
              <a:xfrm>
                <a:off x="3690" y="2928"/>
                <a:ext cx="48" cy="48"/>
              </a:xfrm>
              <a:prstGeom prst="ellipse">
                <a:avLst/>
              </a:prstGeom>
              <a:solidFill>
                <a:schemeClr val="tx1"/>
              </a:solidFill>
              <a:ln w="9525">
                <a:solidFill>
                  <a:schemeClr val="tx1"/>
                </a:solidFill>
                <a:round/>
                <a:headEnd/>
                <a:tailEnd/>
              </a:ln>
            </p:spPr>
            <p:txBody>
              <a:bodyPr wrap="none" anchor="ctr"/>
              <a:lstStyle/>
              <a:p>
                <a:endParaRPr lang="zh-CN" altLang="en-US">
                  <a:latin typeface="Times New Roman" pitchFamily="18" charset="0"/>
                  <a:cs typeface="Times New Roman" pitchFamily="18" charset="0"/>
                </a:endParaRPr>
              </a:p>
            </p:txBody>
          </p:sp>
          <p:sp>
            <p:nvSpPr>
              <p:cNvPr id="54289" name="Oval 33"/>
              <p:cNvSpPr>
                <a:spLocks noChangeArrowheads="1"/>
              </p:cNvSpPr>
              <p:nvPr/>
            </p:nvSpPr>
            <p:spPr bwMode="auto">
              <a:xfrm>
                <a:off x="2052" y="2926"/>
                <a:ext cx="48" cy="48"/>
              </a:xfrm>
              <a:prstGeom prst="ellipse">
                <a:avLst/>
              </a:prstGeom>
              <a:solidFill>
                <a:schemeClr val="tx1"/>
              </a:solidFill>
              <a:ln w="9525">
                <a:solidFill>
                  <a:schemeClr val="tx1"/>
                </a:solidFill>
                <a:round/>
                <a:headEnd/>
                <a:tailEnd/>
              </a:ln>
            </p:spPr>
            <p:txBody>
              <a:bodyPr wrap="none" anchor="ctr"/>
              <a:lstStyle/>
              <a:p>
                <a:endParaRPr lang="zh-CN" altLang="en-US">
                  <a:latin typeface="Times New Roman" pitchFamily="18" charset="0"/>
                  <a:cs typeface="Times New Roman" pitchFamily="18" charset="0"/>
                </a:endParaRPr>
              </a:p>
            </p:txBody>
          </p:sp>
          <p:sp>
            <p:nvSpPr>
              <p:cNvPr id="54290" name="Oval 34"/>
              <p:cNvSpPr>
                <a:spLocks noChangeArrowheads="1"/>
              </p:cNvSpPr>
              <p:nvPr/>
            </p:nvSpPr>
            <p:spPr bwMode="auto">
              <a:xfrm>
                <a:off x="2054" y="2112"/>
                <a:ext cx="48" cy="48"/>
              </a:xfrm>
              <a:prstGeom prst="ellipse">
                <a:avLst/>
              </a:prstGeom>
              <a:solidFill>
                <a:schemeClr val="tx1"/>
              </a:solidFill>
              <a:ln w="9525">
                <a:solidFill>
                  <a:schemeClr val="tx1"/>
                </a:solidFill>
                <a:round/>
                <a:headEnd/>
                <a:tailEnd/>
              </a:ln>
            </p:spPr>
            <p:txBody>
              <a:bodyPr wrap="none" anchor="ctr"/>
              <a:lstStyle/>
              <a:p>
                <a:endParaRPr lang="zh-CN" altLang="en-US">
                  <a:latin typeface="Times New Roman" pitchFamily="18" charset="0"/>
                  <a:cs typeface="Times New Roman" pitchFamily="18" charset="0"/>
                </a:endParaRPr>
              </a:p>
            </p:txBody>
          </p:sp>
          <p:sp>
            <p:nvSpPr>
              <p:cNvPr id="54291" name="Line 35"/>
              <p:cNvSpPr>
                <a:spLocks noChangeShapeType="1"/>
              </p:cNvSpPr>
              <p:nvPr/>
            </p:nvSpPr>
            <p:spPr bwMode="auto">
              <a:xfrm>
                <a:off x="2352" y="1920"/>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92" name="Line 36"/>
              <p:cNvSpPr>
                <a:spLocks noChangeShapeType="1"/>
              </p:cNvSpPr>
              <p:nvPr/>
            </p:nvSpPr>
            <p:spPr bwMode="auto">
              <a:xfrm>
                <a:off x="3102" y="1922"/>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93" name="Line 37"/>
              <p:cNvSpPr>
                <a:spLocks noChangeShapeType="1"/>
              </p:cNvSpPr>
              <p:nvPr/>
            </p:nvSpPr>
            <p:spPr bwMode="auto">
              <a:xfrm>
                <a:off x="3924" y="2400"/>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94" name="Line 38"/>
              <p:cNvSpPr>
                <a:spLocks noChangeShapeType="1"/>
              </p:cNvSpPr>
              <p:nvPr/>
            </p:nvSpPr>
            <p:spPr bwMode="auto">
              <a:xfrm>
                <a:off x="2380" y="3126"/>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95" name="Line 39"/>
              <p:cNvSpPr>
                <a:spLocks noChangeShapeType="1"/>
              </p:cNvSpPr>
              <p:nvPr/>
            </p:nvSpPr>
            <p:spPr bwMode="auto">
              <a:xfrm>
                <a:off x="3130" y="3128"/>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96" name="Line 40"/>
              <p:cNvSpPr>
                <a:spLocks noChangeShapeType="1"/>
              </p:cNvSpPr>
              <p:nvPr/>
            </p:nvSpPr>
            <p:spPr bwMode="auto">
              <a:xfrm flipV="1">
                <a:off x="1872" y="2352"/>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4280" name="Line 41"/>
            <p:cNvSpPr>
              <a:spLocks noChangeShapeType="1"/>
            </p:cNvSpPr>
            <p:nvPr/>
          </p:nvSpPr>
          <p:spPr bwMode="auto">
            <a:xfrm>
              <a:off x="3102" y="2382"/>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0394" name="Text Box 42"/>
          <p:cNvSpPr txBox="1">
            <a:spLocks noChangeArrowheads="1"/>
          </p:cNvSpPr>
          <p:nvPr/>
        </p:nvSpPr>
        <p:spPr bwMode="auto">
          <a:xfrm>
            <a:off x="856307" y="3691037"/>
            <a:ext cx="7604125" cy="1754187"/>
          </a:xfrm>
          <a:prstGeom prst="rect">
            <a:avLst/>
          </a:prstGeom>
          <a:solidFill>
            <a:srgbClr val="E5FFF8"/>
          </a:solidFill>
          <a:ln w="38100">
            <a:solidFill>
              <a:srgbClr val="FF0000"/>
            </a:solidFill>
            <a:miter lim="800000"/>
            <a:headEnd/>
            <a:tailEnd/>
          </a:ln>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spcBef>
                <a:spcPct val="20000"/>
              </a:spcBef>
              <a:spcAft>
                <a:spcPct val="20000"/>
              </a:spcAft>
            </a:pPr>
            <a:r>
              <a:rPr kumimoji="1" lang="zh-CN" altLang="en-US" sz="2400">
                <a:latin typeface="Times New Roman" pitchFamily="18" charset="0"/>
                <a:ea typeface="华文新魏" pitchFamily="2" charset="-122"/>
              </a:rPr>
              <a:t>广义</a:t>
            </a:r>
            <a:r>
              <a:rPr kumimoji="1" lang="en-US" altLang="zh-CN" sz="2400">
                <a:latin typeface="Times New Roman" pitchFamily="18" charset="0"/>
                <a:ea typeface="华文新魏" pitchFamily="2" charset="-122"/>
              </a:rPr>
              <a:t>KVL</a:t>
            </a:r>
            <a:r>
              <a:rPr kumimoji="1" lang="zh-CN" altLang="en-US" sz="2400">
                <a:latin typeface="Times New Roman" pitchFamily="18" charset="0"/>
                <a:ea typeface="华文新魏" pitchFamily="2" charset="-122"/>
              </a:rPr>
              <a:t>为我们进行电路分析的电压计算提出了一个重要原则：若我们经某条路径计算电压出现困难时，可尝试通过另外一条路径进行计算，所得结果不变。</a:t>
            </a:r>
          </a:p>
        </p:txBody>
      </p:sp>
      <p:sp>
        <p:nvSpPr>
          <p:cNvPr id="3" name="灯片编号占位符 2"/>
          <p:cNvSpPr>
            <a:spLocks noGrp="1"/>
          </p:cNvSpPr>
          <p:nvPr>
            <p:ph type="sldNum" sz="quarter" idx="10"/>
          </p:nvPr>
        </p:nvSpPr>
        <p:spPr/>
        <p:txBody>
          <a:bodyPr/>
          <a:lstStyle/>
          <a:p>
            <a:pPr>
              <a:defRPr/>
            </a:pPr>
            <a:fld id="{EE823C69-BAB3-4855-B98D-EA704B1FD3BB}" type="slidenum">
              <a:rPr lang="zh-CN" altLang="en-US" smtClean="0"/>
              <a:pPr>
                <a:defRPr/>
              </a:pPr>
              <a:t>55</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8" fill="hold" nodeType="afterEffect">
                                  <p:stCondLst>
                                    <p:cond delay="0"/>
                                  </p:stCondLst>
                                  <p:childTnLst>
                                    <p:set>
                                      <p:cBhvr>
                                        <p:cTn id="9" dur="1" fill="hold">
                                          <p:stCondLst>
                                            <p:cond delay="0"/>
                                          </p:stCondLst>
                                        </p:cTn>
                                        <p:tgtEl>
                                          <p:spTgt spid="100356"/>
                                        </p:tgtEl>
                                        <p:attrNameLst>
                                          <p:attrName>style.visibility</p:attrName>
                                        </p:attrNameLst>
                                      </p:cBhvr>
                                      <p:to>
                                        <p:strVal val="visible"/>
                                      </p:to>
                                    </p:set>
                                    <p:animEffect transition="in" filter="wipe(left)">
                                      <p:cBhvr>
                                        <p:cTn id="10" dur="500"/>
                                        <p:tgtEl>
                                          <p:spTgt spid="10035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type="lt">
                                    <p:tmAbs val="100"/>
                                  </p:iterate>
                                  <p:childTnLst>
                                    <p:set>
                                      <p:cBhvr>
                                        <p:cTn id="14" dur="1" fill="hold">
                                          <p:stCondLst>
                                            <p:cond delay="74"/>
                                          </p:stCondLst>
                                        </p:cTn>
                                        <p:tgtEl>
                                          <p:spTgt spid="1003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94"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ea typeface="宋体" pitchFamily="2" charset="-122"/>
              </a:rPr>
              <a:t>1.6 </a:t>
            </a:r>
            <a:r>
              <a:rPr lang="zh-CN" altLang="en-US" dirty="0">
                <a:ea typeface="宋体" pitchFamily="2" charset="-122"/>
              </a:rPr>
              <a:t>基尔霍夫定律</a:t>
            </a:r>
            <a:r>
              <a:rPr lang="zh-CN" altLang="en-US" dirty="0">
                <a:ea typeface="楷体" pitchFamily="49" charset="-122"/>
              </a:rPr>
              <a:t>（</a:t>
            </a:r>
            <a:r>
              <a:rPr lang="zh-CN" altLang="en-US" dirty="0" smtClean="0">
                <a:ea typeface="宋体" pitchFamily="2" charset="-122"/>
              </a:rPr>
              <a:t>续</a:t>
            </a:r>
            <a:r>
              <a:rPr lang="en-US" altLang="zh-CN" dirty="0" smtClean="0">
                <a:ea typeface="宋体" pitchFamily="2" charset="-122"/>
              </a:rPr>
              <a:t>8</a:t>
            </a:r>
            <a:r>
              <a:rPr lang="zh-CN" altLang="en-US" dirty="0" smtClean="0">
                <a:ea typeface="楷体" pitchFamily="49" charset="-122"/>
              </a:rPr>
              <a:t>）</a:t>
            </a:r>
            <a:endParaRPr lang="zh-CN" altLang="en-US" dirty="0"/>
          </a:p>
        </p:txBody>
      </p:sp>
      <p:sp>
        <p:nvSpPr>
          <p:cNvPr id="3" name="灯片编号占位符 2"/>
          <p:cNvSpPr>
            <a:spLocks noGrp="1"/>
          </p:cNvSpPr>
          <p:nvPr>
            <p:ph type="sldNum" sz="quarter" idx="12"/>
          </p:nvPr>
        </p:nvSpPr>
        <p:spPr/>
        <p:txBody>
          <a:bodyPr/>
          <a:lstStyle/>
          <a:p>
            <a:pPr>
              <a:defRPr/>
            </a:pPr>
            <a:fld id="{EE823C69-BAB3-4855-B98D-EA704B1FD3BB}" type="slidenum">
              <a:rPr lang="zh-CN" altLang="en-US" smtClean="0"/>
              <a:pPr>
                <a:defRPr/>
              </a:pPr>
              <a:t>56</a:t>
            </a:fld>
            <a:endParaRPr lang="zh-CN" altLang="en-US"/>
          </a:p>
        </p:txBody>
      </p:sp>
      <p:sp>
        <p:nvSpPr>
          <p:cNvPr id="6" name="Text Box 42"/>
          <p:cNvSpPr txBox="1">
            <a:spLocks noChangeArrowheads="1"/>
          </p:cNvSpPr>
          <p:nvPr/>
        </p:nvSpPr>
        <p:spPr bwMode="auto">
          <a:xfrm>
            <a:off x="452144" y="836712"/>
            <a:ext cx="8157945" cy="3420424"/>
          </a:xfrm>
          <a:prstGeom prst="rect">
            <a:avLst/>
          </a:prstGeom>
          <a:noFill/>
          <a:ln w="38100">
            <a:solidFill>
              <a:srgbClr val="FF0000"/>
            </a:solidFill>
            <a:miter lim="800000"/>
            <a:headEnd/>
            <a:tailEnd/>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indent="714375" eaLnBrk="1" hangingPunct="1">
              <a:lnSpc>
                <a:spcPct val="200000"/>
              </a:lnSpc>
              <a:spcBef>
                <a:spcPct val="20000"/>
              </a:spcBef>
              <a:spcAft>
                <a:spcPct val="20000"/>
              </a:spcAft>
            </a:pPr>
            <a:r>
              <a:rPr kumimoji="1" lang="zh-CN" altLang="en-US" sz="2800" dirty="0">
                <a:latin typeface="Times New Roman" pitchFamily="18" charset="0"/>
                <a:ea typeface="华文新魏" pitchFamily="2" charset="-122"/>
              </a:rPr>
              <a:t>广义</a:t>
            </a:r>
            <a:r>
              <a:rPr kumimoji="1" lang="en-US" altLang="zh-CN" sz="2800" dirty="0">
                <a:latin typeface="Times New Roman" pitchFamily="18" charset="0"/>
                <a:ea typeface="华文新魏" pitchFamily="2" charset="-122"/>
              </a:rPr>
              <a:t>KVL</a:t>
            </a:r>
            <a:r>
              <a:rPr kumimoji="1" lang="zh-CN" altLang="en-US" sz="2800" dirty="0">
                <a:latin typeface="Times New Roman" pitchFamily="18" charset="0"/>
                <a:ea typeface="华文新魏" pitchFamily="2" charset="-122"/>
              </a:rPr>
              <a:t>为我们进行电路分析的电压计算提出了一个重要原则：若我们经某条路径计算电压出现困难时，可尝试通过另外一条路径进行计算，所得结果不变。</a:t>
            </a:r>
          </a:p>
        </p:txBody>
      </p:sp>
    </p:spTree>
    <p:extLst>
      <p:ext uri="{BB962C8B-B14F-4D97-AF65-F5344CB8AC3E}">
        <p14:creationId xmlns:p14="http://schemas.microsoft.com/office/powerpoint/2010/main" val="246725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74"/>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smtClean="0">
                <a:ea typeface="宋体" pitchFamily="2" charset="-122"/>
              </a:rPr>
              <a:t>1.2 </a:t>
            </a:r>
            <a:r>
              <a:rPr lang="zh-CN" altLang="en-US" smtClean="0">
                <a:ea typeface="宋体" pitchFamily="2" charset="-122"/>
              </a:rPr>
              <a:t>电路模型</a:t>
            </a:r>
          </a:p>
        </p:txBody>
      </p:sp>
      <p:sp>
        <p:nvSpPr>
          <p:cNvPr id="9219" name="Rectangle 3"/>
          <p:cNvSpPr>
            <a:spLocks noGrp="1" noChangeArrowheads="1"/>
          </p:cNvSpPr>
          <p:nvPr>
            <p:ph sz="quarter" idx="11"/>
          </p:nvPr>
        </p:nvSpPr>
        <p:spPr/>
        <p:txBody>
          <a:bodyPr/>
          <a:lstStyle/>
          <a:p>
            <a:pPr eaLnBrk="1" hangingPunct="1"/>
            <a:r>
              <a:rPr lang="zh-CN" altLang="en-US" smtClean="0"/>
              <a:t>为什么要引入电路模型？</a:t>
            </a:r>
          </a:p>
          <a:p>
            <a:pPr lvl="1" eaLnBrk="1" hangingPunct="1">
              <a:lnSpc>
                <a:spcPct val="110000"/>
              </a:lnSpc>
              <a:spcBef>
                <a:spcPts val="600"/>
              </a:spcBef>
            </a:pPr>
            <a:r>
              <a:rPr lang="zh-CN" altLang="en-US" sz="2400" smtClean="0"/>
              <a:t>构成实际电路的元器件种类繁多，形状各异，给分析和设计带来困难。</a:t>
            </a:r>
          </a:p>
          <a:p>
            <a:pPr lvl="1" eaLnBrk="1" hangingPunct="1">
              <a:lnSpc>
                <a:spcPct val="110000"/>
              </a:lnSpc>
              <a:spcBef>
                <a:spcPts val="600"/>
              </a:spcBef>
            </a:pPr>
            <a:r>
              <a:rPr lang="zh-CN" altLang="en-US" sz="2400" smtClean="0"/>
              <a:t>只有对各种元器件的特性建立了数学模型，才可能对电路进行深入分析。例如，对于最简单的手电筒，这样一个电路，就包含了电池、电珠、开关、导体等部分。如果要把这个电路介绍给他人，一种方法是直接把实物展示给对方，另一种方法是十分逼真地将它画下来给对方看，尽管如此，我们仍然不能十分明了地将这个电路的工作情况表达出来（用语言或文字）。</a:t>
            </a:r>
          </a:p>
          <a:p>
            <a:pPr lvl="1" eaLnBrk="1" hangingPunct="1">
              <a:lnSpc>
                <a:spcPct val="110000"/>
              </a:lnSpc>
              <a:spcBef>
                <a:spcPts val="600"/>
              </a:spcBef>
            </a:pPr>
            <a:r>
              <a:rPr lang="zh-CN" altLang="en-US" sz="2400" smtClean="0"/>
              <a:t>难以想象，如果每个电路都要如此处理，摆在我们面前的将是怎样的情形！</a:t>
            </a:r>
          </a:p>
        </p:txBody>
      </p:sp>
      <p:sp>
        <p:nvSpPr>
          <p:cNvPr id="2" name="灯片编号占位符 1"/>
          <p:cNvSpPr>
            <a:spLocks noGrp="1"/>
          </p:cNvSpPr>
          <p:nvPr>
            <p:ph type="sldNum" sz="quarter" idx="10"/>
          </p:nvPr>
        </p:nvSpPr>
        <p:spPr/>
        <p:txBody>
          <a:bodyPr/>
          <a:lstStyle/>
          <a:p>
            <a:pPr>
              <a:defRPr/>
            </a:pPr>
            <a:fld id="{EE823C69-BAB3-4855-B98D-EA704B1FD3BB}" type="slidenum">
              <a:rPr lang="zh-CN" altLang="en-US" smtClean="0"/>
              <a:pPr>
                <a:defRPr/>
              </a:pPr>
              <a:t>6</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smtClean="0">
                <a:ea typeface="宋体" pitchFamily="2" charset="-122"/>
              </a:rPr>
              <a:t>1.2 </a:t>
            </a:r>
            <a:r>
              <a:rPr lang="zh-CN" altLang="en-US" smtClean="0">
                <a:ea typeface="宋体" pitchFamily="2" charset="-122"/>
              </a:rPr>
              <a:t>电路模型 （续</a:t>
            </a:r>
            <a:r>
              <a:rPr lang="en-US" altLang="zh-CN" smtClean="0">
                <a:ea typeface="宋体" pitchFamily="2" charset="-122"/>
              </a:rPr>
              <a:t>1</a:t>
            </a:r>
            <a:r>
              <a:rPr lang="zh-CN" altLang="en-US" smtClean="0">
                <a:ea typeface="宋体" pitchFamily="2" charset="-122"/>
              </a:rPr>
              <a:t>）</a:t>
            </a:r>
          </a:p>
        </p:txBody>
      </p:sp>
      <p:sp>
        <p:nvSpPr>
          <p:cNvPr id="10243" name="Rectangle 3"/>
          <p:cNvSpPr>
            <a:spLocks noGrp="1" noChangeArrowheads="1"/>
          </p:cNvSpPr>
          <p:nvPr>
            <p:ph sz="quarter" idx="11"/>
          </p:nvPr>
        </p:nvSpPr>
        <p:spPr/>
        <p:txBody>
          <a:bodyPr/>
          <a:lstStyle/>
          <a:p>
            <a:pPr eaLnBrk="1" hangingPunct="1"/>
            <a:r>
              <a:rPr lang="zh-CN" altLang="en-US" smtClean="0"/>
              <a:t>什么是电路模型？</a:t>
            </a:r>
          </a:p>
          <a:p>
            <a:pPr lvl="1" eaLnBrk="1" hangingPunct="1">
              <a:lnSpc>
                <a:spcPct val="120000"/>
              </a:lnSpc>
              <a:spcBef>
                <a:spcPts val="600"/>
              </a:spcBef>
            </a:pPr>
            <a:r>
              <a:rPr lang="zh-CN" altLang="en-US" sz="2400" smtClean="0"/>
              <a:t>对实际电路的特性进行分析、抽象，将电路的主要性能用数学方法表达出来，再利用一些具有特定、理想化特性的元件（理想元件）重构出来的电路，称为原电路的模型。</a:t>
            </a:r>
          </a:p>
          <a:p>
            <a:pPr lvl="1" eaLnBrk="1" hangingPunct="1">
              <a:lnSpc>
                <a:spcPct val="120000"/>
              </a:lnSpc>
              <a:spcBef>
                <a:spcPts val="600"/>
              </a:spcBef>
            </a:pPr>
            <a:r>
              <a:rPr lang="zh-CN" altLang="en-US" sz="2400" smtClean="0"/>
              <a:t>电路模型反映了原电路工作的主要特性，并且这些特性是已经数学化了的，便于用数学方法进行分析。</a:t>
            </a:r>
          </a:p>
          <a:p>
            <a:pPr lvl="1" eaLnBrk="1" hangingPunct="1">
              <a:lnSpc>
                <a:spcPct val="120000"/>
              </a:lnSpc>
              <a:spcBef>
                <a:spcPts val="600"/>
              </a:spcBef>
            </a:pPr>
            <a:r>
              <a:rPr lang="zh-CN" altLang="en-US" sz="2400" smtClean="0"/>
              <a:t>电路模型中，构成电路的不再是千差万别的各种实际元器件，而是数量有限的理想元件，具有很好的规范性。有利于设计、交流。</a:t>
            </a:r>
          </a:p>
          <a:p>
            <a:pPr lvl="1" eaLnBrk="1" hangingPunct="1">
              <a:lnSpc>
                <a:spcPct val="120000"/>
              </a:lnSpc>
              <a:spcBef>
                <a:spcPts val="600"/>
              </a:spcBef>
            </a:pPr>
            <a:r>
              <a:rPr lang="zh-CN" altLang="en-US" sz="2400" smtClean="0"/>
              <a:t>构成电路模型的理想元件数量应尽可能少，否则，电路模型将失去其存在的价值。</a:t>
            </a:r>
          </a:p>
        </p:txBody>
      </p:sp>
      <p:sp>
        <p:nvSpPr>
          <p:cNvPr id="2" name="灯片编号占位符 1"/>
          <p:cNvSpPr>
            <a:spLocks noGrp="1"/>
          </p:cNvSpPr>
          <p:nvPr>
            <p:ph type="sldNum" sz="quarter" idx="10"/>
          </p:nvPr>
        </p:nvSpPr>
        <p:spPr/>
        <p:txBody>
          <a:bodyPr/>
          <a:lstStyle/>
          <a:p>
            <a:pPr>
              <a:defRPr/>
            </a:pPr>
            <a:fld id="{EE823C69-BAB3-4855-B98D-EA704B1FD3BB}" type="slidenum">
              <a:rPr lang="zh-CN" altLang="en-US" smtClean="0"/>
              <a:pPr>
                <a:defRPr/>
              </a:pPr>
              <a:t>7</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smtClean="0">
                <a:ea typeface="宋体" pitchFamily="2" charset="-122"/>
              </a:rPr>
              <a:t>1.2 </a:t>
            </a:r>
            <a:r>
              <a:rPr lang="zh-CN" altLang="en-US" smtClean="0">
                <a:ea typeface="宋体" pitchFamily="2" charset="-122"/>
              </a:rPr>
              <a:t>电路模型 （续</a:t>
            </a:r>
            <a:r>
              <a:rPr lang="en-US" altLang="zh-CN" smtClean="0">
                <a:ea typeface="宋体" pitchFamily="2" charset="-122"/>
              </a:rPr>
              <a:t>2</a:t>
            </a:r>
            <a:r>
              <a:rPr lang="zh-CN" altLang="en-US" smtClean="0">
                <a:ea typeface="宋体" pitchFamily="2" charset="-122"/>
              </a:rPr>
              <a:t>）</a:t>
            </a:r>
          </a:p>
        </p:txBody>
      </p:sp>
      <p:sp>
        <p:nvSpPr>
          <p:cNvPr id="11267" name="Rectangle 3"/>
          <p:cNvSpPr>
            <a:spLocks noGrp="1" noChangeArrowheads="1"/>
          </p:cNvSpPr>
          <p:nvPr>
            <p:ph sz="quarter" idx="11"/>
          </p:nvPr>
        </p:nvSpPr>
        <p:spPr/>
        <p:txBody>
          <a:bodyPr/>
          <a:lstStyle/>
          <a:p>
            <a:pPr eaLnBrk="1" hangingPunct="1"/>
            <a:r>
              <a:rPr lang="zh-CN" altLang="en-US" dirty="0" smtClean="0"/>
              <a:t>怎样建立电路模型？</a:t>
            </a:r>
          </a:p>
          <a:p>
            <a:pPr lvl="1" eaLnBrk="1" hangingPunct="1">
              <a:lnSpc>
                <a:spcPct val="150000"/>
              </a:lnSpc>
            </a:pPr>
            <a:r>
              <a:rPr lang="zh-CN" altLang="en-US" dirty="0" smtClean="0"/>
              <a:t>对电路中的每个元器件特性建立数学模型。</a:t>
            </a:r>
          </a:p>
          <a:p>
            <a:pPr lvl="1" eaLnBrk="1" hangingPunct="1">
              <a:lnSpc>
                <a:spcPct val="150000"/>
              </a:lnSpc>
            </a:pPr>
            <a:r>
              <a:rPr lang="zh-CN" altLang="en-US" dirty="0" smtClean="0"/>
              <a:t>用理想元件实现每个元器件的特性，构成元器件的电路模型。</a:t>
            </a:r>
          </a:p>
          <a:p>
            <a:pPr lvl="1" eaLnBrk="1" hangingPunct="1">
              <a:lnSpc>
                <a:spcPct val="150000"/>
              </a:lnSpc>
            </a:pPr>
            <a:r>
              <a:rPr lang="zh-CN" altLang="en-US" dirty="0" smtClean="0"/>
              <a:t>把所有元器件的电路模型按照原电路结构连接起来，形成电路的模型。</a:t>
            </a:r>
          </a:p>
          <a:p>
            <a:pPr lvl="1" eaLnBrk="1" hangingPunct="1">
              <a:lnSpc>
                <a:spcPct val="150000"/>
              </a:lnSpc>
              <a:buFont typeface="Wingdings" pitchFamily="2" charset="2"/>
              <a:buNone/>
            </a:pPr>
            <a:r>
              <a:rPr lang="zh-CN" altLang="en-US" sz="2400" dirty="0" smtClean="0"/>
              <a:t>注：对元器件数学模型的建立不是本课程的内容范围，有关的知识可参考相应的资料或元器件生产厂提供的资料。</a:t>
            </a:r>
          </a:p>
        </p:txBody>
      </p:sp>
      <p:sp>
        <p:nvSpPr>
          <p:cNvPr id="2" name="灯片编号占位符 1"/>
          <p:cNvSpPr>
            <a:spLocks noGrp="1"/>
          </p:cNvSpPr>
          <p:nvPr>
            <p:ph type="sldNum" sz="quarter" idx="10"/>
          </p:nvPr>
        </p:nvSpPr>
        <p:spPr/>
        <p:txBody>
          <a:bodyPr/>
          <a:lstStyle/>
          <a:p>
            <a:pPr>
              <a:defRPr/>
            </a:pPr>
            <a:fld id="{EE823C69-BAB3-4855-B98D-EA704B1FD3BB}" type="slidenum">
              <a:rPr lang="zh-CN" altLang="en-US" smtClean="0"/>
              <a:pPr>
                <a:defRPr/>
              </a:pPr>
              <a:t>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smtClean="0">
                <a:ea typeface="宋体" pitchFamily="2" charset="-122"/>
              </a:rPr>
              <a:t>1.2 </a:t>
            </a:r>
            <a:r>
              <a:rPr lang="zh-CN" altLang="en-US" smtClean="0">
                <a:ea typeface="宋体" pitchFamily="2" charset="-122"/>
              </a:rPr>
              <a:t>电路模型 （续</a:t>
            </a:r>
            <a:r>
              <a:rPr lang="en-US" altLang="zh-CN" smtClean="0">
                <a:ea typeface="宋体" pitchFamily="2" charset="-122"/>
              </a:rPr>
              <a:t>3</a:t>
            </a:r>
            <a:r>
              <a:rPr lang="zh-CN" altLang="en-US" smtClean="0">
                <a:ea typeface="宋体" pitchFamily="2" charset="-122"/>
              </a:rPr>
              <a:t>）</a:t>
            </a:r>
          </a:p>
        </p:txBody>
      </p:sp>
      <p:sp>
        <p:nvSpPr>
          <p:cNvPr id="12291" name="Rectangle 3"/>
          <p:cNvSpPr>
            <a:spLocks noGrp="1" noChangeArrowheads="1"/>
          </p:cNvSpPr>
          <p:nvPr>
            <p:ph sz="quarter" idx="11"/>
          </p:nvPr>
        </p:nvSpPr>
        <p:spPr/>
        <p:txBody>
          <a:bodyPr/>
          <a:lstStyle/>
          <a:p>
            <a:pPr eaLnBrk="1" hangingPunct="1"/>
            <a:r>
              <a:rPr lang="zh-CN" altLang="en-US" dirty="0" smtClean="0"/>
              <a:t>常用理想元件种类</a:t>
            </a:r>
          </a:p>
        </p:txBody>
      </p:sp>
      <p:sp>
        <p:nvSpPr>
          <p:cNvPr id="38916" name="Oval 4"/>
          <p:cNvSpPr>
            <a:spLocks noChangeArrowheads="1"/>
          </p:cNvSpPr>
          <p:nvPr/>
        </p:nvSpPr>
        <p:spPr bwMode="auto">
          <a:xfrm>
            <a:off x="2497138" y="4635500"/>
            <a:ext cx="315912" cy="406400"/>
          </a:xfrm>
          <a:prstGeom prst="ellipse">
            <a:avLst/>
          </a:prstGeom>
          <a:noFill/>
          <a:ln w="9525">
            <a:solidFill>
              <a:schemeClr val="tx1"/>
            </a:solidFill>
            <a:round/>
            <a:headEnd/>
            <a:tailEnd/>
          </a:ln>
        </p:spPr>
        <p:txBody>
          <a:bodyPr wrap="none" anchor="ctr"/>
          <a:lstStyle/>
          <a:p>
            <a:endParaRPr lang="zh-CN" altLang="en-US"/>
          </a:p>
        </p:txBody>
      </p:sp>
      <p:sp>
        <p:nvSpPr>
          <p:cNvPr id="38917" name="Text Box 5"/>
          <p:cNvSpPr txBox="1">
            <a:spLocks noChangeArrowheads="1"/>
          </p:cNvSpPr>
          <p:nvPr/>
        </p:nvSpPr>
        <p:spPr bwMode="auto">
          <a:xfrm>
            <a:off x="989013" y="4497388"/>
            <a:ext cx="12160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dirty="0">
                <a:solidFill>
                  <a:schemeClr val="tx2"/>
                </a:solidFill>
                <a:latin typeface="Times New Roman" pitchFamily="18" charset="0"/>
                <a:ea typeface="楷体" pitchFamily="49" charset="-122"/>
              </a:rPr>
              <a:t>电荷 </a:t>
            </a:r>
            <a:r>
              <a:rPr kumimoji="1" lang="en-US" altLang="zh-CN" sz="3600" b="1" i="1" dirty="0">
                <a:solidFill>
                  <a:schemeClr val="tx2"/>
                </a:solidFill>
                <a:latin typeface="Times New Roman" pitchFamily="18" charset="0"/>
                <a:ea typeface="楷体" pitchFamily="49" charset="-122"/>
              </a:rPr>
              <a:t>q</a:t>
            </a:r>
            <a:endParaRPr kumimoji="1" lang="en-US" altLang="zh-CN" sz="3600" b="1" dirty="0">
              <a:solidFill>
                <a:schemeClr val="tx2"/>
              </a:solidFill>
              <a:latin typeface="Times New Roman" pitchFamily="18" charset="0"/>
              <a:ea typeface="楷体" pitchFamily="49" charset="-122"/>
            </a:endParaRPr>
          </a:p>
        </p:txBody>
      </p:sp>
      <p:sp>
        <p:nvSpPr>
          <p:cNvPr id="38918" name="Oval 6"/>
          <p:cNvSpPr>
            <a:spLocks noChangeArrowheads="1"/>
          </p:cNvSpPr>
          <p:nvPr/>
        </p:nvSpPr>
        <p:spPr bwMode="auto">
          <a:xfrm>
            <a:off x="5776913" y="4603750"/>
            <a:ext cx="315912" cy="406400"/>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38919" name="Text Box 7"/>
          <p:cNvSpPr txBox="1">
            <a:spLocks noChangeArrowheads="1"/>
          </p:cNvSpPr>
          <p:nvPr/>
        </p:nvSpPr>
        <p:spPr bwMode="auto">
          <a:xfrm>
            <a:off x="6273800" y="4510088"/>
            <a:ext cx="13446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dirty="0">
                <a:solidFill>
                  <a:schemeClr val="tx2"/>
                </a:solidFill>
                <a:latin typeface="Times New Roman" pitchFamily="18" charset="0"/>
                <a:ea typeface="楷体" pitchFamily="49" charset="-122"/>
              </a:rPr>
              <a:t>磁通 </a:t>
            </a:r>
            <a:r>
              <a:rPr kumimoji="1" lang="zh-CN" altLang="en-US" sz="3600" b="1" i="1" dirty="0">
                <a:solidFill>
                  <a:schemeClr val="tx2"/>
                </a:solidFill>
                <a:latin typeface="Times New Roman" pitchFamily="18" charset="0"/>
                <a:ea typeface="楷体" pitchFamily="49" charset="-122"/>
                <a:sym typeface="Symbol" pitchFamily="18" charset="2"/>
              </a:rPr>
              <a:t></a:t>
            </a:r>
            <a:endParaRPr kumimoji="1" lang="zh-CN" altLang="en-US" sz="3600" b="1" dirty="0">
              <a:solidFill>
                <a:schemeClr val="tx2"/>
              </a:solidFill>
              <a:latin typeface="Times New Roman" pitchFamily="18" charset="0"/>
              <a:ea typeface="楷体" pitchFamily="49" charset="-122"/>
            </a:endParaRPr>
          </a:p>
        </p:txBody>
      </p:sp>
      <p:sp>
        <p:nvSpPr>
          <p:cNvPr id="38920" name="Oval 8"/>
          <p:cNvSpPr>
            <a:spLocks noChangeArrowheads="1"/>
          </p:cNvSpPr>
          <p:nvPr/>
        </p:nvSpPr>
        <p:spPr bwMode="auto">
          <a:xfrm>
            <a:off x="2493963" y="2136775"/>
            <a:ext cx="315912" cy="406400"/>
          </a:xfrm>
          <a:prstGeom prst="ellipse">
            <a:avLst/>
          </a:prstGeom>
          <a:noFill/>
          <a:ln w="9525">
            <a:solidFill>
              <a:schemeClr val="tx1"/>
            </a:solidFill>
            <a:round/>
            <a:headEnd/>
            <a:tailEnd/>
          </a:ln>
        </p:spPr>
        <p:txBody>
          <a:bodyPr wrap="none" anchor="ctr"/>
          <a:lstStyle/>
          <a:p>
            <a:endParaRPr lang="zh-CN" altLang="en-US"/>
          </a:p>
        </p:txBody>
      </p:sp>
      <p:sp>
        <p:nvSpPr>
          <p:cNvPr id="38921" name="Text Box 9"/>
          <p:cNvSpPr txBox="1">
            <a:spLocks noChangeArrowheads="1"/>
          </p:cNvSpPr>
          <p:nvPr/>
        </p:nvSpPr>
        <p:spPr bwMode="auto">
          <a:xfrm>
            <a:off x="1000125" y="1911350"/>
            <a:ext cx="12414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dirty="0">
                <a:solidFill>
                  <a:schemeClr val="tx2"/>
                </a:solidFill>
                <a:latin typeface="Times New Roman" pitchFamily="18" charset="0"/>
                <a:ea typeface="楷体" pitchFamily="49" charset="-122"/>
              </a:rPr>
              <a:t>电压 </a:t>
            </a:r>
            <a:r>
              <a:rPr kumimoji="1" lang="en-US" altLang="zh-CN" sz="3600" b="1" i="1" dirty="0">
                <a:solidFill>
                  <a:schemeClr val="tx2"/>
                </a:solidFill>
                <a:latin typeface="Times New Roman" pitchFamily="18" charset="0"/>
                <a:ea typeface="楷体" pitchFamily="49" charset="-122"/>
              </a:rPr>
              <a:t>u</a:t>
            </a:r>
            <a:endParaRPr kumimoji="1" lang="en-US" altLang="zh-CN" sz="3600" b="1" dirty="0">
              <a:solidFill>
                <a:schemeClr val="tx2"/>
              </a:solidFill>
              <a:latin typeface="Times New Roman" pitchFamily="18" charset="0"/>
              <a:ea typeface="楷体" pitchFamily="49" charset="-122"/>
            </a:endParaRPr>
          </a:p>
        </p:txBody>
      </p:sp>
      <p:sp>
        <p:nvSpPr>
          <p:cNvPr id="38922" name="Oval 10"/>
          <p:cNvSpPr>
            <a:spLocks noChangeArrowheads="1"/>
          </p:cNvSpPr>
          <p:nvPr/>
        </p:nvSpPr>
        <p:spPr bwMode="auto">
          <a:xfrm>
            <a:off x="5756275" y="2136775"/>
            <a:ext cx="315913" cy="406400"/>
          </a:xfrm>
          <a:prstGeom prst="ellipse">
            <a:avLst/>
          </a:prstGeom>
          <a:noFill/>
          <a:ln w="9525">
            <a:solidFill>
              <a:schemeClr val="tx1"/>
            </a:solidFill>
            <a:round/>
            <a:headEnd/>
            <a:tailEnd/>
          </a:ln>
        </p:spPr>
        <p:txBody>
          <a:bodyPr wrap="none" anchor="ctr"/>
          <a:lstStyle/>
          <a:p>
            <a:endParaRPr lang="zh-CN" altLang="en-US"/>
          </a:p>
        </p:txBody>
      </p:sp>
      <p:sp>
        <p:nvSpPr>
          <p:cNvPr id="38923" name="Text Box 11"/>
          <p:cNvSpPr txBox="1">
            <a:spLocks noChangeArrowheads="1"/>
          </p:cNvSpPr>
          <p:nvPr/>
        </p:nvSpPr>
        <p:spPr bwMode="auto">
          <a:xfrm>
            <a:off x="6224588" y="2063750"/>
            <a:ext cx="11144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dirty="0">
                <a:solidFill>
                  <a:schemeClr val="tx2"/>
                </a:solidFill>
                <a:latin typeface="Times New Roman" pitchFamily="18" charset="0"/>
                <a:ea typeface="楷体" pitchFamily="49" charset="-122"/>
              </a:rPr>
              <a:t>电流 </a:t>
            </a:r>
            <a:r>
              <a:rPr kumimoji="1" lang="en-US" altLang="zh-CN" sz="3600" b="1" i="1" dirty="0">
                <a:solidFill>
                  <a:schemeClr val="tx2"/>
                </a:solidFill>
                <a:latin typeface="Times New Roman" pitchFamily="18" charset="0"/>
                <a:ea typeface="楷体" pitchFamily="49" charset="-122"/>
              </a:rPr>
              <a:t>i</a:t>
            </a:r>
            <a:endParaRPr kumimoji="1" lang="en-US" altLang="zh-CN" sz="3600" b="1" dirty="0">
              <a:solidFill>
                <a:schemeClr val="tx2"/>
              </a:solidFill>
              <a:latin typeface="Times New Roman" pitchFamily="18" charset="0"/>
              <a:ea typeface="楷体" pitchFamily="49" charset="-122"/>
            </a:endParaRPr>
          </a:p>
        </p:txBody>
      </p:sp>
      <p:sp>
        <p:nvSpPr>
          <p:cNvPr id="38924" name="Line 12"/>
          <p:cNvSpPr>
            <a:spLocks noChangeShapeType="1"/>
          </p:cNvSpPr>
          <p:nvPr/>
        </p:nvSpPr>
        <p:spPr bwMode="auto">
          <a:xfrm>
            <a:off x="2740025" y="2557463"/>
            <a:ext cx="3051175" cy="20320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8925" name="Line 13"/>
          <p:cNvSpPr>
            <a:spLocks noChangeShapeType="1"/>
          </p:cNvSpPr>
          <p:nvPr/>
        </p:nvSpPr>
        <p:spPr bwMode="auto">
          <a:xfrm flipH="1">
            <a:off x="2844800" y="2557463"/>
            <a:ext cx="2946400" cy="20320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8926" name="Line 14"/>
          <p:cNvSpPr>
            <a:spLocks noChangeShapeType="1"/>
          </p:cNvSpPr>
          <p:nvPr/>
        </p:nvSpPr>
        <p:spPr bwMode="auto">
          <a:xfrm>
            <a:off x="2844800" y="2343150"/>
            <a:ext cx="284162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27" name="Text Box 15">
            <a:hlinkClick r:id="rId3" action="ppaction://hlinksldjump"/>
          </p:cNvPr>
          <p:cNvSpPr txBox="1">
            <a:spLocks noChangeArrowheads="1"/>
          </p:cNvSpPr>
          <p:nvPr/>
        </p:nvSpPr>
        <p:spPr bwMode="auto">
          <a:xfrm>
            <a:off x="3489325" y="1539875"/>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dirty="0">
                <a:solidFill>
                  <a:schemeClr val="tx2"/>
                </a:solidFill>
                <a:latin typeface="Times New Roman" pitchFamily="18" charset="0"/>
                <a:ea typeface="楷体" pitchFamily="49" charset="-122"/>
              </a:rPr>
              <a:t>电阻元件</a:t>
            </a:r>
          </a:p>
        </p:txBody>
      </p:sp>
      <p:sp>
        <p:nvSpPr>
          <p:cNvPr id="38928" name="Line 16"/>
          <p:cNvSpPr>
            <a:spLocks noChangeShapeType="1"/>
          </p:cNvSpPr>
          <p:nvPr/>
        </p:nvSpPr>
        <p:spPr bwMode="auto">
          <a:xfrm>
            <a:off x="2678113" y="2557463"/>
            <a:ext cx="0" cy="20320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29" name="Text Box 17">
            <a:hlinkClick r:id="rId4" action="ppaction://hlinksldjump"/>
          </p:cNvPr>
          <p:cNvSpPr txBox="1">
            <a:spLocks noChangeArrowheads="1"/>
          </p:cNvSpPr>
          <p:nvPr/>
        </p:nvSpPr>
        <p:spPr bwMode="auto">
          <a:xfrm>
            <a:off x="752475" y="3305175"/>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dirty="0">
                <a:solidFill>
                  <a:schemeClr val="tx2"/>
                </a:solidFill>
                <a:latin typeface="Times New Roman" pitchFamily="18" charset="0"/>
                <a:ea typeface="楷体" pitchFamily="49" charset="-122"/>
              </a:rPr>
              <a:t>电容元件</a:t>
            </a:r>
          </a:p>
        </p:txBody>
      </p:sp>
      <p:sp>
        <p:nvSpPr>
          <p:cNvPr id="38930" name="Line 18"/>
          <p:cNvSpPr>
            <a:spLocks noChangeShapeType="1"/>
          </p:cNvSpPr>
          <p:nvPr/>
        </p:nvSpPr>
        <p:spPr bwMode="auto">
          <a:xfrm>
            <a:off x="5897563" y="2557463"/>
            <a:ext cx="0" cy="20320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31" name="Text Box 19">
            <a:hlinkClick r:id="rId5" action="ppaction://hlinksldjump"/>
          </p:cNvPr>
          <p:cNvSpPr txBox="1">
            <a:spLocks noChangeArrowheads="1"/>
          </p:cNvSpPr>
          <p:nvPr/>
        </p:nvSpPr>
        <p:spPr bwMode="auto">
          <a:xfrm>
            <a:off x="6078538" y="3306763"/>
            <a:ext cx="1612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dirty="0">
                <a:solidFill>
                  <a:schemeClr val="tx2"/>
                </a:solidFill>
                <a:latin typeface="Times New Roman" pitchFamily="18" charset="0"/>
                <a:ea typeface="楷体" pitchFamily="49" charset="-122"/>
              </a:rPr>
              <a:t>电感元件</a:t>
            </a:r>
          </a:p>
        </p:txBody>
      </p:sp>
      <p:sp>
        <p:nvSpPr>
          <p:cNvPr id="38932" name="Line 20"/>
          <p:cNvSpPr>
            <a:spLocks noChangeShapeType="1"/>
          </p:cNvSpPr>
          <p:nvPr/>
        </p:nvSpPr>
        <p:spPr bwMode="auto">
          <a:xfrm>
            <a:off x="2844800" y="4832350"/>
            <a:ext cx="2841625" cy="0"/>
          </a:xfrm>
          <a:prstGeom prst="line">
            <a:avLst/>
          </a:prstGeom>
          <a:noFill/>
          <a:ln w="9525">
            <a:solidFill>
              <a:srgbClr val="99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33" name="Text Box 21">
            <a:hlinkClick r:id="rId6" action="ppaction://hlinksldjump"/>
          </p:cNvPr>
          <p:cNvSpPr txBox="1">
            <a:spLocks noChangeArrowheads="1"/>
          </p:cNvSpPr>
          <p:nvPr/>
        </p:nvSpPr>
        <p:spPr bwMode="auto">
          <a:xfrm>
            <a:off x="3487738" y="5008563"/>
            <a:ext cx="1612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dirty="0">
                <a:solidFill>
                  <a:srgbClr val="FF0000"/>
                </a:solidFill>
                <a:latin typeface="Times New Roman" pitchFamily="18" charset="0"/>
                <a:ea typeface="楷体" pitchFamily="49" charset="-122"/>
              </a:rPr>
              <a:t>忆阻元件</a:t>
            </a:r>
          </a:p>
        </p:txBody>
      </p:sp>
      <p:grpSp>
        <p:nvGrpSpPr>
          <p:cNvPr id="2" name="Group 22"/>
          <p:cNvGrpSpPr>
            <a:grpSpLocks/>
          </p:cNvGrpSpPr>
          <p:nvPr/>
        </p:nvGrpSpPr>
        <p:grpSpPr bwMode="auto">
          <a:xfrm>
            <a:off x="3792538" y="3059633"/>
            <a:ext cx="1052512" cy="988496"/>
            <a:chOff x="2544" y="3202"/>
            <a:chExt cx="480" cy="350"/>
          </a:xfrm>
          <a:solidFill>
            <a:schemeClr val="bg1"/>
          </a:solidFill>
        </p:grpSpPr>
        <p:sp>
          <p:nvSpPr>
            <p:cNvPr id="12311" name="Oval 23"/>
            <p:cNvSpPr>
              <a:spLocks noChangeArrowheads="1"/>
            </p:cNvSpPr>
            <p:nvPr/>
          </p:nvSpPr>
          <p:spPr bwMode="auto">
            <a:xfrm>
              <a:off x="2544" y="3216"/>
              <a:ext cx="480" cy="336"/>
            </a:xfrm>
            <a:prstGeom prst="ellipse">
              <a:avLst/>
            </a:prstGeom>
            <a:grpFill/>
            <a:ln w="9525">
              <a:solidFill>
                <a:schemeClr val="tx1"/>
              </a:solidFill>
              <a:round/>
              <a:headEnd/>
              <a:tailEnd/>
            </a:ln>
          </p:spPr>
          <p:txBody>
            <a:bodyPr wrap="none" anchor="ctr"/>
            <a:lstStyle/>
            <a:p>
              <a:endParaRPr lang="zh-CN" altLang="en-US"/>
            </a:p>
          </p:txBody>
        </p:sp>
        <p:graphicFrame>
          <p:nvGraphicFramePr>
            <p:cNvPr id="12312" name="Object 2"/>
            <p:cNvGraphicFramePr>
              <a:graphicFrameLocks noChangeAspect="1"/>
            </p:cNvGraphicFramePr>
            <p:nvPr>
              <p:extLst>
                <p:ext uri="{D42A27DB-BD31-4B8C-83A1-F6EECF244321}">
                  <p14:modId xmlns:p14="http://schemas.microsoft.com/office/powerpoint/2010/main" val="2803195745"/>
                </p:ext>
              </p:extLst>
            </p:nvPr>
          </p:nvGraphicFramePr>
          <p:xfrm>
            <a:off x="2651" y="3202"/>
            <a:ext cx="277" cy="349"/>
          </p:xfrm>
          <a:graphic>
            <a:graphicData uri="http://schemas.openxmlformats.org/presentationml/2006/ole">
              <mc:AlternateContent xmlns:mc="http://schemas.openxmlformats.org/markup-compatibility/2006">
                <mc:Choice xmlns:v="urn:schemas-microsoft-com:vml" Requires="v">
                  <p:oleObj spid="_x0000_s12334" name="Equation" r:id="rId7" imgW="203040" imgH="393480" progId="">
                    <p:embed/>
                  </p:oleObj>
                </mc:Choice>
                <mc:Fallback>
                  <p:oleObj name="Equation" r:id="rId7" imgW="203040" imgH="393480" progId="">
                    <p:embed/>
                    <p:pic>
                      <p:nvPicPr>
                        <p:cNvPr id="0" name="Picture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51" y="3202"/>
                          <a:ext cx="277" cy="3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 name="灯片编号占位符 2"/>
          <p:cNvSpPr>
            <a:spLocks noGrp="1"/>
          </p:cNvSpPr>
          <p:nvPr>
            <p:ph type="sldNum" sz="quarter" idx="10"/>
          </p:nvPr>
        </p:nvSpPr>
        <p:spPr/>
        <p:txBody>
          <a:bodyPr/>
          <a:lstStyle/>
          <a:p>
            <a:pPr>
              <a:defRPr/>
            </a:pPr>
            <a:fld id="{EE823C69-BAB3-4855-B98D-EA704B1FD3BB}" type="slidenum">
              <a:rPr lang="zh-CN" altLang="en-US" smtClean="0"/>
              <a:pPr>
                <a:defRPr/>
              </a:pPr>
              <a:t>9</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9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9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9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9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9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91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8926"/>
                                        </p:tgtEl>
                                        <p:attrNameLst>
                                          <p:attrName>style.visibility</p:attrName>
                                        </p:attrNameLst>
                                      </p:cBhvr>
                                      <p:to>
                                        <p:strVal val="visible"/>
                                      </p:to>
                                    </p:set>
                                    <p:animEffect transition="in" filter="wipe(down)">
                                      <p:cBhvr>
                                        <p:cTn id="25" dur="500"/>
                                        <p:tgtEl>
                                          <p:spTgt spid="38926"/>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8927"/>
                                        </p:tgtEl>
                                        <p:attrNameLst>
                                          <p:attrName>style.visibility</p:attrName>
                                        </p:attrNameLst>
                                      </p:cBhvr>
                                      <p:to>
                                        <p:strVal val="visible"/>
                                      </p:to>
                                    </p:set>
                                    <p:animEffect transition="in" filter="wipe(down)">
                                      <p:cBhvr>
                                        <p:cTn id="28" dur="500"/>
                                        <p:tgtEl>
                                          <p:spTgt spid="3892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38929"/>
                                        </p:tgtEl>
                                        <p:attrNameLst>
                                          <p:attrName>style.visibility</p:attrName>
                                        </p:attrNameLst>
                                      </p:cBhvr>
                                      <p:to>
                                        <p:strVal val="visible"/>
                                      </p:to>
                                    </p:set>
                                    <p:animEffect transition="in" filter="wipe(up)">
                                      <p:cBhvr>
                                        <p:cTn id="33" dur="500"/>
                                        <p:tgtEl>
                                          <p:spTgt spid="38929"/>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38928"/>
                                        </p:tgtEl>
                                        <p:attrNameLst>
                                          <p:attrName>style.visibility</p:attrName>
                                        </p:attrNameLst>
                                      </p:cBhvr>
                                      <p:to>
                                        <p:strVal val="visible"/>
                                      </p:to>
                                    </p:set>
                                    <p:animEffect transition="in" filter="wipe(up)">
                                      <p:cBhvr>
                                        <p:cTn id="36" dur="500"/>
                                        <p:tgtEl>
                                          <p:spTgt spid="3892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8925"/>
                                        </p:tgtEl>
                                        <p:attrNameLst>
                                          <p:attrName>style.visibility</p:attrName>
                                        </p:attrNameLst>
                                      </p:cBhvr>
                                      <p:to>
                                        <p:strVal val="visible"/>
                                      </p:to>
                                    </p:set>
                                    <p:animEffect transition="in" filter="wipe(left)">
                                      <p:cBhvr>
                                        <p:cTn id="41" dur="500"/>
                                        <p:tgtEl>
                                          <p:spTgt spid="38925"/>
                                        </p:tgtEl>
                                      </p:cBhvr>
                                    </p:animEffect>
                                  </p:childTnLst>
                                </p:cTn>
                              </p:par>
                              <p:par>
                                <p:cTn id="42" presetID="22" presetClass="entr" presetSubtype="8" fill="hold" nodeType="with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500"/>
                                        <p:tgtEl>
                                          <p:spTgt spid="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38930"/>
                                        </p:tgtEl>
                                        <p:attrNameLst>
                                          <p:attrName>style.visibility</p:attrName>
                                        </p:attrNameLst>
                                      </p:cBhvr>
                                      <p:to>
                                        <p:strVal val="visible"/>
                                      </p:to>
                                    </p:set>
                                    <p:animEffect transition="in" filter="wipe(up)">
                                      <p:cBhvr>
                                        <p:cTn id="49" dur="500"/>
                                        <p:tgtEl>
                                          <p:spTgt spid="38930"/>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38931"/>
                                        </p:tgtEl>
                                        <p:attrNameLst>
                                          <p:attrName>style.visibility</p:attrName>
                                        </p:attrNameLst>
                                      </p:cBhvr>
                                      <p:to>
                                        <p:strVal val="visible"/>
                                      </p:to>
                                    </p:set>
                                    <p:animEffect transition="in" filter="wipe(up)">
                                      <p:cBhvr>
                                        <p:cTn id="52" dur="500"/>
                                        <p:tgtEl>
                                          <p:spTgt spid="3893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38924"/>
                                        </p:tgtEl>
                                        <p:attrNameLst>
                                          <p:attrName>style.visibility</p:attrName>
                                        </p:attrNameLst>
                                      </p:cBhvr>
                                      <p:to>
                                        <p:strVal val="visible"/>
                                      </p:to>
                                    </p:set>
                                    <p:animEffect transition="in" filter="wipe(right)">
                                      <p:cBhvr>
                                        <p:cTn id="57" dur="500"/>
                                        <p:tgtEl>
                                          <p:spTgt spid="3892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38932"/>
                                        </p:tgtEl>
                                        <p:attrNameLst>
                                          <p:attrName>style.visibility</p:attrName>
                                        </p:attrNameLst>
                                      </p:cBhvr>
                                      <p:to>
                                        <p:strVal val="visible"/>
                                      </p:to>
                                    </p:set>
                                    <p:animEffect transition="in" filter="wipe(up)">
                                      <p:cBhvr>
                                        <p:cTn id="62" dur="500"/>
                                        <p:tgtEl>
                                          <p:spTgt spid="38932"/>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38933"/>
                                        </p:tgtEl>
                                        <p:attrNameLst>
                                          <p:attrName>style.visibility</p:attrName>
                                        </p:attrNameLst>
                                      </p:cBhvr>
                                      <p:to>
                                        <p:strVal val="visible"/>
                                      </p:to>
                                    </p:set>
                                    <p:animEffect transition="in" filter="wipe(up)">
                                      <p:cBhvr>
                                        <p:cTn id="65" dur="500"/>
                                        <p:tgtEl>
                                          <p:spTgt spid="38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animBg="1"/>
      <p:bldP spid="38917" grpId="0"/>
      <p:bldP spid="38918" grpId="0" animBg="1"/>
      <p:bldP spid="38919" grpId="0"/>
      <p:bldP spid="38920" grpId="0" animBg="1"/>
      <p:bldP spid="38921" grpId="0"/>
      <p:bldP spid="38922" grpId="0" animBg="1"/>
      <p:bldP spid="38923" grpId="0"/>
      <p:bldP spid="38924" grpId="0" animBg="1"/>
      <p:bldP spid="38925" grpId="0" animBg="1"/>
      <p:bldP spid="38926" grpId="0" animBg="1"/>
      <p:bldP spid="38927" grpId="0"/>
      <p:bldP spid="38928" grpId="0" animBg="1"/>
      <p:bldP spid="38929" grpId="0"/>
      <p:bldP spid="38930" grpId="0" animBg="1"/>
      <p:bldP spid="38931" grpId="0"/>
      <p:bldP spid="38932" grpId="0" animBg="1"/>
      <p:bldP spid="38933" grpId="0"/>
    </p:bldLst>
  </p:timing>
</p:sld>
</file>

<file path=ppt/theme/theme1.xml><?xml version="1.0" encoding="utf-8"?>
<a:theme xmlns:a="http://schemas.openxmlformats.org/drawingml/2006/main" name="电路与模拟电子技术">
  <a:themeElements>
    <a:clrScheme name="自定义 4">
      <a:dk1>
        <a:srgbClr val="000000"/>
      </a:dk1>
      <a:lt1>
        <a:srgbClr val="FFFFFF"/>
      </a:lt1>
      <a:dk2>
        <a:srgbClr val="000000"/>
      </a:dk2>
      <a:lt2>
        <a:srgbClr val="B2B2B2"/>
      </a:lt2>
      <a:accent1>
        <a:srgbClr val="000000"/>
      </a:accent1>
      <a:accent2>
        <a:srgbClr val="FF9900"/>
      </a:accent2>
      <a:accent3>
        <a:srgbClr val="FFFFFF"/>
      </a:accent3>
      <a:accent4>
        <a:srgbClr val="174578"/>
      </a:accent4>
      <a:accent5>
        <a:srgbClr val="ADBAE0"/>
      </a:accent5>
      <a:accent6>
        <a:srgbClr val="E78A00"/>
      </a:accent6>
      <a:hlink>
        <a:srgbClr val="000000"/>
      </a:hlink>
      <a:folHlink>
        <a:srgbClr val="969696"/>
      </a:folHlink>
    </a:clrScheme>
    <a:fontScheme name="ms01_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s01_1 1">
        <a:dk1>
          <a:srgbClr val="1D528D"/>
        </a:dk1>
        <a:lt1>
          <a:srgbClr val="FFFFFF"/>
        </a:lt1>
        <a:dk2>
          <a:srgbClr val="000000"/>
        </a:dk2>
        <a:lt2>
          <a:srgbClr val="B2B2B2"/>
        </a:lt2>
        <a:accent1>
          <a:srgbClr val="2D6BC7"/>
        </a:accent1>
        <a:accent2>
          <a:srgbClr val="FF9900"/>
        </a:accent2>
        <a:accent3>
          <a:srgbClr val="FFFFFF"/>
        </a:accent3>
        <a:accent4>
          <a:srgbClr val="174578"/>
        </a:accent4>
        <a:accent5>
          <a:srgbClr val="ADBAE0"/>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ms01_1 2">
        <a:dk1>
          <a:srgbClr val="808080"/>
        </a:dk1>
        <a:lt1>
          <a:srgbClr val="FFFFFF"/>
        </a:lt1>
        <a:dk2>
          <a:srgbClr val="000000"/>
        </a:dk2>
        <a:lt2>
          <a:srgbClr val="B2B2B2"/>
        </a:lt2>
        <a:accent1>
          <a:srgbClr val="058089"/>
        </a:accent1>
        <a:accent2>
          <a:srgbClr val="66BE0E"/>
        </a:accent2>
        <a:accent3>
          <a:srgbClr val="FFFFFF"/>
        </a:accent3>
        <a:accent4>
          <a:srgbClr val="6C6C6C"/>
        </a:accent4>
        <a:accent5>
          <a:srgbClr val="AAC0C4"/>
        </a:accent5>
        <a:accent6>
          <a:srgbClr val="5CAC0C"/>
        </a:accent6>
        <a:hlink>
          <a:srgbClr val="2CA9D0"/>
        </a:hlink>
        <a:folHlink>
          <a:srgbClr val="4841D9"/>
        </a:folHlink>
      </a:clrScheme>
      <a:clrMap bg1="lt1" tx1="dk1" bg2="lt2" tx2="dk2" accent1="accent1" accent2="accent2" accent3="accent3" accent4="accent4" accent5="accent5" accent6="accent6" hlink="hlink" folHlink="folHlink"/>
    </a:extraClrScheme>
    <a:extraClrScheme>
      <a:clrScheme name="ms01_1 3">
        <a:dk1>
          <a:srgbClr val="1D528D"/>
        </a:dk1>
        <a:lt1>
          <a:srgbClr val="FFFFFF"/>
        </a:lt1>
        <a:dk2>
          <a:srgbClr val="000000"/>
        </a:dk2>
        <a:lt2>
          <a:srgbClr val="CACACA"/>
        </a:lt2>
        <a:accent1>
          <a:srgbClr val="0099CC"/>
        </a:accent1>
        <a:accent2>
          <a:srgbClr val="8BC84E"/>
        </a:accent2>
        <a:accent3>
          <a:srgbClr val="FFFFFF"/>
        </a:accent3>
        <a:accent4>
          <a:srgbClr val="174578"/>
        </a:accent4>
        <a:accent5>
          <a:srgbClr val="AACAE2"/>
        </a:accent5>
        <a:accent6>
          <a:srgbClr val="7DB546"/>
        </a:accent6>
        <a:hlink>
          <a:srgbClr val="6E81E0"/>
        </a:hlink>
        <a:folHlink>
          <a:srgbClr val="00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电路与模拟电子技术</Template>
  <TotalTime>930</TotalTime>
  <Words>4407</Words>
  <Application>Microsoft Office PowerPoint</Application>
  <PresentationFormat>全屏显示(4:3)</PresentationFormat>
  <Paragraphs>639</Paragraphs>
  <Slides>56</Slides>
  <Notes>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56</vt:i4>
      </vt:variant>
    </vt:vector>
  </HeadingPairs>
  <TitlesOfParts>
    <vt:vector size="71" baseType="lpstr">
      <vt:lpstr>仿宋_GB2312</vt:lpstr>
      <vt:lpstr>Wingdings 2</vt:lpstr>
      <vt:lpstr>黑体</vt:lpstr>
      <vt:lpstr>楷体</vt:lpstr>
      <vt:lpstr>Calibri</vt:lpstr>
      <vt:lpstr>Times New Roman</vt:lpstr>
      <vt:lpstr>隶书</vt:lpstr>
      <vt:lpstr>Wingdings</vt:lpstr>
      <vt:lpstr>华文新魏</vt:lpstr>
      <vt:lpstr>Arial</vt:lpstr>
      <vt:lpstr>Symbol</vt:lpstr>
      <vt:lpstr>宋体</vt:lpstr>
      <vt:lpstr>电路与模拟电子技术</vt:lpstr>
      <vt:lpstr>multiSIM</vt:lpstr>
      <vt:lpstr>Equation</vt:lpstr>
      <vt:lpstr>第1章  电路的基本概念与基本定律</vt:lpstr>
      <vt:lpstr>本章教学内容</vt:lpstr>
      <vt:lpstr>本章内容概述</vt:lpstr>
      <vt:lpstr>1-1  电路的组成与功能</vt:lpstr>
      <vt:lpstr>1-1  电路的组成与功能（续）</vt:lpstr>
      <vt:lpstr>1.2 电路模型</vt:lpstr>
      <vt:lpstr>1.2 电路模型 （续1）</vt:lpstr>
      <vt:lpstr>1.2 电路模型 （续2）</vt:lpstr>
      <vt:lpstr>1.2 电路模型 （续3）</vt:lpstr>
      <vt:lpstr>1.3 电路中的基本物理量</vt:lpstr>
      <vt:lpstr>1.3 电路中的基本物理量（续1）</vt:lpstr>
      <vt:lpstr>1.3 电路中的基本物理量（续2）</vt:lpstr>
      <vt:lpstr>1.3 电路中的基本物理量（续3）</vt:lpstr>
      <vt:lpstr>1.3 电路中的基本物理量（续4）</vt:lpstr>
      <vt:lpstr>1.3 电路中的基本物理量（续5）</vt:lpstr>
      <vt:lpstr>1.3 电路中的基本物理量（续6）</vt:lpstr>
      <vt:lpstr>1.3 电路中的基本物理量（续7）</vt:lpstr>
      <vt:lpstr>1.3 电路中的基本物理量（续8）</vt:lpstr>
      <vt:lpstr>1.3 电路中的基本物理量（续9）</vt:lpstr>
      <vt:lpstr>电压电流测量仪表的影响</vt:lpstr>
      <vt:lpstr>1.3 电路中的基本物理量（续10）</vt:lpstr>
      <vt:lpstr>1.3 电路中的基本物理量（续11）</vt:lpstr>
      <vt:lpstr>1.3 电路中的基本物理量（续12）</vt:lpstr>
      <vt:lpstr>1.3 电路中的基本物理量（续13）</vt:lpstr>
      <vt:lpstr>1.3 电路中的基本物理量（续14）</vt:lpstr>
      <vt:lpstr>1.3 电路中的基本物理量（续14）</vt:lpstr>
      <vt:lpstr>1.4 基本电路元件模型</vt:lpstr>
      <vt:lpstr>1.4 基本电路元件模型（续1）</vt:lpstr>
      <vt:lpstr>1.4 基本电路元件模型（续2）</vt:lpstr>
      <vt:lpstr>1.4 基本电路元件模型（续3）</vt:lpstr>
      <vt:lpstr>1.4 基本电路元件模型（续4）</vt:lpstr>
      <vt:lpstr>1.4 基本电路元件模型（续5）</vt:lpstr>
      <vt:lpstr>1.4 基本电路元件模型（续6）</vt:lpstr>
      <vt:lpstr>1.4 基本电路元件模型（续7）</vt:lpstr>
      <vt:lpstr>1.4 基本电路元件模型（续8）</vt:lpstr>
      <vt:lpstr>1.4 基本电路元件模型（续9）</vt:lpstr>
      <vt:lpstr>1.4 基本电路元件模型（续10）</vt:lpstr>
      <vt:lpstr>1.4 基本电路元件模型（续11）</vt:lpstr>
      <vt:lpstr>1.4 基本电路元件模型（续11）</vt:lpstr>
      <vt:lpstr>1.4 基本电路元件模型（续12）</vt:lpstr>
      <vt:lpstr>1.4 基本电路元件模型（续12）</vt:lpstr>
      <vt:lpstr>1.4 基本电路元件模型（续13）</vt:lpstr>
      <vt:lpstr>1.4 基本电路元件模型（续14）</vt:lpstr>
      <vt:lpstr>1.4 基本电路元件模型（续15）</vt:lpstr>
      <vt:lpstr>1.5电路的工作状态与元件额定值</vt:lpstr>
      <vt:lpstr>1.5电路的工作状态与元件额定值（续1）</vt:lpstr>
      <vt:lpstr>1.5电路的工作状态与元件额定值（续2）</vt:lpstr>
      <vt:lpstr>1.6 基尔霍夫定律</vt:lpstr>
      <vt:lpstr>1.6 基尔霍夫定律（续1）</vt:lpstr>
      <vt:lpstr>1.6 基尔霍夫定律（续2）</vt:lpstr>
      <vt:lpstr>1.6 基尔霍夫定律（续3）</vt:lpstr>
      <vt:lpstr>1.6 基尔霍夫定律（续4）</vt:lpstr>
      <vt:lpstr>1.6 基尔霍夫定律（续5）</vt:lpstr>
      <vt:lpstr>1.6 基尔霍夫定律（续6）</vt:lpstr>
      <vt:lpstr>1.6 基尔霍夫定律（续7）</vt:lpstr>
      <vt:lpstr>1.6 基尔霍夫定律（续8）</vt:lpstr>
    </vt:vector>
  </TitlesOfParts>
  <Company>South China University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电路与模拟电子技术</dc:title>
  <dc:creator>Professor Rui-Xiang Yin</dc:creator>
  <cp:lastModifiedBy>Prof. Rui-Xiang Yin</cp:lastModifiedBy>
  <cp:revision>42</cp:revision>
  <dcterms:created xsi:type="dcterms:W3CDTF">2009-01-06T01:30:45Z</dcterms:created>
  <dcterms:modified xsi:type="dcterms:W3CDTF">2015-09-09T12:37:56Z</dcterms:modified>
  <cp:contentStatus/>
</cp:coreProperties>
</file>