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70" r:id="rId1"/>
  </p:sldMasterIdLst>
  <p:notesMasterIdLst>
    <p:notesMasterId r:id="rId9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31" r:id="rId21"/>
    <p:sldId id="332" r:id="rId22"/>
    <p:sldId id="333" r:id="rId23"/>
    <p:sldId id="334" r:id="rId24"/>
    <p:sldId id="335" r:id="rId25"/>
    <p:sldId id="336" r:id="rId26"/>
    <p:sldId id="337" r:id="rId27"/>
    <p:sldId id="338" r:id="rId28"/>
    <p:sldId id="275" r:id="rId29"/>
    <p:sldId id="316" r:id="rId30"/>
    <p:sldId id="276" r:id="rId31"/>
    <p:sldId id="277" r:id="rId32"/>
    <p:sldId id="278" r:id="rId33"/>
    <p:sldId id="279" r:id="rId34"/>
    <p:sldId id="310" r:id="rId35"/>
    <p:sldId id="311" r:id="rId36"/>
    <p:sldId id="312" r:id="rId37"/>
    <p:sldId id="313" r:id="rId38"/>
    <p:sldId id="314" r:id="rId39"/>
    <p:sldId id="348" r:id="rId40"/>
    <p:sldId id="349" r:id="rId41"/>
    <p:sldId id="350" r:id="rId42"/>
    <p:sldId id="351" r:id="rId43"/>
    <p:sldId id="352" r:id="rId44"/>
    <p:sldId id="353" r:id="rId45"/>
    <p:sldId id="354" r:id="rId46"/>
    <p:sldId id="355" r:id="rId47"/>
    <p:sldId id="356" r:id="rId48"/>
    <p:sldId id="282" r:id="rId49"/>
    <p:sldId id="283" r:id="rId50"/>
    <p:sldId id="284" r:id="rId51"/>
    <p:sldId id="285" r:id="rId52"/>
    <p:sldId id="286" r:id="rId53"/>
    <p:sldId id="287" r:id="rId54"/>
    <p:sldId id="288" r:id="rId55"/>
    <p:sldId id="289" r:id="rId56"/>
    <p:sldId id="290" r:id="rId57"/>
    <p:sldId id="344" r:id="rId58"/>
    <p:sldId id="357" r:id="rId59"/>
    <p:sldId id="358" r:id="rId60"/>
    <p:sldId id="345" r:id="rId61"/>
    <p:sldId id="292" r:id="rId62"/>
    <p:sldId id="321" r:id="rId63"/>
    <p:sldId id="322" r:id="rId64"/>
    <p:sldId id="323" r:id="rId65"/>
    <p:sldId id="324" r:id="rId66"/>
    <p:sldId id="325" r:id="rId67"/>
    <p:sldId id="347" r:id="rId68"/>
    <p:sldId id="326" r:id="rId69"/>
    <p:sldId id="327" r:id="rId70"/>
    <p:sldId id="328" r:id="rId71"/>
    <p:sldId id="329" r:id="rId72"/>
    <p:sldId id="330" r:id="rId73"/>
    <p:sldId id="293" r:id="rId74"/>
    <p:sldId id="294" r:id="rId75"/>
    <p:sldId id="295" r:id="rId76"/>
    <p:sldId id="296" r:id="rId77"/>
    <p:sldId id="297" r:id="rId78"/>
    <p:sldId id="298" r:id="rId79"/>
    <p:sldId id="299" r:id="rId80"/>
    <p:sldId id="300" r:id="rId81"/>
    <p:sldId id="301" r:id="rId82"/>
    <p:sldId id="302" r:id="rId83"/>
    <p:sldId id="303" r:id="rId84"/>
    <p:sldId id="304" r:id="rId85"/>
    <p:sldId id="346" r:id="rId86"/>
    <p:sldId id="339" r:id="rId87"/>
    <p:sldId id="340" r:id="rId88"/>
    <p:sldId id="341" r:id="rId89"/>
    <p:sldId id="342" r:id="rId90"/>
    <p:sldId id="343" r:id="rId91"/>
  </p:sldIdLst>
  <p:sldSz cx="9144000" cy="6858000" type="screen4x3"/>
  <p:notesSz cx="6858000" cy="9144000"/>
  <p:embeddedFontLst>
    <p:embeddedFont>
      <p:font typeface="隶书" panose="02010509060101010101" pitchFamily="49" charset="-122"/>
      <p:regular r:id="rId93"/>
    </p:embeddedFont>
    <p:embeddedFont>
      <p:font typeface="华文新魏" panose="02010800040101010101" pitchFamily="2" charset="-122"/>
      <p:regular r:id="rId94"/>
    </p:embeddedFont>
    <p:embeddedFont>
      <p:font typeface="Castellar" panose="020A0402060406010301" pitchFamily="18" charset="0"/>
      <p:regular r:id="rId95"/>
    </p:embeddedFont>
    <p:embeddedFont>
      <p:font typeface="黑体" panose="02010609060101010101" pitchFamily="49" charset="-122"/>
      <p:regular r:id="rId96"/>
    </p:embeddedFont>
    <p:embeddedFont>
      <p:font typeface="Cambria Math" panose="02040503050406030204" pitchFamily="18" charset="0"/>
      <p:regular r:id="rId97"/>
    </p:embeddedFont>
    <p:embeddedFont>
      <p:font typeface="Calibri" panose="020F0502020204030204" pitchFamily="34" charset="0"/>
      <p:regular r:id="rId98"/>
      <p:bold r:id="rId99"/>
      <p:italic r:id="rId100"/>
      <p:boldItalic r:id="rId101"/>
    </p:embeddedFont>
    <p:embeddedFont>
      <p:font typeface="Wingdings 3" panose="05040102010807070707" pitchFamily="18" charset="2"/>
      <p:regular r:id="rId102"/>
    </p:embeddedFont>
    <p:embeddedFont>
      <p:font typeface="Wingdings 2" panose="05020102010507070707" pitchFamily="18" charset="2"/>
      <p:regular r:id="rId103"/>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35" autoAdjust="0"/>
    <p:restoredTop sz="86364" autoAdjust="0"/>
  </p:normalViewPr>
  <p:slideViewPr>
    <p:cSldViewPr>
      <p:cViewPr varScale="1">
        <p:scale>
          <a:sx n="57" d="100"/>
          <a:sy n="57" d="100"/>
        </p:scale>
        <p:origin x="788" y="68"/>
      </p:cViewPr>
      <p:guideLst>
        <p:guide orient="horz" pos="2160"/>
        <p:guide pos="2880"/>
      </p:guideLst>
    </p:cSldViewPr>
  </p:slideViewPr>
  <p:outlineViewPr>
    <p:cViewPr>
      <p:scale>
        <a:sx n="33" d="100"/>
        <a:sy n="33" d="100"/>
      </p:scale>
      <p:origin x="0" y="57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68.xml"/><Relationship Id="rId26" Type="http://schemas.openxmlformats.org/officeDocument/2006/relationships/slide" Target="slides/slide76.xml"/><Relationship Id="rId3" Type="http://schemas.openxmlformats.org/officeDocument/2006/relationships/slide" Target="slides/slide4.xml"/><Relationship Id="rId21" Type="http://schemas.openxmlformats.org/officeDocument/2006/relationships/slide" Target="slides/slide71.xml"/><Relationship Id="rId7" Type="http://schemas.openxmlformats.org/officeDocument/2006/relationships/slide" Target="slides/slide10.xml"/><Relationship Id="rId12" Type="http://schemas.openxmlformats.org/officeDocument/2006/relationships/slide" Target="slides/slide17.xml"/><Relationship Id="rId17" Type="http://schemas.openxmlformats.org/officeDocument/2006/relationships/slide" Target="slides/slide61.xml"/><Relationship Id="rId25" Type="http://schemas.openxmlformats.org/officeDocument/2006/relationships/slide" Target="slides/slide75.xml"/><Relationship Id="rId2" Type="http://schemas.openxmlformats.org/officeDocument/2006/relationships/slide" Target="slides/slide3.xml"/><Relationship Id="rId16" Type="http://schemas.openxmlformats.org/officeDocument/2006/relationships/slide" Target="slides/slide48.xml"/><Relationship Id="rId20" Type="http://schemas.openxmlformats.org/officeDocument/2006/relationships/slide" Target="slides/slide70.xml"/><Relationship Id="rId29" Type="http://schemas.openxmlformats.org/officeDocument/2006/relationships/slide" Target="slides/slide8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74.xml"/><Relationship Id="rId5" Type="http://schemas.openxmlformats.org/officeDocument/2006/relationships/slide" Target="slides/slide6.xml"/><Relationship Id="rId15" Type="http://schemas.openxmlformats.org/officeDocument/2006/relationships/slide" Target="slides/slide33.xml"/><Relationship Id="rId23" Type="http://schemas.openxmlformats.org/officeDocument/2006/relationships/slide" Target="slides/slide73.xml"/><Relationship Id="rId28" Type="http://schemas.openxmlformats.org/officeDocument/2006/relationships/slide" Target="slides/slide79.xml"/><Relationship Id="rId10" Type="http://schemas.openxmlformats.org/officeDocument/2006/relationships/slide" Target="slides/slide15.xml"/><Relationship Id="rId19" Type="http://schemas.openxmlformats.org/officeDocument/2006/relationships/slide" Target="slides/slide69.xml"/><Relationship Id="rId31" Type="http://schemas.openxmlformats.org/officeDocument/2006/relationships/slide" Target="slides/slide83.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30.xml"/><Relationship Id="rId22" Type="http://schemas.openxmlformats.org/officeDocument/2006/relationships/slide" Target="slides/slide72.xml"/><Relationship Id="rId27" Type="http://schemas.openxmlformats.org/officeDocument/2006/relationships/slide" Target="slides/slide77.xml"/><Relationship Id="rId30"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5" Type="http://schemas.openxmlformats.org/officeDocument/2006/relationships/image" Target="../media/image62.emf"/><Relationship Id="rId4"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png"/><Relationship Id="rId4"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image" Target="../media/image92.emf"/><Relationship Id="rId7" Type="http://schemas.openxmlformats.org/officeDocument/2006/relationships/image" Target="../media/image96.e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emf"/><Relationship Id="rId9" Type="http://schemas.openxmlformats.org/officeDocument/2006/relationships/image" Target="../media/image98.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5" Type="http://schemas.openxmlformats.org/officeDocument/2006/relationships/image" Target="../media/image128.emf"/><Relationship Id="rId4" Type="http://schemas.openxmlformats.org/officeDocument/2006/relationships/image" Target="../media/image12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emf"/><Relationship Id="rId7" Type="http://schemas.openxmlformats.org/officeDocument/2006/relationships/image" Target="../media/image137.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image" Target="../media/image134.emf"/><Relationship Id="rId9" Type="http://schemas.openxmlformats.org/officeDocument/2006/relationships/image" Target="../media/image13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emf"/><Relationship Id="rId5" Type="http://schemas.openxmlformats.org/officeDocument/2006/relationships/image" Target="../media/image148.wmf"/><Relationship Id="rId4" Type="http://schemas.openxmlformats.org/officeDocument/2006/relationships/image" Target="../media/image147.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6.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7282DF67-D691-4B9F-8CE7-7AFE1B0775CD}" type="datetimeFigureOut">
              <a:rPr lang="zh-CN" altLang="en-US"/>
              <a:pPr>
                <a:defRPr/>
              </a:pPr>
              <a:t>2015-09-20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0327EC52-69B3-4DEC-816E-1E068C739C7C}" type="slidenum">
              <a:rPr lang="zh-CN" altLang="en-US"/>
              <a:pPr>
                <a:defRPr/>
              </a:pPr>
              <a:t>‹#›</a:t>
            </a:fld>
            <a:endParaRPr lang="zh-CN" altLang="en-US"/>
          </a:p>
        </p:txBody>
      </p:sp>
    </p:spTree>
    <p:extLst>
      <p:ext uri="{BB962C8B-B14F-4D97-AF65-F5344CB8AC3E}">
        <p14:creationId xmlns:p14="http://schemas.microsoft.com/office/powerpoint/2010/main" val="2664284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23EBE7-8E70-438B-A160-0ACA6B3BEB8F}" type="slidenum">
              <a:rPr lang="zh-CN" altLang="en-US" smtClean="0"/>
              <a:pPr eaLnBrk="1" hangingPunct="1"/>
              <a:t>12</a:t>
            </a:fld>
            <a:endParaRPr lang="zh-CN" altLang="en-US" smtClean="0"/>
          </a:p>
        </p:txBody>
      </p:sp>
    </p:spTree>
    <p:extLst>
      <p:ext uri="{BB962C8B-B14F-4D97-AF65-F5344CB8AC3E}">
        <p14:creationId xmlns:p14="http://schemas.microsoft.com/office/powerpoint/2010/main" val="364920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27EC52-69B3-4DEC-816E-1E068C739C7C}" type="slidenum">
              <a:rPr lang="zh-CN" altLang="en-US" smtClean="0"/>
              <a:pPr>
                <a:defRPr/>
              </a:pPr>
              <a:t>61</a:t>
            </a:fld>
            <a:endParaRPr lang="zh-CN" altLang="en-US"/>
          </a:p>
        </p:txBody>
      </p:sp>
    </p:spTree>
    <p:extLst>
      <p:ext uri="{BB962C8B-B14F-4D97-AF65-F5344CB8AC3E}">
        <p14:creationId xmlns:p14="http://schemas.microsoft.com/office/powerpoint/2010/main" val="3044327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91580" y="1988840"/>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6" cy="369332"/>
          </a:xfrm>
          <a:prstGeom prst="rect">
            <a:avLst/>
          </a:prstGeom>
          <a:noFill/>
        </p:spPr>
        <p:txBody>
          <a:bodyPr wrap="none" rtlCol="0">
            <a:spAutoFit/>
          </a:bodyPr>
          <a:lstStyle/>
          <a:p>
            <a:pPr algn="ctr"/>
            <a:r>
              <a:rPr lang="zh-CN" altLang="en-US" b="1" dirty="0" smtClean="0">
                <a:solidFill>
                  <a:schemeClr val="accent6">
                    <a:lumMod val="50000"/>
                  </a:schemeClr>
                </a:solidFill>
                <a:latin typeface="隶书" pitchFamily="49" charset="-122"/>
                <a:ea typeface="隶书" pitchFamily="49" charset="-122"/>
              </a:rPr>
              <a:t>殷瑞祥教授 </a:t>
            </a:r>
            <a:r>
              <a:rPr lang="en-US" altLang="zh-CN" b="1" dirty="0" smtClean="0">
                <a:solidFill>
                  <a:schemeClr val="accent6">
                    <a:lumMod val="50000"/>
                  </a:schemeClr>
                </a:solidFill>
                <a:latin typeface="隶书" pitchFamily="49" charset="-122"/>
                <a:ea typeface="隶书" pitchFamily="49" charset="-122"/>
              </a:rPr>
              <a:t>Professor </a:t>
            </a:r>
            <a:r>
              <a:rPr lang="en-US" altLang="zh-CN" b="1" dirty="0" err="1" smtClean="0">
                <a:solidFill>
                  <a:schemeClr val="accent6">
                    <a:lumMod val="50000"/>
                  </a:schemeClr>
                </a:solidFill>
                <a:latin typeface="隶书" pitchFamily="49" charset="-122"/>
                <a:ea typeface="隶书" pitchFamily="49" charset="-122"/>
              </a:rPr>
              <a:t>Rui</a:t>
            </a:r>
            <a:r>
              <a:rPr lang="en-US" altLang="zh-CN" b="1" dirty="0" smtClean="0">
                <a:solidFill>
                  <a:schemeClr val="accent6">
                    <a:lumMod val="50000"/>
                  </a:schemeClr>
                </a:solidFill>
                <a:latin typeface="隶书" pitchFamily="49" charset="-122"/>
                <a:ea typeface="隶书" pitchFamily="49" charset="-122"/>
              </a:rPr>
              <a:t>-Xiang Yin</a:t>
            </a:r>
            <a:r>
              <a:rPr lang="zh-CN" altLang="en-US" b="1" dirty="0" smtClean="0">
                <a:solidFill>
                  <a:schemeClr val="accent6">
                    <a:lumMod val="50000"/>
                  </a:schemeClr>
                </a:solidFill>
                <a:latin typeface="隶书" pitchFamily="49" charset="-122"/>
                <a:ea typeface="隶书" pitchFamily="49" charset="-122"/>
              </a:rPr>
              <a:t>（</a:t>
            </a:r>
            <a:r>
              <a:rPr lang="en-US" altLang="zh-CN" b="1" dirty="0" smtClean="0">
                <a:solidFill>
                  <a:schemeClr val="accent6">
                    <a:lumMod val="50000"/>
                  </a:schemeClr>
                </a:solidFill>
                <a:latin typeface="隶书" pitchFamily="49" charset="-122"/>
                <a:ea typeface="隶书" pitchFamily="49" charset="-122"/>
              </a:rPr>
              <a:t>PhD) </a:t>
            </a:r>
            <a:r>
              <a:rPr lang="en-US" altLang="zh-CN" b="1" dirty="0" smtClean="0">
                <a:solidFill>
                  <a:schemeClr val="accent6">
                    <a:lumMod val="50000"/>
                  </a:schemeClr>
                </a:solidFill>
                <a:latin typeface="+mn-lt"/>
                <a:ea typeface="隶书" pitchFamily="49" charset="-122"/>
                <a:hlinkClick r:id="rId2"/>
              </a:rPr>
              <a:t>etrxyin@scut.edu.cn</a:t>
            </a:r>
            <a:r>
              <a:rPr lang="en-US" altLang="zh-CN" b="1" dirty="0" smtClean="0">
                <a:solidFill>
                  <a:schemeClr val="accent6">
                    <a:lumMod val="50000"/>
                  </a:schemeClr>
                </a:solidFill>
                <a:latin typeface="+mn-lt"/>
                <a:ea typeface="隶书" pitchFamily="49" charset="-122"/>
              </a:rPr>
              <a:t> </a:t>
            </a:r>
            <a:endParaRPr lang="zh-CN" altLang="en-US"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669094" y="4509120"/>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600E09AC-7D31-4EB5-9894-C4B74876E0AA}" type="datetime3">
              <a:rPr lang="zh-CN" altLang="en-US" smtClean="0"/>
              <a:pPr algn="ctr"/>
              <a:t>2015年9月20日星期日</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529D28C1-CB1C-41B8-83BB-4B2B371ED9FB}"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529D28C1-CB1C-41B8-83BB-4B2B371ED9FB}"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AA76034A-07FC-4B0B-AA65-7D5F3401188A}"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607300" cy="6492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96863" y="1042988"/>
            <a:ext cx="419893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42988"/>
            <a:ext cx="4198938"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181975" y="6457950"/>
            <a:ext cx="962025" cy="400050"/>
          </a:xfrm>
        </p:spPr>
        <p:txBody>
          <a:bodyPr/>
          <a:lstStyle>
            <a:lvl1pPr>
              <a:defRPr/>
            </a:lvl1pPr>
          </a:lstStyle>
          <a:p>
            <a:pPr>
              <a:defRPr/>
            </a:pPr>
            <a:r>
              <a:rPr lang="zh-CN" altLang="en-US"/>
              <a:t>第</a:t>
            </a:r>
            <a:fld id="{1F39E803-FD63-473E-B0CC-3BD6AD433ED3}" type="slidenum">
              <a:rPr lang="zh-CN" altLang="en-US"/>
              <a:pPr>
                <a:defRPr/>
              </a:pPr>
              <a:t>‹#›</a:t>
            </a:fld>
            <a:r>
              <a:rPr lang="zh-CN" altLang="en-US"/>
              <a:t>页</a:t>
            </a:r>
          </a:p>
        </p:txBody>
      </p:sp>
    </p:spTree>
    <p:extLst>
      <p:ext uri="{BB962C8B-B14F-4D97-AF65-F5344CB8AC3E}">
        <p14:creationId xmlns:p14="http://schemas.microsoft.com/office/powerpoint/2010/main" val="4042775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F2206FA-1019-4251-9031-97BDFCC15F39}" type="slidenum">
              <a:rPr lang="zh-CN" altLang="en-US"/>
              <a:pPr>
                <a:defRPr/>
              </a:pPr>
              <a:t>‹#›</a:t>
            </a:fld>
            <a:endParaRPr lang="zh-CN" altLang="en-US"/>
          </a:p>
        </p:txBody>
      </p:sp>
    </p:spTree>
    <p:extLst>
      <p:ext uri="{BB962C8B-B14F-4D97-AF65-F5344CB8AC3E}">
        <p14:creationId xmlns:p14="http://schemas.microsoft.com/office/powerpoint/2010/main" val="28064424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mailto:etrxyin@scut.edu.cn"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529D28C1-CB1C-41B8-83BB-4B2B371ED9FB}"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10"/>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3" Type="http://schemas.openxmlformats.org/officeDocument/2006/relationships/image" Target="../media/image29.emf"/><Relationship Id="rId7" Type="http://schemas.openxmlformats.org/officeDocument/2006/relationships/image" Target="../media/image25.wmf"/><Relationship Id="rId12"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27.wmf"/><Relationship Id="rId5" Type="http://schemas.openxmlformats.org/officeDocument/2006/relationships/image" Target="../media/image31.emf"/><Relationship Id="rId10" Type="http://schemas.openxmlformats.org/officeDocument/2006/relationships/oleObject" Target="../embeddings/oleObject25.bin"/><Relationship Id="rId4" Type="http://schemas.openxmlformats.org/officeDocument/2006/relationships/image" Target="../media/image30.emf"/><Relationship Id="rId9"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33.bin"/><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4.emf"/><Relationship Id="rId5" Type="http://schemas.openxmlformats.org/officeDocument/2006/relationships/oleObject" Target="../embeddings/oleObject39.bin"/><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0.emf"/><Relationship Id="rId3" Type="http://schemas.openxmlformats.org/officeDocument/2006/relationships/image" Target="../media/image51.emf"/><Relationship Id="rId7" Type="http://schemas.openxmlformats.org/officeDocument/2006/relationships/image" Target="../media/image47.emf"/><Relationship Id="rId12"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2.bin"/><Relationship Id="rId11" Type="http://schemas.openxmlformats.org/officeDocument/2006/relationships/image" Target="../media/image49.emf"/><Relationship Id="rId5" Type="http://schemas.openxmlformats.org/officeDocument/2006/relationships/image" Target="../media/image46.e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8.emf"/></Relationships>
</file>

<file path=ppt/slides/_rels/slide32.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3.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49.bin"/><Relationship Id="rId14" Type="http://schemas.openxmlformats.org/officeDocument/2006/relationships/image" Target="../media/image5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9.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6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65.wmf"/><Relationship Id="rId5" Type="http://schemas.openxmlformats.org/officeDocument/2006/relationships/oleObject" Target="../embeddings/oleObject59.bin"/><Relationship Id="rId4" Type="http://schemas.openxmlformats.org/officeDocument/2006/relationships/image" Target="../media/image6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 Id="rId9" Type="http://schemas.openxmlformats.org/officeDocument/2006/relationships/image" Target="../media/image69.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71.png"/><Relationship Id="rId5" Type="http://schemas.openxmlformats.org/officeDocument/2006/relationships/oleObject" Target="../embeddings/oleObject65.bin"/><Relationship Id="rId4" Type="http://schemas.openxmlformats.org/officeDocument/2006/relationships/image" Target="../media/image70.wmf"/></Relationships>
</file>

<file path=ppt/slides/_rels/slide4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73.wmf"/><Relationship Id="rId5" Type="http://schemas.openxmlformats.org/officeDocument/2006/relationships/oleObject" Target="../embeddings/oleObject67.bin"/><Relationship Id="rId4" Type="http://schemas.openxmlformats.org/officeDocument/2006/relationships/image" Target="../media/image7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7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9.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76.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81.wmf"/><Relationship Id="rId5" Type="http://schemas.openxmlformats.org/officeDocument/2006/relationships/oleObject" Target="../embeddings/oleObject77.bin"/><Relationship Id="rId4" Type="http://schemas.openxmlformats.org/officeDocument/2006/relationships/image" Target="../media/image8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3.emf"/></Relationships>
</file>

<file path=ppt/slides/_rels/slide51.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85.emf"/><Relationship Id="rId5" Type="http://schemas.openxmlformats.org/officeDocument/2006/relationships/oleObject" Target="../embeddings/oleObject81.bin"/><Relationship Id="rId4" Type="http://schemas.openxmlformats.org/officeDocument/2006/relationships/image" Target="../media/image8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8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89.emf"/></Relationships>
</file>

<file path=ppt/slides/_rels/slide56.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oleObject" Target="../embeddings/oleObject91.bin"/><Relationship Id="rId18" Type="http://schemas.openxmlformats.org/officeDocument/2006/relationships/image" Target="../media/image97.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4.emf"/><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vmlDrawing" Target="../drawings/vmlDrawing30.vml"/><Relationship Id="rId6" Type="http://schemas.openxmlformats.org/officeDocument/2006/relationships/image" Target="../media/image91.e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93.emf"/><Relationship Id="rId19" Type="http://schemas.openxmlformats.org/officeDocument/2006/relationships/oleObject" Target="../embeddings/oleObject94.bin"/><Relationship Id="rId4" Type="http://schemas.openxmlformats.org/officeDocument/2006/relationships/image" Target="../media/image90.emf"/><Relationship Id="rId9" Type="http://schemas.openxmlformats.org/officeDocument/2006/relationships/oleObject" Target="../embeddings/oleObject89.bin"/><Relationship Id="rId14" Type="http://schemas.openxmlformats.org/officeDocument/2006/relationships/image" Target="../media/image95.emf"/></Relationships>
</file>

<file path=ppt/slides/_rels/slide57.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03.wmf"/><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image" Target="../media/image100.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8.bin"/><Relationship Id="rId14" Type="http://schemas.openxmlformats.org/officeDocument/2006/relationships/image" Target="../media/image10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9.wmf"/><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106.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4.bin"/><Relationship Id="rId14" Type="http://schemas.openxmlformats.org/officeDocument/2006/relationships/image" Target="../media/image11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12.emf"/></Relationships>
</file>

<file path=ppt/slides/_rels/slide63.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4.emf"/><Relationship Id="rId5" Type="http://schemas.openxmlformats.org/officeDocument/2006/relationships/oleObject" Target="../embeddings/oleObject109.bin"/><Relationship Id="rId4" Type="http://schemas.openxmlformats.org/officeDocument/2006/relationships/image" Target="../media/image113.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1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8.emf"/><Relationship Id="rId5" Type="http://schemas.openxmlformats.org/officeDocument/2006/relationships/oleObject" Target="../embeddings/oleObject113.bin"/><Relationship Id="rId4" Type="http://schemas.openxmlformats.org/officeDocument/2006/relationships/image" Target="../media/image11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21.wmf"/><Relationship Id="rId4" Type="http://schemas.openxmlformats.org/officeDocument/2006/relationships/oleObject" Target="../embeddings/oleObject115.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6.xml"/><Relationship Id="rId1" Type="http://schemas.openxmlformats.org/officeDocument/2006/relationships/vmlDrawing" Target="../drawings/vmlDrawing38.vml"/><Relationship Id="rId4" Type="http://schemas.openxmlformats.org/officeDocument/2006/relationships/image" Target="../media/image123.emf"/></Relationships>
</file>

<file path=ppt/slides/_rels/slide78.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8.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5.e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0.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0.emf"/><Relationship Id="rId5" Type="http://schemas.openxmlformats.org/officeDocument/2006/relationships/oleObject" Target="../embeddings/oleObject123.bin"/><Relationship Id="rId4" Type="http://schemas.openxmlformats.org/officeDocument/2006/relationships/image" Target="../media/image129.emf"/></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29.bin"/><Relationship Id="rId18" Type="http://schemas.openxmlformats.org/officeDocument/2006/relationships/image" Target="../media/image138.e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135.emf"/><Relationship Id="rId17" Type="http://schemas.openxmlformats.org/officeDocument/2006/relationships/oleObject" Target="../embeddings/oleObject131.bin"/><Relationship Id="rId2" Type="http://schemas.openxmlformats.org/officeDocument/2006/relationships/slideLayout" Target="../slideLayouts/slideLayout2.xml"/><Relationship Id="rId16" Type="http://schemas.openxmlformats.org/officeDocument/2006/relationships/image" Target="../media/image137.emf"/><Relationship Id="rId20" Type="http://schemas.openxmlformats.org/officeDocument/2006/relationships/image" Target="../media/image139.emf"/><Relationship Id="rId1" Type="http://schemas.openxmlformats.org/officeDocument/2006/relationships/vmlDrawing" Target="../drawings/vmlDrawing41.vml"/><Relationship Id="rId6" Type="http://schemas.openxmlformats.org/officeDocument/2006/relationships/image" Target="../media/image132.emf"/><Relationship Id="rId11" Type="http://schemas.openxmlformats.org/officeDocument/2006/relationships/oleObject" Target="../embeddings/oleObject128.bin"/><Relationship Id="rId24" Type="http://schemas.openxmlformats.org/officeDocument/2006/relationships/image" Target="../media/image141.e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10" Type="http://schemas.openxmlformats.org/officeDocument/2006/relationships/image" Target="../media/image134.emf"/><Relationship Id="rId19" Type="http://schemas.openxmlformats.org/officeDocument/2006/relationships/oleObject" Target="../embeddings/oleObject132.bin"/><Relationship Id="rId4" Type="http://schemas.openxmlformats.org/officeDocument/2006/relationships/image" Target="../media/image131.emf"/><Relationship Id="rId9" Type="http://schemas.openxmlformats.org/officeDocument/2006/relationships/oleObject" Target="../embeddings/oleObject127.bin"/><Relationship Id="rId14" Type="http://schemas.openxmlformats.org/officeDocument/2006/relationships/image" Target="../media/image136.emf"/><Relationship Id="rId22" Type="http://schemas.openxmlformats.org/officeDocument/2006/relationships/image" Target="../media/image140.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43.emf"/><Relationship Id="rId4" Type="http://schemas.openxmlformats.org/officeDocument/2006/relationships/image" Target="../media/image142.emf"/></Relationships>
</file>

<file path=ppt/slides/_rels/slide82.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45.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47.wmf"/><Relationship Id="rId4" Type="http://schemas.openxmlformats.org/officeDocument/2006/relationships/image" Target="../media/image144.emf"/><Relationship Id="rId9" Type="http://schemas.openxmlformats.org/officeDocument/2006/relationships/oleObject" Target="../embeddings/oleObject139.bin"/></Relationships>
</file>

<file path=ppt/slides/_rels/slide8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2.png"/><Relationship Id="rId7"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42.bin"/><Relationship Id="rId5" Type="http://schemas.openxmlformats.org/officeDocument/2006/relationships/image" Target="../media/image150.wmf"/><Relationship Id="rId4" Type="http://schemas.openxmlformats.org/officeDocument/2006/relationships/oleObject" Target="../embeddings/oleObject141.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57.wmf"/><Relationship Id="rId18" Type="http://schemas.openxmlformats.org/officeDocument/2006/relationships/oleObject" Target="../embeddings/oleObject150.bin"/><Relationship Id="rId3" Type="http://schemas.openxmlformats.org/officeDocument/2006/relationships/image" Target="../media/image149.png"/><Relationship Id="rId7" Type="http://schemas.openxmlformats.org/officeDocument/2006/relationships/image" Target="../media/image154.wmf"/><Relationship Id="rId12" Type="http://schemas.openxmlformats.org/officeDocument/2006/relationships/oleObject" Target="../embeddings/oleObject147.bin"/><Relationship Id="rId17" Type="http://schemas.openxmlformats.org/officeDocument/2006/relationships/image" Target="../media/image159.wmf"/><Relationship Id="rId2" Type="http://schemas.openxmlformats.org/officeDocument/2006/relationships/slideLayout" Target="../slideLayouts/slideLayout2.xml"/><Relationship Id="rId16" Type="http://schemas.openxmlformats.org/officeDocument/2006/relationships/oleObject" Target="../embeddings/oleObject149.bin"/><Relationship Id="rId1" Type="http://schemas.openxmlformats.org/officeDocument/2006/relationships/vmlDrawing" Target="../drawings/vmlDrawing45.vml"/><Relationship Id="rId6" Type="http://schemas.openxmlformats.org/officeDocument/2006/relationships/oleObject" Target="../embeddings/oleObject144.bin"/><Relationship Id="rId11" Type="http://schemas.openxmlformats.org/officeDocument/2006/relationships/image" Target="../media/image156.wmf"/><Relationship Id="rId5" Type="http://schemas.openxmlformats.org/officeDocument/2006/relationships/image" Target="../media/image153.wmf"/><Relationship Id="rId15" Type="http://schemas.openxmlformats.org/officeDocument/2006/relationships/image" Target="../media/image158.wmf"/><Relationship Id="rId10" Type="http://schemas.openxmlformats.org/officeDocument/2006/relationships/oleObject" Target="../embeddings/oleObject146.bin"/><Relationship Id="rId19" Type="http://schemas.openxmlformats.org/officeDocument/2006/relationships/image" Target="../media/image160.wmf"/><Relationship Id="rId4" Type="http://schemas.openxmlformats.org/officeDocument/2006/relationships/oleObject" Target="../embeddings/oleObject143.bin"/><Relationship Id="rId9" Type="http://schemas.openxmlformats.org/officeDocument/2006/relationships/image" Target="../media/image155.wmf"/><Relationship Id="rId14" Type="http://schemas.openxmlformats.org/officeDocument/2006/relationships/oleObject" Target="../embeddings/oleObject148.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5.xml"/><Relationship Id="rId1" Type="http://schemas.openxmlformats.org/officeDocument/2006/relationships/vmlDrawing" Target="../drawings/vmlDrawing46.vml"/><Relationship Id="rId6" Type="http://schemas.openxmlformats.org/officeDocument/2006/relationships/image" Target="../media/image162.wmf"/><Relationship Id="rId5" Type="http://schemas.openxmlformats.org/officeDocument/2006/relationships/oleObject" Target="../embeddings/oleObject152.bin"/><Relationship Id="rId4" Type="http://schemas.openxmlformats.org/officeDocument/2006/relationships/image" Target="../media/image161.wmf"/></Relationships>
</file>

<file path=ppt/slides/_rels/slide87.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1.wmf"/><Relationship Id="rId2" Type="http://schemas.openxmlformats.org/officeDocument/2006/relationships/slideLayout" Target="../slideLayouts/slideLayout5.xml"/><Relationship Id="rId1" Type="http://schemas.openxmlformats.org/officeDocument/2006/relationships/vmlDrawing" Target="../drawings/vmlDrawing47.vml"/><Relationship Id="rId6" Type="http://schemas.openxmlformats.org/officeDocument/2006/relationships/image" Target="../media/image164.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66.emf"/><Relationship Id="rId4" Type="http://schemas.openxmlformats.org/officeDocument/2006/relationships/image" Target="../media/image163.wmf"/><Relationship Id="rId9" Type="http://schemas.openxmlformats.org/officeDocument/2006/relationships/oleObject" Target="../embeddings/oleObject156.bin"/><Relationship Id="rId14" Type="http://schemas.openxmlformats.org/officeDocument/2006/relationships/image" Target="../media/image162.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oleObject" Target="../embeddings/oleObject159.bin"/><Relationship Id="rId7" Type="http://schemas.openxmlformats.org/officeDocument/2006/relationships/image" Target="../media/image168.wmf"/><Relationship Id="rId2" Type="http://schemas.openxmlformats.org/officeDocument/2006/relationships/slideLayout" Target="../slideLayouts/slideLayout5.xml"/><Relationship Id="rId1" Type="http://schemas.openxmlformats.org/officeDocument/2006/relationships/vmlDrawing" Target="../drawings/vmlDrawing48.vml"/><Relationship Id="rId6" Type="http://schemas.openxmlformats.org/officeDocument/2006/relationships/oleObject" Target="../embeddings/oleObject160.bin"/><Relationship Id="rId11" Type="http://schemas.openxmlformats.org/officeDocument/2006/relationships/image" Target="../media/image170.wmf"/><Relationship Id="rId5" Type="http://schemas.openxmlformats.org/officeDocument/2006/relationships/image" Target="../media/image1490.png"/><Relationship Id="rId10" Type="http://schemas.openxmlformats.org/officeDocument/2006/relationships/oleObject" Target="../embeddings/oleObject162.bin"/><Relationship Id="rId4" Type="http://schemas.openxmlformats.org/officeDocument/2006/relationships/image" Target="../media/image167.wmf"/><Relationship Id="rId9" Type="http://schemas.openxmlformats.org/officeDocument/2006/relationships/image" Target="../media/image169.wmf"/></Relationships>
</file>

<file path=ppt/slides/_rels/slide89.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75.wmf"/><Relationship Id="rId2" Type="http://schemas.openxmlformats.org/officeDocument/2006/relationships/slideLayout" Target="../slideLayouts/slideLayout5.xml"/><Relationship Id="rId16" Type="http://schemas.openxmlformats.org/officeDocument/2006/relationships/image" Target="../media/image177.wmf"/><Relationship Id="rId1" Type="http://schemas.openxmlformats.org/officeDocument/2006/relationships/vmlDrawing" Target="../drawings/vmlDrawing49.vml"/><Relationship Id="rId6" Type="http://schemas.openxmlformats.org/officeDocument/2006/relationships/image" Target="../media/image172.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66.bin"/><Relationship Id="rId14" Type="http://schemas.openxmlformats.org/officeDocument/2006/relationships/image" Target="../media/image17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82.wmf"/><Relationship Id="rId2" Type="http://schemas.openxmlformats.org/officeDocument/2006/relationships/slideLayout" Target="../slideLayouts/slideLayout5.xml"/><Relationship Id="rId1" Type="http://schemas.openxmlformats.org/officeDocument/2006/relationships/vmlDrawing" Target="../drawings/vmlDrawing50.vml"/><Relationship Id="rId6" Type="http://schemas.openxmlformats.org/officeDocument/2006/relationships/image" Target="../media/image179.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7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3"/>
          <p:cNvSpPr>
            <a:spLocks noGrp="1"/>
          </p:cNvSpPr>
          <p:nvPr>
            <p:ph type="ctrTitle"/>
          </p:nvPr>
        </p:nvSpPr>
        <p:spPr/>
        <p:txBody>
          <a:bodyPr/>
          <a:lstStyle/>
          <a:p>
            <a:r>
              <a:rPr lang="zh-CN" altLang="en-US" dirty="0"/>
              <a:t>第</a:t>
            </a:r>
            <a:r>
              <a:rPr lang="en-US" altLang="zh-CN" dirty="0"/>
              <a:t>2</a:t>
            </a:r>
            <a:r>
              <a:rPr lang="zh-CN" altLang="en-US" dirty="0"/>
              <a:t>章  电路分析的基本方法</a:t>
            </a:r>
          </a:p>
        </p:txBody>
      </p:sp>
      <p:sp>
        <p:nvSpPr>
          <p:cNvPr id="2" name="TextBox 1"/>
          <p:cNvSpPr txBox="1"/>
          <p:nvPr/>
        </p:nvSpPr>
        <p:spPr>
          <a:xfrm>
            <a:off x="3131840" y="3861048"/>
            <a:ext cx="3550972" cy="523220"/>
          </a:xfrm>
          <a:prstGeom prst="rect">
            <a:avLst/>
          </a:prstGeom>
          <a:noFill/>
        </p:spPr>
        <p:txBody>
          <a:bodyPr wrap="none" rtlCol="0">
            <a:spAutoFit/>
          </a:bodyPr>
          <a:lstStyle/>
          <a:p>
            <a:fld id="{FC12048A-25D4-4FE7-B01D-5B165C7CEA78}" type="datetime3">
              <a:rPr lang="zh-CN" altLang="en-US" sz="2800" b="1" smtClean="0"/>
              <a:pPr/>
              <a:t>2015年9月20日星期日</a:t>
            </a:fld>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5</a:t>
            </a:r>
            <a:r>
              <a:rPr lang="zh-CN" altLang="en-US" smtClean="0">
                <a:latin typeface="Times New Roman" pitchFamily="18" charset="0"/>
                <a:ea typeface="楷体_GB2312" pitchFamily="49" charset="-122"/>
              </a:rPr>
              <a:t>）</a:t>
            </a:r>
          </a:p>
        </p:txBody>
      </p:sp>
      <p:sp>
        <p:nvSpPr>
          <p:cNvPr id="3078" name="Rectangle 3"/>
          <p:cNvSpPr>
            <a:spLocks noGrp="1" noChangeArrowheads="1"/>
          </p:cNvSpPr>
          <p:nvPr>
            <p:ph sz="quarter" idx="11"/>
          </p:nvPr>
        </p:nvSpPr>
        <p:spPr/>
        <p:txBody>
          <a:bodyPr/>
          <a:lstStyle/>
          <a:p>
            <a:pPr eaLnBrk="1" hangingPunct="1"/>
            <a:r>
              <a:rPr lang="zh-CN" altLang="en-US" dirty="0" smtClean="0">
                <a:ea typeface="宋体" charset="-122"/>
              </a:rPr>
              <a:t>电阻的并联等效、分流</a:t>
            </a:r>
          </a:p>
          <a:p>
            <a:pPr lvl="1" eaLnBrk="1" hangingPunct="1"/>
            <a:r>
              <a:rPr lang="zh-CN" altLang="en-US" sz="2400" dirty="0" smtClean="0"/>
              <a:t>并联：电路中，两元件同接在两个相同结点之间，具有相同的电压，称为并联。</a:t>
            </a:r>
          </a:p>
          <a:p>
            <a:pPr lvl="1" eaLnBrk="1" hangingPunct="1"/>
            <a:endParaRPr lang="en-US" altLang="zh-CN" dirty="0" smtClean="0"/>
          </a:p>
        </p:txBody>
      </p:sp>
      <p:grpSp>
        <p:nvGrpSpPr>
          <p:cNvPr id="2" name="Group 4"/>
          <p:cNvGrpSpPr>
            <a:grpSpLocks/>
          </p:cNvGrpSpPr>
          <p:nvPr/>
        </p:nvGrpSpPr>
        <p:grpSpPr bwMode="auto">
          <a:xfrm>
            <a:off x="514350" y="3197225"/>
            <a:ext cx="2463800" cy="2198688"/>
            <a:chOff x="300" y="912"/>
            <a:chExt cx="1552" cy="1385"/>
          </a:xfrm>
        </p:grpSpPr>
        <p:sp>
          <p:nvSpPr>
            <p:cNvPr id="3086" name="Rectangle 5"/>
            <p:cNvSpPr>
              <a:spLocks noChangeArrowheads="1"/>
            </p:cNvSpPr>
            <p:nvPr/>
          </p:nvSpPr>
          <p:spPr bwMode="auto">
            <a:xfrm>
              <a:off x="1104" y="1584"/>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087" name="Rectangle 6"/>
            <p:cNvSpPr>
              <a:spLocks noChangeArrowheads="1"/>
            </p:cNvSpPr>
            <p:nvPr/>
          </p:nvSpPr>
          <p:spPr bwMode="auto">
            <a:xfrm>
              <a:off x="576" y="1584"/>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088" name="Text Box 7"/>
            <p:cNvSpPr txBox="1">
              <a:spLocks noChangeArrowheads="1"/>
            </p:cNvSpPr>
            <p:nvPr/>
          </p:nvSpPr>
          <p:spPr bwMode="auto">
            <a:xfrm>
              <a:off x="1671" y="1056"/>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a</a:t>
              </a:r>
            </a:p>
          </p:txBody>
        </p:sp>
        <p:sp>
          <p:nvSpPr>
            <p:cNvPr id="3089" name="Text Box 8"/>
            <p:cNvSpPr txBox="1">
              <a:spLocks noChangeArrowheads="1"/>
            </p:cNvSpPr>
            <p:nvPr/>
          </p:nvSpPr>
          <p:spPr bwMode="auto">
            <a:xfrm>
              <a:off x="1660" y="2064"/>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b</a:t>
              </a:r>
            </a:p>
          </p:txBody>
        </p:sp>
        <p:sp>
          <p:nvSpPr>
            <p:cNvPr id="3090" name="Text Box 9"/>
            <p:cNvSpPr txBox="1">
              <a:spLocks noChangeArrowheads="1"/>
            </p:cNvSpPr>
            <p:nvPr/>
          </p:nvSpPr>
          <p:spPr bwMode="auto">
            <a:xfrm>
              <a:off x="710" y="1558"/>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R</a:t>
              </a:r>
              <a:r>
                <a:rPr kumimoji="1" lang="en-US" altLang="zh-CN" baseline="-25000">
                  <a:latin typeface="Times New Roman" pitchFamily="18" charset="0"/>
                </a:rPr>
                <a:t>1</a:t>
              </a:r>
              <a:endParaRPr kumimoji="1" lang="en-US" altLang="zh-CN">
                <a:latin typeface="Times New Roman" pitchFamily="18" charset="0"/>
              </a:endParaRPr>
            </a:p>
          </p:txBody>
        </p:sp>
        <p:sp>
          <p:nvSpPr>
            <p:cNvPr id="3091" name="Text Box 10"/>
            <p:cNvSpPr txBox="1">
              <a:spLocks noChangeArrowheads="1"/>
            </p:cNvSpPr>
            <p:nvPr/>
          </p:nvSpPr>
          <p:spPr bwMode="auto">
            <a:xfrm>
              <a:off x="1228" y="1584"/>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R</a:t>
              </a:r>
              <a:r>
                <a:rPr kumimoji="1" lang="en-US" altLang="zh-CN" baseline="-25000">
                  <a:latin typeface="Times New Roman" pitchFamily="18" charset="0"/>
                </a:rPr>
                <a:t>2</a:t>
              </a:r>
              <a:endParaRPr kumimoji="1" lang="en-US" altLang="zh-CN">
                <a:latin typeface="Times New Roman" pitchFamily="18" charset="0"/>
              </a:endParaRPr>
            </a:p>
          </p:txBody>
        </p:sp>
        <p:sp>
          <p:nvSpPr>
            <p:cNvPr id="3092" name="Line 11"/>
            <p:cNvSpPr>
              <a:spLocks noChangeShapeType="1"/>
            </p:cNvSpPr>
            <p:nvPr/>
          </p:nvSpPr>
          <p:spPr bwMode="auto">
            <a:xfrm>
              <a:off x="528" y="1296"/>
              <a:ext cx="0" cy="48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3" name="Line 12"/>
            <p:cNvSpPr>
              <a:spLocks noChangeShapeType="1"/>
            </p:cNvSpPr>
            <p:nvPr/>
          </p:nvSpPr>
          <p:spPr bwMode="auto">
            <a:xfrm>
              <a:off x="1056" y="1296"/>
              <a:ext cx="0" cy="48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Text Box 13"/>
            <p:cNvSpPr txBox="1">
              <a:spLocks noChangeArrowheads="1"/>
            </p:cNvSpPr>
            <p:nvPr/>
          </p:nvSpPr>
          <p:spPr bwMode="auto">
            <a:xfrm>
              <a:off x="300" y="1248"/>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a:t>
              </a:r>
              <a:r>
                <a:rPr kumimoji="1" lang="en-US" altLang="zh-CN" baseline="-25000">
                  <a:latin typeface="Times New Roman" pitchFamily="18" charset="0"/>
                </a:rPr>
                <a:t>1</a:t>
              </a:r>
              <a:endParaRPr kumimoji="1" lang="en-US" altLang="zh-CN" i="1">
                <a:latin typeface="Times New Roman" pitchFamily="18" charset="0"/>
              </a:endParaRPr>
            </a:p>
          </p:txBody>
        </p:sp>
        <p:sp>
          <p:nvSpPr>
            <p:cNvPr id="3095" name="Text Box 14"/>
            <p:cNvSpPr txBox="1">
              <a:spLocks noChangeArrowheads="1"/>
            </p:cNvSpPr>
            <p:nvPr/>
          </p:nvSpPr>
          <p:spPr bwMode="auto">
            <a:xfrm>
              <a:off x="816" y="1248"/>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a:t>
              </a:r>
              <a:r>
                <a:rPr kumimoji="1" lang="en-US" altLang="zh-CN" baseline="-25000">
                  <a:latin typeface="Times New Roman" pitchFamily="18" charset="0"/>
                </a:rPr>
                <a:t>2</a:t>
              </a:r>
              <a:endParaRPr kumimoji="1" lang="en-US" altLang="zh-CN" i="1">
                <a:latin typeface="Times New Roman" pitchFamily="18" charset="0"/>
              </a:endParaRPr>
            </a:p>
          </p:txBody>
        </p:sp>
        <p:sp>
          <p:nvSpPr>
            <p:cNvPr id="3096" name="Text Box 16"/>
            <p:cNvSpPr txBox="1">
              <a:spLocks noChangeArrowheads="1"/>
            </p:cNvSpPr>
            <p:nvPr/>
          </p:nvSpPr>
          <p:spPr bwMode="auto">
            <a:xfrm>
              <a:off x="1562" y="1421"/>
              <a:ext cx="21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a:t>
              </a:r>
            </a:p>
            <a:p>
              <a:pPr eaLnBrk="1" hangingPunct="1"/>
              <a:r>
                <a:rPr kumimoji="1" lang="en-US" altLang="zh-CN" i="1">
                  <a:latin typeface="Times New Roman" pitchFamily="18" charset="0"/>
                </a:rPr>
                <a:t>u</a:t>
              </a:r>
            </a:p>
            <a:p>
              <a:pPr eaLnBrk="1" hangingPunct="1"/>
              <a:r>
                <a:rPr kumimoji="1" lang="en-US" altLang="zh-CN" i="1">
                  <a:latin typeface="Times New Roman" pitchFamily="18" charset="0"/>
                </a:rPr>
                <a:t>_</a:t>
              </a:r>
            </a:p>
          </p:txBody>
        </p:sp>
        <p:sp>
          <p:nvSpPr>
            <p:cNvPr id="3097" name="Line 17"/>
            <p:cNvSpPr>
              <a:spLocks noChangeShapeType="1"/>
            </p:cNvSpPr>
            <p:nvPr/>
          </p:nvSpPr>
          <p:spPr bwMode="auto">
            <a:xfrm flipH="1">
              <a:off x="1248" y="1126"/>
              <a:ext cx="384"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8" name="Text Box 18"/>
            <p:cNvSpPr txBox="1">
              <a:spLocks noChangeArrowheads="1"/>
            </p:cNvSpPr>
            <p:nvPr/>
          </p:nvSpPr>
          <p:spPr bwMode="auto">
            <a:xfrm>
              <a:off x="1607" y="912"/>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a:t>
              </a:r>
            </a:p>
          </p:txBody>
        </p:sp>
        <p:sp>
          <p:nvSpPr>
            <p:cNvPr id="3099" name="Freeform 19"/>
            <p:cNvSpPr>
              <a:spLocks/>
            </p:cNvSpPr>
            <p:nvPr/>
          </p:nvSpPr>
          <p:spPr bwMode="auto">
            <a:xfrm>
              <a:off x="624" y="1248"/>
              <a:ext cx="1008" cy="336"/>
            </a:xfrm>
            <a:custGeom>
              <a:avLst/>
              <a:gdLst>
                <a:gd name="T0" fmla="*/ 0 w 1008"/>
                <a:gd name="T1" fmla="*/ 336 h 336"/>
                <a:gd name="T2" fmla="*/ 0 w 1008"/>
                <a:gd name="T3" fmla="*/ 0 h 336"/>
                <a:gd name="T4" fmla="*/ 100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336"/>
                  </a:moveTo>
                  <a:lnTo>
                    <a:pt x="0" y="0"/>
                  </a:lnTo>
                  <a:lnTo>
                    <a:pt x="1008"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100" name="Freeform 20"/>
            <p:cNvSpPr>
              <a:spLocks/>
            </p:cNvSpPr>
            <p:nvPr/>
          </p:nvSpPr>
          <p:spPr bwMode="auto">
            <a:xfrm flipV="1">
              <a:off x="624" y="1872"/>
              <a:ext cx="1008" cy="336"/>
            </a:xfrm>
            <a:custGeom>
              <a:avLst/>
              <a:gdLst>
                <a:gd name="T0" fmla="*/ 0 w 1008"/>
                <a:gd name="T1" fmla="*/ 336 h 336"/>
                <a:gd name="T2" fmla="*/ 0 w 1008"/>
                <a:gd name="T3" fmla="*/ 0 h 336"/>
                <a:gd name="T4" fmla="*/ 100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336"/>
                  </a:moveTo>
                  <a:lnTo>
                    <a:pt x="0" y="0"/>
                  </a:lnTo>
                  <a:lnTo>
                    <a:pt x="1008"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101" name="Line 21"/>
            <p:cNvSpPr>
              <a:spLocks noChangeShapeType="1"/>
            </p:cNvSpPr>
            <p:nvPr/>
          </p:nvSpPr>
          <p:spPr bwMode="auto">
            <a:xfrm flipV="1">
              <a:off x="1152" y="124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2" name="Line 22"/>
            <p:cNvSpPr>
              <a:spLocks noChangeShapeType="1"/>
            </p:cNvSpPr>
            <p:nvPr/>
          </p:nvSpPr>
          <p:spPr bwMode="auto">
            <a:xfrm>
              <a:off x="1152" y="187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71" name="Text Box 23"/>
          <p:cNvSpPr txBox="1">
            <a:spLocks noChangeArrowheads="1"/>
          </p:cNvSpPr>
          <p:nvPr/>
        </p:nvSpPr>
        <p:spPr bwMode="auto">
          <a:xfrm>
            <a:off x="650875" y="2608263"/>
            <a:ext cx="447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两个电阻</a:t>
            </a:r>
            <a:r>
              <a:rPr kumimoji="1" lang="en-US" altLang="zh-CN" sz="2400" b="1" i="1">
                <a:solidFill>
                  <a:schemeClr val="tx2"/>
                </a:solidFill>
                <a:latin typeface="Times New Roman" pitchFamily="18" charset="0"/>
              </a:rPr>
              <a:t>R</a:t>
            </a:r>
            <a:r>
              <a:rPr kumimoji="1" lang="en-US" altLang="zh-CN" sz="2400" b="1" baseline="-25000">
                <a:solidFill>
                  <a:schemeClr val="tx2"/>
                </a:solidFill>
                <a:latin typeface="Times New Roman" pitchFamily="18" charset="0"/>
              </a:rPr>
              <a:t>1</a:t>
            </a:r>
            <a:r>
              <a:rPr kumimoji="1" lang="zh-CN" altLang="en-US" sz="2400" b="1">
                <a:solidFill>
                  <a:schemeClr val="tx2"/>
                </a:solidFill>
                <a:latin typeface="Times New Roman" pitchFamily="18" charset="0"/>
              </a:rPr>
              <a:t>和</a:t>
            </a:r>
            <a:r>
              <a:rPr kumimoji="1" lang="en-US" altLang="zh-CN" sz="2400" b="1" i="1">
                <a:solidFill>
                  <a:schemeClr val="tx2"/>
                </a:solidFill>
                <a:latin typeface="Times New Roman" pitchFamily="18" charset="0"/>
              </a:rPr>
              <a:t>R</a:t>
            </a:r>
            <a:r>
              <a:rPr kumimoji="1" lang="en-US" altLang="zh-CN" sz="2400" b="1" baseline="-25000">
                <a:solidFill>
                  <a:schemeClr val="tx2"/>
                </a:solidFill>
                <a:latin typeface="Times New Roman" pitchFamily="18" charset="0"/>
              </a:rPr>
              <a:t>2</a:t>
            </a:r>
            <a:r>
              <a:rPr kumimoji="1" lang="zh-CN" altLang="en-US" sz="2400" b="1">
                <a:solidFill>
                  <a:schemeClr val="tx2"/>
                </a:solidFill>
                <a:latin typeface="Times New Roman" pitchFamily="18" charset="0"/>
              </a:rPr>
              <a:t>并联连接如图。</a:t>
            </a:r>
          </a:p>
        </p:txBody>
      </p:sp>
      <p:sp>
        <p:nvSpPr>
          <p:cNvPr id="78872" name="Text Box 24"/>
          <p:cNvSpPr txBox="1">
            <a:spLocks noChangeArrowheads="1"/>
          </p:cNvSpPr>
          <p:nvPr/>
        </p:nvSpPr>
        <p:spPr bwMode="auto">
          <a:xfrm>
            <a:off x="3241675" y="3244850"/>
            <a:ext cx="5273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外特性为电压 </a:t>
            </a:r>
            <a:r>
              <a:rPr kumimoji="1" lang="en-US" altLang="zh-CN" sz="2400" b="1" i="1">
                <a:solidFill>
                  <a:schemeClr val="tx2"/>
                </a:solidFill>
                <a:latin typeface="Times New Roman" pitchFamily="18" charset="0"/>
              </a:rPr>
              <a:t>u </a:t>
            </a:r>
            <a:r>
              <a:rPr kumimoji="1" lang="zh-CN" altLang="en-US" sz="2400" b="1">
                <a:solidFill>
                  <a:schemeClr val="tx2"/>
                </a:solidFill>
                <a:latin typeface="Times New Roman" pitchFamily="18" charset="0"/>
              </a:rPr>
              <a:t>和电流 </a:t>
            </a:r>
            <a:r>
              <a:rPr kumimoji="1" lang="en-US" altLang="zh-CN" sz="2400" b="1" i="1">
                <a:solidFill>
                  <a:schemeClr val="tx2"/>
                </a:solidFill>
                <a:latin typeface="Times New Roman" pitchFamily="18" charset="0"/>
              </a:rPr>
              <a:t>i </a:t>
            </a:r>
            <a:r>
              <a:rPr kumimoji="1" lang="zh-CN" altLang="en-US" sz="2400" b="1">
                <a:solidFill>
                  <a:schemeClr val="tx2"/>
                </a:solidFill>
                <a:latin typeface="Times New Roman" pitchFamily="18" charset="0"/>
              </a:rPr>
              <a:t>之间关系。</a:t>
            </a:r>
          </a:p>
        </p:txBody>
      </p:sp>
      <p:sp>
        <p:nvSpPr>
          <p:cNvPr id="78873" name="Text Box 25"/>
          <p:cNvSpPr txBox="1">
            <a:spLocks noChangeArrowheads="1"/>
          </p:cNvSpPr>
          <p:nvPr/>
        </p:nvSpPr>
        <p:spPr bwMode="auto">
          <a:xfrm>
            <a:off x="3349625" y="383857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按照欧姆定律：</a:t>
            </a:r>
          </a:p>
        </p:txBody>
      </p:sp>
      <p:sp>
        <p:nvSpPr>
          <p:cNvPr id="78874" name="Text Box 26"/>
          <p:cNvSpPr txBox="1">
            <a:spLocks noChangeArrowheads="1"/>
          </p:cNvSpPr>
          <p:nvPr/>
        </p:nvSpPr>
        <p:spPr bwMode="auto">
          <a:xfrm>
            <a:off x="3349625" y="4572000"/>
            <a:ext cx="177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根据</a:t>
            </a:r>
            <a:r>
              <a:rPr kumimoji="1" lang="en-US" altLang="zh-CN" sz="2400" b="1">
                <a:solidFill>
                  <a:schemeClr val="tx2"/>
                </a:solidFill>
                <a:latin typeface="Times New Roman" pitchFamily="18" charset="0"/>
              </a:rPr>
              <a:t>KCL</a:t>
            </a:r>
            <a:r>
              <a:rPr kumimoji="1" lang="zh-CN" altLang="en-US" sz="2400" b="1">
                <a:solidFill>
                  <a:schemeClr val="tx2"/>
                </a:solidFill>
                <a:latin typeface="Times New Roman" pitchFamily="18" charset="0"/>
              </a:rPr>
              <a:t>：</a:t>
            </a:r>
          </a:p>
        </p:txBody>
      </p:sp>
      <p:sp>
        <p:nvSpPr>
          <p:cNvPr id="78875" name="Rectangle 27"/>
          <p:cNvSpPr>
            <a:spLocks noChangeArrowheads="1"/>
          </p:cNvSpPr>
          <p:nvPr/>
        </p:nvSpPr>
        <p:spPr bwMode="auto">
          <a:xfrm>
            <a:off x="5513388" y="4629150"/>
            <a:ext cx="114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b="1" i="1">
                <a:solidFill>
                  <a:schemeClr val="tx2"/>
                </a:solidFill>
                <a:latin typeface="Times New Roman" pitchFamily="18" charset="0"/>
              </a:rPr>
              <a:t>i= i</a:t>
            </a:r>
            <a:r>
              <a:rPr kumimoji="1" lang="en-US" altLang="zh-CN" sz="2400" b="1" baseline="-25000">
                <a:solidFill>
                  <a:schemeClr val="tx2"/>
                </a:solidFill>
                <a:latin typeface="Times New Roman" pitchFamily="18" charset="0"/>
              </a:rPr>
              <a:t>1</a:t>
            </a:r>
            <a:r>
              <a:rPr kumimoji="1" lang="en-US" altLang="zh-CN" sz="2400" b="1" i="1">
                <a:solidFill>
                  <a:schemeClr val="tx2"/>
                </a:solidFill>
                <a:latin typeface="Times New Roman" pitchFamily="18" charset="0"/>
              </a:rPr>
              <a:t>+ i</a:t>
            </a:r>
            <a:r>
              <a:rPr kumimoji="1" lang="en-US" altLang="zh-CN" sz="2400" b="1" baseline="-25000">
                <a:solidFill>
                  <a:schemeClr val="tx2"/>
                </a:solidFill>
                <a:latin typeface="Times New Roman" pitchFamily="18" charset="0"/>
              </a:rPr>
              <a:t>2</a:t>
            </a:r>
          </a:p>
        </p:txBody>
      </p:sp>
      <p:sp>
        <p:nvSpPr>
          <p:cNvPr id="78876" name="Text Box 28"/>
          <p:cNvSpPr txBox="1">
            <a:spLocks noChangeArrowheads="1"/>
          </p:cNvSpPr>
          <p:nvPr/>
        </p:nvSpPr>
        <p:spPr bwMode="auto">
          <a:xfrm>
            <a:off x="684213" y="5537745"/>
            <a:ext cx="215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dirty="0">
                <a:solidFill>
                  <a:schemeClr val="tx2"/>
                </a:solidFill>
                <a:latin typeface="Times New Roman" pitchFamily="18" charset="0"/>
              </a:rPr>
              <a:t>a-b</a:t>
            </a:r>
            <a:r>
              <a:rPr kumimoji="1" lang="zh-CN" altLang="en-US" sz="2400" b="1" dirty="0">
                <a:solidFill>
                  <a:schemeClr val="tx2"/>
                </a:solidFill>
                <a:latin typeface="Times New Roman" pitchFamily="18" charset="0"/>
              </a:rPr>
              <a:t>端外特性：</a:t>
            </a:r>
          </a:p>
        </p:txBody>
      </p:sp>
      <p:graphicFrame>
        <p:nvGraphicFramePr>
          <p:cNvPr id="78877" name="Object 2"/>
          <p:cNvGraphicFramePr>
            <a:graphicFrameLocks noChangeAspect="1"/>
          </p:cNvGraphicFramePr>
          <p:nvPr>
            <p:extLst>
              <p:ext uri="{D42A27DB-BD31-4B8C-83A1-F6EECF244321}">
                <p14:modId xmlns:p14="http://schemas.microsoft.com/office/powerpoint/2010/main" val="562743054"/>
              </p:ext>
            </p:extLst>
          </p:nvPr>
        </p:nvGraphicFramePr>
        <p:xfrm>
          <a:off x="5513388" y="3735388"/>
          <a:ext cx="2081212" cy="892175"/>
        </p:xfrm>
        <a:graphic>
          <a:graphicData uri="http://schemas.openxmlformats.org/presentationml/2006/ole">
            <mc:AlternateContent xmlns:mc="http://schemas.openxmlformats.org/markup-compatibility/2006">
              <mc:Choice xmlns:v="urn:schemas-microsoft-com:vml" Requires="v">
                <p:oleObj spid="_x0000_s3214" name="Equation" r:id="rId3" imgW="1002960" imgH="431640" progId="">
                  <p:embed/>
                </p:oleObj>
              </mc:Choice>
              <mc:Fallback>
                <p:oleObj name="Equation" r:id="rId3" imgW="1002960" imgH="431640" progId="">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388" y="3735388"/>
                        <a:ext cx="208121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8" name="Object 3"/>
          <p:cNvGraphicFramePr>
            <a:graphicFrameLocks noChangeAspect="1"/>
          </p:cNvGraphicFramePr>
          <p:nvPr>
            <p:extLst>
              <p:ext uri="{D42A27DB-BD31-4B8C-83A1-F6EECF244321}">
                <p14:modId xmlns:p14="http://schemas.microsoft.com/office/powerpoint/2010/main" val="1614409644"/>
              </p:ext>
            </p:extLst>
          </p:nvPr>
        </p:nvGraphicFramePr>
        <p:xfrm>
          <a:off x="2747963" y="5301208"/>
          <a:ext cx="2898775" cy="963612"/>
        </p:xfrm>
        <a:graphic>
          <a:graphicData uri="http://schemas.openxmlformats.org/presentationml/2006/ole">
            <mc:AlternateContent xmlns:mc="http://schemas.openxmlformats.org/markup-compatibility/2006">
              <mc:Choice xmlns:v="urn:schemas-microsoft-com:vml" Requires="v">
                <p:oleObj spid="_x0000_s3215" name="Equation" r:id="rId5" imgW="1447560" imgH="482400" progId="">
                  <p:embed/>
                </p:oleObj>
              </mc:Choice>
              <mc:Fallback>
                <p:oleObj name="Equation" r:id="rId5" imgW="1447560" imgH="482400" progId="">
                  <p:embed/>
                  <p:pic>
                    <p:nvPicPr>
                      <p:cNvPr id="0" name="Picture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963" y="5301208"/>
                        <a:ext cx="289877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81" name="Object 4"/>
          <p:cNvGraphicFramePr>
            <a:graphicFrameLocks noChangeAspect="1"/>
          </p:cNvGraphicFramePr>
          <p:nvPr>
            <p:extLst>
              <p:ext uri="{D42A27DB-BD31-4B8C-83A1-F6EECF244321}">
                <p14:modId xmlns:p14="http://schemas.microsoft.com/office/powerpoint/2010/main" val="2549047406"/>
              </p:ext>
            </p:extLst>
          </p:nvPr>
        </p:nvGraphicFramePr>
        <p:xfrm>
          <a:off x="6172200" y="5423445"/>
          <a:ext cx="1339850" cy="771525"/>
        </p:xfrm>
        <a:graphic>
          <a:graphicData uri="http://schemas.openxmlformats.org/presentationml/2006/ole">
            <mc:AlternateContent xmlns:mc="http://schemas.openxmlformats.org/markup-compatibility/2006">
              <mc:Choice xmlns:v="urn:schemas-microsoft-com:vml" Requires="v">
                <p:oleObj spid="_x0000_s3216" name="Equation" r:id="rId7" imgW="749160" imgH="431640" progId="">
                  <p:embed/>
                </p:oleObj>
              </mc:Choice>
              <mc:Fallback>
                <p:oleObj name="Equation" r:id="rId7" imgW="749160" imgH="431640" progId="">
                  <p:embed/>
                  <p:pic>
                    <p:nvPicPr>
                      <p:cNvPr id="0" name="Picture 1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5423445"/>
                        <a:ext cx="13398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8871"/>
                                        </p:tgtEl>
                                        <p:attrNameLst>
                                          <p:attrName>style.visibility</p:attrName>
                                        </p:attrNameLst>
                                      </p:cBhvr>
                                      <p:to>
                                        <p:strVal val="visible"/>
                                      </p:to>
                                    </p:set>
                                  </p:childTnLst>
                                </p:cTn>
                              </p:par>
                            </p:childTnLst>
                          </p:cTn>
                        </p:par>
                        <p:par>
                          <p:cTn id="7" fill="hold" nodeType="afterGroup">
                            <p:stCondLst>
                              <p:cond delay="12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7887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78873"/>
                                        </p:tgtEl>
                                        <p:attrNameLst>
                                          <p:attrName>style.visibility</p:attrName>
                                        </p:attrNameLst>
                                      </p:cBhvr>
                                      <p:to>
                                        <p:strVal val="visible"/>
                                      </p:to>
                                    </p:set>
                                  </p:childTnLst>
                                </p:cTn>
                              </p:par>
                            </p:childTnLst>
                          </p:cTn>
                        </p:par>
                        <p:par>
                          <p:cTn id="18" fill="hold" nodeType="afterGroup">
                            <p:stCondLst>
                              <p:cond delay="525"/>
                            </p:stCondLst>
                            <p:childTnLst>
                              <p:par>
                                <p:cTn id="19" presetID="22" presetClass="entr" presetSubtype="8" fill="hold" nodeType="afterEffect">
                                  <p:stCondLst>
                                    <p:cond delay="0"/>
                                  </p:stCondLst>
                                  <p:childTnLst>
                                    <p:set>
                                      <p:cBhvr>
                                        <p:cTn id="20" dur="1" fill="hold">
                                          <p:stCondLst>
                                            <p:cond delay="0"/>
                                          </p:stCondLst>
                                        </p:cTn>
                                        <p:tgtEl>
                                          <p:spTgt spid="78877"/>
                                        </p:tgtEl>
                                        <p:attrNameLst>
                                          <p:attrName>style.visibility</p:attrName>
                                        </p:attrNameLst>
                                      </p:cBhvr>
                                      <p:to>
                                        <p:strVal val="visible"/>
                                      </p:to>
                                    </p:set>
                                    <p:animEffect transition="in" filter="wipe(left)">
                                      <p:cBhvr>
                                        <p:cTn id="21" dur="500"/>
                                        <p:tgtEl>
                                          <p:spTgt spid="788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78874"/>
                                        </p:tgtEl>
                                        <p:attrNameLst>
                                          <p:attrName>style.visibility</p:attrName>
                                        </p:attrNameLst>
                                      </p:cBhvr>
                                      <p:to>
                                        <p:strVal val="visible"/>
                                      </p:to>
                                    </p:set>
                                  </p:childTnLst>
                                </p:cTn>
                              </p:par>
                            </p:childTnLst>
                          </p:cTn>
                        </p:par>
                        <p:par>
                          <p:cTn id="26" fill="hold" nodeType="afterGroup">
                            <p:stCondLst>
                              <p:cond delay="450"/>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788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78876"/>
                                        </p:tgtEl>
                                        <p:attrNameLst>
                                          <p:attrName>style.visibility</p:attrName>
                                        </p:attrNameLst>
                                      </p:cBhvr>
                                      <p:to>
                                        <p:strVal val="visible"/>
                                      </p:to>
                                    </p:set>
                                  </p:childTnLst>
                                </p:cTn>
                              </p:par>
                            </p:childTnLst>
                          </p:cTn>
                        </p:par>
                        <p:par>
                          <p:cTn id="33" fill="hold" nodeType="afterGroup">
                            <p:stCondLst>
                              <p:cond delay="600"/>
                            </p:stCondLst>
                            <p:childTnLst>
                              <p:par>
                                <p:cTn id="34" presetID="22" presetClass="entr" presetSubtype="8" fill="hold" nodeType="afterEffect">
                                  <p:stCondLst>
                                    <p:cond delay="0"/>
                                  </p:stCondLst>
                                  <p:childTnLst>
                                    <p:set>
                                      <p:cBhvr>
                                        <p:cTn id="35" dur="1" fill="hold">
                                          <p:stCondLst>
                                            <p:cond delay="0"/>
                                          </p:stCondLst>
                                        </p:cTn>
                                        <p:tgtEl>
                                          <p:spTgt spid="78878"/>
                                        </p:tgtEl>
                                        <p:attrNameLst>
                                          <p:attrName>style.visibility</p:attrName>
                                        </p:attrNameLst>
                                      </p:cBhvr>
                                      <p:to>
                                        <p:strVal val="visible"/>
                                      </p:to>
                                    </p:set>
                                    <p:animEffect transition="in" filter="wipe(left)">
                                      <p:cBhvr>
                                        <p:cTn id="36" dur="500"/>
                                        <p:tgtEl>
                                          <p:spTgt spid="78878"/>
                                        </p:tgtEl>
                                      </p:cBhvr>
                                    </p:animEffect>
                                  </p:childTnLst>
                                </p:cTn>
                              </p:par>
                            </p:childTnLst>
                          </p:cTn>
                        </p:par>
                        <p:par>
                          <p:cTn id="37" fill="hold" nodeType="afterGroup">
                            <p:stCondLst>
                              <p:cond delay="1100"/>
                            </p:stCondLst>
                            <p:childTnLst>
                              <p:par>
                                <p:cTn id="38" presetID="22" presetClass="entr" presetSubtype="8" fill="hold" nodeType="afterEffect">
                                  <p:stCondLst>
                                    <p:cond delay="0"/>
                                  </p:stCondLst>
                                  <p:childTnLst>
                                    <p:set>
                                      <p:cBhvr>
                                        <p:cTn id="39" dur="1" fill="hold">
                                          <p:stCondLst>
                                            <p:cond delay="0"/>
                                          </p:stCondLst>
                                        </p:cTn>
                                        <p:tgtEl>
                                          <p:spTgt spid="78881"/>
                                        </p:tgtEl>
                                        <p:attrNameLst>
                                          <p:attrName>style.visibility</p:attrName>
                                        </p:attrNameLst>
                                      </p:cBhvr>
                                      <p:to>
                                        <p:strVal val="visible"/>
                                      </p:to>
                                    </p:set>
                                    <p:animEffect transition="in" filter="wipe(left)">
                                      <p:cBhvr>
                                        <p:cTn id="40" dur="500"/>
                                        <p:tgtEl>
                                          <p:spTgt spid="78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1" grpId="0" autoUpdateAnimBg="0"/>
      <p:bldP spid="78872" grpId="0" autoUpdateAnimBg="0"/>
      <p:bldP spid="78873" grpId="0" autoUpdateAnimBg="0"/>
      <p:bldP spid="78874" grpId="0" autoUpdateAnimBg="0"/>
      <p:bldP spid="78875" grpId="0" autoUpdateAnimBg="0"/>
      <p:bldP spid="7887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2.3 </a:t>
            </a:r>
            <a:r>
              <a:rPr lang="zh-CN" altLang="en-US" smtClean="0">
                <a:latin typeface="Times New Roman" pitchFamily="18" charset="0"/>
                <a:ea typeface="宋体" charset="-122"/>
              </a:rPr>
              <a:t>等效电路分析法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6</a:t>
            </a:r>
            <a:r>
              <a:rPr lang="zh-CN" altLang="en-US" smtClean="0">
                <a:latin typeface="Times New Roman" pitchFamily="18" charset="0"/>
                <a:ea typeface="楷体_GB2312" pitchFamily="49" charset="-122"/>
              </a:rPr>
              <a:t>）</a:t>
            </a:r>
          </a:p>
        </p:txBody>
      </p:sp>
      <p:grpSp>
        <p:nvGrpSpPr>
          <p:cNvPr id="2" name="Group 8"/>
          <p:cNvGrpSpPr>
            <a:grpSpLocks/>
          </p:cNvGrpSpPr>
          <p:nvPr/>
        </p:nvGrpSpPr>
        <p:grpSpPr bwMode="auto">
          <a:xfrm>
            <a:off x="730250" y="947738"/>
            <a:ext cx="7148513" cy="587375"/>
            <a:chOff x="460" y="597"/>
            <a:chExt cx="4503" cy="370"/>
          </a:xfrm>
        </p:grpSpPr>
        <p:sp>
          <p:nvSpPr>
            <p:cNvPr id="4119" name="Rectangle 4"/>
            <p:cNvSpPr>
              <a:spLocks noChangeArrowheads="1"/>
            </p:cNvSpPr>
            <p:nvPr/>
          </p:nvSpPr>
          <p:spPr bwMode="auto">
            <a:xfrm>
              <a:off x="460" y="638"/>
              <a:ext cx="2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400" b="1">
                  <a:solidFill>
                    <a:schemeClr val="tx2"/>
                  </a:solidFill>
                  <a:latin typeface="Times New Roman" pitchFamily="18" charset="0"/>
                </a:rPr>
                <a:t>定义电导为电阻的倒数</a:t>
              </a:r>
            </a:p>
          </p:txBody>
        </p:sp>
        <p:sp>
          <p:nvSpPr>
            <p:cNvPr id="4120" name="Rectangle 5"/>
            <p:cNvSpPr>
              <a:spLocks noChangeArrowheads="1"/>
            </p:cNvSpPr>
            <p:nvPr/>
          </p:nvSpPr>
          <p:spPr bwMode="auto">
            <a:xfrm>
              <a:off x="3196" y="638"/>
              <a:ext cx="17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400" b="1">
                  <a:solidFill>
                    <a:schemeClr val="tx2"/>
                  </a:solidFill>
                  <a:latin typeface="Times New Roman" pitchFamily="18" charset="0"/>
                </a:rPr>
                <a:t>单位：西门子（</a:t>
              </a:r>
              <a:r>
                <a:rPr kumimoji="1" lang="en-US" altLang="zh-CN" sz="2400" b="1">
                  <a:solidFill>
                    <a:schemeClr val="tx2"/>
                  </a:solidFill>
                  <a:latin typeface="Times New Roman" pitchFamily="18" charset="0"/>
                </a:rPr>
                <a:t>S</a:t>
              </a:r>
              <a:r>
                <a:rPr kumimoji="1" lang="zh-CN" altLang="en-US" sz="2400" b="1">
                  <a:solidFill>
                    <a:schemeClr val="tx2"/>
                  </a:solidFill>
                  <a:latin typeface="Times New Roman" pitchFamily="18" charset="0"/>
                </a:rPr>
                <a:t>）</a:t>
              </a:r>
            </a:p>
          </p:txBody>
        </p:sp>
        <p:graphicFrame>
          <p:nvGraphicFramePr>
            <p:cNvPr id="4102" name="Object 6"/>
            <p:cNvGraphicFramePr>
              <a:graphicFrameLocks noChangeAspect="1"/>
            </p:cNvGraphicFramePr>
            <p:nvPr>
              <p:extLst>
                <p:ext uri="{D42A27DB-BD31-4B8C-83A1-F6EECF244321}">
                  <p14:modId xmlns:p14="http://schemas.microsoft.com/office/powerpoint/2010/main" val="2870932322"/>
                </p:ext>
              </p:extLst>
            </p:nvPr>
          </p:nvGraphicFramePr>
          <p:xfrm>
            <a:off x="2615" y="597"/>
            <a:ext cx="408" cy="370"/>
          </p:xfrm>
          <a:graphic>
            <a:graphicData uri="http://schemas.openxmlformats.org/presentationml/2006/ole">
              <mc:AlternateContent xmlns:mc="http://schemas.openxmlformats.org/markup-compatibility/2006">
                <mc:Choice xmlns:v="urn:schemas-microsoft-com:vml" Requires="v">
                  <p:oleObj spid="_x0000_s4306" name="Equation" r:id="rId3" imgW="431640" imgH="393480" progId="">
                    <p:embed/>
                  </p:oleObj>
                </mc:Choice>
                <mc:Fallback>
                  <p:oleObj name="Equation" r:id="rId3" imgW="431640" imgH="393480" progId="">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5" y="597"/>
                          <a:ext cx="408"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887" name="Text Box 15"/>
          <p:cNvSpPr txBox="1">
            <a:spLocks noChangeArrowheads="1"/>
          </p:cNvSpPr>
          <p:nvPr/>
        </p:nvSpPr>
        <p:spPr bwMode="auto">
          <a:xfrm>
            <a:off x="747713" y="1597025"/>
            <a:ext cx="336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a-b</a:t>
            </a:r>
            <a:r>
              <a:rPr kumimoji="1" lang="zh-CN" altLang="en-US" sz="2400" b="1">
                <a:solidFill>
                  <a:schemeClr val="tx2"/>
                </a:solidFill>
                <a:latin typeface="Times New Roman" pitchFamily="18" charset="0"/>
              </a:rPr>
              <a:t>端外特性可表示为：</a:t>
            </a:r>
          </a:p>
        </p:txBody>
      </p:sp>
      <p:graphicFrame>
        <p:nvGraphicFramePr>
          <p:cNvPr id="79888" name="Object 2"/>
          <p:cNvGraphicFramePr>
            <a:graphicFrameLocks noChangeAspect="1"/>
          </p:cNvGraphicFramePr>
          <p:nvPr>
            <p:extLst>
              <p:ext uri="{D42A27DB-BD31-4B8C-83A1-F6EECF244321}">
                <p14:modId xmlns:p14="http://schemas.microsoft.com/office/powerpoint/2010/main" val="2851987650"/>
              </p:ext>
            </p:extLst>
          </p:nvPr>
        </p:nvGraphicFramePr>
        <p:xfrm>
          <a:off x="4233863" y="1630363"/>
          <a:ext cx="2633662" cy="485775"/>
        </p:xfrm>
        <a:graphic>
          <a:graphicData uri="http://schemas.openxmlformats.org/presentationml/2006/ole">
            <mc:AlternateContent xmlns:mc="http://schemas.openxmlformats.org/markup-compatibility/2006">
              <mc:Choice xmlns:v="urn:schemas-microsoft-com:vml" Requires="v">
                <p:oleObj spid="_x0000_s4307" name="Equation" r:id="rId5" imgW="1371600" imgH="253800" progId="">
                  <p:embed/>
                </p:oleObj>
              </mc:Choice>
              <mc:Fallback>
                <p:oleObj name="Equation" r:id="rId5" imgW="1371600" imgH="25380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863" y="1630363"/>
                        <a:ext cx="263366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a:grpSpLocks/>
          </p:cNvGrpSpPr>
          <p:nvPr/>
        </p:nvGrpSpPr>
        <p:grpSpPr bwMode="auto">
          <a:xfrm>
            <a:off x="6840538" y="2305050"/>
            <a:ext cx="1782762" cy="2347913"/>
            <a:chOff x="4327" y="2186"/>
            <a:chExt cx="1123" cy="1479"/>
          </a:xfrm>
        </p:grpSpPr>
        <p:sp>
          <p:nvSpPr>
            <p:cNvPr id="4110" name="Rectangle 18"/>
            <p:cNvSpPr>
              <a:spLocks noChangeArrowheads="1"/>
            </p:cNvSpPr>
            <p:nvPr/>
          </p:nvSpPr>
          <p:spPr bwMode="auto">
            <a:xfrm>
              <a:off x="4560" y="2976"/>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endParaRPr>
            </a:p>
          </p:txBody>
        </p:sp>
        <p:sp>
          <p:nvSpPr>
            <p:cNvPr id="4111" name="Freeform 19"/>
            <p:cNvSpPr>
              <a:spLocks/>
            </p:cNvSpPr>
            <p:nvPr/>
          </p:nvSpPr>
          <p:spPr bwMode="auto">
            <a:xfrm>
              <a:off x="4608" y="2640"/>
              <a:ext cx="624" cy="336"/>
            </a:xfrm>
            <a:custGeom>
              <a:avLst/>
              <a:gdLst>
                <a:gd name="T0" fmla="*/ 0 w 624"/>
                <a:gd name="T1" fmla="*/ 336 h 336"/>
                <a:gd name="T2" fmla="*/ 0 w 624"/>
                <a:gd name="T3" fmla="*/ 0 h 336"/>
                <a:gd name="T4" fmla="*/ 624 w 624"/>
                <a:gd name="T5" fmla="*/ 0 h 336"/>
                <a:gd name="T6" fmla="*/ 0 60000 65536"/>
                <a:gd name="T7" fmla="*/ 0 60000 65536"/>
                <a:gd name="T8" fmla="*/ 0 60000 65536"/>
                <a:gd name="T9" fmla="*/ 0 w 624"/>
                <a:gd name="T10" fmla="*/ 0 h 336"/>
                <a:gd name="T11" fmla="*/ 624 w 624"/>
                <a:gd name="T12" fmla="*/ 336 h 336"/>
              </a:gdLst>
              <a:ahLst/>
              <a:cxnLst>
                <a:cxn ang="T6">
                  <a:pos x="T0" y="T1"/>
                </a:cxn>
                <a:cxn ang="T7">
                  <a:pos x="T2" y="T3"/>
                </a:cxn>
                <a:cxn ang="T8">
                  <a:pos x="T4" y="T5"/>
                </a:cxn>
              </a:cxnLst>
              <a:rect l="T9" t="T10" r="T11" b="T12"/>
              <a:pathLst>
                <a:path w="624" h="336">
                  <a:moveTo>
                    <a:pt x="0" y="336"/>
                  </a:moveTo>
                  <a:lnTo>
                    <a:pt x="0" y="0"/>
                  </a:lnTo>
                  <a:lnTo>
                    <a:pt x="624"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endParaRPr>
            </a:p>
          </p:txBody>
        </p:sp>
        <p:sp>
          <p:nvSpPr>
            <p:cNvPr id="4112" name="Freeform 20"/>
            <p:cNvSpPr>
              <a:spLocks/>
            </p:cNvSpPr>
            <p:nvPr/>
          </p:nvSpPr>
          <p:spPr bwMode="auto">
            <a:xfrm flipV="1">
              <a:off x="4618" y="3264"/>
              <a:ext cx="624" cy="336"/>
            </a:xfrm>
            <a:custGeom>
              <a:avLst/>
              <a:gdLst>
                <a:gd name="T0" fmla="*/ 0 w 624"/>
                <a:gd name="T1" fmla="*/ 336 h 336"/>
                <a:gd name="T2" fmla="*/ 0 w 624"/>
                <a:gd name="T3" fmla="*/ 0 h 336"/>
                <a:gd name="T4" fmla="*/ 624 w 624"/>
                <a:gd name="T5" fmla="*/ 0 h 336"/>
                <a:gd name="T6" fmla="*/ 0 60000 65536"/>
                <a:gd name="T7" fmla="*/ 0 60000 65536"/>
                <a:gd name="T8" fmla="*/ 0 60000 65536"/>
                <a:gd name="T9" fmla="*/ 0 w 624"/>
                <a:gd name="T10" fmla="*/ 0 h 336"/>
                <a:gd name="T11" fmla="*/ 624 w 624"/>
                <a:gd name="T12" fmla="*/ 336 h 336"/>
              </a:gdLst>
              <a:ahLst/>
              <a:cxnLst>
                <a:cxn ang="T6">
                  <a:pos x="T0" y="T1"/>
                </a:cxn>
                <a:cxn ang="T7">
                  <a:pos x="T2" y="T3"/>
                </a:cxn>
                <a:cxn ang="T8">
                  <a:pos x="T4" y="T5"/>
                </a:cxn>
              </a:cxnLst>
              <a:rect l="T9" t="T10" r="T11" b="T12"/>
              <a:pathLst>
                <a:path w="624" h="336">
                  <a:moveTo>
                    <a:pt x="0" y="336"/>
                  </a:moveTo>
                  <a:lnTo>
                    <a:pt x="0" y="0"/>
                  </a:lnTo>
                  <a:lnTo>
                    <a:pt x="624"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endParaRPr>
            </a:p>
          </p:txBody>
        </p:sp>
        <p:sp>
          <p:nvSpPr>
            <p:cNvPr id="4113" name="Text Box 21"/>
            <p:cNvSpPr txBox="1">
              <a:spLocks noChangeArrowheads="1"/>
            </p:cNvSpPr>
            <p:nvPr/>
          </p:nvSpPr>
          <p:spPr bwMode="auto">
            <a:xfrm>
              <a:off x="4327" y="295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rPr>
                <a:t>R</a:t>
              </a:r>
              <a:endParaRPr kumimoji="1" lang="en-US" altLang="zh-CN">
                <a:solidFill>
                  <a:schemeClr val="tx2"/>
                </a:solidFill>
                <a:latin typeface="Times New Roman" pitchFamily="18" charset="0"/>
              </a:endParaRPr>
            </a:p>
          </p:txBody>
        </p:sp>
        <p:sp>
          <p:nvSpPr>
            <p:cNvPr id="4114" name="Text Box 22"/>
            <p:cNvSpPr txBox="1">
              <a:spLocks noChangeArrowheads="1"/>
            </p:cNvSpPr>
            <p:nvPr/>
          </p:nvSpPr>
          <p:spPr bwMode="auto">
            <a:xfrm>
              <a:off x="5270" y="2474"/>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rPr>
                <a:t>a</a:t>
              </a:r>
            </a:p>
          </p:txBody>
        </p:sp>
        <p:sp>
          <p:nvSpPr>
            <p:cNvPr id="4115" name="Text Box 23"/>
            <p:cNvSpPr txBox="1">
              <a:spLocks noChangeArrowheads="1"/>
            </p:cNvSpPr>
            <p:nvPr/>
          </p:nvSpPr>
          <p:spPr bwMode="auto">
            <a:xfrm>
              <a:off x="5222" y="343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rPr>
                <a:t>b</a:t>
              </a:r>
            </a:p>
          </p:txBody>
        </p:sp>
        <p:sp>
          <p:nvSpPr>
            <p:cNvPr id="4116" name="Line 25"/>
            <p:cNvSpPr>
              <a:spLocks noChangeShapeType="1"/>
            </p:cNvSpPr>
            <p:nvPr/>
          </p:nvSpPr>
          <p:spPr bwMode="auto">
            <a:xfrm flipH="1">
              <a:off x="4752" y="2496"/>
              <a:ext cx="432"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Text Box 26"/>
            <p:cNvSpPr txBox="1">
              <a:spLocks noChangeArrowheads="1"/>
            </p:cNvSpPr>
            <p:nvPr/>
          </p:nvSpPr>
          <p:spPr bwMode="auto">
            <a:xfrm>
              <a:off x="5148" y="2667"/>
              <a:ext cx="214"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en-US" altLang="zh-CN" i="1">
                  <a:solidFill>
                    <a:schemeClr val="tx2"/>
                  </a:solidFill>
                  <a:latin typeface="Times New Roman" pitchFamily="18" charset="0"/>
                </a:rPr>
                <a:t>+</a:t>
              </a:r>
            </a:p>
            <a:p>
              <a:pPr eaLnBrk="1" hangingPunct="1">
                <a:lnSpc>
                  <a:spcPct val="150000"/>
                </a:lnSpc>
              </a:pPr>
              <a:r>
                <a:rPr kumimoji="1" lang="en-US" altLang="zh-CN" i="1">
                  <a:solidFill>
                    <a:schemeClr val="tx2"/>
                  </a:solidFill>
                  <a:latin typeface="Times New Roman" pitchFamily="18" charset="0"/>
                </a:rPr>
                <a:t>u</a:t>
              </a:r>
            </a:p>
            <a:p>
              <a:pPr eaLnBrk="1" hangingPunct="1">
                <a:lnSpc>
                  <a:spcPct val="150000"/>
                </a:lnSpc>
              </a:pPr>
              <a:r>
                <a:rPr kumimoji="1" lang="en-US" altLang="zh-CN" i="1">
                  <a:solidFill>
                    <a:schemeClr val="tx2"/>
                  </a:solidFill>
                  <a:latin typeface="Times New Roman" pitchFamily="18" charset="0"/>
                </a:rPr>
                <a:t>_</a:t>
              </a:r>
            </a:p>
          </p:txBody>
        </p:sp>
        <p:sp>
          <p:nvSpPr>
            <p:cNvPr id="4118" name="Text Box 27"/>
            <p:cNvSpPr txBox="1">
              <a:spLocks noChangeArrowheads="1"/>
            </p:cNvSpPr>
            <p:nvPr/>
          </p:nvSpPr>
          <p:spPr bwMode="auto">
            <a:xfrm>
              <a:off x="5126" y="2186"/>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rPr>
                <a:t>i</a:t>
              </a:r>
            </a:p>
          </p:txBody>
        </p:sp>
      </p:grpSp>
      <p:sp>
        <p:nvSpPr>
          <p:cNvPr id="79900" name="Text Box 28"/>
          <p:cNvSpPr txBox="1">
            <a:spLocks noChangeArrowheads="1"/>
          </p:cNvSpPr>
          <p:nvPr/>
        </p:nvSpPr>
        <p:spPr bwMode="auto">
          <a:xfrm>
            <a:off x="722313" y="2155825"/>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因此，电阻并联也等效为单个电阻元件。</a:t>
            </a:r>
          </a:p>
        </p:txBody>
      </p:sp>
      <p:sp>
        <p:nvSpPr>
          <p:cNvPr id="79901" name="Rectangle 29"/>
          <p:cNvSpPr>
            <a:spLocks noChangeArrowheads="1"/>
          </p:cNvSpPr>
          <p:nvPr/>
        </p:nvSpPr>
        <p:spPr bwMode="auto">
          <a:xfrm>
            <a:off x="654050" y="2843213"/>
            <a:ext cx="338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spcBef>
                <a:spcPct val="50000"/>
              </a:spcBef>
            </a:pPr>
            <a:r>
              <a:rPr kumimoji="1" lang="zh-CN" altLang="en-US" sz="2400" b="1">
                <a:solidFill>
                  <a:schemeClr val="tx2"/>
                </a:solidFill>
                <a:latin typeface="Times New Roman" pitchFamily="18" charset="0"/>
              </a:rPr>
              <a:t>等效条件：</a:t>
            </a:r>
            <a:r>
              <a:rPr kumimoji="1" lang="en-US" altLang="zh-CN" sz="2400" b="1" i="1">
                <a:solidFill>
                  <a:schemeClr val="tx2"/>
                </a:solidFill>
                <a:latin typeface="Times New Roman" pitchFamily="18" charset="0"/>
              </a:rPr>
              <a:t>G</a:t>
            </a:r>
            <a:r>
              <a:rPr kumimoji="1" lang="en-US" altLang="zh-CN" sz="2400" b="1">
                <a:solidFill>
                  <a:schemeClr val="tx2"/>
                </a:solidFill>
                <a:latin typeface="Times New Roman" pitchFamily="18" charset="0"/>
              </a:rPr>
              <a:t>=</a:t>
            </a:r>
            <a:r>
              <a:rPr kumimoji="1" lang="en-US" altLang="zh-CN" sz="2400" b="1" i="1">
                <a:solidFill>
                  <a:schemeClr val="tx2"/>
                </a:solidFill>
                <a:latin typeface="Times New Roman" pitchFamily="18" charset="0"/>
              </a:rPr>
              <a:t>G</a:t>
            </a:r>
            <a:r>
              <a:rPr kumimoji="1" lang="en-US" altLang="zh-CN" sz="2400" b="1" baseline="-25000">
                <a:solidFill>
                  <a:schemeClr val="tx2"/>
                </a:solidFill>
                <a:latin typeface="Times New Roman" pitchFamily="18" charset="0"/>
              </a:rPr>
              <a:t>1</a:t>
            </a:r>
            <a:r>
              <a:rPr kumimoji="1" lang="en-US" altLang="zh-CN" sz="2400" b="1">
                <a:solidFill>
                  <a:schemeClr val="tx2"/>
                </a:solidFill>
                <a:latin typeface="Times New Roman" pitchFamily="18" charset="0"/>
              </a:rPr>
              <a:t>+</a:t>
            </a:r>
            <a:r>
              <a:rPr kumimoji="1" lang="en-US" altLang="zh-CN" sz="2400" b="1" i="1">
                <a:solidFill>
                  <a:schemeClr val="tx2"/>
                </a:solidFill>
                <a:latin typeface="Times New Roman" pitchFamily="18" charset="0"/>
              </a:rPr>
              <a:t>G</a:t>
            </a:r>
            <a:r>
              <a:rPr kumimoji="1" lang="en-US" altLang="zh-CN" sz="2400" b="1" baseline="-25000">
                <a:solidFill>
                  <a:schemeClr val="tx2"/>
                </a:solidFill>
                <a:latin typeface="Times New Roman" pitchFamily="18" charset="0"/>
              </a:rPr>
              <a:t>2</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或</a:t>
            </a:r>
            <a:endParaRPr kumimoji="1" lang="zh-CN" altLang="en-US" sz="2400" b="1" baseline="-25000">
              <a:solidFill>
                <a:schemeClr val="tx2"/>
              </a:solidFill>
              <a:latin typeface="Times New Roman" pitchFamily="18" charset="0"/>
            </a:endParaRPr>
          </a:p>
        </p:txBody>
      </p:sp>
      <p:sp>
        <p:nvSpPr>
          <p:cNvPr id="79902" name="Text Box 30"/>
          <p:cNvSpPr txBox="1">
            <a:spLocks noChangeArrowheads="1"/>
          </p:cNvSpPr>
          <p:nvPr/>
        </p:nvSpPr>
        <p:spPr bwMode="auto">
          <a:xfrm>
            <a:off x="628650" y="3506788"/>
            <a:ext cx="55880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zh-CN" altLang="en-US" sz="2400" b="1">
                <a:solidFill>
                  <a:schemeClr val="tx2"/>
                </a:solidFill>
                <a:latin typeface="Times New Roman" pitchFamily="18" charset="0"/>
              </a:rPr>
              <a:t>电阻并联等效可推广到</a:t>
            </a:r>
            <a:r>
              <a:rPr kumimoji="1" lang="en-US" altLang="zh-CN" sz="2400" b="1" i="1">
                <a:solidFill>
                  <a:schemeClr val="tx2"/>
                </a:solidFill>
                <a:latin typeface="Times New Roman" pitchFamily="18" charset="0"/>
              </a:rPr>
              <a:t>N</a:t>
            </a:r>
            <a:r>
              <a:rPr kumimoji="1" lang="zh-CN" altLang="en-US" sz="2400" b="1">
                <a:solidFill>
                  <a:schemeClr val="tx2"/>
                </a:solidFill>
                <a:latin typeface="Times New Roman" pitchFamily="18" charset="0"/>
              </a:rPr>
              <a:t>个电阻并联，</a:t>
            </a:r>
            <a:r>
              <a:rPr kumimoji="1" lang="en-US" altLang="zh-CN" sz="2400" b="1">
                <a:solidFill>
                  <a:schemeClr val="tx2"/>
                </a:solidFill>
                <a:latin typeface="Times New Roman" pitchFamily="18" charset="0"/>
              </a:rPr>
              <a:t>N</a:t>
            </a:r>
            <a:r>
              <a:rPr kumimoji="1" lang="zh-CN" altLang="en-US" sz="2400" b="1">
                <a:solidFill>
                  <a:schemeClr val="tx2"/>
                </a:solidFill>
                <a:latin typeface="Times New Roman" pitchFamily="18" charset="0"/>
              </a:rPr>
              <a:t>个电阻并联等效为一个电阻，等效电导值为各并联电导值的总和。</a:t>
            </a:r>
          </a:p>
        </p:txBody>
      </p:sp>
      <p:graphicFrame>
        <p:nvGraphicFramePr>
          <p:cNvPr id="79905" name="Object 3"/>
          <p:cNvGraphicFramePr>
            <a:graphicFrameLocks noChangeAspect="1"/>
          </p:cNvGraphicFramePr>
          <p:nvPr>
            <p:extLst>
              <p:ext uri="{D42A27DB-BD31-4B8C-83A1-F6EECF244321}">
                <p14:modId xmlns:p14="http://schemas.microsoft.com/office/powerpoint/2010/main" val="2713399399"/>
              </p:ext>
            </p:extLst>
          </p:nvPr>
        </p:nvGraphicFramePr>
        <p:xfrm>
          <a:off x="4305300" y="2636838"/>
          <a:ext cx="1592263" cy="917575"/>
        </p:xfrm>
        <a:graphic>
          <a:graphicData uri="http://schemas.openxmlformats.org/presentationml/2006/ole">
            <mc:AlternateContent xmlns:mc="http://schemas.openxmlformats.org/markup-compatibility/2006">
              <mc:Choice xmlns:v="urn:schemas-microsoft-com:vml" Requires="v">
                <p:oleObj spid="_x0000_s4308" name="Equation" r:id="rId7" imgW="749160" imgH="431640" progId="">
                  <p:embed/>
                </p:oleObj>
              </mc:Choice>
              <mc:Fallback>
                <p:oleObj name="Equation" r:id="rId7" imgW="749160" imgH="431640" progId="">
                  <p:embed/>
                  <p:pic>
                    <p:nvPicPr>
                      <p:cNvPr id="0" name="Picture 1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5300" y="2636838"/>
                        <a:ext cx="1592263"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907" name="Object 4"/>
          <p:cNvGraphicFramePr>
            <a:graphicFrameLocks noChangeAspect="1"/>
          </p:cNvGraphicFramePr>
          <p:nvPr>
            <p:extLst>
              <p:ext uri="{D42A27DB-BD31-4B8C-83A1-F6EECF244321}">
                <p14:modId xmlns:p14="http://schemas.microsoft.com/office/powerpoint/2010/main" val="374164601"/>
              </p:ext>
            </p:extLst>
          </p:nvPr>
        </p:nvGraphicFramePr>
        <p:xfrm>
          <a:off x="5230813" y="5192713"/>
          <a:ext cx="1809750" cy="954087"/>
        </p:xfrm>
        <a:graphic>
          <a:graphicData uri="http://schemas.openxmlformats.org/presentationml/2006/ole">
            <mc:AlternateContent xmlns:mc="http://schemas.openxmlformats.org/markup-compatibility/2006">
              <mc:Choice xmlns:v="urn:schemas-microsoft-com:vml" Requires="v">
                <p:oleObj spid="_x0000_s4309" name="Equation" r:id="rId9" imgW="863280" imgH="457200" progId="">
                  <p:embed/>
                </p:oleObj>
              </mc:Choice>
              <mc:Fallback>
                <p:oleObj name="Equation" r:id="rId9" imgW="863280" imgH="457200" progId="">
                  <p:embed/>
                  <p:pic>
                    <p:nvPicPr>
                      <p:cNvPr id="0" name="Picture 1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0813" y="5192713"/>
                        <a:ext cx="180975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908" name="Object 5"/>
          <p:cNvGraphicFramePr>
            <a:graphicFrameLocks noChangeAspect="1"/>
          </p:cNvGraphicFramePr>
          <p:nvPr>
            <p:extLst>
              <p:ext uri="{D42A27DB-BD31-4B8C-83A1-F6EECF244321}">
                <p14:modId xmlns:p14="http://schemas.microsoft.com/office/powerpoint/2010/main" val="2939930876"/>
              </p:ext>
            </p:extLst>
          </p:nvPr>
        </p:nvGraphicFramePr>
        <p:xfrm>
          <a:off x="2613025" y="5243513"/>
          <a:ext cx="1776413" cy="911225"/>
        </p:xfrm>
        <a:graphic>
          <a:graphicData uri="http://schemas.openxmlformats.org/presentationml/2006/ole">
            <mc:AlternateContent xmlns:mc="http://schemas.openxmlformats.org/markup-compatibility/2006">
              <mc:Choice xmlns:v="urn:schemas-microsoft-com:vml" Requires="v">
                <p:oleObj spid="_x0000_s4310" name="Equation" r:id="rId11" imgW="838080" imgH="431640" progId="">
                  <p:embed/>
                </p:oleObj>
              </mc:Choice>
              <mc:Fallback>
                <p:oleObj name="Equation" r:id="rId11" imgW="838080" imgH="431640" progId="">
                  <p:embed/>
                  <p:pic>
                    <p:nvPicPr>
                      <p:cNvPr id="0" name="Picture 1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3025" y="5243513"/>
                        <a:ext cx="1776413"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7C1ED1AF-DC7E-464E-B6EB-EEA774D5DC26}" type="slidenum">
              <a:rPr lang="zh-CN" altLang="en-US" smtClean="0"/>
              <a:pPr>
                <a:defRPr/>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7988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9888"/>
                                        </p:tgtEl>
                                        <p:attrNameLst>
                                          <p:attrName>style.visibility</p:attrName>
                                        </p:attrNameLst>
                                      </p:cBhvr>
                                      <p:to>
                                        <p:strVal val="visible"/>
                                      </p:to>
                                    </p:set>
                                    <p:animEffect transition="in" filter="wipe(left)">
                                      <p:cBhvr>
                                        <p:cTn id="16" dur="500"/>
                                        <p:tgtEl>
                                          <p:spTgt spid="79888"/>
                                        </p:tgtEl>
                                      </p:cBhvr>
                                    </p:animEffect>
                                  </p:childTnLst>
                                </p:cTn>
                              </p:par>
                              <p:par>
                                <p:cTn id="17" presetID="1" presetClass="entr" presetSubtype="0" fill="hold" nodeType="with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79900"/>
                                        </p:tgtEl>
                                        <p:attrNameLst>
                                          <p:attrName>style.visibility</p:attrName>
                                        </p:attrNameLst>
                                      </p:cBhvr>
                                      <p:to>
                                        <p:strVal val="visible"/>
                                      </p:to>
                                    </p:set>
                                    <p:animEffect transition="in" filter="wipe(left)">
                                      <p:cBhvr>
                                        <p:cTn id="22" dur="500"/>
                                        <p:tgtEl>
                                          <p:spTgt spid="79900"/>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79901"/>
                                        </p:tgtEl>
                                        <p:attrNameLst>
                                          <p:attrName>style.visibility</p:attrName>
                                        </p:attrNameLst>
                                      </p:cBhvr>
                                      <p:to>
                                        <p:strVal val="visible"/>
                                      </p:to>
                                    </p:set>
                                    <p:animEffect transition="in" filter="wipe(left)">
                                      <p:cBhvr>
                                        <p:cTn id="26" dur="500"/>
                                        <p:tgtEl>
                                          <p:spTgt spid="799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79902"/>
                                        </p:tgtEl>
                                        <p:attrNameLst>
                                          <p:attrName>style.visibility</p:attrName>
                                        </p:attrNameLst>
                                      </p:cBhvr>
                                      <p:to>
                                        <p:strVal val="visible"/>
                                      </p:to>
                                    </p:set>
                                  </p:childTnLst>
                                </p:cTn>
                              </p:par>
                            </p:childTnLst>
                          </p:cTn>
                        </p:par>
                        <p:par>
                          <p:cTn id="31" fill="hold" nodeType="afterGroup">
                            <p:stCondLst>
                              <p:cond delay="3525"/>
                            </p:stCondLst>
                            <p:childTnLst>
                              <p:par>
                                <p:cTn id="32" presetID="1" presetClass="entr" presetSubtype="0" fill="hold" nodeType="afterEffect">
                                  <p:stCondLst>
                                    <p:cond delay="0"/>
                                  </p:stCondLst>
                                  <p:childTnLst>
                                    <p:set>
                                      <p:cBhvr>
                                        <p:cTn id="33" dur="1" fill="hold">
                                          <p:stCondLst>
                                            <p:cond delay="499"/>
                                          </p:stCondLst>
                                        </p:cTn>
                                        <p:tgtEl>
                                          <p:spTgt spid="79905"/>
                                        </p:tgtEl>
                                        <p:attrNameLst>
                                          <p:attrName>style.visibility</p:attrName>
                                        </p:attrNameLst>
                                      </p:cBhvr>
                                      <p:to>
                                        <p:strVal val="visible"/>
                                      </p:to>
                                    </p:set>
                                  </p:childTnLst>
                                </p:cTn>
                              </p:par>
                            </p:childTnLst>
                          </p:cTn>
                        </p:par>
                        <p:par>
                          <p:cTn id="34" fill="hold" nodeType="afterGroup">
                            <p:stCondLst>
                              <p:cond delay="4025"/>
                            </p:stCondLst>
                            <p:childTnLst>
                              <p:par>
                                <p:cTn id="35" presetID="22" presetClass="entr" presetSubtype="8" fill="hold" nodeType="afterEffect">
                                  <p:stCondLst>
                                    <p:cond delay="0"/>
                                  </p:stCondLst>
                                  <p:childTnLst>
                                    <p:set>
                                      <p:cBhvr>
                                        <p:cTn id="36" dur="1" fill="hold">
                                          <p:stCondLst>
                                            <p:cond delay="0"/>
                                          </p:stCondLst>
                                        </p:cTn>
                                        <p:tgtEl>
                                          <p:spTgt spid="79907"/>
                                        </p:tgtEl>
                                        <p:attrNameLst>
                                          <p:attrName>style.visibility</p:attrName>
                                        </p:attrNameLst>
                                      </p:cBhvr>
                                      <p:to>
                                        <p:strVal val="visible"/>
                                      </p:to>
                                    </p:set>
                                    <p:animEffect transition="in" filter="wipe(left)">
                                      <p:cBhvr>
                                        <p:cTn id="37" dur="500"/>
                                        <p:tgtEl>
                                          <p:spTgt spid="79907"/>
                                        </p:tgtEl>
                                      </p:cBhvr>
                                    </p:animEffect>
                                  </p:childTnLst>
                                </p:cTn>
                              </p:par>
                            </p:childTnLst>
                          </p:cTn>
                        </p:par>
                        <p:par>
                          <p:cTn id="38" fill="hold" nodeType="afterGroup">
                            <p:stCondLst>
                              <p:cond delay="4525"/>
                            </p:stCondLst>
                            <p:childTnLst>
                              <p:par>
                                <p:cTn id="39" presetID="22" presetClass="entr" presetSubtype="8" fill="hold" nodeType="afterEffect">
                                  <p:stCondLst>
                                    <p:cond delay="0"/>
                                  </p:stCondLst>
                                  <p:childTnLst>
                                    <p:set>
                                      <p:cBhvr>
                                        <p:cTn id="40" dur="1" fill="hold">
                                          <p:stCondLst>
                                            <p:cond delay="0"/>
                                          </p:stCondLst>
                                        </p:cTn>
                                        <p:tgtEl>
                                          <p:spTgt spid="79908"/>
                                        </p:tgtEl>
                                        <p:attrNameLst>
                                          <p:attrName>style.visibility</p:attrName>
                                        </p:attrNameLst>
                                      </p:cBhvr>
                                      <p:to>
                                        <p:strVal val="visible"/>
                                      </p:to>
                                    </p:set>
                                    <p:animEffect transition="in" filter="wipe(left)">
                                      <p:cBhvr>
                                        <p:cTn id="41" dur="500"/>
                                        <p:tgtEl>
                                          <p:spTgt spid="7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utoUpdateAnimBg="0"/>
      <p:bldP spid="79900" grpId="0"/>
      <p:bldP spid="79901" grpId="0"/>
      <p:bldP spid="799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r>
              <a:rPr lang="zh-CN" altLang="en-US" smtClean="0">
                <a:ea typeface="楷体_GB2312" pitchFamily="49" charset="-122"/>
              </a:rPr>
              <a:t>（</a:t>
            </a:r>
            <a:r>
              <a:rPr lang="zh-CN" altLang="en-US" smtClean="0">
                <a:ea typeface="宋体" charset="-122"/>
              </a:rPr>
              <a:t>续</a:t>
            </a:r>
            <a:r>
              <a:rPr lang="en-US" altLang="zh-CN" smtClean="0">
                <a:ea typeface="宋体" charset="-122"/>
              </a:rPr>
              <a:t>7</a:t>
            </a:r>
            <a:r>
              <a:rPr lang="zh-CN" altLang="en-US" smtClean="0">
                <a:ea typeface="楷体_GB2312" pitchFamily="49" charset="-122"/>
              </a:rPr>
              <a:t>）</a:t>
            </a:r>
          </a:p>
        </p:txBody>
      </p:sp>
      <p:grpSp>
        <p:nvGrpSpPr>
          <p:cNvPr id="2" name="Group 56"/>
          <p:cNvGrpSpPr>
            <a:grpSpLocks/>
          </p:cNvGrpSpPr>
          <p:nvPr/>
        </p:nvGrpSpPr>
        <p:grpSpPr bwMode="auto">
          <a:xfrm>
            <a:off x="547688" y="1530350"/>
            <a:ext cx="3657600" cy="2576513"/>
            <a:chOff x="345" y="965"/>
            <a:chExt cx="2304" cy="1623"/>
          </a:xfrm>
        </p:grpSpPr>
        <p:sp>
          <p:nvSpPr>
            <p:cNvPr id="5144" name="Freeform 4"/>
            <p:cNvSpPr>
              <a:spLocks/>
            </p:cNvSpPr>
            <p:nvPr/>
          </p:nvSpPr>
          <p:spPr bwMode="auto">
            <a:xfrm>
              <a:off x="624" y="1392"/>
              <a:ext cx="1632" cy="1129"/>
            </a:xfrm>
            <a:custGeom>
              <a:avLst/>
              <a:gdLst>
                <a:gd name="T0" fmla="*/ 0 w 1632"/>
                <a:gd name="T1" fmla="*/ 0 h 1123"/>
                <a:gd name="T2" fmla="*/ 1632 w 1632"/>
                <a:gd name="T3" fmla="*/ 0 h 1123"/>
                <a:gd name="T4" fmla="*/ 1632 w 1632"/>
                <a:gd name="T5" fmla="*/ 1147 h 1123"/>
                <a:gd name="T6" fmla="*/ 10 w 1632"/>
                <a:gd name="T7" fmla="*/ 1147 h 1123"/>
                <a:gd name="T8" fmla="*/ 0 60000 65536"/>
                <a:gd name="T9" fmla="*/ 0 60000 65536"/>
                <a:gd name="T10" fmla="*/ 0 60000 65536"/>
                <a:gd name="T11" fmla="*/ 0 60000 65536"/>
                <a:gd name="T12" fmla="*/ 0 w 1632"/>
                <a:gd name="T13" fmla="*/ 0 h 1123"/>
                <a:gd name="T14" fmla="*/ 1632 w 1632"/>
                <a:gd name="T15" fmla="*/ 1123 h 1123"/>
              </a:gdLst>
              <a:ahLst/>
              <a:cxnLst>
                <a:cxn ang="T8">
                  <a:pos x="T0" y="T1"/>
                </a:cxn>
                <a:cxn ang="T9">
                  <a:pos x="T2" y="T3"/>
                </a:cxn>
                <a:cxn ang="T10">
                  <a:pos x="T4" y="T5"/>
                </a:cxn>
                <a:cxn ang="T11">
                  <a:pos x="T6" y="T7"/>
                </a:cxn>
              </a:cxnLst>
              <a:rect l="T12" t="T13" r="T14" b="T15"/>
              <a:pathLst>
                <a:path w="1632" h="1123">
                  <a:moveTo>
                    <a:pt x="0" y="0"/>
                  </a:moveTo>
                  <a:lnTo>
                    <a:pt x="1632" y="0"/>
                  </a:lnTo>
                  <a:lnTo>
                    <a:pt x="1632" y="1123"/>
                  </a:lnTo>
                  <a:lnTo>
                    <a:pt x="10" y="112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5" name="Line 5"/>
            <p:cNvSpPr>
              <a:spLocks noChangeShapeType="1"/>
            </p:cNvSpPr>
            <p:nvPr/>
          </p:nvSpPr>
          <p:spPr bwMode="auto">
            <a:xfrm flipH="1">
              <a:off x="1037" y="1402"/>
              <a:ext cx="9" cy="11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46" name="Line 6"/>
            <p:cNvSpPr>
              <a:spLocks noChangeShapeType="1"/>
            </p:cNvSpPr>
            <p:nvPr/>
          </p:nvSpPr>
          <p:spPr bwMode="auto">
            <a:xfrm flipH="1">
              <a:off x="1582" y="1402"/>
              <a:ext cx="9" cy="11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47" name="Rectangle 7"/>
            <p:cNvSpPr>
              <a:spLocks noChangeArrowheads="1"/>
            </p:cNvSpPr>
            <p:nvPr/>
          </p:nvSpPr>
          <p:spPr bwMode="auto">
            <a:xfrm>
              <a:off x="2189" y="1819"/>
              <a:ext cx="134" cy="249"/>
            </a:xfrm>
            <a:prstGeom prst="rect">
              <a:avLst/>
            </a:prstGeom>
            <a:solidFill>
              <a:srgbClr val="EDFFFA"/>
            </a:solidFill>
            <a:ln w="28575" algn="ctr">
              <a:solidFill>
                <a:schemeClr val="tx1"/>
              </a:solidFill>
              <a:miter lim="800000"/>
              <a:headEnd/>
              <a:tailEnd/>
            </a:ln>
          </p:spPr>
          <p:txBody>
            <a:bodyPr wrap="none" anchor="ctr">
              <a:spAutoFit/>
            </a:bodyPr>
            <a:lstStyle/>
            <a:p>
              <a:endParaRPr lang="zh-CN" altLang="en-US"/>
            </a:p>
          </p:txBody>
        </p:sp>
        <p:sp>
          <p:nvSpPr>
            <p:cNvPr id="5148" name="Rectangle 8"/>
            <p:cNvSpPr>
              <a:spLocks noChangeArrowheads="1"/>
            </p:cNvSpPr>
            <p:nvPr/>
          </p:nvSpPr>
          <p:spPr bwMode="auto">
            <a:xfrm>
              <a:off x="977" y="1819"/>
              <a:ext cx="134" cy="249"/>
            </a:xfrm>
            <a:prstGeom prst="rect">
              <a:avLst/>
            </a:prstGeom>
            <a:solidFill>
              <a:srgbClr val="EDFFFA"/>
            </a:solidFill>
            <a:ln w="28575" algn="ctr">
              <a:solidFill>
                <a:schemeClr val="tx1"/>
              </a:solidFill>
              <a:miter lim="800000"/>
              <a:headEnd/>
              <a:tailEnd/>
            </a:ln>
          </p:spPr>
          <p:txBody>
            <a:bodyPr wrap="none" anchor="ctr">
              <a:spAutoFit/>
            </a:bodyPr>
            <a:lstStyle/>
            <a:p>
              <a:endParaRPr lang="zh-CN" altLang="en-US"/>
            </a:p>
          </p:txBody>
        </p:sp>
        <p:sp>
          <p:nvSpPr>
            <p:cNvPr id="5149" name="Rectangle 9"/>
            <p:cNvSpPr>
              <a:spLocks noChangeArrowheads="1"/>
            </p:cNvSpPr>
            <p:nvPr/>
          </p:nvSpPr>
          <p:spPr bwMode="auto">
            <a:xfrm>
              <a:off x="1514" y="1819"/>
              <a:ext cx="134" cy="249"/>
            </a:xfrm>
            <a:prstGeom prst="rect">
              <a:avLst/>
            </a:prstGeom>
            <a:solidFill>
              <a:srgbClr val="EDFFFA"/>
            </a:solidFill>
            <a:ln w="28575" algn="ctr">
              <a:solidFill>
                <a:schemeClr val="tx1"/>
              </a:solidFill>
              <a:miter lim="800000"/>
              <a:headEnd/>
              <a:tailEnd/>
            </a:ln>
          </p:spPr>
          <p:txBody>
            <a:bodyPr wrap="none" anchor="ctr">
              <a:spAutoFit/>
            </a:bodyPr>
            <a:lstStyle/>
            <a:p>
              <a:endParaRPr lang="zh-CN" altLang="en-US"/>
            </a:p>
          </p:txBody>
        </p:sp>
        <p:sp>
          <p:nvSpPr>
            <p:cNvPr id="5150" name="Text Box 10"/>
            <p:cNvSpPr txBox="1">
              <a:spLocks noChangeArrowheads="1"/>
            </p:cNvSpPr>
            <p:nvPr/>
          </p:nvSpPr>
          <p:spPr bwMode="auto">
            <a:xfrm>
              <a:off x="1105" y="182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1</a:t>
              </a:r>
              <a:endParaRPr lang="en-US" altLang="zh-CN" i="1">
                <a:latin typeface="Times New Roman" pitchFamily="18" charset="0"/>
                <a:cs typeface="Times New Roman" pitchFamily="18" charset="0"/>
              </a:endParaRPr>
            </a:p>
          </p:txBody>
        </p:sp>
        <p:sp>
          <p:nvSpPr>
            <p:cNvPr id="5151" name="Text Box 11"/>
            <p:cNvSpPr txBox="1">
              <a:spLocks noChangeArrowheads="1"/>
            </p:cNvSpPr>
            <p:nvPr/>
          </p:nvSpPr>
          <p:spPr bwMode="auto">
            <a:xfrm>
              <a:off x="1631" y="182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2</a:t>
              </a:r>
              <a:endParaRPr lang="en-US" altLang="zh-CN" i="1">
                <a:latin typeface="Times New Roman" pitchFamily="18" charset="0"/>
                <a:cs typeface="Times New Roman" pitchFamily="18" charset="0"/>
              </a:endParaRPr>
            </a:p>
          </p:txBody>
        </p:sp>
        <p:sp>
          <p:nvSpPr>
            <p:cNvPr id="5152" name="Text Box 12"/>
            <p:cNvSpPr txBox="1">
              <a:spLocks noChangeArrowheads="1"/>
            </p:cNvSpPr>
            <p:nvPr/>
          </p:nvSpPr>
          <p:spPr bwMode="auto">
            <a:xfrm>
              <a:off x="2350" y="1823"/>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R</a:t>
              </a:r>
              <a:r>
                <a:rPr lang="en-US" altLang="zh-CN" i="1" baseline="-25000">
                  <a:latin typeface="Times New Roman" pitchFamily="18" charset="0"/>
                  <a:cs typeface="Times New Roman" pitchFamily="18" charset="0"/>
                </a:rPr>
                <a:t>N</a:t>
              </a:r>
              <a:endParaRPr lang="en-US" altLang="zh-CN" i="1">
                <a:latin typeface="Times New Roman" pitchFamily="18" charset="0"/>
                <a:cs typeface="Times New Roman" pitchFamily="18" charset="0"/>
              </a:endParaRPr>
            </a:p>
          </p:txBody>
        </p:sp>
        <p:sp>
          <p:nvSpPr>
            <p:cNvPr id="5153" name="Text Box 13"/>
            <p:cNvSpPr txBox="1">
              <a:spLocks noChangeArrowheads="1"/>
            </p:cNvSpPr>
            <p:nvPr/>
          </p:nvSpPr>
          <p:spPr bwMode="auto">
            <a:xfrm>
              <a:off x="568" y="1389"/>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a:t>
              </a:r>
            </a:p>
          </p:txBody>
        </p:sp>
        <p:sp>
          <p:nvSpPr>
            <p:cNvPr id="5154" name="Text Box 14"/>
            <p:cNvSpPr txBox="1">
              <a:spLocks noChangeArrowheads="1"/>
            </p:cNvSpPr>
            <p:nvPr/>
          </p:nvSpPr>
          <p:spPr bwMode="auto">
            <a:xfrm>
              <a:off x="575" y="21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_</a:t>
              </a:r>
            </a:p>
          </p:txBody>
        </p:sp>
        <p:sp>
          <p:nvSpPr>
            <p:cNvPr id="5155" name="Text Box 15"/>
            <p:cNvSpPr txBox="1">
              <a:spLocks noChangeArrowheads="1"/>
            </p:cNvSpPr>
            <p:nvPr/>
          </p:nvSpPr>
          <p:spPr bwMode="auto">
            <a:xfrm>
              <a:off x="551" y="171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latin typeface="Times New Roman" pitchFamily="18" charset="0"/>
                  <a:cs typeface="Times New Roman" pitchFamily="18" charset="0"/>
                </a:rPr>
                <a:t>u</a:t>
              </a:r>
            </a:p>
          </p:txBody>
        </p:sp>
        <p:sp>
          <p:nvSpPr>
            <p:cNvPr id="5156" name="Text Box 16"/>
            <p:cNvSpPr txBox="1">
              <a:spLocks noChangeArrowheads="1"/>
            </p:cNvSpPr>
            <p:nvPr/>
          </p:nvSpPr>
          <p:spPr bwMode="auto">
            <a:xfrm>
              <a:off x="345" y="12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cs typeface="Times New Roman" pitchFamily="18" charset="0"/>
                </a:rPr>
                <a:t>a</a:t>
              </a:r>
            </a:p>
          </p:txBody>
        </p:sp>
        <p:sp>
          <p:nvSpPr>
            <p:cNvPr id="5157" name="Text Box 17"/>
            <p:cNvSpPr txBox="1">
              <a:spLocks noChangeArrowheads="1"/>
            </p:cNvSpPr>
            <p:nvPr/>
          </p:nvSpPr>
          <p:spPr bwMode="auto">
            <a:xfrm>
              <a:off x="345" y="23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cs typeface="Times New Roman" pitchFamily="18" charset="0"/>
                </a:rPr>
                <a:t>b</a:t>
              </a:r>
            </a:p>
          </p:txBody>
        </p:sp>
        <p:sp>
          <p:nvSpPr>
            <p:cNvPr id="5158" name="Line 18"/>
            <p:cNvSpPr>
              <a:spLocks noChangeShapeType="1"/>
            </p:cNvSpPr>
            <p:nvPr/>
          </p:nvSpPr>
          <p:spPr bwMode="auto">
            <a:xfrm flipV="1">
              <a:off x="653" y="1267"/>
              <a:ext cx="2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59" name="Text Box 19"/>
            <p:cNvSpPr txBox="1">
              <a:spLocks noChangeArrowheads="1"/>
            </p:cNvSpPr>
            <p:nvPr/>
          </p:nvSpPr>
          <p:spPr bwMode="auto">
            <a:xfrm>
              <a:off x="888" y="965"/>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latin typeface="Times New Roman" pitchFamily="18" charset="0"/>
                  <a:cs typeface="Times New Roman" pitchFamily="18" charset="0"/>
                </a:rPr>
                <a:t>i</a:t>
              </a:r>
            </a:p>
          </p:txBody>
        </p:sp>
        <p:sp>
          <p:nvSpPr>
            <p:cNvPr id="5160" name="Line 20"/>
            <p:cNvSpPr>
              <a:spLocks noChangeShapeType="1"/>
            </p:cNvSpPr>
            <p:nvPr/>
          </p:nvSpPr>
          <p:spPr bwMode="auto">
            <a:xfrm rot="5400000" flipV="1">
              <a:off x="987" y="1574"/>
              <a:ext cx="2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61" name="Line 21"/>
            <p:cNvSpPr>
              <a:spLocks noChangeShapeType="1"/>
            </p:cNvSpPr>
            <p:nvPr/>
          </p:nvSpPr>
          <p:spPr bwMode="auto">
            <a:xfrm rot="5400000" flipV="1">
              <a:off x="1580" y="1575"/>
              <a:ext cx="2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62" name="Line 22"/>
            <p:cNvSpPr>
              <a:spLocks noChangeShapeType="1"/>
            </p:cNvSpPr>
            <p:nvPr/>
          </p:nvSpPr>
          <p:spPr bwMode="auto">
            <a:xfrm rot="5400000" flipV="1">
              <a:off x="2223" y="1574"/>
              <a:ext cx="2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63" name="Text Box 23"/>
            <p:cNvSpPr txBox="1">
              <a:spLocks noChangeArrowheads="1"/>
            </p:cNvSpPr>
            <p:nvPr/>
          </p:nvSpPr>
          <p:spPr bwMode="auto">
            <a:xfrm>
              <a:off x="1119" y="1364"/>
              <a:ext cx="2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i="1">
                  <a:latin typeface="Times New Roman" pitchFamily="18" charset="0"/>
                  <a:cs typeface="Times New Roman" pitchFamily="18" charset="0"/>
                </a:rPr>
                <a:t>i</a:t>
              </a:r>
              <a:r>
                <a:rPr lang="en-US" altLang="zh-CN" sz="2800" baseline="-25000">
                  <a:latin typeface="Times New Roman" pitchFamily="18" charset="0"/>
                  <a:cs typeface="Times New Roman" pitchFamily="18" charset="0"/>
                </a:rPr>
                <a:t>1</a:t>
              </a:r>
              <a:endParaRPr lang="en-US" altLang="zh-CN" sz="2800" i="1">
                <a:latin typeface="Times New Roman" pitchFamily="18" charset="0"/>
                <a:cs typeface="Times New Roman" pitchFamily="18" charset="0"/>
              </a:endParaRPr>
            </a:p>
          </p:txBody>
        </p:sp>
        <p:sp>
          <p:nvSpPr>
            <p:cNvPr id="5164" name="Text Box 24"/>
            <p:cNvSpPr txBox="1">
              <a:spLocks noChangeArrowheads="1"/>
            </p:cNvSpPr>
            <p:nvPr/>
          </p:nvSpPr>
          <p:spPr bwMode="auto">
            <a:xfrm>
              <a:off x="1731" y="1364"/>
              <a:ext cx="2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i="1">
                  <a:latin typeface="Times New Roman" pitchFamily="18" charset="0"/>
                  <a:cs typeface="Times New Roman" pitchFamily="18" charset="0"/>
                </a:rPr>
                <a:t>i</a:t>
              </a:r>
              <a:r>
                <a:rPr lang="en-US" altLang="zh-CN" sz="2800" baseline="-25000">
                  <a:latin typeface="Times New Roman" pitchFamily="18" charset="0"/>
                  <a:cs typeface="Times New Roman" pitchFamily="18" charset="0"/>
                </a:rPr>
                <a:t>2</a:t>
              </a:r>
              <a:endParaRPr lang="en-US" altLang="zh-CN" sz="2800" i="1">
                <a:latin typeface="Times New Roman" pitchFamily="18" charset="0"/>
                <a:cs typeface="Times New Roman" pitchFamily="18" charset="0"/>
              </a:endParaRPr>
            </a:p>
          </p:txBody>
        </p:sp>
        <p:sp>
          <p:nvSpPr>
            <p:cNvPr id="5165" name="Text Box 25"/>
            <p:cNvSpPr txBox="1">
              <a:spLocks noChangeArrowheads="1"/>
            </p:cNvSpPr>
            <p:nvPr/>
          </p:nvSpPr>
          <p:spPr bwMode="auto">
            <a:xfrm>
              <a:off x="2361" y="136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i="1">
                  <a:latin typeface="Times New Roman" pitchFamily="18" charset="0"/>
                  <a:cs typeface="Times New Roman" pitchFamily="18" charset="0"/>
                </a:rPr>
                <a:t>i</a:t>
              </a:r>
              <a:r>
                <a:rPr lang="en-US" altLang="zh-CN" sz="2800" i="1" baseline="-25000">
                  <a:latin typeface="Times New Roman" pitchFamily="18" charset="0"/>
                  <a:cs typeface="Times New Roman" pitchFamily="18" charset="0"/>
                </a:rPr>
                <a:t>N</a:t>
              </a:r>
              <a:endParaRPr lang="en-US" altLang="zh-CN" sz="2800" i="1">
                <a:latin typeface="Times New Roman" pitchFamily="18" charset="0"/>
                <a:cs typeface="Times New Roman" pitchFamily="18" charset="0"/>
              </a:endParaRPr>
            </a:p>
          </p:txBody>
        </p:sp>
      </p:grpSp>
      <p:grpSp>
        <p:nvGrpSpPr>
          <p:cNvPr id="3" name="Group 55"/>
          <p:cNvGrpSpPr>
            <a:grpSpLocks/>
          </p:cNvGrpSpPr>
          <p:nvPr/>
        </p:nvGrpSpPr>
        <p:grpSpPr bwMode="auto">
          <a:xfrm>
            <a:off x="6613525" y="1528763"/>
            <a:ext cx="2230438" cy="2576512"/>
            <a:chOff x="4116" y="962"/>
            <a:chExt cx="1405" cy="1623"/>
          </a:xfrm>
        </p:grpSpPr>
        <p:sp>
          <p:nvSpPr>
            <p:cNvPr id="5134" name="Freeform 26"/>
            <p:cNvSpPr>
              <a:spLocks/>
            </p:cNvSpPr>
            <p:nvPr/>
          </p:nvSpPr>
          <p:spPr bwMode="auto">
            <a:xfrm>
              <a:off x="4395" y="1389"/>
              <a:ext cx="662" cy="1085"/>
            </a:xfrm>
            <a:custGeom>
              <a:avLst/>
              <a:gdLst>
                <a:gd name="T0" fmla="*/ 0 w 1632"/>
                <a:gd name="T1" fmla="*/ 0 h 1123"/>
                <a:gd name="T2" fmla="*/ 0 w 1632"/>
                <a:gd name="T3" fmla="*/ 0 h 1123"/>
                <a:gd name="T4" fmla="*/ 0 w 1632"/>
                <a:gd name="T5" fmla="*/ 979 h 1123"/>
                <a:gd name="T6" fmla="*/ 0 w 1632"/>
                <a:gd name="T7" fmla="*/ 979 h 1123"/>
                <a:gd name="T8" fmla="*/ 0 60000 65536"/>
                <a:gd name="T9" fmla="*/ 0 60000 65536"/>
                <a:gd name="T10" fmla="*/ 0 60000 65536"/>
                <a:gd name="T11" fmla="*/ 0 60000 65536"/>
                <a:gd name="T12" fmla="*/ 0 w 1632"/>
                <a:gd name="T13" fmla="*/ 0 h 1123"/>
                <a:gd name="T14" fmla="*/ 1632 w 1632"/>
                <a:gd name="T15" fmla="*/ 1123 h 1123"/>
              </a:gdLst>
              <a:ahLst/>
              <a:cxnLst>
                <a:cxn ang="T8">
                  <a:pos x="T0" y="T1"/>
                </a:cxn>
                <a:cxn ang="T9">
                  <a:pos x="T2" y="T3"/>
                </a:cxn>
                <a:cxn ang="T10">
                  <a:pos x="T4" y="T5"/>
                </a:cxn>
                <a:cxn ang="T11">
                  <a:pos x="T6" y="T7"/>
                </a:cxn>
              </a:cxnLst>
              <a:rect l="T12" t="T13" r="T14" b="T15"/>
              <a:pathLst>
                <a:path w="1632" h="1123">
                  <a:moveTo>
                    <a:pt x="0" y="0"/>
                  </a:moveTo>
                  <a:lnTo>
                    <a:pt x="1632" y="0"/>
                  </a:lnTo>
                  <a:lnTo>
                    <a:pt x="1632" y="1123"/>
                  </a:lnTo>
                  <a:lnTo>
                    <a:pt x="10" y="112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5" name="Rectangle 29"/>
            <p:cNvSpPr>
              <a:spLocks noChangeArrowheads="1"/>
            </p:cNvSpPr>
            <p:nvPr/>
          </p:nvSpPr>
          <p:spPr bwMode="auto">
            <a:xfrm>
              <a:off x="4990" y="1807"/>
              <a:ext cx="134" cy="249"/>
            </a:xfrm>
            <a:prstGeom prst="rect">
              <a:avLst/>
            </a:prstGeom>
            <a:solidFill>
              <a:srgbClr val="EDFFFA"/>
            </a:solidFill>
            <a:ln w="28575" algn="ctr">
              <a:solidFill>
                <a:schemeClr val="tx1"/>
              </a:solidFill>
              <a:miter lim="800000"/>
              <a:headEnd/>
              <a:tailEnd/>
            </a:ln>
          </p:spPr>
          <p:txBody>
            <a:bodyPr wrap="none" anchor="ctr">
              <a:spAutoFit/>
            </a:bodyPr>
            <a:lstStyle/>
            <a:p>
              <a:endParaRPr lang="zh-CN" altLang="en-US"/>
            </a:p>
          </p:txBody>
        </p:sp>
        <p:sp>
          <p:nvSpPr>
            <p:cNvPr id="5136" name="Text Box 34"/>
            <p:cNvSpPr txBox="1">
              <a:spLocks noChangeArrowheads="1"/>
            </p:cNvSpPr>
            <p:nvPr/>
          </p:nvSpPr>
          <p:spPr bwMode="auto">
            <a:xfrm>
              <a:off x="5125" y="1839"/>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R</a:t>
              </a:r>
              <a:r>
                <a:rPr lang="zh-CN" altLang="en-US" baseline="-25000">
                  <a:latin typeface="Times New Roman" pitchFamily="18" charset="0"/>
                  <a:cs typeface="Times New Roman" pitchFamily="18" charset="0"/>
                </a:rPr>
                <a:t>等效</a:t>
              </a:r>
              <a:endParaRPr lang="zh-CN" altLang="en-US">
                <a:latin typeface="Times New Roman" pitchFamily="18" charset="0"/>
                <a:cs typeface="Times New Roman" pitchFamily="18" charset="0"/>
              </a:endParaRPr>
            </a:p>
          </p:txBody>
        </p:sp>
        <p:sp>
          <p:nvSpPr>
            <p:cNvPr id="5137" name="Text Box 35"/>
            <p:cNvSpPr txBox="1">
              <a:spLocks noChangeArrowheads="1"/>
            </p:cNvSpPr>
            <p:nvPr/>
          </p:nvSpPr>
          <p:spPr bwMode="auto">
            <a:xfrm>
              <a:off x="4339" y="138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a:t>
              </a:r>
            </a:p>
          </p:txBody>
        </p:sp>
        <p:sp>
          <p:nvSpPr>
            <p:cNvPr id="5138" name="Text Box 36"/>
            <p:cNvSpPr txBox="1">
              <a:spLocks noChangeArrowheads="1"/>
            </p:cNvSpPr>
            <p:nvPr/>
          </p:nvSpPr>
          <p:spPr bwMode="auto">
            <a:xfrm>
              <a:off x="4346" y="215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_</a:t>
              </a:r>
            </a:p>
          </p:txBody>
        </p:sp>
        <p:sp>
          <p:nvSpPr>
            <p:cNvPr id="5139" name="Text Box 37"/>
            <p:cNvSpPr txBox="1">
              <a:spLocks noChangeArrowheads="1"/>
            </p:cNvSpPr>
            <p:nvPr/>
          </p:nvSpPr>
          <p:spPr bwMode="auto">
            <a:xfrm>
              <a:off x="4322" y="1713"/>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latin typeface="Times New Roman" pitchFamily="18" charset="0"/>
                  <a:cs typeface="Times New Roman" pitchFamily="18" charset="0"/>
                </a:rPr>
                <a:t>u</a:t>
              </a:r>
            </a:p>
          </p:txBody>
        </p:sp>
        <p:sp>
          <p:nvSpPr>
            <p:cNvPr id="5140" name="Text Box 38"/>
            <p:cNvSpPr txBox="1">
              <a:spLocks noChangeArrowheads="1"/>
            </p:cNvSpPr>
            <p:nvPr/>
          </p:nvSpPr>
          <p:spPr bwMode="auto">
            <a:xfrm>
              <a:off x="4116" y="1223"/>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cs typeface="Times New Roman" pitchFamily="18" charset="0"/>
                </a:rPr>
                <a:t>a</a:t>
              </a:r>
            </a:p>
          </p:txBody>
        </p:sp>
        <p:sp>
          <p:nvSpPr>
            <p:cNvPr id="5141" name="Text Box 39"/>
            <p:cNvSpPr txBox="1">
              <a:spLocks noChangeArrowheads="1"/>
            </p:cNvSpPr>
            <p:nvPr/>
          </p:nvSpPr>
          <p:spPr bwMode="auto">
            <a:xfrm>
              <a:off x="4116" y="235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cs typeface="Times New Roman" pitchFamily="18" charset="0"/>
                </a:rPr>
                <a:t>b</a:t>
              </a:r>
            </a:p>
          </p:txBody>
        </p:sp>
        <p:sp>
          <p:nvSpPr>
            <p:cNvPr id="5142" name="Line 40"/>
            <p:cNvSpPr>
              <a:spLocks noChangeShapeType="1"/>
            </p:cNvSpPr>
            <p:nvPr/>
          </p:nvSpPr>
          <p:spPr bwMode="auto">
            <a:xfrm flipV="1">
              <a:off x="4424" y="1264"/>
              <a:ext cx="2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43" name="Text Box 41"/>
            <p:cNvSpPr txBox="1">
              <a:spLocks noChangeArrowheads="1"/>
            </p:cNvSpPr>
            <p:nvPr/>
          </p:nvSpPr>
          <p:spPr bwMode="auto">
            <a:xfrm>
              <a:off x="4659" y="962"/>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latin typeface="Times New Roman" pitchFamily="18" charset="0"/>
                  <a:cs typeface="Times New Roman" pitchFamily="18" charset="0"/>
                </a:rPr>
                <a:t>i</a:t>
              </a:r>
            </a:p>
          </p:txBody>
        </p:sp>
      </p:grpSp>
      <p:grpSp>
        <p:nvGrpSpPr>
          <p:cNvPr id="4" name="Group 60"/>
          <p:cNvGrpSpPr>
            <a:grpSpLocks/>
          </p:cNvGrpSpPr>
          <p:nvPr/>
        </p:nvGrpSpPr>
        <p:grpSpPr bwMode="auto">
          <a:xfrm>
            <a:off x="1671638" y="3308350"/>
            <a:ext cx="7180262" cy="368300"/>
            <a:chOff x="1123" y="2074"/>
            <a:chExt cx="4523" cy="232"/>
          </a:xfrm>
        </p:grpSpPr>
        <p:sp>
          <p:nvSpPr>
            <p:cNvPr id="5130" name="Text Box 50"/>
            <p:cNvSpPr txBox="1">
              <a:spLocks noChangeArrowheads="1"/>
            </p:cNvSpPr>
            <p:nvPr/>
          </p:nvSpPr>
          <p:spPr bwMode="auto">
            <a:xfrm>
              <a:off x="1123" y="2075"/>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G</a:t>
              </a:r>
              <a:r>
                <a:rPr lang="en-US" altLang="zh-CN" baseline="-25000">
                  <a:latin typeface="Times New Roman" pitchFamily="18" charset="0"/>
                  <a:cs typeface="Times New Roman" pitchFamily="18" charset="0"/>
                </a:rPr>
                <a:t>1</a:t>
              </a:r>
              <a:endParaRPr lang="en-US" altLang="zh-CN" i="1">
                <a:latin typeface="Times New Roman" pitchFamily="18" charset="0"/>
                <a:cs typeface="Times New Roman" pitchFamily="18" charset="0"/>
              </a:endParaRPr>
            </a:p>
          </p:txBody>
        </p:sp>
        <p:sp>
          <p:nvSpPr>
            <p:cNvPr id="5131" name="Text Box 51"/>
            <p:cNvSpPr txBox="1">
              <a:spLocks noChangeArrowheads="1"/>
            </p:cNvSpPr>
            <p:nvPr/>
          </p:nvSpPr>
          <p:spPr bwMode="auto">
            <a:xfrm>
              <a:off x="1668" y="2074"/>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G</a:t>
              </a:r>
              <a:r>
                <a:rPr lang="en-US" altLang="zh-CN" baseline="-25000">
                  <a:latin typeface="Times New Roman" pitchFamily="18" charset="0"/>
                  <a:cs typeface="Times New Roman" pitchFamily="18" charset="0"/>
                </a:rPr>
                <a:t>2</a:t>
              </a:r>
              <a:endParaRPr lang="en-US" altLang="zh-CN" i="1">
                <a:latin typeface="Times New Roman" pitchFamily="18" charset="0"/>
                <a:cs typeface="Times New Roman" pitchFamily="18" charset="0"/>
              </a:endParaRPr>
            </a:p>
          </p:txBody>
        </p:sp>
        <p:sp>
          <p:nvSpPr>
            <p:cNvPr id="5132" name="Text Box 52"/>
            <p:cNvSpPr txBox="1">
              <a:spLocks noChangeArrowheads="1"/>
            </p:cNvSpPr>
            <p:nvPr/>
          </p:nvSpPr>
          <p:spPr bwMode="auto">
            <a:xfrm>
              <a:off x="2406" y="2075"/>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G</a:t>
              </a:r>
              <a:r>
                <a:rPr lang="en-US" altLang="zh-CN" i="1" baseline="-25000">
                  <a:latin typeface="Times New Roman" pitchFamily="18" charset="0"/>
                  <a:cs typeface="Times New Roman" pitchFamily="18" charset="0"/>
                </a:rPr>
                <a:t>N</a:t>
              </a:r>
              <a:endParaRPr lang="en-US" altLang="zh-CN" i="1">
                <a:latin typeface="Times New Roman" pitchFamily="18" charset="0"/>
                <a:cs typeface="Times New Roman" pitchFamily="18" charset="0"/>
              </a:endParaRPr>
            </a:p>
          </p:txBody>
        </p:sp>
        <p:sp>
          <p:nvSpPr>
            <p:cNvPr id="5133" name="Text Box 53"/>
            <p:cNvSpPr txBox="1">
              <a:spLocks noChangeArrowheads="1"/>
            </p:cNvSpPr>
            <p:nvPr/>
          </p:nvSpPr>
          <p:spPr bwMode="auto">
            <a:xfrm>
              <a:off x="5234" y="207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cs typeface="Times New Roman" pitchFamily="18" charset="0"/>
                </a:rPr>
                <a:t>G</a:t>
              </a:r>
              <a:r>
                <a:rPr lang="zh-CN" altLang="en-US" baseline="-25000">
                  <a:latin typeface="Times New Roman" pitchFamily="18" charset="0"/>
                  <a:cs typeface="Times New Roman" pitchFamily="18" charset="0"/>
                </a:rPr>
                <a:t>等效</a:t>
              </a:r>
              <a:endParaRPr lang="zh-CN" altLang="en-US">
                <a:latin typeface="Times New Roman" pitchFamily="18" charset="0"/>
                <a:cs typeface="Times New Roman" pitchFamily="18" charset="0"/>
              </a:endParaRPr>
            </a:p>
          </p:txBody>
        </p:sp>
      </p:grpSp>
      <p:sp>
        <p:nvSpPr>
          <p:cNvPr id="80953" name="AutoShape 57"/>
          <p:cNvSpPr>
            <a:spLocks noChangeArrowheads="1"/>
          </p:cNvSpPr>
          <p:nvPr/>
        </p:nvSpPr>
        <p:spPr bwMode="auto">
          <a:xfrm>
            <a:off x="4406900" y="2976563"/>
            <a:ext cx="2190750" cy="660400"/>
          </a:xfrm>
          <a:prstGeom prst="leftRightArrow">
            <a:avLst>
              <a:gd name="adj1" fmla="val 50000"/>
              <a:gd name="adj2" fmla="val 66346"/>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aphicFrame>
        <p:nvGraphicFramePr>
          <p:cNvPr id="80954" name="Object 2"/>
          <p:cNvGraphicFramePr>
            <a:graphicFrameLocks noChangeAspect="1"/>
          </p:cNvGraphicFramePr>
          <p:nvPr>
            <p:extLst>
              <p:ext uri="{D42A27DB-BD31-4B8C-83A1-F6EECF244321}">
                <p14:modId xmlns:p14="http://schemas.microsoft.com/office/powerpoint/2010/main" val="1509097289"/>
              </p:ext>
            </p:extLst>
          </p:nvPr>
        </p:nvGraphicFramePr>
        <p:xfrm>
          <a:off x="4508500" y="1292225"/>
          <a:ext cx="1835150" cy="971550"/>
        </p:xfrm>
        <a:graphic>
          <a:graphicData uri="http://schemas.openxmlformats.org/presentationml/2006/ole">
            <mc:AlternateContent xmlns:mc="http://schemas.openxmlformats.org/markup-compatibility/2006">
              <mc:Choice xmlns:v="urn:schemas-microsoft-com:vml" Requires="v">
                <p:oleObj spid="_x0000_s5277" name="Equation" r:id="rId4" imgW="863280" imgH="457200" progId="">
                  <p:embed/>
                </p:oleObj>
              </mc:Choice>
              <mc:Fallback>
                <p:oleObj name="Equation" r:id="rId4" imgW="863280" imgH="457200" progId="">
                  <p:embed/>
                  <p:pic>
                    <p:nvPicPr>
                      <p:cNvPr id="0" name="Picture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1292225"/>
                        <a:ext cx="183515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55" name="Object 3"/>
          <p:cNvGraphicFramePr>
            <a:graphicFrameLocks noChangeAspect="1"/>
          </p:cNvGraphicFramePr>
          <p:nvPr>
            <p:extLst>
              <p:ext uri="{D42A27DB-BD31-4B8C-83A1-F6EECF244321}">
                <p14:modId xmlns:p14="http://schemas.microsoft.com/office/powerpoint/2010/main" val="886742975"/>
              </p:ext>
            </p:extLst>
          </p:nvPr>
        </p:nvGraphicFramePr>
        <p:xfrm>
          <a:off x="2836863" y="4141788"/>
          <a:ext cx="4419600" cy="1466850"/>
        </p:xfrm>
        <a:graphic>
          <a:graphicData uri="http://schemas.openxmlformats.org/presentationml/2006/ole">
            <mc:AlternateContent xmlns:mc="http://schemas.openxmlformats.org/markup-compatibility/2006">
              <mc:Choice xmlns:v="urn:schemas-microsoft-com:vml" Requires="v">
                <p:oleObj spid="_x0000_s5278" name="Equation" r:id="rId6" imgW="2057400" imgH="685800" progId="">
                  <p:embed/>
                </p:oleObj>
              </mc:Choice>
              <mc:Fallback>
                <p:oleObj name="Equation" r:id="rId6" imgW="2057400" imgH="685800" progId="">
                  <p:embed/>
                  <p:pic>
                    <p:nvPicPr>
                      <p:cNvPr id="0" name="Picture 1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141788"/>
                        <a:ext cx="4419600"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59" name="Object 4"/>
          <p:cNvGraphicFramePr>
            <a:graphicFrameLocks noChangeAspect="1"/>
          </p:cNvGraphicFramePr>
          <p:nvPr>
            <p:extLst>
              <p:ext uri="{D42A27DB-BD31-4B8C-83A1-F6EECF244321}">
                <p14:modId xmlns:p14="http://schemas.microsoft.com/office/powerpoint/2010/main" val="3757146465"/>
              </p:ext>
            </p:extLst>
          </p:nvPr>
        </p:nvGraphicFramePr>
        <p:xfrm>
          <a:off x="4592638" y="2306638"/>
          <a:ext cx="1781175" cy="917575"/>
        </p:xfrm>
        <a:graphic>
          <a:graphicData uri="http://schemas.openxmlformats.org/presentationml/2006/ole">
            <mc:AlternateContent xmlns:mc="http://schemas.openxmlformats.org/markup-compatibility/2006">
              <mc:Choice xmlns:v="urn:schemas-microsoft-com:vml" Requires="v">
                <p:oleObj spid="_x0000_s5279" name="Equation" r:id="rId8" imgW="838080" imgH="431640" progId="">
                  <p:embed/>
                </p:oleObj>
              </mc:Choice>
              <mc:Fallback>
                <p:oleObj name="Equation" r:id="rId8" imgW="838080" imgH="431640" progId="">
                  <p:embed/>
                  <p:pic>
                    <p:nvPicPr>
                      <p:cNvPr id="0" name="Picture 1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2638" y="2306638"/>
                        <a:ext cx="1781175"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7C1ED1AF-DC7E-464E-B6EB-EEA774D5DC26}" type="slidenum">
              <a:rPr lang="zh-CN" altLang="en-US" smtClean="0"/>
              <a:pPr>
                <a:defRPr/>
              </a:pPr>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80954"/>
                                        </p:tgtEl>
                                        <p:attrNameLst>
                                          <p:attrName>style.visibility</p:attrName>
                                        </p:attrNameLst>
                                      </p:cBhvr>
                                      <p:to>
                                        <p:strVal val="visible"/>
                                      </p:to>
                                    </p:set>
                                  </p:childTnLst>
                                </p:cTn>
                              </p:par>
                              <p:par>
                                <p:cTn id="11" presetID="23" presetClass="entr" presetSubtype="16" fill="hold" grpId="0" nodeType="withEffect">
                                  <p:stCondLst>
                                    <p:cond delay="0"/>
                                  </p:stCondLst>
                                  <p:childTnLst>
                                    <p:set>
                                      <p:cBhvr>
                                        <p:cTn id="12" dur="1" fill="hold">
                                          <p:stCondLst>
                                            <p:cond delay="0"/>
                                          </p:stCondLst>
                                        </p:cTn>
                                        <p:tgtEl>
                                          <p:spTgt spid="80953"/>
                                        </p:tgtEl>
                                        <p:attrNameLst>
                                          <p:attrName>style.visibility</p:attrName>
                                        </p:attrNameLst>
                                      </p:cBhvr>
                                      <p:to>
                                        <p:strVal val="visible"/>
                                      </p:to>
                                    </p:set>
                                    <p:anim calcmode="lin" valueType="num">
                                      <p:cBhvr>
                                        <p:cTn id="13" dur="500" fill="hold"/>
                                        <p:tgtEl>
                                          <p:spTgt spid="80953"/>
                                        </p:tgtEl>
                                        <p:attrNameLst>
                                          <p:attrName>ppt_w</p:attrName>
                                        </p:attrNameLst>
                                      </p:cBhvr>
                                      <p:tavLst>
                                        <p:tav tm="0">
                                          <p:val>
                                            <p:fltVal val="0"/>
                                          </p:val>
                                        </p:tav>
                                        <p:tav tm="100000">
                                          <p:val>
                                            <p:strVal val="#ppt_w"/>
                                          </p:val>
                                        </p:tav>
                                      </p:tavLst>
                                    </p:anim>
                                    <p:anim calcmode="lin" valueType="num">
                                      <p:cBhvr>
                                        <p:cTn id="14" dur="500" fill="hold"/>
                                        <p:tgtEl>
                                          <p:spTgt spid="80953"/>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0959"/>
                                        </p:tgtEl>
                                        <p:attrNameLst>
                                          <p:attrName>style.visibility</p:attrName>
                                        </p:attrNameLst>
                                      </p:cBhvr>
                                      <p:to>
                                        <p:strVal val="visible"/>
                                      </p:to>
                                    </p:se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80955"/>
                                        </p:tgtEl>
                                        <p:attrNameLst>
                                          <p:attrName>style.visibility</p:attrName>
                                        </p:attrNameLst>
                                      </p:cBhvr>
                                      <p:to>
                                        <p:strVal val="visible"/>
                                      </p:to>
                                    </p:set>
                                    <p:animEffect transition="in" filter="wipe(up)">
                                      <p:cBhvr>
                                        <p:cTn id="30" dur="500"/>
                                        <p:tgtEl>
                                          <p:spTgt spid="80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a:t>
            </a:r>
            <a:r>
              <a:rPr lang="zh-CN" altLang="en-US" smtClean="0">
                <a:ea typeface="宋体" charset="-122"/>
              </a:rPr>
              <a:t>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8</a:t>
            </a:r>
            <a:r>
              <a:rPr lang="zh-CN" altLang="en-US" smtClean="0">
                <a:latin typeface="Times New Roman" pitchFamily="18" charset="0"/>
                <a:ea typeface="楷体_GB2312" pitchFamily="49" charset="-122"/>
              </a:rPr>
              <a:t>）</a:t>
            </a:r>
          </a:p>
        </p:txBody>
      </p:sp>
      <p:sp>
        <p:nvSpPr>
          <p:cNvPr id="45059" name="Rectangle 3"/>
          <p:cNvSpPr>
            <a:spLocks noGrp="1" noChangeArrowheads="1"/>
          </p:cNvSpPr>
          <p:nvPr>
            <p:ph sz="quarter" idx="11"/>
          </p:nvPr>
        </p:nvSpPr>
        <p:spPr/>
        <p:txBody>
          <a:bodyPr/>
          <a:lstStyle/>
          <a:p>
            <a:pPr eaLnBrk="1" hangingPunct="1"/>
            <a:r>
              <a:rPr lang="zh-CN" altLang="en-US" smtClean="0">
                <a:ea typeface="宋体" charset="-122"/>
                <a:cs typeface="Times New Roman" pitchFamily="18" charset="0"/>
              </a:rPr>
              <a:t>电源的串、并联等效</a:t>
            </a:r>
          </a:p>
          <a:p>
            <a:pPr lvl="1" eaLnBrk="1" hangingPunct="1"/>
            <a:r>
              <a:rPr lang="zh-CN" altLang="en-US" smtClean="0">
                <a:cs typeface="Times New Roman" pitchFamily="18" charset="0"/>
              </a:rPr>
              <a:t>电压源的串联等效</a:t>
            </a:r>
          </a:p>
        </p:txBody>
      </p:sp>
      <p:sp>
        <p:nvSpPr>
          <p:cNvPr id="81924" name="Text Box 4"/>
          <p:cNvSpPr txBox="1">
            <a:spLocks noChangeArrowheads="1"/>
          </p:cNvSpPr>
          <p:nvPr/>
        </p:nvSpPr>
        <p:spPr bwMode="auto">
          <a:xfrm>
            <a:off x="3154363" y="24447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外特性：</a:t>
            </a:r>
          </a:p>
        </p:txBody>
      </p:sp>
      <p:sp>
        <p:nvSpPr>
          <p:cNvPr id="81925" name="Text Box 5"/>
          <p:cNvSpPr txBox="1">
            <a:spLocks noChangeArrowheads="1"/>
          </p:cNvSpPr>
          <p:nvPr/>
        </p:nvSpPr>
        <p:spPr bwMode="auto">
          <a:xfrm>
            <a:off x="3224213" y="2841625"/>
            <a:ext cx="3754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u= u</a:t>
            </a:r>
            <a:r>
              <a:rPr kumimoji="1" lang="en-US" altLang="zh-CN" sz="2800" b="1" i="1" baseline="-25000">
                <a:solidFill>
                  <a:schemeClr val="tx2"/>
                </a:solidFill>
                <a:latin typeface="Times New Roman" pitchFamily="18" charset="0"/>
                <a:cs typeface="Times New Roman" pitchFamily="18" charset="0"/>
              </a:rPr>
              <a:t>s</a:t>
            </a:r>
            <a:r>
              <a:rPr kumimoji="1" lang="en-US" altLang="zh-CN" sz="2800" b="1" baseline="-25000">
                <a:solidFill>
                  <a:schemeClr val="tx2"/>
                </a:solidFill>
                <a:latin typeface="Times New Roman" pitchFamily="18" charset="0"/>
                <a:cs typeface="Times New Roman" pitchFamily="18" charset="0"/>
              </a:rPr>
              <a:t>1</a:t>
            </a:r>
            <a:r>
              <a:rPr kumimoji="1" lang="en-US" altLang="zh-CN" sz="2800" b="1" i="1">
                <a:solidFill>
                  <a:schemeClr val="tx2"/>
                </a:solidFill>
                <a:latin typeface="Times New Roman" pitchFamily="18" charset="0"/>
                <a:cs typeface="Times New Roman" pitchFamily="18" charset="0"/>
              </a:rPr>
              <a:t>+ u</a:t>
            </a:r>
            <a:r>
              <a:rPr kumimoji="1" lang="en-US" altLang="zh-CN" sz="2800" b="1" i="1" baseline="-25000">
                <a:solidFill>
                  <a:schemeClr val="tx2"/>
                </a:solidFill>
                <a:latin typeface="Times New Roman" pitchFamily="18" charset="0"/>
                <a:cs typeface="Times New Roman" pitchFamily="18" charset="0"/>
              </a:rPr>
              <a:t>s</a:t>
            </a:r>
            <a:r>
              <a:rPr kumimoji="1" lang="en-US" altLang="zh-CN" sz="2800" b="1" baseline="-25000">
                <a:solidFill>
                  <a:schemeClr val="tx2"/>
                </a:solidFill>
                <a:latin typeface="Times New Roman" pitchFamily="18" charset="0"/>
                <a:cs typeface="Times New Roman" pitchFamily="18" charset="0"/>
              </a:rPr>
              <a:t>2</a:t>
            </a:r>
            <a:r>
              <a:rPr kumimoji="1" lang="en-US" altLang="zh-CN" sz="2800" b="1" i="1">
                <a:solidFill>
                  <a:schemeClr val="tx2"/>
                </a:solidFill>
                <a:latin typeface="Times New Roman" pitchFamily="18" charset="0"/>
                <a:cs typeface="Times New Roman" pitchFamily="18" charset="0"/>
              </a:rPr>
              <a:t>+…+ u</a:t>
            </a:r>
            <a:r>
              <a:rPr kumimoji="1" lang="en-US" altLang="zh-CN" sz="2800" b="1" i="1" baseline="-25000">
                <a:solidFill>
                  <a:schemeClr val="tx2"/>
                </a:solidFill>
                <a:latin typeface="Times New Roman" pitchFamily="18" charset="0"/>
                <a:cs typeface="Times New Roman" pitchFamily="18" charset="0"/>
              </a:rPr>
              <a:t>sN</a:t>
            </a:r>
            <a:r>
              <a:rPr kumimoji="1" lang="en-US" altLang="zh-CN" sz="2800" b="1" i="1">
                <a:solidFill>
                  <a:schemeClr val="tx2"/>
                </a:solidFill>
                <a:latin typeface="Times New Roman" pitchFamily="18" charset="0"/>
                <a:cs typeface="Times New Roman" pitchFamily="18" charset="0"/>
              </a:rPr>
              <a:t>= u</a:t>
            </a:r>
            <a:r>
              <a:rPr kumimoji="1" lang="en-US" altLang="zh-CN" sz="2800" b="1" i="1" baseline="-25000">
                <a:solidFill>
                  <a:schemeClr val="tx2"/>
                </a:solidFill>
                <a:latin typeface="Times New Roman" pitchFamily="18" charset="0"/>
                <a:cs typeface="Times New Roman" pitchFamily="18" charset="0"/>
              </a:rPr>
              <a:t>s </a:t>
            </a:r>
            <a:endParaRPr kumimoji="1" lang="en-US" altLang="zh-CN" sz="2800" b="1" i="1">
              <a:solidFill>
                <a:schemeClr val="tx2"/>
              </a:solidFill>
              <a:latin typeface="Times New Roman" pitchFamily="18" charset="0"/>
              <a:cs typeface="Times New Roman" pitchFamily="18" charset="0"/>
            </a:endParaRPr>
          </a:p>
        </p:txBody>
      </p:sp>
      <p:sp>
        <p:nvSpPr>
          <p:cNvPr id="81926" name="Text Box 6"/>
          <p:cNvSpPr txBox="1">
            <a:spLocks noChangeArrowheads="1"/>
          </p:cNvSpPr>
          <p:nvPr/>
        </p:nvSpPr>
        <p:spPr bwMode="auto">
          <a:xfrm>
            <a:off x="4389438" y="24653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(KVL)</a:t>
            </a:r>
          </a:p>
        </p:txBody>
      </p:sp>
      <p:sp>
        <p:nvSpPr>
          <p:cNvPr id="81927" name="Text Box 7"/>
          <p:cNvSpPr txBox="1">
            <a:spLocks noChangeArrowheads="1"/>
          </p:cNvSpPr>
          <p:nvPr/>
        </p:nvSpPr>
        <p:spPr bwMode="auto">
          <a:xfrm>
            <a:off x="3824288" y="3352800"/>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电压源特性）</a:t>
            </a:r>
          </a:p>
        </p:txBody>
      </p:sp>
      <p:sp>
        <p:nvSpPr>
          <p:cNvPr id="81928" name="AutoShape 8"/>
          <p:cNvSpPr>
            <a:spLocks noChangeArrowheads="1"/>
          </p:cNvSpPr>
          <p:nvPr/>
        </p:nvSpPr>
        <p:spPr bwMode="auto">
          <a:xfrm>
            <a:off x="3609975" y="3871913"/>
            <a:ext cx="2590800" cy="228600"/>
          </a:xfrm>
          <a:prstGeom prst="leftRightArrow">
            <a:avLst>
              <a:gd name="adj1" fmla="val 50000"/>
              <a:gd name="adj2" fmla="val 226667"/>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81929" name="Text Box 9"/>
          <p:cNvSpPr txBox="1">
            <a:spLocks noChangeArrowheads="1"/>
          </p:cNvSpPr>
          <p:nvPr/>
        </p:nvSpPr>
        <p:spPr bwMode="auto">
          <a:xfrm>
            <a:off x="1341438" y="5110163"/>
            <a:ext cx="6769100" cy="860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若干个电压源串联，等效为一个电压源，等效电压源的数值为各串联电压源数值的叠加。</a:t>
            </a:r>
          </a:p>
        </p:txBody>
      </p:sp>
      <p:sp>
        <p:nvSpPr>
          <p:cNvPr id="81930" name="AutoShape 10"/>
          <p:cNvSpPr>
            <a:spLocks noChangeArrowheads="1"/>
          </p:cNvSpPr>
          <p:nvPr/>
        </p:nvSpPr>
        <p:spPr bwMode="auto">
          <a:xfrm>
            <a:off x="5927725" y="1479550"/>
            <a:ext cx="2759075" cy="806450"/>
          </a:xfrm>
          <a:prstGeom prst="wedgeRoundRectCallout">
            <a:avLst>
              <a:gd name="adj1" fmla="val -75778"/>
              <a:gd name="adj2" fmla="val 142519"/>
              <a:gd name="adj3" fmla="val 16667"/>
            </a:avLst>
          </a:prstGeom>
          <a:solidFill>
            <a:srgbClr val="EDFFFA"/>
          </a:solidFill>
          <a:ln w="9525">
            <a:solidFill>
              <a:schemeClr val="tx1"/>
            </a:solidFill>
            <a:miter lim="800000"/>
            <a:headEnd/>
            <a:tailEnd/>
          </a:ln>
        </p:spPr>
        <p:txBody>
          <a:bodyPr/>
          <a:lstStyle/>
          <a:p>
            <a:pPr algn="just"/>
            <a:r>
              <a:rPr kumimoji="1" lang="zh-CN" altLang="en-US" sz="2400" b="1">
                <a:solidFill>
                  <a:schemeClr val="tx2"/>
                </a:solidFill>
                <a:latin typeface="Times New Roman" pitchFamily="18" charset="0"/>
                <a:ea typeface="华文新魏" pitchFamily="2" charset="-122"/>
              </a:rPr>
              <a:t>叠加方式与参考方向有关</a:t>
            </a:r>
          </a:p>
        </p:txBody>
      </p:sp>
      <p:grpSp>
        <p:nvGrpSpPr>
          <p:cNvPr id="2" name="Group 11"/>
          <p:cNvGrpSpPr>
            <a:grpSpLocks/>
          </p:cNvGrpSpPr>
          <p:nvPr/>
        </p:nvGrpSpPr>
        <p:grpSpPr bwMode="auto">
          <a:xfrm>
            <a:off x="885825" y="2171700"/>
            <a:ext cx="1906588" cy="2801938"/>
            <a:chOff x="266" y="852"/>
            <a:chExt cx="1073" cy="1453"/>
          </a:xfrm>
        </p:grpSpPr>
        <p:grpSp>
          <p:nvGrpSpPr>
            <p:cNvPr id="45080" name="Group 12"/>
            <p:cNvGrpSpPr>
              <a:grpSpLocks/>
            </p:cNvGrpSpPr>
            <p:nvPr/>
          </p:nvGrpSpPr>
          <p:grpSpPr bwMode="auto">
            <a:xfrm>
              <a:off x="266" y="982"/>
              <a:ext cx="1073" cy="1226"/>
              <a:chOff x="266" y="982"/>
              <a:chExt cx="1073" cy="1226"/>
            </a:xfrm>
          </p:grpSpPr>
          <p:grpSp>
            <p:nvGrpSpPr>
              <p:cNvPr id="45085" name="Group 13"/>
              <p:cNvGrpSpPr>
                <a:grpSpLocks/>
              </p:cNvGrpSpPr>
              <p:nvPr/>
            </p:nvGrpSpPr>
            <p:grpSpPr bwMode="auto">
              <a:xfrm>
                <a:off x="266" y="1056"/>
                <a:ext cx="802" cy="1152"/>
                <a:chOff x="398" y="1056"/>
                <a:chExt cx="802" cy="1152"/>
              </a:xfrm>
            </p:grpSpPr>
            <p:grpSp>
              <p:nvGrpSpPr>
                <p:cNvPr id="45089" name="Group 14"/>
                <p:cNvGrpSpPr>
                  <a:grpSpLocks/>
                </p:cNvGrpSpPr>
                <p:nvPr/>
              </p:nvGrpSpPr>
              <p:grpSpPr bwMode="auto">
                <a:xfrm>
                  <a:off x="644" y="1056"/>
                  <a:ext cx="556" cy="1136"/>
                  <a:chOff x="644" y="1056"/>
                  <a:chExt cx="556" cy="1136"/>
                </a:xfrm>
              </p:grpSpPr>
              <p:sp>
                <p:nvSpPr>
                  <p:cNvPr id="45093" name="Oval 15"/>
                  <p:cNvSpPr>
                    <a:spLocks noChangeArrowheads="1"/>
                  </p:cNvSpPr>
                  <p:nvPr/>
                </p:nvSpPr>
                <p:spPr bwMode="auto">
                  <a:xfrm>
                    <a:off x="644" y="1200"/>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94" name="Oval 16"/>
                  <p:cNvSpPr>
                    <a:spLocks noChangeArrowheads="1"/>
                  </p:cNvSpPr>
                  <p:nvPr/>
                </p:nvSpPr>
                <p:spPr bwMode="auto">
                  <a:xfrm>
                    <a:off x="644" y="1440"/>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95" name="Oval 17"/>
                  <p:cNvSpPr>
                    <a:spLocks noChangeArrowheads="1"/>
                  </p:cNvSpPr>
                  <p:nvPr/>
                </p:nvSpPr>
                <p:spPr bwMode="auto">
                  <a:xfrm>
                    <a:off x="644" y="195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96" name="Freeform 18"/>
                  <p:cNvSpPr>
                    <a:spLocks/>
                  </p:cNvSpPr>
                  <p:nvPr/>
                </p:nvSpPr>
                <p:spPr bwMode="auto">
                  <a:xfrm>
                    <a:off x="720" y="1056"/>
                    <a:ext cx="480" cy="624"/>
                  </a:xfrm>
                  <a:custGeom>
                    <a:avLst/>
                    <a:gdLst>
                      <a:gd name="T0" fmla="*/ 480 w 480"/>
                      <a:gd name="T1" fmla="*/ 0 h 624"/>
                      <a:gd name="T2" fmla="*/ 0 w 480"/>
                      <a:gd name="T3" fmla="*/ 0 h 624"/>
                      <a:gd name="T4" fmla="*/ 0 w 480"/>
                      <a:gd name="T5" fmla="*/ 624 h 624"/>
                      <a:gd name="T6" fmla="*/ 0 60000 65536"/>
                      <a:gd name="T7" fmla="*/ 0 60000 65536"/>
                      <a:gd name="T8" fmla="*/ 0 60000 65536"/>
                      <a:gd name="T9" fmla="*/ 0 w 480"/>
                      <a:gd name="T10" fmla="*/ 0 h 624"/>
                      <a:gd name="T11" fmla="*/ 480 w 480"/>
                      <a:gd name="T12" fmla="*/ 624 h 624"/>
                    </a:gdLst>
                    <a:ahLst/>
                    <a:cxnLst>
                      <a:cxn ang="T6">
                        <a:pos x="T0" y="T1"/>
                      </a:cxn>
                      <a:cxn ang="T7">
                        <a:pos x="T2" y="T3"/>
                      </a:cxn>
                      <a:cxn ang="T8">
                        <a:pos x="T4" y="T5"/>
                      </a:cxn>
                    </a:cxnLst>
                    <a:rect l="T9" t="T10" r="T11" b="T12"/>
                    <a:pathLst>
                      <a:path w="480" h="624">
                        <a:moveTo>
                          <a:pt x="480" y="0"/>
                        </a:moveTo>
                        <a:lnTo>
                          <a:pt x="0" y="0"/>
                        </a:lnTo>
                        <a:lnTo>
                          <a:pt x="0" y="62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45097" name="Freeform 19"/>
                  <p:cNvSpPr>
                    <a:spLocks/>
                  </p:cNvSpPr>
                  <p:nvPr/>
                </p:nvSpPr>
                <p:spPr bwMode="auto">
                  <a:xfrm>
                    <a:off x="720" y="1904"/>
                    <a:ext cx="480" cy="288"/>
                  </a:xfrm>
                  <a:custGeom>
                    <a:avLst/>
                    <a:gdLst>
                      <a:gd name="T0" fmla="*/ 0 w 528"/>
                      <a:gd name="T1" fmla="*/ 0 h 288"/>
                      <a:gd name="T2" fmla="*/ 0 w 528"/>
                      <a:gd name="T3" fmla="*/ 288 h 288"/>
                      <a:gd name="T4" fmla="*/ 223 w 528"/>
                      <a:gd name="T5" fmla="*/ 288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0"/>
                        </a:moveTo>
                        <a:lnTo>
                          <a:pt x="0" y="288"/>
                        </a:lnTo>
                        <a:lnTo>
                          <a:pt x="528"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45098" name="Line 20"/>
                  <p:cNvSpPr>
                    <a:spLocks noChangeShapeType="1"/>
                  </p:cNvSpPr>
                  <p:nvPr/>
                </p:nvSpPr>
                <p:spPr bwMode="auto">
                  <a:xfrm>
                    <a:off x="720" y="1722"/>
                    <a:ext cx="0" cy="14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90" name="Text Box 24"/>
                <p:cNvSpPr txBox="1">
                  <a:spLocks noChangeArrowheads="1"/>
                </p:cNvSpPr>
                <p:nvPr/>
              </p:nvSpPr>
              <p:spPr bwMode="auto">
                <a:xfrm>
                  <a:off x="417" y="1134"/>
                  <a:ext cx="24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ts val="1000"/>
                    </a:lnSpc>
                  </a:pPr>
                  <a:r>
                    <a:rPr kumimoji="1" lang="en-US" altLang="zh-CN" i="1">
                      <a:latin typeface="Times New Roman" pitchFamily="18" charset="0"/>
                      <a:cs typeface="Times New Roman" pitchFamily="18" charset="0"/>
                    </a:rPr>
                    <a:t>+</a:t>
                  </a:r>
                </a:p>
                <a:p>
                  <a:pPr algn="r" eaLnBrk="1" hangingPunct="1">
                    <a:lnSpc>
                      <a:spcPts val="1000"/>
                    </a:lnSpc>
                  </a:pPr>
                  <a:r>
                    <a:rPr kumimoji="1" lang="en-US" altLang="zh-CN" i="1">
                      <a:latin typeface="Times New Roman" pitchFamily="18" charset="0"/>
                      <a:cs typeface="Times New Roman" pitchFamily="18" charset="0"/>
                    </a:rPr>
                    <a:t>u</a:t>
                  </a:r>
                  <a:r>
                    <a:rPr kumimoji="1" lang="en-US" altLang="zh-CN" baseline="-25000">
                      <a:latin typeface="Times New Roman" pitchFamily="18" charset="0"/>
                      <a:cs typeface="Times New Roman" pitchFamily="18" charset="0"/>
                    </a:rPr>
                    <a:t>s1</a:t>
                  </a:r>
                </a:p>
                <a:p>
                  <a:pPr algn="r" eaLnBrk="1" hangingPunct="1">
                    <a:lnSpc>
                      <a:spcPts val="1000"/>
                    </a:lnSpc>
                  </a:pPr>
                  <a:r>
                    <a:rPr kumimoji="1" lang="en-US" altLang="zh-CN" i="1">
                      <a:latin typeface="Times New Roman" pitchFamily="18" charset="0"/>
                      <a:cs typeface="Times New Roman" pitchFamily="18" charset="0"/>
                    </a:rPr>
                    <a:t>_</a:t>
                  </a:r>
                </a:p>
              </p:txBody>
            </p:sp>
            <p:sp>
              <p:nvSpPr>
                <p:cNvPr id="45091" name="Text Box 25"/>
                <p:cNvSpPr txBox="1">
                  <a:spLocks noChangeArrowheads="1"/>
                </p:cNvSpPr>
                <p:nvPr/>
              </p:nvSpPr>
              <p:spPr bwMode="auto">
                <a:xfrm>
                  <a:off x="417" y="1410"/>
                  <a:ext cx="24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ts val="1000"/>
                    </a:lnSpc>
                  </a:pPr>
                  <a:r>
                    <a:rPr kumimoji="1" lang="en-US" altLang="zh-CN" i="1">
                      <a:latin typeface="Times New Roman" pitchFamily="18" charset="0"/>
                      <a:cs typeface="Times New Roman" pitchFamily="18" charset="0"/>
                    </a:rPr>
                    <a:t>+</a:t>
                  </a:r>
                </a:p>
                <a:p>
                  <a:pPr algn="r" eaLnBrk="1" hangingPunct="1">
                    <a:lnSpc>
                      <a:spcPts val="1000"/>
                    </a:lnSpc>
                  </a:pPr>
                  <a:r>
                    <a:rPr kumimoji="1" lang="en-US" altLang="zh-CN" i="1">
                      <a:latin typeface="Times New Roman" pitchFamily="18" charset="0"/>
                      <a:cs typeface="Times New Roman" pitchFamily="18" charset="0"/>
                    </a:rPr>
                    <a:t>u</a:t>
                  </a:r>
                  <a:r>
                    <a:rPr kumimoji="1" lang="en-US" altLang="zh-CN" baseline="-25000">
                      <a:latin typeface="Times New Roman" pitchFamily="18" charset="0"/>
                      <a:cs typeface="Times New Roman" pitchFamily="18" charset="0"/>
                    </a:rPr>
                    <a:t>s2</a:t>
                  </a:r>
                </a:p>
                <a:p>
                  <a:pPr algn="r" eaLnBrk="1" hangingPunct="1">
                    <a:lnSpc>
                      <a:spcPts val="1000"/>
                    </a:lnSpc>
                  </a:pPr>
                  <a:r>
                    <a:rPr kumimoji="1" lang="en-US" altLang="zh-CN" i="1">
                      <a:latin typeface="Times New Roman" pitchFamily="18" charset="0"/>
                      <a:cs typeface="Times New Roman" pitchFamily="18" charset="0"/>
                    </a:rPr>
                    <a:t>_</a:t>
                  </a:r>
                </a:p>
              </p:txBody>
            </p:sp>
            <p:sp>
              <p:nvSpPr>
                <p:cNvPr id="45092" name="Text Box 26"/>
                <p:cNvSpPr txBox="1">
                  <a:spLocks noChangeArrowheads="1"/>
                </p:cNvSpPr>
                <p:nvPr/>
              </p:nvSpPr>
              <p:spPr bwMode="auto">
                <a:xfrm>
                  <a:off x="398" y="1795"/>
                  <a:ext cx="265"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kumimoji="1" lang="en-US" altLang="zh-CN" i="1">
                      <a:latin typeface="Times New Roman" pitchFamily="18" charset="0"/>
                      <a:cs typeface="Times New Roman" pitchFamily="18" charset="0"/>
                    </a:rPr>
                    <a:t>+</a:t>
                  </a:r>
                </a:p>
                <a:p>
                  <a:pPr algn="r" eaLnBrk="1" hangingPunct="1"/>
                  <a:r>
                    <a:rPr kumimoji="1" lang="en-US" altLang="zh-CN" i="1">
                      <a:latin typeface="Times New Roman" pitchFamily="18" charset="0"/>
                      <a:cs typeface="Times New Roman" pitchFamily="18" charset="0"/>
                    </a:rPr>
                    <a:t>u</a:t>
                  </a:r>
                  <a:r>
                    <a:rPr kumimoji="1" lang="en-US" altLang="zh-CN" baseline="-25000">
                      <a:latin typeface="Times New Roman" pitchFamily="18" charset="0"/>
                      <a:cs typeface="Times New Roman" pitchFamily="18" charset="0"/>
                    </a:rPr>
                    <a:t>sN</a:t>
                  </a:r>
                </a:p>
                <a:p>
                  <a:pPr algn="r" eaLnBrk="1" hangingPunct="1">
                    <a:lnSpc>
                      <a:spcPts val="1000"/>
                    </a:lnSpc>
                  </a:pPr>
                  <a:r>
                    <a:rPr kumimoji="1" lang="en-US" altLang="zh-CN" i="1">
                      <a:latin typeface="Times New Roman" pitchFamily="18" charset="0"/>
                      <a:cs typeface="Times New Roman" pitchFamily="18" charset="0"/>
                    </a:rPr>
                    <a:t>_</a:t>
                  </a:r>
                </a:p>
              </p:txBody>
            </p:sp>
          </p:grpSp>
          <p:sp>
            <p:nvSpPr>
              <p:cNvPr id="45086" name="Text Box 28"/>
              <p:cNvSpPr txBox="1">
                <a:spLocks noChangeArrowheads="1"/>
              </p:cNvSpPr>
              <p:nvPr/>
            </p:nvSpPr>
            <p:spPr bwMode="auto">
              <a:xfrm>
                <a:off x="1063" y="1245"/>
                <a:ext cx="192"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a:t>
                </a:r>
              </a:p>
              <a:p>
                <a:pPr eaLnBrk="1" hangingPunct="1"/>
                <a:endParaRPr kumimoji="1" lang="en-US" altLang="zh-CN" i="1">
                  <a:latin typeface="Times New Roman" pitchFamily="18" charset="0"/>
                  <a:cs typeface="Times New Roman" pitchFamily="18" charset="0"/>
                </a:endParaRPr>
              </a:p>
              <a:p>
                <a:pPr eaLnBrk="1" hangingPunct="1"/>
                <a:r>
                  <a:rPr kumimoji="1" lang="en-US" altLang="zh-CN" i="1">
                    <a:latin typeface="Times New Roman" pitchFamily="18" charset="0"/>
                    <a:cs typeface="Times New Roman" pitchFamily="18" charset="0"/>
                  </a:rPr>
                  <a:t>u</a:t>
                </a:r>
              </a:p>
              <a:p>
                <a:pPr eaLnBrk="1" hangingPunct="1"/>
                <a:endParaRPr kumimoji="1" lang="en-US" altLang="zh-CN" i="1">
                  <a:latin typeface="Times New Roman" pitchFamily="18" charset="0"/>
                  <a:cs typeface="Times New Roman" pitchFamily="18" charset="0"/>
                </a:endParaRPr>
              </a:p>
              <a:p>
                <a:pPr eaLnBrk="1" hangingPunct="1"/>
                <a:r>
                  <a:rPr kumimoji="1" lang="en-US" altLang="zh-CN" i="1">
                    <a:latin typeface="Times New Roman" pitchFamily="18" charset="0"/>
                    <a:cs typeface="Times New Roman" pitchFamily="18" charset="0"/>
                  </a:rPr>
                  <a:t>_</a:t>
                </a:r>
              </a:p>
            </p:txBody>
          </p:sp>
          <p:sp>
            <p:nvSpPr>
              <p:cNvPr id="45087" name="Line 29"/>
              <p:cNvSpPr>
                <a:spLocks noChangeShapeType="1"/>
              </p:cNvSpPr>
              <p:nvPr/>
            </p:nvSpPr>
            <p:spPr bwMode="auto">
              <a:xfrm flipH="1">
                <a:off x="816" y="1152"/>
                <a:ext cx="336"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88" name="Text Box 30"/>
              <p:cNvSpPr txBox="1">
                <a:spLocks noChangeArrowheads="1"/>
              </p:cNvSpPr>
              <p:nvPr/>
            </p:nvSpPr>
            <p:spPr bwMode="auto">
              <a:xfrm>
                <a:off x="1200" y="982"/>
                <a:ext cx="1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i</a:t>
                </a:r>
              </a:p>
            </p:txBody>
          </p:sp>
        </p:grpSp>
        <p:sp>
          <p:nvSpPr>
            <p:cNvPr id="45081" name="Text Box 31"/>
            <p:cNvSpPr txBox="1">
              <a:spLocks noChangeArrowheads="1"/>
            </p:cNvSpPr>
            <p:nvPr/>
          </p:nvSpPr>
          <p:spPr bwMode="auto">
            <a:xfrm>
              <a:off x="1106" y="852"/>
              <a:ext cx="16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cs typeface="Times New Roman" pitchFamily="18" charset="0"/>
                </a:rPr>
                <a:t>a</a:t>
              </a:r>
            </a:p>
          </p:txBody>
        </p:sp>
        <p:sp>
          <p:nvSpPr>
            <p:cNvPr id="45082" name="Text Box 32"/>
            <p:cNvSpPr txBox="1">
              <a:spLocks noChangeArrowheads="1"/>
            </p:cNvSpPr>
            <p:nvPr/>
          </p:nvSpPr>
          <p:spPr bwMode="auto">
            <a:xfrm>
              <a:off x="1104" y="2099"/>
              <a:ext cx="17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cs typeface="Times New Roman" pitchFamily="18" charset="0"/>
                </a:rPr>
                <a:t>b</a:t>
              </a:r>
            </a:p>
          </p:txBody>
        </p:sp>
        <p:sp>
          <p:nvSpPr>
            <p:cNvPr id="45083" name="Oval 33"/>
            <p:cNvSpPr>
              <a:spLocks noChangeArrowheads="1"/>
            </p:cNvSpPr>
            <p:nvPr/>
          </p:nvSpPr>
          <p:spPr bwMode="auto">
            <a:xfrm>
              <a:off x="1066" y="216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84" name="Oval 34"/>
            <p:cNvSpPr>
              <a:spLocks noChangeArrowheads="1"/>
            </p:cNvSpPr>
            <p:nvPr/>
          </p:nvSpPr>
          <p:spPr bwMode="auto">
            <a:xfrm>
              <a:off x="1066" y="102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grpSp>
      <p:grpSp>
        <p:nvGrpSpPr>
          <p:cNvPr id="6" name="Group 35"/>
          <p:cNvGrpSpPr>
            <a:grpSpLocks/>
          </p:cNvGrpSpPr>
          <p:nvPr/>
        </p:nvGrpSpPr>
        <p:grpSpPr bwMode="auto">
          <a:xfrm>
            <a:off x="6972300" y="2490788"/>
            <a:ext cx="1933575" cy="2174875"/>
            <a:chOff x="4104" y="964"/>
            <a:chExt cx="1084" cy="1153"/>
          </a:xfrm>
        </p:grpSpPr>
        <p:grpSp>
          <p:nvGrpSpPr>
            <p:cNvPr id="45069" name="Group 36"/>
            <p:cNvGrpSpPr>
              <a:grpSpLocks/>
            </p:cNvGrpSpPr>
            <p:nvPr/>
          </p:nvGrpSpPr>
          <p:grpSpPr bwMode="auto">
            <a:xfrm>
              <a:off x="4104" y="1012"/>
              <a:ext cx="1084" cy="1004"/>
              <a:chOff x="4104" y="1012"/>
              <a:chExt cx="1084" cy="1004"/>
            </a:xfrm>
          </p:grpSpPr>
          <p:sp>
            <p:nvSpPr>
              <p:cNvPr id="45074" name="Oval 37"/>
              <p:cNvSpPr>
                <a:spLocks noChangeArrowheads="1"/>
              </p:cNvSpPr>
              <p:nvPr/>
            </p:nvSpPr>
            <p:spPr bwMode="auto">
              <a:xfrm>
                <a:off x="4370" y="1478"/>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75" name="Freeform 38"/>
              <p:cNvSpPr>
                <a:spLocks/>
              </p:cNvSpPr>
              <p:nvPr/>
            </p:nvSpPr>
            <p:spPr bwMode="auto">
              <a:xfrm>
                <a:off x="4464" y="1104"/>
                <a:ext cx="384" cy="912"/>
              </a:xfrm>
              <a:custGeom>
                <a:avLst/>
                <a:gdLst>
                  <a:gd name="T0" fmla="*/ 384 w 384"/>
                  <a:gd name="T1" fmla="*/ 0 h 912"/>
                  <a:gd name="T2" fmla="*/ 0 w 384"/>
                  <a:gd name="T3" fmla="*/ 0 h 912"/>
                  <a:gd name="T4" fmla="*/ 0 w 384"/>
                  <a:gd name="T5" fmla="*/ 912 h 912"/>
                  <a:gd name="T6" fmla="*/ 384 w 384"/>
                  <a:gd name="T7" fmla="*/ 912 h 912"/>
                  <a:gd name="T8" fmla="*/ 0 60000 65536"/>
                  <a:gd name="T9" fmla="*/ 0 60000 65536"/>
                  <a:gd name="T10" fmla="*/ 0 60000 65536"/>
                  <a:gd name="T11" fmla="*/ 0 60000 65536"/>
                  <a:gd name="T12" fmla="*/ 0 w 384"/>
                  <a:gd name="T13" fmla="*/ 0 h 912"/>
                  <a:gd name="T14" fmla="*/ 384 w 384"/>
                  <a:gd name="T15" fmla="*/ 912 h 912"/>
                </a:gdLst>
                <a:ahLst/>
                <a:cxnLst>
                  <a:cxn ang="T8">
                    <a:pos x="T0" y="T1"/>
                  </a:cxn>
                  <a:cxn ang="T9">
                    <a:pos x="T2" y="T3"/>
                  </a:cxn>
                  <a:cxn ang="T10">
                    <a:pos x="T4" y="T5"/>
                  </a:cxn>
                  <a:cxn ang="T11">
                    <a:pos x="T6" y="T7"/>
                  </a:cxn>
                </a:cxnLst>
                <a:rect l="T12" t="T13" r="T14" b="T15"/>
                <a:pathLst>
                  <a:path w="384" h="912">
                    <a:moveTo>
                      <a:pt x="384" y="0"/>
                    </a:moveTo>
                    <a:lnTo>
                      <a:pt x="0" y="0"/>
                    </a:lnTo>
                    <a:lnTo>
                      <a:pt x="0" y="912"/>
                    </a:lnTo>
                    <a:lnTo>
                      <a:pt x="384" y="91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45076" name="Text Box 40"/>
              <p:cNvSpPr txBox="1">
                <a:spLocks noChangeArrowheads="1"/>
              </p:cNvSpPr>
              <p:nvPr/>
            </p:nvSpPr>
            <p:spPr bwMode="auto">
              <a:xfrm>
                <a:off x="4104" y="1120"/>
                <a:ext cx="256"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cs typeface="Times New Roman" pitchFamily="18" charset="0"/>
                  </a:rPr>
                  <a:t>+</a:t>
                </a:r>
              </a:p>
              <a:p>
                <a:pPr eaLnBrk="1" hangingPunct="1"/>
                <a:r>
                  <a:rPr kumimoji="1" lang="en-US" altLang="zh-CN" sz="2800" i="1">
                    <a:latin typeface="Times New Roman" pitchFamily="18" charset="0"/>
                    <a:cs typeface="Times New Roman" pitchFamily="18" charset="0"/>
                  </a:rPr>
                  <a:t>u</a:t>
                </a:r>
                <a:r>
                  <a:rPr kumimoji="1" lang="en-US" altLang="zh-CN" sz="2800" baseline="-25000">
                    <a:latin typeface="Times New Roman" pitchFamily="18" charset="0"/>
                    <a:cs typeface="Times New Roman" pitchFamily="18" charset="0"/>
                  </a:rPr>
                  <a:t>s</a:t>
                </a:r>
              </a:p>
              <a:p>
                <a:pPr eaLnBrk="1" hangingPunct="1"/>
                <a:r>
                  <a:rPr kumimoji="1" lang="en-US" altLang="zh-CN" sz="2800" i="1">
                    <a:latin typeface="Times New Roman" pitchFamily="18" charset="0"/>
                    <a:cs typeface="Times New Roman" pitchFamily="18" charset="0"/>
                  </a:rPr>
                  <a:t>_</a:t>
                </a:r>
              </a:p>
            </p:txBody>
          </p:sp>
          <p:sp>
            <p:nvSpPr>
              <p:cNvPr id="45077" name="Line 42"/>
              <p:cNvSpPr>
                <a:spLocks noChangeShapeType="1"/>
              </p:cNvSpPr>
              <p:nvPr/>
            </p:nvSpPr>
            <p:spPr bwMode="auto">
              <a:xfrm flipH="1">
                <a:off x="4656" y="1158"/>
                <a:ext cx="336"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8" name="Text Box 43"/>
              <p:cNvSpPr txBox="1">
                <a:spLocks noChangeArrowheads="1"/>
              </p:cNvSpPr>
              <p:nvPr/>
            </p:nvSpPr>
            <p:spPr bwMode="auto">
              <a:xfrm>
                <a:off x="5030" y="1012"/>
                <a:ext cx="15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cs typeface="Times New Roman" pitchFamily="18" charset="0"/>
                  </a:rPr>
                  <a:t>i</a:t>
                </a:r>
              </a:p>
            </p:txBody>
          </p:sp>
          <p:sp>
            <p:nvSpPr>
              <p:cNvPr id="45079" name="Text Box 44"/>
              <p:cNvSpPr txBox="1">
                <a:spLocks noChangeArrowheads="1"/>
              </p:cNvSpPr>
              <p:nvPr/>
            </p:nvSpPr>
            <p:spPr bwMode="auto">
              <a:xfrm>
                <a:off x="4761" y="1144"/>
                <a:ext cx="239"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cs typeface="Times New Roman" pitchFamily="18" charset="0"/>
                  </a:rPr>
                  <a:t>+</a:t>
                </a:r>
              </a:p>
              <a:p>
                <a:pPr eaLnBrk="1" hangingPunct="1"/>
                <a:r>
                  <a:rPr kumimoji="1" lang="en-US" altLang="zh-CN" sz="2800" i="1">
                    <a:latin typeface="Times New Roman" pitchFamily="18" charset="0"/>
                    <a:cs typeface="Times New Roman" pitchFamily="18" charset="0"/>
                  </a:rPr>
                  <a:t>u</a:t>
                </a:r>
              </a:p>
              <a:p>
                <a:pPr eaLnBrk="1" hangingPunct="1"/>
                <a:r>
                  <a:rPr kumimoji="1" lang="en-US" altLang="zh-CN" sz="2800" i="1">
                    <a:latin typeface="Times New Roman" pitchFamily="18" charset="0"/>
                    <a:cs typeface="Times New Roman" pitchFamily="18" charset="0"/>
                  </a:rPr>
                  <a:t>_</a:t>
                </a:r>
              </a:p>
            </p:txBody>
          </p:sp>
        </p:grpSp>
        <p:sp>
          <p:nvSpPr>
            <p:cNvPr id="45070" name="Text Box 45"/>
            <p:cNvSpPr txBox="1">
              <a:spLocks noChangeArrowheads="1"/>
            </p:cNvSpPr>
            <p:nvPr/>
          </p:nvSpPr>
          <p:spPr bwMode="auto">
            <a:xfrm>
              <a:off x="4914" y="964"/>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cs typeface="Times New Roman" pitchFamily="18" charset="0"/>
                </a:rPr>
                <a:t>a</a:t>
              </a:r>
            </a:p>
          </p:txBody>
        </p:sp>
        <p:sp>
          <p:nvSpPr>
            <p:cNvPr id="45071" name="Text Box 46"/>
            <p:cNvSpPr txBox="1">
              <a:spLocks noChangeArrowheads="1"/>
            </p:cNvSpPr>
            <p:nvPr/>
          </p:nvSpPr>
          <p:spPr bwMode="auto">
            <a:xfrm>
              <a:off x="4896" y="1923"/>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cs typeface="Times New Roman" pitchFamily="18" charset="0"/>
                </a:rPr>
                <a:t>b</a:t>
              </a:r>
            </a:p>
          </p:txBody>
        </p:sp>
        <p:sp>
          <p:nvSpPr>
            <p:cNvPr id="45072" name="Oval 47"/>
            <p:cNvSpPr>
              <a:spLocks noChangeArrowheads="1"/>
            </p:cNvSpPr>
            <p:nvPr/>
          </p:nvSpPr>
          <p:spPr bwMode="auto">
            <a:xfrm>
              <a:off x="4846" y="198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45073" name="Oval 48"/>
            <p:cNvSpPr>
              <a:spLocks noChangeArrowheads="1"/>
            </p:cNvSpPr>
            <p:nvPr/>
          </p:nvSpPr>
          <p:spPr bwMode="auto">
            <a:xfrm>
              <a:off x="4841" y="107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81925"/>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819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1927"/>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1928"/>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9"/>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81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P spid="81925" grpId="0" autoUpdateAnimBg="0"/>
      <p:bldP spid="81926" grpId="0" autoUpdateAnimBg="0"/>
      <p:bldP spid="81927" grpId="0" autoUpdateAnimBg="0"/>
      <p:bldP spid="81928" grpId="0" animBg="1"/>
      <p:bldP spid="81929" grpId="0" animBg="1" autoUpdateAnimBg="0"/>
      <p:bldP spid="8193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a:t>
            </a:r>
            <a:r>
              <a:rPr lang="zh-CN" altLang="en-US" smtClean="0">
                <a:ea typeface="宋体" charset="-122"/>
              </a:rPr>
              <a:t>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9</a:t>
            </a:r>
            <a:r>
              <a:rPr lang="zh-CN" altLang="en-US" smtClean="0">
                <a:latin typeface="Times New Roman" pitchFamily="18" charset="0"/>
                <a:ea typeface="楷体_GB2312" pitchFamily="49" charset="-122"/>
              </a:rPr>
              <a:t>）</a:t>
            </a:r>
          </a:p>
        </p:txBody>
      </p:sp>
      <p:sp>
        <p:nvSpPr>
          <p:cNvPr id="46083" name="Rectangle 3"/>
          <p:cNvSpPr>
            <a:spLocks noGrp="1" noChangeArrowheads="1"/>
          </p:cNvSpPr>
          <p:nvPr>
            <p:ph sz="quarter" idx="11"/>
          </p:nvPr>
        </p:nvSpPr>
        <p:spPr/>
        <p:txBody>
          <a:bodyPr/>
          <a:lstStyle/>
          <a:p>
            <a:pPr lvl="1" eaLnBrk="1" hangingPunct="1"/>
            <a:r>
              <a:rPr lang="zh-CN" altLang="en-US" smtClean="0"/>
              <a:t>电流源的并联等效</a:t>
            </a:r>
          </a:p>
        </p:txBody>
      </p:sp>
      <p:sp>
        <p:nvSpPr>
          <p:cNvPr id="108548" name="Text Box 4"/>
          <p:cNvSpPr txBox="1">
            <a:spLocks noChangeArrowheads="1"/>
          </p:cNvSpPr>
          <p:nvPr/>
        </p:nvSpPr>
        <p:spPr bwMode="auto">
          <a:xfrm>
            <a:off x="3854450" y="17891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外特性：</a:t>
            </a:r>
          </a:p>
        </p:txBody>
      </p:sp>
      <p:sp>
        <p:nvSpPr>
          <p:cNvPr id="108549" name="Text Box 5"/>
          <p:cNvSpPr txBox="1">
            <a:spLocks noChangeArrowheads="1"/>
          </p:cNvSpPr>
          <p:nvPr/>
        </p:nvSpPr>
        <p:spPr bwMode="auto">
          <a:xfrm>
            <a:off x="3833813" y="2201863"/>
            <a:ext cx="325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rPr>
              <a:t>i= i</a:t>
            </a:r>
            <a:r>
              <a:rPr kumimoji="1" lang="en-US" altLang="zh-CN" sz="2800" b="1" i="1" baseline="-25000">
                <a:solidFill>
                  <a:schemeClr val="tx2"/>
                </a:solidFill>
                <a:latin typeface="Times New Roman" pitchFamily="18" charset="0"/>
              </a:rPr>
              <a:t>s</a:t>
            </a:r>
            <a:r>
              <a:rPr kumimoji="1" lang="en-US" altLang="zh-CN" sz="2800" b="1" baseline="-25000">
                <a:solidFill>
                  <a:schemeClr val="tx2"/>
                </a:solidFill>
                <a:latin typeface="Times New Roman" pitchFamily="18" charset="0"/>
              </a:rPr>
              <a:t>1</a:t>
            </a:r>
            <a:r>
              <a:rPr kumimoji="1" lang="en-US" altLang="zh-CN" sz="2800" b="1" i="1">
                <a:solidFill>
                  <a:schemeClr val="tx2"/>
                </a:solidFill>
                <a:latin typeface="Times New Roman" pitchFamily="18" charset="0"/>
              </a:rPr>
              <a:t>+ i</a:t>
            </a:r>
            <a:r>
              <a:rPr kumimoji="1" lang="en-US" altLang="zh-CN" sz="2800" b="1" i="1" baseline="-25000">
                <a:solidFill>
                  <a:schemeClr val="tx2"/>
                </a:solidFill>
                <a:latin typeface="Times New Roman" pitchFamily="18" charset="0"/>
              </a:rPr>
              <a:t>s</a:t>
            </a:r>
            <a:r>
              <a:rPr kumimoji="1" lang="en-US" altLang="zh-CN" sz="2800" b="1" baseline="-25000">
                <a:solidFill>
                  <a:schemeClr val="tx2"/>
                </a:solidFill>
                <a:latin typeface="Times New Roman" pitchFamily="18" charset="0"/>
              </a:rPr>
              <a:t>2</a:t>
            </a:r>
            <a:r>
              <a:rPr kumimoji="1" lang="en-US" altLang="zh-CN" sz="2800" b="1" i="1">
                <a:solidFill>
                  <a:schemeClr val="tx2"/>
                </a:solidFill>
                <a:latin typeface="Times New Roman" pitchFamily="18" charset="0"/>
              </a:rPr>
              <a:t>+</a:t>
            </a:r>
            <a:r>
              <a:rPr kumimoji="1" lang="en-US" altLang="zh-CN" sz="2800" b="1" i="1">
                <a:solidFill>
                  <a:schemeClr val="tx2"/>
                </a:solidFill>
                <a:latin typeface="Times New Roman" pitchFamily="18" charset="0"/>
                <a:cs typeface="Times New Roman" pitchFamily="18" charset="0"/>
              </a:rPr>
              <a:t>…+</a:t>
            </a:r>
            <a:r>
              <a:rPr kumimoji="1" lang="en-US" altLang="zh-CN" sz="2800" b="1" i="1">
                <a:solidFill>
                  <a:schemeClr val="tx2"/>
                </a:solidFill>
                <a:latin typeface="Times New Roman" pitchFamily="18" charset="0"/>
              </a:rPr>
              <a:t> i</a:t>
            </a:r>
            <a:r>
              <a:rPr kumimoji="1" lang="en-US" altLang="zh-CN" sz="2800" b="1" i="1" baseline="-25000">
                <a:solidFill>
                  <a:schemeClr val="tx2"/>
                </a:solidFill>
                <a:latin typeface="Times New Roman" pitchFamily="18" charset="0"/>
              </a:rPr>
              <a:t>sN</a:t>
            </a:r>
            <a:r>
              <a:rPr kumimoji="1" lang="en-US" altLang="zh-CN" sz="2800" b="1" i="1">
                <a:solidFill>
                  <a:schemeClr val="tx2"/>
                </a:solidFill>
                <a:latin typeface="Times New Roman" pitchFamily="18" charset="0"/>
              </a:rPr>
              <a:t>= i</a:t>
            </a:r>
            <a:r>
              <a:rPr kumimoji="1" lang="en-US" altLang="zh-CN" sz="2800" b="1" i="1" baseline="-25000">
                <a:solidFill>
                  <a:schemeClr val="tx2"/>
                </a:solidFill>
                <a:latin typeface="Times New Roman" pitchFamily="18" charset="0"/>
              </a:rPr>
              <a:t>s </a:t>
            </a:r>
            <a:endParaRPr kumimoji="1" lang="en-US" altLang="zh-CN" sz="2800" b="1" i="1">
              <a:solidFill>
                <a:schemeClr val="tx2"/>
              </a:solidFill>
              <a:latin typeface="Times New Roman" pitchFamily="18" charset="0"/>
            </a:endParaRPr>
          </a:p>
        </p:txBody>
      </p:sp>
      <p:sp>
        <p:nvSpPr>
          <p:cNvPr id="108550" name="Text Box 6"/>
          <p:cNvSpPr txBox="1">
            <a:spLocks noChangeArrowheads="1"/>
          </p:cNvSpPr>
          <p:nvPr/>
        </p:nvSpPr>
        <p:spPr bwMode="auto">
          <a:xfrm>
            <a:off x="5029200" y="18097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(KCL)</a:t>
            </a:r>
          </a:p>
        </p:txBody>
      </p:sp>
      <p:sp>
        <p:nvSpPr>
          <p:cNvPr id="108551" name="Text Box 7"/>
          <p:cNvSpPr txBox="1">
            <a:spLocks noChangeArrowheads="1"/>
          </p:cNvSpPr>
          <p:nvPr/>
        </p:nvSpPr>
        <p:spPr bwMode="auto">
          <a:xfrm>
            <a:off x="4281488" y="2849563"/>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电流源特性）</a:t>
            </a:r>
          </a:p>
        </p:txBody>
      </p:sp>
      <p:sp>
        <p:nvSpPr>
          <p:cNvPr id="108552" name="AutoShape 8"/>
          <p:cNvSpPr>
            <a:spLocks noChangeArrowheads="1"/>
          </p:cNvSpPr>
          <p:nvPr/>
        </p:nvSpPr>
        <p:spPr bwMode="auto">
          <a:xfrm>
            <a:off x="4022725" y="3430588"/>
            <a:ext cx="2590800" cy="228600"/>
          </a:xfrm>
          <a:prstGeom prst="leftRightArrow">
            <a:avLst>
              <a:gd name="adj1" fmla="val 50000"/>
              <a:gd name="adj2" fmla="val 226667"/>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endParaRPr>
          </a:p>
        </p:txBody>
      </p:sp>
      <p:sp>
        <p:nvSpPr>
          <p:cNvPr id="108553" name="Text Box 9"/>
          <p:cNvSpPr txBox="1">
            <a:spLocks noChangeArrowheads="1"/>
          </p:cNvSpPr>
          <p:nvPr/>
        </p:nvSpPr>
        <p:spPr bwMode="auto">
          <a:xfrm>
            <a:off x="1463675" y="4484688"/>
            <a:ext cx="6769100" cy="860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若干个电流源并联，等效为一个电流源，等效电流源的数值为各并联电流源数值的叠加。</a:t>
            </a:r>
          </a:p>
        </p:txBody>
      </p:sp>
      <p:sp>
        <p:nvSpPr>
          <p:cNvPr id="108554" name="AutoShape 10"/>
          <p:cNvSpPr>
            <a:spLocks noChangeArrowheads="1"/>
          </p:cNvSpPr>
          <p:nvPr/>
        </p:nvSpPr>
        <p:spPr bwMode="auto">
          <a:xfrm>
            <a:off x="6262688" y="1082675"/>
            <a:ext cx="2668587" cy="806450"/>
          </a:xfrm>
          <a:prstGeom prst="wedgeRoundRectCallout">
            <a:avLst>
              <a:gd name="adj1" fmla="val -58921"/>
              <a:gd name="adj2" fmla="val 10472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kumimoji="1" lang="zh-CN" altLang="en-US" sz="2400" b="1">
                <a:solidFill>
                  <a:schemeClr val="tx2"/>
                </a:solidFill>
                <a:latin typeface="Times New Roman" pitchFamily="18" charset="0"/>
                <a:ea typeface="华文新魏" pitchFamily="2" charset="-122"/>
              </a:rPr>
              <a:t>叠加方式与参考方向有关</a:t>
            </a:r>
          </a:p>
        </p:txBody>
      </p:sp>
      <p:grpSp>
        <p:nvGrpSpPr>
          <p:cNvPr id="2" name="Group 96"/>
          <p:cNvGrpSpPr>
            <a:grpSpLocks/>
          </p:cNvGrpSpPr>
          <p:nvPr/>
        </p:nvGrpSpPr>
        <p:grpSpPr bwMode="auto">
          <a:xfrm>
            <a:off x="441325" y="1630363"/>
            <a:ext cx="3154363" cy="2727325"/>
            <a:chOff x="278" y="1027"/>
            <a:chExt cx="1987" cy="1718"/>
          </a:xfrm>
        </p:grpSpPr>
        <p:grpSp>
          <p:nvGrpSpPr>
            <p:cNvPr id="46107" name="Group 50"/>
            <p:cNvGrpSpPr>
              <a:grpSpLocks/>
            </p:cNvGrpSpPr>
            <p:nvPr/>
          </p:nvGrpSpPr>
          <p:grpSpPr bwMode="auto">
            <a:xfrm>
              <a:off x="500" y="1902"/>
              <a:ext cx="153" cy="144"/>
              <a:chOff x="346" y="3264"/>
              <a:chExt cx="153" cy="144"/>
            </a:xfrm>
          </p:grpSpPr>
          <p:sp>
            <p:nvSpPr>
              <p:cNvPr id="46134" name="Oval 51"/>
              <p:cNvSpPr>
                <a:spLocks noChangeArrowheads="1"/>
              </p:cNvSpPr>
              <p:nvPr/>
            </p:nvSpPr>
            <p:spPr bwMode="auto">
              <a:xfrm>
                <a:off x="346"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135" name="Line 52"/>
              <p:cNvSpPr>
                <a:spLocks noChangeShapeType="1"/>
              </p:cNvSpPr>
              <p:nvPr/>
            </p:nvSpPr>
            <p:spPr bwMode="auto">
              <a:xfrm>
                <a:off x="356"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108" name="Group 53"/>
            <p:cNvGrpSpPr>
              <a:grpSpLocks/>
            </p:cNvGrpSpPr>
            <p:nvPr/>
          </p:nvGrpSpPr>
          <p:grpSpPr bwMode="auto">
            <a:xfrm>
              <a:off x="835" y="1902"/>
              <a:ext cx="153" cy="144"/>
              <a:chOff x="346" y="3264"/>
              <a:chExt cx="153" cy="144"/>
            </a:xfrm>
          </p:grpSpPr>
          <p:sp>
            <p:nvSpPr>
              <p:cNvPr id="46132" name="Oval 54"/>
              <p:cNvSpPr>
                <a:spLocks noChangeArrowheads="1"/>
              </p:cNvSpPr>
              <p:nvPr/>
            </p:nvSpPr>
            <p:spPr bwMode="auto">
              <a:xfrm>
                <a:off x="346"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133" name="Line 55"/>
              <p:cNvSpPr>
                <a:spLocks noChangeShapeType="1"/>
              </p:cNvSpPr>
              <p:nvPr/>
            </p:nvSpPr>
            <p:spPr bwMode="auto">
              <a:xfrm>
                <a:off x="356"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109" name="Group 56"/>
            <p:cNvGrpSpPr>
              <a:grpSpLocks/>
            </p:cNvGrpSpPr>
            <p:nvPr/>
          </p:nvGrpSpPr>
          <p:grpSpPr bwMode="auto">
            <a:xfrm>
              <a:off x="1509" y="1902"/>
              <a:ext cx="153" cy="144"/>
              <a:chOff x="346" y="3264"/>
              <a:chExt cx="153" cy="144"/>
            </a:xfrm>
          </p:grpSpPr>
          <p:sp>
            <p:nvSpPr>
              <p:cNvPr id="46130" name="Oval 57"/>
              <p:cNvSpPr>
                <a:spLocks noChangeArrowheads="1"/>
              </p:cNvSpPr>
              <p:nvPr/>
            </p:nvSpPr>
            <p:spPr bwMode="auto">
              <a:xfrm>
                <a:off x="346"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131" name="Line 58"/>
              <p:cNvSpPr>
                <a:spLocks noChangeShapeType="1"/>
              </p:cNvSpPr>
              <p:nvPr/>
            </p:nvSpPr>
            <p:spPr bwMode="auto">
              <a:xfrm>
                <a:off x="356"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10" name="Freeform 59"/>
            <p:cNvSpPr>
              <a:spLocks/>
            </p:cNvSpPr>
            <p:nvPr/>
          </p:nvSpPr>
          <p:spPr bwMode="auto">
            <a:xfrm>
              <a:off x="566" y="1518"/>
              <a:ext cx="1488" cy="384"/>
            </a:xfrm>
            <a:custGeom>
              <a:avLst/>
              <a:gdLst>
                <a:gd name="T0" fmla="*/ 1488 w 1488"/>
                <a:gd name="T1" fmla="*/ 0 h 384"/>
                <a:gd name="T2" fmla="*/ 0 w 1488"/>
                <a:gd name="T3" fmla="*/ 0 h 384"/>
                <a:gd name="T4" fmla="*/ 0 w 1488"/>
                <a:gd name="T5" fmla="*/ 384 h 384"/>
                <a:gd name="T6" fmla="*/ 0 60000 65536"/>
                <a:gd name="T7" fmla="*/ 0 60000 65536"/>
                <a:gd name="T8" fmla="*/ 0 60000 65536"/>
                <a:gd name="T9" fmla="*/ 0 w 1488"/>
                <a:gd name="T10" fmla="*/ 0 h 384"/>
                <a:gd name="T11" fmla="*/ 1488 w 1488"/>
                <a:gd name="T12" fmla="*/ 384 h 384"/>
              </a:gdLst>
              <a:ahLst/>
              <a:cxnLst>
                <a:cxn ang="T6">
                  <a:pos x="T0" y="T1"/>
                </a:cxn>
                <a:cxn ang="T7">
                  <a:pos x="T2" y="T3"/>
                </a:cxn>
                <a:cxn ang="T8">
                  <a:pos x="T4" y="T5"/>
                </a:cxn>
              </a:cxnLst>
              <a:rect l="T9" t="T10" r="T11" b="T12"/>
              <a:pathLst>
                <a:path w="1488" h="384">
                  <a:moveTo>
                    <a:pt x="1488"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111" name="Freeform 60"/>
            <p:cNvSpPr>
              <a:spLocks/>
            </p:cNvSpPr>
            <p:nvPr/>
          </p:nvSpPr>
          <p:spPr bwMode="auto">
            <a:xfrm flipV="1">
              <a:off x="566" y="2046"/>
              <a:ext cx="1488" cy="384"/>
            </a:xfrm>
            <a:custGeom>
              <a:avLst/>
              <a:gdLst>
                <a:gd name="T0" fmla="*/ 1488 w 1488"/>
                <a:gd name="T1" fmla="*/ 0 h 384"/>
                <a:gd name="T2" fmla="*/ 0 w 1488"/>
                <a:gd name="T3" fmla="*/ 0 h 384"/>
                <a:gd name="T4" fmla="*/ 0 w 1488"/>
                <a:gd name="T5" fmla="*/ 384 h 384"/>
                <a:gd name="T6" fmla="*/ 0 60000 65536"/>
                <a:gd name="T7" fmla="*/ 0 60000 65536"/>
                <a:gd name="T8" fmla="*/ 0 60000 65536"/>
                <a:gd name="T9" fmla="*/ 0 w 1488"/>
                <a:gd name="T10" fmla="*/ 0 h 384"/>
                <a:gd name="T11" fmla="*/ 1488 w 1488"/>
                <a:gd name="T12" fmla="*/ 384 h 384"/>
              </a:gdLst>
              <a:ahLst/>
              <a:cxnLst>
                <a:cxn ang="T6">
                  <a:pos x="T0" y="T1"/>
                </a:cxn>
                <a:cxn ang="T7">
                  <a:pos x="T2" y="T3"/>
                </a:cxn>
                <a:cxn ang="T8">
                  <a:pos x="T4" y="T5"/>
                </a:cxn>
              </a:cxnLst>
              <a:rect l="T9" t="T10" r="T11" b="T12"/>
              <a:pathLst>
                <a:path w="1488" h="384">
                  <a:moveTo>
                    <a:pt x="1488"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112" name="Line 61"/>
            <p:cNvSpPr>
              <a:spLocks noChangeShapeType="1"/>
            </p:cNvSpPr>
            <p:nvPr/>
          </p:nvSpPr>
          <p:spPr bwMode="auto">
            <a:xfrm flipV="1">
              <a:off x="902" y="1508"/>
              <a:ext cx="0" cy="384"/>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13" name="Line 62"/>
            <p:cNvSpPr>
              <a:spLocks noChangeShapeType="1"/>
            </p:cNvSpPr>
            <p:nvPr/>
          </p:nvSpPr>
          <p:spPr bwMode="auto">
            <a:xfrm flipV="1">
              <a:off x="1576" y="1508"/>
              <a:ext cx="0" cy="384"/>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14" name="Line 63"/>
            <p:cNvSpPr>
              <a:spLocks noChangeShapeType="1"/>
            </p:cNvSpPr>
            <p:nvPr/>
          </p:nvSpPr>
          <p:spPr bwMode="auto">
            <a:xfrm>
              <a:off x="908" y="2046"/>
              <a:ext cx="0" cy="384"/>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15" name="Line 64"/>
            <p:cNvSpPr>
              <a:spLocks noChangeShapeType="1"/>
            </p:cNvSpPr>
            <p:nvPr/>
          </p:nvSpPr>
          <p:spPr bwMode="auto">
            <a:xfrm>
              <a:off x="1582" y="2046"/>
              <a:ext cx="0" cy="384"/>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16" name="Line 65"/>
            <p:cNvSpPr>
              <a:spLocks noChangeShapeType="1"/>
            </p:cNvSpPr>
            <p:nvPr/>
          </p:nvSpPr>
          <p:spPr bwMode="auto">
            <a:xfrm>
              <a:off x="458" y="1814"/>
              <a:ext cx="0" cy="288"/>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17" name="Line 66"/>
            <p:cNvSpPr>
              <a:spLocks noChangeShapeType="1"/>
            </p:cNvSpPr>
            <p:nvPr/>
          </p:nvSpPr>
          <p:spPr bwMode="auto">
            <a:xfrm>
              <a:off x="806" y="1814"/>
              <a:ext cx="0" cy="288"/>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18" name="Line 67"/>
            <p:cNvSpPr>
              <a:spLocks noChangeShapeType="1"/>
            </p:cNvSpPr>
            <p:nvPr/>
          </p:nvSpPr>
          <p:spPr bwMode="auto">
            <a:xfrm>
              <a:off x="1478" y="1814"/>
              <a:ext cx="0" cy="288"/>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19" name="Text Box 68"/>
            <p:cNvSpPr txBox="1">
              <a:spLocks noChangeArrowheads="1"/>
            </p:cNvSpPr>
            <p:nvPr/>
          </p:nvSpPr>
          <p:spPr bwMode="auto">
            <a:xfrm>
              <a:off x="1252" y="1448"/>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r>
                <a:rPr kumimoji="1" lang="en-US" altLang="zh-CN" sz="2800" baseline="-25000">
                  <a:latin typeface="Times New Roman" pitchFamily="18" charset="0"/>
                </a:rPr>
                <a:t>sN</a:t>
              </a:r>
              <a:endParaRPr kumimoji="1" lang="en-US" altLang="zh-CN" sz="2800" i="1">
                <a:latin typeface="Times New Roman" pitchFamily="18" charset="0"/>
              </a:endParaRPr>
            </a:p>
          </p:txBody>
        </p:sp>
        <p:sp>
          <p:nvSpPr>
            <p:cNvPr id="46120" name="Text Box 69"/>
            <p:cNvSpPr txBox="1">
              <a:spLocks noChangeArrowheads="1"/>
            </p:cNvSpPr>
            <p:nvPr/>
          </p:nvSpPr>
          <p:spPr bwMode="auto">
            <a:xfrm>
              <a:off x="632" y="1448"/>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r>
                <a:rPr kumimoji="1" lang="en-US" altLang="zh-CN" sz="2800" baseline="-25000">
                  <a:latin typeface="Times New Roman" pitchFamily="18" charset="0"/>
                </a:rPr>
                <a:t>s2</a:t>
              </a:r>
              <a:endParaRPr kumimoji="1" lang="en-US" altLang="zh-CN" sz="2800" i="1">
                <a:latin typeface="Times New Roman" pitchFamily="18" charset="0"/>
              </a:endParaRPr>
            </a:p>
          </p:txBody>
        </p:sp>
        <p:sp>
          <p:nvSpPr>
            <p:cNvPr id="46121" name="Text Box 70"/>
            <p:cNvSpPr txBox="1">
              <a:spLocks noChangeArrowheads="1"/>
            </p:cNvSpPr>
            <p:nvPr/>
          </p:nvSpPr>
          <p:spPr bwMode="auto">
            <a:xfrm>
              <a:off x="278" y="1448"/>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r>
                <a:rPr kumimoji="1" lang="en-US" altLang="zh-CN" sz="2800" baseline="-25000">
                  <a:latin typeface="Times New Roman" pitchFamily="18" charset="0"/>
                </a:rPr>
                <a:t>s1</a:t>
              </a:r>
              <a:endParaRPr kumimoji="1" lang="en-US" altLang="zh-CN" sz="2800" i="1">
                <a:latin typeface="Times New Roman" pitchFamily="18" charset="0"/>
              </a:endParaRPr>
            </a:p>
          </p:txBody>
        </p:sp>
        <p:sp>
          <p:nvSpPr>
            <p:cNvPr id="46122" name="Text Box 71"/>
            <p:cNvSpPr txBox="1">
              <a:spLocks noChangeArrowheads="1"/>
            </p:cNvSpPr>
            <p:nvPr/>
          </p:nvSpPr>
          <p:spPr bwMode="auto">
            <a:xfrm>
              <a:off x="1084" y="166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3600">
                  <a:latin typeface="Times New Roman" pitchFamily="18" charset="0"/>
                  <a:cs typeface="Times New Roman" pitchFamily="18" charset="0"/>
                </a:rPr>
                <a:t>…</a:t>
              </a:r>
              <a:endParaRPr kumimoji="1" lang="en-US" altLang="zh-CN" sz="3600">
                <a:latin typeface="Times New Roman" pitchFamily="18" charset="0"/>
              </a:endParaRPr>
            </a:p>
          </p:txBody>
        </p:sp>
        <p:sp>
          <p:nvSpPr>
            <p:cNvPr id="46123" name="Line 73"/>
            <p:cNvSpPr>
              <a:spLocks noChangeShapeType="1"/>
            </p:cNvSpPr>
            <p:nvPr/>
          </p:nvSpPr>
          <p:spPr bwMode="auto">
            <a:xfrm flipH="1">
              <a:off x="1641" y="1384"/>
              <a:ext cx="288"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24" name="Text Box 74"/>
            <p:cNvSpPr txBox="1">
              <a:spLocks noChangeArrowheads="1"/>
            </p:cNvSpPr>
            <p:nvPr/>
          </p:nvSpPr>
          <p:spPr bwMode="auto">
            <a:xfrm>
              <a:off x="1996" y="1468"/>
              <a:ext cx="269"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a:t>
              </a:r>
            </a:p>
            <a:p>
              <a:pPr eaLnBrk="1" hangingPunct="1"/>
              <a:r>
                <a:rPr kumimoji="1" lang="en-US" altLang="zh-CN" sz="2800" i="1">
                  <a:latin typeface="Times New Roman" pitchFamily="18" charset="0"/>
                </a:rPr>
                <a:t>u</a:t>
              </a:r>
            </a:p>
            <a:p>
              <a:pPr eaLnBrk="1" hangingPunct="1"/>
              <a:r>
                <a:rPr kumimoji="1" lang="en-US" altLang="zh-CN" sz="2800" i="1">
                  <a:latin typeface="Times New Roman" pitchFamily="18" charset="0"/>
                </a:rPr>
                <a:t>_</a:t>
              </a:r>
            </a:p>
          </p:txBody>
        </p:sp>
        <p:sp>
          <p:nvSpPr>
            <p:cNvPr id="46125" name="Text Box 75"/>
            <p:cNvSpPr txBox="1">
              <a:spLocks noChangeArrowheads="1"/>
            </p:cNvSpPr>
            <p:nvPr/>
          </p:nvSpPr>
          <p:spPr bwMode="auto">
            <a:xfrm>
              <a:off x="1725" y="1027"/>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p>
          </p:txBody>
        </p:sp>
        <p:sp>
          <p:nvSpPr>
            <p:cNvPr id="46126" name="Text Box 76"/>
            <p:cNvSpPr txBox="1">
              <a:spLocks noChangeArrowheads="1"/>
            </p:cNvSpPr>
            <p:nvPr/>
          </p:nvSpPr>
          <p:spPr bwMode="auto">
            <a:xfrm>
              <a:off x="1948" y="1224"/>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a</a:t>
              </a:r>
            </a:p>
          </p:txBody>
        </p:sp>
        <p:sp>
          <p:nvSpPr>
            <p:cNvPr id="46127" name="Text Box 77"/>
            <p:cNvSpPr txBox="1">
              <a:spLocks noChangeArrowheads="1"/>
            </p:cNvSpPr>
            <p:nvPr/>
          </p:nvSpPr>
          <p:spPr bwMode="auto">
            <a:xfrm>
              <a:off x="1958" y="241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b</a:t>
              </a:r>
            </a:p>
          </p:txBody>
        </p:sp>
        <p:sp>
          <p:nvSpPr>
            <p:cNvPr id="46128" name="Oval 78"/>
            <p:cNvSpPr>
              <a:spLocks noChangeArrowheads="1"/>
            </p:cNvSpPr>
            <p:nvPr/>
          </p:nvSpPr>
          <p:spPr bwMode="auto">
            <a:xfrm>
              <a:off x="2054" y="240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129" name="Oval 79"/>
            <p:cNvSpPr>
              <a:spLocks noChangeArrowheads="1"/>
            </p:cNvSpPr>
            <p:nvPr/>
          </p:nvSpPr>
          <p:spPr bwMode="auto">
            <a:xfrm>
              <a:off x="2054" y="149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grpSp>
        <p:nvGrpSpPr>
          <p:cNvPr id="6" name="Group 80"/>
          <p:cNvGrpSpPr>
            <a:grpSpLocks/>
          </p:cNvGrpSpPr>
          <p:nvPr/>
        </p:nvGrpSpPr>
        <p:grpSpPr bwMode="auto">
          <a:xfrm>
            <a:off x="7054850" y="1905000"/>
            <a:ext cx="1666875" cy="2286000"/>
            <a:chOff x="4214" y="2562"/>
            <a:chExt cx="1050" cy="1440"/>
          </a:xfrm>
        </p:grpSpPr>
        <p:grpSp>
          <p:nvGrpSpPr>
            <p:cNvPr id="46093" name="Group 81"/>
            <p:cNvGrpSpPr>
              <a:grpSpLocks/>
            </p:cNvGrpSpPr>
            <p:nvPr/>
          </p:nvGrpSpPr>
          <p:grpSpPr bwMode="auto">
            <a:xfrm>
              <a:off x="4436" y="3260"/>
              <a:ext cx="153" cy="144"/>
              <a:chOff x="346" y="3264"/>
              <a:chExt cx="153" cy="144"/>
            </a:xfrm>
          </p:grpSpPr>
          <p:sp>
            <p:nvSpPr>
              <p:cNvPr id="46105" name="Oval 82"/>
              <p:cNvSpPr>
                <a:spLocks noChangeArrowheads="1"/>
              </p:cNvSpPr>
              <p:nvPr/>
            </p:nvSpPr>
            <p:spPr bwMode="auto">
              <a:xfrm>
                <a:off x="346"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106" name="Line 83"/>
              <p:cNvSpPr>
                <a:spLocks noChangeShapeType="1"/>
              </p:cNvSpPr>
              <p:nvPr/>
            </p:nvSpPr>
            <p:spPr bwMode="auto">
              <a:xfrm>
                <a:off x="356"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94" name="Text Box 84"/>
            <p:cNvSpPr txBox="1">
              <a:spLocks noChangeArrowheads="1"/>
            </p:cNvSpPr>
            <p:nvPr/>
          </p:nvSpPr>
          <p:spPr bwMode="auto">
            <a:xfrm>
              <a:off x="4996" y="2562"/>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a</a:t>
              </a:r>
            </a:p>
          </p:txBody>
        </p:sp>
        <p:sp>
          <p:nvSpPr>
            <p:cNvPr id="46095" name="Text Box 85"/>
            <p:cNvSpPr txBox="1">
              <a:spLocks noChangeArrowheads="1"/>
            </p:cNvSpPr>
            <p:nvPr/>
          </p:nvSpPr>
          <p:spPr bwMode="auto">
            <a:xfrm>
              <a:off x="4996" y="36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b</a:t>
              </a:r>
            </a:p>
          </p:txBody>
        </p:sp>
        <p:sp>
          <p:nvSpPr>
            <p:cNvPr id="46096" name="Oval 86"/>
            <p:cNvSpPr>
              <a:spLocks noChangeArrowheads="1"/>
            </p:cNvSpPr>
            <p:nvPr/>
          </p:nvSpPr>
          <p:spPr bwMode="auto">
            <a:xfrm>
              <a:off x="4948" y="37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097" name="Oval 87"/>
            <p:cNvSpPr>
              <a:spLocks noChangeArrowheads="1"/>
            </p:cNvSpPr>
            <p:nvPr/>
          </p:nvSpPr>
          <p:spPr bwMode="auto">
            <a:xfrm>
              <a:off x="4948" y="285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6098" name="Freeform 88"/>
            <p:cNvSpPr>
              <a:spLocks/>
            </p:cNvSpPr>
            <p:nvPr/>
          </p:nvSpPr>
          <p:spPr bwMode="auto">
            <a:xfrm>
              <a:off x="4512" y="2880"/>
              <a:ext cx="432" cy="384"/>
            </a:xfrm>
            <a:custGeom>
              <a:avLst/>
              <a:gdLst>
                <a:gd name="T0" fmla="*/ 432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099" name="Freeform 89"/>
            <p:cNvSpPr>
              <a:spLocks/>
            </p:cNvSpPr>
            <p:nvPr/>
          </p:nvSpPr>
          <p:spPr bwMode="auto">
            <a:xfrm flipV="1">
              <a:off x="4512" y="3408"/>
              <a:ext cx="432" cy="384"/>
            </a:xfrm>
            <a:custGeom>
              <a:avLst/>
              <a:gdLst>
                <a:gd name="T0" fmla="*/ 432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100" name="Line 90"/>
            <p:cNvSpPr>
              <a:spLocks noChangeShapeType="1"/>
            </p:cNvSpPr>
            <p:nvPr/>
          </p:nvSpPr>
          <p:spPr bwMode="auto">
            <a:xfrm>
              <a:off x="4368" y="3168"/>
              <a:ext cx="0" cy="384"/>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01" name="Text Box 91"/>
            <p:cNvSpPr txBox="1">
              <a:spLocks noChangeArrowheads="1"/>
            </p:cNvSpPr>
            <p:nvPr/>
          </p:nvSpPr>
          <p:spPr bwMode="auto">
            <a:xfrm>
              <a:off x="4214" y="2796"/>
              <a:ext cx="2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3200" i="1">
                  <a:latin typeface="Times New Roman" pitchFamily="18" charset="0"/>
                </a:rPr>
                <a:t>i</a:t>
              </a:r>
              <a:r>
                <a:rPr kumimoji="1" lang="en-US" altLang="zh-CN" sz="3200" baseline="-25000">
                  <a:latin typeface="Times New Roman" pitchFamily="18" charset="0"/>
                </a:rPr>
                <a:t>s</a:t>
              </a:r>
              <a:endParaRPr kumimoji="1" lang="en-US" altLang="zh-CN" sz="3200" i="1">
                <a:latin typeface="Times New Roman" pitchFamily="18" charset="0"/>
              </a:endParaRPr>
            </a:p>
          </p:txBody>
        </p:sp>
        <p:sp>
          <p:nvSpPr>
            <p:cNvPr id="46102" name="Line 93"/>
            <p:cNvSpPr>
              <a:spLocks noChangeShapeType="1"/>
            </p:cNvSpPr>
            <p:nvPr/>
          </p:nvSpPr>
          <p:spPr bwMode="auto">
            <a:xfrm flipH="1">
              <a:off x="4752" y="2976"/>
              <a:ext cx="288"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6103" name="Text Box 94"/>
            <p:cNvSpPr txBox="1">
              <a:spLocks noChangeArrowheads="1"/>
            </p:cNvSpPr>
            <p:nvPr/>
          </p:nvSpPr>
          <p:spPr bwMode="auto">
            <a:xfrm>
              <a:off x="5086" y="281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p>
          </p:txBody>
        </p:sp>
        <p:sp>
          <p:nvSpPr>
            <p:cNvPr id="46104" name="Text Box 95"/>
            <p:cNvSpPr txBox="1">
              <a:spLocks noChangeArrowheads="1"/>
            </p:cNvSpPr>
            <p:nvPr/>
          </p:nvSpPr>
          <p:spPr bwMode="auto">
            <a:xfrm>
              <a:off x="4855" y="3027"/>
              <a:ext cx="269"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500"/>
                </a:lnSpc>
              </a:pPr>
              <a:r>
                <a:rPr kumimoji="1" lang="en-US" altLang="zh-CN" sz="2800" i="1">
                  <a:latin typeface="Times New Roman" pitchFamily="18" charset="0"/>
                </a:rPr>
                <a:t>+</a:t>
              </a:r>
            </a:p>
            <a:p>
              <a:pPr eaLnBrk="1" hangingPunct="1">
                <a:lnSpc>
                  <a:spcPts val="2500"/>
                </a:lnSpc>
              </a:pPr>
              <a:r>
                <a:rPr kumimoji="1" lang="en-US" altLang="zh-CN" sz="2800" i="1">
                  <a:latin typeface="Times New Roman" pitchFamily="18" charset="0"/>
                </a:rPr>
                <a:t>u</a:t>
              </a:r>
            </a:p>
            <a:p>
              <a:pPr eaLnBrk="1" hangingPunct="1">
                <a:lnSpc>
                  <a:spcPts val="2500"/>
                </a:lnSpc>
              </a:pPr>
              <a:r>
                <a:rPr kumimoji="1" lang="en-US" altLang="zh-CN" sz="2800" i="1">
                  <a:latin typeface="Times New Roman" pitchFamily="18" charset="0"/>
                </a:rPr>
                <a:t>_</a:t>
              </a:r>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854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8549"/>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855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855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08552"/>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553"/>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08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49" grpId="0" autoUpdateAnimBg="0"/>
      <p:bldP spid="108550" grpId="0" autoUpdateAnimBg="0"/>
      <p:bldP spid="108551" grpId="0" autoUpdateAnimBg="0"/>
      <p:bldP spid="108552" grpId="0" animBg="1"/>
      <p:bldP spid="108553" grpId="0" animBg="1" autoUpdateAnimBg="0"/>
      <p:bldP spid="10855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a:t>
            </a:r>
            <a:r>
              <a:rPr lang="zh-CN" altLang="en-US" smtClean="0">
                <a:ea typeface="宋体" charset="-122"/>
              </a:rPr>
              <a:t>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10</a:t>
            </a:r>
            <a:r>
              <a:rPr lang="zh-CN" altLang="en-US" smtClean="0">
                <a:latin typeface="Times New Roman" pitchFamily="18" charset="0"/>
                <a:ea typeface="楷体_GB2312" pitchFamily="49" charset="-122"/>
              </a:rPr>
              <a:t>）</a:t>
            </a:r>
          </a:p>
        </p:txBody>
      </p:sp>
      <p:sp>
        <p:nvSpPr>
          <p:cNvPr id="47107" name="Rectangle 3"/>
          <p:cNvSpPr>
            <a:spLocks noGrp="1" noChangeArrowheads="1"/>
          </p:cNvSpPr>
          <p:nvPr>
            <p:ph sz="quarter" idx="11"/>
          </p:nvPr>
        </p:nvSpPr>
        <p:spPr/>
        <p:txBody>
          <a:bodyPr/>
          <a:lstStyle/>
          <a:p>
            <a:pPr lvl="1" eaLnBrk="1" hangingPunct="1"/>
            <a:r>
              <a:rPr lang="zh-CN" altLang="en-US" smtClean="0"/>
              <a:t>电压源与其他元件的并联等效</a:t>
            </a:r>
          </a:p>
        </p:txBody>
      </p:sp>
      <p:sp>
        <p:nvSpPr>
          <p:cNvPr id="109624" name="Text Box 56"/>
          <p:cNvSpPr txBox="1">
            <a:spLocks noChangeArrowheads="1"/>
          </p:cNvSpPr>
          <p:nvPr/>
        </p:nvSpPr>
        <p:spPr bwMode="auto">
          <a:xfrm>
            <a:off x="3306763" y="19637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外特性：</a:t>
            </a:r>
          </a:p>
        </p:txBody>
      </p:sp>
      <p:sp>
        <p:nvSpPr>
          <p:cNvPr id="109625" name="Text Box 57"/>
          <p:cNvSpPr txBox="1">
            <a:spLocks noChangeArrowheads="1"/>
          </p:cNvSpPr>
          <p:nvPr/>
        </p:nvSpPr>
        <p:spPr bwMode="auto">
          <a:xfrm>
            <a:off x="3990975" y="2427288"/>
            <a:ext cx="105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rPr>
              <a:t>u </a:t>
            </a:r>
            <a:r>
              <a:rPr kumimoji="1" lang="en-US" altLang="zh-CN" sz="2800" b="1">
                <a:solidFill>
                  <a:schemeClr val="tx2"/>
                </a:solidFill>
                <a:latin typeface="Times New Roman" pitchFamily="18" charset="0"/>
              </a:rPr>
              <a:t>= </a:t>
            </a:r>
            <a:r>
              <a:rPr kumimoji="1" lang="en-US" altLang="zh-CN" sz="2800" b="1" i="1">
                <a:solidFill>
                  <a:schemeClr val="tx2"/>
                </a:solidFill>
                <a:latin typeface="Times New Roman" pitchFamily="18" charset="0"/>
              </a:rPr>
              <a:t>u</a:t>
            </a:r>
            <a:r>
              <a:rPr kumimoji="1" lang="en-US" altLang="zh-CN" sz="2800" b="1" baseline="-25000">
                <a:solidFill>
                  <a:schemeClr val="tx2"/>
                </a:solidFill>
                <a:latin typeface="Times New Roman" pitchFamily="18" charset="0"/>
              </a:rPr>
              <a:t>s</a:t>
            </a:r>
            <a:endParaRPr kumimoji="1" lang="en-US" altLang="zh-CN" sz="2800" b="1">
              <a:solidFill>
                <a:schemeClr val="tx2"/>
              </a:solidFill>
              <a:latin typeface="Times New Roman" pitchFamily="18" charset="0"/>
            </a:endParaRPr>
          </a:p>
        </p:txBody>
      </p:sp>
      <p:sp>
        <p:nvSpPr>
          <p:cNvPr id="109626" name="Text Box 58"/>
          <p:cNvSpPr txBox="1">
            <a:spLocks noChangeArrowheads="1"/>
          </p:cNvSpPr>
          <p:nvPr/>
        </p:nvSpPr>
        <p:spPr bwMode="auto">
          <a:xfrm>
            <a:off x="4618038" y="19367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(KVL)</a:t>
            </a:r>
          </a:p>
        </p:txBody>
      </p:sp>
      <p:sp>
        <p:nvSpPr>
          <p:cNvPr id="109627" name="Text Box 59"/>
          <p:cNvSpPr txBox="1">
            <a:spLocks noChangeArrowheads="1"/>
          </p:cNvSpPr>
          <p:nvPr/>
        </p:nvSpPr>
        <p:spPr bwMode="auto">
          <a:xfrm>
            <a:off x="3478213" y="2954338"/>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电压源特性）</a:t>
            </a:r>
          </a:p>
        </p:txBody>
      </p:sp>
      <p:sp>
        <p:nvSpPr>
          <p:cNvPr id="109628" name="AutoShape 60"/>
          <p:cNvSpPr>
            <a:spLocks noChangeArrowheads="1"/>
          </p:cNvSpPr>
          <p:nvPr/>
        </p:nvSpPr>
        <p:spPr bwMode="auto">
          <a:xfrm>
            <a:off x="3429000" y="3503613"/>
            <a:ext cx="2590800" cy="228600"/>
          </a:xfrm>
          <a:prstGeom prst="leftRightArrow">
            <a:avLst>
              <a:gd name="adj1" fmla="val 50000"/>
              <a:gd name="adj2" fmla="val 226667"/>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endParaRPr>
          </a:p>
        </p:txBody>
      </p:sp>
      <p:sp>
        <p:nvSpPr>
          <p:cNvPr id="109629" name="Text Box 61"/>
          <p:cNvSpPr txBox="1">
            <a:spLocks noChangeArrowheads="1"/>
          </p:cNvSpPr>
          <p:nvPr/>
        </p:nvSpPr>
        <p:spPr bwMode="auto">
          <a:xfrm>
            <a:off x="1612900" y="4113213"/>
            <a:ext cx="6203950" cy="860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ea typeface="华文新魏" pitchFamily="2" charset="-122"/>
              </a:rPr>
              <a:t>电压源与任意非电压源元件（包括电流源）并联，等效为一个同值电压源。</a:t>
            </a:r>
          </a:p>
        </p:txBody>
      </p:sp>
      <p:grpSp>
        <p:nvGrpSpPr>
          <p:cNvPr id="2" name="Group 63"/>
          <p:cNvGrpSpPr>
            <a:grpSpLocks/>
          </p:cNvGrpSpPr>
          <p:nvPr/>
        </p:nvGrpSpPr>
        <p:grpSpPr bwMode="auto">
          <a:xfrm>
            <a:off x="6286500" y="1601788"/>
            <a:ext cx="1827213" cy="2398712"/>
            <a:chOff x="4057" y="770"/>
            <a:chExt cx="1151" cy="1511"/>
          </a:xfrm>
        </p:grpSpPr>
        <p:grpSp>
          <p:nvGrpSpPr>
            <p:cNvPr id="47133" name="Group 64"/>
            <p:cNvGrpSpPr>
              <a:grpSpLocks/>
            </p:cNvGrpSpPr>
            <p:nvPr/>
          </p:nvGrpSpPr>
          <p:grpSpPr bwMode="auto">
            <a:xfrm>
              <a:off x="4057" y="1002"/>
              <a:ext cx="1151" cy="1014"/>
              <a:chOff x="4057" y="1002"/>
              <a:chExt cx="1151" cy="1014"/>
            </a:xfrm>
          </p:grpSpPr>
          <p:sp>
            <p:nvSpPr>
              <p:cNvPr id="47138" name="Oval 65"/>
              <p:cNvSpPr>
                <a:spLocks noChangeArrowheads="1"/>
              </p:cNvSpPr>
              <p:nvPr/>
            </p:nvSpPr>
            <p:spPr bwMode="auto">
              <a:xfrm>
                <a:off x="4370" y="1478"/>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7139" name="Freeform 66"/>
              <p:cNvSpPr>
                <a:spLocks/>
              </p:cNvSpPr>
              <p:nvPr/>
            </p:nvSpPr>
            <p:spPr bwMode="auto">
              <a:xfrm>
                <a:off x="4464" y="1104"/>
                <a:ext cx="384" cy="912"/>
              </a:xfrm>
              <a:custGeom>
                <a:avLst/>
                <a:gdLst>
                  <a:gd name="T0" fmla="*/ 384 w 384"/>
                  <a:gd name="T1" fmla="*/ 0 h 912"/>
                  <a:gd name="T2" fmla="*/ 0 w 384"/>
                  <a:gd name="T3" fmla="*/ 0 h 912"/>
                  <a:gd name="T4" fmla="*/ 0 w 384"/>
                  <a:gd name="T5" fmla="*/ 912 h 912"/>
                  <a:gd name="T6" fmla="*/ 384 w 384"/>
                  <a:gd name="T7" fmla="*/ 912 h 912"/>
                  <a:gd name="T8" fmla="*/ 0 60000 65536"/>
                  <a:gd name="T9" fmla="*/ 0 60000 65536"/>
                  <a:gd name="T10" fmla="*/ 0 60000 65536"/>
                  <a:gd name="T11" fmla="*/ 0 60000 65536"/>
                  <a:gd name="T12" fmla="*/ 0 w 384"/>
                  <a:gd name="T13" fmla="*/ 0 h 912"/>
                  <a:gd name="T14" fmla="*/ 384 w 384"/>
                  <a:gd name="T15" fmla="*/ 912 h 912"/>
                </a:gdLst>
                <a:ahLst/>
                <a:cxnLst>
                  <a:cxn ang="T8">
                    <a:pos x="T0" y="T1"/>
                  </a:cxn>
                  <a:cxn ang="T9">
                    <a:pos x="T2" y="T3"/>
                  </a:cxn>
                  <a:cxn ang="T10">
                    <a:pos x="T4" y="T5"/>
                  </a:cxn>
                  <a:cxn ang="T11">
                    <a:pos x="T6" y="T7"/>
                  </a:cxn>
                </a:cxnLst>
                <a:rect l="T12" t="T13" r="T14" b="T15"/>
                <a:pathLst>
                  <a:path w="384" h="912">
                    <a:moveTo>
                      <a:pt x="384" y="0"/>
                    </a:moveTo>
                    <a:lnTo>
                      <a:pt x="0" y="0"/>
                    </a:lnTo>
                    <a:lnTo>
                      <a:pt x="0" y="912"/>
                    </a:lnTo>
                    <a:lnTo>
                      <a:pt x="384" y="91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7140" name="Text Box 68"/>
              <p:cNvSpPr txBox="1">
                <a:spLocks noChangeArrowheads="1"/>
              </p:cNvSpPr>
              <p:nvPr/>
            </p:nvSpPr>
            <p:spPr bwMode="auto">
              <a:xfrm>
                <a:off x="4057" y="1201"/>
                <a:ext cx="288"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500"/>
                  </a:lnSpc>
                </a:pPr>
                <a:r>
                  <a:rPr kumimoji="1" lang="en-US" altLang="zh-CN" sz="2800" i="1">
                    <a:latin typeface="Times New Roman" pitchFamily="18" charset="0"/>
                  </a:rPr>
                  <a:t>+</a:t>
                </a:r>
              </a:p>
              <a:p>
                <a:pPr eaLnBrk="1" hangingPunct="1">
                  <a:lnSpc>
                    <a:spcPts val="2500"/>
                  </a:lnSpc>
                </a:pPr>
                <a:r>
                  <a:rPr kumimoji="1" lang="en-US" altLang="zh-CN" sz="2800" i="1">
                    <a:latin typeface="Times New Roman" pitchFamily="18" charset="0"/>
                  </a:rPr>
                  <a:t>u</a:t>
                </a:r>
                <a:r>
                  <a:rPr kumimoji="1" lang="en-US" altLang="zh-CN" sz="2800" baseline="-25000">
                    <a:latin typeface="Times New Roman" pitchFamily="18" charset="0"/>
                  </a:rPr>
                  <a:t>s</a:t>
                </a:r>
              </a:p>
              <a:p>
                <a:pPr eaLnBrk="1" hangingPunct="1">
                  <a:lnSpc>
                    <a:spcPts val="2500"/>
                  </a:lnSpc>
                </a:pPr>
                <a:r>
                  <a:rPr kumimoji="1" lang="en-US" altLang="zh-CN" sz="2800" i="1">
                    <a:latin typeface="Times New Roman" pitchFamily="18" charset="0"/>
                  </a:rPr>
                  <a:t>_</a:t>
                </a:r>
              </a:p>
            </p:txBody>
          </p:sp>
          <p:sp>
            <p:nvSpPr>
              <p:cNvPr id="47141" name="Line 70"/>
              <p:cNvSpPr>
                <a:spLocks noChangeShapeType="1"/>
              </p:cNvSpPr>
              <p:nvPr/>
            </p:nvSpPr>
            <p:spPr bwMode="auto">
              <a:xfrm flipH="1">
                <a:off x="4656" y="1200"/>
                <a:ext cx="336"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7142" name="Text Box 71"/>
              <p:cNvSpPr txBox="1">
                <a:spLocks noChangeArrowheads="1"/>
              </p:cNvSpPr>
              <p:nvPr/>
            </p:nvSpPr>
            <p:spPr bwMode="auto">
              <a:xfrm>
                <a:off x="5030" y="100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p>
            </p:txBody>
          </p:sp>
          <p:sp>
            <p:nvSpPr>
              <p:cNvPr id="47143" name="Text Box 72"/>
              <p:cNvSpPr txBox="1">
                <a:spLocks noChangeArrowheads="1"/>
              </p:cNvSpPr>
              <p:nvPr/>
            </p:nvSpPr>
            <p:spPr bwMode="auto">
              <a:xfrm>
                <a:off x="4867" y="1229"/>
                <a:ext cx="269"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800"/>
                  </a:lnSpc>
                </a:pPr>
                <a:r>
                  <a:rPr kumimoji="1" lang="en-US" altLang="zh-CN" sz="2800" i="1">
                    <a:latin typeface="Times New Roman" pitchFamily="18" charset="0"/>
                  </a:rPr>
                  <a:t>+</a:t>
                </a:r>
              </a:p>
              <a:p>
                <a:pPr eaLnBrk="1" hangingPunct="1">
                  <a:lnSpc>
                    <a:spcPts val="2800"/>
                  </a:lnSpc>
                </a:pPr>
                <a:r>
                  <a:rPr kumimoji="1" lang="en-US" altLang="zh-CN" sz="2800" i="1">
                    <a:latin typeface="Times New Roman" pitchFamily="18" charset="0"/>
                  </a:rPr>
                  <a:t>u</a:t>
                </a:r>
              </a:p>
              <a:p>
                <a:pPr eaLnBrk="1" hangingPunct="1">
                  <a:lnSpc>
                    <a:spcPts val="2800"/>
                  </a:lnSpc>
                </a:pPr>
                <a:r>
                  <a:rPr kumimoji="1" lang="en-US" altLang="zh-CN" sz="2800" i="1">
                    <a:latin typeface="Times New Roman" pitchFamily="18" charset="0"/>
                  </a:rPr>
                  <a:t>_</a:t>
                </a:r>
              </a:p>
            </p:txBody>
          </p:sp>
        </p:grpSp>
        <p:sp>
          <p:nvSpPr>
            <p:cNvPr id="47134" name="Text Box 73"/>
            <p:cNvSpPr txBox="1">
              <a:spLocks noChangeArrowheads="1"/>
            </p:cNvSpPr>
            <p:nvPr/>
          </p:nvSpPr>
          <p:spPr bwMode="auto">
            <a:xfrm>
              <a:off x="4848" y="77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a</a:t>
              </a:r>
            </a:p>
          </p:txBody>
        </p:sp>
        <p:sp>
          <p:nvSpPr>
            <p:cNvPr id="47135" name="Text Box 74"/>
            <p:cNvSpPr txBox="1">
              <a:spLocks noChangeArrowheads="1"/>
            </p:cNvSpPr>
            <p:nvPr/>
          </p:nvSpPr>
          <p:spPr bwMode="auto">
            <a:xfrm>
              <a:off x="4867" y="205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b</a:t>
              </a:r>
            </a:p>
          </p:txBody>
        </p:sp>
        <p:sp>
          <p:nvSpPr>
            <p:cNvPr id="47136" name="Oval 75"/>
            <p:cNvSpPr>
              <a:spLocks noChangeArrowheads="1"/>
            </p:cNvSpPr>
            <p:nvPr/>
          </p:nvSpPr>
          <p:spPr bwMode="auto">
            <a:xfrm>
              <a:off x="4846" y="198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7137" name="Oval 76"/>
            <p:cNvSpPr>
              <a:spLocks noChangeArrowheads="1"/>
            </p:cNvSpPr>
            <p:nvPr/>
          </p:nvSpPr>
          <p:spPr bwMode="auto">
            <a:xfrm>
              <a:off x="4868" y="107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grpSp>
        <p:nvGrpSpPr>
          <p:cNvPr id="4" name="Group 96"/>
          <p:cNvGrpSpPr>
            <a:grpSpLocks/>
          </p:cNvGrpSpPr>
          <p:nvPr/>
        </p:nvGrpSpPr>
        <p:grpSpPr bwMode="auto">
          <a:xfrm>
            <a:off x="509588" y="1582738"/>
            <a:ext cx="2489200" cy="2262187"/>
            <a:chOff x="321" y="997"/>
            <a:chExt cx="1568" cy="1425"/>
          </a:xfrm>
        </p:grpSpPr>
        <p:sp>
          <p:nvSpPr>
            <p:cNvPr id="47117" name="Oval 78"/>
            <p:cNvSpPr>
              <a:spLocks noChangeArrowheads="1"/>
            </p:cNvSpPr>
            <p:nvPr/>
          </p:nvSpPr>
          <p:spPr bwMode="auto">
            <a:xfrm>
              <a:off x="585" y="1713"/>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7118" name="Text Box 80"/>
            <p:cNvSpPr txBox="1">
              <a:spLocks noChangeArrowheads="1"/>
            </p:cNvSpPr>
            <p:nvPr/>
          </p:nvSpPr>
          <p:spPr bwMode="auto">
            <a:xfrm>
              <a:off x="321" y="1350"/>
              <a:ext cx="26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latin typeface="Times New Roman" pitchFamily="18" charset="0"/>
                </a:rPr>
                <a:t>+</a:t>
              </a:r>
            </a:p>
            <a:p>
              <a:pPr eaLnBrk="1" hangingPunct="1"/>
              <a:r>
                <a:rPr kumimoji="1" lang="en-US" altLang="zh-CN" sz="2400" i="1">
                  <a:latin typeface="Times New Roman" pitchFamily="18" charset="0"/>
                </a:rPr>
                <a:t>u</a:t>
              </a:r>
              <a:r>
                <a:rPr kumimoji="1" lang="en-US" altLang="zh-CN" sz="2400" baseline="-25000">
                  <a:latin typeface="Times New Roman" pitchFamily="18" charset="0"/>
                </a:rPr>
                <a:t>s</a:t>
              </a:r>
            </a:p>
            <a:p>
              <a:pPr eaLnBrk="1" hangingPunct="1"/>
              <a:r>
                <a:rPr kumimoji="1" lang="en-US" altLang="zh-CN" sz="2400" i="1">
                  <a:latin typeface="Times New Roman" pitchFamily="18" charset="0"/>
                </a:rPr>
                <a:t>_</a:t>
              </a:r>
            </a:p>
          </p:txBody>
        </p:sp>
        <p:sp>
          <p:nvSpPr>
            <p:cNvPr id="47119" name="Text Box 82"/>
            <p:cNvSpPr txBox="1">
              <a:spLocks noChangeArrowheads="1"/>
            </p:cNvSpPr>
            <p:nvPr/>
          </p:nvSpPr>
          <p:spPr bwMode="auto">
            <a:xfrm>
              <a:off x="1530" y="1395"/>
              <a:ext cx="24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latin typeface="Times New Roman" pitchFamily="18" charset="0"/>
                </a:rPr>
                <a:t>+</a:t>
              </a:r>
            </a:p>
            <a:p>
              <a:pPr eaLnBrk="1" hangingPunct="1"/>
              <a:r>
                <a:rPr kumimoji="1" lang="en-US" altLang="zh-CN" sz="2400" i="1">
                  <a:latin typeface="Times New Roman" pitchFamily="18" charset="0"/>
                </a:rPr>
                <a:t>u</a:t>
              </a:r>
            </a:p>
            <a:p>
              <a:pPr eaLnBrk="1" hangingPunct="1"/>
              <a:r>
                <a:rPr kumimoji="1" lang="en-US" altLang="zh-CN" sz="2400" i="1">
                  <a:latin typeface="Times New Roman" pitchFamily="18" charset="0"/>
                </a:rPr>
                <a:t>_</a:t>
              </a:r>
            </a:p>
          </p:txBody>
        </p:sp>
        <p:sp>
          <p:nvSpPr>
            <p:cNvPr id="47120" name="Line 83"/>
            <p:cNvSpPr>
              <a:spLocks noChangeShapeType="1"/>
            </p:cNvSpPr>
            <p:nvPr/>
          </p:nvSpPr>
          <p:spPr bwMode="auto">
            <a:xfrm flipH="1">
              <a:off x="1205" y="1185"/>
              <a:ext cx="336"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7121" name="Text Box 84"/>
            <p:cNvSpPr txBox="1">
              <a:spLocks noChangeArrowheads="1"/>
            </p:cNvSpPr>
            <p:nvPr/>
          </p:nvSpPr>
          <p:spPr bwMode="auto">
            <a:xfrm>
              <a:off x="1535" y="99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latin typeface="Times New Roman" pitchFamily="18" charset="0"/>
                </a:rPr>
                <a:t>i</a:t>
              </a:r>
            </a:p>
          </p:txBody>
        </p:sp>
        <p:grpSp>
          <p:nvGrpSpPr>
            <p:cNvPr id="47122" name="Group 85"/>
            <p:cNvGrpSpPr>
              <a:grpSpLocks/>
            </p:cNvGrpSpPr>
            <p:nvPr/>
          </p:nvGrpSpPr>
          <p:grpSpPr bwMode="auto">
            <a:xfrm>
              <a:off x="655" y="1131"/>
              <a:ext cx="1234" cy="1291"/>
              <a:chOff x="406" y="906"/>
              <a:chExt cx="1234" cy="1291"/>
            </a:xfrm>
          </p:grpSpPr>
          <p:sp>
            <p:nvSpPr>
              <p:cNvPr id="47126" name="Text Box 86"/>
              <p:cNvSpPr txBox="1">
                <a:spLocks noChangeArrowheads="1"/>
              </p:cNvSpPr>
              <p:nvPr/>
            </p:nvSpPr>
            <p:spPr bwMode="auto">
              <a:xfrm>
                <a:off x="1444" y="906"/>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rPr>
                  <a:t>a</a:t>
                </a:r>
              </a:p>
            </p:txBody>
          </p:sp>
          <p:grpSp>
            <p:nvGrpSpPr>
              <p:cNvPr id="47127" name="Group 87"/>
              <p:cNvGrpSpPr>
                <a:grpSpLocks/>
              </p:cNvGrpSpPr>
              <p:nvPr/>
            </p:nvGrpSpPr>
            <p:grpSpPr bwMode="auto">
              <a:xfrm>
                <a:off x="406" y="1028"/>
                <a:ext cx="1234" cy="1169"/>
                <a:chOff x="96" y="1028"/>
                <a:chExt cx="1234" cy="1169"/>
              </a:xfrm>
            </p:grpSpPr>
            <p:sp>
              <p:nvSpPr>
                <p:cNvPr id="47128" name="Text Box 88"/>
                <p:cNvSpPr txBox="1">
                  <a:spLocks noChangeArrowheads="1"/>
                </p:cNvSpPr>
                <p:nvPr/>
              </p:nvSpPr>
              <p:spPr bwMode="auto">
                <a:xfrm>
                  <a:off x="1134" y="194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latin typeface="Times New Roman" pitchFamily="18" charset="0"/>
                    </a:rPr>
                    <a:t>b</a:t>
                  </a:r>
                </a:p>
              </p:txBody>
            </p:sp>
            <p:grpSp>
              <p:nvGrpSpPr>
                <p:cNvPr id="47129" name="Group 89"/>
                <p:cNvGrpSpPr>
                  <a:grpSpLocks/>
                </p:cNvGrpSpPr>
                <p:nvPr/>
              </p:nvGrpSpPr>
              <p:grpSpPr bwMode="auto">
                <a:xfrm>
                  <a:off x="96" y="1028"/>
                  <a:ext cx="1018" cy="1064"/>
                  <a:chOff x="96" y="1028"/>
                  <a:chExt cx="1018" cy="1064"/>
                </a:xfrm>
              </p:grpSpPr>
              <p:sp>
                <p:nvSpPr>
                  <p:cNvPr id="47130" name="Oval 90"/>
                  <p:cNvSpPr>
                    <a:spLocks noChangeArrowheads="1"/>
                  </p:cNvSpPr>
                  <p:nvPr/>
                </p:nvSpPr>
                <p:spPr bwMode="auto">
                  <a:xfrm>
                    <a:off x="1066" y="204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7131" name="Oval 91"/>
                  <p:cNvSpPr>
                    <a:spLocks noChangeArrowheads="1"/>
                  </p:cNvSpPr>
                  <p:nvPr/>
                </p:nvSpPr>
                <p:spPr bwMode="auto">
                  <a:xfrm>
                    <a:off x="1066" y="102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7132" name="Freeform 92"/>
                  <p:cNvSpPr>
                    <a:spLocks/>
                  </p:cNvSpPr>
                  <p:nvPr/>
                </p:nvSpPr>
                <p:spPr bwMode="auto">
                  <a:xfrm>
                    <a:off x="96" y="1056"/>
                    <a:ext cx="960" cy="1008"/>
                  </a:xfrm>
                  <a:custGeom>
                    <a:avLst/>
                    <a:gdLst>
                      <a:gd name="T0" fmla="*/ 960 w 960"/>
                      <a:gd name="T1" fmla="*/ 0 h 1008"/>
                      <a:gd name="T2" fmla="*/ 0 w 960"/>
                      <a:gd name="T3" fmla="*/ 0 h 1008"/>
                      <a:gd name="T4" fmla="*/ 0 w 960"/>
                      <a:gd name="T5" fmla="*/ 1008 h 1008"/>
                      <a:gd name="T6" fmla="*/ 960 w 960"/>
                      <a:gd name="T7" fmla="*/ 1008 h 1008"/>
                      <a:gd name="T8" fmla="*/ 0 60000 65536"/>
                      <a:gd name="T9" fmla="*/ 0 60000 65536"/>
                      <a:gd name="T10" fmla="*/ 0 60000 65536"/>
                      <a:gd name="T11" fmla="*/ 0 60000 65536"/>
                      <a:gd name="T12" fmla="*/ 0 w 960"/>
                      <a:gd name="T13" fmla="*/ 0 h 1008"/>
                      <a:gd name="T14" fmla="*/ 960 w 960"/>
                      <a:gd name="T15" fmla="*/ 1008 h 1008"/>
                    </a:gdLst>
                    <a:ahLst/>
                    <a:cxnLst>
                      <a:cxn ang="T8">
                        <a:pos x="T0" y="T1"/>
                      </a:cxn>
                      <a:cxn ang="T9">
                        <a:pos x="T2" y="T3"/>
                      </a:cxn>
                      <a:cxn ang="T10">
                        <a:pos x="T4" y="T5"/>
                      </a:cxn>
                      <a:cxn ang="T11">
                        <a:pos x="T6" y="T7"/>
                      </a:cxn>
                    </a:cxnLst>
                    <a:rect l="T12" t="T13" r="T14" b="T15"/>
                    <a:pathLst>
                      <a:path w="960" h="1008">
                        <a:moveTo>
                          <a:pt x="960" y="0"/>
                        </a:moveTo>
                        <a:lnTo>
                          <a:pt x="0" y="0"/>
                        </a:lnTo>
                        <a:lnTo>
                          <a:pt x="0" y="1008"/>
                        </a:lnTo>
                        <a:lnTo>
                          <a:pt x="960" y="100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grpSp>
          </p:grpSp>
        </p:grpSp>
        <p:sp>
          <p:nvSpPr>
            <p:cNvPr id="47123" name="Rectangle 93"/>
            <p:cNvSpPr>
              <a:spLocks noChangeArrowheads="1"/>
            </p:cNvSpPr>
            <p:nvPr/>
          </p:nvSpPr>
          <p:spPr bwMode="auto">
            <a:xfrm>
              <a:off x="1017" y="1638"/>
              <a:ext cx="28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rPr>
                <a:t>N</a:t>
              </a:r>
            </a:p>
          </p:txBody>
        </p:sp>
        <p:sp>
          <p:nvSpPr>
            <p:cNvPr id="47124" name="Line 94"/>
            <p:cNvSpPr>
              <a:spLocks noChangeShapeType="1"/>
            </p:cNvSpPr>
            <p:nvPr/>
          </p:nvSpPr>
          <p:spPr bwMode="auto">
            <a:xfrm flipV="1">
              <a:off x="1161" y="1281"/>
              <a:ext cx="0" cy="33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Line 95"/>
            <p:cNvSpPr>
              <a:spLocks noChangeShapeType="1"/>
            </p:cNvSpPr>
            <p:nvPr/>
          </p:nvSpPr>
          <p:spPr bwMode="auto">
            <a:xfrm>
              <a:off x="1161" y="1947"/>
              <a:ext cx="0" cy="33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65" name="Rectangle 97"/>
          <p:cNvSpPr>
            <a:spLocks noChangeArrowheads="1"/>
          </p:cNvSpPr>
          <p:nvPr/>
        </p:nvSpPr>
        <p:spPr bwMode="auto">
          <a:xfrm>
            <a:off x="1541463" y="5562600"/>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spcBef>
                <a:spcPct val="50000"/>
              </a:spcBef>
            </a:pPr>
            <a:r>
              <a:rPr kumimoji="1" lang="zh-CN" altLang="en-US" sz="2800" b="1">
                <a:solidFill>
                  <a:schemeClr val="tx2"/>
                </a:solidFill>
                <a:latin typeface="Times New Roman" pitchFamily="18" charset="0"/>
              </a:rPr>
              <a:t>注意：不同数值的电压源禁止并联！</a:t>
            </a:r>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962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962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9626"/>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09627"/>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109628"/>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nodeType="after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96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9665"/>
                                        </p:tgtEl>
                                        <p:attrNameLst>
                                          <p:attrName>style.visibility</p:attrName>
                                        </p:attrNameLst>
                                      </p:cBhvr>
                                      <p:to>
                                        <p:strVal val="visible"/>
                                      </p:to>
                                    </p:set>
                                    <p:animEffect transition="in" filter="wipe(left)">
                                      <p:cBhvr>
                                        <p:cTn id="34" dur="500"/>
                                        <p:tgtEl>
                                          <p:spTgt spid="109665"/>
                                        </p:tgtEl>
                                      </p:cBhvr>
                                    </p:animEffect>
                                  </p:childTnLst>
                                </p:cTn>
                              </p:par>
                            </p:childTnLst>
                          </p:cTn>
                        </p:par>
                        <p:par>
                          <p:cTn id="35" fill="hold" nodeType="afterGroup">
                            <p:stCondLst>
                              <p:cond delay="500"/>
                            </p:stCondLst>
                            <p:childTnLst>
                              <p:par>
                                <p:cTn id="36" presetID="35" presetClass="emph" presetSubtype="0" repeatCount="3000" fill="hold" grpId="1" nodeType="afterEffect">
                                  <p:stCondLst>
                                    <p:cond delay="0"/>
                                  </p:stCondLst>
                                  <p:childTnLst>
                                    <p:anim calcmode="discrete" valueType="str">
                                      <p:cBhvr>
                                        <p:cTn id="37" dur="1000" fill="hold"/>
                                        <p:tgtEl>
                                          <p:spTgt spid="1096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24" grpId="0" autoUpdateAnimBg="0"/>
      <p:bldP spid="109625" grpId="0" autoUpdateAnimBg="0"/>
      <p:bldP spid="109626" grpId="0" autoUpdateAnimBg="0"/>
      <p:bldP spid="109627" grpId="0" autoUpdateAnimBg="0"/>
      <p:bldP spid="109628" grpId="0" animBg="1"/>
      <p:bldP spid="109629" grpId="0" animBg="1" autoUpdateAnimBg="0"/>
      <p:bldP spid="109665" grpId="0"/>
      <p:bldP spid="10966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a:t>
            </a:r>
            <a:r>
              <a:rPr lang="zh-CN" altLang="en-US" smtClean="0">
                <a:ea typeface="宋体" charset="-122"/>
              </a:rPr>
              <a:t>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11</a:t>
            </a:r>
            <a:r>
              <a:rPr lang="zh-CN" altLang="en-US" smtClean="0">
                <a:latin typeface="Times New Roman" pitchFamily="18" charset="0"/>
                <a:ea typeface="楷体_GB2312" pitchFamily="49" charset="-122"/>
              </a:rPr>
              <a:t>）</a:t>
            </a:r>
          </a:p>
        </p:txBody>
      </p:sp>
      <p:sp>
        <p:nvSpPr>
          <p:cNvPr id="48131" name="Rectangle 3"/>
          <p:cNvSpPr>
            <a:spLocks noGrp="1" noChangeArrowheads="1"/>
          </p:cNvSpPr>
          <p:nvPr>
            <p:ph sz="quarter" idx="11"/>
          </p:nvPr>
        </p:nvSpPr>
        <p:spPr/>
        <p:txBody>
          <a:bodyPr/>
          <a:lstStyle/>
          <a:p>
            <a:pPr lvl="1" eaLnBrk="1" hangingPunct="1"/>
            <a:r>
              <a:rPr lang="zh-CN" altLang="en-US" smtClean="0"/>
              <a:t>电流源与其他元件的串联等效</a:t>
            </a:r>
          </a:p>
        </p:txBody>
      </p:sp>
      <p:sp>
        <p:nvSpPr>
          <p:cNvPr id="114692" name="Text Box 4"/>
          <p:cNvSpPr txBox="1">
            <a:spLocks noChangeArrowheads="1"/>
          </p:cNvSpPr>
          <p:nvPr/>
        </p:nvSpPr>
        <p:spPr bwMode="auto">
          <a:xfrm>
            <a:off x="3257550" y="19637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外特性：</a:t>
            </a:r>
          </a:p>
        </p:txBody>
      </p:sp>
      <p:sp>
        <p:nvSpPr>
          <p:cNvPr id="114693" name="Text Box 5"/>
          <p:cNvSpPr txBox="1">
            <a:spLocks noChangeArrowheads="1"/>
          </p:cNvSpPr>
          <p:nvPr/>
        </p:nvSpPr>
        <p:spPr bwMode="auto">
          <a:xfrm>
            <a:off x="3990975" y="2427288"/>
            <a:ext cx="855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rPr>
              <a:t>i </a:t>
            </a:r>
            <a:r>
              <a:rPr kumimoji="1" lang="en-US" altLang="zh-CN" sz="2800" b="1">
                <a:solidFill>
                  <a:schemeClr val="tx2"/>
                </a:solidFill>
                <a:latin typeface="Times New Roman" pitchFamily="18" charset="0"/>
              </a:rPr>
              <a:t>= </a:t>
            </a:r>
            <a:r>
              <a:rPr kumimoji="1" lang="en-US" altLang="zh-CN" sz="2800" b="1" i="1">
                <a:solidFill>
                  <a:schemeClr val="tx2"/>
                </a:solidFill>
                <a:latin typeface="Times New Roman" pitchFamily="18" charset="0"/>
              </a:rPr>
              <a:t>i</a:t>
            </a:r>
            <a:r>
              <a:rPr kumimoji="1" lang="en-US" altLang="zh-CN" sz="2800" b="1" baseline="-25000">
                <a:solidFill>
                  <a:schemeClr val="tx2"/>
                </a:solidFill>
                <a:latin typeface="Times New Roman" pitchFamily="18" charset="0"/>
              </a:rPr>
              <a:t>s</a:t>
            </a:r>
            <a:endParaRPr kumimoji="1" lang="en-US" altLang="zh-CN" sz="2800" b="1">
              <a:solidFill>
                <a:schemeClr val="tx2"/>
              </a:solidFill>
              <a:latin typeface="Times New Roman" pitchFamily="18" charset="0"/>
            </a:endParaRPr>
          </a:p>
        </p:txBody>
      </p:sp>
      <p:sp>
        <p:nvSpPr>
          <p:cNvPr id="114694" name="Text Box 6"/>
          <p:cNvSpPr txBox="1">
            <a:spLocks noChangeArrowheads="1"/>
          </p:cNvSpPr>
          <p:nvPr/>
        </p:nvSpPr>
        <p:spPr bwMode="auto">
          <a:xfrm>
            <a:off x="4568825" y="193675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(KCL)</a:t>
            </a:r>
          </a:p>
        </p:txBody>
      </p:sp>
      <p:sp>
        <p:nvSpPr>
          <p:cNvPr id="114695" name="Text Box 7"/>
          <p:cNvSpPr txBox="1">
            <a:spLocks noChangeArrowheads="1"/>
          </p:cNvSpPr>
          <p:nvPr/>
        </p:nvSpPr>
        <p:spPr bwMode="auto">
          <a:xfrm>
            <a:off x="3429000" y="2954338"/>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电流源特性）</a:t>
            </a:r>
          </a:p>
        </p:txBody>
      </p:sp>
      <p:sp>
        <p:nvSpPr>
          <p:cNvPr id="114696" name="AutoShape 8"/>
          <p:cNvSpPr>
            <a:spLocks noChangeArrowheads="1"/>
          </p:cNvSpPr>
          <p:nvPr/>
        </p:nvSpPr>
        <p:spPr bwMode="auto">
          <a:xfrm>
            <a:off x="3429000" y="3503613"/>
            <a:ext cx="2590800" cy="228600"/>
          </a:xfrm>
          <a:prstGeom prst="leftRightArrow">
            <a:avLst>
              <a:gd name="adj1" fmla="val 50000"/>
              <a:gd name="adj2" fmla="val 226667"/>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endParaRPr>
          </a:p>
        </p:txBody>
      </p:sp>
      <p:sp>
        <p:nvSpPr>
          <p:cNvPr id="114697" name="Text Box 9"/>
          <p:cNvSpPr txBox="1">
            <a:spLocks noChangeArrowheads="1"/>
          </p:cNvSpPr>
          <p:nvPr/>
        </p:nvSpPr>
        <p:spPr bwMode="auto">
          <a:xfrm>
            <a:off x="1612900" y="4367213"/>
            <a:ext cx="6203950" cy="860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ea typeface="华文新魏" pitchFamily="2" charset="-122"/>
              </a:rPr>
              <a:t>电流源与任意非电流源元件（包括电压源）串联，等效为一个同值电流源。</a:t>
            </a:r>
          </a:p>
        </p:txBody>
      </p:sp>
      <p:sp>
        <p:nvSpPr>
          <p:cNvPr id="114731" name="Rectangle 43"/>
          <p:cNvSpPr>
            <a:spLocks noChangeArrowheads="1"/>
          </p:cNvSpPr>
          <p:nvPr/>
        </p:nvSpPr>
        <p:spPr bwMode="auto">
          <a:xfrm>
            <a:off x="1544638" y="5816600"/>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spcBef>
                <a:spcPct val="50000"/>
              </a:spcBef>
            </a:pPr>
            <a:r>
              <a:rPr kumimoji="1" lang="zh-CN" altLang="en-US" sz="2400" b="1">
                <a:solidFill>
                  <a:schemeClr val="tx2"/>
                </a:solidFill>
                <a:latin typeface="Times New Roman" pitchFamily="18" charset="0"/>
              </a:rPr>
              <a:t>注意：不同数值的电流源禁止串联！</a:t>
            </a:r>
          </a:p>
        </p:txBody>
      </p:sp>
      <p:grpSp>
        <p:nvGrpSpPr>
          <p:cNvPr id="2" name="Group 44"/>
          <p:cNvGrpSpPr>
            <a:grpSpLocks/>
          </p:cNvGrpSpPr>
          <p:nvPr/>
        </p:nvGrpSpPr>
        <p:grpSpPr bwMode="auto">
          <a:xfrm>
            <a:off x="6856413" y="1798638"/>
            <a:ext cx="1666875" cy="2286000"/>
            <a:chOff x="4214" y="2562"/>
            <a:chExt cx="1050" cy="1440"/>
          </a:xfrm>
        </p:grpSpPr>
        <p:grpSp>
          <p:nvGrpSpPr>
            <p:cNvPr id="48157" name="Group 45"/>
            <p:cNvGrpSpPr>
              <a:grpSpLocks/>
            </p:cNvGrpSpPr>
            <p:nvPr/>
          </p:nvGrpSpPr>
          <p:grpSpPr bwMode="auto">
            <a:xfrm>
              <a:off x="4436" y="3260"/>
              <a:ext cx="153" cy="144"/>
              <a:chOff x="346" y="3264"/>
              <a:chExt cx="153" cy="144"/>
            </a:xfrm>
          </p:grpSpPr>
          <p:sp>
            <p:nvSpPr>
              <p:cNvPr id="48169" name="Oval 46"/>
              <p:cNvSpPr>
                <a:spLocks noChangeArrowheads="1"/>
              </p:cNvSpPr>
              <p:nvPr/>
            </p:nvSpPr>
            <p:spPr bwMode="auto">
              <a:xfrm>
                <a:off x="346"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70" name="Line 47"/>
              <p:cNvSpPr>
                <a:spLocks noChangeShapeType="1"/>
              </p:cNvSpPr>
              <p:nvPr/>
            </p:nvSpPr>
            <p:spPr bwMode="auto">
              <a:xfrm>
                <a:off x="356"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58" name="Text Box 48"/>
            <p:cNvSpPr txBox="1">
              <a:spLocks noChangeArrowheads="1"/>
            </p:cNvSpPr>
            <p:nvPr/>
          </p:nvSpPr>
          <p:spPr bwMode="auto">
            <a:xfrm>
              <a:off x="4996" y="2562"/>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a</a:t>
              </a:r>
            </a:p>
          </p:txBody>
        </p:sp>
        <p:sp>
          <p:nvSpPr>
            <p:cNvPr id="48159" name="Text Box 49"/>
            <p:cNvSpPr txBox="1">
              <a:spLocks noChangeArrowheads="1"/>
            </p:cNvSpPr>
            <p:nvPr/>
          </p:nvSpPr>
          <p:spPr bwMode="auto">
            <a:xfrm>
              <a:off x="4996" y="36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latin typeface="Times New Roman" pitchFamily="18" charset="0"/>
                </a:rPr>
                <a:t>b</a:t>
              </a:r>
            </a:p>
          </p:txBody>
        </p:sp>
        <p:sp>
          <p:nvSpPr>
            <p:cNvPr id="48160" name="Oval 50"/>
            <p:cNvSpPr>
              <a:spLocks noChangeArrowheads="1"/>
            </p:cNvSpPr>
            <p:nvPr/>
          </p:nvSpPr>
          <p:spPr bwMode="auto">
            <a:xfrm>
              <a:off x="4948" y="37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61" name="Oval 51"/>
            <p:cNvSpPr>
              <a:spLocks noChangeArrowheads="1"/>
            </p:cNvSpPr>
            <p:nvPr/>
          </p:nvSpPr>
          <p:spPr bwMode="auto">
            <a:xfrm>
              <a:off x="4948" y="285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62" name="Freeform 52"/>
            <p:cNvSpPr>
              <a:spLocks/>
            </p:cNvSpPr>
            <p:nvPr/>
          </p:nvSpPr>
          <p:spPr bwMode="auto">
            <a:xfrm>
              <a:off x="4512" y="2880"/>
              <a:ext cx="432" cy="384"/>
            </a:xfrm>
            <a:custGeom>
              <a:avLst/>
              <a:gdLst>
                <a:gd name="T0" fmla="*/ 432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8163" name="Freeform 53"/>
            <p:cNvSpPr>
              <a:spLocks/>
            </p:cNvSpPr>
            <p:nvPr/>
          </p:nvSpPr>
          <p:spPr bwMode="auto">
            <a:xfrm flipV="1">
              <a:off x="4512" y="3408"/>
              <a:ext cx="432" cy="384"/>
            </a:xfrm>
            <a:custGeom>
              <a:avLst/>
              <a:gdLst>
                <a:gd name="T0" fmla="*/ 432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8164" name="Line 54"/>
            <p:cNvSpPr>
              <a:spLocks noChangeShapeType="1"/>
            </p:cNvSpPr>
            <p:nvPr/>
          </p:nvSpPr>
          <p:spPr bwMode="auto">
            <a:xfrm>
              <a:off x="4368" y="3168"/>
              <a:ext cx="0" cy="384"/>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8165" name="Text Box 55"/>
            <p:cNvSpPr txBox="1">
              <a:spLocks noChangeArrowheads="1"/>
            </p:cNvSpPr>
            <p:nvPr/>
          </p:nvSpPr>
          <p:spPr bwMode="auto">
            <a:xfrm>
              <a:off x="4214" y="2796"/>
              <a:ext cx="2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3200" i="1">
                  <a:latin typeface="Times New Roman" pitchFamily="18" charset="0"/>
                </a:rPr>
                <a:t>i</a:t>
              </a:r>
              <a:r>
                <a:rPr kumimoji="1" lang="en-US" altLang="zh-CN" sz="3200" baseline="-25000">
                  <a:latin typeface="Times New Roman" pitchFamily="18" charset="0"/>
                </a:rPr>
                <a:t>s</a:t>
              </a:r>
              <a:endParaRPr kumimoji="1" lang="en-US" altLang="zh-CN" sz="3200" i="1">
                <a:latin typeface="Times New Roman" pitchFamily="18" charset="0"/>
              </a:endParaRPr>
            </a:p>
          </p:txBody>
        </p:sp>
        <p:sp>
          <p:nvSpPr>
            <p:cNvPr id="48166" name="Line 57"/>
            <p:cNvSpPr>
              <a:spLocks noChangeShapeType="1"/>
            </p:cNvSpPr>
            <p:nvPr/>
          </p:nvSpPr>
          <p:spPr bwMode="auto">
            <a:xfrm flipH="1">
              <a:off x="4752" y="2976"/>
              <a:ext cx="288"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8167" name="Text Box 58"/>
            <p:cNvSpPr txBox="1">
              <a:spLocks noChangeArrowheads="1"/>
            </p:cNvSpPr>
            <p:nvPr/>
          </p:nvSpPr>
          <p:spPr bwMode="auto">
            <a:xfrm>
              <a:off x="5086" y="281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i="1">
                  <a:latin typeface="Times New Roman" pitchFamily="18" charset="0"/>
                </a:rPr>
                <a:t>i</a:t>
              </a:r>
            </a:p>
          </p:txBody>
        </p:sp>
        <p:sp>
          <p:nvSpPr>
            <p:cNvPr id="48168" name="Text Box 59"/>
            <p:cNvSpPr txBox="1">
              <a:spLocks noChangeArrowheads="1"/>
            </p:cNvSpPr>
            <p:nvPr/>
          </p:nvSpPr>
          <p:spPr bwMode="auto">
            <a:xfrm>
              <a:off x="4890" y="2959"/>
              <a:ext cx="269"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800"/>
                </a:lnSpc>
              </a:pPr>
              <a:r>
                <a:rPr kumimoji="1" lang="en-US" altLang="zh-CN" sz="2800" i="1">
                  <a:latin typeface="Times New Roman" pitchFamily="18" charset="0"/>
                </a:rPr>
                <a:t>+</a:t>
              </a:r>
            </a:p>
            <a:p>
              <a:pPr eaLnBrk="1" hangingPunct="1">
                <a:lnSpc>
                  <a:spcPts val="2800"/>
                </a:lnSpc>
              </a:pPr>
              <a:r>
                <a:rPr kumimoji="1" lang="en-US" altLang="zh-CN" sz="2800" i="1">
                  <a:latin typeface="Times New Roman" pitchFamily="18" charset="0"/>
                </a:rPr>
                <a:t>u</a:t>
              </a:r>
            </a:p>
            <a:p>
              <a:pPr eaLnBrk="1" hangingPunct="1">
                <a:lnSpc>
                  <a:spcPts val="2800"/>
                </a:lnSpc>
              </a:pPr>
              <a:r>
                <a:rPr kumimoji="1" lang="en-US" altLang="zh-CN" sz="2800" i="1">
                  <a:latin typeface="Times New Roman" pitchFamily="18" charset="0"/>
                </a:rPr>
                <a:t>_</a:t>
              </a:r>
            </a:p>
          </p:txBody>
        </p:sp>
      </p:grpSp>
      <p:grpSp>
        <p:nvGrpSpPr>
          <p:cNvPr id="4" name="Group 60"/>
          <p:cNvGrpSpPr>
            <a:grpSpLocks/>
          </p:cNvGrpSpPr>
          <p:nvPr/>
        </p:nvGrpSpPr>
        <p:grpSpPr bwMode="auto">
          <a:xfrm>
            <a:off x="882650" y="1603375"/>
            <a:ext cx="1766888" cy="2754313"/>
            <a:chOff x="38" y="2578"/>
            <a:chExt cx="953" cy="1735"/>
          </a:xfrm>
        </p:grpSpPr>
        <p:sp>
          <p:nvSpPr>
            <p:cNvPr id="48141" name="Freeform 61"/>
            <p:cNvSpPr>
              <a:spLocks/>
            </p:cNvSpPr>
            <p:nvPr/>
          </p:nvSpPr>
          <p:spPr bwMode="auto">
            <a:xfrm flipV="1">
              <a:off x="336" y="3786"/>
              <a:ext cx="432" cy="240"/>
            </a:xfrm>
            <a:custGeom>
              <a:avLst/>
              <a:gdLst>
                <a:gd name="T0" fmla="*/ 0 w 1488"/>
                <a:gd name="T1" fmla="*/ 0 h 384"/>
                <a:gd name="T2" fmla="*/ 0 w 1488"/>
                <a:gd name="T3" fmla="*/ 0 h 384"/>
                <a:gd name="T4" fmla="*/ 0 w 1488"/>
                <a:gd name="T5" fmla="*/ 6 h 384"/>
                <a:gd name="T6" fmla="*/ 0 60000 65536"/>
                <a:gd name="T7" fmla="*/ 0 60000 65536"/>
                <a:gd name="T8" fmla="*/ 0 60000 65536"/>
                <a:gd name="T9" fmla="*/ 0 w 1488"/>
                <a:gd name="T10" fmla="*/ 0 h 384"/>
                <a:gd name="T11" fmla="*/ 1488 w 1488"/>
                <a:gd name="T12" fmla="*/ 384 h 384"/>
              </a:gdLst>
              <a:ahLst/>
              <a:cxnLst>
                <a:cxn ang="T6">
                  <a:pos x="T0" y="T1"/>
                </a:cxn>
                <a:cxn ang="T7">
                  <a:pos x="T2" y="T3"/>
                </a:cxn>
                <a:cxn ang="T8">
                  <a:pos x="T4" y="T5"/>
                </a:cxn>
              </a:cxnLst>
              <a:rect l="T9" t="T10" r="T11" b="T12"/>
              <a:pathLst>
                <a:path w="1488" h="384">
                  <a:moveTo>
                    <a:pt x="1488"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grpSp>
          <p:nvGrpSpPr>
            <p:cNvPr id="48142" name="Group 62"/>
            <p:cNvGrpSpPr>
              <a:grpSpLocks/>
            </p:cNvGrpSpPr>
            <p:nvPr/>
          </p:nvGrpSpPr>
          <p:grpSpPr bwMode="auto">
            <a:xfrm>
              <a:off x="228" y="3032"/>
              <a:ext cx="195" cy="288"/>
              <a:chOff x="228" y="3176"/>
              <a:chExt cx="195" cy="288"/>
            </a:xfrm>
          </p:grpSpPr>
          <p:sp>
            <p:nvSpPr>
              <p:cNvPr id="48154" name="Oval 63"/>
              <p:cNvSpPr>
                <a:spLocks noChangeArrowheads="1"/>
              </p:cNvSpPr>
              <p:nvPr/>
            </p:nvSpPr>
            <p:spPr bwMode="auto">
              <a:xfrm>
                <a:off x="270" y="3264"/>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55" name="Line 64"/>
              <p:cNvSpPr>
                <a:spLocks noChangeShapeType="1"/>
              </p:cNvSpPr>
              <p:nvPr/>
            </p:nvSpPr>
            <p:spPr bwMode="auto">
              <a:xfrm>
                <a:off x="280" y="3340"/>
                <a:ext cx="1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65"/>
              <p:cNvSpPr>
                <a:spLocks noChangeShapeType="1"/>
              </p:cNvSpPr>
              <p:nvPr/>
            </p:nvSpPr>
            <p:spPr bwMode="auto">
              <a:xfrm>
                <a:off x="228" y="3176"/>
                <a:ext cx="0" cy="288"/>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grpSp>
        <p:sp>
          <p:nvSpPr>
            <p:cNvPr id="48143" name="Text Box 66"/>
            <p:cNvSpPr txBox="1">
              <a:spLocks noChangeArrowheads="1"/>
            </p:cNvSpPr>
            <p:nvPr/>
          </p:nvSpPr>
          <p:spPr bwMode="auto">
            <a:xfrm>
              <a:off x="38" y="2974"/>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rPr>
                <a:t>i</a:t>
              </a:r>
              <a:r>
                <a:rPr kumimoji="1" lang="en-US" altLang="zh-CN" sz="2400" b="1" baseline="-25000">
                  <a:solidFill>
                    <a:schemeClr val="tx2"/>
                  </a:solidFill>
                  <a:latin typeface="Times New Roman" pitchFamily="18" charset="0"/>
                </a:rPr>
                <a:t>s</a:t>
              </a:r>
              <a:endParaRPr kumimoji="1" lang="en-US" altLang="zh-CN" sz="2400" b="1" i="1">
                <a:solidFill>
                  <a:schemeClr val="tx2"/>
                </a:solidFill>
                <a:latin typeface="Times New Roman" pitchFamily="18" charset="0"/>
              </a:endParaRPr>
            </a:p>
          </p:txBody>
        </p:sp>
        <p:sp>
          <p:nvSpPr>
            <p:cNvPr id="48144" name="Line 68"/>
            <p:cNvSpPr>
              <a:spLocks noChangeShapeType="1"/>
            </p:cNvSpPr>
            <p:nvPr/>
          </p:nvSpPr>
          <p:spPr bwMode="auto">
            <a:xfrm flipH="1">
              <a:off x="528" y="2928"/>
              <a:ext cx="288" cy="0"/>
            </a:xfrm>
            <a:prstGeom prst="line">
              <a:avLst/>
            </a:prstGeom>
            <a:noFill/>
            <a:ln w="28575">
              <a:solidFill>
                <a:schemeClr val="tx1"/>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48145" name="Text Box 69"/>
            <p:cNvSpPr txBox="1">
              <a:spLocks noChangeArrowheads="1"/>
            </p:cNvSpPr>
            <p:nvPr/>
          </p:nvSpPr>
          <p:spPr bwMode="auto">
            <a:xfrm>
              <a:off x="718" y="2873"/>
              <a:ext cx="194"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en-US" altLang="zh-CN" sz="2400" b="1" i="1">
                  <a:solidFill>
                    <a:schemeClr val="tx2"/>
                  </a:solidFill>
                  <a:latin typeface="Times New Roman" pitchFamily="18" charset="0"/>
                </a:rPr>
                <a:t>+</a:t>
              </a:r>
            </a:p>
            <a:p>
              <a:pPr eaLnBrk="1" hangingPunct="1">
                <a:lnSpc>
                  <a:spcPct val="150000"/>
                </a:lnSpc>
              </a:pPr>
              <a:r>
                <a:rPr kumimoji="1" lang="en-US" altLang="zh-CN" sz="2400" b="1" i="1">
                  <a:solidFill>
                    <a:schemeClr val="tx2"/>
                  </a:solidFill>
                  <a:latin typeface="Times New Roman" pitchFamily="18" charset="0"/>
                </a:rPr>
                <a:t>u</a:t>
              </a:r>
            </a:p>
            <a:p>
              <a:pPr eaLnBrk="1" hangingPunct="1">
                <a:lnSpc>
                  <a:spcPct val="150000"/>
                </a:lnSpc>
              </a:pPr>
              <a:r>
                <a:rPr kumimoji="1" lang="en-US" altLang="zh-CN" sz="2400" b="1" i="1">
                  <a:solidFill>
                    <a:schemeClr val="tx2"/>
                  </a:solidFill>
                  <a:latin typeface="Times New Roman" pitchFamily="18" charset="0"/>
                </a:rPr>
                <a:t>_</a:t>
              </a:r>
            </a:p>
          </p:txBody>
        </p:sp>
        <p:sp>
          <p:nvSpPr>
            <p:cNvPr id="48146" name="Text Box 70"/>
            <p:cNvSpPr txBox="1">
              <a:spLocks noChangeArrowheads="1"/>
            </p:cNvSpPr>
            <p:nvPr/>
          </p:nvSpPr>
          <p:spPr bwMode="auto">
            <a:xfrm>
              <a:off x="846" y="2764"/>
              <a:ext cx="1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rPr>
                <a:t>i</a:t>
              </a:r>
            </a:p>
          </p:txBody>
        </p:sp>
        <p:sp>
          <p:nvSpPr>
            <p:cNvPr id="48147" name="Text Box 71"/>
            <p:cNvSpPr txBox="1">
              <a:spLocks noChangeArrowheads="1"/>
            </p:cNvSpPr>
            <p:nvPr/>
          </p:nvSpPr>
          <p:spPr bwMode="auto">
            <a:xfrm>
              <a:off x="680" y="2578"/>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a</a:t>
              </a:r>
            </a:p>
          </p:txBody>
        </p:sp>
        <p:sp>
          <p:nvSpPr>
            <p:cNvPr id="48148" name="Text Box 72"/>
            <p:cNvSpPr txBox="1">
              <a:spLocks noChangeArrowheads="1"/>
            </p:cNvSpPr>
            <p:nvPr/>
          </p:nvSpPr>
          <p:spPr bwMode="auto">
            <a:xfrm>
              <a:off x="750" y="4082"/>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b</a:t>
              </a:r>
            </a:p>
          </p:txBody>
        </p:sp>
        <p:sp>
          <p:nvSpPr>
            <p:cNvPr id="48149" name="Oval 73"/>
            <p:cNvSpPr>
              <a:spLocks noChangeArrowheads="1"/>
            </p:cNvSpPr>
            <p:nvPr/>
          </p:nvSpPr>
          <p:spPr bwMode="auto">
            <a:xfrm>
              <a:off x="786" y="399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50" name="Oval 74"/>
            <p:cNvSpPr>
              <a:spLocks noChangeArrowheads="1"/>
            </p:cNvSpPr>
            <p:nvPr/>
          </p:nvSpPr>
          <p:spPr bwMode="auto">
            <a:xfrm>
              <a:off x="786" y="2815"/>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48151" name="Freeform 75"/>
            <p:cNvSpPr>
              <a:spLocks/>
            </p:cNvSpPr>
            <p:nvPr/>
          </p:nvSpPr>
          <p:spPr bwMode="auto">
            <a:xfrm>
              <a:off x="336" y="2832"/>
              <a:ext cx="432" cy="288"/>
            </a:xfrm>
            <a:custGeom>
              <a:avLst/>
              <a:gdLst>
                <a:gd name="T0" fmla="*/ 0 w 1488"/>
                <a:gd name="T1" fmla="*/ 0 h 384"/>
                <a:gd name="T2" fmla="*/ 0 w 1488"/>
                <a:gd name="T3" fmla="*/ 0 h 384"/>
                <a:gd name="T4" fmla="*/ 0 w 1488"/>
                <a:gd name="T5" fmla="*/ 29 h 384"/>
                <a:gd name="T6" fmla="*/ 0 60000 65536"/>
                <a:gd name="T7" fmla="*/ 0 60000 65536"/>
                <a:gd name="T8" fmla="*/ 0 60000 65536"/>
                <a:gd name="T9" fmla="*/ 0 w 1488"/>
                <a:gd name="T10" fmla="*/ 0 h 384"/>
                <a:gd name="T11" fmla="*/ 1488 w 1488"/>
                <a:gd name="T12" fmla="*/ 384 h 384"/>
              </a:gdLst>
              <a:ahLst/>
              <a:cxnLst>
                <a:cxn ang="T6">
                  <a:pos x="T0" y="T1"/>
                </a:cxn>
                <a:cxn ang="T7">
                  <a:pos x="T2" y="T3"/>
                </a:cxn>
                <a:cxn ang="T8">
                  <a:pos x="T4" y="T5"/>
                </a:cxn>
              </a:cxnLst>
              <a:rect l="T9" t="T10" r="T11" b="T12"/>
              <a:pathLst>
                <a:path w="1488" h="384">
                  <a:moveTo>
                    <a:pt x="1488" y="0"/>
                  </a:moveTo>
                  <a:lnTo>
                    <a:pt x="0" y="0"/>
                  </a:lnTo>
                  <a:lnTo>
                    <a:pt x="0" y="3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8152" name="Rectangle 76"/>
            <p:cNvSpPr>
              <a:spLocks noChangeArrowheads="1"/>
            </p:cNvSpPr>
            <p:nvPr/>
          </p:nvSpPr>
          <p:spPr bwMode="auto">
            <a:xfrm>
              <a:off x="204" y="3498"/>
              <a:ext cx="28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800">
                  <a:latin typeface="Times New Roman" pitchFamily="18" charset="0"/>
                </a:rPr>
                <a:t>N</a:t>
              </a:r>
            </a:p>
          </p:txBody>
        </p:sp>
        <p:sp>
          <p:nvSpPr>
            <p:cNvPr id="48153" name="Line 77"/>
            <p:cNvSpPr>
              <a:spLocks noChangeShapeType="1"/>
            </p:cNvSpPr>
            <p:nvPr/>
          </p:nvSpPr>
          <p:spPr bwMode="auto">
            <a:xfrm>
              <a:off x="336" y="326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469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469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14694"/>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14695"/>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1469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46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4731"/>
                                        </p:tgtEl>
                                        <p:attrNameLst>
                                          <p:attrName>style.visibility</p:attrName>
                                        </p:attrNameLst>
                                      </p:cBhvr>
                                      <p:to>
                                        <p:strVal val="visible"/>
                                      </p:to>
                                    </p:set>
                                    <p:animEffect transition="in" filter="wipe(left)">
                                      <p:cBhvr>
                                        <p:cTn id="33" dur="500"/>
                                        <p:tgtEl>
                                          <p:spTgt spid="114731"/>
                                        </p:tgtEl>
                                      </p:cBhvr>
                                    </p:animEffect>
                                  </p:childTnLst>
                                </p:cTn>
                              </p:par>
                            </p:childTnLst>
                          </p:cTn>
                        </p:par>
                        <p:par>
                          <p:cTn id="34" fill="hold" nodeType="afterGroup">
                            <p:stCondLst>
                              <p:cond delay="500"/>
                            </p:stCondLst>
                            <p:childTnLst>
                              <p:par>
                                <p:cTn id="35" presetID="35" presetClass="emph" presetSubtype="0" repeatCount="3000" fill="hold" grpId="1" nodeType="afterEffect">
                                  <p:stCondLst>
                                    <p:cond delay="0"/>
                                  </p:stCondLst>
                                  <p:childTnLst>
                                    <p:anim calcmode="discrete" valueType="str">
                                      <p:cBhvr>
                                        <p:cTn id="36" dur="1000" fill="hold"/>
                                        <p:tgtEl>
                                          <p:spTgt spid="1147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3" grpId="0" autoUpdateAnimBg="0"/>
      <p:bldP spid="114694" grpId="0" autoUpdateAnimBg="0"/>
      <p:bldP spid="114695" grpId="0" autoUpdateAnimBg="0"/>
      <p:bldP spid="114696" grpId="0" animBg="1"/>
      <p:bldP spid="114697" grpId="0" animBg="1" autoUpdateAnimBg="0"/>
      <p:bldP spid="114731" grpId="0"/>
      <p:bldP spid="11473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p:txBody>
          <a:bodyPr/>
          <a:lstStyle/>
          <a:p>
            <a:pPr eaLnBrk="1" hangingPunct="1"/>
            <a:r>
              <a:rPr lang="en-US" altLang="zh-CN" smtClean="0">
                <a:latin typeface="Times New Roman" pitchFamily="18" charset="0"/>
                <a:ea typeface="宋体" charset="-122"/>
              </a:rPr>
              <a:t>2.1 </a:t>
            </a:r>
            <a:r>
              <a:rPr lang="zh-CN" altLang="en-US" smtClean="0">
                <a:latin typeface="Times New Roman" pitchFamily="18" charset="0"/>
                <a:ea typeface="宋体" charset="-122"/>
              </a:rPr>
              <a:t>等效电路分析</a:t>
            </a:r>
            <a:r>
              <a:rPr lang="zh-CN" altLang="en-US" smtClean="0">
                <a:ea typeface="宋体" charset="-122"/>
              </a:rPr>
              <a:t>法</a:t>
            </a:r>
            <a:r>
              <a:rPr lang="zh-CN" altLang="en-US" smtClean="0">
                <a:latin typeface="Times New Roman" pitchFamily="18" charset="0"/>
                <a:ea typeface="楷体_GB2312" pitchFamily="49"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12</a:t>
            </a:r>
            <a:r>
              <a:rPr lang="zh-CN" altLang="en-US" smtClean="0">
                <a:latin typeface="Times New Roman" pitchFamily="18" charset="0"/>
                <a:ea typeface="楷体_GB2312" pitchFamily="49" charset="-122"/>
              </a:rPr>
              <a:t>）</a:t>
            </a:r>
          </a:p>
        </p:txBody>
      </p:sp>
      <p:sp>
        <p:nvSpPr>
          <p:cNvPr id="6153" name="Rectangle 3"/>
          <p:cNvSpPr>
            <a:spLocks noGrp="1" noChangeArrowheads="1"/>
          </p:cNvSpPr>
          <p:nvPr>
            <p:ph sz="quarter" idx="11"/>
          </p:nvPr>
        </p:nvSpPr>
        <p:spPr/>
        <p:txBody>
          <a:bodyPr/>
          <a:lstStyle/>
          <a:p>
            <a:pPr eaLnBrk="1" hangingPunct="1"/>
            <a:r>
              <a:rPr lang="zh-CN" altLang="en-US" smtClean="0">
                <a:ea typeface="宋体" charset="-122"/>
              </a:rPr>
              <a:t>含电源支路的等效变换</a:t>
            </a:r>
          </a:p>
        </p:txBody>
      </p:sp>
      <p:grpSp>
        <p:nvGrpSpPr>
          <p:cNvPr id="2" name="Group 116"/>
          <p:cNvGrpSpPr>
            <a:grpSpLocks/>
          </p:cNvGrpSpPr>
          <p:nvPr/>
        </p:nvGrpSpPr>
        <p:grpSpPr bwMode="auto">
          <a:xfrm>
            <a:off x="3190875" y="1222375"/>
            <a:ext cx="1635125" cy="2819400"/>
            <a:chOff x="426" y="912"/>
            <a:chExt cx="1030" cy="1776"/>
          </a:xfrm>
        </p:grpSpPr>
        <p:sp>
          <p:nvSpPr>
            <p:cNvPr id="6190" name="Oval 117"/>
            <p:cNvSpPr>
              <a:spLocks noChangeArrowheads="1"/>
            </p:cNvSpPr>
            <p:nvPr/>
          </p:nvSpPr>
          <p:spPr bwMode="auto">
            <a:xfrm>
              <a:off x="636" y="139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6191" name="Freeform 118"/>
            <p:cNvSpPr>
              <a:spLocks/>
            </p:cNvSpPr>
            <p:nvPr/>
          </p:nvSpPr>
          <p:spPr bwMode="auto">
            <a:xfrm>
              <a:off x="730" y="1200"/>
              <a:ext cx="384" cy="1248"/>
            </a:xfrm>
            <a:custGeom>
              <a:avLst/>
              <a:gdLst>
                <a:gd name="T0" fmla="*/ 384 w 384"/>
                <a:gd name="T1" fmla="*/ 0 h 912"/>
                <a:gd name="T2" fmla="*/ 0 w 384"/>
                <a:gd name="T3" fmla="*/ 0 h 912"/>
                <a:gd name="T4" fmla="*/ 0 w 384"/>
                <a:gd name="T5" fmla="*/ 15344 h 912"/>
                <a:gd name="T6" fmla="*/ 384 w 384"/>
                <a:gd name="T7" fmla="*/ 15344 h 912"/>
                <a:gd name="T8" fmla="*/ 0 60000 65536"/>
                <a:gd name="T9" fmla="*/ 0 60000 65536"/>
                <a:gd name="T10" fmla="*/ 0 60000 65536"/>
                <a:gd name="T11" fmla="*/ 0 60000 65536"/>
                <a:gd name="T12" fmla="*/ 0 w 384"/>
                <a:gd name="T13" fmla="*/ 0 h 912"/>
                <a:gd name="T14" fmla="*/ 384 w 384"/>
                <a:gd name="T15" fmla="*/ 912 h 912"/>
              </a:gdLst>
              <a:ahLst/>
              <a:cxnLst>
                <a:cxn ang="T8">
                  <a:pos x="T0" y="T1"/>
                </a:cxn>
                <a:cxn ang="T9">
                  <a:pos x="T2" y="T3"/>
                </a:cxn>
                <a:cxn ang="T10">
                  <a:pos x="T4" y="T5"/>
                </a:cxn>
                <a:cxn ang="T11">
                  <a:pos x="T6" y="T7"/>
                </a:cxn>
              </a:cxnLst>
              <a:rect l="T12" t="T13" r="T14" b="T15"/>
              <a:pathLst>
                <a:path w="384" h="912">
                  <a:moveTo>
                    <a:pt x="384" y="0"/>
                  </a:moveTo>
                  <a:lnTo>
                    <a:pt x="0" y="0"/>
                  </a:lnTo>
                  <a:lnTo>
                    <a:pt x="0" y="912"/>
                  </a:lnTo>
                  <a:lnTo>
                    <a:pt x="384" y="9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6192" name="Text Box 120"/>
            <p:cNvSpPr txBox="1">
              <a:spLocks noChangeArrowheads="1"/>
            </p:cNvSpPr>
            <p:nvPr/>
          </p:nvSpPr>
          <p:spPr bwMode="auto">
            <a:xfrm>
              <a:off x="426" y="1132"/>
              <a:ext cx="24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a:t>
              </a:r>
            </a:p>
            <a:p>
              <a:pPr eaLnBrk="1" hangingPunct="1"/>
              <a:r>
                <a:rPr kumimoji="1" lang="en-US" altLang="zh-CN" sz="2000" i="1">
                  <a:latin typeface="Times New Roman" pitchFamily="18" charset="0"/>
                </a:rPr>
                <a:t>u</a:t>
              </a:r>
              <a:r>
                <a:rPr kumimoji="1" lang="en-US" altLang="zh-CN" sz="2000" baseline="-25000">
                  <a:latin typeface="Times New Roman" pitchFamily="18" charset="0"/>
                </a:rPr>
                <a:t>s</a:t>
              </a:r>
            </a:p>
            <a:p>
              <a:pPr eaLnBrk="1" hangingPunct="1"/>
              <a:r>
                <a:rPr kumimoji="1" lang="en-US" altLang="zh-CN" sz="2000" i="1">
                  <a:latin typeface="Times New Roman" pitchFamily="18" charset="0"/>
                </a:rPr>
                <a:t>_</a:t>
              </a:r>
            </a:p>
          </p:txBody>
        </p:sp>
        <p:sp>
          <p:nvSpPr>
            <p:cNvPr id="6193" name="Line 121"/>
            <p:cNvSpPr>
              <a:spLocks noChangeShapeType="1"/>
            </p:cNvSpPr>
            <p:nvPr/>
          </p:nvSpPr>
          <p:spPr bwMode="auto">
            <a:xfrm flipH="1">
              <a:off x="922" y="129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4" name="Text Box 122"/>
            <p:cNvSpPr txBox="1">
              <a:spLocks noChangeArrowheads="1"/>
            </p:cNvSpPr>
            <p:nvPr/>
          </p:nvSpPr>
          <p:spPr bwMode="auto">
            <a:xfrm>
              <a:off x="1296" y="116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i</a:t>
              </a:r>
            </a:p>
          </p:txBody>
        </p:sp>
        <p:sp>
          <p:nvSpPr>
            <p:cNvPr id="6195" name="Text Box 123"/>
            <p:cNvSpPr txBox="1">
              <a:spLocks noChangeArrowheads="1"/>
            </p:cNvSpPr>
            <p:nvPr/>
          </p:nvSpPr>
          <p:spPr bwMode="auto">
            <a:xfrm>
              <a:off x="1071" y="1267"/>
              <a:ext cx="225"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a:t>
              </a:r>
            </a:p>
            <a:p>
              <a:pPr eaLnBrk="1" hangingPunct="1"/>
              <a:endParaRPr kumimoji="1" lang="en-US" altLang="zh-CN" sz="2000" i="1">
                <a:latin typeface="Times New Roman" pitchFamily="18" charset="0"/>
              </a:endParaRPr>
            </a:p>
            <a:p>
              <a:pPr eaLnBrk="1" hangingPunct="1"/>
              <a:r>
                <a:rPr kumimoji="1" lang="en-US" altLang="zh-CN" sz="2000" i="1">
                  <a:latin typeface="Times New Roman" pitchFamily="18" charset="0"/>
                </a:rPr>
                <a:t>u</a:t>
              </a:r>
            </a:p>
            <a:p>
              <a:pPr eaLnBrk="1" hangingPunct="1"/>
              <a:endParaRPr kumimoji="1" lang="en-US" altLang="zh-CN" sz="2000" i="1">
                <a:latin typeface="Times New Roman" pitchFamily="18" charset="0"/>
              </a:endParaRPr>
            </a:p>
            <a:p>
              <a:pPr eaLnBrk="1" hangingPunct="1"/>
              <a:r>
                <a:rPr kumimoji="1" lang="en-US" altLang="zh-CN" sz="2000" i="1">
                  <a:latin typeface="Times New Roman" pitchFamily="18" charset="0"/>
                </a:rPr>
                <a:t>_</a:t>
              </a:r>
            </a:p>
          </p:txBody>
        </p:sp>
        <p:sp>
          <p:nvSpPr>
            <p:cNvPr id="6196" name="Text Box 124"/>
            <p:cNvSpPr txBox="1">
              <a:spLocks noChangeArrowheads="1"/>
            </p:cNvSpPr>
            <p:nvPr/>
          </p:nvSpPr>
          <p:spPr bwMode="auto">
            <a:xfrm>
              <a:off x="1114" y="91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a</a:t>
              </a:r>
            </a:p>
          </p:txBody>
        </p:sp>
        <p:sp>
          <p:nvSpPr>
            <p:cNvPr id="6197" name="Text Box 125"/>
            <p:cNvSpPr txBox="1">
              <a:spLocks noChangeArrowheads="1"/>
            </p:cNvSpPr>
            <p:nvPr/>
          </p:nvSpPr>
          <p:spPr bwMode="auto">
            <a:xfrm>
              <a:off x="1162" y="24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b</a:t>
              </a:r>
            </a:p>
          </p:txBody>
        </p:sp>
        <p:sp>
          <p:nvSpPr>
            <p:cNvPr id="6198" name="Oval 126"/>
            <p:cNvSpPr>
              <a:spLocks noChangeArrowheads="1"/>
            </p:cNvSpPr>
            <p:nvPr/>
          </p:nvSpPr>
          <p:spPr bwMode="auto">
            <a:xfrm>
              <a:off x="1112" y="242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6199" name="Oval 127"/>
            <p:cNvSpPr>
              <a:spLocks noChangeArrowheads="1"/>
            </p:cNvSpPr>
            <p:nvPr/>
          </p:nvSpPr>
          <p:spPr bwMode="auto">
            <a:xfrm>
              <a:off x="1134" y="117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6200" name="Rectangle 128"/>
            <p:cNvSpPr>
              <a:spLocks noChangeArrowheads="1"/>
            </p:cNvSpPr>
            <p:nvPr/>
          </p:nvSpPr>
          <p:spPr bwMode="auto">
            <a:xfrm>
              <a:off x="680" y="1940"/>
              <a:ext cx="96" cy="240"/>
            </a:xfrm>
            <a:prstGeom prst="rect">
              <a:avLst/>
            </a:prstGeom>
            <a:solidFill>
              <a:srgbClr val="EDFFFA"/>
            </a:solidFill>
            <a:ln w="9525">
              <a:solidFill>
                <a:schemeClr val="tx1"/>
              </a:solidFill>
              <a:miter lim="800000"/>
              <a:headEnd/>
              <a:tailEnd/>
            </a:ln>
          </p:spPr>
          <p:txBody>
            <a:bodyPr wrap="none" anchor="ctr"/>
            <a:lstStyle/>
            <a:p>
              <a:endParaRPr lang="zh-CN" altLang="en-US">
                <a:latin typeface="Times New Roman" pitchFamily="18" charset="0"/>
              </a:endParaRPr>
            </a:p>
          </p:txBody>
        </p:sp>
        <p:sp>
          <p:nvSpPr>
            <p:cNvPr id="6201" name="Text Box 130"/>
            <p:cNvSpPr txBox="1">
              <a:spLocks noChangeArrowheads="1"/>
            </p:cNvSpPr>
            <p:nvPr/>
          </p:nvSpPr>
          <p:spPr bwMode="auto">
            <a:xfrm>
              <a:off x="794" y="19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R</a:t>
              </a:r>
            </a:p>
          </p:txBody>
        </p:sp>
        <p:sp>
          <p:nvSpPr>
            <p:cNvPr id="6202" name="Text Box 132"/>
            <p:cNvSpPr txBox="1">
              <a:spLocks noChangeArrowheads="1"/>
            </p:cNvSpPr>
            <p:nvPr/>
          </p:nvSpPr>
          <p:spPr bwMode="auto">
            <a:xfrm>
              <a:off x="441" y="1707"/>
              <a:ext cx="26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a:t>
              </a:r>
            </a:p>
            <a:p>
              <a:pPr eaLnBrk="1" hangingPunct="1"/>
              <a:r>
                <a:rPr kumimoji="1" lang="en-US" altLang="zh-CN" sz="2000" i="1">
                  <a:latin typeface="Times New Roman" pitchFamily="18" charset="0"/>
                </a:rPr>
                <a:t>u</a:t>
              </a:r>
              <a:r>
                <a:rPr kumimoji="1" lang="en-US" altLang="zh-CN" sz="2000" i="1" baseline="-25000">
                  <a:latin typeface="Times New Roman" pitchFamily="18" charset="0"/>
                </a:rPr>
                <a:t>R</a:t>
              </a:r>
            </a:p>
            <a:p>
              <a:pPr eaLnBrk="1" hangingPunct="1"/>
              <a:r>
                <a:rPr kumimoji="1" lang="en-US" altLang="zh-CN" sz="2000" i="1">
                  <a:latin typeface="Times New Roman" pitchFamily="18" charset="0"/>
                </a:rPr>
                <a:t>_</a:t>
              </a:r>
            </a:p>
          </p:txBody>
        </p:sp>
      </p:grpSp>
      <p:sp>
        <p:nvSpPr>
          <p:cNvPr id="110725" name="Text Box 133"/>
          <p:cNvSpPr txBox="1">
            <a:spLocks noChangeArrowheads="1"/>
          </p:cNvSpPr>
          <p:nvPr/>
        </p:nvSpPr>
        <p:spPr bwMode="auto">
          <a:xfrm>
            <a:off x="4876800" y="1312863"/>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b="1">
                <a:solidFill>
                  <a:schemeClr val="tx2"/>
                </a:solidFill>
                <a:latin typeface="Times New Roman" pitchFamily="18" charset="0"/>
              </a:rPr>
              <a:t>外特性：</a:t>
            </a:r>
          </a:p>
        </p:txBody>
      </p:sp>
      <p:graphicFrame>
        <p:nvGraphicFramePr>
          <p:cNvPr id="110726" name="Object 2"/>
          <p:cNvGraphicFramePr>
            <a:graphicFrameLocks noChangeAspect="1"/>
          </p:cNvGraphicFramePr>
          <p:nvPr>
            <p:extLst>
              <p:ext uri="{D42A27DB-BD31-4B8C-83A1-F6EECF244321}">
                <p14:modId xmlns:p14="http://schemas.microsoft.com/office/powerpoint/2010/main" val="751740421"/>
              </p:ext>
            </p:extLst>
          </p:nvPr>
        </p:nvGraphicFramePr>
        <p:xfrm>
          <a:off x="5726113" y="1603375"/>
          <a:ext cx="2974975" cy="823913"/>
        </p:xfrm>
        <a:graphic>
          <a:graphicData uri="http://schemas.openxmlformats.org/presentationml/2006/ole">
            <mc:AlternateContent xmlns:mc="http://schemas.openxmlformats.org/markup-compatibility/2006">
              <mc:Choice xmlns:v="urn:schemas-microsoft-com:vml" Requires="v">
                <p:oleObj spid="_x0000_s6425" name="Equation" r:id="rId3" imgW="1650960" imgH="457200" progId="">
                  <p:embed/>
                </p:oleObj>
              </mc:Choice>
              <mc:Fallback>
                <p:oleObj name="Equation" r:id="rId3" imgW="1650960" imgH="457200" progId="">
                  <p:embed/>
                  <p:pic>
                    <p:nvPicPr>
                      <p:cNvPr id="0" name="Picture 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113" y="1603375"/>
                        <a:ext cx="297497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36"/>
          <p:cNvGrpSpPr>
            <a:grpSpLocks/>
          </p:cNvGrpSpPr>
          <p:nvPr/>
        </p:nvGrpSpPr>
        <p:grpSpPr bwMode="auto">
          <a:xfrm>
            <a:off x="2743200" y="4316413"/>
            <a:ext cx="2393950" cy="2043112"/>
            <a:chOff x="520" y="2937"/>
            <a:chExt cx="1508" cy="1287"/>
          </a:xfrm>
        </p:grpSpPr>
        <p:sp>
          <p:nvSpPr>
            <p:cNvPr id="6171" name="Oval 137"/>
            <p:cNvSpPr>
              <a:spLocks noChangeArrowheads="1"/>
            </p:cNvSpPr>
            <p:nvPr/>
          </p:nvSpPr>
          <p:spPr bwMode="auto">
            <a:xfrm>
              <a:off x="798" y="3500"/>
              <a:ext cx="144" cy="144"/>
            </a:xfrm>
            <a:prstGeom prst="ellipse">
              <a:avLst/>
            </a:prstGeom>
            <a:solidFill>
              <a:srgbClr val="EDFFFA"/>
            </a:solidFill>
            <a:ln w="9525">
              <a:solidFill>
                <a:schemeClr val="tx1"/>
              </a:solidFill>
              <a:round/>
              <a:headEnd/>
              <a:tailEnd/>
            </a:ln>
          </p:spPr>
          <p:txBody>
            <a:bodyPr wrap="none" anchor="ctr"/>
            <a:lstStyle/>
            <a:p>
              <a:endParaRPr lang="zh-CN" altLang="en-US">
                <a:latin typeface="Times New Roman" pitchFamily="18" charset="0"/>
              </a:endParaRPr>
            </a:p>
          </p:txBody>
        </p:sp>
        <p:sp>
          <p:nvSpPr>
            <p:cNvPr id="6172" name="Line 138"/>
            <p:cNvSpPr>
              <a:spLocks noChangeShapeType="1"/>
            </p:cNvSpPr>
            <p:nvPr/>
          </p:nvSpPr>
          <p:spPr bwMode="auto">
            <a:xfrm>
              <a:off x="808" y="3576"/>
              <a:ext cx="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3" name="Text Box 139"/>
            <p:cNvSpPr txBox="1">
              <a:spLocks noChangeArrowheads="1"/>
            </p:cNvSpPr>
            <p:nvPr/>
          </p:nvSpPr>
          <p:spPr bwMode="auto">
            <a:xfrm>
              <a:off x="1776" y="293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a</a:t>
              </a:r>
            </a:p>
          </p:txBody>
        </p:sp>
        <p:sp>
          <p:nvSpPr>
            <p:cNvPr id="6174" name="Text Box 140"/>
            <p:cNvSpPr txBox="1">
              <a:spLocks noChangeArrowheads="1"/>
            </p:cNvSpPr>
            <p:nvPr/>
          </p:nvSpPr>
          <p:spPr bwMode="auto">
            <a:xfrm>
              <a:off x="1776" y="399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latin typeface="Times New Roman" pitchFamily="18" charset="0"/>
                </a:rPr>
                <a:t>b</a:t>
              </a:r>
            </a:p>
          </p:txBody>
        </p:sp>
        <p:sp>
          <p:nvSpPr>
            <p:cNvPr id="6175" name="Oval 141"/>
            <p:cNvSpPr>
              <a:spLocks noChangeArrowheads="1"/>
            </p:cNvSpPr>
            <p:nvPr/>
          </p:nvSpPr>
          <p:spPr bwMode="auto">
            <a:xfrm>
              <a:off x="1748" y="4014"/>
              <a:ext cx="48" cy="48"/>
            </a:xfrm>
            <a:prstGeom prst="ellipse">
              <a:avLst/>
            </a:prstGeom>
            <a:solidFill>
              <a:srgbClr val="EDFFFA"/>
            </a:solidFill>
            <a:ln w="9525">
              <a:solidFill>
                <a:schemeClr val="tx1"/>
              </a:solidFill>
              <a:round/>
              <a:headEnd/>
              <a:tailEnd/>
            </a:ln>
          </p:spPr>
          <p:txBody>
            <a:bodyPr wrap="none" anchor="ctr"/>
            <a:lstStyle/>
            <a:p>
              <a:endParaRPr lang="zh-CN" altLang="en-US">
                <a:latin typeface="Times New Roman" pitchFamily="18" charset="0"/>
              </a:endParaRPr>
            </a:p>
          </p:txBody>
        </p:sp>
        <p:sp>
          <p:nvSpPr>
            <p:cNvPr id="6176" name="Oval 142"/>
            <p:cNvSpPr>
              <a:spLocks noChangeArrowheads="1"/>
            </p:cNvSpPr>
            <p:nvPr/>
          </p:nvSpPr>
          <p:spPr bwMode="auto">
            <a:xfrm>
              <a:off x="1738" y="3096"/>
              <a:ext cx="48" cy="48"/>
            </a:xfrm>
            <a:prstGeom prst="ellipse">
              <a:avLst/>
            </a:prstGeom>
            <a:solidFill>
              <a:srgbClr val="EDFFFA"/>
            </a:solidFill>
            <a:ln w="9525">
              <a:solidFill>
                <a:schemeClr val="tx1"/>
              </a:solidFill>
              <a:round/>
              <a:headEnd/>
              <a:tailEnd/>
            </a:ln>
          </p:spPr>
          <p:txBody>
            <a:bodyPr wrap="none" anchor="ctr"/>
            <a:lstStyle/>
            <a:p>
              <a:endParaRPr lang="zh-CN" altLang="en-US">
                <a:latin typeface="Times New Roman" pitchFamily="18" charset="0"/>
              </a:endParaRPr>
            </a:p>
          </p:txBody>
        </p:sp>
        <p:sp>
          <p:nvSpPr>
            <p:cNvPr id="6177" name="Freeform 143"/>
            <p:cNvSpPr>
              <a:spLocks/>
            </p:cNvSpPr>
            <p:nvPr/>
          </p:nvSpPr>
          <p:spPr bwMode="auto">
            <a:xfrm>
              <a:off x="874" y="3120"/>
              <a:ext cx="854" cy="384"/>
            </a:xfrm>
            <a:custGeom>
              <a:avLst/>
              <a:gdLst>
                <a:gd name="T0" fmla="*/ 199160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solidFill>
              <a:srgbClr val="EDFFFA"/>
            </a:solidFill>
            <a:ln w="9525">
              <a:solidFill>
                <a:schemeClr val="tx1"/>
              </a:solidFill>
              <a:round/>
              <a:headEnd/>
              <a:tailEnd/>
            </a:ln>
          </p:spPr>
          <p:txBody>
            <a:bodyPr/>
            <a:lstStyle/>
            <a:p>
              <a:endParaRPr lang="zh-CN" altLang="en-US">
                <a:latin typeface="Times New Roman" pitchFamily="18" charset="0"/>
              </a:endParaRPr>
            </a:p>
          </p:txBody>
        </p:sp>
        <p:sp>
          <p:nvSpPr>
            <p:cNvPr id="6178" name="Line 144"/>
            <p:cNvSpPr>
              <a:spLocks noChangeShapeType="1"/>
            </p:cNvSpPr>
            <p:nvPr/>
          </p:nvSpPr>
          <p:spPr bwMode="auto">
            <a:xfrm>
              <a:off x="730" y="3408"/>
              <a:ext cx="0" cy="38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79" name="Text Box 145"/>
            <p:cNvSpPr txBox="1">
              <a:spLocks noChangeArrowheads="1"/>
            </p:cNvSpPr>
            <p:nvPr/>
          </p:nvSpPr>
          <p:spPr bwMode="auto">
            <a:xfrm>
              <a:off x="520" y="3398"/>
              <a:ext cx="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i</a:t>
              </a:r>
              <a:r>
                <a:rPr kumimoji="1" lang="en-US" altLang="zh-CN" sz="2000" baseline="-25000">
                  <a:latin typeface="Times New Roman" pitchFamily="18" charset="0"/>
                </a:rPr>
                <a:t>s</a:t>
              </a:r>
              <a:endParaRPr kumimoji="1" lang="en-US" altLang="zh-CN" sz="2000" i="1">
                <a:latin typeface="Times New Roman" pitchFamily="18" charset="0"/>
              </a:endParaRPr>
            </a:p>
          </p:txBody>
        </p:sp>
        <p:sp>
          <p:nvSpPr>
            <p:cNvPr id="6180" name="Line 147"/>
            <p:cNvSpPr>
              <a:spLocks noChangeShapeType="1"/>
            </p:cNvSpPr>
            <p:nvPr/>
          </p:nvSpPr>
          <p:spPr bwMode="auto">
            <a:xfrm flipH="1">
              <a:off x="1536" y="321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1" name="Text Box 148"/>
            <p:cNvSpPr txBox="1">
              <a:spLocks noChangeArrowheads="1"/>
            </p:cNvSpPr>
            <p:nvPr/>
          </p:nvSpPr>
          <p:spPr bwMode="auto">
            <a:xfrm>
              <a:off x="1872" y="3120"/>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a:t>
              </a:r>
            </a:p>
          </p:txBody>
        </p:sp>
        <p:sp>
          <p:nvSpPr>
            <p:cNvPr id="6182" name="Text Box 149"/>
            <p:cNvSpPr txBox="1">
              <a:spLocks noChangeArrowheads="1"/>
            </p:cNvSpPr>
            <p:nvPr/>
          </p:nvSpPr>
          <p:spPr bwMode="auto">
            <a:xfrm>
              <a:off x="1672" y="3278"/>
              <a:ext cx="21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a:t>
              </a:r>
            </a:p>
            <a:p>
              <a:pPr eaLnBrk="1" hangingPunct="1"/>
              <a:r>
                <a:rPr kumimoji="1" lang="en-US" altLang="zh-CN" i="1">
                  <a:latin typeface="Times New Roman" pitchFamily="18" charset="0"/>
                </a:rPr>
                <a:t>u</a:t>
              </a:r>
            </a:p>
            <a:p>
              <a:pPr eaLnBrk="1" hangingPunct="1"/>
              <a:r>
                <a:rPr kumimoji="1" lang="en-US" altLang="zh-CN" i="1">
                  <a:latin typeface="Times New Roman" pitchFamily="18" charset="0"/>
                </a:rPr>
                <a:t>_</a:t>
              </a:r>
            </a:p>
          </p:txBody>
        </p:sp>
        <p:sp>
          <p:nvSpPr>
            <p:cNvPr id="6183" name="Rectangle 150"/>
            <p:cNvSpPr>
              <a:spLocks noChangeArrowheads="1"/>
            </p:cNvSpPr>
            <p:nvPr/>
          </p:nvSpPr>
          <p:spPr bwMode="auto">
            <a:xfrm>
              <a:off x="1250" y="3454"/>
              <a:ext cx="96" cy="240"/>
            </a:xfrm>
            <a:prstGeom prst="rect">
              <a:avLst/>
            </a:prstGeom>
            <a:solidFill>
              <a:srgbClr val="EDFFFA"/>
            </a:solidFill>
            <a:ln w="9525">
              <a:solidFill>
                <a:schemeClr val="tx1"/>
              </a:solidFill>
              <a:miter lim="800000"/>
              <a:headEnd/>
              <a:tailEnd/>
            </a:ln>
          </p:spPr>
          <p:txBody>
            <a:bodyPr wrap="none" anchor="ctr"/>
            <a:lstStyle/>
            <a:p>
              <a:endParaRPr lang="zh-CN" altLang="en-US">
                <a:latin typeface="Times New Roman" pitchFamily="18" charset="0"/>
              </a:endParaRPr>
            </a:p>
          </p:txBody>
        </p:sp>
        <p:sp>
          <p:nvSpPr>
            <p:cNvPr id="6184" name="Freeform 151"/>
            <p:cNvSpPr>
              <a:spLocks/>
            </p:cNvSpPr>
            <p:nvPr/>
          </p:nvSpPr>
          <p:spPr bwMode="auto">
            <a:xfrm flipV="1">
              <a:off x="874" y="3650"/>
              <a:ext cx="854" cy="384"/>
            </a:xfrm>
            <a:custGeom>
              <a:avLst/>
              <a:gdLst>
                <a:gd name="T0" fmla="*/ 199160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solidFill>
              <a:srgbClr val="EDFFFA"/>
            </a:solidFill>
            <a:ln w="9525">
              <a:solidFill>
                <a:schemeClr val="tx1"/>
              </a:solidFill>
              <a:round/>
              <a:headEnd/>
              <a:tailEnd/>
            </a:ln>
          </p:spPr>
          <p:txBody>
            <a:bodyPr/>
            <a:lstStyle/>
            <a:p>
              <a:endParaRPr lang="zh-CN" altLang="en-US">
                <a:latin typeface="Times New Roman" pitchFamily="18" charset="0"/>
              </a:endParaRPr>
            </a:p>
          </p:txBody>
        </p:sp>
        <p:sp>
          <p:nvSpPr>
            <p:cNvPr id="6185" name="Line 152"/>
            <p:cNvSpPr>
              <a:spLocks noChangeShapeType="1"/>
            </p:cNvSpPr>
            <p:nvPr/>
          </p:nvSpPr>
          <p:spPr bwMode="auto">
            <a:xfrm flipV="1">
              <a:off x="1296" y="3120"/>
              <a:ext cx="0" cy="336"/>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86" name="Line 153"/>
            <p:cNvSpPr>
              <a:spLocks noChangeShapeType="1"/>
            </p:cNvSpPr>
            <p:nvPr/>
          </p:nvSpPr>
          <p:spPr bwMode="auto">
            <a:xfrm>
              <a:off x="1296" y="3696"/>
              <a:ext cx="0" cy="336"/>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87" name="Text Box 154"/>
            <p:cNvSpPr txBox="1">
              <a:spLocks noChangeArrowheads="1"/>
            </p:cNvSpPr>
            <p:nvPr/>
          </p:nvSpPr>
          <p:spPr bwMode="auto">
            <a:xfrm>
              <a:off x="1344" y="345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R</a:t>
              </a:r>
            </a:p>
          </p:txBody>
        </p:sp>
        <p:sp>
          <p:nvSpPr>
            <p:cNvPr id="6188" name="Line 155"/>
            <p:cNvSpPr>
              <a:spLocks noChangeShapeType="1"/>
            </p:cNvSpPr>
            <p:nvPr/>
          </p:nvSpPr>
          <p:spPr bwMode="auto">
            <a:xfrm>
              <a:off x="1152" y="345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9" name="Text Box 156"/>
            <p:cNvSpPr txBox="1">
              <a:spLocks noChangeArrowheads="1"/>
            </p:cNvSpPr>
            <p:nvPr/>
          </p:nvSpPr>
          <p:spPr bwMode="auto">
            <a:xfrm>
              <a:off x="1048" y="3168"/>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latin typeface="Times New Roman" pitchFamily="18" charset="0"/>
                </a:rPr>
                <a:t>i</a:t>
              </a:r>
              <a:r>
                <a:rPr kumimoji="1" lang="en-US" altLang="zh-CN" sz="2000" i="1" baseline="-25000">
                  <a:latin typeface="Times New Roman" pitchFamily="18" charset="0"/>
                </a:rPr>
                <a:t>R</a:t>
              </a:r>
              <a:endParaRPr kumimoji="1" lang="en-US" altLang="zh-CN" sz="2000" i="1">
                <a:latin typeface="Times New Roman" pitchFamily="18" charset="0"/>
              </a:endParaRPr>
            </a:p>
          </p:txBody>
        </p:sp>
      </p:grpSp>
      <p:sp>
        <p:nvSpPr>
          <p:cNvPr id="110749" name="Text Box 157"/>
          <p:cNvSpPr txBox="1">
            <a:spLocks noChangeArrowheads="1"/>
          </p:cNvSpPr>
          <p:nvPr/>
        </p:nvSpPr>
        <p:spPr bwMode="auto">
          <a:xfrm>
            <a:off x="5165725" y="436245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b="1">
                <a:solidFill>
                  <a:schemeClr val="tx2"/>
                </a:solidFill>
                <a:latin typeface="Times New Roman" pitchFamily="18" charset="0"/>
              </a:rPr>
              <a:t>外特性：</a:t>
            </a:r>
          </a:p>
        </p:txBody>
      </p:sp>
      <p:graphicFrame>
        <p:nvGraphicFramePr>
          <p:cNvPr id="110750" name="Object 3"/>
          <p:cNvGraphicFramePr>
            <a:graphicFrameLocks noChangeAspect="1"/>
          </p:cNvGraphicFramePr>
          <p:nvPr>
            <p:extLst>
              <p:ext uri="{D42A27DB-BD31-4B8C-83A1-F6EECF244321}">
                <p14:modId xmlns:p14="http://schemas.microsoft.com/office/powerpoint/2010/main" val="989972922"/>
              </p:ext>
            </p:extLst>
          </p:nvPr>
        </p:nvGraphicFramePr>
        <p:xfrm>
          <a:off x="6162675" y="4357688"/>
          <a:ext cx="2720975" cy="1143000"/>
        </p:xfrm>
        <a:graphic>
          <a:graphicData uri="http://schemas.openxmlformats.org/presentationml/2006/ole">
            <mc:AlternateContent xmlns:mc="http://schemas.openxmlformats.org/markup-compatibility/2006">
              <mc:Choice xmlns:v="urn:schemas-microsoft-com:vml" Requires="v">
                <p:oleObj spid="_x0000_s6426" name="Equation" r:id="rId5" imgW="1511280" imgH="634680" progId="">
                  <p:embed/>
                </p:oleObj>
              </mc:Choice>
              <mc:Fallback>
                <p:oleObj name="Equation" r:id="rId5" imgW="1511280" imgH="634680" progId="">
                  <p:embed/>
                  <p:pic>
                    <p:nvPicPr>
                      <p:cNvPr id="0" name="Picture 2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675" y="4357688"/>
                        <a:ext cx="27209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51" name="AutoShape 159"/>
          <p:cNvSpPr>
            <a:spLocks noChangeArrowheads="1"/>
          </p:cNvSpPr>
          <p:nvPr/>
        </p:nvSpPr>
        <p:spPr bwMode="auto">
          <a:xfrm>
            <a:off x="6529388" y="2441575"/>
            <a:ext cx="214312" cy="273050"/>
          </a:xfrm>
          <a:prstGeom prst="downArrow">
            <a:avLst>
              <a:gd name="adj1" fmla="val 50000"/>
              <a:gd name="adj2" fmla="val 31852"/>
            </a:avLst>
          </a:prstGeom>
          <a:solidFill>
            <a:schemeClr val="tx2"/>
          </a:solidFill>
          <a:ln w="9525">
            <a:solidFill>
              <a:schemeClr val="tx1"/>
            </a:solidFill>
            <a:miter lim="800000"/>
            <a:headEnd/>
            <a:tailEnd/>
          </a:ln>
        </p:spPr>
        <p:txBody>
          <a:bodyPr vert="eaVert" wrap="none" anchor="ctr"/>
          <a:lstStyle/>
          <a:p>
            <a:endParaRPr lang="zh-CN" altLang="en-US">
              <a:latin typeface="Times New Roman" pitchFamily="18" charset="0"/>
            </a:endParaRPr>
          </a:p>
        </p:txBody>
      </p:sp>
      <p:graphicFrame>
        <p:nvGraphicFramePr>
          <p:cNvPr id="110752" name="Object 4"/>
          <p:cNvGraphicFramePr>
            <a:graphicFrameLocks noChangeAspect="1"/>
          </p:cNvGraphicFramePr>
          <p:nvPr>
            <p:extLst>
              <p:ext uri="{D42A27DB-BD31-4B8C-83A1-F6EECF244321}">
                <p14:modId xmlns:p14="http://schemas.microsoft.com/office/powerpoint/2010/main" val="1642557501"/>
              </p:ext>
            </p:extLst>
          </p:nvPr>
        </p:nvGraphicFramePr>
        <p:xfrm>
          <a:off x="5854700" y="2640013"/>
          <a:ext cx="2057400" cy="709612"/>
        </p:xfrm>
        <a:graphic>
          <a:graphicData uri="http://schemas.openxmlformats.org/presentationml/2006/ole">
            <mc:AlternateContent xmlns:mc="http://schemas.openxmlformats.org/markup-compatibility/2006">
              <mc:Choice xmlns:v="urn:schemas-microsoft-com:vml" Requires="v">
                <p:oleObj spid="_x0000_s6427" name="Equation" r:id="rId7" imgW="1143000" imgH="393480" progId="">
                  <p:embed/>
                </p:oleObj>
              </mc:Choice>
              <mc:Fallback>
                <p:oleObj name="Equation" r:id="rId7" imgW="1143000" imgH="393480" progId="">
                  <p:embed/>
                  <p:pic>
                    <p:nvPicPr>
                      <p:cNvPr id="0" name="Picture 2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4700" y="2640013"/>
                        <a:ext cx="2057400"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53" name="Object 5"/>
          <p:cNvGraphicFramePr>
            <a:graphicFrameLocks noChangeAspect="1"/>
          </p:cNvGraphicFramePr>
          <p:nvPr>
            <p:extLst>
              <p:ext uri="{D42A27DB-BD31-4B8C-83A1-F6EECF244321}">
                <p14:modId xmlns:p14="http://schemas.microsoft.com/office/powerpoint/2010/main" val="2616416857"/>
              </p:ext>
            </p:extLst>
          </p:nvPr>
        </p:nvGraphicFramePr>
        <p:xfrm>
          <a:off x="5862638" y="5830888"/>
          <a:ext cx="2743200" cy="411162"/>
        </p:xfrm>
        <a:graphic>
          <a:graphicData uri="http://schemas.openxmlformats.org/presentationml/2006/ole">
            <mc:AlternateContent xmlns:mc="http://schemas.openxmlformats.org/markup-compatibility/2006">
              <mc:Choice xmlns:v="urn:schemas-microsoft-com:vml" Requires="v">
                <p:oleObj spid="_x0000_s6428" name="Equation" r:id="rId9" imgW="1523880" imgH="228600" progId="">
                  <p:embed/>
                </p:oleObj>
              </mc:Choice>
              <mc:Fallback>
                <p:oleObj name="Equation" r:id="rId9" imgW="1523880" imgH="228600" progId="">
                  <p:embed/>
                  <p:pic>
                    <p:nvPicPr>
                      <p:cNvPr id="0" name="Picture 2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2638" y="5830888"/>
                        <a:ext cx="27432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54" name="AutoShape 162"/>
          <p:cNvSpPr>
            <a:spLocks noChangeArrowheads="1"/>
          </p:cNvSpPr>
          <p:nvPr/>
        </p:nvSpPr>
        <p:spPr bwMode="auto">
          <a:xfrm>
            <a:off x="6691313" y="5383213"/>
            <a:ext cx="244475" cy="288925"/>
          </a:xfrm>
          <a:prstGeom prst="downArrow">
            <a:avLst>
              <a:gd name="adj1" fmla="val 50000"/>
              <a:gd name="adj2" fmla="val 29545"/>
            </a:avLst>
          </a:prstGeom>
          <a:solidFill>
            <a:schemeClr val="tx2"/>
          </a:solidFill>
          <a:ln w="9525">
            <a:solidFill>
              <a:schemeClr val="tx1"/>
            </a:solidFill>
            <a:miter lim="800000"/>
            <a:headEnd/>
            <a:tailEnd/>
          </a:ln>
        </p:spPr>
        <p:txBody>
          <a:bodyPr vert="eaVert" wrap="none" anchor="ctr"/>
          <a:lstStyle/>
          <a:p>
            <a:endParaRPr lang="zh-CN" altLang="en-US">
              <a:latin typeface="Times New Roman" pitchFamily="18" charset="0"/>
            </a:endParaRPr>
          </a:p>
        </p:txBody>
      </p:sp>
      <p:grpSp>
        <p:nvGrpSpPr>
          <p:cNvPr id="4" name="Group 163"/>
          <p:cNvGrpSpPr>
            <a:grpSpLocks/>
          </p:cNvGrpSpPr>
          <p:nvPr/>
        </p:nvGrpSpPr>
        <p:grpSpPr bwMode="auto">
          <a:xfrm>
            <a:off x="4816475" y="2730500"/>
            <a:ext cx="2224088" cy="1752600"/>
            <a:chOff x="2976" y="1776"/>
            <a:chExt cx="1401" cy="1104"/>
          </a:xfrm>
        </p:grpSpPr>
        <p:grpSp>
          <p:nvGrpSpPr>
            <p:cNvPr id="6168" name="Group 164"/>
            <p:cNvGrpSpPr>
              <a:grpSpLocks/>
            </p:cNvGrpSpPr>
            <p:nvPr/>
          </p:nvGrpSpPr>
          <p:grpSpPr bwMode="auto">
            <a:xfrm>
              <a:off x="3456" y="2160"/>
              <a:ext cx="921" cy="625"/>
              <a:chOff x="3504" y="2269"/>
              <a:chExt cx="921" cy="625"/>
            </a:xfrm>
          </p:grpSpPr>
          <p:sp>
            <p:nvSpPr>
              <p:cNvPr id="6170" name="Text Box 165"/>
              <p:cNvSpPr txBox="1">
                <a:spLocks noChangeArrowheads="1"/>
              </p:cNvSpPr>
              <p:nvPr/>
            </p:nvSpPr>
            <p:spPr bwMode="auto">
              <a:xfrm>
                <a:off x="3504" y="2269"/>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rPr>
                  <a:t>等效条件：</a:t>
                </a:r>
                <a:endParaRPr kumimoji="1" lang="zh-CN" altLang="en-US" sz="2000" b="1" i="1">
                  <a:solidFill>
                    <a:schemeClr val="tx2"/>
                  </a:solidFill>
                  <a:latin typeface="Times New Roman" pitchFamily="18" charset="0"/>
                </a:endParaRPr>
              </a:p>
            </p:txBody>
          </p:sp>
          <p:graphicFrame>
            <p:nvGraphicFramePr>
              <p:cNvPr id="6151" name="Object 7"/>
              <p:cNvGraphicFramePr>
                <a:graphicFrameLocks noChangeAspect="1"/>
              </p:cNvGraphicFramePr>
              <p:nvPr>
                <p:extLst>
                  <p:ext uri="{D42A27DB-BD31-4B8C-83A1-F6EECF244321}">
                    <p14:modId xmlns:p14="http://schemas.microsoft.com/office/powerpoint/2010/main" val="2672285295"/>
                  </p:ext>
                </p:extLst>
              </p:nvPr>
            </p:nvGraphicFramePr>
            <p:xfrm>
              <a:off x="3703" y="2448"/>
              <a:ext cx="490" cy="446"/>
            </p:xfrm>
            <a:graphic>
              <a:graphicData uri="http://schemas.openxmlformats.org/presentationml/2006/ole">
                <mc:AlternateContent xmlns:mc="http://schemas.openxmlformats.org/markup-compatibility/2006">
                  <mc:Choice xmlns:v="urn:schemas-microsoft-com:vml" Requires="v">
                    <p:oleObj spid="_x0000_s6429" name="Equation" r:id="rId11" imgW="431640" imgH="393480" progId="">
                      <p:embed/>
                    </p:oleObj>
                  </mc:Choice>
                  <mc:Fallback>
                    <p:oleObj name="Equation" r:id="rId11" imgW="431640" imgH="393480" progId="">
                      <p:embed/>
                      <p:pic>
                        <p:nvPicPr>
                          <p:cNvPr id="0" name="Picture 2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3" y="2448"/>
                            <a:ext cx="490"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69" name="AutoShape 167"/>
            <p:cNvSpPr>
              <a:spLocks noChangeArrowheads="1"/>
            </p:cNvSpPr>
            <p:nvPr/>
          </p:nvSpPr>
          <p:spPr bwMode="auto">
            <a:xfrm>
              <a:off x="2976" y="1776"/>
              <a:ext cx="480" cy="1104"/>
            </a:xfrm>
            <a:prstGeom prst="curvedLeftArrow">
              <a:avLst>
                <a:gd name="adj1" fmla="val 46000"/>
                <a:gd name="adj2" fmla="val 92000"/>
                <a:gd name="adj3" fmla="val 33333"/>
              </a:avLst>
            </a:prstGeom>
            <a:solidFill>
              <a:schemeClr val="tx2"/>
            </a:solidFill>
            <a:ln w="9525">
              <a:solidFill>
                <a:schemeClr val="tx1"/>
              </a:solidFill>
              <a:miter lim="800000"/>
              <a:headEnd/>
              <a:tailEnd/>
            </a:ln>
          </p:spPr>
          <p:txBody>
            <a:bodyPr wrap="none" anchor="ctr"/>
            <a:lstStyle/>
            <a:p>
              <a:endParaRPr lang="zh-CN" altLang="en-US" b="1">
                <a:solidFill>
                  <a:schemeClr val="tx2"/>
                </a:solidFill>
                <a:latin typeface="Times New Roman" pitchFamily="18" charset="0"/>
              </a:endParaRPr>
            </a:p>
          </p:txBody>
        </p:sp>
      </p:grpSp>
      <p:grpSp>
        <p:nvGrpSpPr>
          <p:cNvPr id="6" name="Group 168"/>
          <p:cNvGrpSpPr>
            <a:grpSpLocks/>
          </p:cNvGrpSpPr>
          <p:nvPr/>
        </p:nvGrpSpPr>
        <p:grpSpPr bwMode="auto">
          <a:xfrm>
            <a:off x="1450975" y="3127375"/>
            <a:ext cx="1749425" cy="1524000"/>
            <a:chOff x="914" y="1920"/>
            <a:chExt cx="1102" cy="960"/>
          </a:xfrm>
        </p:grpSpPr>
        <p:sp>
          <p:nvSpPr>
            <p:cNvPr id="6165" name="AutoShape 169"/>
            <p:cNvSpPr>
              <a:spLocks noChangeArrowheads="1"/>
            </p:cNvSpPr>
            <p:nvPr/>
          </p:nvSpPr>
          <p:spPr bwMode="auto">
            <a:xfrm flipH="1" flipV="1">
              <a:off x="1728" y="1920"/>
              <a:ext cx="288" cy="960"/>
            </a:xfrm>
            <a:prstGeom prst="curvedLeftArrow">
              <a:avLst>
                <a:gd name="adj1" fmla="val 66667"/>
                <a:gd name="adj2" fmla="val 133333"/>
                <a:gd name="adj3" fmla="val 33333"/>
              </a:avLst>
            </a:prstGeom>
            <a:solidFill>
              <a:schemeClr val="tx2"/>
            </a:solidFill>
            <a:ln w="9525">
              <a:solidFill>
                <a:schemeClr val="tx1"/>
              </a:solidFill>
              <a:miter lim="800000"/>
              <a:headEnd/>
              <a:tailEnd/>
            </a:ln>
          </p:spPr>
          <p:txBody>
            <a:bodyPr wrap="none" anchor="ctr"/>
            <a:lstStyle/>
            <a:p>
              <a:endParaRPr lang="zh-CN" altLang="en-US" b="1">
                <a:solidFill>
                  <a:schemeClr val="tx2"/>
                </a:solidFill>
                <a:latin typeface="Times New Roman" pitchFamily="18" charset="0"/>
              </a:endParaRPr>
            </a:p>
          </p:txBody>
        </p:sp>
        <p:grpSp>
          <p:nvGrpSpPr>
            <p:cNvPr id="6166" name="Group 170"/>
            <p:cNvGrpSpPr>
              <a:grpSpLocks/>
            </p:cNvGrpSpPr>
            <p:nvPr/>
          </p:nvGrpSpPr>
          <p:grpSpPr bwMode="auto">
            <a:xfrm>
              <a:off x="914" y="2256"/>
              <a:ext cx="921" cy="515"/>
              <a:chOff x="240" y="2413"/>
              <a:chExt cx="921" cy="515"/>
            </a:xfrm>
          </p:grpSpPr>
          <p:sp>
            <p:nvSpPr>
              <p:cNvPr id="6167" name="Text Box 171"/>
              <p:cNvSpPr txBox="1">
                <a:spLocks noChangeArrowheads="1"/>
              </p:cNvSpPr>
              <p:nvPr/>
            </p:nvSpPr>
            <p:spPr bwMode="auto">
              <a:xfrm>
                <a:off x="240" y="2413"/>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rPr>
                  <a:t>等效条件：</a:t>
                </a:r>
                <a:endParaRPr kumimoji="1" lang="zh-CN" altLang="en-US" sz="2000" b="1" i="1">
                  <a:solidFill>
                    <a:schemeClr val="tx2"/>
                  </a:solidFill>
                  <a:latin typeface="Times New Roman" pitchFamily="18" charset="0"/>
                </a:endParaRPr>
              </a:p>
            </p:txBody>
          </p:sp>
          <p:graphicFrame>
            <p:nvGraphicFramePr>
              <p:cNvPr id="6150" name="Object 6"/>
              <p:cNvGraphicFramePr>
                <a:graphicFrameLocks noChangeAspect="1"/>
              </p:cNvGraphicFramePr>
              <p:nvPr/>
            </p:nvGraphicFramePr>
            <p:xfrm>
              <a:off x="343" y="2669"/>
              <a:ext cx="649" cy="259"/>
            </p:xfrm>
            <a:graphic>
              <a:graphicData uri="http://schemas.openxmlformats.org/presentationml/2006/ole">
                <mc:AlternateContent xmlns:mc="http://schemas.openxmlformats.org/markup-compatibility/2006">
                  <mc:Choice xmlns:v="urn:schemas-microsoft-com:vml" Requires="v">
                    <p:oleObj spid="_x0000_s6430" name="Equation" r:id="rId13" imgW="749880" imgH="291960" progId="">
                      <p:embed/>
                    </p:oleObj>
                  </mc:Choice>
                  <mc:Fallback>
                    <p:oleObj name="Equation" r:id="rId13" imgW="749880" imgH="291960" progId="">
                      <p:embed/>
                      <p:pic>
                        <p:nvPicPr>
                          <p:cNvPr id="0" name="Picture 2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 y="2669"/>
                            <a:ext cx="649"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10765" name="Text Box 173"/>
          <p:cNvSpPr txBox="1">
            <a:spLocks noChangeArrowheads="1"/>
          </p:cNvSpPr>
          <p:nvPr/>
        </p:nvSpPr>
        <p:spPr bwMode="auto">
          <a:xfrm>
            <a:off x="500063" y="1571625"/>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电压源模型</a:t>
            </a:r>
          </a:p>
        </p:txBody>
      </p:sp>
      <p:sp>
        <p:nvSpPr>
          <p:cNvPr id="110766" name="Text Box 174"/>
          <p:cNvSpPr txBox="1">
            <a:spLocks noChangeArrowheads="1"/>
          </p:cNvSpPr>
          <p:nvPr/>
        </p:nvSpPr>
        <p:spPr bwMode="auto">
          <a:xfrm>
            <a:off x="534988" y="521335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电流源模型</a:t>
            </a:r>
          </a:p>
        </p:txBody>
      </p:sp>
      <p:sp>
        <p:nvSpPr>
          <p:cNvPr id="110767" name="Rectangle 175"/>
          <p:cNvSpPr>
            <a:spLocks noChangeArrowheads="1"/>
          </p:cNvSpPr>
          <p:nvPr/>
        </p:nvSpPr>
        <p:spPr bwMode="auto">
          <a:xfrm>
            <a:off x="347663" y="2301875"/>
            <a:ext cx="26717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r>
              <a:rPr kumimoji="1" lang="zh-CN" altLang="en-US" sz="2400" b="1">
                <a:solidFill>
                  <a:schemeClr val="tx2"/>
                </a:solidFill>
                <a:latin typeface="Times New Roman" pitchFamily="18" charset="0"/>
              </a:rPr>
              <a:t>特别注意电流源和电压源参考方向之间的关系</a:t>
            </a:r>
          </a:p>
        </p:txBody>
      </p:sp>
      <p:sp>
        <p:nvSpPr>
          <p:cNvPr id="5" name="灯片编号占位符 4"/>
          <p:cNvSpPr>
            <a:spLocks noGrp="1"/>
          </p:cNvSpPr>
          <p:nvPr>
            <p:ph type="sldNum" sz="quarter" idx="10"/>
          </p:nvPr>
        </p:nvSpPr>
        <p:spPr/>
        <p:txBody>
          <a:bodyPr/>
          <a:lstStyle/>
          <a:p>
            <a:pPr>
              <a:defRPr/>
            </a:pPr>
            <a:fld id="{7C1ED1AF-DC7E-464E-B6EB-EEA774D5DC26}" type="slidenum">
              <a:rPr lang="zh-CN" altLang="en-US" smtClean="0"/>
              <a:pPr>
                <a:defRPr/>
              </a:pPr>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7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072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1107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075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1075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0766"/>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749"/>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11075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10754"/>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1075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10767"/>
                                        </p:tgtEl>
                                        <p:attrNameLst>
                                          <p:attrName>style.visibility</p:attrName>
                                        </p:attrNameLst>
                                      </p:cBhvr>
                                      <p:to>
                                        <p:strVal val="visible"/>
                                      </p:to>
                                    </p:set>
                                    <p:animEffect transition="in" filter="slide(fromBottom)">
                                      <p:cBhvr>
                                        <p:cTn id="57" dur="500"/>
                                        <p:tgtEl>
                                          <p:spTgt spid="110767"/>
                                        </p:tgtEl>
                                      </p:cBhvr>
                                    </p:animEffect>
                                  </p:childTnLst>
                                </p:cTn>
                              </p:par>
                            </p:childTnLst>
                          </p:cTn>
                        </p:par>
                        <p:par>
                          <p:cTn id="58" fill="hold" nodeType="afterGroup">
                            <p:stCondLst>
                              <p:cond delay="500"/>
                            </p:stCondLst>
                            <p:childTnLst>
                              <p:par>
                                <p:cTn id="59" presetID="35" presetClass="emph" presetSubtype="0" repeatCount="3000" fill="hold" grpId="1" nodeType="afterEffect">
                                  <p:stCondLst>
                                    <p:cond delay="0"/>
                                  </p:stCondLst>
                                  <p:childTnLst>
                                    <p:anim calcmode="discrete" valueType="str">
                                      <p:cBhvr>
                                        <p:cTn id="60" dur="1000" fill="hold"/>
                                        <p:tgtEl>
                                          <p:spTgt spid="110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25" grpId="0" autoUpdateAnimBg="0"/>
      <p:bldP spid="110749" grpId="0" autoUpdateAnimBg="0"/>
      <p:bldP spid="110751" grpId="0" animBg="1"/>
      <p:bldP spid="110754" grpId="0" animBg="1"/>
      <p:bldP spid="110765" grpId="0" autoUpdateAnimBg="0"/>
      <p:bldP spid="110766" grpId="0" autoUpdateAnimBg="0"/>
      <p:bldP spid="110767" grpId="0"/>
      <p:bldP spid="110767" grpId="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33" name="Rectangle 21"/>
          <p:cNvSpPr>
            <a:spLocks noGrp="1" noChangeArrowheads="1"/>
          </p:cNvSpPr>
          <p:nvPr>
            <p:ph type="title"/>
          </p:nvPr>
        </p:nvSpPr>
        <p:spPr>
          <a:xfrm>
            <a:off x="1043608" y="43409"/>
            <a:ext cx="7607300" cy="649287"/>
          </a:xfrm>
        </p:spPr>
        <p:txBody>
          <a:bodyPr/>
          <a:lstStyle/>
          <a:p>
            <a:pPr eaLnBrk="1" hangingPunct="1"/>
            <a:r>
              <a:rPr lang="en-US" altLang="zh-CN" dirty="0" smtClean="0">
                <a:ea typeface="宋体" charset="-122"/>
              </a:rPr>
              <a:t>2.1 </a:t>
            </a:r>
            <a:r>
              <a:rPr lang="zh-CN" altLang="en-US" dirty="0" smtClean="0">
                <a:ea typeface="宋体" charset="-122"/>
              </a:rPr>
              <a:t>等效电路分析法</a:t>
            </a:r>
            <a:r>
              <a:rPr lang="zh-CN" altLang="en-US" dirty="0" smtClean="0">
                <a:ea typeface="楷体_GB2312" pitchFamily="49" charset="-122"/>
              </a:rPr>
              <a:t>（</a:t>
            </a:r>
            <a:r>
              <a:rPr lang="zh-CN" altLang="en-US" dirty="0" smtClean="0">
                <a:ea typeface="宋体" charset="-122"/>
              </a:rPr>
              <a:t>续</a:t>
            </a:r>
            <a:r>
              <a:rPr lang="en-US" altLang="zh-CN" dirty="0" smtClean="0">
                <a:ea typeface="宋体" charset="-122"/>
              </a:rPr>
              <a:t>13</a:t>
            </a:r>
            <a:r>
              <a:rPr lang="zh-CN" altLang="en-US" dirty="0" smtClean="0">
                <a:ea typeface="楷体_GB2312" pitchFamily="49" charset="-122"/>
              </a:rPr>
              <a:t>）</a:t>
            </a:r>
          </a:p>
        </p:txBody>
      </p:sp>
      <p:sp>
        <p:nvSpPr>
          <p:cNvPr id="115715" name="Rectangle 3"/>
          <p:cNvSpPr>
            <a:spLocks noGrp="1" noChangeArrowheads="1"/>
          </p:cNvSpPr>
          <p:nvPr>
            <p:ph type="body" sz="half" idx="1"/>
          </p:nvPr>
        </p:nvSpPr>
        <p:spPr>
          <a:xfrm>
            <a:off x="296863" y="1042988"/>
            <a:ext cx="8847137" cy="5400675"/>
          </a:xfrm>
        </p:spPr>
        <p:txBody>
          <a:bodyPr/>
          <a:lstStyle/>
          <a:p>
            <a:pPr eaLnBrk="1" hangingPunct="1">
              <a:buFont typeface="Wingdings" pitchFamily="2" charset="2"/>
              <a:buNone/>
            </a:pPr>
            <a:r>
              <a:rPr lang="zh-CN" altLang="en-US" sz="2400" smtClean="0">
                <a:ea typeface="楷体_GB2312" pitchFamily="49" charset="-122"/>
              </a:rPr>
              <a:t>电路组成及参数如图所示，</a:t>
            </a:r>
            <a:r>
              <a:rPr lang="en-US" altLang="zh-CN" sz="2400" smtClean="0">
                <a:ea typeface="楷体_GB2312" pitchFamily="49" charset="-122"/>
              </a:rPr>
              <a:t>(1)</a:t>
            </a:r>
            <a:r>
              <a:rPr lang="zh-CN" altLang="en-US" sz="2400" smtClean="0">
                <a:ea typeface="楷体_GB2312" pitchFamily="49" charset="-122"/>
              </a:rPr>
              <a:t>试求电流</a:t>
            </a:r>
            <a:r>
              <a:rPr lang="en-US" altLang="zh-CN" sz="2400" i="1" smtClean="0">
                <a:ea typeface="楷体_GB2312" pitchFamily="49" charset="-122"/>
              </a:rPr>
              <a:t>I</a:t>
            </a:r>
            <a:r>
              <a:rPr lang="en-US" altLang="zh-CN" sz="2400" baseline="-25000" smtClean="0">
                <a:ea typeface="楷体_GB2312" pitchFamily="49" charset="-122"/>
              </a:rPr>
              <a:t>5</a:t>
            </a:r>
            <a:r>
              <a:rPr lang="zh-CN" altLang="en-US" sz="2400" smtClean="0">
                <a:ea typeface="楷体_GB2312" pitchFamily="49" charset="-122"/>
              </a:rPr>
              <a:t>；</a:t>
            </a:r>
            <a:r>
              <a:rPr lang="en-US" altLang="zh-CN" sz="2400" smtClean="0">
                <a:ea typeface="楷体_GB2312" pitchFamily="49" charset="-122"/>
              </a:rPr>
              <a:t>(2)</a:t>
            </a:r>
            <a:r>
              <a:rPr lang="zh-CN" altLang="en-US" sz="2400" smtClean="0">
                <a:ea typeface="楷体_GB2312" pitchFamily="49" charset="-122"/>
              </a:rPr>
              <a:t>如</a:t>
            </a:r>
            <a:r>
              <a:rPr lang="en-US" altLang="zh-CN" sz="2400" smtClean="0">
                <a:ea typeface="楷体_GB2312" pitchFamily="49" charset="-122"/>
              </a:rPr>
              <a:t>C</a:t>
            </a:r>
            <a:r>
              <a:rPr lang="zh-CN" altLang="en-US" sz="2400" smtClean="0">
                <a:ea typeface="楷体_GB2312" pitchFamily="49" charset="-122"/>
              </a:rPr>
              <a:t>点接地，求</a:t>
            </a:r>
            <a:r>
              <a:rPr lang="en-US" altLang="zh-CN" sz="2400" smtClean="0">
                <a:ea typeface="楷体_GB2312" pitchFamily="49" charset="-122"/>
              </a:rPr>
              <a:t>A</a:t>
            </a:r>
            <a:r>
              <a:rPr lang="zh-CN" altLang="en-US" sz="2400" smtClean="0">
                <a:ea typeface="楷体_GB2312" pitchFamily="49" charset="-122"/>
              </a:rPr>
              <a:t>、</a:t>
            </a:r>
            <a:r>
              <a:rPr lang="en-US" altLang="zh-CN" sz="2400" smtClean="0">
                <a:ea typeface="楷体_GB2312" pitchFamily="49" charset="-122"/>
              </a:rPr>
              <a:t>B</a:t>
            </a:r>
            <a:r>
              <a:rPr lang="zh-CN" altLang="en-US" sz="2400" smtClean="0">
                <a:ea typeface="楷体_GB2312" pitchFamily="49" charset="-122"/>
              </a:rPr>
              <a:t>、</a:t>
            </a:r>
            <a:r>
              <a:rPr lang="en-US" altLang="zh-CN" sz="2400" smtClean="0">
                <a:ea typeface="楷体_GB2312" pitchFamily="49" charset="-122"/>
              </a:rPr>
              <a:t>D</a:t>
            </a:r>
            <a:r>
              <a:rPr lang="zh-CN" altLang="en-US" sz="2400" smtClean="0">
                <a:ea typeface="楷体_GB2312" pitchFamily="49" charset="-122"/>
              </a:rPr>
              <a:t>三点的电位。</a:t>
            </a:r>
          </a:p>
        </p:txBody>
      </p:sp>
      <p:pic>
        <p:nvPicPr>
          <p:cNvPr id="115732" name="Picture 2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5767632" y="4221088"/>
            <a:ext cx="2692800" cy="2052000"/>
          </a:xfrm>
        </p:spPr>
      </p:pic>
      <p:pic>
        <p:nvPicPr>
          <p:cNvPr id="1157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2163763"/>
            <a:ext cx="39147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6" name="Oval 14"/>
          <p:cNvSpPr>
            <a:spLocks noChangeArrowheads="1"/>
          </p:cNvSpPr>
          <p:nvPr/>
        </p:nvSpPr>
        <p:spPr bwMode="auto">
          <a:xfrm>
            <a:off x="501650" y="2544763"/>
            <a:ext cx="685800" cy="1905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5727" name="Oval 15"/>
          <p:cNvSpPr>
            <a:spLocks noChangeArrowheads="1"/>
          </p:cNvSpPr>
          <p:nvPr/>
        </p:nvSpPr>
        <p:spPr bwMode="auto">
          <a:xfrm>
            <a:off x="3168650" y="2544763"/>
            <a:ext cx="1600200" cy="1905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5728" name="Oval 16"/>
          <p:cNvSpPr>
            <a:spLocks noChangeArrowheads="1"/>
          </p:cNvSpPr>
          <p:nvPr/>
        </p:nvSpPr>
        <p:spPr bwMode="auto">
          <a:xfrm>
            <a:off x="1644650" y="2011363"/>
            <a:ext cx="2438400" cy="1143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572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0" y="1819275"/>
            <a:ext cx="4038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0" name="Oval 18"/>
          <p:cNvSpPr>
            <a:spLocks noChangeArrowheads="1"/>
          </p:cNvSpPr>
          <p:nvPr/>
        </p:nvSpPr>
        <p:spPr bwMode="auto">
          <a:xfrm>
            <a:off x="5149850" y="1857375"/>
            <a:ext cx="2362200" cy="2209800"/>
          </a:xfrm>
          <a:prstGeom prst="ellipse">
            <a:avLst/>
          </a:prstGeom>
          <a:noFill/>
          <a:ln w="127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15735" name="Object 2"/>
          <p:cNvGraphicFramePr>
            <a:graphicFrameLocks noChangeAspect="1"/>
          </p:cNvGraphicFramePr>
          <p:nvPr>
            <p:extLst>
              <p:ext uri="{D42A27DB-BD31-4B8C-83A1-F6EECF244321}">
                <p14:modId xmlns:p14="http://schemas.microsoft.com/office/powerpoint/2010/main" val="1936747331"/>
              </p:ext>
            </p:extLst>
          </p:nvPr>
        </p:nvGraphicFramePr>
        <p:xfrm>
          <a:off x="442913" y="4586288"/>
          <a:ext cx="3489325" cy="708025"/>
        </p:xfrm>
        <a:graphic>
          <a:graphicData uri="http://schemas.openxmlformats.org/presentationml/2006/ole">
            <mc:AlternateContent xmlns:mc="http://schemas.openxmlformats.org/markup-compatibility/2006">
              <mc:Choice xmlns:v="urn:schemas-microsoft-com:vml" Requires="v">
                <p:oleObj spid="_x0000_s7331" name="Equation" r:id="rId6" imgW="1942920" imgH="393480" progId="">
                  <p:embed/>
                </p:oleObj>
              </mc:Choice>
              <mc:Fallback>
                <p:oleObj name="Equation" r:id="rId6" imgW="1942920" imgH="393480" progId="">
                  <p:embed/>
                  <p:pic>
                    <p:nvPicPr>
                      <p:cNvPr id="0" name="Picture 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913" y="4586288"/>
                        <a:ext cx="3489325"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36" name="Object 3"/>
          <p:cNvGraphicFramePr>
            <a:graphicFrameLocks noChangeAspect="1"/>
          </p:cNvGraphicFramePr>
          <p:nvPr>
            <p:extLst>
              <p:ext uri="{D42A27DB-BD31-4B8C-83A1-F6EECF244321}">
                <p14:modId xmlns:p14="http://schemas.microsoft.com/office/powerpoint/2010/main" val="1666807899"/>
              </p:ext>
            </p:extLst>
          </p:nvPr>
        </p:nvGraphicFramePr>
        <p:xfrm>
          <a:off x="590550" y="5424488"/>
          <a:ext cx="2030413" cy="411162"/>
        </p:xfrm>
        <a:graphic>
          <a:graphicData uri="http://schemas.openxmlformats.org/presentationml/2006/ole">
            <mc:AlternateContent xmlns:mc="http://schemas.openxmlformats.org/markup-compatibility/2006">
              <mc:Choice xmlns:v="urn:schemas-microsoft-com:vml" Requires="v">
                <p:oleObj spid="_x0000_s7332" name="Equation" r:id="rId8" imgW="1130040" imgH="228600" progId="">
                  <p:embed/>
                </p:oleObj>
              </mc:Choice>
              <mc:Fallback>
                <p:oleObj name="Equation" r:id="rId8" imgW="1130040" imgH="228600" progId="">
                  <p:embed/>
                  <p:pic>
                    <p:nvPicPr>
                      <p:cNvPr id="0" name="Picture 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50" y="5424488"/>
                        <a:ext cx="2030413"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37" name="Object 4"/>
          <p:cNvGraphicFramePr>
            <a:graphicFrameLocks noChangeAspect="1"/>
          </p:cNvGraphicFramePr>
          <p:nvPr>
            <p:extLst>
              <p:ext uri="{D42A27DB-BD31-4B8C-83A1-F6EECF244321}">
                <p14:modId xmlns:p14="http://schemas.microsoft.com/office/powerpoint/2010/main" val="3227828003"/>
              </p:ext>
            </p:extLst>
          </p:nvPr>
        </p:nvGraphicFramePr>
        <p:xfrm>
          <a:off x="2801938" y="5424488"/>
          <a:ext cx="2189162" cy="411162"/>
        </p:xfrm>
        <a:graphic>
          <a:graphicData uri="http://schemas.openxmlformats.org/presentationml/2006/ole">
            <mc:AlternateContent xmlns:mc="http://schemas.openxmlformats.org/markup-compatibility/2006">
              <mc:Choice xmlns:v="urn:schemas-microsoft-com:vml" Requires="v">
                <p:oleObj spid="_x0000_s7333" name="Equation" r:id="rId10" imgW="1218960" imgH="228600" progId="">
                  <p:embed/>
                </p:oleObj>
              </mc:Choice>
              <mc:Fallback>
                <p:oleObj name="Equation" r:id="rId10" imgW="1218960" imgH="228600" progId="">
                  <p:embed/>
                  <p:pic>
                    <p:nvPicPr>
                      <p:cNvPr id="0" name="Picture 1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1938" y="5424488"/>
                        <a:ext cx="2189162"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38" name="Object 5"/>
          <p:cNvGraphicFramePr>
            <a:graphicFrameLocks noChangeAspect="1"/>
          </p:cNvGraphicFramePr>
          <p:nvPr>
            <p:extLst>
              <p:ext uri="{D42A27DB-BD31-4B8C-83A1-F6EECF244321}">
                <p14:modId xmlns:p14="http://schemas.microsoft.com/office/powerpoint/2010/main" val="1718774068"/>
              </p:ext>
            </p:extLst>
          </p:nvPr>
        </p:nvGraphicFramePr>
        <p:xfrm>
          <a:off x="598488" y="5989638"/>
          <a:ext cx="2827337" cy="411162"/>
        </p:xfrm>
        <a:graphic>
          <a:graphicData uri="http://schemas.openxmlformats.org/presentationml/2006/ole">
            <mc:AlternateContent xmlns:mc="http://schemas.openxmlformats.org/markup-compatibility/2006">
              <mc:Choice xmlns:v="urn:schemas-microsoft-com:vml" Requires="v">
                <p:oleObj spid="_x0000_s7334" name="Equation" r:id="rId12" imgW="1574640" imgH="228600" progId="">
                  <p:embed/>
                </p:oleObj>
              </mc:Choice>
              <mc:Fallback>
                <p:oleObj name="Equation" r:id="rId12" imgW="1574640" imgH="228600" progId="">
                  <p:embed/>
                  <p:pic>
                    <p:nvPicPr>
                      <p:cNvPr id="0" name="Picture 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8488" y="5989638"/>
                        <a:ext cx="2827337"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r>
              <a:rPr lang="zh-CN" altLang="en-US" smtClean="0"/>
              <a:t>第</a:t>
            </a:r>
            <a:fld id="{1F39E803-FD63-473E-B0CC-3BD6AD433ED3}" type="slidenum">
              <a:rPr lang="zh-CN" altLang="en-US" smtClean="0"/>
              <a:pPr>
                <a:defRPr/>
              </a:pPr>
              <a:t>18</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15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50"/>
                                  </p:iterate>
                                  <p:childTnLst>
                                    <p:set>
                                      <p:cBhvr>
                                        <p:cTn id="10" dur="1" fill="hold">
                                          <p:stCondLst>
                                            <p:cond delay="0"/>
                                          </p:stCondLst>
                                        </p:cTn>
                                        <p:tgtEl>
                                          <p:spTgt spid="115715">
                                            <p:txEl>
                                              <p:pRg st="0" end="0"/>
                                            </p:txEl>
                                          </p:spTgt>
                                        </p:tgtEl>
                                        <p:attrNameLst>
                                          <p:attrName>style.visibility</p:attrName>
                                        </p:attrNameLst>
                                      </p:cBhvr>
                                      <p:to>
                                        <p:strVal val="visible"/>
                                      </p:to>
                                    </p:set>
                                  </p:childTnLst>
                                </p:cTn>
                              </p:par>
                            </p:childTnLst>
                          </p:cTn>
                        </p:par>
                        <p:par>
                          <p:cTn id="11" fill="hold" nodeType="afterGroup">
                            <p:stCondLst>
                              <p:cond delay="2101"/>
                            </p:stCondLst>
                            <p:childTnLst>
                              <p:par>
                                <p:cTn id="12" presetID="1" presetClass="entr" presetSubtype="0" fill="hold" nodeType="afterEffect">
                                  <p:stCondLst>
                                    <p:cond delay="0"/>
                                  </p:stCondLst>
                                  <p:childTnLst>
                                    <p:set>
                                      <p:cBhvr>
                                        <p:cTn id="13" dur="1" fill="hold">
                                          <p:stCondLst>
                                            <p:cond delay="499"/>
                                          </p:stCondLst>
                                        </p:cTn>
                                        <p:tgtEl>
                                          <p:spTgt spid="11572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15726"/>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15727"/>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15728"/>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157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30"/>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1573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15735"/>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115736"/>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nodeType="afterEffect">
                                  <p:stCondLst>
                                    <p:cond delay="0"/>
                                  </p:stCondLst>
                                  <p:childTnLst>
                                    <p:set>
                                      <p:cBhvr>
                                        <p:cTn id="43" dur="1" fill="hold">
                                          <p:stCondLst>
                                            <p:cond delay="499"/>
                                          </p:stCondLst>
                                        </p:cTn>
                                        <p:tgtEl>
                                          <p:spTgt spid="115737"/>
                                        </p:tgtEl>
                                        <p:attrNameLst>
                                          <p:attrName>style.visibility</p:attrName>
                                        </p:attrNameLst>
                                      </p:cBhvr>
                                      <p:to>
                                        <p:strVal val="visible"/>
                                      </p:to>
                                    </p:set>
                                  </p:childTnLst>
                                </p:cTn>
                              </p:par>
                            </p:childTnLst>
                          </p:cTn>
                        </p:par>
                        <p:par>
                          <p:cTn id="44" fill="hold" nodeType="afterGroup">
                            <p:stCondLst>
                              <p:cond delay="1500"/>
                            </p:stCondLst>
                            <p:childTnLst>
                              <p:par>
                                <p:cTn id="45" presetID="1" presetClass="entr" presetSubtype="0" fill="hold" nodeType="afterEffect">
                                  <p:stCondLst>
                                    <p:cond delay="0"/>
                                  </p:stCondLst>
                                  <p:childTnLst>
                                    <p:set>
                                      <p:cBhvr>
                                        <p:cTn id="46" dur="1" fill="hold">
                                          <p:stCondLst>
                                            <p:cond delay="499"/>
                                          </p:stCondLst>
                                        </p:cTn>
                                        <p:tgtEl>
                                          <p:spTgt spid="115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3" grpId="0"/>
      <p:bldP spid="115715" grpId="0" build="p" bldLvl="5"/>
      <p:bldP spid="115726" grpId="0" animBg="1"/>
      <p:bldP spid="115727" grpId="0" animBg="1"/>
      <p:bldP spid="115728" grpId="0" animBg="1"/>
      <p:bldP spid="1157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dirty="0" smtClean="0">
                <a:latin typeface="Times New Roman" pitchFamily="18" charset="0"/>
                <a:ea typeface="宋体" charset="-122"/>
              </a:rPr>
              <a:t>2.1 </a:t>
            </a:r>
            <a:r>
              <a:rPr lang="zh-CN" altLang="en-US" dirty="0" smtClean="0">
                <a:latin typeface="Times New Roman" pitchFamily="18" charset="0"/>
                <a:ea typeface="宋体" charset="-122"/>
              </a:rPr>
              <a:t>等效电路分析</a:t>
            </a:r>
            <a:r>
              <a:rPr lang="zh-CN" altLang="en-US" dirty="0" smtClean="0">
                <a:ea typeface="宋体" charset="-122"/>
              </a:rPr>
              <a:t>法</a:t>
            </a:r>
            <a:r>
              <a:rPr lang="zh-CN" altLang="en-US" dirty="0" smtClean="0">
                <a:latin typeface="Times New Roman" pitchFamily="18" charset="0"/>
                <a:ea typeface="楷体_GB2312" pitchFamily="49" charset="-122"/>
              </a:rPr>
              <a:t>（</a:t>
            </a:r>
            <a:r>
              <a:rPr lang="zh-CN" altLang="en-US" dirty="0" smtClean="0">
                <a:latin typeface="Times New Roman" pitchFamily="18" charset="0"/>
                <a:ea typeface="宋体" charset="-122"/>
              </a:rPr>
              <a:t>续</a:t>
            </a:r>
            <a:r>
              <a:rPr lang="en-US" altLang="zh-CN" dirty="0" smtClean="0">
                <a:latin typeface="Times New Roman" pitchFamily="18" charset="0"/>
                <a:ea typeface="宋体" charset="-122"/>
              </a:rPr>
              <a:t>14</a:t>
            </a:r>
            <a:r>
              <a:rPr lang="zh-CN" altLang="en-US" dirty="0" smtClean="0">
                <a:latin typeface="Times New Roman" pitchFamily="18" charset="0"/>
                <a:ea typeface="楷体_GB2312" pitchFamily="49" charset="-122"/>
              </a:rPr>
              <a:t>）</a:t>
            </a:r>
          </a:p>
        </p:txBody>
      </p:sp>
      <p:grpSp>
        <p:nvGrpSpPr>
          <p:cNvPr id="2" name="Group 4"/>
          <p:cNvGrpSpPr>
            <a:grpSpLocks/>
          </p:cNvGrpSpPr>
          <p:nvPr/>
        </p:nvGrpSpPr>
        <p:grpSpPr bwMode="auto">
          <a:xfrm>
            <a:off x="484188" y="1730375"/>
            <a:ext cx="3581400" cy="1490663"/>
            <a:chOff x="240" y="1044"/>
            <a:chExt cx="2256" cy="939"/>
          </a:xfrm>
        </p:grpSpPr>
        <p:grpSp>
          <p:nvGrpSpPr>
            <p:cNvPr id="8270" name="Group 5"/>
            <p:cNvGrpSpPr>
              <a:grpSpLocks/>
            </p:cNvGrpSpPr>
            <p:nvPr/>
          </p:nvGrpSpPr>
          <p:grpSpPr bwMode="auto">
            <a:xfrm>
              <a:off x="240" y="1056"/>
              <a:ext cx="2256" cy="927"/>
              <a:chOff x="240" y="1056"/>
              <a:chExt cx="2256" cy="927"/>
            </a:xfrm>
          </p:grpSpPr>
          <p:grpSp>
            <p:nvGrpSpPr>
              <p:cNvPr id="8273" name="Group 6"/>
              <p:cNvGrpSpPr>
                <a:grpSpLocks noChangeAspect="1"/>
              </p:cNvGrpSpPr>
              <p:nvPr/>
            </p:nvGrpSpPr>
            <p:grpSpPr bwMode="auto">
              <a:xfrm>
                <a:off x="240" y="1056"/>
                <a:ext cx="1900" cy="927"/>
                <a:chOff x="672" y="1056"/>
                <a:chExt cx="3168" cy="1546"/>
              </a:xfrm>
            </p:grpSpPr>
            <p:grpSp>
              <p:nvGrpSpPr>
                <p:cNvPr id="8281" name="Group 7"/>
                <p:cNvGrpSpPr>
                  <a:grpSpLocks noChangeAspect="1"/>
                </p:cNvGrpSpPr>
                <p:nvPr/>
              </p:nvGrpSpPr>
              <p:grpSpPr bwMode="auto">
                <a:xfrm>
                  <a:off x="672" y="1296"/>
                  <a:ext cx="192" cy="192"/>
                  <a:chOff x="672" y="1296"/>
                  <a:chExt cx="192" cy="192"/>
                </a:xfrm>
              </p:grpSpPr>
              <p:sp>
                <p:nvSpPr>
                  <p:cNvPr id="8299" name="Oval 8"/>
                  <p:cNvSpPr>
                    <a:spLocks noChangeAspect="1" noChangeArrowheads="1"/>
                  </p:cNvSpPr>
                  <p:nvPr/>
                </p:nvSpPr>
                <p:spPr bwMode="auto">
                  <a:xfrm>
                    <a:off x="672" y="129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300" name="Line 9"/>
                  <p:cNvSpPr>
                    <a:spLocks noChangeAspect="1" noChangeShapeType="1"/>
                  </p:cNvSpPr>
                  <p:nvPr/>
                </p:nvSpPr>
                <p:spPr bwMode="auto">
                  <a:xfrm>
                    <a:off x="6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82" name="Oval 10"/>
                <p:cNvSpPr>
                  <a:spLocks noChangeAspect="1" noChangeArrowheads="1"/>
                </p:cNvSpPr>
                <p:nvPr/>
              </p:nvSpPr>
              <p:spPr bwMode="auto">
                <a:xfrm>
                  <a:off x="2304" y="129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3" name="Rectangle 11"/>
                <p:cNvSpPr>
                  <a:spLocks noChangeAspect="1" noChangeArrowheads="1"/>
                </p:cNvSpPr>
                <p:nvPr/>
              </p:nvSpPr>
              <p:spPr bwMode="auto">
                <a:xfrm>
                  <a:off x="1536" y="1680"/>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4" name="Rectangle 12"/>
                <p:cNvSpPr>
                  <a:spLocks noChangeAspect="1" noChangeArrowheads="1"/>
                </p:cNvSpPr>
                <p:nvPr/>
              </p:nvSpPr>
              <p:spPr bwMode="auto">
                <a:xfrm>
                  <a:off x="3016" y="1296"/>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5" name="Rectangle 13"/>
                <p:cNvSpPr>
                  <a:spLocks noChangeAspect="1" noChangeArrowheads="1"/>
                </p:cNvSpPr>
                <p:nvPr/>
              </p:nvSpPr>
              <p:spPr bwMode="auto">
                <a:xfrm>
                  <a:off x="2696" y="2022"/>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6" name="Rectangle 14"/>
                <p:cNvSpPr>
                  <a:spLocks noChangeAspect="1" noChangeArrowheads="1"/>
                </p:cNvSpPr>
                <p:nvPr/>
              </p:nvSpPr>
              <p:spPr bwMode="auto">
                <a:xfrm>
                  <a:off x="728" y="1962"/>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7" name="Rectangle 15"/>
                <p:cNvSpPr>
                  <a:spLocks noChangeAspect="1" noChangeArrowheads="1"/>
                </p:cNvSpPr>
                <p:nvPr/>
              </p:nvSpPr>
              <p:spPr bwMode="auto">
                <a:xfrm>
                  <a:off x="3744" y="1680"/>
                  <a:ext cx="9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88" name="Freeform 16"/>
                <p:cNvSpPr>
                  <a:spLocks noChangeAspect="1"/>
                </p:cNvSpPr>
                <p:nvPr/>
              </p:nvSpPr>
              <p:spPr bwMode="auto">
                <a:xfrm>
                  <a:off x="768" y="1056"/>
                  <a:ext cx="3024" cy="624"/>
                </a:xfrm>
                <a:custGeom>
                  <a:avLst/>
                  <a:gdLst>
                    <a:gd name="T0" fmla="*/ 3024 w 3024"/>
                    <a:gd name="T1" fmla="*/ 624 h 624"/>
                    <a:gd name="T2" fmla="*/ 3024 w 3024"/>
                    <a:gd name="T3" fmla="*/ 0 h 624"/>
                    <a:gd name="T4" fmla="*/ 0 w 3024"/>
                    <a:gd name="T5" fmla="*/ 0 h 624"/>
                    <a:gd name="T6" fmla="*/ 0 w 3024"/>
                    <a:gd name="T7" fmla="*/ 240 h 624"/>
                    <a:gd name="T8" fmla="*/ 0 60000 65536"/>
                    <a:gd name="T9" fmla="*/ 0 60000 65536"/>
                    <a:gd name="T10" fmla="*/ 0 60000 65536"/>
                    <a:gd name="T11" fmla="*/ 0 60000 65536"/>
                    <a:gd name="T12" fmla="*/ 0 w 3024"/>
                    <a:gd name="T13" fmla="*/ 0 h 624"/>
                    <a:gd name="T14" fmla="*/ 3024 w 3024"/>
                    <a:gd name="T15" fmla="*/ 624 h 624"/>
                  </a:gdLst>
                  <a:ahLst/>
                  <a:cxnLst>
                    <a:cxn ang="T8">
                      <a:pos x="T0" y="T1"/>
                    </a:cxn>
                    <a:cxn ang="T9">
                      <a:pos x="T2" y="T3"/>
                    </a:cxn>
                    <a:cxn ang="T10">
                      <a:pos x="T4" y="T5"/>
                    </a:cxn>
                    <a:cxn ang="T11">
                      <a:pos x="T6" y="T7"/>
                    </a:cxn>
                  </a:cxnLst>
                  <a:rect l="T12" t="T13" r="T14" b="T15"/>
                  <a:pathLst>
                    <a:path w="3024" h="624">
                      <a:moveTo>
                        <a:pt x="3024" y="624"/>
                      </a:moveTo>
                      <a:lnTo>
                        <a:pt x="3024" y="0"/>
                      </a:lnTo>
                      <a:lnTo>
                        <a:pt x="0" y="0"/>
                      </a:lnTo>
                      <a:lnTo>
                        <a:pt x="0" y="24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89" name="Line 17"/>
                <p:cNvSpPr>
                  <a:spLocks noChangeAspect="1" noChangeShapeType="1"/>
                </p:cNvSpPr>
                <p:nvPr/>
              </p:nvSpPr>
              <p:spPr bwMode="auto">
                <a:xfrm>
                  <a:off x="768"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0" name="Freeform 18"/>
                <p:cNvSpPr>
                  <a:spLocks noChangeAspect="1"/>
                </p:cNvSpPr>
                <p:nvPr/>
              </p:nvSpPr>
              <p:spPr bwMode="auto">
                <a:xfrm>
                  <a:off x="768" y="1920"/>
                  <a:ext cx="3024" cy="672"/>
                </a:xfrm>
                <a:custGeom>
                  <a:avLst/>
                  <a:gdLst>
                    <a:gd name="T0" fmla="*/ 0 w 3007"/>
                    <a:gd name="T1" fmla="*/ 305 h 672"/>
                    <a:gd name="T2" fmla="*/ 0 w 3007"/>
                    <a:gd name="T3" fmla="*/ 672 h 672"/>
                    <a:gd name="T4" fmla="*/ 3163 w 3007"/>
                    <a:gd name="T5" fmla="*/ 672 h 672"/>
                    <a:gd name="T6" fmla="*/ 3163 w 3007"/>
                    <a:gd name="T7" fmla="*/ 0 h 672"/>
                    <a:gd name="T8" fmla="*/ 0 60000 65536"/>
                    <a:gd name="T9" fmla="*/ 0 60000 65536"/>
                    <a:gd name="T10" fmla="*/ 0 60000 65536"/>
                    <a:gd name="T11" fmla="*/ 0 60000 65536"/>
                    <a:gd name="T12" fmla="*/ 0 w 3007"/>
                    <a:gd name="T13" fmla="*/ 0 h 672"/>
                    <a:gd name="T14" fmla="*/ 3007 w 3007"/>
                    <a:gd name="T15" fmla="*/ 672 h 672"/>
                  </a:gdLst>
                  <a:ahLst/>
                  <a:cxnLst>
                    <a:cxn ang="T8">
                      <a:pos x="T0" y="T1"/>
                    </a:cxn>
                    <a:cxn ang="T9">
                      <a:pos x="T2" y="T3"/>
                    </a:cxn>
                    <a:cxn ang="T10">
                      <a:pos x="T4" y="T5"/>
                    </a:cxn>
                    <a:cxn ang="T11">
                      <a:pos x="T6" y="T7"/>
                    </a:cxn>
                  </a:cxnLst>
                  <a:rect l="T12" t="T13" r="T14" b="T15"/>
                  <a:pathLst>
                    <a:path w="3007" h="672">
                      <a:moveTo>
                        <a:pt x="0" y="305"/>
                      </a:moveTo>
                      <a:lnTo>
                        <a:pt x="0" y="672"/>
                      </a:lnTo>
                      <a:lnTo>
                        <a:pt x="3007" y="672"/>
                      </a:lnTo>
                      <a:lnTo>
                        <a:pt x="300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91" name="Line 19"/>
                <p:cNvSpPr>
                  <a:spLocks noChangeAspect="1" noChangeShapeType="1"/>
                </p:cNvSpPr>
                <p:nvPr/>
              </p:nvSpPr>
              <p:spPr bwMode="auto">
                <a:xfrm flipV="1">
                  <a:off x="1584" y="1056"/>
                  <a:ext cx="0" cy="62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92" name="Line 20"/>
                <p:cNvSpPr>
                  <a:spLocks noChangeAspect="1" noChangeShapeType="1"/>
                </p:cNvSpPr>
                <p:nvPr/>
              </p:nvSpPr>
              <p:spPr bwMode="auto">
                <a:xfrm>
                  <a:off x="1584" y="1920"/>
                  <a:ext cx="0" cy="672"/>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93" name="Freeform 21"/>
                <p:cNvSpPr>
                  <a:spLocks noChangeAspect="1"/>
                </p:cNvSpPr>
                <p:nvPr/>
              </p:nvSpPr>
              <p:spPr bwMode="auto">
                <a:xfrm>
                  <a:off x="2400" y="1056"/>
                  <a:ext cx="672" cy="720"/>
                </a:xfrm>
                <a:custGeom>
                  <a:avLst/>
                  <a:gdLst>
                    <a:gd name="T0" fmla="*/ 0 w 672"/>
                    <a:gd name="T1" fmla="*/ 0 h 720"/>
                    <a:gd name="T2" fmla="*/ 0 w 672"/>
                    <a:gd name="T3" fmla="*/ 720 h 720"/>
                    <a:gd name="T4" fmla="*/ 672 w 672"/>
                    <a:gd name="T5" fmla="*/ 720 h 720"/>
                    <a:gd name="T6" fmla="*/ 672 w 672"/>
                    <a:gd name="T7" fmla="*/ 480 h 720"/>
                    <a:gd name="T8" fmla="*/ 0 60000 65536"/>
                    <a:gd name="T9" fmla="*/ 0 60000 65536"/>
                    <a:gd name="T10" fmla="*/ 0 60000 65536"/>
                    <a:gd name="T11" fmla="*/ 0 60000 65536"/>
                    <a:gd name="T12" fmla="*/ 0 w 672"/>
                    <a:gd name="T13" fmla="*/ 0 h 720"/>
                    <a:gd name="T14" fmla="*/ 672 w 672"/>
                    <a:gd name="T15" fmla="*/ 720 h 720"/>
                  </a:gdLst>
                  <a:ahLst/>
                  <a:cxnLst>
                    <a:cxn ang="T8">
                      <a:pos x="T0" y="T1"/>
                    </a:cxn>
                    <a:cxn ang="T9">
                      <a:pos x="T2" y="T3"/>
                    </a:cxn>
                    <a:cxn ang="T10">
                      <a:pos x="T4" y="T5"/>
                    </a:cxn>
                    <a:cxn ang="T11">
                      <a:pos x="T6" y="T7"/>
                    </a:cxn>
                  </a:cxnLst>
                  <a:rect l="T12" t="T13" r="T14" b="T15"/>
                  <a:pathLst>
                    <a:path w="672" h="720">
                      <a:moveTo>
                        <a:pt x="0" y="0"/>
                      </a:moveTo>
                      <a:lnTo>
                        <a:pt x="0" y="720"/>
                      </a:lnTo>
                      <a:lnTo>
                        <a:pt x="672" y="720"/>
                      </a:lnTo>
                      <a:lnTo>
                        <a:pt x="672" y="480"/>
                      </a:lnTo>
                    </a:path>
                  </a:pathLst>
                </a:custGeom>
                <a:noFill/>
                <a:ln w="9525">
                  <a:solidFill>
                    <a:schemeClr val="tx1"/>
                  </a:solidFill>
                  <a:round/>
                  <a:headEnd type="oval"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94" name="Line 22"/>
                <p:cNvSpPr>
                  <a:spLocks noChangeAspect="1" noChangeShapeType="1"/>
                </p:cNvSpPr>
                <p:nvPr/>
              </p:nvSpPr>
              <p:spPr bwMode="auto">
                <a:xfrm flipV="1">
                  <a:off x="3072" y="1056"/>
                  <a:ext cx="0" cy="24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95" name="Line 23"/>
                <p:cNvSpPr>
                  <a:spLocks noChangeAspect="1" noChangeShapeType="1"/>
                </p:cNvSpPr>
                <p:nvPr/>
              </p:nvSpPr>
              <p:spPr bwMode="auto">
                <a:xfrm>
                  <a:off x="2736" y="1776"/>
                  <a:ext cx="0" cy="24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96" name="Line 24"/>
                <p:cNvSpPr>
                  <a:spLocks noChangeAspect="1" noChangeShapeType="1"/>
                </p:cNvSpPr>
                <p:nvPr/>
              </p:nvSpPr>
              <p:spPr bwMode="auto">
                <a:xfrm>
                  <a:off x="2741" y="2266"/>
                  <a:ext cx="0" cy="336"/>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97" name="Line 25"/>
                <p:cNvSpPr>
                  <a:spLocks noChangeAspect="1" noChangeShapeType="1"/>
                </p:cNvSpPr>
                <p:nvPr/>
              </p:nvSpPr>
              <p:spPr bwMode="auto">
                <a:xfrm flipV="1">
                  <a:off x="912" y="12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8" name="Line 26"/>
                <p:cNvSpPr>
                  <a:spLocks noChangeAspect="1" noChangeShapeType="1"/>
                </p:cNvSpPr>
                <p:nvPr/>
              </p:nvSpPr>
              <p:spPr bwMode="auto">
                <a:xfrm>
                  <a:off x="2544" y="12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74" name="Text Box 27"/>
              <p:cNvSpPr txBox="1">
                <a:spLocks noChangeArrowheads="1"/>
              </p:cNvSpPr>
              <p:nvPr/>
            </p:nvSpPr>
            <p:spPr bwMode="auto">
              <a:xfrm>
                <a:off x="390" y="1152"/>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5A</a:t>
                </a:r>
              </a:p>
            </p:txBody>
          </p:sp>
          <p:sp>
            <p:nvSpPr>
              <p:cNvPr id="8275" name="Text Box 28"/>
              <p:cNvSpPr txBox="1">
                <a:spLocks noChangeArrowheads="1"/>
              </p:cNvSpPr>
              <p:nvPr/>
            </p:nvSpPr>
            <p:spPr bwMode="auto">
              <a:xfrm>
                <a:off x="930" y="11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30V</a:t>
                </a:r>
              </a:p>
            </p:txBody>
          </p:sp>
          <p:sp>
            <p:nvSpPr>
              <p:cNvPr id="8276" name="Text Box 29"/>
              <p:cNvSpPr txBox="1">
                <a:spLocks noChangeArrowheads="1"/>
              </p:cNvSpPr>
              <p:nvPr/>
            </p:nvSpPr>
            <p:spPr bwMode="auto">
              <a:xfrm>
                <a:off x="356" y="1551"/>
                <a:ext cx="3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10</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77" name="Text Box 30"/>
              <p:cNvSpPr txBox="1">
                <a:spLocks noChangeArrowheads="1"/>
              </p:cNvSpPr>
              <p:nvPr/>
            </p:nvSpPr>
            <p:spPr bwMode="auto">
              <a:xfrm>
                <a:off x="816" y="1392"/>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3</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78" name="Text Box 31"/>
              <p:cNvSpPr txBox="1">
                <a:spLocks noChangeArrowheads="1"/>
              </p:cNvSpPr>
              <p:nvPr/>
            </p:nvSpPr>
            <p:spPr bwMode="auto">
              <a:xfrm>
                <a:off x="1530" y="1612"/>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79" name="Text Box 32"/>
              <p:cNvSpPr txBox="1">
                <a:spLocks noChangeArrowheads="1"/>
              </p:cNvSpPr>
              <p:nvPr/>
            </p:nvSpPr>
            <p:spPr bwMode="auto">
              <a:xfrm>
                <a:off x="2154" y="1420"/>
                <a:ext cx="3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80" name="Text Box 33"/>
              <p:cNvSpPr txBox="1">
                <a:spLocks noChangeArrowheads="1"/>
              </p:cNvSpPr>
              <p:nvPr/>
            </p:nvSpPr>
            <p:spPr bwMode="auto">
              <a:xfrm>
                <a:off x="1680" y="1152"/>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grpSp>
        <p:sp>
          <p:nvSpPr>
            <p:cNvPr id="8271" name="Line 34"/>
            <p:cNvSpPr>
              <a:spLocks noChangeAspect="1" noChangeShapeType="1"/>
            </p:cNvSpPr>
            <p:nvPr/>
          </p:nvSpPr>
          <p:spPr bwMode="auto">
            <a:xfrm>
              <a:off x="2208" y="1056"/>
              <a:ext cx="1"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72" name="Text Box 35"/>
            <p:cNvSpPr txBox="1">
              <a:spLocks noChangeArrowheads="1"/>
            </p:cNvSpPr>
            <p:nvPr/>
          </p:nvSpPr>
          <p:spPr bwMode="auto">
            <a:xfrm>
              <a:off x="2202" y="1044"/>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 </a:t>
              </a:r>
            </a:p>
          </p:txBody>
        </p:sp>
      </p:grpSp>
      <p:sp>
        <p:nvSpPr>
          <p:cNvPr id="117796" name="Text Box 36"/>
          <p:cNvSpPr txBox="1">
            <a:spLocks noChangeArrowheads="1"/>
          </p:cNvSpPr>
          <p:nvPr/>
        </p:nvSpPr>
        <p:spPr bwMode="auto">
          <a:xfrm>
            <a:off x="1001713" y="998538"/>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求图示电路中流过</a:t>
            </a:r>
            <a:r>
              <a:rPr kumimoji="1" lang="en-US" altLang="zh-CN" sz="2400" b="1">
                <a:solidFill>
                  <a:schemeClr val="tx2"/>
                </a:solidFill>
                <a:latin typeface="Times New Roman" pitchFamily="18" charset="0"/>
              </a:rPr>
              <a:t>16</a:t>
            </a:r>
            <a:r>
              <a:rPr kumimoji="1" lang="en-US" altLang="zh-CN" sz="2400" b="1">
                <a:solidFill>
                  <a:schemeClr val="tx2"/>
                </a:solidFill>
                <a:latin typeface="Times New Roman" pitchFamily="18" charset="0"/>
                <a:sym typeface="Symbol" pitchFamily="18" charset="2"/>
              </a:rPr>
              <a:t></a:t>
            </a:r>
            <a:r>
              <a:rPr kumimoji="1" lang="zh-CN" altLang="en-US" sz="2400" b="1">
                <a:solidFill>
                  <a:schemeClr val="tx2"/>
                </a:solidFill>
                <a:latin typeface="Times New Roman" pitchFamily="18" charset="0"/>
              </a:rPr>
              <a:t>电阻的电流 </a:t>
            </a:r>
            <a:r>
              <a:rPr kumimoji="1" lang="en-US" altLang="zh-CN" sz="2400" b="1" i="1">
                <a:solidFill>
                  <a:schemeClr val="tx2"/>
                </a:solidFill>
                <a:latin typeface="Times New Roman" pitchFamily="18" charset="0"/>
              </a:rPr>
              <a:t>I </a:t>
            </a:r>
            <a:endParaRPr kumimoji="1" lang="en-US" altLang="zh-CN" sz="2400" b="1">
              <a:solidFill>
                <a:schemeClr val="tx2"/>
              </a:solidFill>
              <a:latin typeface="Times New Roman" pitchFamily="18" charset="0"/>
            </a:endParaRPr>
          </a:p>
        </p:txBody>
      </p:sp>
      <p:sp>
        <p:nvSpPr>
          <p:cNvPr id="117797" name="Oval 37"/>
          <p:cNvSpPr>
            <a:spLocks noChangeArrowheads="1"/>
          </p:cNvSpPr>
          <p:nvPr/>
        </p:nvSpPr>
        <p:spPr bwMode="auto">
          <a:xfrm>
            <a:off x="1941513" y="1511300"/>
            <a:ext cx="1066800" cy="1066800"/>
          </a:xfrm>
          <a:prstGeom prst="ellipse">
            <a:avLst/>
          </a:prstGeom>
          <a:noFill/>
          <a:ln w="12700">
            <a:solidFill>
              <a:srgbClr val="FF00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17798" name="Oval 38"/>
          <p:cNvSpPr>
            <a:spLocks noChangeArrowheads="1"/>
          </p:cNvSpPr>
          <p:nvPr/>
        </p:nvSpPr>
        <p:spPr bwMode="auto">
          <a:xfrm>
            <a:off x="328613" y="1577975"/>
            <a:ext cx="533400" cy="1905000"/>
          </a:xfrm>
          <a:prstGeom prst="ellipse">
            <a:avLst/>
          </a:prstGeom>
          <a:noFill/>
          <a:ln w="12700">
            <a:solidFill>
              <a:srgbClr val="FF00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17799" name="AutoShape 39"/>
          <p:cNvSpPr>
            <a:spLocks noChangeArrowheads="1"/>
          </p:cNvSpPr>
          <p:nvPr/>
        </p:nvSpPr>
        <p:spPr bwMode="auto">
          <a:xfrm>
            <a:off x="4217988" y="2187575"/>
            <a:ext cx="381000" cy="381000"/>
          </a:xfrm>
          <a:prstGeom prst="rightArrow">
            <a:avLst>
              <a:gd name="adj1" fmla="val 50000"/>
              <a:gd name="adj2" fmla="val 25000"/>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endParaRPr>
          </a:p>
        </p:txBody>
      </p:sp>
      <p:grpSp>
        <p:nvGrpSpPr>
          <p:cNvPr id="6" name="Group 40"/>
          <p:cNvGrpSpPr>
            <a:grpSpLocks/>
          </p:cNvGrpSpPr>
          <p:nvPr/>
        </p:nvGrpSpPr>
        <p:grpSpPr bwMode="auto">
          <a:xfrm>
            <a:off x="4903788" y="1654175"/>
            <a:ext cx="3581400" cy="1490663"/>
            <a:chOff x="2976" y="912"/>
            <a:chExt cx="2256" cy="939"/>
          </a:xfrm>
        </p:grpSpPr>
        <p:sp>
          <p:nvSpPr>
            <p:cNvPr id="8249" name="Oval 41"/>
            <p:cNvSpPr>
              <a:spLocks noChangeAspect="1" noChangeArrowheads="1"/>
            </p:cNvSpPr>
            <p:nvPr/>
          </p:nvSpPr>
          <p:spPr bwMode="auto">
            <a:xfrm>
              <a:off x="2976" y="1308"/>
              <a:ext cx="115" cy="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50" name="Line 42"/>
            <p:cNvSpPr>
              <a:spLocks noChangeAspect="1" noChangeShapeType="1"/>
            </p:cNvSpPr>
            <p:nvPr/>
          </p:nvSpPr>
          <p:spPr bwMode="auto">
            <a:xfrm>
              <a:off x="2976" y="1366"/>
              <a:ext cx="1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1" name="Oval 43"/>
            <p:cNvSpPr>
              <a:spLocks noChangeAspect="1" noChangeArrowheads="1"/>
            </p:cNvSpPr>
            <p:nvPr/>
          </p:nvSpPr>
          <p:spPr bwMode="auto">
            <a:xfrm>
              <a:off x="4156" y="1128"/>
              <a:ext cx="115" cy="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52" name="Rectangle 44"/>
            <p:cNvSpPr>
              <a:spLocks noChangeAspect="1" noChangeArrowheads="1"/>
            </p:cNvSpPr>
            <p:nvPr/>
          </p:nvSpPr>
          <p:spPr bwMode="auto">
            <a:xfrm>
              <a:off x="3494" y="1298"/>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53" name="Rectangle 45"/>
            <p:cNvSpPr>
              <a:spLocks noChangeAspect="1" noChangeArrowheads="1"/>
            </p:cNvSpPr>
            <p:nvPr/>
          </p:nvSpPr>
          <p:spPr bwMode="auto">
            <a:xfrm>
              <a:off x="4190" y="1503"/>
              <a:ext cx="57"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54" name="Rectangle 46"/>
            <p:cNvSpPr>
              <a:spLocks noChangeAspect="1" noChangeArrowheads="1"/>
            </p:cNvSpPr>
            <p:nvPr/>
          </p:nvSpPr>
          <p:spPr bwMode="auto">
            <a:xfrm>
              <a:off x="4818" y="1298"/>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55" name="Freeform 47"/>
            <p:cNvSpPr>
              <a:spLocks noChangeAspect="1"/>
            </p:cNvSpPr>
            <p:nvPr/>
          </p:nvSpPr>
          <p:spPr bwMode="auto">
            <a:xfrm>
              <a:off x="3034" y="924"/>
              <a:ext cx="1813" cy="382"/>
            </a:xfrm>
            <a:custGeom>
              <a:avLst/>
              <a:gdLst>
                <a:gd name="T0" fmla="*/ 1813 w 1813"/>
                <a:gd name="T1" fmla="*/ 374 h 382"/>
                <a:gd name="T2" fmla="*/ 1813 w 1813"/>
                <a:gd name="T3" fmla="*/ 0 h 382"/>
                <a:gd name="T4" fmla="*/ 0 w 1813"/>
                <a:gd name="T5" fmla="*/ 0 h 382"/>
                <a:gd name="T6" fmla="*/ 0 w 1813"/>
                <a:gd name="T7" fmla="*/ 382 h 382"/>
                <a:gd name="T8" fmla="*/ 0 60000 65536"/>
                <a:gd name="T9" fmla="*/ 0 60000 65536"/>
                <a:gd name="T10" fmla="*/ 0 60000 65536"/>
                <a:gd name="T11" fmla="*/ 0 60000 65536"/>
                <a:gd name="T12" fmla="*/ 0 w 1813"/>
                <a:gd name="T13" fmla="*/ 0 h 382"/>
                <a:gd name="T14" fmla="*/ 1813 w 1813"/>
                <a:gd name="T15" fmla="*/ 382 h 382"/>
              </a:gdLst>
              <a:ahLst/>
              <a:cxnLst>
                <a:cxn ang="T8">
                  <a:pos x="T0" y="T1"/>
                </a:cxn>
                <a:cxn ang="T9">
                  <a:pos x="T2" y="T3"/>
                </a:cxn>
                <a:cxn ang="T10">
                  <a:pos x="T4" y="T5"/>
                </a:cxn>
                <a:cxn ang="T11">
                  <a:pos x="T6" y="T7"/>
                </a:cxn>
              </a:cxnLst>
              <a:rect l="T12" t="T13" r="T14" b="T15"/>
              <a:pathLst>
                <a:path w="1813" h="382">
                  <a:moveTo>
                    <a:pt x="1813" y="374"/>
                  </a:moveTo>
                  <a:lnTo>
                    <a:pt x="1813" y="0"/>
                  </a:lnTo>
                  <a:lnTo>
                    <a:pt x="0" y="0"/>
                  </a:lnTo>
                  <a:lnTo>
                    <a:pt x="0" y="38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56" name="Freeform 48"/>
            <p:cNvSpPr>
              <a:spLocks noChangeAspect="1"/>
            </p:cNvSpPr>
            <p:nvPr/>
          </p:nvSpPr>
          <p:spPr bwMode="auto">
            <a:xfrm>
              <a:off x="3034" y="1424"/>
              <a:ext cx="1813" cy="421"/>
            </a:xfrm>
            <a:custGeom>
              <a:avLst/>
              <a:gdLst>
                <a:gd name="T0" fmla="*/ 2 w 1813"/>
                <a:gd name="T1" fmla="*/ 0 h 421"/>
                <a:gd name="T2" fmla="*/ 0 w 1813"/>
                <a:gd name="T3" fmla="*/ 421 h 421"/>
                <a:gd name="T4" fmla="*/ 1813 w 1813"/>
                <a:gd name="T5" fmla="*/ 421 h 421"/>
                <a:gd name="T6" fmla="*/ 1813 w 1813"/>
                <a:gd name="T7" fmla="*/ 18 h 421"/>
                <a:gd name="T8" fmla="*/ 0 60000 65536"/>
                <a:gd name="T9" fmla="*/ 0 60000 65536"/>
                <a:gd name="T10" fmla="*/ 0 60000 65536"/>
                <a:gd name="T11" fmla="*/ 0 60000 65536"/>
                <a:gd name="T12" fmla="*/ 0 w 1813"/>
                <a:gd name="T13" fmla="*/ 0 h 421"/>
                <a:gd name="T14" fmla="*/ 1813 w 1813"/>
                <a:gd name="T15" fmla="*/ 421 h 421"/>
              </a:gdLst>
              <a:ahLst/>
              <a:cxnLst>
                <a:cxn ang="T8">
                  <a:pos x="T0" y="T1"/>
                </a:cxn>
                <a:cxn ang="T9">
                  <a:pos x="T2" y="T3"/>
                </a:cxn>
                <a:cxn ang="T10">
                  <a:pos x="T4" y="T5"/>
                </a:cxn>
                <a:cxn ang="T11">
                  <a:pos x="T6" y="T7"/>
                </a:cxn>
              </a:cxnLst>
              <a:rect l="T12" t="T13" r="T14" b="T15"/>
              <a:pathLst>
                <a:path w="1813" h="421">
                  <a:moveTo>
                    <a:pt x="2" y="0"/>
                  </a:moveTo>
                  <a:lnTo>
                    <a:pt x="0" y="421"/>
                  </a:lnTo>
                  <a:lnTo>
                    <a:pt x="1813" y="421"/>
                  </a:lnTo>
                  <a:lnTo>
                    <a:pt x="1813" y="1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57" name="Line 49"/>
            <p:cNvSpPr>
              <a:spLocks noChangeAspect="1" noChangeShapeType="1"/>
            </p:cNvSpPr>
            <p:nvPr/>
          </p:nvSpPr>
          <p:spPr bwMode="auto">
            <a:xfrm flipV="1">
              <a:off x="3523" y="924"/>
              <a:ext cx="0" cy="37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58" name="Line 50"/>
            <p:cNvSpPr>
              <a:spLocks noChangeAspect="1" noChangeShapeType="1"/>
            </p:cNvSpPr>
            <p:nvPr/>
          </p:nvSpPr>
          <p:spPr bwMode="auto">
            <a:xfrm>
              <a:off x="3523" y="1442"/>
              <a:ext cx="0" cy="403"/>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59" name="Line 51"/>
            <p:cNvSpPr>
              <a:spLocks noChangeAspect="1" noChangeShapeType="1"/>
            </p:cNvSpPr>
            <p:nvPr/>
          </p:nvSpPr>
          <p:spPr bwMode="auto">
            <a:xfrm flipV="1">
              <a:off x="4216" y="924"/>
              <a:ext cx="0" cy="56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60" name="Line 52"/>
            <p:cNvSpPr>
              <a:spLocks noChangeAspect="1" noChangeShapeType="1"/>
            </p:cNvSpPr>
            <p:nvPr/>
          </p:nvSpPr>
          <p:spPr bwMode="auto">
            <a:xfrm>
              <a:off x="4217" y="1650"/>
              <a:ext cx="0" cy="201"/>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61" name="Line 53"/>
            <p:cNvSpPr>
              <a:spLocks noChangeAspect="1" noChangeShapeType="1"/>
            </p:cNvSpPr>
            <p:nvPr/>
          </p:nvSpPr>
          <p:spPr bwMode="auto">
            <a:xfrm flipV="1">
              <a:off x="3120" y="1279"/>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62" name="Line 54"/>
            <p:cNvSpPr>
              <a:spLocks noChangeAspect="1" noChangeShapeType="1"/>
            </p:cNvSpPr>
            <p:nvPr/>
          </p:nvSpPr>
          <p:spPr bwMode="auto">
            <a:xfrm>
              <a:off x="4300" y="1099"/>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63" name="Text Box 55"/>
            <p:cNvSpPr txBox="1">
              <a:spLocks noChangeArrowheads="1"/>
            </p:cNvSpPr>
            <p:nvPr/>
          </p:nvSpPr>
          <p:spPr bwMode="auto">
            <a:xfrm>
              <a:off x="3126" y="1260"/>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5A</a:t>
              </a:r>
            </a:p>
          </p:txBody>
        </p:sp>
        <p:sp>
          <p:nvSpPr>
            <p:cNvPr id="8264" name="Text Box 56"/>
            <p:cNvSpPr txBox="1">
              <a:spLocks noChangeArrowheads="1"/>
            </p:cNvSpPr>
            <p:nvPr/>
          </p:nvSpPr>
          <p:spPr bwMode="auto">
            <a:xfrm>
              <a:off x="4320" y="108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30V</a:t>
              </a:r>
            </a:p>
          </p:txBody>
        </p:sp>
        <p:sp>
          <p:nvSpPr>
            <p:cNvPr id="8265" name="Text Box 57"/>
            <p:cNvSpPr txBox="1">
              <a:spLocks noChangeArrowheads="1"/>
            </p:cNvSpPr>
            <p:nvPr/>
          </p:nvSpPr>
          <p:spPr bwMode="auto">
            <a:xfrm>
              <a:off x="3552" y="1260"/>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3</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66" name="Text Box 58"/>
            <p:cNvSpPr txBox="1">
              <a:spLocks noChangeArrowheads="1"/>
            </p:cNvSpPr>
            <p:nvPr/>
          </p:nvSpPr>
          <p:spPr bwMode="auto">
            <a:xfrm>
              <a:off x="4266" y="1480"/>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67" name="Text Box 59"/>
            <p:cNvSpPr txBox="1">
              <a:spLocks noChangeArrowheads="1"/>
            </p:cNvSpPr>
            <p:nvPr/>
          </p:nvSpPr>
          <p:spPr bwMode="auto">
            <a:xfrm>
              <a:off x="4890" y="1288"/>
              <a:ext cx="3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68" name="Line 60"/>
            <p:cNvSpPr>
              <a:spLocks noChangeAspect="1" noChangeShapeType="1"/>
            </p:cNvSpPr>
            <p:nvPr/>
          </p:nvSpPr>
          <p:spPr bwMode="auto">
            <a:xfrm>
              <a:off x="4944" y="924"/>
              <a:ext cx="1"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69" name="Text Box 61"/>
            <p:cNvSpPr txBox="1">
              <a:spLocks noChangeArrowheads="1"/>
            </p:cNvSpPr>
            <p:nvPr/>
          </p:nvSpPr>
          <p:spPr bwMode="auto">
            <a:xfrm>
              <a:off x="4938" y="912"/>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 </a:t>
              </a:r>
            </a:p>
          </p:txBody>
        </p:sp>
      </p:grpSp>
      <p:sp>
        <p:nvSpPr>
          <p:cNvPr id="117822" name="Oval 62"/>
          <p:cNvSpPr>
            <a:spLocks noChangeArrowheads="1"/>
          </p:cNvSpPr>
          <p:nvPr/>
        </p:nvSpPr>
        <p:spPr bwMode="auto">
          <a:xfrm>
            <a:off x="6656388" y="1425575"/>
            <a:ext cx="609600" cy="2057400"/>
          </a:xfrm>
          <a:prstGeom prst="ellipse">
            <a:avLst/>
          </a:prstGeom>
          <a:noFill/>
          <a:ln w="127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17823" name="AutoShape 63"/>
          <p:cNvSpPr>
            <a:spLocks noChangeArrowheads="1"/>
          </p:cNvSpPr>
          <p:nvPr/>
        </p:nvSpPr>
        <p:spPr bwMode="auto">
          <a:xfrm>
            <a:off x="6656388" y="3559175"/>
            <a:ext cx="304800" cy="457200"/>
          </a:xfrm>
          <a:prstGeom prst="downArrow">
            <a:avLst>
              <a:gd name="adj1" fmla="val 50000"/>
              <a:gd name="adj2" fmla="val 37500"/>
            </a:avLst>
          </a:prstGeom>
          <a:solidFill>
            <a:schemeClr val="tx2"/>
          </a:solidFill>
          <a:ln w="9525">
            <a:solidFill>
              <a:schemeClr val="tx1"/>
            </a:solidFill>
            <a:miter lim="800000"/>
            <a:headEnd/>
            <a:tailEnd/>
          </a:ln>
        </p:spPr>
        <p:txBody>
          <a:bodyPr vert="eaVert" wrap="none" anchor="ctr"/>
          <a:lstStyle/>
          <a:p>
            <a:endParaRPr lang="zh-CN" altLang="en-US">
              <a:latin typeface="Times New Roman" pitchFamily="18" charset="0"/>
            </a:endParaRPr>
          </a:p>
        </p:txBody>
      </p:sp>
      <p:grpSp>
        <p:nvGrpSpPr>
          <p:cNvPr id="7" name="Group 64"/>
          <p:cNvGrpSpPr>
            <a:grpSpLocks/>
          </p:cNvGrpSpPr>
          <p:nvPr/>
        </p:nvGrpSpPr>
        <p:grpSpPr bwMode="auto">
          <a:xfrm>
            <a:off x="5513388" y="4202113"/>
            <a:ext cx="3581400" cy="1481137"/>
            <a:chOff x="3360" y="2517"/>
            <a:chExt cx="2256" cy="933"/>
          </a:xfrm>
        </p:grpSpPr>
        <p:sp>
          <p:nvSpPr>
            <p:cNvPr id="8223" name="Rectangle 65"/>
            <p:cNvSpPr>
              <a:spLocks noChangeAspect="1" noChangeArrowheads="1"/>
            </p:cNvSpPr>
            <p:nvPr/>
          </p:nvSpPr>
          <p:spPr bwMode="auto">
            <a:xfrm>
              <a:off x="3878" y="2903"/>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24" name="Rectangle 66"/>
            <p:cNvSpPr>
              <a:spLocks noChangeAspect="1" noChangeArrowheads="1"/>
            </p:cNvSpPr>
            <p:nvPr/>
          </p:nvSpPr>
          <p:spPr bwMode="auto">
            <a:xfrm>
              <a:off x="5202" y="2903"/>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25" name="Freeform 67"/>
            <p:cNvSpPr>
              <a:spLocks noChangeAspect="1"/>
            </p:cNvSpPr>
            <p:nvPr/>
          </p:nvSpPr>
          <p:spPr bwMode="auto">
            <a:xfrm>
              <a:off x="3418" y="2529"/>
              <a:ext cx="1813" cy="382"/>
            </a:xfrm>
            <a:custGeom>
              <a:avLst/>
              <a:gdLst>
                <a:gd name="T0" fmla="*/ 1813 w 1813"/>
                <a:gd name="T1" fmla="*/ 374 h 382"/>
                <a:gd name="T2" fmla="*/ 1813 w 1813"/>
                <a:gd name="T3" fmla="*/ 0 h 382"/>
                <a:gd name="T4" fmla="*/ 0 w 1813"/>
                <a:gd name="T5" fmla="*/ 0 h 382"/>
                <a:gd name="T6" fmla="*/ 0 w 1813"/>
                <a:gd name="T7" fmla="*/ 382 h 382"/>
                <a:gd name="T8" fmla="*/ 0 60000 65536"/>
                <a:gd name="T9" fmla="*/ 0 60000 65536"/>
                <a:gd name="T10" fmla="*/ 0 60000 65536"/>
                <a:gd name="T11" fmla="*/ 0 60000 65536"/>
                <a:gd name="T12" fmla="*/ 0 w 1813"/>
                <a:gd name="T13" fmla="*/ 0 h 382"/>
                <a:gd name="T14" fmla="*/ 1813 w 1813"/>
                <a:gd name="T15" fmla="*/ 382 h 382"/>
              </a:gdLst>
              <a:ahLst/>
              <a:cxnLst>
                <a:cxn ang="T8">
                  <a:pos x="T0" y="T1"/>
                </a:cxn>
                <a:cxn ang="T9">
                  <a:pos x="T2" y="T3"/>
                </a:cxn>
                <a:cxn ang="T10">
                  <a:pos x="T4" y="T5"/>
                </a:cxn>
                <a:cxn ang="T11">
                  <a:pos x="T6" y="T7"/>
                </a:cxn>
              </a:cxnLst>
              <a:rect l="T12" t="T13" r="T14" b="T15"/>
              <a:pathLst>
                <a:path w="1813" h="382">
                  <a:moveTo>
                    <a:pt x="1813" y="374"/>
                  </a:moveTo>
                  <a:lnTo>
                    <a:pt x="1813" y="0"/>
                  </a:lnTo>
                  <a:lnTo>
                    <a:pt x="0" y="0"/>
                  </a:lnTo>
                  <a:lnTo>
                    <a:pt x="0" y="38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26" name="Freeform 68"/>
            <p:cNvSpPr>
              <a:spLocks noChangeAspect="1"/>
            </p:cNvSpPr>
            <p:nvPr/>
          </p:nvSpPr>
          <p:spPr bwMode="auto">
            <a:xfrm>
              <a:off x="3418" y="3029"/>
              <a:ext cx="1813" cy="421"/>
            </a:xfrm>
            <a:custGeom>
              <a:avLst/>
              <a:gdLst>
                <a:gd name="T0" fmla="*/ 2 w 1813"/>
                <a:gd name="T1" fmla="*/ 0 h 421"/>
                <a:gd name="T2" fmla="*/ 0 w 1813"/>
                <a:gd name="T3" fmla="*/ 421 h 421"/>
                <a:gd name="T4" fmla="*/ 1813 w 1813"/>
                <a:gd name="T5" fmla="*/ 421 h 421"/>
                <a:gd name="T6" fmla="*/ 1813 w 1813"/>
                <a:gd name="T7" fmla="*/ 18 h 421"/>
                <a:gd name="T8" fmla="*/ 0 60000 65536"/>
                <a:gd name="T9" fmla="*/ 0 60000 65536"/>
                <a:gd name="T10" fmla="*/ 0 60000 65536"/>
                <a:gd name="T11" fmla="*/ 0 60000 65536"/>
                <a:gd name="T12" fmla="*/ 0 w 1813"/>
                <a:gd name="T13" fmla="*/ 0 h 421"/>
                <a:gd name="T14" fmla="*/ 1813 w 1813"/>
                <a:gd name="T15" fmla="*/ 421 h 421"/>
              </a:gdLst>
              <a:ahLst/>
              <a:cxnLst>
                <a:cxn ang="T8">
                  <a:pos x="T0" y="T1"/>
                </a:cxn>
                <a:cxn ang="T9">
                  <a:pos x="T2" y="T3"/>
                </a:cxn>
                <a:cxn ang="T10">
                  <a:pos x="T4" y="T5"/>
                </a:cxn>
                <a:cxn ang="T11">
                  <a:pos x="T6" y="T7"/>
                </a:cxn>
              </a:cxnLst>
              <a:rect l="T12" t="T13" r="T14" b="T15"/>
              <a:pathLst>
                <a:path w="1813" h="421">
                  <a:moveTo>
                    <a:pt x="2" y="0"/>
                  </a:moveTo>
                  <a:lnTo>
                    <a:pt x="0" y="421"/>
                  </a:lnTo>
                  <a:lnTo>
                    <a:pt x="1813" y="421"/>
                  </a:lnTo>
                  <a:lnTo>
                    <a:pt x="1813" y="1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27" name="Line 69"/>
            <p:cNvSpPr>
              <a:spLocks noChangeAspect="1" noChangeShapeType="1"/>
            </p:cNvSpPr>
            <p:nvPr/>
          </p:nvSpPr>
          <p:spPr bwMode="auto">
            <a:xfrm flipV="1">
              <a:off x="3907" y="2529"/>
              <a:ext cx="0" cy="37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8" name="Line 70"/>
            <p:cNvSpPr>
              <a:spLocks noChangeAspect="1" noChangeShapeType="1"/>
            </p:cNvSpPr>
            <p:nvPr/>
          </p:nvSpPr>
          <p:spPr bwMode="auto">
            <a:xfrm>
              <a:off x="3907" y="3047"/>
              <a:ext cx="0" cy="403"/>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29" name="Group 71"/>
            <p:cNvGrpSpPr>
              <a:grpSpLocks/>
            </p:cNvGrpSpPr>
            <p:nvPr/>
          </p:nvGrpSpPr>
          <p:grpSpPr bwMode="auto">
            <a:xfrm>
              <a:off x="3360" y="2884"/>
              <a:ext cx="144" cy="173"/>
              <a:chOff x="3360" y="2884"/>
              <a:chExt cx="144" cy="173"/>
            </a:xfrm>
          </p:grpSpPr>
          <p:sp>
            <p:nvSpPr>
              <p:cNvPr id="8246" name="Oval 72"/>
              <p:cNvSpPr>
                <a:spLocks noChangeAspect="1" noChangeArrowheads="1"/>
              </p:cNvSpPr>
              <p:nvPr/>
            </p:nvSpPr>
            <p:spPr bwMode="auto">
              <a:xfrm>
                <a:off x="3360" y="2913"/>
                <a:ext cx="115" cy="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47" name="Line 73"/>
              <p:cNvSpPr>
                <a:spLocks noChangeAspect="1" noChangeShapeType="1"/>
              </p:cNvSpPr>
              <p:nvPr/>
            </p:nvSpPr>
            <p:spPr bwMode="auto">
              <a:xfrm>
                <a:off x="3360" y="2971"/>
                <a:ext cx="1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74"/>
              <p:cNvSpPr>
                <a:spLocks noChangeAspect="1" noChangeShapeType="1"/>
              </p:cNvSpPr>
              <p:nvPr/>
            </p:nvSpPr>
            <p:spPr bwMode="auto">
              <a:xfrm flipV="1">
                <a:off x="3504" y="2884"/>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30" name="Text Box 75"/>
            <p:cNvSpPr txBox="1">
              <a:spLocks noChangeArrowheads="1"/>
            </p:cNvSpPr>
            <p:nvPr/>
          </p:nvSpPr>
          <p:spPr bwMode="auto">
            <a:xfrm>
              <a:off x="3510" y="2865"/>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5A</a:t>
              </a:r>
            </a:p>
          </p:txBody>
        </p:sp>
        <p:sp>
          <p:nvSpPr>
            <p:cNvPr id="8231" name="Text Box 76"/>
            <p:cNvSpPr txBox="1">
              <a:spLocks noChangeArrowheads="1"/>
            </p:cNvSpPr>
            <p:nvPr/>
          </p:nvSpPr>
          <p:spPr bwMode="auto">
            <a:xfrm>
              <a:off x="3936" y="2865"/>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3</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32" name="Text Box 77"/>
            <p:cNvSpPr txBox="1">
              <a:spLocks noChangeArrowheads="1"/>
            </p:cNvSpPr>
            <p:nvPr/>
          </p:nvSpPr>
          <p:spPr bwMode="auto">
            <a:xfrm>
              <a:off x="4320" y="2882"/>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33" name="Text Box 78"/>
            <p:cNvSpPr txBox="1">
              <a:spLocks noChangeArrowheads="1"/>
            </p:cNvSpPr>
            <p:nvPr/>
          </p:nvSpPr>
          <p:spPr bwMode="auto">
            <a:xfrm>
              <a:off x="5274" y="2893"/>
              <a:ext cx="3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34" name="Line 79"/>
            <p:cNvSpPr>
              <a:spLocks noChangeAspect="1" noChangeShapeType="1"/>
            </p:cNvSpPr>
            <p:nvPr/>
          </p:nvSpPr>
          <p:spPr bwMode="auto">
            <a:xfrm>
              <a:off x="5328" y="2529"/>
              <a:ext cx="1"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5" name="Text Box 80"/>
            <p:cNvSpPr txBox="1">
              <a:spLocks noChangeArrowheads="1"/>
            </p:cNvSpPr>
            <p:nvPr/>
          </p:nvSpPr>
          <p:spPr bwMode="auto">
            <a:xfrm>
              <a:off x="5322" y="2517"/>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 </a:t>
              </a:r>
            </a:p>
          </p:txBody>
        </p:sp>
        <p:grpSp>
          <p:nvGrpSpPr>
            <p:cNvPr id="8236" name="Group 81"/>
            <p:cNvGrpSpPr>
              <a:grpSpLocks/>
            </p:cNvGrpSpPr>
            <p:nvPr/>
          </p:nvGrpSpPr>
          <p:grpSpPr bwMode="auto">
            <a:xfrm>
              <a:off x="4656" y="2890"/>
              <a:ext cx="144" cy="173"/>
              <a:chOff x="3360" y="2884"/>
              <a:chExt cx="144" cy="173"/>
            </a:xfrm>
          </p:grpSpPr>
          <p:sp>
            <p:nvSpPr>
              <p:cNvPr id="8243" name="Oval 82"/>
              <p:cNvSpPr>
                <a:spLocks noChangeAspect="1" noChangeArrowheads="1"/>
              </p:cNvSpPr>
              <p:nvPr/>
            </p:nvSpPr>
            <p:spPr bwMode="auto">
              <a:xfrm>
                <a:off x="3360" y="2913"/>
                <a:ext cx="115" cy="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44" name="Line 83"/>
              <p:cNvSpPr>
                <a:spLocks noChangeAspect="1" noChangeShapeType="1"/>
              </p:cNvSpPr>
              <p:nvPr/>
            </p:nvSpPr>
            <p:spPr bwMode="auto">
              <a:xfrm>
                <a:off x="3360" y="2971"/>
                <a:ext cx="1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84"/>
              <p:cNvSpPr>
                <a:spLocks noChangeAspect="1" noChangeShapeType="1"/>
              </p:cNvSpPr>
              <p:nvPr/>
            </p:nvSpPr>
            <p:spPr bwMode="auto">
              <a:xfrm flipV="1">
                <a:off x="3504" y="2884"/>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37" name="Rectangle 85"/>
            <p:cNvSpPr>
              <a:spLocks noChangeAspect="1" noChangeArrowheads="1"/>
            </p:cNvSpPr>
            <p:nvPr/>
          </p:nvSpPr>
          <p:spPr bwMode="auto">
            <a:xfrm>
              <a:off x="4262" y="2900"/>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38" name="Line 86"/>
            <p:cNvSpPr>
              <a:spLocks noChangeAspect="1" noChangeShapeType="1"/>
            </p:cNvSpPr>
            <p:nvPr/>
          </p:nvSpPr>
          <p:spPr bwMode="auto">
            <a:xfrm flipV="1">
              <a:off x="4291" y="2526"/>
              <a:ext cx="0" cy="37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39" name="Line 87"/>
            <p:cNvSpPr>
              <a:spLocks noChangeAspect="1" noChangeShapeType="1"/>
            </p:cNvSpPr>
            <p:nvPr/>
          </p:nvSpPr>
          <p:spPr bwMode="auto">
            <a:xfrm>
              <a:off x="4291" y="3044"/>
              <a:ext cx="0" cy="403"/>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40" name="Line 88"/>
            <p:cNvSpPr>
              <a:spLocks noChangeShapeType="1"/>
            </p:cNvSpPr>
            <p:nvPr/>
          </p:nvSpPr>
          <p:spPr bwMode="auto">
            <a:xfrm flipV="1">
              <a:off x="4704" y="2524"/>
              <a:ext cx="0" cy="38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41" name="Line 89"/>
            <p:cNvSpPr>
              <a:spLocks noChangeShapeType="1"/>
            </p:cNvSpPr>
            <p:nvPr/>
          </p:nvSpPr>
          <p:spPr bwMode="auto">
            <a:xfrm>
              <a:off x="4720" y="3062"/>
              <a:ext cx="0" cy="38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42" name="Text Box 90"/>
            <p:cNvSpPr txBox="1">
              <a:spLocks noChangeArrowheads="1"/>
            </p:cNvSpPr>
            <p:nvPr/>
          </p:nvSpPr>
          <p:spPr bwMode="auto">
            <a:xfrm>
              <a:off x="4800" y="2880"/>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5A</a:t>
              </a:r>
            </a:p>
          </p:txBody>
        </p:sp>
      </p:grpSp>
      <p:sp>
        <p:nvSpPr>
          <p:cNvPr id="117851" name="Oval 91"/>
          <p:cNvSpPr>
            <a:spLocks noChangeArrowheads="1"/>
          </p:cNvSpPr>
          <p:nvPr/>
        </p:nvSpPr>
        <p:spPr bwMode="auto">
          <a:xfrm>
            <a:off x="5284788" y="3940175"/>
            <a:ext cx="2743200" cy="19812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nvGrpSpPr>
          <p:cNvPr id="10" name="Group 92"/>
          <p:cNvGrpSpPr>
            <a:grpSpLocks/>
          </p:cNvGrpSpPr>
          <p:nvPr/>
        </p:nvGrpSpPr>
        <p:grpSpPr bwMode="auto">
          <a:xfrm>
            <a:off x="1855788" y="4016375"/>
            <a:ext cx="2465387" cy="1481138"/>
            <a:chOff x="1135" y="2160"/>
            <a:chExt cx="1553" cy="933"/>
          </a:xfrm>
        </p:grpSpPr>
        <p:sp>
          <p:nvSpPr>
            <p:cNvPr id="8208" name="Rectangle 93"/>
            <p:cNvSpPr>
              <a:spLocks noChangeAspect="1" noChangeArrowheads="1"/>
            </p:cNvSpPr>
            <p:nvPr/>
          </p:nvSpPr>
          <p:spPr bwMode="auto">
            <a:xfrm>
              <a:off x="1653" y="2546"/>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09" name="Rectangle 94"/>
            <p:cNvSpPr>
              <a:spLocks noChangeAspect="1" noChangeArrowheads="1"/>
            </p:cNvSpPr>
            <p:nvPr/>
          </p:nvSpPr>
          <p:spPr bwMode="auto">
            <a:xfrm>
              <a:off x="2274" y="2546"/>
              <a:ext cx="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10" name="Freeform 95"/>
            <p:cNvSpPr>
              <a:spLocks noChangeAspect="1"/>
            </p:cNvSpPr>
            <p:nvPr/>
          </p:nvSpPr>
          <p:spPr bwMode="auto">
            <a:xfrm>
              <a:off x="1200" y="2172"/>
              <a:ext cx="1103" cy="382"/>
            </a:xfrm>
            <a:custGeom>
              <a:avLst/>
              <a:gdLst>
                <a:gd name="T0" fmla="*/ 21 w 1813"/>
                <a:gd name="T1" fmla="*/ 374 h 382"/>
                <a:gd name="T2" fmla="*/ 21 w 1813"/>
                <a:gd name="T3" fmla="*/ 0 h 382"/>
                <a:gd name="T4" fmla="*/ 0 w 1813"/>
                <a:gd name="T5" fmla="*/ 0 h 382"/>
                <a:gd name="T6" fmla="*/ 0 w 1813"/>
                <a:gd name="T7" fmla="*/ 382 h 382"/>
                <a:gd name="T8" fmla="*/ 0 60000 65536"/>
                <a:gd name="T9" fmla="*/ 0 60000 65536"/>
                <a:gd name="T10" fmla="*/ 0 60000 65536"/>
                <a:gd name="T11" fmla="*/ 0 60000 65536"/>
                <a:gd name="T12" fmla="*/ 0 w 1813"/>
                <a:gd name="T13" fmla="*/ 0 h 382"/>
                <a:gd name="T14" fmla="*/ 1813 w 1813"/>
                <a:gd name="T15" fmla="*/ 382 h 382"/>
              </a:gdLst>
              <a:ahLst/>
              <a:cxnLst>
                <a:cxn ang="T8">
                  <a:pos x="T0" y="T1"/>
                </a:cxn>
                <a:cxn ang="T9">
                  <a:pos x="T2" y="T3"/>
                </a:cxn>
                <a:cxn ang="T10">
                  <a:pos x="T4" y="T5"/>
                </a:cxn>
                <a:cxn ang="T11">
                  <a:pos x="T6" y="T7"/>
                </a:cxn>
              </a:cxnLst>
              <a:rect l="T12" t="T13" r="T14" b="T15"/>
              <a:pathLst>
                <a:path w="1813" h="382">
                  <a:moveTo>
                    <a:pt x="1813" y="374"/>
                  </a:moveTo>
                  <a:lnTo>
                    <a:pt x="1813" y="0"/>
                  </a:lnTo>
                  <a:lnTo>
                    <a:pt x="0" y="0"/>
                  </a:lnTo>
                  <a:lnTo>
                    <a:pt x="0" y="38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11" name="Freeform 96"/>
            <p:cNvSpPr>
              <a:spLocks noChangeAspect="1"/>
            </p:cNvSpPr>
            <p:nvPr/>
          </p:nvSpPr>
          <p:spPr bwMode="auto">
            <a:xfrm>
              <a:off x="1200" y="2672"/>
              <a:ext cx="1103" cy="421"/>
            </a:xfrm>
            <a:custGeom>
              <a:avLst/>
              <a:gdLst>
                <a:gd name="T0" fmla="*/ 1 w 1813"/>
                <a:gd name="T1" fmla="*/ 0 h 421"/>
                <a:gd name="T2" fmla="*/ 0 w 1813"/>
                <a:gd name="T3" fmla="*/ 421 h 421"/>
                <a:gd name="T4" fmla="*/ 21 w 1813"/>
                <a:gd name="T5" fmla="*/ 421 h 421"/>
                <a:gd name="T6" fmla="*/ 21 w 1813"/>
                <a:gd name="T7" fmla="*/ 18 h 421"/>
                <a:gd name="T8" fmla="*/ 0 60000 65536"/>
                <a:gd name="T9" fmla="*/ 0 60000 65536"/>
                <a:gd name="T10" fmla="*/ 0 60000 65536"/>
                <a:gd name="T11" fmla="*/ 0 60000 65536"/>
                <a:gd name="T12" fmla="*/ 0 w 1813"/>
                <a:gd name="T13" fmla="*/ 0 h 421"/>
                <a:gd name="T14" fmla="*/ 1813 w 1813"/>
                <a:gd name="T15" fmla="*/ 421 h 421"/>
              </a:gdLst>
              <a:ahLst/>
              <a:cxnLst>
                <a:cxn ang="T8">
                  <a:pos x="T0" y="T1"/>
                </a:cxn>
                <a:cxn ang="T9">
                  <a:pos x="T2" y="T3"/>
                </a:cxn>
                <a:cxn ang="T10">
                  <a:pos x="T4" y="T5"/>
                </a:cxn>
                <a:cxn ang="T11">
                  <a:pos x="T6" y="T7"/>
                </a:cxn>
              </a:cxnLst>
              <a:rect l="T12" t="T13" r="T14" b="T15"/>
              <a:pathLst>
                <a:path w="1813" h="421">
                  <a:moveTo>
                    <a:pt x="2" y="0"/>
                  </a:moveTo>
                  <a:lnTo>
                    <a:pt x="0" y="421"/>
                  </a:lnTo>
                  <a:lnTo>
                    <a:pt x="1813" y="421"/>
                  </a:lnTo>
                  <a:lnTo>
                    <a:pt x="1813" y="1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212" name="Line 97"/>
            <p:cNvSpPr>
              <a:spLocks noChangeAspect="1" noChangeShapeType="1"/>
            </p:cNvSpPr>
            <p:nvPr/>
          </p:nvSpPr>
          <p:spPr bwMode="auto">
            <a:xfrm flipV="1">
              <a:off x="1682" y="2172"/>
              <a:ext cx="0" cy="37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3" name="Line 98"/>
            <p:cNvSpPr>
              <a:spLocks noChangeAspect="1" noChangeShapeType="1"/>
            </p:cNvSpPr>
            <p:nvPr/>
          </p:nvSpPr>
          <p:spPr bwMode="auto">
            <a:xfrm>
              <a:off x="1682" y="2690"/>
              <a:ext cx="0" cy="403"/>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14" name="Group 99"/>
            <p:cNvGrpSpPr>
              <a:grpSpLocks/>
            </p:cNvGrpSpPr>
            <p:nvPr/>
          </p:nvGrpSpPr>
          <p:grpSpPr bwMode="auto">
            <a:xfrm>
              <a:off x="1135" y="2527"/>
              <a:ext cx="144" cy="173"/>
              <a:chOff x="3360" y="2884"/>
              <a:chExt cx="144" cy="173"/>
            </a:xfrm>
          </p:grpSpPr>
          <p:sp>
            <p:nvSpPr>
              <p:cNvPr id="8220" name="Oval 100"/>
              <p:cNvSpPr>
                <a:spLocks noChangeAspect="1" noChangeArrowheads="1"/>
              </p:cNvSpPr>
              <p:nvPr/>
            </p:nvSpPr>
            <p:spPr bwMode="auto">
              <a:xfrm>
                <a:off x="3360" y="2913"/>
                <a:ext cx="115" cy="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8221" name="Line 101"/>
              <p:cNvSpPr>
                <a:spLocks noChangeAspect="1" noChangeShapeType="1"/>
              </p:cNvSpPr>
              <p:nvPr/>
            </p:nvSpPr>
            <p:spPr bwMode="auto">
              <a:xfrm>
                <a:off x="3360" y="2971"/>
                <a:ext cx="1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102"/>
              <p:cNvSpPr>
                <a:spLocks noChangeAspect="1" noChangeShapeType="1"/>
              </p:cNvSpPr>
              <p:nvPr/>
            </p:nvSpPr>
            <p:spPr bwMode="auto">
              <a:xfrm flipV="1">
                <a:off x="3504" y="2884"/>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15" name="Text Box 103"/>
            <p:cNvSpPr txBox="1">
              <a:spLocks noChangeArrowheads="1"/>
            </p:cNvSpPr>
            <p:nvPr/>
          </p:nvSpPr>
          <p:spPr bwMode="auto">
            <a:xfrm>
              <a:off x="1285" y="250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10A</a:t>
              </a:r>
            </a:p>
          </p:txBody>
        </p:sp>
        <p:sp>
          <p:nvSpPr>
            <p:cNvPr id="8216" name="Text Box 104"/>
            <p:cNvSpPr txBox="1">
              <a:spLocks noChangeArrowheads="1"/>
            </p:cNvSpPr>
            <p:nvPr/>
          </p:nvSpPr>
          <p:spPr bwMode="auto">
            <a:xfrm>
              <a:off x="1711" y="2508"/>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2</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17" name="Text Box 105"/>
            <p:cNvSpPr txBox="1">
              <a:spLocks noChangeArrowheads="1"/>
            </p:cNvSpPr>
            <p:nvPr/>
          </p:nvSpPr>
          <p:spPr bwMode="auto">
            <a:xfrm>
              <a:off x="2346" y="2536"/>
              <a:ext cx="3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latin typeface="Times New Roman" pitchFamily="18" charset="0"/>
                </a:rPr>
                <a:t>16</a:t>
              </a:r>
              <a:r>
                <a:rPr kumimoji="1" lang="en-US" altLang="zh-CN" sz="1600">
                  <a:latin typeface="Times New Roman" pitchFamily="18" charset="0"/>
                  <a:sym typeface="Symbol" pitchFamily="18" charset="2"/>
                </a:rPr>
                <a:t></a:t>
              </a:r>
              <a:endParaRPr kumimoji="1" lang="en-US" altLang="zh-CN" sz="1600">
                <a:latin typeface="Times New Roman" pitchFamily="18" charset="0"/>
              </a:endParaRPr>
            </a:p>
          </p:txBody>
        </p:sp>
        <p:sp>
          <p:nvSpPr>
            <p:cNvPr id="8218" name="Line 106"/>
            <p:cNvSpPr>
              <a:spLocks noChangeAspect="1" noChangeShapeType="1"/>
            </p:cNvSpPr>
            <p:nvPr/>
          </p:nvSpPr>
          <p:spPr bwMode="auto">
            <a:xfrm>
              <a:off x="2400" y="2172"/>
              <a:ext cx="1"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9" name="Text Box 107"/>
            <p:cNvSpPr txBox="1">
              <a:spLocks noChangeArrowheads="1"/>
            </p:cNvSpPr>
            <p:nvPr/>
          </p:nvSpPr>
          <p:spPr bwMode="auto">
            <a:xfrm>
              <a:off x="2394" y="2160"/>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rPr>
                <a:t>I </a:t>
              </a:r>
            </a:p>
          </p:txBody>
        </p:sp>
      </p:grpSp>
      <p:sp>
        <p:nvSpPr>
          <p:cNvPr id="117868" name="AutoShape 108"/>
          <p:cNvSpPr>
            <a:spLocks noChangeArrowheads="1"/>
          </p:cNvSpPr>
          <p:nvPr/>
        </p:nvSpPr>
        <p:spPr bwMode="auto">
          <a:xfrm>
            <a:off x="4370388" y="4473575"/>
            <a:ext cx="685800" cy="381000"/>
          </a:xfrm>
          <a:prstGeom prst="leftArrow">
            <a:avLst>
              <a:gd name="adj1" fmla="val 50000"/>
              <a:gd name="adj2" fmla="val 45000"/>
            </a:avLst>
          </a:prstGeom>
          <a:solidFill>
            <a:schemeClr val="tx2"/>
          </a:solidFill>
          <a:ln w="9525">
            <a:solidFill>
              <a:schemeClr val="tx1"/>
            </a:solidFill>
            <a:miter lim="800000"/>
            <a:headEnd/>
            <a:tailEnd/>
          </a:ln>
        </p:spPr>
        <p:txBody>
          <a:bodyPr wrap="none" anchor="ctr"/>
          <a:lstStyle/>
          <a:p>
            <a:endParaRPr lang="zh-CN" altLang="en-US">
              <a:latin typeface="Times New Roman" pitchFamily="18" charset="0"/>
            </a:endParaRPr>
          </a:p>
        </p:txBody>
      </p:sp>
      <p:graphicFrame>
        <p:nvGraphicFramePr>
          <p:cNvPr id="117870" name="Object 2"/>
          <p:cNvGraphicFramePr>
            <a:graphicFrameLocks noChangeAspect="1"/>
          </p:cNvGraphicFramePr>
          <p:nvPr/>
        </p:nvGraphicFramePr>
        <p:xfrm>
          <a:off x="788988" y="5662613"/>
          <a:ext cx="3998912" cy="708025"/>
        </p:xfrm>
        <a:graphic>
          <a:graphicData uri="http://schemas.openxmlformats.org/presentationml/2006/ole">
            <mc:AlternateContent xmlns:mc="http://schemas.openxmlformats.org/markup-compatibility/2006">
              <mc:Choice xmlns:v="urn:schemas-microsoft-com:vml" Requires="v">
                <p:oleObj spid="_x0000_s8338" name="Equation" r:id="rId3" imgW="2949480" imgH="507600" progId="">
                  <p:embed/>
                </p:oleObj>
              </mc:Choice>
              <mc:Fallback>
                <p:oleObj name="Equation" r:id="rId3" imgW="2949480" imgH="507600" progId="">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5662613"/>
                        <a:ext cx="3998912"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9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7798"/>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17797"/>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17799"/>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nodeType="after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7822"/>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17823"/>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7851"/>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17868"/>
                                        </p:tgtEl>
                                        <p:attrNameLst>
                                          <p:attrName>style.visibility</p:attrName>
                                        </p:attrNameLst>
                                      </p:cBhvr>
                                      <p:to>
                                        <p:strVal val="visible"/>
                                      </p:to>
                                    </p:set>
                                  </p:childTnLst>
                                </p:cTn>
                              </p:par>
                            </p:childTnLst>
                          </p:cTn>
                        </p:par>
                        <p:par>
                          <p:cTn id="40" fill="hold" nodeType="afterGroup">
                            <p:stCondLst>
                              <p:cond delay="1000"/>
                            </p:stCondLst>
                            <p:childTnLst>
                              <p:par>
                                <p:cTn id="41" presetID="1" presetClass="entr" presetSubtype="0" fill="hold" nodeType="after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7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6" grpId="0" autoUpdateAnimBg="0"/>
      <p:bldP spid="117797" grpId="0" animBg="1"/>
      <p:bldP spid="117798" grpId="0" animBg="1"/>
      <p:bldP spid="117799" grpId="0" animBg="1"/>
      <p:bldP spid="117822" grpId="0" animBg="1"/>
      <p:bldP spid="117823" grpId="0" animBg="1"/>
      <p:bldP spid="117851" grpId="0" animBg="1"/>
      <p:bldP spid="1178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ea typeface="宋体" charset="-122"/>
              </a:rPr>
              <a:t>本章教学内容</a:t>
            </a:r>
          </a:p>
        </p:txBody>
      </p:sp>
      <p:sp>
        <p:nvSpPr>
          <p:cNvPr id="38915" name="内容占位符 2"/>
          <p:cNvSpPr>
            <a:spLocks noGrp="1"/>
          </p:cNvSpPr>
          <p:nvPr>
            <p:ph sz="quarter" idx="11"/>
          </p:nvPr>
        </p:nvSpPr>
        <p:spPr/>
        <p:txBody>
          <a:bodyPr/>
          <a:lstStyle/>
          <a:p>
            <a:pPr eaLnBrk="1" hangingPunct="1">
              <a:lnSpc>
                <a:spcPct val="150000"/>
              </a:lnSpc>
              <a:buFont typeface="Wingdings" pitchFamily="2" charset="2"/>
              <a:buNone/>
            </a:pPr>
            <a:r>
              <a:rPr lang="en-US" altLang="zh-CN" smtClean="0">
                <a:ea typeface="宋体" charset="-122"/>
              </a:rPr>
              <a:t>2.1  </a:t>
            </a:r>
            <a:r>
              <a:rPr lang="zh-CN" altLang="en-US" smtClean="0">
                <a:ea typeface="宋体" charset="-122"/>
              </a:rPr>
              <a:t>等效电路分析法</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2.2 </a:t>
            </a:r>
            <a:r>
              <a:rPr lang="zh-CN" altLang="en-US" smtClean="0">
                <a:ea typeface="宋体" charset="-122"/>
              </a:rPr>
              <a:t>支路电流分析法</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2.3 </a:t>
            </a:r>
            <a:r>
              <a:rPr lang="zh-CN" altLang="en-US" smtClean="0">
                <a:ea typeface="宋体" charset="-122"/>
              </a:rPr>
              <a:t>网孔电流分析法</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2.4 </a:t>
            </a:r>
            <a:r>
              <a:rPr lang="zh-CN" altLang="en-US" smtClean="0">
                <a:ea typeface="宋体" charset="-122"/>
              </a:rPr>
              <a:t>结点电压分析法</a:t>
            </a:r>
            <a:endParaRPr lang="en-US" altLang="zh-CN" smtClean="0">
              <a:ea typeface="宋体" charset="-122"/>
            </a:endParaRPr>
          </a:p>
          <a:p>
            <a:pPr eaLnBrk="1" hangingPunct="1">
              <a:lnSpc>
                <a:spcPct val="150000"/>
              </a:lnSpc>
              <a:buFont typeface="Wingdings" pitchFamily="2" charset="2"/>
              <a:buNone/>
            </a:pPr>
            <a:r>
              <a:rPr lang="en-US" altLang="zh-CN" smtClean="0">
                <a:ea typeface="宋体" charset="-122"/>
              </a:rPr>
              <a:t>2.5 </a:t>
            </a:r>
            <a:r>
              <a:rPr lang="zh-CN" altLang="en-US" smtClean="0">
                <a:ea typeface="宋体" charset="-122"/>
              </a:rPr>
              <a:t>电路定理</a:t>
            </a: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2.1 </a:t>
            </a:r>
            <a:r>
              <a:rPr lang="zh-CN" altLang="en-US" dirty="0">
                <a:ea typeface="宋体" charset="-122"/>
              </a:rPr>
              <a:t>等效电路分析法</a:t>
            </a:r>
            <a:r>
              <a:rPr lang="zh-CN" altLang="en-US" dirty="0">
                <a:ea typeface="楷体_GB2312" pitchFamily="49" charset="-122"/>
              </a:rPr>
              <a:t>（</a:t>
            </a:r>
            <a:r>
              <a:rPr lang="zh-CN" altLang="en-US" dirty="0">
                <a:ea typeface="宋体" charset="-122"/>
              </a:rPr>
              <a:t>续</a:t>
            </a:r>
            <a:r>
              <a:rPr lang="en-US" altLang="zh-CN" dirty="0" smtClean="0">
                <a:ea typeface="宋体" charset="-122"/>
              </a:rPr>
              <a:t>15</a:t>
            </a:r>
            <a:r>
              <a:rPr lang="zh-CN" altLang="en-US" dirty="0" smtClean="0">
                <a:ea typeface="楷体_GB2312" pitchFamily="49" charset="-122"/>
              </a:rPr>
              <a:t>）</a:t>
            </a:r>
            <a:endParaRPr lang="zh-CN" altLang="en-US" dirty="0"/>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20</a:t>
            </a:fld>
            <a:endParaRPr lang="zh-CN" altLang="en-US"/>
          </a:p>
        </p:txBody>
      </p:sp>
      <p:sp>
        <p:nvSpPr>
          <p:cNvPr id="4" name="内容占位符 3"/>
          <p:cNvSpPr>
            <a:spLocks noGrp="1"/>
          </p:cNvSpPr>
          <p:nvPr>
            <p:ph sz="quarter" idx="11"/>
          </p:nvPr>
        </p:nvSpPr>
        <p:spPr/>
        <p:txBody>
          <a:bodyPr/>
          <a:lstStyle/>
          <a:p>
            <a:r>
              <a:rPr lang="zh-CN" altLang="en-US" dirty="0" smtClean="0"/>
              <a:t>三端无源网络的等效</a:t>
            </a:r>
            <a:r>
              <a:rPr lang="en-US" altLang="zh-CN" dirty="0" smtClean="0"/>
              <a:t/>
            </a:r>
            <a:br>
              <a:rPr lang="en-US" altLang="zh-CN" dirty="0" smtClean="0"/>
            </a:br>
            <a:r>
              <a:rPr lang="zh-CN" altLang="en-US" dirty="0" smtClean="0"/>
              <a:t>向</a:t>
            </a:r>
            <a:r>
              <a:rPr lang="zh-CN" altLang="en-US" dirty="0"/>
              <a:t>外引出三个</a:t>
            </a:r>
            <a:r>
              <a:rPr lang="zh-CN" altLang="en-US" dirty="0" smtClean="0"/>
              <a:t>端的</a:t>
            </a:r>
            <a:r>
              <a:rPr lang="zh-CN" altLang="en-US" dirty="0"/>
              <a:t>网络，并且内部没有独立源。</a:t>
            </a:r>
          </a:p>
          <a:p>
            <a:endParaRPr lang="zh-CN" altLang="en-US" dirty="0"/>
          </a:p>
        </p:txBody>
      </p:sp>
      <p:grpSp>
        <p:nvGrpSpPr>
          <p:cNvPr id="5" name="Group 5"/>
          <p:cNvGrpSpPr>
            <a:grpSpLocks/>
          </p:cNvGrpSpPr>
          <p:nvPr/>
        </p:nvGrpSpPr>
        <p:grpSpPr bwMode="auto">
          <a:xfrm>
            <a:off x="3412331" y="2582416"/>
            <a:ext cx="1516063" cy="990600"/>
            <a:chOff x="1888" y="2330"/>
            <a:chExt cx="955" cy="624"/>
          </a:xfrm>
        </p:grpSpPr>
        <p:sp>
          <p:nvSpPr>
            <p:cNvPr id="6" name="Rectangle 6"/>
            <p:cNvSpPr>
              <a:spLocks noChangeArrowheads="1"/>
            </p:cNvSpPr>
            <p:nvPr/>
          </p:nvSpPr>
          <p:spPr bwMode="auto">
            <a:xfrm>
              <a:off x="2411" y="2330"/>
              <a:ext cx="432" cy="624"/>
            </a:xfrm>
            <a:prstGeom prst="rect">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无</a:t>
              </a:r>
            </a:p>
            <a:p>
              <a:pPr algn="ctr"/>
              <a:r>
                <a:rPr lang="zh-CN" altLang="en-US" sz="2400" b="1" dirty="0"/>
                <a:t>源</a:t>
              </a:r>
            </a:p>
          </p:txBody>
        </p:sp>
        <p:sp>
          <p:nvSpPr>
            <p:cNvPr id="7" name="Line 7"/>
            <p:cNvSpPr>
              <a:spLocks noChangeShapeType="1"/>
            </p:cNvSpPr>
            <p:nvPr/>
          </p:nvSpPr>
          <p:spPr bwMode="auto">
            <a:xfrm>
              <a:off x="1979" y="2390"/>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1979" y="2882"/>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1979" y="2630"/>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1888" y="2355"/>
              <a:ext cx="77"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Oval 11"/>
            <p:cNvSpPr>
              <a:spLocks noChangeArrowheads="1"/>
            </p:cNvSpPr>
            <p:nvPr/>
          </p:nvSpPr>
          <p:spPr bwMode="auto">
            <a:xfrm>
              <a:off x="1902" y="2845"/>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Oval 12"/>
            <p:cNvSpPr>
              <a:spLocks noChangeArrowheads="1"/>
            </p:cNvSpPr>
            <p:nvPr/>
          </p:nvSpPr>
          <p:spPr bwMode="auto">
            <a:xfrm>
              <a:off x="1901" y="2607"/>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3" name="矩形 12"/>
          <p:cNvSpPr/>
          <p:nvPr/>
        </p:nvSpPr>
        <p:spPr>
          <a:xfrm>
            <a:off x="179512" y="4005064"/>
            <a:ext cx="8496944" cy="1384995"/>
          </a:xfrm>
          <a:prstGeom prst="rect">
            <a:avLst/>
          </a:prstGeom>
        </p:spPr>
        <p:txBody>
          <a:bodyPr wrap="square">
            <a:spAutoFit/>
          </a:bodyPr>
          <a:lstStyle/>
          <a:p>
            <a:pPr marL="457200" indent="-457200">
              <a:lnSpc>
                <a:spcPct val="150000"/>
              </a:lnSpc>
              <a:spcBef>
                <a:spcPct val="50000"/>
              </a:spcBef>
              <a:buFont typeface="Wingdings" pitchFamily="2" charset="2"/>
              <a:buChar char="u"/>
            </a:pPr>
            <a:r>
              <a:rPr lang="zh-CN" altLang="en-US" sz="2800" b="1" dirty="0">
                <a:latin typeface="Times New Roman" pitchFamily="18" charset="0"/>
                <a:cs typeface="Times New Roman" pitchFamily="18" charset="0"/>
              </a:rPr>
              <a:t>星形联接与三角形联接的电阻</a:t>
            </a:r>
            <a:r>
              <a:rPr lang="zh-CN" altLang="en-US" sz="2800" b="1" dirty="0" smtClean="0">
                <a:latin typeface="Times New Roman" pitchFamily="18" charset="0"/>
                <a:cs typeface="Times New Roman" pitchFamily="18" charset="0"/>
              </a:rPr>
              <a:t>的等效变换</a:t>
            </a:r>
            <a:r>
              <a:rPr lang="en-US" altLang="zh-CN" sz="2800" b="1" dirty="0" smtClean="0">
                <a:latin typeface="Times New Roman" pitchFamily="18" charset="0"/>
                <a:cs typeface="Times New Roman" pitchFamily="18" charset="0"/>
              </a:rPr>
              <a:t/>
            </a:r>
            <a:br>
              <a:rPr lang="en-US" altLang="zh-CN" sz="2800" b="1" dirty="0" smtClean="0">
                <a:latin typeface="Times New Roman" pitchFamily="18" charset="0"/>
                <a:cs typeface="Times New Roman" pitchFamily="18" charset="0"/>
              </a:rPr>
            </a:b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Wingdings 3" pitchFamily="18" charset="2"/>
              </a:rPr>
              <a:t>Y-</a:t>
            </a:r>
            <a:r>
              <a:rPr lang="en-US" altLang="zh-CN" sz="2800" b="1" dirty="0">
                <a:latin typeface="Times New Roman" pitchFamily="18" charset="0"/>
                <a:cs typeface="Times New Roman" pitchFamily="18" charset="0"/>
                <a:sym typeface="Symbol" pitchFamily="18" charset="2"/>
              </a:rPr>
              <a:t></a:t>
            </a:r>
            <a:r>
              <a:rPr lang="zh-CN" altLang="en-US" sz="2800" b="1" dirty="0" smtClean="0">
                <a:latin typeface="Times New Roman" pitchFamily="18" charset="0"/>
                <a:cs typeface="Times New Roman" pitchFamily="18" charset="0"/>
              </a:rPr>
              <a:t>变换）</a:t>
            </a:r>
            <a:endParaRPr lang="en-US" altLang="zh-C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9664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2" name="Group 2"/>
          <p:cNvGrpSpPr>
            <a:grpSpLocks/>
          </p:cNvGrpSpPr>
          <p:nvPr/>
        </p:nvGrpSpPr>
        <p:grpSpPr bwMode="auto">
          <a:xfrm>
            <a:off x="403225" y="1023665"/>
            <a:ext cx="4267200" cy="3297238"/>
            <a:chOff x="254" y="177"/>
            <a:chExt cx="2688" cy="2077"/>
          </a:xfrm>
        </p:grpSpPr>
        <p:sp>
          <p:nvSpPr>
            <p:cNvPr id="245763" name="Text Box 3"/>
            <p:cNvSpPr txBox="1">
              <a:spLocks noChangeArrowheads="1"/>
            </p:cNvSpPr>
            <p:nvPr/>
          </p:nvSpPr>
          <p:spPr bwMode="auto">
            <a:xfrm>
              <a:off x="254" y="2002"/>
              <a:ext cx="9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chemeClr val="accent2"/>
                  </a:solidFill>
                  <a:latin typeface="Times New Roman" pitchFamily="18" charset="0"/>
                  <a:cs typeface="Times New Roman" pitchFamily="18" charset="0"/>
                  <a:sym typeface="Symbol" pitchFamily="18" charset="2"/>
                </a:rPr>
                <a:t></a:t>
              </a:r>
              <a:r>
                <a:rPr lang="en-US" altLang="zh-CN" sz="2000" b="1" dirty="0">
                  <a:latin typeface="Times New Roman" pitchFamily="18" charset="0"/>
                  <a:cs typeface="Times New Roman" pitchFamily="18" charset="0"/>
                  <a:sym typeface="Symbol" pitchFamily="18" charset="2"/>
                </a:rPr>
                <a:t> </a:t>
              </a:r>
              <a:r>
                <a:rPr lang="zh-CN" altLang="en-US" sz="2000" b="1" dirty="0">
                  <a:solidFill>
                    <a:srgbClr val="3333FF"/>
                  </a:solidFill>
                  <a:latin typeface="Times New Roman" pitchFamily="18" charset="0"/>
                  <a:cs typeface="Times New Roman" pitchFamily="18" charset="0"/>
                  <a:sym typeface="Wingdings 3" pitchFamily="18" charset="2"/>
                </a:rPr>
                <a:t>型</a:t>
              </a:r>
              <a:r>
                <a:rPr lang="zh-CN" altLang="en-US" sz="2000" b="1" dirty="0">
                  <a:solidFill>
                    <a:srgbClr val="3333FF"/>
                  </a:solidFill>
                  <a:latin typeface="Times New Roman" pitchFamily="18" charset="0"/>
                  <a:cs typeface="Times New Roman" pitchFamily="18" charset="0"/>
                </a:rPr>
                <a:t>网络 </a:t>
              </a:r>
            </a:p>
          </p:txBody>
        </p:sp>
        <p:grpSp>
          <p:nvGrpSpPr>
            <p:cNvPr id="245764" name="Group 4"/>
            <p:cNvGrpSpPr>
              <a:grpSpLocks/>
            </p:cNvGrpSpPr>
            <p:nvPr/>
          </p:nvGrpSpPr>
          <p:grpSpPr bwMode="auto">
            <a:xfrm>
              <a:off x="350" y="177"/>
              <a:ext cx="2592" cy="1913"/>
              <a:chOff x="336" y="2208"/>
              <a:chExt cx="2592" cy="1913"/>
            </a:xfrm>
          </p:grpSpPr>
          <p:sp>
            <p:nvSpPr>
              <p:cNvPr id="245765" name="Line 5"/>
              <p:cNvSpPr>
                <a:spLocks noChangeShapeType="1"/>
              </p:cNvSpPr>
              <p:nvPr/>
            </p:nvSpPr>
            <p:spPr bwMode="auto">
              <a:xfrm>
                <a:off x="1056" y="3589"/>
                <a:ext cx="1176" cy="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66" name="Line 6"/>
              <p:cNvSpPr>
                <a:spLocks noChangeShapeType="1"/>
              </p:cNvSpPr>
              <p:nvPr/>
            </p:nvSpPr>
            <p:spPr bwMode="auto">
              <a:xfrm flipH="1" flipV="1">
                <a:off x="1617" y="2702"/>
                <a:ext cx="615" cy="887"/>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cxnSp>
            <p:nvCxnSpPr>
              <p:cNvPr id="245767" name="AutoShape 7"/>
              <p:cNvCxnSpPr>
                <a:cxnSpLocks noChangeShapeType="1"/>
                <a:stCxn id="245766" idx="1"/>
                <a:endCxn id="245765" idx="0"/>
              </p:cNvCxnSpPr>
              <p:nvPr/>
            </p:nvCxnSpPr>
            <p:spPr bwMode="auto">
              <a:xfrm flipH="1">
                <a:off x="1056" y="2697"/>
                <a:ext cx="562" cy="883"/>
              </a:xfrm>
              <a:prstGeom prst="straightConnector1">
                <a:avLst/>
              </a:prstGeom>
              <a:noFill/>
              <a:ln w="1905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768" name="Line 8"/>
              <p:cNvSpPr>
                <a:spLocks noChangeShapeType="1"/>
              </p:cNvSpPr>
              <p:nvPr/>
            </p:nvSpPr>
            <p:spPr bwMode="auto">
              <a:xfrm>
                <a:off x="1488" y="2352"/>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cxnSp>
            <p:nvCxnSpPr>
              <p:cNvPr id="245769" name="AutoShape 9"/>
              <p:cNvCxnSpPr>
                <a:cxnSpLocks noChangeShapeType="1"/>
              </p:cNvCxnSpPr>
              <p:nvPr/>
            </p:nvCxnSpPr>
            <p:spPr bwMode="auto">
              <a:xfrm flipH="1">
                <a:off x="1056" y="2702"/>
                <a:ext cx="561" cy="887"/>
              </a:xfrm>
              <a:prstGeom prst="straightConnector1">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770" name="Rectangle 10"/>
              <p:cNvSpPr>
                <a:spLocks noChangeArrowheads="1"/>
              </p:cNvSpPr>
              <p:nvPr/>
            </p:nvSpPr>
            <p:spPr bwMode="auto">
              <a:xfrm rot="16200000">
                <a:off x="1573" y="3474"/>
                <a:ext cx="116" cy="233"/>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771" name="Rectangle 11"/>
              <p:cNvSpPr>
                <a:spLocks noChangeArrowheads="1"/>
              </p:cNvSpPr>
              <p:nvPr/>
            </p:nvSpPr>
            <p:spPr bwMode="auto">
              <a:xfrm rot="19331355">
                <a:off x="1874"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772" name="Rectangle 12"/>
              <p:cNvSpPr>
                <a:spLocks noChangeArrowheads="1"/>
              </p:cNvSpPr>
              <p:nvPr/>
            </p:nvSpPr>
            <p:spPr bwMode="auto">
              <a:xfrm rot="2115987">
                <a:off x="1286"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773" name="Text Box 13"/>
              <p:cNvSpPr txBox="1">
                <a:spLocks noChangeArrowheads="1"/>
              </p:cNvSpPr>
              <p:nvPr/>
            </p:nvSpPr>
            <p:spPr bwMode="auto">
              <a:xfrm>
                <a:off x="876" y="292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12</a:t>
                </a:r>
                <a:endParaRPr lang="en-US" altLang="zh-CN" i="1">
                  <a:latin typeface="Times New Roman" pitchFamily="18" charset="0"/>
                  <a:cs typeface="Times New Roman" pitchFamily="18" charset="0"/>
                </a:endParaRPr>
              </a:p>
            </p:txBody>
          </p:sp>
          <p:sp>
            <p:nvSpPr>
              <p:cNvPr id="245774" name="Text Box 14"/>
              <p:cNvSpPr txBox="1">
                <a:spLocks noChangeArrowheads="1"/>
              </p:cNvSpPr>
              <p:nvPr/>
            </p:nvSpPr>
            <p:spPr bwMode="auto">
              <a:xfrm>
                <a:off x="1968" y="2887"/>
                <a:ext cx="4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31</a:t>
                </a:r>
                <a:endParaRPr lang="en-US" altLang="zh-CN" i="1">
                  <a:latin typeface="Times New Roman" pitchFamily="18" charset="0"/>
                  <a:cs typeface="Times New Roman" pitchFamily="18" charset="0"/>
                </a:endParaRPr>
              </a:p>
            </p:txBody>
          </p:sp>
          <p:sp>
            <p:nvSpPr>
              <p:cNvPr id="245775" name="Text Box 15"/>
              <p:cNvSpPr txBox="1">
                <a:spLocks noChangeArrowheads="1"/>
              </p:cNvSpPr>
              <p:nvPr/>
            </p:nvSpPr>
            <p:spPr bwMode="auto">
              <a:xfrm>
                <a:off x="1392" y="3638"/>
                <a:ext cx="5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23</a:t>
                </a:r>
                <a:endParaRPr lang="en-US" altLang="zh-CN" i="1">
                  <a:latin typeface="Times New Roman" pitchFamily="18" charset="0"/>
                  <a:cs typeface="Times New Roman" pitchFamily="18" charset="0"/>
                </a:endParaRPr>
              </a:p>
            </p:txBody>
          </p:sp>
          <p:sp>
            <p:nvSpPr>
              <p:cNvPr id="245776" name="Text Box 16"/>
              <p:cNvSpPr txBox="1">
                <a:spLocks noChangeArrowheads="1"/>
              </p:cNvSpPr>
              <p:nvPr/>
            </p:nvSpPr>
            <p:spPr bwMode="auto">
              <a:xfrm>
                <a:off x="2400" y="3360"/>
                <a:ext cx="4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3 </a:t>
                </a:r>
                <a:r>
                  <a:rPr lang="en-US" altLang="zh-CN" baseline="-25000">
                    <a:latin typeface="Times New Roman" pitchFamily="18" charset="0"/>
                    <a:cs typeface="Times New Roman" pitchFamily="18" charset="0"/>
                    <a:sym typeface="Symbol" pitchFamily="18" charset="2"/>
                  </a:rPr>
                  <a:t></a:t>
                </a:r>
                <a:endParaRPr lang="en-US" altLang="zh-CN" baseline="30000">
                  <a:latin typeface="Times New Roman" pitchFamily="18" charset="0"/>
                  <a:cs typeface="Times New Roman" pitchFamily="18" charset="0"/>
                  <a:sym typeface="Symbol" pitchFamily="18" charset="2"/>
                </a:endParaRPr>
              </a:p>
            </p:txBody>
          </p:sp>
          <p:sp>
            <p:nvSpPr>
              <p:cNvPr id="245777" name="Text Box 17"/>
              <p:cNvSpPr txBox="1">
                <a:spLocks noChangeArrowheads="1"/>
              </p:cNvSpPr>
              <p:nvPr/>
            </p:nvSpPr>
            <p:spPr bwMode="auto">
              <a:xfrm>
                <a:off x="528" y="331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2 </a:t>
                </a:r>
                <a:r>
                  <a:rPr lang="en-US" altLang="zh-CN" baseline="-25000">
                    <a:latin typeface="Times New Roman" pitchFamily="18" charset="0"/>
                    <a:cs typeface="Times New Roman" pitchFamily="18" charset="0"/>
                    <a:sym typeface="Symbol" pitchFamily="18" charset="2"/>
                  </a:rPr>
                  <a:t></a:t>
                </a:r>
                <a:endParaRPr lang="en-US" altLang="zh-CN" baseline="30000">
                  <a:latin typeface="Times New Roman" pitchFamily="18" charset="0"/>
                  <a:cs typeface="Times New Roman" pitchFamily="18" charset="0"/>
                  <a:sym typeface="Symbol" pitchFamily="18" charset="2"/>
                </a:endParaRPr>
              </a:p>
            </p:txBody>
          </p:sp>
          <p:sp>
            <p:nvSpPr>
              <p:cNvPr id="245778" name="Text Box 18"/>
              <p:cNvSpPr txBox="1">
                <a:spLocks noChangeArrowheads="1"/>
              </p:cNvSpPr>
              <p:nvPr/>
            </p:nvSpPr>
            <p:spPr bwMode="auto">
              <a:xfrm>
                <a:off x="1152" y="235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1</a:t>
                </a:r>
                <a:r>
                  <a:rPr lang="en-US" altLang="zh-CN" baseline="-25000">
                    <a:latin typeface="Times New Roman" pitchFamily="18" charset="0"/>
                    <a:cs typeface="Times New Roman" pitchFamily="18" charset="0"/>
                    <a:sym typeface="Symbol" pitchFamily="18" charset="2"/>
                  </a:rPr>
                  <a:t></a:t>
                </a:r>
                <a:endParaRPr lang="en-US" altLang="zh-CN" i="1">
                  <a:latin typeface="Times New Roman" pitchFamily="18" charset="0"/>
                  <a:cs typeface="Times New Roman" pitchFamily="18" charset="0"/>
                </a:endParaRPr>
              </a:p>
            </p:txBody>
          </p:sp>
          <p:sp>
            <p:nvSpPr>
              <p:cNvPr id="245779" name="Line 19"/>
              <p:cNvSpPr>
                <a:spLocks noChangeShapeType="1"/>
              </p:cNvSpPr>
              <p:nvPr/>
            </p:nvSpPr>
            <p:spPr bwMode="auto">
              <a:xfrm>
                <a:off x="1584" y="2308"/>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0" name="Line 20"/>
              <p:cNvSpPr>
                <a:spLocks noChangeShapeType="1"/>
              </p:cNvSpPr>
              <p:nvPr/>
            </p:nvSpPr>
            <p:spPr bwMode="auto">
              <a:xfrm>
                <a:off x="1632" y="2406"/>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1" name="Line 21"/>
              <p:cNvSpPr>
                <a:spLocks noChangeShapeType="1"/>
              </p:cNvSpPr>
              <p:nvPr/>
            </p:nvSpPr>
            <p:spPr bwMode="auto">
              <a:xfrm flipV="1">
                <a:off x="1612" y="2308"/>
                <a:ext cx="0"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2" name="Freeform 22"/>
              <p:cNvSpPr>
                <a:spLocks/>
              </p:cNvSpPr>
              <p:nvPr/>
            </p:nvSpPr>
            <p:spPr bwMode="auto">
              <a:xfrm>
                <a:off x="660" y="3589"/>
                <a:ext cx="396" cy="251"/>
              </a:xfrm>
              <a:custGeom>
                <a:avLst/>
                <a:gdLst>
                  <a:gd name="T0" fmla="*/ 396 w 396"/>
                  <a:gd name="T1" fmla="*/ 0 h 251"/>
                  <a:gd name="T2" fmla="*/ 0 w 396"/>
                  <a:gd name="T3" fmla="*/ 251 h 251"/>
                </a:gdLst>
                <a:ahLst/>
                <a:cxnLst>
                  <a:cxn ang="0">
                    <a:pos x="T0" y="T1"/>
                  </a:cxn>
                  <a:cxn ang="0">
                    <a:pos x="T2" y="T3"/>
                  </a:cxn>
                </a:cxnLst>
                <a:rect l="0" t="0" r="r" b="b"/>
                <a:pathLst>
                  <a:path w="396" h="251">
                    <a:moveTo>
                      <a:pt x="396" y="0"/>
                    </a:moveTo>
                    <a:lnTo>
                      <a:pt x="0" y="251"/>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3" name="Freeform 23"/>
              <p:cNvSpPr>
                <a:spLocks/>
              </p:cNvSpPr>
              <p:nvPr/>
            </p:nvSpPr>
            <p:spPr bwMode="auto">
              <a:xfrm>
                <a:off x="2208" y="3589"/>
                <a:ext cx="336" cy="245"/>
              </a:xfrm>
              <a:custGeom>
                <a:avLst/>
                <a:gdLst>
                  <a:gd name="T0" fmla="*/ 0 w 336"/>
                  <a:gd name="T1" fmla="*/ 0 h 245"/>
                  <a:gd name="T2" fmla="*/ 336 w 336"/>
                  <a:gd name="T3" fmla="*/ 245 h 245"/>
                </a:gdLst>
                <a:ahLst/>
                <a:cxnLst>
                  <a:cxn ang="0">
                    <a:pos x="T0" y="T1"/>
                  </a:cxn>
                  <a:cxn ang="0">
                    <a:pos x="T2" y="T3"/>
                  </a:cxn>
                </a:cxnLst>
                <a:rect l="0" t="0" r="r" b="b"/>
                <a:pathLst>
                  <a:path w="336" h="245">
                    <a:moveTo>
                      <a:pt x="0" y="0"/>
                    </a:moveTo>
                    <a:lnTo>
                      <a:pt x="336" y="245"/>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4" name="Freeform 24"/>
              <p:cNvSpPr>
                <a:spLocks/>
              </p:cNvSpPr>
              <p:nvPr/>
            </p:nvSpPr>
            <p:spPr bwMode="auto">
              <a:xfrm>
                <a:off x="624" y="3552"/>
                <a:ext cx="303" cy="169"/>
              </a:xfrm>
              <a:custGeom>
                <a:avLst/>
                <a:gdLst>
                  <a:gd name="T0" fmla="*/ 0 w 303"/>
                  <a:gd name="T1" fmla="*/ 169 h 169"/>
                  <a:gd name="T2" fmla="*/ 303 w 303"/>
                  <a:gd name="T3" fmla="*/ 0 h 169"/>
                </a:gdLst>
                <a:ahLst/>
                <a:cxnLst>
                  <a:cxn ang="0">
                    <a:pos x="T0" y="T1"/>
                  </a:cxn>
                  <a:cxn ang="0">
                    <a:pos x="T2" y="T3"/>
                  </a:cxn>
                </a:cxnLst>
                <a:rect l="0" t="0" r="r" b="b"/>
                <a:pathLst>
                  <a:path w="303" h="169">
                    <a:moveTo>
                      <a:pt x="0" y="169"/>
                    </a:moveTo>
                    <a:lnTo>
                      <a:pt x="303"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5" name="Freeform 25"/>
              <p:cNvSpPr>
                <a:spLocks/>
              </p:cNvSpPr>
              <p:nvPr/>
            </p:nvSpPr>
            <p:spPr bwMode="auto">
              <a:xfrm>
                <a:off x="2332" y="3555"/>
                <a:ext cx="296" cy="195"/>
              </a:xfrm>
              <a:custGeom>
                <a:avLst/>
                <a:gdLst>
                  <a:gd name="T0" fmla="*/ 296 w 296"/>
                  <a:gd name="T1" fmla="*/ 195 h 195"/>
                  <a:gd name="T2" fmla="*/ 0 w 296"/>
                  <a:gd name="T3" fmla="*/ 0 h 195"/>
                </a:gdLst>
                <a:ahLst/>
                <a:cxnLst>
                  <a:cxn ang="0">
                    <a:pos x="T0" y="T1"/>
                  </a:cxn>
                  <a:cxn ang="0">
                    <a:pos x="T2" y="T3"/>
                  </a:cxn>
                </a:cxnLst>
                <a:rect l="0" t="0" r="r" b="b"/>
                <a:pathLst>
                  <a:path w="296" h="195">
                    <a:moveTo>
                      <a:pt x="296" y="195"/>
                    </a:moveTo>
                    <a:lnTo>
                      <a:pt x="0"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786" name="Text Box 26"/>
              <p:cNvSpPr txBox="1">
                <a:spLocks noChangeArrowheads="1"/>
              </p:cNvSpPr>
              <p:nvPr/>
            </p:nvSpPr>
            <p:spPr bwMode="auto">
              <a:xfrm>
                <a:off x="1632" y="2448"/>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1</a:t>
                </a:r>
              </a:p>
            </p:txBody>
          </p:sp>
          <p:sp>
            <p:nvSpPr>
              <p:cNvPr id="245787" name="Text Box 27"/>
              <p:cNvSpPr txBox="1">
                <a:spLocks noChangeArrowheads="1"/>
              </p:cNvSpPr>
              <p:nvPr/>
            </p:nvSpPr>
            <p:spPr bwMode="auto">
              <a:xfrm>
                <a:off x="912" y="364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2</a:t>
                </a:r>
              </a:p>
            </p:txBody>
          </p:sp>
          <p:sp>
            <p:nvSpPr>
              <p:cNvPr id="245788" name="Text Box 28"/>
              <p:cNvSpPr txBox="1">
                <a:spLocks noChangeArrowheads="1"/>
              </p:cNvSpPr>
              <p:nvPr/>
            </p:nvSpPr>
            <p:spPr bwMode="auto">
              <a:xfrm>
                <a:off x="2064"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3</a:t>
                </a:r>
              </a:p>
            </p:txBody>
          </p:sp>
          <p:sp>
            <p:nvSpPr>
              <p:cNvPr id="245789" name="Text Box 29"/>
              <p:cNvSpPr txBox="1">
                <a:spLocks noChangeArrowheads="1"/>
              </p:cNvSpPr>
              <p:nvPr/>
            </p:nvSpPr>
            <p:spPr bwMode="auto">
              <a:xfrm>
                <a:off x="1104"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0" name="Text Box 30"/>
              <p:cNvSpPr txBox="1">
                <a:spLocks noChangeArrowheads="1"/>
              </p:cNvSpPr>
              <p:nvPr/>
            </p:nvSpPr>
            <p:spPr bwMode="auto">
              <a:xfrm>
                <a:off x="672"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1" name="Text Box 31"/>
              <p:cNvSpPr txBox="1">
                <a:spLocks noChangeArrowheads="1"/>
              </p:cNvSpPr>
              <p:nvPr/>
            </p:nvSpPr>
            <p:spPr bwMode="auto">
              <a:xfrm>
                <a:off x="2688" y="34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2" name="Text Box 32"/>
              <p:cNvSpPr txBox="1">
                <a:spLocks noChangeArrowheads="1"/>
              </p:cNvSpPr>
              <p:nvPr/>
            </p:nvSpPr>
            <p:spPr bwMode="auto">
              <a:xfrm>
                <a:off x="1728"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3" name="Text Box 33"/>
              <p:cNvSpPr txBox="1">
                <a:spLocks noChangeArrowheads="1"/>
              </p:cNvSpPr>
              <p:nvPr/>
            </p:nvSpPr>
            <p:spPr bwMode="auto">
              <a:xfrm>
                <a:off x="336" y="34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4" name="Text Box 34"/>
              <p:cNvSpPr txBox="1">
                <a:spLocks noChangeArrowheads="1"/>
              </p:cNvSpPr>
              <p:nvPr/>
            </p:nvSpPr>
            <p:spPr bwMode="auto">
              <a:xfrm>
                <a:off x="2256"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795" name="Text Box 35"/>
              <p:cNvSpPr txBox="1">
                <a:spLocks noChangeArrowheads="1"/>
              </p:cNvSpPr>
              <p:nvPr/>
            </p:nvSpPr>
            <p:spPr bwMode="auto">
              <a:xfrm>
                <a:off x="480"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12</a:t>
                </a:r>
                <a:r>
                  <a:rPr lang="en-US" altLang="zh-CN" baseline="-25000">
                    <a:solidFill>
                      <a:srgbClr val="FF0000"/>
                    </a:solidFill>
                    <a:latin typeface="Times New Roman" pitchFamily="18" charset="0"/>
                    <a:cs typeface="Times New Roman" pitchFamily="18" charset="0"/>
                    <a:sym typeface="Symbol" pitchFamily="18" charset="2"/>
                  </a:rPr>
                  <a:t></a:t>
                </a:r>
                <a:endParaRPr lang="en-US" altLang="zh-CN" i="1">
                  <a:solidFill>
                    <a:srgbClr val="FF0000"/>
                  </a:solidFill>
                  <a:latin typeface="Times New Roman" pitchFamily="18" charset="0"/>
                  <a:cs typeface="Times New Roman" pitchFamily="18" charset="0"/>
                </a:endParaRPr>
              </a:p>
            </p:txBody>
          </p:sp>
          <p:sp>
            <p:nvSpPr>
              <p:cNvPr id="245796" name="Text Box 36"/>
              <p:cNvSpPr txBox="1">
                <a:spLocks noChangeArrowheads="1"/>
              </p:cNvSpPr>
              <p:nvPr/>
            </p:nvSpPr>
            <p:spPr bwMode="auto">
              <a:xfrm>
                <a:off x="1392" y="388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23</a:t>
                </a:r>
                <a:r>
                  <a:rPr lang="en-US" altLang="zh-CN" baseline="-25000">
                    <a:solidFill>
                      <a:srgbClr val="FF0000"/>
                    </a:solidFill>
                    <a:latin typeface="Times New Roman" pitchFamily="18" charset="0"/>
                    <a:cs typeface="Times New Roman" pitchFamily="18" charset="0"/>
                    <a:sym typeface="Symbol" pitchFamily="18" charset="2"/>
                  </a:rPr>
                  <a:t></a:t>
                </a:r>
                <a:endParaRPr lang="en-US" altLang="zh-CN" i="1">
                  <a:solidFill>
                    <a:srgbClr val="FF0000"/>
                  </a:solidFill>
                  <a:latin typeface="Times New Roman" pitchFamily="18" charset="0"/>
                  <a:cs typeface="Times New Roman" pitchFamily="18" charset="0"/>
                </a:endParaRPr>
              </a:p>
            </p:txBody>
          </p:sp>
          <p:sp>
            <p:nvSpPr>
              <p:cNvPr id="245797" name="Text Box 37"/>
              <p:cNvSpPr txBox="1">
                <a:spLocks noChangeArrowheads="1"/>
              </p:cNvSpPr>
              <p:nvPr/>
            </p:nvSpPr>
            <p:spPr bwMode="auto">
              <a:xfrm>
                <a:off x="2160" y="268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31</a:t>
                </a:r>
                <a:r>
                  <a:rPr lang="en-US" altLang="zh-CN" baseline="-25000">
                    <a:solidFill>
                      <a:srgbClr val="FF0000"/>
                    </a:solidFill>
                    <a:latin typeface="Times New Roman" pitchFamily="18" charset="0"/>
                    <a:cs typeface="Times New Roman" pitchFamily="18" charset="0"/>
                    <a:sym typeface="Symbol" pitchFamily="18" charset="2"/>
                  </a:rPr>
                  <a:t></a:t>
                </a:r>
                <a:endParaRPr lang="en-US" altLang="zh-CN" i="1">
                  <a:solidFill>
                    <a:srgbClr val="FF0000"/>
                  </a:solidFill>
                  <a:latin typeface="Times New Roman" pitchFamily="18" charset="0"/>
                  <a:cs typeface="Times New Roman" pitchFamily="18" charset="0"/>
                </a:endParaRPr>
              </a:p>
            </p:txBody>
          </p:sp>
        </p:grpSp>
      </p:grpSp>
      <p:grpSp>
        <p:nvGrpSpPr>
          <p:cNvPr id="245798" name="Group 38"/>
          <p:cNvGrpSpPr>
            <a:grpSpLocks/>
          </p:cNvGrpSpPr>
          <p:nvPr/>
        </p:nvGrpSpPr>
        <p:grpSpPr bwMode="auto">
          <a:xfrm>
            <a:off x="4987925" y="1064940"/>
            <a:ext cx="3962400" cy="3208338"/>
            <a:chOff x="3142" y="203"/>
            <a:chExt cx="2496" cy="2021"/>
          </a:xfrm>
        </p:grpSpPr>
        <p:sp>
          <p:nvSpPr>
            <p:cNvPr id="245799" name="Text Box 39"/>
            <p:cNvSpPr txBox="1">
              <a:spLocks noChangeArrowheads="1"/>
            </p:cNvSpPr>
            <p:nvPr/>
          </p:nvSpPr>
          <p:spPr bwMode="auto">
            <a:xfrm>
              <a:off x="3183" y="1972"/>
              <a:ext cx="94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smtClean="0">
                  <a:solidFill>
                    <a:srgbClr val="FF0000"/>
                  </a:solidFill>
                  <a:latin typeface="Times New Roman" pitchFamily="18" charset="0"/>
                  <a:cs typeface="Times New Roman" pitchFamily="18" charset="0"/>
                  <a:sym typeface="Wingdings 3" pitchFamily="18" charset="2"/>
                </a:rPr>
                <a:t>Y </a:t>
              </a:r>
              <a:r>
                <a:rPr lang="zh-CN" altLang="en-US" sz="2000" b="1" dirty="0" smtClean="0">
                  <a:solidFill>
                    <a:srgbClr val="3333FF"/>
                  </a:solidFill>
                  <a:latin typeface="Times New Roman" pitchFamily="18" charset="0"/>
                  <a:cs typeface="Times New Roman" pitchFamily="18" charset="0"/>
                  <a:sym typeface="Wingdings 3" pitchFamily="18" charset="2"/>
                </a:rPr>
                <a:t>型</a:t>
              </a:r>
              <a:r>
                <a:rPr lang="zh-CN" altLang="en-US" sz="2000" b="1" dirty="0">
                  <a:solidFill>
                    <a:srgbClr val="3333FF"/>
                  </a:solidFill>
                  <a:latin typeface="Times New Roman" pitchFamily="18" charset="0"/>
                  <a:cs typeface="Times New Roman" pitchFamily="18" charset="0"/>
                </a:rPr>
                <a:t>网络</a:t>
              </a:r>
            </a:p>
          </p:txBody>
        </p:sp>
        <p:grpSp>
          <p:nvGrpSpPr>
            <p:cNvPr id="245800" name="Group 40"/>
            <p:cNvGrpSpPr>
              <a:grpSpLocks/>
            </p:cNvGrpSpPr>
            <p:nvPr/>
          </p:nvGrpSpPr>
          <p:grpSpPr bwMode="auto">
            <a:xfrm>
              <a:off x="3142" y="203"/>
              <a:ext cx="2496" cy="1769"/>
              <a:chOff x="3168" y="2160"/>
              <a:chExt cx="2496" cy="1769"/>
            </a:xfrm>
          </p:grpSpPr>
          <p:sp>
            <p:nvSpPr>
              <p:cNvPr id="245801" name="Line 41"/>
              <p:cNvSpPr>
                <a:spLocks noChangeShapeType="1"/>
              </p:cNvSpPr>
              <p:nvPr/>
            </p:nvSpPr>
            <p:spPr bwMode="auto">
              <a:xfrm>
                <a:off x="4368" y="2256"/>
                <a:ext cx="0" cy="864"/>
              </a:xfrm>
              <a:prstGeom prst="line">
                <a:avLst/>
              </a:prstGeom>
              <a:noFill/>
              <a:ln w="1905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02" name="Line 42"/>
              <p:cNvSpPr>
                <a:spLocks noChangeShapeType="1"/>
              </p:cNvSpPr>
              <p:nvPr/>
            </p:nvSpPr>
            <p:spPr bwMode="auto">
              <a:xfrm flipH="1">
                <a:off x="3552" y="3120"/>
                <a:ext cx="816" cy="6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03" name="Line 43"/>
              <p:cNvSpPr>
                <a:spLocks noChangeShapeType="1"/>
              </p:cNvSpPr>
              <p:nvPr/>
            </p:nvSpPr>
            <p:spPr bwMode="auto">
              <a:xfrm>
                <a:off x="4368" y="3120"/>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04" name="Rectangle 44"/>
              <p:cNvSpPr>
                <a:spLocks noChangeArrowheads="1"/>
              </p:cNvSpPr>
              <p:nvPr/>
            </p:nvSpPr>
            <p:spPr bwMode="auto">
              <a:xfrm rot="3373426">
                <a:off x="3974" y="328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805" name="Rectangle 45"/>
              <p:cNvSpPr>
                <a:spLocks noChangeArrowheads="1"/>
              </p:cNvSpPr>
              <p:nvPr/>
            </p:nvSpPr>
            <p:spPr bwMode="auto">
              <a:xfrm rot="18259337">
                <a:off x="4670" y="3244"/>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806" name="Rectangle 46"/>
              <p:cNvSpPr>
                <a:spLocks noChangeArrowheads="1"/>
              </p:cNvSpPr>
              <p:nvPr/>
            </p:nvSpPr>
            <p:spPr bwMode="auto">
              <a:xfrm>
                <a:off x="4308" y="2668"/>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itchFamily="18" charset="0"/>
                  <a:cs typeface="Times New Roman" pitchFamily="18" charset="0"/>
                </a:endParaRPr>
              </a:p>
            </p:txBody>
          </p:sp>
          <p:sp>
            <p:nvSpPr>
              <p:cNvPr id="245807" name="Text Box 47"/>
              <p:cNvSpPr txBox="1">
                <a:spLocks noChangeArrowheads="1"/>
              </p:cNvSpPr>
              <p:nvPr/>
            </p:nvSpPr>
            <p:spPr bwMode="auto">
              <a:xfrm>
                <a:off x="4416"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1</a:t>
                </a:r>
                <a:endParaRPr lang="en-US" altLang="zh-CN" i="1">
                  <a:latin typeface="Times New Roman" pitchFamily="18" charset="0"/>
                  <a:cs typeface="Times New Roman" pitchFamily="18" charset="0"/>
                </a:endParaRPr>
              </a:p>
            </p:txBody>
          </p:sp>
          <p:sp>
            <p:nvSpPr>
              <p:cNvPr id="245808" name="Text Box 48"/>
              <p:cNvSpPr txBox="1">
                <a:spLocks noChangeArrowheads="1"/>
              </p:cNvSpPr>
              <p:nvPr/>
            </p:nvSpPr>
            <p:spPr bwMode="auto">
              <a:xfrm>
                <a:off x="3744" y="307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2</a:t>
                </a:r>
                <a:endParaRPr lang="en-US" altLang="zh-CN" i="1">
                  <a:latin typeface="Times New Roman" pitchFamily="18" charset="0"/>
                  <a:cs typeface="Times New Roman" pitchFamily="18" charset="0"/>
                </a:endParaRPr>
              </a:p>
            </p:txBody>
          </p:sp>
          <p:sp>
            <p:nvSpPr>
              <p:cNvPr id="245809" name="Text Box 49"/>
              <p:cNvSpPr txBox="1">
                <a:spLocks noChangeArrowheads="1"/>
              </p:cNvSpPr>
              <p:nvPr/>
            </p:nvSpPr>
            <p:spPr bwMode="auto">
              <a:xfrm>
                <a:off x="4704" y="3072"/>
                <a:ext cx="3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R</a:t>
                </a:r>
                <a:r>
                  <a:rPr lang="en-US" altLang="zh-CN" baseline="-25000">
                    <a:latin typeface="Times New Roman" pitchFamily="18" charset="0"/>
                    <a:cs typeface="Times New Roman" pitchFamily="18" charset="0"/>
                  </a:rPr>
                  <a:t>3</a:t>
                </a:r>
                <a:endParaRPr lang="en-US" altLang="zh-CN" i="1">
                  <a:latin typeface="Times New Roman" pitchFamily="18" charset="0"/>
                  <a:cs typeface="Times New Roman" pitchFamily="18" charset="0"/>
                </a:endParaRPr>
              </a:p>
            </p:txBody>
          </p:sp>
          <p:sp>
            <p:nvSpPr>
              <p:cNvPr id="245810" name="Text Box 50"/>
              <p:cNvSpPr txBox="1">
                <a:spLocks noChangeArrowheads="1"/>
              </p:cNvSpPr>
              <p:nvPr/>
            </p:nvSpPr>
            <p:spPr bwMode="auto">
              <a:xfrm>
                <a:off x="3936" y="216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1Y</a:t>
                </a:r>
                <a:endParaRPr lang="en-US" altLang="zh-CN">
                  <a:latin typeface="Times New Roman" pitchFamily="18" charset="0"/>
                  <a:cs typeface="Times New Roman" pitchFamily="18" charset="0"/>
                </a:endParaRPr>
              </a:p>
            </p:txBody>
          </p:sp>
          <p:sp>
            <p:nvSpPr>
              <p:cNvPr id="245811" name="Text Box 51"/>
              <p:cNvSpPr txBox="1">
                <a:spLocks noChangeArrowheads="1"/>
              </p:cNvSpPr>
              <p:nvPr/>
            </p:nvSpPr>
            <p:spPr bwMode="auto">
              <a:xfrm>
                <a:off x="3360" y="3216"/>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2Y</a:t>
                </a:r>
                <a:endParaRPr lang="en-US" altLang="zh-CN" i="1">
                  <a:latin typeface="Times New Roman" pitchFamily="18" charset="0"/>
                  <a:cs typeface="Times New Roman" pitchFamily="18" charset="0"/>
                </a:endParaRPr>
              </a:p>
            </p:txBody>
          </p:sp>
          <p:sp>
            <p:nvSpPr>
              <p:cNvPr id="245812" name="Text Box 52"/>
              <p:cNvSpPr txBox="1">
                <a:spLocks noChangeArrowheads="1"/>
              </p:cNvSpPr>
              <p:nvPr/>
            </p:nvSpPr>
            <p:spPr bwMode="auto">
              <a:xfrm>
                <a:off x="5136" y="326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3Y</a:t>
                </a:r>
                <a:endParaRPr lang="en-US" altLang="zh-CN">
                  <a:latin typeface="Times New Roman" pitchFamily="18" charset="0"/>
                  <a:cs typeface="Times New Roman" pitchFamily="18" charset="0"/>
                </a:endParaRPr>
              </a:p>
            </p:txBody>
          </p:sp>
          <p:sp>
            <p:nvSpPr>
              <p:cNvPr id="245813" name="Line 53"/>
              <p:cNvSpPr>
                <a:spLocks noChangeShapeType="1"/>
              </p:cNvSpPr>
              <p:nvPr/>
            </p:nvSpPr>
            <p:spPr bwMode="auto">
              <a:xfrm>
                <a:off x="4272" y="2256"/>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4" name="Line 54"/>
              <p:cNvSpPr>
                <a:spLocks noChangeShapeType="1"/>
              </p:cNvSpPr>
              <p:nvPr/>
            </p:nvSpPr>
            <p:spPr bwMode="auto">
              <a:xfrm rot="-7751596">
                <a:off x="3623" y="3385"/>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5" name="Line 55"/>
              <p:cNvSpPr>
                <a:spLocks noChangeShapeType="1"/>
              </p:cNvSpPr>
              <p:nvPr/>
            </p:nvSpPr>
            <p:spPr bwMode="auto">
              <a:xfrm rot="-14240785">
                <a:off x="5111" y="3337"/>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6" name="Oval 56"/>
              <p:cNvSpPr>
                <a:spLocks noChangeArrowheads="1"/>
              </p:cNvSpPr>
              <p:nvPr/>
            </p:nvSpPr>
            <p:spPr bwMode="auto">
              <a:xfrm>
                <a:off x="3648" y="3628"/>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7" name="Oval 57"/>
              <p:cNvSpPr>
                <a:spLocks noChangeArrowheads="1"/>
              </p:cNvSpPr>
              <p:nvPr/>
            </p:nvSpPr>
            <p:spPr bwMode="auto">
              <a:xfrm>
                <a:off x="4320" y="2304"/>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8" name="Oval 58"/>
              <p:cNvSpPr>
                <a:spLocks noChangeArrowheads="1"/>
              </p:cNvSpPr>
              <p:nvPr/>
            </p:nvSpPr>
            <p:spPr bwMode="auto">
              <a:xfrm>
                <a:off x="5040" y="355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cs typeface="Times New Roman" pitchFamily="18" charset="0"/>
                </a:endParaRPr>
              </a:p>
            </p:txBody>
          </p:sp>
          <p:sp>
            <p:nvSpPr>
              <p:cNvPr id="245819" name="Text Box 59"/>
              <p:cNvSpPr txBox="1">
                <a:spLocks noChangeArrowheads="1"/>
              </p:cNvSpPr>
              <p:nvPr/>
            </p:nvSpPr>
            <p:spPr bwMode="auto">
              <a:xfrm>
                <a:off x="4416" y="220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1</a:t>
                </a:r>
              </a:p>
            </p:txBody>
          </p:sp>
          <p:sp>
            <p:nvSpPr>
              <p:cNvPr id="245820" name="Text Box 60"/>
              <p:cNvSpPr txBox="1">
                <a:spLocks noChangeArrowheads="1"/>
              </p:cNvSpPr>
              <p:nvPr/>
            </p:nvSpPr>
            <p:spPr bwMode="auto">
              <a:xfrm>
                <a:off x="3744" y="355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2</a:t>
                </a:r>
              </a:p>
            </p:txBody>
          </p:sp>
          <p:sp>
            <p:nvSpPr>
              <p:cNvPr id="245821" name="Text Box 61"/>
              <p:cNvSpPr txBox="1">
                <a:spLocks noChangeArrowheads="1"/>
              </p:cNvSpPr>
              <p:nvPr/>
            </p:nvSpPr>
            <p:spPr bwMode="auto">
              <a:xfrm>
                <a:off x="4848" y="355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latin typeface="Times New Roman" pitchFamily="18" charset="0"/>
                    <a:cs typeface="Times New Roman" pitchFamily="18" charset="0"/>
                  </a:rPr>
                  <a:t>3</a:t>
                </a:r>
              </a:p>
            </p:txBody>
          </p:sp>
          <p:sp>
            <p:nvSpPr>
              <p:cNvPr id="245822" name="Text Box 62"/>
              <p:cNvSpPr txBox="1">
                <a:spLocks noChangeArrowheads="1"/>
              </p:cNvSpPr>
              <p:nvPr/>
            </p:nvSpPr>
            <p:spPr bwMode="auto">
              <a:xfrm>
                <a:off x="3792"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3" name="Text Box 63"/>
              <p:cNvSpPr txBox="1">
                <a:spLocks noChangeArrowheads="1"/>
              </p:cNvSpPr>
              <p:nvPr/>
            </p:nvSpPr>
            <p:spPr bwMode="auto">
              <a:xfrm>
                <a:off x="3600" y="36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4" name="Text Box 64"/>
              <p:cNvSpPr txBox="1">
                <a:spLocks noChangeArrowheads="1"/>
              </p:cNvSpPr>
              <p:nvPr/>
            </p:nvSpPr>
            <p:spPr bwMode="auto">
              <a:xfrm>
                <a:off x="5424"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5" name="Text Box 65"/>
              <p:cNvSpPr txBox="1">
                <a:spLocks noChangeArrowheads="1"/>
              </p:cNvSpPr>
              <p:nvPr/>
            </p:nvSpPr>
            <p:spPr bwMode="auto">
              <a:xfrm>
                <a:off x="3168"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6" name="Text Box 66"/>
              <p:cNvSpPr txBox="1">
                <a:spLocks noChangeArrowheads="1"/>
              </p:cNvSpPr>
              <p:nvPr/>
            </p:nvSpPr>
            <p:spPr bwMode="auto">
              <a:xfrm>
                <a:off x="4992"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7" name="Text Box 67"/>
              <p:cNvSpPr txBox="1">
                <a:spLocks noChangeArrowheads="1"/>
              </p:cNvSpPr>
              <p:nvPr/>
            </p:nvSpPr>
            <p:spPr bwMode="auto">
              <a:xfrm>
                <a:off x="4560"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FF0000"/>
                    </a:solidFill>
                    <a:latin typeface="Times New Roman" pitchFamily="18" charset="0"/>
                    <a:cs typeface="Times New Roman" pitchFamily="18" charset="0"/>
                  </a:rPr>
                  <a:t>–</a:t>
                </a:r>
                <a:endParaRPr lang="en-US" altLang="zh-CN" b="0">
                  <a:latin typeface="Times New Roman" pitchFamily="18" charset="0"/>
                  <a:cs typeface="Times New Roman" pitchFamily="18" charset="0"/>
                </a:endParaRPr>
              </a:p>
            </p:txBody>
          </p:sp>
          <p:sp>
            <p:nvSpPr>
              <p:cNvPr id="245828" name="Text Box 68"/>
              <p:cNvSpPr txBox="1">
                <a:spLocks noChangeArrowheads="1"/>
              </p:cNvSpPr>
              <p:nvPr/>
            </p:nvSpPr>
            <p:spPr bwMode="auto">
              <a:xfrm>
                <a:off x="3312"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12Y</a:t>
                </a:r>
                <a:endParaRPr lang="en-US" altLang="zh-CN" i="1">
                  <a:solidFill>
                    <a:srgbClr val="FF0000"/>
                  </a:solidFill>
                  <a:latin typeface="Times New Roman" pitchFamily="18" charset="0"/>
                  <a:cs typeface="Times New Roman" pitchFamily="18" charset="0"/>
                </a:endParaRPr>
              </a:p>
            </p:txBody>
          </p:sp>
          <p:sp>
            <p:nvSpPr>
              <p:cNvPr id="245829" name="Text Box 69"/>
              <p:cNvSpPr txBox="1">
                <a:spLocks noChangeArrowheads="1"/>
              </p:cNvSpPr>
              <p:nvPr/>
            </p:nvSpPr>
            <p:spPr bwMode="auto">
              <a:xfrm>
                <a:off x="4224" y="369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23Y</a:t>
                </a:r>
                <a:endParaRPr lang="en-US" altLang="zh-CN" i="1">
                  <a:solidFill>
                    <a:srgbClr val="FF0000"/>
                  </a:solidFill>
                  <a:latin typeface="Times New Roman" pitchFamily="18" charset="0"/>
                  <a:cs typeface="Times New Roman" pitchFamily="18" charset="0"/>
                </a:endParaRPr>
              </a:p>
            </p:txBody>
          </p:sp>
          <p:sp>
            <p:nvSpPr>
              <p:cNvPr id="245830" name="Text Box 70"/>
              <p:cNvSpPr txBox="1">
                <a:spLocks noChangeArrowheads="1"/>
              </p:cNvSpPr>
              <p:nvPr/>
            </p:nvSpPr>
            <p:spPr bwMode="auto">
              <a:xfrm>
                <a:off x="4944" y="2784"/>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rgbClr val="FF0000"/>
                    </a:solidFill>
                    <a:latin typeface="Times New Roman" pitchFamily="18" charset="0"/>
                    <a:cs typeface="Times New Roman" pitchFamily="18" charset="0"/>
                  </a:rPr>
                  <a:t>u</a:t>
                </a:r>
                <a:r>
                  <a:rPr lang="en-US" altLang="zh-CN" baseline="-25000">
                    <a:solidFill>
                      <a:srgbClr val="FF0000"/>
                    </a:solidFill>
                    <a:latin typeface="Times New Roman" pitchFamily="18" charset="0"/>
                    <a:cs typeface="Times New Roman" pitchFamily="18" charset="0"/>
                  </a:rPr>
                  <a:t>31Y</a:t>
                </a:r>
                <a:endParaRPr lang="en-US" altLang="zh-CN" i="1">
                  <a:solidFill>
                    <a:srgbClr val="FF0000"/>
                  </a:solidFill>
                  <a:latin typeface="Times New Roman" pitchFamily="18" charset="0"/>
                  <a:cs typeface="Times New Roman" pitchFamily="18" charset="0"/>
                </a:endParaRPr>
              </a:p>
            </p:txBody>
          </p:sp>
        </p:grpSp>
      </p:grpSp>
      <p:grpSp>
        <p:nvGrpSpPr>
          <p:cNvPr id="245831" name="Group 71"/>
          <p:cNvGrpSpPr>
            <a:grpSpLocks/>
          </p:cNvGrpSpPr>
          <p:nvPr/>
        </p:nvGrpSpPr>
        <p:grpSpPr bwMode="auto">
          <a:xfrm>
            <a:off x="5773738" y="4840238"/>
            <a:ext cx="2928937" cy="1196975"/>
            <a:chOff x="3637" y="2793"/>
            <a:chExt cx="1845" cy="754"/>
          </a:xfrm>
        </p:grpSpPr>
        <p:sp>
          <p:nvSpPr>
            <p:cNvPr id="245832" name="Line 72"/>
            <p:cNvSpPr>
              <a:spLocks noChangeShapeType="1"/>
            </p:cNvSpPr>
            <p:nvPr/>
          </p:nvSpPr>
          <p:spPr bwMode="auto">
            <a:xfrm>
              <a:off x="3703" y="2840"/>
              <a:ext cx="1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3" name="Line 73"/>
            <p:cNvSpPr>
              <a:spLocks noChangeShapeType="1"/>
            </p:cNvSpPr>
            <p:nvPr/>
          </p:nvSpPr>
          <p:spPr bwMode="auto">
            <a:xfrm>
              <a:off x="3703" y="3512"/>
              <a:ext cx="1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4" name="Line 74"/>
            <p:cNvSpPr>
              <a:spLocks noChangeShapeType="1"/>
            </p:cNvSpPr>
            <p:nvPr/>
          </p:nvSpPr>
          <p:spPr bwMode="auto">
            <a:xfrm>
              <a:off x="4376" y="2840"/>
              <a:ext cx="0" cy="672"/>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5" name="Rectangle 75"/>
            <p:cNvSpPr>
              <a:spLocks noChangeArrowheads="1"/>
            </p:cNvSpPr>
            <p:nvPr/>
          </p:nvSpPr>
          <p:spPr bwMode="auto">
            <a:xfrm>
              <a:off x="4322" y="3092"/>
              <a:ext cx="107" cy="224"/>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36" name="Rectangle 76"/>
            <p:cNvSpPr>
              <a:spLocks noChangeArrowheads="1"/>
            </p:cNvSpPr>
            <p:nvPr/>
          </p:nvSpPr>
          <p:spPr bwMode="auto">
            <a:xfrm rot="-5400000">
              <a:off x="4617" y="2712"/>
              <a:ext cx="94" cy="256"/>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37" name="Rectangle 77"/>
            <p:cNvSpPr>
              <a:spLocks noChangeArrowheads="1"/>
            </p:cNvSpPr>
            <p:nvPr/>
          </p:nvSpPr>
          <p:spPr bwMode="auto">
            <a:xfrm rot="-5400000">
              <a:off x="4062" y="2721"/>
              <a:ext cx="94" cy="256"/>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38" name="Text Box 78"/>
            <p:cNvSpPr txBox="1">
              <a:spLocks noChangeArrowheads="1"/>
            </p:cNvSpPr>
            <p:nvPr/>
          </p:nvSpPr>
          <p:spPr bwMode="auto">
            <a:xfrm>
              <a:off x="4996" y="3030"/>
              <a:ext cx="486" cy="2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400" b="1" dirty="0">
                  <a:solidFill>
                    <a:srgbClr val="FF0000"/>
                  </a:solidFill>
                </a:rPr>
                <a:t>T </a:t>
              </a:r>
              <a:r>
                <a:rPr lang="zh-CN" altLang="en-US" sz="2400" b="1" dirty="0">
                  <a:solidFill>
                    <a:srgbClr val="FF0000"/>
                  </a:solidFill>
                </a:rPr>
                <a:t>型</a:t>
              </a:r>
            </a:p>
          </p:txBody>
        </p:sp>
        <p:sp>
          <p:nvSpPr>
            <p:cNvPr id="245839" name="Oval 79"/>
            <p:cNvSpPr>
              <a:spLocks noChangeArrowheads="1"/>
            </p:cNvSpPr>
            <p:nvPr/>
          </p:nvSpPr>
          <p:spPr bwMode="auto">
            <a:xfrm>
              <a:off x="3637" y="2814"/>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0" name="Oval 80"/>
            <p:cNvSpPr>
              <a:spLocks noChangeArrowheads="1"/>
            </p:cNvSpPr>
            <p:nvPr/>
          </p:nvSpPr>
          <p:spPr bwMode="auto">
            <a:xfrm>
              <a:off x="5040" y="2807"/>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1" name="Oval 81"/>
            <p:cNvSpPr>
              <a:spLocks noChangeArrowheads="1"/>
            </p:cNvSpPr>
            <p:nvPr/>
          </p:nvSpPr>
          <p:spPr bwMode="auto">
            <a:xfrm>
              <a:off x="5046" y="3479"/>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2" name="Oval 82"/>
            <p:cNvSpPr>
              <a:spLocks noChangeArrowheads="1"/>
            </p:cNvSpPr>
            <p:nvPr/>
          </p:nvSpPr>
          <p:spPr bwMode="auto">
            <a:xfrm>
              <a:off x="3642" y="3479"/>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45843" name="Group 83"/>
          <p:cNvGrpSpPr>
            <a:grpSpLocks/>
          </p:cNvGrpSpPr>
          <p:nvPr/>
        </p:nvGrpSpPr>
        <p:grpSpPr bwMode="auto">
          <a:xfrm>
            <a:off x="977900" y="4725144"/>
            <a:ext cx="2917825" cy="1427162"/>
            <a:chOff x="616" y="2793"/>
            <a:chExt cx="1838" cy="899"/>
          </a:xfrm>
        </p:grpSpPr>
        <p:sp>
          <p:nvSpPr>
            <p:cNvPr id="245844" name="Line 84"/>
            <p:cNvSpPr>
              <a:spLocks noChangeShapeType="1"/>
            </p:cNvSpPr>
            <p:nvPr/>
          </p:nvSpPr>
          <p:spPr bwMode="auto">
            <a:xfrm>
              <a:off x="1121" y="2838"/>
              <a:ext cx="12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5" name="Line 85"/>
            <p:cNvSpPr>
              <a:spLocks noChangeShapeType="1"/>
            </p:cNvSpPr>
            <p:nvPr/>
          </p:nvSpPr>
          <p:spPr bwMode="auto">
            <a:xfrm>
              <a:off x="1111" y="3649"/>
              <a:ext cx="128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6" name="Rectangle 86"/>
            <p:cNvSpPr>
              <a:spLocks noChangeArrowheads="1"/>
            </p:cNvSpPr>
            <p:nvPr/>
          </p:nvSpPr>
          <p:spPr bwMode="auto">
            <a:xfrm rot="-5400000">
              <a:off x="1722" y="2731"/>
              <a:ext cx="112" cy="236"/>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7" name="Line 87"/>
            <p:cNvSpPr>
              <a:spLocks noChangeShapeType="1"/>
            </p:cNvSpPr>
            <p:nvPr/>
          </p:nvSpPr>
          <p:spPr bwMode="auto">
            <a:xfrm>
              <a:off x="1519" y="2838"/>
              <a:ext cx="0" cy="811"/>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8" name="Rectangle 88"/>
            <p:cNvSpPr>
              <a:spLocks noChangeArrowheads="1"/>
            </p:cNvSpPr>
            <p:nvPr/>
          </p:nvSpPr>
          <p:spPr bwMode="auto">
            <a:xfrm>
              <a:off x="1470" y="3108"/>
              <a:ext cx="98" cy="271"/>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9" name="Line 89"/>
            <p:cNvSpPr>
              <a:spLocks noChangeShapeType="1"/>
            </p:cNvSpPr>
            <p:nvPr/>
          </p:nvSpPr>
          <p:spPr bwMode="auto">
            <a:xfrm>
              <a:off x="2043" y="2838"/>
              <a:ext cx="0" cy="811"/>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0" name="Rectangle 90"/>
            <p:cNvSpPr>
              <a:spLocks noChangeArrowheads="1"/>
            </p:cNvSpPr>
            <p:nvPr/>
          </p:nvSpPr>
          <p:spPr bwMode="auto">
            <a:xfrm>
              <a:off x="1994" y="3108"/>
              <a:ext cx="98" cy="271"/>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51" name="Text Box 91"/>
            <p:cNvSpPr txBox="1">
              <a:spLocks noChangeArrowheads="1"/>
            </p:cNvSpPr>
            <p:nvPr/>
          </p:nvSpPr>
          <p:spPr bwMode="auto">
            <a:xfrm>
              <a:off x="616" y="2998"/>
              <a:ext cx="551" cy="40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b="1" dirty="0">
                  <a:solidFill>
                    <a:srgbClr val="FF0000"/>
                  </a:solidFill>
                  <a:sym typeface="Symbol" pitchFamily="18" charset="2"/>
                </a:rPr>
                <a:t> </a:t>
              </a:r>
              <a:r>
                <a:rPr lang="zh-CN" altLang="en-US" sz="2400" b="1" dirty="0">
                  <a:solidFill>
                    <a:srgbClr val="FF0000"/>
                  </a:solidFill>
                </a:rPr>
                <a:t>型</a:t>
              </a:r>
            </a:p>
          </p:txBody>
        </p:sp>
        <p:sp>
          <p:nvSpPr>
            <p:cNvPr id="245852" name="Oval 92"/>
            <p:cNvSpPr>
              <a:spLocks noChangeArrowheads="1"/>
            </p:cNvSpPr>
            <p:nvPr/>
          </p:nvSpPr>
          <p:spPr bwMode="auto">
            <a:xfrm>
              <a:off x="2386" y="3624"/>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53" name="Oval 93"/>
            <p:cNvSpPr>
              <a:spLocks noChangeArrowheads="1"/>
            </p:cNvSpPr>
            <p:nvPr/>
          </p:nvSpPr>
          <p:spPr bwMode="auto">
            <a:xfrm>
              <a:off x="2386" y="2800"/>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54" name="Oval 94"/>
            <p:cNvSpPr>
              <a:spLocks noChangeArrowheads="1"/>
            </p:cNvSpPr>
            <p:nvPr/>
          </p:nvSpPr>
          <p:spPr bwMode="auto">
            <a:xfrm>
              <a:off x="1035" y="3613"/>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55" name="Oval 95"/>
            <p:cNvSpPr>
              <a:spLocks noChangeArrowheads="1"/>
            </p:cNvSpPr>
            <p:nvPr/>
          </p:nvSpPr>
          <p:spPr bwMode="auto">
            <a:xfrm>
              <a:off x="1051" y="2807"/>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 name="标题 1"/>
          <p:cNvSpPr>
            <a:spLocks noGrp="1"/>
          </p:cNvSpPr>
          <p:nvPr>
            <p:ph type="title"/>
          </p:nvPr>
        </p:nvSpPr>
        <p:spPr/>
        <p:txBody>
          <a:bodyPr/>
          <a:lstStyle/>
          <a:p>
            <a:r>
              <a:rPr lang="en-US" altLang="zh-CN" dirty="0">
                <a:ea typeface="宋体" charset="-122"/>
              </a:rPr>
              <a:t>2.1 </a:t>
            </a:r>
            <a:r>
              <a:rPr lang="zh-CN" altLang="en-US" dirty="0">
                <a:ea typeface="宋体" charset="-122"/>
              </a:rPr>
              <a:t>等效电路分析法</a:t>
            </a:r>
            <a:r>
              <a:rPr lang="zh-CN" altLang="en-US" dirty="0">
                <a:ea typeface="楷体_GB2312" pitchFamily="49" charset="-122"/>
              </a:rPr>
              <a:t>（</a:t>
            </a:r>
            <a:r>
              <a:rPr lang="zh-CN" altLang="en-US" dirty="0">
                <a:ea typeface="宋体" charset="-122"/>
              </a:rPr>
              <a:t>续</a:t>
            </a:r>
            <a:r>
              <a:rPr lang="en-US" altLang="zh-CN" dirty="0" smtClean="0">
                <a:ea typeface="宋体" charset="-122"/>
              </a:rPr>
              <a:t>16</a:t>
            </a:r>
            <a:r>
              <a:rPr lang="zh-CN" altLang="en-US" dirty="0" smtClean="0">
                <a:ea typeface="楷体_GB2312" pitchFamily="49" charset="-122"/>
              </a:rPr>
              <a:t>）</a:t>
            </a:r>
            <a:endParaRPr lang="zh-CN" altLang="en-US" dirty="0"/>
          </a:p>
        </p:txBody>
      </p:sp>
    </p:spTree>
    <p:extLst>
      <p:ext uri="{BB962C8B-B14F-4D97-AF65-F5344CB8AC3E}">
        <p14:creationId xmlns:p14="http://schemas.microsoft.com/office/powerpoint/2010/main" val="201725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98"/>
                                        </p:tgtEl>
                                        <p:attrNameLst>
                                          <p:attrName>style.visibility</p:attrName>
                                        </p:attrNameLst>
                                      </p:cBhvr>
                                      <p:to>
                                        <p:strVal val="visible"/>
                                      </p:to>
                                    </p:set>
                                    <p:animEffect transition="in" filter="wipe(left)">
                                      <p:cBhvr>
                                        <p:cTn id="7" dur="500"/>
                                        <p:tgtEl>
                                          <p:spTgt spid="245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43"/>
                                        </p:tgtEl>
                                        <p:attrNameLst>
                                          <p:attrName>style.visibility</p:attrName>
                                        </p:attrNameLst>
                                      </p:cBhvr>
                                      <p:to>
                                        <p:strVal val="visible"/>
                                      </p:to>
                                    </p:set>
                                    <p:animEffect transition="in" filter="wipe(left)">
                                      <p:cBhvr>
                                        <p:cTn id="12" dur="500"/>
                                        <p:tgtEl>
                                          <p:spTgt spid="245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31"/>
                                        </p:tgtEl>
                                        <p:attrNameLst>
                                          <p:attrName>style.visibility</p:attrName>
                                        </p:attrNameLst>
                                      </p:cBhvr>
                                      <p:to>
                                        <p:strVal val="visible"/>
                                      </p:to>
                                    </p:set>
                                    <p:animEffect transition="in" filter="wipe(left)">
                                      <p:cBhvr>
                                        <p:cTn id="17" dur="500"/>
                                        <p:tgtEl>
                                          <p:spTgt spid="245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786" name="Group 2"/>
          <p:cNvGrpSpPr>
            <a:grpSpLocks/>
          </p:cNvGrpSpPr>
          <p:nvPr/>
        </p:nvGrpSpPr>
        <p:grpSpPr bwMode="auto">
          <a:xfrm>
            <a:off x="381000" y="1400224"/>
            <a:ext cx="4114800" cy="3036888"/>
            <a:chOff x="336" y="2208"/>
            <a:chExt cx="2592" cy="1913"/>
          </a:xfrm>
        </p:grpSpPr>
        <p:sp>
          <p:nvSpPr>
            <p:cNvPr id="246787" name="Line 3"/>
            <p:cNvSpPr>
              <a:spLocks noChangeShapeType="1"/>
            </p:cNvSpPr>
            <p:nvPr/>
          </p:nvSpPr>
          <p:spPr bwMode="auto">
            <a:xfrm>
              <a:off x="1056" y="3589"/>
              <a:ext cx="1176" cy="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788" name="Line 4"/>
            <p:cNvSpPr>
              <a:spLocks noChangeShapeType="1"/>
            </p:cNvSpPr>
            <p:nvPr/>
          </p:nvSpPr>
          <p:spPr bwMode="auto">
            <a:xfrm flipH="1" flipV="1">
              <a:off x="1617" y="2702"/>
              <a:ext cx="615" cy="887"/>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cxnSp>
          <p:nvCxnSpPr>
            <p:cNvPr id="246789" name="AutoShape 5"/>
            <p:cNvCxnSpPr>
              <a:cxnSpLocks noChangeShapeType="1"/>
              <a:stCxn id="246788" idx="1"/>
              <a:endCxn id="246787" idx="0"/>
            </p:cNvCxnSpPr>
            <p:nvPr/>
          </p:nvCxnSpPr>
          <p:spPr bwMode="auto">
            <a:xfrm flipH="1">
              <a:off x="1056" y="2697"/>
              <a:ext cx="562" cy="883"/>
            </a:xfrm>
            <a:prstGeom prst="straightConnector1">
              <a:avLst/>
            </a:prstGeom>
            <a:noFill/>
            <a:ln w="1905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790" name="Line 6"/>
            <p:cNvSpPr>
              <a:spLocks noChangeShapeType="1"/>
            </p:cNvSpPr>
            <p:nvPr/>
          </p:nvSpPr>
          <p:spPr bwMode="auto">
            <a:xfrm>
              <a:off x="1488" y="2352"/>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cxnSp>
          <p:nvCxnSpPr>
            <p:cNvPr id="246791" name="AutoShape 7"/>
            <p:cNvCxnSpPr>
              <a:cxnSpLocks noChangeShapeType="1"/>
            </p:cNvCxnSpPr>
            <p:nvPr/>
          </p:nvCxnSpPr>
          <p:spPr bwMode="auto">
            <a:xfrm flipH="1">
              <a:off x="1056" y="2702"/>
              <a:ext cx="561" cy="887"/>
            </a:xfrm>
            <a:prstGeom prst="straightConnector1">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792" name="Rectangle 8"/>
            <p:cNvSpPr>
              <a:spLocks noChangeArrowheads="1"/>
            </p:cNvSpPr>
            <p:nvPr/>
          </p:nvSpPr>
          <p:spPr bwMode="auto">
            <a:xfrm rot="16200000">
              <a:off x="1573" y="3474"/>
              <a:ext cx="116" cy="233"/>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793" name="Rectangle 9"/>
            <p:cNvSpPr>
              <a:spLocks noChangeArrowheads="1"/>
            </p:cNvSpPr>
            <p:nvPr/>
          </p:nvSpPr>
          <p:spPr bwMode="auto">
            <a:xfrm rot="19331355">
              <a:off x="1874"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794" name="Rectangle 10"/>
            <p:cNvSpPr>
              <a:spLocks noChangeArrowheads="1"/>
            </p:cNvSpPr>
            <p:nvPr/>
          </p:nvSpPr>
          <p:spPr bwMode="auto">
            <a:xfrm rot="2115987">
              <a:off x="1286"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795" name="Text Box 11"/>
            <p:cNvSpPr txBox="1">
              <a:spLocks noChangeArrowheads="1"/>
            </p:cNvSpPr>
            <p:nvPr/>
          </p:nvSpPr>
          <p:spPr bwMode="auto">
            <a:xfrm>
              <a:off x="876" y="292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12</a:t>
              </a:r>
              <a:endParaRPr lang="en-US" altLang="zh-CN" i="1">
                <a:solidFill>
                  <a:schemeClr val="tx2"/>
                </a:solidFill>
                <a:latin typeface="Times New Roman" pitchFamily="18" charset="0"/>
                <a:cs typeface="Times New Roman" pitchFamily="18" charset="0"/>
              </a:endParaRPr>
            </a:p>
          </p:txBody>
        </p:sp>
        <p:sp>
          <p:nvSpPr>
            <p:cNvPr id="246796" name="Text Box 12"/>
            <p:cNvSpPr txBox="1">
              <a:spLocks noChangeArrowheads="1"/>
            </p:cNvSpPr>
            <p:nvPr/>
          </p:nvSpPr>
          <p:spPr bwMode="auto">
            <a:xfrm>
              <a:off x="1968" y="2887"/>
              <a:ext cx="4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31</a:t>
              </a:r>
              <a:endParaRPr lang="en-US" altLang="zh-CN" i="1">
                <a:solidFill>
                  <a:schemeClr val="tx2"/>
                </a:solidFill>
                <a:latin typeface="Times New Roman" pitchFamily="18" charset="0"/>
                <a:cs typeface="Times New Roman" pitchFamily="18" charset="0"/>
              </a:endParaRPr>
            </a:p>
          </p:txBody>
        </p:sp>
        <p:sp>
          <p:nvSpPr>
            <p:cNvPr id="246797" name="Text Box 13"/>
            <p:cNvSpPr txBox="1">
              <a:spLocks noChangeArrowheads="1"/>
            </p:cNvSpPr>
            <p:nvPr/>
          </p:nvSpPr>
          <p:spPr bwMode="auto">
            <a:xfrm>
              <a:off x="1392" y="3638"/>
              <a:ext cx="5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23</a:t>
              </a:r>
              <a:endParaRPr lang="en-US" altLang="zh-CN" i="1">
                <a:solidFill>
                  <a:schemeClr val="tx2"/>
                </a:solidFill>
                <a:latin typeface="Times New Roman" pitchFamily="18" charset="0"/>
                <a:cs typeface="Times New Roman" pitchFamily="18" charset="0"/>
              </a:endParaRPr>
            </a:p>
          </p:txBody>
        </p:sp>
        <p:sp>
          <p:nvSpPr>
            <p:cNvPr id="246798" name="Text Box 14"/>
            <p:cNvSpPr txBox="1">
              <a:spLocks noChangeArrowheads="1"/>
            </p:cNvSpPr>
            <p:nvPr/>
          </p:nvSpPr>
          <p:spPr bwMode="auto">
            <a:xfrm>
              <a:off x="2400" y="3360"/>
              <a:ext cx="4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3 </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baseline="30000">
                <a:solidFill>
                  <a:schemeClr val="tx2"/>
                </a:solidFill>
                <a:latin typeface="Times New Roman" pitchFamily="18" charset="0"/>
                <a:cs typeface="Times New Roman" pitchFamily="18" charset="0"/>
                <a:sym typeface="Symbol" pitchFamily="18" charset="2"/>
              </a:endParaRPr>
            </a:p>
          </p:txBody>
        </p:sp>
        <p:sp>
          <p:nvSpPr>
            <p:cNvPr id="246799" name="Text Box 15"/>
            <p:cNvSpPr txBox="1">
              <a:spLocks noChangeArrowheads="1"/>
            </p:cNvSpPr>
            <p:nvPr/>
          </p:nvSpPr>
          <p:spPr bwMode="auto">
            <a:xfrm>
              <a:off x="528" y="331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2 </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baseline="30000">
                <a:solidFill>
                  <a:schemeClr val="tx2"/>
                </a:solidFill>
                <a:latin typeface="Times New Roman" pitchFamily="18" charset="0"/>
                <a:cs typeface="Times New Roman" pitchFamily="18" charset="0"/>
                <a:sym typeface="Symbol" pitchFamily="18" charset="2"/>
              </a:endParaRPr>
            </a:p>
          </p:txBody>
        </p:sp>
        <p:sp>
          <p:nvSpPr>
            <p:cNvPr id="246800" name="Text Box 16"/>
            <p:cNvSpPr txBox="1">
              <a:spLocks noChangeArrowheads="1"/>
            </p:cNvSpPr>
            <p:nvPr/>
          </p:nvSpPr>
          <p:spPr bwMode="auto">
            <a:xfrm>
              <a:off x="1152" y="235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1</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i="1">
                <a:solidFill>
                  <a:schemeClr val="tx2"/>
                </a:solidFill>
                <a:latin typeface="Times New Roman" pitchFamily="18" charset="0"/>
                <a:cs typeface="Times New Roman" pitchFamily="18" charset="0"/>
              </a:endParaRPr>
            </a:p>
          </p:txBody>
        </p:sp>
        <p:sp>
          <p:nvSpPr>
            <p:cNvPr id="246801" name="Line 17"/>
            <p:cNvSpPr>
              <a:spLocks noChangeShapeType="1"/>
            </p:cNvSpPr>
            <p:nvPr/>
          </p:nvSpPr>
          <p:spPr bwMode="auto">
            <a:xfrm>
              <a:off x="1584" y="2308"/>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2" name="Line 18"/>
            <p:cNvSpPr>
              <a:spLocks noChangeShapeType="1"/>
            </p:cNvSpPr>
            <p:nvPr/>
          </p:nvSpPr>
          <p:spPr bwMode="auto">
            <a:xfrm>
              <a:off x="1632" y="2406"/>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3" name="Line 19"/>
            <p:cNvSpPr>
              <a:spLocks noChangeShapeType="1"/>
            </p:cNvSpPr>
            <p:nvPr/>
          </p:nvSpPr>
          <p:spPr bwMode="auto">
            <a:xfrm flipV="1">
              <a:off x="1612" y="2308"/>
              <a:ext cx="0"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4" name="Freeform 20"/>
            <p:cNvSpPr>
              <a:spLocks/>
            </p:cNvSpPr>
            <p:nvPr/>
          </p:nvSpPr>
          <p:spPr bwMode="auto">
            <a:xfrm>
              <a:off x="660" y="3589"/>
              <a:ext cx="396" cy="251"/>
            </a:xfrm>
            <a:custGeom>
              <a:avLst/>
              <a:gdLst>
                <a:gd name="T0" fmla="*/ 396 w 396"/>
                <a:gd name="T1" fmla="*/ 0 h 251"/>
                <a:gd name="T2" fmla="*/ 0 w 396"/>
                <a:gd name="T3" fmla="*/ 251 h 251"/>
              </a:gdLst>
              <a:ahLst/>
              <a:cxnLst>
                <a:cxn ang="0">
                  <a:pos x="T0" y="T1"/>
                </a:cxn>
                <a:cxn ang="0">
                  <a:pos x="T2" y="T3"/>
                </a:cxn>
              </a:cxnLst>
              <a:rect l="0" t="0" r="r" b="b"/>
              <a:pathLst>
                <a:path w="396" h="251">
                  <a:moveTo>
                    <a:pt x="396" y="0"/>
                  </a:moveTo>
                  <a:lnTo>
                    <a:pt x="0" y="251"/>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5" name="Freeform 21"/>
            <p:cNvSpPr>
              <a:spLocks/>
            </p:cNvSpPr>
            <p:nvPr/>
          </p:nvSpPr>
          <p:spPr bwMode="auto">
            <a:xfrm>
              <a:off x="2208" y="3589"/>
              <a:ext cx="336" cy="245"/>
            </a:xfrm>
            <a:custGeom>
              <a:avLst/>
              <a:gdLst>
                <a:gd name="T0" fmla="*/ 0 w 336"/>
                <a:gd name="T1" fmla="*/ 0 h 245"/>
                <a:gd name="T2" fmla="*/ 336 w 336"/>
                <a:gd name="T3" fmla="*/ 245 h 245"/>
              </a:gdLst>
              <a:ahLst/>
              <a:cxnLst>
                <a:cxn ang="0">
                  <a:pos x="T0" y="T1"/>
                </a:cxn>
                <a:cxn ang="0">
                  <a:pos x="T2" y="T3"/>
                </a:cxn>
              </a:cxnLst>
              <a:rect l="0" t="0" r="r" b="b"/>
              <a:pathLst>
                <a:path w="336" h="245">
                  <a:moveTo>
                    <a:pt x="0" y="0"/>
                  </a:moveTo>
                  <a:lnTo>
                    <a:pt x="336" y="245"/>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6" name="Freeform 22"/>
            <p:cNvSpPr>
              <a:spLocks/>
            </p:cNvSpPr>
            <p:nvPr/>
          </p:nvSpPr>
          <p:spPr bwMode="auto">
            <a:xfrm>
              <a:off x="624" y="3552"/>
              <a:ext cx="303" cy="169"/>
            </a:xfrm>
            <a:custGeom>
              <a:avLst/>
              <a:gdLst>
                <a:gd name="T0" fmla="*/ 0 w 303"/>
                <a:gd name="T1" fmla="*/ 169 h 169"/>
                <a:gd name="T2" fmla="*/ 303 w 303"/>
                <a:gd name="T3" fmla="*/ 0 h 169"/>
              </a:gdLst>
              <a:ahLst/>
              <a:cxnLst>
                <a:cxn ang="0">
                  <a:pos x="T0" y="T1"/>
                </a:cxn>
                <a:cxn ang="0">
                  <a:pos x="T2" y="T3"/>
                </a:cxn>
              </a:cxnLst>
              <a:rect l="0" t="0" r="r" b="b"/>
              <a:pathLst>
                <a:path w="303" h="169">
                  <a:moveTo>
                    <a:pt x="0" y="169"/>
                  </a:moveTo>
                  <a:lnTo>
                    <a:pt x="303"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7" name="Freeform 23"/>
            <p:cNvSpPr>
              <a:spLocks/>
            </p:cNvSpPr>
            <p:nvPr/>
          </p:nvSpPr>
          <p:spPr bwMode="auto">
            <a:xfrm>
              <a:off x="2332" y="3555"/>
              <a:ext cx="296" cy="195"/>
            </a:xfrm>
            <a:custGeom>
              <a:avLst/>
              <a:gdLst>
                <a:gd name="T0" fmla="*/ 296 w 296"/>
                <a:gd name="T1" fmla="*/ 195 h 195"/>
                <a:gd name="T2" fmla="*/ 0 w 296"/>
                <a:gd name="T3" fmla="*/ 0 h 195"/>
              </a:gdLst>
              <a:ahLst/>
              <a:cxnLst>
                <a:cxn ang="0">
                  <a:pos x="T0" y="T1"/>
                </a:cxn>
                <a:cxn ang="0">
                  <a:pos x="T2" y="T3"/>
                </a:cxn>
              </a:cxnLst>
              <a:rect l="0" t="0" r="r" b="b"/>
              <a:pathLst>
                <a:path w="296" h="195">
                  <a:moveTo>
                    <a:pt x="296" y="195"/>
                  </a:moveTo>
                  <a:lnTo>
                    <a:pt x="0"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08" name="Text Box 24"/>
            <p:cNvSpPr txBox="1">
              <a:spLocks noChangeArrowheads="1"/>
            </p:cNvSpPr>
            <p:nvPr/>
          </p:nvSpPr>
          <p:spPr bwMode="auto">
            <a:xfrm>
              <a:off x="1632" y="2448"/>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1</a:t>
              </a:r>
            </a:p>
          </p:txBody>
        </p:sp>
        <p:sp>
          <p:nvSpPr>
            <p:cNvPr id="246809" name="Text Box 25"/>
            <p:cNvSpPr txBox="1">
              <a:spLocks noChangeArrowheads="1"/>
            </p:cNvSpPr>
            <p:nvPr/>
          </p:nvSpPr>
          <p:spPr bwMode="auto">
            <a:xfrm>
              <a:off x="912" y="364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2</a:t>
              </a:r>
            </a:p>
          </p:txBody>
        </p:sp>
        <p:sp>
          <p:nvSpPr>
            <p:cNvPr id="246810" name="Text Box 26"/>
            <p:cNvSpPr txBox="1">
              <a:spLocks noChangeArrowheads="1"/>
            </p:cNvSpPr>
            <p:nvPr/>
          </p:nvSpPr>
          <p:spPr bwMode="auto">
            <a:xfrm>
              <a:off x="2064"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3</a:t>
              </a:r>
            </a:p>
          </p:txBody>
        </p:sp>
        <p:sp>
          <p:nvSpPr>
            <p:cNvPr id="246811" name="Text Box 27"/>
            <p:cNvSpPr txBox="1">
              <a:spLocks noChangeArrowheads="1"/>
            </p:cNvSpPr>
            <p:nvPr/>
          </p:nvSpPr>
          <p:spPr bwMode="auto">
            <a:xfrm>
              <a:off x="1104"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2" name="Text Box 28"/>
            <p:cNvSpPr txBox="1">
              <a:spLocks noChangeArrowheads="1"/>
            </p:cNvSpPr>
            <p:nvPr/>
          </p:nvSpPr>
          <p:spPr bwMode="auto">
            <a:xfrm>
              <a:off x="672"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3" name="Text Box 29"/>
            <p:cNvSpPr txBox="1">
              <a:spLocks noChangeArrowheads="1"/>
            </p:cNvSpPr>
            <p:nvPr/>
          </p:nvSpPr>
          <p:spPr bwMode="auto">
            <a:xfrm>
              <a:off x="2688" y="34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4" name="Text Box 30"/>
            <p:cNvSpPr txBox="1">
              <a:spLocks noChangeArrowheads="1"/>
            </p:cNvSpPr>
            <p:nvPr/>
          </p:nvSpPr>
          <p:spPr bwMode="auto">
            <a:xfrm>
              <a:off x="1728"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5" name="Text Box 31"/>
            <p:cNvSpPr txBox="1">
              <a:spLocks noChangeArrowheads="1"/>
            </p:cNvSpPr>
            <p:nvPr/>
          </p:nvSpPr>
          <p:spPr bwMode="auto">
            <a:xfrm>
              <a:off x="336" y="34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6" name="Text Box 32"/>
            <p:cNvSpPr txBox="1">
              <a:spLocks noChangeArrowheads="1"/>
            </p:cNvSpPr>
            <p:nvPr/>
          </p:nvSpPr>
          <p:spPr bwMode="auto">
            <a:xfrm>
              <a:off x="2256"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17" name="Text Box 33"/>
            <p:cNvSpPr txBox="1">
              <a:spLocks noChangeArrowheads="1"/>
            </p:cNvSpPr>
            <p:nvPr/>
          </p:nvSpPr>
          <p:spPr bwMode="auto">
            <a:xfrm>
              <a:off x="480"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12</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i="1">
                <a:solidFill>
                  <a:schemeClr val="tx2"/>
                </a:solidFill>
                <a:latin typeface="Times New Roman" pitchFamily="18" charset="0"/>
                <a:cs typeface="Times New Roman" pitchFamily="18" charset="0"/>
              </a:endParaRPr>
            </a:p>
          </p:txBody>
        </p:sp>
        <p:sp>
          <p:nvSpPr>
            <p:cNvPr id="246818" name="Text Box 34"/>
            <p:cNvSpPr txBox="1">
              <a:spLocks noChangeArrowheads="1"/>
            </p:cNvSpPr>
            <p:nvPr/>
          </p:nvSpPr>
          <p:spPr bwMode="auto">
            <a:xfrm>
              <a:off x="1392" y="388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23</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i="1">
                <a:solidFill>
                  <a:schemeClr val="tx2"/>
                </a:solidFill>
                <a:latin typeface="Times New Roman" pitchFamily="18" charset="0"/>
                <a:cs typeface="Times New Roman" pitchFamily="18" charset="0"/>
              </a:endParaRPr>
            </a:p>
          </p:txBody>
        </p:sp>
        <p:sp>
          <p:nvSpPr>
            <p:cNvPr id="246819" name="Text Box 35"/>
            <p:cNvSpPr txBox="1">
              <a:spLocks noChangeArrowheads="1"/>
            </p:cNvSpPr>
            <p:nvPr/>
          </p:nvSpPr>
          <p:spPr bwMode="auto">
            <a:xfrm>
              <a:off x="2160" y="268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31</a:t>
              </a:r>
              <a:r>
                <a:rPr lang="en-US" altLang="zh-CN" baseline="-25000">
                  <a:solidFill>
                    <a:schemeClr val="tx2"/>
                  </a:solidFill>
                  <a:latin typeface="Times New Roman" pitchFamily="18" charset="0"/>
                  <a:cs typeface="Times New Roman" pitchFamily="18" charset="0"/>
                  <a:sym typeface="Symbol" pitchFamily="18" charset="2"/>
                </a:rPr>
                <a:t></a:t>
              </a:r>
              <a:endParaRPr lang="en-US" altLang="zh-CN" i="1">
                <a:solidFill>
                  <a:schemeClr val="tx2"/>
                </a:solidFill>
                <a:latin typeface="Times New Roman" pitchFamily="18" charset="0"/>
                <a:cs typeface="Times New Roman" pitchFamily="18" charset="0"/>
              </a:endParaRPr>
            </a:p>
          </p:txBody>
        </p:sp>
      </p:grpSp>
      <p:grpSp>
        <p:nvGrpSpPr>
          <p:cNvPr id="246820" name="Group 36"/>
          <p:cNvGrpSpPr>
            <a:grpSpLocks/>
          </p:cNvGrpSpPr>
          <p:nvPr/>
        </p:nvGrpSpPr>
        <p:grpSpPr bwMode="auto">
          <a:xfrm>
            <a:off x="4724400" y="1438324"/>
            <a:ext cx="3962400" cy="2808288"/>
            <a:chOff x="3168" y="2160"/>
            <a:chExt cx="2496" cy="1769"/>
          </a:xfrm>
        </p:grpSpPr>
        <p:sp>
          <p:nvSpPr>
            <p:cNvPr id="246821" name="Line 37"/>
            <p:cNvSpPr>
              <a:spLocks noChangeShapeType="1"/>
            </p:cNvSpPr>
            <p:nvPr/>
          </p:nvSpPr>
          <p:spPr bwMode="auto">
            <a:xfrm>
              <a:off x="4368" y="2256"/>
              <a:ext cx="0" cy="864"/>
            </a:xfrm>
            <a:prstGeom prst="line">
              <a:avLst/>
            </a:prstGeom>
            <a:noFill/>
            <a:ln w="1905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22" name="Line 38"/>
            <p:cNvSpPr>
              <a:spLocks noChangeShapeType="1"/>
            </p:cNvSpPr>
            <p:nvPr/>
          </p:nvSpPr>
          <p:spPr bwMode="auto">
            <a:xfrm flipH="1">
              <a:off x="3552" y="3120"/>
              <a:ext cx="816" cy="6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23" name="Line 39"/>
            <p:cNvSpPr>
              <a:spLocks noChangeShapeType="1"/>
            </p:cNvSpPr>
            <p:nvPr/>
          </p:nvSpPr>
          <p:spPr bwMode="auto">
            <a:xfrm>
              <a:off x="4368" y="3120"/>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24" name="Rectangle 40"/>
            <p:cNvSpPr>
              <a:spLocks noChangeArrowheads="1"/>
            </p:cNvSpPr>
            <p:nvPr/>
          </p:nvSpPr>
          <p:spPr bwMode="auto">
            <a:xfrm rot="3373426">
              <a:off x="3974" y="328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825" name="Rectangle 41"/>
            <p:cNvSpPr>
              <a:spLocks noChangeArrowheads="1"/>
            </p:cNvSpPr>
            <p:nvPr/>
          </p:nvSpPr>
          <p:spPr bwMode="auto">
            <a:xfrm rot="18259337">
              <a:off x="4670" y="3244"/>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826" name="Rectangle 42"/>
            <p:cNvSpPr>
              <a:spLocks noChangeArrowheads="1"/>
            </p:cNvSpPr>
            <p:nvPr/>
          </p:nvSpPr>
          <p:spPr bwMode="auto">
            <a:xfrm>
              <a:off x="4308" y="2668"/>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latin typeface="Times New Roman" pitchFamily="18" charset="0"/>
                <a:cs typeface="Times New Roman" pitchFamily="18" charset="0"/>
              </a:endParaRPr>
            </a:p>
          </p:txBody>
        </p:sp>
        <p:sp>
          <p:nvSpPr>
            <p:cNvPr id="246827" name="Text Box 43"/>
            <p:cNvSpPr txBox="1">
              <a:spLocks noChangeArrowheads="1"/>
            </p:cNvSpPr>
            <p:nvPr/>
          </p:nvSpPr>
          <p:spPr bwMode="auto">
            <a:xfrm>
              <a:off x="4416"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1</a:t>
              </a:r>
              <a:endParaRPr lang="en-US" altLang="zh-CN" i="1">
                <a:solidFill>
                  <a:schemeClr val="tx2"/>
                </a:solidFill>
                <a:latin typeface="Times New Roman" pitchFamily="18" charset="0"/>
                <a:cs typeface="Times New Roman" pitchFamily="18" charset="0"/>
              </a:endParaRPr>
            </a:p>
          </p:txBody>
        </p:sp>
        <p:sp>
          <p:nvSpPr>
            <p:cNvPr id="246828" name="Text Box 44"/>
            <p:cNvSpPr txBox="1">
              <a:spLocks noChangeArrowheads="1"/>
            </p:cNvSpPr>
            <p:nvPr/>
          </p:nvSpPr>
          <p:spPr bwMode="auto">
            <a:xfrm>
              <a:off x="3744" y="307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2</a:t>
              </a:r>
              <a:endParaRPr lang="en-US" altLang="zh-CN" i="1">
                <a:solidFill>
                  <a:schemeClr val="tx2"/>
                </a:solidFill>
                <a:latin typeface="Times New Roman" pitchFamily="18" charset="0"/>
                <a:cs typeface="Times New Roman" pitchFamily="18" charset="0"/>
              </a:endParaRPr>
            </a:p>
          </p:txBody>
        </p:sp>
        <p:sp>
          <p:nvSpPr>
            <p:cNvPr id="246829" name="Text Box 45"/>
            <p:cNvSpPr txBox="1">
              <a:spLocks noChangeArrowheads="1"/>
            </p:cNvSpPr>
            <p:nvPr/>
          </p:nvSpPr>
          <p:spPr bwMode="auto">
            <a:xfrm>
              <a:off x="4704" y="3072"/>
              <a:ext cx="3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3</a:t>
              </a:r>
              <a:endParaRPr lang="en-US" altLang="zh-CN" i="1">
                <a:solidFill>
                  <a:schemeClr val="tx2"/>
                </a:solidFill>
                <a:latin typeface="Times New Roman" pitchFamily="18" charset="0"/>
                <a:cs typeface="Times New Roman" pitchFamily="18" charset="0"/>
              </a:endParaRPr>
            </a:p>
          </p:txBody>
        </p:sp>
        <p:sp>
          <p:nvSpPr>
            <p:cNvPr id="246830" name="Text Box 46"/>
            <p:cNvSpPr txBox="1">
              <a:spLocks noChangeArrowheads="1"/>
            </p:cNvSpPr>
            <p:nvPr/>
          </p:nvSpPr>
          <p:spPr bwMode="auto">
            <a:xfrm>
              <a:off x="3936" y="216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1Y</a:t>
              </a:r>
              <a:endParaRPr lang="en-US" altLang="zh-CN">
                <a:solidFill>
                  <a:schemeClr val="tx2"/>
                </a:solidFill>
                <a:latin typeface="Times New Roman" pitchFamily="18" charset="0"/>
                <a:cs typeface="Times New Roman" pitchFamily="18" charset="0"/>
              </a:endParaRPr>
            </a:p>
          </p:txBody>
        </p:sp>
        <p:sp>
          <p:nvSpPr>
            <p:cNvPr id="246831" name="Text Box 47"/>
            <p:cNvSpPr txBox="1">
              <a:spLocks noChangeArrowheads="1"/>
            </p:cNvSpPr>
            <p:nvPr/>
          </p:nvSpPr>
          <p:spPr bwMode="auto">
            <a:xfrm>
              <a:off x="3360" y="3216"/>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2Y</a:t>
              </a:r>
              <a:endParaRPr lang="en-US" altLang="zh-CN" i="1">
                <a:solidFill>
                  <a:schemeClr val="tx2"/>
                </a:solidFill>
                <a:latin typeface="Times New Roman" pitchFamily="18" charset="0"/>
                <a:cs typeface="Times New Roman" pitchFamily="18" charset="0"/>
              </a:endParaRPr>
            </a:p>
          </p:txBody>
        </p:sp>
        <p:sp>
          <p:nvSpPr>
            <p:cNvPr id="246832" name="Text Box 48"/>
            <p:cNvSpPr txBox="1">
              <a:spLocks noChangeArrowheads="1"/>
            </p:cNvSpPr>
            <p:nvPr/>
          </p:nvSpPr>
          <p:spPr bwMode="auto">
            <a:xfrm>
              <a:off x="5136" y="326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3Y</a:t>
              </a:r>
              <a:endParaRPr lang="en-US" altLang="zh-CN">
                <a:solidFill>
                  <a:schemeClr val="tx2"/>
                </a:solidFill>
                <a:latin typeface="Times New Roman" pitchFamily="18" charset="0"/>
                <a:cs typeface="Times New Roman" pitchFamily="18" charset="0"/>
              </a:endParaRPr>
            </a:p>
          </p:txBody>
        </p:sp>
        <p:sp>
          <p:nvSpPr>
            <p:cNvPr id="246833" name="Line 49"/>
            <p:cNvSpPr>
              <a:spLocks noChangeShapeType="1"/>
            </p:cNvSpPr>
            <p:nvPr/>
          </p:nvSpPr>
          <p:spPr bwMode="auto">
            <a:xfrm>
              <a:off x="4272" y="2256"/>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4" name="Line 50"/>
            <p:cNvSpPr>
              <a:spLocks noChangeShapeType="1"/>
            </p:cNvSpPr>
            <p:nvPr/>
          </p:nvSpPr>
          <p:spPr bwMode="auto">
            <a:xfrm rot="-7751596">
              <a:off x="3623" y="3385"/>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5" name="Line 51"/>
            <p:cNvSpPr>
              <a:spLocks noChangeShapeType="1"/>
            </p:cNvSpPr>
            <p:nvPr/>
          </p:nvSpPr>
          <p:spPr bwMode="auto">
            <a:xfrm rot="-14240785">
              <a:off x="5111" y="3337"/>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6" name="Oval 52"/>
            <p:cNvSpPr>
              <a:spLocks noChangeArrowheads="1"/>
            </p:cNvSpPr>
            <p:nvPr/>
          </p:nvSpPr>
          <p:spPr bwMode="auto">
            <a:xfrm>
              <a:off x="3648" y="3628"/>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7" name="Oval 53"/>
            <p:cNvSpPr>
              <a:spLocks noChangeArrowheads="1"/>
            </p:cNvSpPr>
            <p:nvPr/>
          </p:nvSpPr>
          <p:spPr bwMode="auto">
            <a:xfrm>
              <a:off x="4320" y="2304"/>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8" name="Oval 54"/>
            <p:cNvSpPr>
              <a:spLocks noChangeArrowheads="1"/>
            </p:cNvSpPr>
            <p:nvPr/>
          </p:nvSpPr>
          <p:spPr bwMode="auto">
            <a:xfrm>
              <a:off x="5040" y="355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46839" name="Text Box 55"/>
            <p:cNvSpPr txBox="1">
              <a:spLocks noChangeArrowheads="1"/>
            </p:cNvSpPr>
            <p:nvPr/>
          </p:nvSpPr>
          <p:spPr bwMode="auto">
            <a:xfrm>
              <a:off x="4416" y="220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1</a:t>
              </a:r>
            </a:p>
          </p:txBody>
        </p:sp>
        <p:sp>
          <p:nvSpPr>
            <p:cNvPr id="246840" name="Text Box 56"/>
            <p:cNvSpPr txBox="1">
              <a:spLocks noChangeArrowheads="1"/>
            </p:cNvSpPr>
            <p:nvPr/>
          </p:nvSpPr>
          <p:spPr bwMode="auto">
            <a:xfrm>
              <a:off x="3744" y="355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2</a:t>
              </a:r>
            </a:p>
          </p:txBody>
        </p:sp>
        <p:sp>
          <p:nvSpPr>
            <p:cNvPr id="246841" name="Text Box 57"/>
            <p:cNvSpPr txBox="1">
              <a:spLocks noChangeArrowheads="1"/>
            </p:cNvSpPr>
            <p:nvPr/>
          </p:nvSpPr>
          <p:spPr bwMode="auto">
            <a:xfrm>
              <a:off x="4848" y="355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solidFill>
                    <a:schemeClr val="tx2"/>
                  </a:solidFill>
                  <a:latin typeface="Times New Roman" pitchFamily="18" charset="0"/>
                  <a:cs typeface="Times New Roman" pitchFamily="18" charset="0"/>
                </a:rPr>
                <a:t>3</a:t>
              </a:r>
            </a:p>
          </p:txBody>
        </p:sp>
        <p:sp>
          <p:nvSpPr>
            <p:cNvPr id="246842" name="Text Box 58"/>
            <p:cNvSpPr txBox="1">
              <a:spLocks noChangeArrowheads="1"/>
            </p:cNvSpPr>
            <p:nvPr/>
          </p:nvSpPr>
          <p:spPr bwMode="auto">
            <a:xfrm>
              <a:off x="3792"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3" name="Text Box 59"/>
            <p:cNvSpPr txBox="1">
              <a:spLocks noChangeArrowheads="1"/>
            </p:cNvSpPr>
            <p:nvPr/>
          </p:nvSpPr>
          <p:spPr bwMode="auto">
            <a:xfrm>
              <a:off x="3600" y="36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4" name="Text Box 60"/>
            <p:cNvSpPr txBox="1">
              <a:spLocks noChangeArrowheads="1"/>
            </p:cNvSpPr>
            <p:nvPr/>
          </p:nvSpPr>
          <p:spPr bwMode="auto">
            <a:xfrm>
              <a:off x="5424"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5" name="Text Box 61"/>
            <p:cNvSpPr txBox="1">
              <a:spLocks noChangeArrowheads="1"/>
            </p:cNvSpPr>
            <p:nvPr/>
          </p:nvSpPr>
          <p:spPr bwMode="auto">
            <a:xfrm>
              <a:off x="3168"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6" name="Text Box 62"/>
            <p:cNvSpPr txBox="1">
              <a:spLocks noChangeArrowheads="1"/>
            </p:cNvSpPr>
            <p:nvPr/>
          </p:nvSpPr>
          <p:spPr bwMode="auto">
            <a:xfrm>
              <a:off x="4992"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7" name="Text Box 63"/>
            <p:cNvSpPr txBox="1">
              <a:spLocks noChangeArrowheads="1"/>
            </p:cNvSpPr>
            <p:nvPr/>
          </p:nvSpPr>
          <p:spPr bwMode="auto">
            <a:xfrm>
              <a:off x="4560"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2"/>
                  </a:solidFill>
                  <a:latin typeface="Times New Roman" pitchFamily="18" charset="0"/>
                  <a:cs typeface="Times New Roman" pitchFamily="18" charset="0"/>
                </a:rPr>
                <a:t>–</a:t>
              </a:r>
              <a:endParaRPr lang="en-US" altLang="zh-CN" b="0">
                <a:solidFill>
                  <a:schemeClr val="tx2"/>
                </a:solidFill>
                <a:latin typeface="Times New Roman" pitchFamily="18" charset="0"/>
                <a:cs typeface="Times New Roman" pitchFamily="18" charset="0"/>
              </a:endParaRPr>
            </a:p>
          </p:txBody>
        </p:sp>
        <p:sp>
          <p:nvSpPr>
            <p:cNvPr id="246848" name="Text Box 64"/>
            <p:cNvSpPr txBox="1">
              <a:spLocks noChangeArrowheads="1"/>
            </p:cNvSpPr>
            <p:nvPr/>
          </p:nvSpPr>
          <p:spPr bwMode="auto">
            <a:xfrm>
              <a:off x="3312"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12Y</a:t>
              </a:r>
              <a:endParaRPr lang="en-US" altLang="zh-CN" i="1">
                <a:solidFill>
                  <a:schemeClr val="tx2"/>
                </a:solidFill>
                <a:latin typeface="Times New Roman" pitchFamily="18" charset="0"/>
                <a:cs typeface="Times New Roman" pitchFamily="18" charset="0"/>
              </a:endParaRPr>
            </a:p>
          </p:txBody>
        </p:sp>
        <p:sp>
          <p:nvSpPr>
            <p:cNvPr id="246849" name="Text Box 65"/>
            <p:cNvSpPr txBox="1">
              <a:spLocks noChangeArrowheads="1"/>
            </p:cNvSpPr>
            <p:nvPr/>
          </p:nvSpPr>
          <p:spPr bwMode="auto">
            <a:xfrm>
              <a:off x="4224" y="369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23Y</a:t>
              </a:r>
              <a:endParaRPr lang="en-US" altLang="zh-CN" i="1">
                <a:solidFill>
                  <a:schemeClr val="tx2"/>
                </a:solidFill>
                <a:latin typeface="Times New Roman" pitchFamily="18" charset="0"/>
                <a:cs typeface="Times New Roman" pitchFamily="18" charset="0"/>
              </a:endParaRPr>
            </a:p>
          </p:txBody>
        </p:sp>
        <p:sp>
          <p:nvSpPr>
            <p:cNvPr id="246850" name="Text Box 66"/>
            <p:cNvSpPr txBox="1">
              <a:spLocks noChangeArrowheads="1"/>
            </p:cNvSpPr>
            <p:nvPr/>
          </p:nvSpPr>
          <p:spPr bwMode="auto">
            <a:xfrm>
              <a:off x="4944" y="2784"/>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31Y</a:t>
              </a:r>
              <a:endParaRPr lang="en-US" altLang="zh-CN" i="1">
                <a:solidFill>
                  <a:schemeClr val="tx2"/>
                </a:solidFill>
                <a:latin typeface="Times New Roman" pitchFamily="18" charset="0"/>
                <a:cs typeface="Times New Roman" pitchFamily="18" charset="0"/>
              </a:endParaRPr>
            </a:p>
          </p:txBody>
        </p:sp>
      </p:grpSp>
      <p:sp>
        <p:nvSpPr>
          <p:cNvPr id="246851" name="Text Box 67"/>
          <p:cNvSpPr txBox="1">
            <a:spLocks noChangeArrowheads="1"/>
          </p:cNvSpPr>
          <p:nvPr/>
        </p:nvSpPr>
        <p:spPr bwMode="auto">
          <a:xfrm>
            <a:off x="2817663" y="821655"/>
            <a:ext cx="3338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b="1" dirty="0">
                <a:solidFill>
                  <a:srgbClr val="FF0000"/>
                </a:solidFill>
                <a:latin typeface="Times New Roman" pitchFamily="18" charset="0"/>
                <a:cs typeface="Times New Roman" pitchFamily="18" charset="0"/>
                <a:sym typeface="Wingdings 3" pitchFamily="18" charset="2"/>
              </a:rPr>
              <a:t>Y-</a:t>
            </a:r>
            <a:r>
              <a:rPr lang="en-US" altLang="zh-CN" sz="2800" b="1" dirty="0">
                <a:solidFill>
                  <a:srgbClr val="FF0000"/>
                </a:solidFill>
                <a:latin typeface="Times New Roman" pitchFamily="18" charset="0"/>
                <a:cs typeface="Times New Roman" pitchFamily="18" charset="0"/>
                <a:sym typeface="Symbol" pitchFamily="18" charset="2"/>
              </a:rPr>
              <a:t></a:t>
            </a:r>
            <a:r>
              <a:rPr lang="zh-CN" altLang="en-US" sz="2800" b="1" dirty="0">
                <a:solidFill>
                  <a:srgbClr val="FF0000"/>
                </a:solidFill>
                <a:latin typeface="Times New Roman" pitchFamily="18" charset="0"/>
                <a:cs typeface="Times New Roman" pitchFamily="18" charset="0"/>
              </a:rPr>
              <a:t>变换的等效条件</a:t>
            </a:r>
          </a:p>
        </p:txBody>
      </p:sp>
      <p:grpSp>
        <p:nvGrpSpPr>
          <p:cNvPr id="246852" name="Group 68"/>
          <p:cNvGrpSpPr>
            <a:grpSpLocks/>
          </p:cNvGrpSpPr>
          <p:nvPr/>
        </p:nvGrpSpPr>
        <p:grpSpPr bwMode="auto">
          <a:xfrm>
            <a:off x="746125" y="4514851"/>
            <a:ext cx="6523038" cy="2462213"/>
            <a:chOff x="470" y="2844"/>
            <a:chExt cx="4109" cy="1551"/>
          </a:xfrm>
        </p:grpSpPr>
        <p:sp>
          <p:nvSpPr>
            <p:cNvPr id="246853" name="Text Box 69"/>
            <p:cNvSpPr txBox="1">
              <a:spLocks noChangeArrowheads="1"/>
            </p:cNvSpPr>
            <p:nvPr/>
          </p:nvSpPr>
          <p:spPr bwMode="auto">
            <a:xfrm>
              <a:off x="2160" y="2844"/>
              <a:ext cx="960" cy="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i="1">
                  <a:solidFill>
                    <a:schemeClr val="tx2"/>
                  </a:solidFill>
                  <a:latin typeface="Times New Roman" pitchFamily="18" charset="0"/>
                  <a:cs typeface="Times New Roman" pitchFamily="18" charset="0"/>
                </a:rPr>
                <a:t>i</a:t>
              </a:r>
              <a:r>
                <a:rPr lang="en-US" altLang="zh-CN" sz="2800" b="1" baseline="-25000">
                  <a:solidFill>
                    <a:schemeClr val="tx2"/>
                  </a:solidFill>
                  <a:latin typeface="Times New Roman" pitchFamily="18" charset="0"/>
                  <a:cs typeface="Times New Roman" pitchFamily="18" charset="0"/>
                </a:rPr>
                <a:t>1</a:t>
              </a:r>
              <a:r>
                <a:rPr lang="en-US" altLang="zh-CN" sz="2800" b="1" baseline="-25000">
                  <a:solidFill>
                    <a:schemeClr val="tx2"/>
                  </a:solidFill>
                  <a:latin typeface="Times New Roman" pitchFamily="18" charset="0"/>
                  <a:cs typeface="Times New Roman" pitchFamily="18" charset="0"/>
                  <a:sym typeface="Symbol" pitchFamily="18" charset="2"/>
                </a:rPr>
                <a:t> </a:t>
              </a:r>
              <a:r>
                <a:rPr lang="en-US" altLang="zh-CN" sz="2800" b="1" i="1">
                  <a:solidFill>
                    <a:schemeClr val="tx2"/>
                  </a:solidFill>
                  <a:latin typeface="Times New Roman" pitchFamily="18" charset="0"/>
                  <a:cs typeface="Times New Roman" pitchFamily="18" charset="0"/>
                </a:rPr>
                <a:t>= i</a:t>
              </a:r>
              <a:r>
                <a:rPr lang="en-US" altLang="zh-CN" sz="2800" b="1" baseline="-25000">
                  <a:solidFill>
                    <a:schemeClr val="tx2"/>
                  </a:solidFill>
                  <a:latin typeface="Times New Roman" pitchFamily="18" charset="0"/>
                  <a:cs typeface="Times New Roman" pitchFamily="18" charset="0"/>
                </a:rPr>
                <a:t>1Y</a:t>
              </a:r>
              <a:r>
                <a:rPr lang="en-US" altLang="zh-CN" sz="2800" b="1" i="1" baseline="-25000">
                  <a:solidFill>
                    <a:schemeClr val="tx2"/>
                  </a:solidFill>
                  <a:latin typeface="Times New Roman" pitchFamily="18" charset="0"/>
                  <a:cs typeface="Times New Roman" pitchFamily="18" charset="0"/>
                </a:rPr>
                <a:t> </a:t>
              </a:r>
            </a:p>
            <a:p>
              <a:pPr algn="l">
                <a:spcBef>
                  <a:spcPct val="50000"/>
                </a:spcBef>
              </a:pPr>
              <a:r>
                <a:rPr lang="en-US" altLang="zh-CN" sz="2800" b="1" i="1">
                  <a:solidFill>
                    <a:schemeClr val="tx2"/>
                  </a:solidFill>
                  <a:latin typeface="Times New Roman" pitchFamily="18" charset="0"/>
                  <a:cs typeface="Times New Roman" pitchFamily="18" charset="0"/>
                </a:rPr>
                <a:t>i</a:t>
              </a:r>
              <a:r>
                <a:rPr lang="en-US" altLang="zh-CN" sz="2800" b="1" baseline="-25000">
                  <a:solidFill>
                    <a:schemeClr val="tx2"/>
                  </a:solidFill>
                  <a:latin typeface="Times New Roman" pitchFamily="18" charset="0"/>
                  <a:cs typeface="Times New Roman" pitchFamily="18" charset="0"/>
                </a:rPr>
                <a:t>2 </a:t>
              </a:r>
              <a:r>
                <a:rPr lang="en-US" altLang="zh-CN" sz="2800" b="1" baseline="-25000">
                  <a:solidFill>
                    <a:schemeClr val="tx2"/>
                  </a:solidFill>
                  <a:latin typeface="Times New Roman" pitchFamily="18" charset="0"/>
                  <a:cs typeface="Times New Roman" pitchFamily="18" charset="0"/>
                  <a:sym typeface="Symbol" pitchFamily="18" charset="2"/>
                </a:rPr>
                <a:t></a:t>
              </a:r>
              <a:r>
                <a:rPr lang="en-US" altLang="zh-CN" sz="2800" b="1" i="1">
                  <a:solidFill>
                    <a:schemeClr val="tx2"/>
                  </a:solidFill>
                  <a:latin typeface="Times New Roman" pitchFamily="18" charset="0"/>
                  <a:cs typeface="Times New Roman" pitchFamily="18" charset="0"/>
                </a:rPr>
                <a:t>= i</a:t>
              </a:r>
              <a:r>
                <a:rPr lang="en-US" altLang="zh-CN" sz="2800" b="1" baseline="-25000">
                  <a:solidFill>
                    <a:schemeClr val="tx2"/>
                  </a:solidFill>
                  <a:latin typeface="Times New Roman" pitchFamily="18" charset="0"/>
                  <a:cs typeface="Times New Roman" pitchFamily="18" charset="0"/>
                </a:rPr>
                <a:t>2Y</a:t>
              </a:r>
              <a:endParaRPr lang="en-US" altLang="zh-CN" sz="2800" b="1">
                <a:solidFill>
                  <a:schemeClr val="tx2"/>
                </a:solidFill>
                <a:latin typeface="Times New Roman" pitchFamily="18" charset="0"/>
                <a:cs typeface="Times New Roman" pitchFamily="18" charset="0"/>
              </a:endParaRPr>
            </a:p>
            <a:p>
              <a:pPr algn="l">
                <a:spcBef>
                  <a:spcPct val="50000"/>
                </a:spcBef>
              </a:pPr>
              <a:r>
                <a:rPr lang="en-US" altLang="zh-CN" sz="2800" b="1" i="1">
                  <a:solidFill>
                    <a:schemeClr val="tx2"/>
                  </a:solidFill>
                  <a:latin typeface="Times New Roman" pitchFamily="18" charset="0"/>
                  <a:cs typeface="Times New Roman" pitchFamily="18" charset="0"/>
                </a:rPr>
                <a:t>i</a:t>
              </a:r>
              <a:r>
                <a:rPr lang="en-US" altLang="zh-CN" sz="2800" b="1" baseline="-25000">
                  <a:solidFill>
                    <a:schemeClr val="tx2"/>
                  </a:solidFill>
                  <a:latin typeface="Times New Roman" pitchFamily="18" charset="0"/>
                  <a:cs typeface="Times New Roman" pitchFamily="18" charset="0"/>
                </a:rPr>
                <a:t>3 </a:t>
              </a:r>
              <a:r>
                <a:rPr lang="en-US" altLang="zh-CN" sz="2800" b="1" baseline="-25000">
                  <a:solidFill>
                    <a:schemeClr val="tx2"/>
                  </a:solidFill>
                  <a:latin typeface="Times New Roman" pitchFamily="18" charset="0"/>
                  <a:cs typeface="Times New Roman" pitchFamily="18" charset="0"/>
                  <a:sym typeface="Symbol" pitchFamily="18" charset="2"/>
                </a:rPr>
                <a:t> </a:t>
              </a:r>
              <a:r>
                <a:rPr lang="en-US" altLang="zh-CN" sz="2800" b="1" i="1">
                  <a:solidFill>
                    <a:schemeClr val="tx2"/>
                  </a:solidFill>
                  <a:latin typeface="Times New Roman" pitchFamily="18" charset="0"/>
                  <a:cs typeface="Times New Roman" pitchFamily="18" charset="0"/>
                </a:rPr>
                <a:t>= i</a:t>
              </a:r>
              <a:r>
                <a:rPr lang="en-US" altLang="zh-CN" sz="2800" b="1" baseline="-25000">
                  <a:solidFill>
                    <a:schemeClr val="tx2"/>
                  </a:solidFill>
                  <a:latin typeface="Times New Roman" pitchFamily="18" charset="0"/>
                  <a:cs typeface="Times New Roman" pitchFamily="18" charset="0"/>
                </a:rPr>
                <a:t>3Y</a:t>
              </a:r>
              <a:r>
                <a:rPr lang="en-US" altLang="zh-CN" sz="2800" b="1" i="1">
                  <a:solidFill>
                    <a:schemeClr val="tx2"/>
                  </a:solidFill>
                  <a:latin typeface="Times New Roman" pitchFamily="18" charset="0"/>
                  <a:cs typeface="Times New Roman" pitchFamily="18" charset="0"/>
                </a:rPr>
                <a:t>  </a:t>
              </a:r>
            </a:p>
            <a:p>
              <a:pPr algn="l">
                <a:spcBef>
                  <a:spcPct val="50000"/>
                </a:spcBef>
              </a:pPr>
              <a:r>
                <a:rPr lang="en-US" altLang="zh-CN" sz="2800" b="1" i="1">
                  <a:solidFill>
                    <a:schemeClr val="tx2"/>
                  </a:solidFill>
                  <a:latin typeface="Times New Roman" pitchFamily="18" charset="0"/>
                  <a:cs typeface="Times New Roman" pitchFamily="18" charset="0"/>
                </a:rPr>
                <a:t>                    </a:t>
              </a:r>
              <a:endParaRPr lang="en-US" altLang="zh-CN" b="1" i="1" baseline="-25000">
                <a:solidFill>
                  <a:schemeClr val="tx2"/>
                </a:solidFill>
                <a:latin typeface="Times New Roman" pitchFamily="18" charset="0"/>
                <a:cs typeface="Times New Roman" pitchFamily="18" charset="0"/>
              </a:endParaRPr>
            </a:p>
          </p:txBody>
        </p:sp>
        <p:sp>
          <p:nvSpPr>
            <p:cNvPr id="246854" name="Text Box 70"/>
            <p:cNvSpPr txBox="1">
              <a:spLocks noChangeArrowheads="1"/>
            </p:cNvSpPr>
            <p:nvPr/>
          </p:nvSpPr>
          <p:spPr bwMode="auto">
            <a:xfrm>
              <a:off x="3428" y="2844"/>
              <a:ext cx="1151" cy="113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800" b="1" i="1">
                  <a:solidFill>
                    <a:schemeClr val="tx2"/>
                  </a:solidFill>
                  <a:latin typeface="Times New Roman" pitchFamily="18" charset="0"/>
                  <a:cs typeface="Times New Roman" pitchFamily="18" charset="0"/>
                </a:rPr>
                <a:t>u</a:t>
              </a:r>
              <a:r>
                <a:rPr lang="en-US" altLang="zh-CN" sz="2800" b="1" baseline="-25000">
                  <a:solidFill>
                    <a:schemeClr val="tx2"/>
                  </a:solidFill>
                  <a:latin typeface="Times New Roman" pitchFamily="18" charset="0"/>
                  <a:cs typeface="Times New Roman" pitchFamily="18" charset="0"/>
                </a:rPr>
                <a:t>12</a:t>
              </a:r>
              <a:r>
                <a:rPr lang="en-US" altLang="zh-CN" sz="2800" b="1" baseline="-25000">
                  <a:solidFill>
                    <a:schemeClr val="tx2"/>
                  </a:solidFill>
                  <a:latin typeface="Times New Roman" pitchFamily="18" charset="0"/>
                  <a:cs typeface="Times New Roman" pitchFamily="18" charset="0"/>
                  <a:sym typeface="Symbol" pitchFamily="18" charset="2"/>
                </a:rPr>
                <a:t> </a:t>
              </a:r>
              <a:r>
                <a:rPr lang="en-US" altLang="zh-CN" sz="2800" b="1" i="1">
                  <a:solidFill>
                    <a:schemeClr val="tx2"/>
                  </a:solidFill>
                  <a:latin typeface="Times New Roman" pitchFamily="18" charset="0"/>
                  <a:cs typeface="Times New Roman" pitchFamily="18" charset="0"/>
                </a:rPr>
                <a:t>= u</a:t>
              </a:r>
              <a:r>
                <a:rPr lang="en-US" altLang="zh-CN" sz="2800" b="1" baseline="-25000">
                  <a:solidFill>
                    <a:schemeClr val="tx2"/>
                  </a:solidFill>
                  <a:latin typeface="Times New Roman" pitchFamily="18" charset="0"/>
                  <a:cs typeface="Times New Roman" pitchFamily="18" charset="0"/>
                </a:rPr>
                <a:t>12Y</a:t>
              </a:r>
              <a:r>
                <a:rPr lang="en-US" altLang="zh-CN" sz="2800" b="1" i="1" baseline="-25000">
                  <a:solidFill>
                    <a:schemeClr val="tx2"/>
                  </a:solidFill>
                  <a:latin typeface="Times New Roman" pitchFamily="18" charset="0"/>
                  <a:cs typeface="Times New Roman" pitchFamily="18" charset="0"/>
                </a:rPr>
                <a:t> </a:t>
              </a:r>
            </a:p>
            <a:p>
              <a:pPr>
                <a:spcBef>
                  <a:spcPct val="50000"/>
                </a:spcBef>
              </a:pPr>
              <a:r>
                <a:rPr lang="en-US" altLang="zh-CN" sz="2800" b="1" i="1">
                  <a:solidFill>
                    <a:schemeClr val="tx2"/>
                  </a:solidFill>
                  <a:latin typeface="Times New Roman" pitchFamily="18" charset="0"/>
                  <a:cs typeface="Times New Roman" pitchFamily="18" charset="0"/>
                </a:rPr>
                <a:t>u</a:t>
              </a:r>
              <a:r>
                <a:rPr lang="en-US" altLang="zh-CN" sz="2800" b="1" baseline="-25000">
                  <a:solidFill>
                    <a:schemeClr val="tx2"/>
                  </a:solidFill>
                  <a:latin typeface="Times New Roman" pitchFamily="18" charset="0"/>
                  <a:cs typeface="Times New Roman" pitchFamily="18" charset="0"/>
                </a:rPr>
                <a:t>23</a:t>
              </a:r>
              <a:r>
                <a:rPr lang="en-US" altLang="zh-CN" sz="2800" b="1" baseline="-25000">
                  <a:solidFill>
                    <a:schemeClr val="tx2"/>
                  </a:solidFill>
                  <a:latin typeface="Times New Roman" pitchFamily="18" charset="0"/>
                  <a:cs typeface="Times New Roman" pitchFamily="18" charset="0"/>
                  <a:sym typeface="Symbol" pitchFamily="18" charset="2"/>
                </a:rPr>
                <a:t> </a:t>
              </a:r>
              <a:r>
                <a:rPr lang="en-US" altLang="zh-CN" sz="2800" b="1" i="1">
                  <a:solidFill>
                    <a:schemeClr val="tx2"/>
                  </a:solidFill>
                  <a:latin typeface="Times New Roman" pitchFamily="18" charset="0"/>
                  <a:cs typeface="Times New Roman" pitchFamily="18" charset="0"/>
                </a:rPr>
                <a:t>= u</a:t>
              </a:r>
              <a:r>
                <a:rPr lang="en-US" altLang="zh-CN" sz="2800" b="1" baseline="-25000">
                  <a:solidFill>
                    <a:schemeClr val="tx2"/>
                  </a:solidFill>
                  <a:latin typeface="Times New Roman" pitchFamily="18" charset="0"/>
                  <a:cs typeface="Times New Roman" pitchFamily="18" charset="0"/>
                </a:rPr>
                <a:t>23Y</a:t>
              </a:r>
              <a:endParaRPr lang="en-US" altLang="zh-CN" sz="2800" b="1" i="1" baseline="-25000">
                <a:solidFill>
                  <a:schemeClr val="tx2"/>
                </a:solidFill>
                <a:latin typeface="Times New Roman" pitchFamily="18" charset="0"/>
                <a:cs typeface="Times New Roman" pitchFamily="18" charset="0"/>
              </a:endParaRPr>
            </a:p>
            <a:p>
              <a:pPr>
                <a:spcBef>
                  <a:spcPct val="50000"/>
                </a:spcBef>
              </a:pPr>
              <a:r>
                <a:rPr lang="en-US" altLang="zh-CN" sz="2800" b="1" i="1">
                  <a:solidFill>
                    <a:schemeClr val="tx2"/>
                  </a:solidFill>
                  <a:latin typeface="Times New Roman" pitchFamily="18" charset="0"/>
                  <a:cs typeface="Times New Roman" pitchFamily="18" charset="0"/>
                </a:rPr>
                <a:t> u</a:t>
              </a:r>
              <a:r>
                <a:rPr lang="en-US" altLang="zh-CN" sz="2800" b="1" baseline="-25000">
                  <a:solidFill>
                    <a:schemeClr val="tx2"/>
                  </a:solidFill>
                  <a:latin typeface="Times New Roman" pitchFamily="18" charset="0"/>
                  <a:cs typeface="Times New Roman" pitchFamily="18" charset="0"/>
                </a:rPr>
                <a:t>31</a:t>
              </a:r>
              <a:r>
                <a:rPr lang="en-US" altLang="zh-CN" sz="2800" b="1" baseline="-25000">
                  <a:solidFill>
                    <a:schemeClr val="tx2"/>
                  </a:solidFill>
                  <a:latin typeface="Times New Roman" pitchFamily="18" charset="0"/>
                  <a:cs typeface="Times New Roman" pitchFamily="18" charset="0"/>
                  <a:sym typeface="Symbol" pitchFamily="18" charset="2"/>
                </a:rPr>
                <a:t> </a:t>
              </a:r>
              <a:r>
                <a:rPr lang="en-US" altLang="zh-CN" sz="2800" b="1" i="1">
                  <a:solidFill>
                    <a:schemeClr val="tx2"/>
                  </a:solidFill>
                  <a:latin typeface="Times New Roman" pitchFamily="18" charset="0"/>
                  <a:cs typeface="Times New Roman" pitchFamily="18" charset="0"/>
                </a:rPr>
                <a:t>= u</a:t>
              </a:r>
              <a:r>
                <a:rPr lang="en-US" altLang="zh-CN" sz="2800" b="1" baseline="-25000">
                  <a:solidFill>
                    <a:schemeClr val="tx2"/>
                  </a:solidFill>
                  <a:latin typeface="Times New Roman" pitchFamily="18" charset="0"/>
                  <a:cs typeface="Times New Roman" pitchFamily="18" charset="0"/>
                </a:rPr>
                <a:t>31Y</a:t>
              </a:r>
            </a:p>
          </p:txBody>
        </p:sp>
        <p:sp>
          <p:nvSpPr>
            <p:cNvPr id="246855" name="Text Box 71"/>
            <p:cNvSpPr txBox="1">
              <a:spLocks noChangeArrowheads="1"/>
            </p:cNvSpPr>
            <p:nvPr/>
          </p:nvSpPr>
          <p:spPr bwMode="auto">
            <a:xfrm>
              <a:off x="470" y="2869"/>
              <a:ext cx="1467"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zh-CN" altLang="en-US" sz="2800" b="1" dirty="0">
                  <a:solidFill>
                    <a:schemeClr val="tx2"/>
                  </a:solidFill>
                  <a:latin typeface="Times New Roman" pitchFamily="18" charset="0"/>
                  <a:cs typeface="Times New Roman" pitchFamily="18" charset="0"/>
                </a:rPr>
                <a:t>等效的条件：</a:t>
              </a:r>
            </a:p>
          </p:txBody>
        </p:sp>
      </p:grpSp>
      <p:sp>
        <p:nvSpPr>
          <p:cNvPr id="2" name="标题 1"/>
          <p:cNvSpPr>
            <a:spLocks noGrp="1"/>
          </p:cNvSpPr>
          <p:nvPr>
            <p:ph type="title"/>
          </p:nvPr>
        </p:nvSpPr>
        <p:spPr/>
        <p:txBody>
          <a:bodyPr/>
          <a:lstStyle/>
          <a:p>
            <a:r>
              <a:rPr lang="en-US" altLang="zh-CN" dirty="0">
                <a:ea typeface="宋体" charset="-122"/>
              </a:rPr>
              <a:t>2.1 </a:t>
            </a:r>
            <a:r>
              <a:rPr lang="zh-CN" altLang="en-US" dirty="0">
                <a:ea typeface="宋体" charset="-122"/>
              </a:rPr>
              <a:t>等效电路分析法</a:t>
            </a:r>
            <a:r>
              <a:rPr lang="zh-CN" altLang="en-US" dirty="0">
                <a:ea typeface="楷体_GB2312" pitchFamily="49" charset="-122"/>
              </a:rPr>
              <a:t>（</a:t>
            </a:r>
            <a:r>
              <a:rPr lang="zh-CN" altLang="en-US" dirty="0">
                <a:ea typeface="宋体" charset="-122"/>
              </a:rPr>
              <a:t>续</a:t>
            </a:r>
            <a:r>
              <a:rPr lang="en-US" altLang="zh-CN" dirty="0" smtClean="0">
                <a:ea typeface="宋体" charset="-122"/>
              </a:rPr>
              <a:t>17</a:t>
            </a:r>
            <a:r>
              <a:rPr lang="zh-CN" altLang="en-US" dirty="0" smtClean="0">
                <a:ea typeface="楷体_GB2312" pitchFamily="49" charset="-122"/>
              </a:rPr>
              <a:t>）</a:t>
            </a:r>
            <a:endParaRPr lang="zh-CN" altLang="en-US" dirty="0"/>
          </a:p>
        </p:txBody>
      </p:sp>
    </p:spTree>
    <p:extLst>
      <p:ext uri="{BB962C8B-B14F-4D97-AF65-F5344CB8AC3E}">
        <p14:creationId xmlns:p14="http://schemas.microsoft.com/office/powerpoint/2010/main" val="1039495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box(out)">
                                      <p:cBhvr>
                                        <p:cTn id="7" dur="500"/>
                                        <p:tgtEl>
                                          <p:spTgt spid="246786"/>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46820"/>
                                        </p:tgtEl>
                                        <p:attrNameLst>
                                          <p:attrName>style.visibility</p:attrName>
                                        </p:attrNameLst>
                                      </p:cBhvr>
                                      <p:to>
                                        <p:strVal val="visible"/>
                                      </p:to>
                                    </p:set>
                                    <p:animEffect transition="in" filter="box(out)">
                                      <p:cBhvr>
                                        <p:cTn id="11" dur="500"/>
                                        <p:tgtEl>
                                          <p:spTgt spid="2468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6852"/>
                                        </p:tgtEl>
                                        <p:attrNameLst>
                                          <p:attrName>style.visibility</p:attrName>
                                        </p:attrNameLst>
                                      </p:cBhvr>
                                      <p:to>
                                        <p:strVal val="visible"/>
                                      </p:to>
                                    </p:set>
                                    <p:animEffect transition="in" filter="wipe(left)">
                                      <p:cBhvr>
                                        <p:cTn id="16" dur="500"/>
                                        <p:tgtEl>
                                          <p:spTgt spid="24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810" name="Group 2"/>
          <p:cNvGrpSpPr>
            <a:grpSpLocks/>
          </p:cNvGrpSpPr>
          <p:nvPr/>
        </p:nvGrpSpPr>
        <p:grpSpPr bwMode="auto">
          <a:xfrm>
            <a:off x="381000" y="680144"/>
            <a:ext cx="4114800" cy="2884488"/>
            <a:chOff x="336" y="2208"/>
            <a:chExt cx="2592" cy="1817"/>
          </a:xfrm>
        </p:grpSpPr>
        <p:sp>
          <p:nvSpPr>
            <p:cNvPr id="247811" name="Line 3"/>
            <p:cNvSpPr>
              <a:spLocks noChangeShapeType="1"/>
            </p:cNvSpPr>
            <p:nvPr/>
          </p:nvSpPr>
          <p:spPr bwMode="auto">
            <a:xfrm>
              <a:off x="1056" y="3589"/>
              <a:ext cx="1176" cy="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12" name="Line 4"/>
            <p:cNvSpPr>
              <a:spLocks noChangeShapeType="1"/>
            </p:cNvSpPr>
            <p:nvPr/>
          </p:nvSpPr>
          <p:spPr bwMode="auto">
            <a:xfrm flipH="1" flipV="1">
              <a:off x="1617" y="2702"/>
              <a:ext cx="615" cy="887"/>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cxnSp>
          <p:nvCxnSpPr>
            <p:cNvPr id="247813" name="AutoShape 5"/>
            <p:cNvCxnSpPr>
              <a:cxnSpLocks noChangeShapeType="1"/>
              <a:stCxn id="247812" idx="1"/>
              <a:endCxn id="247811" idx="0"/>
            </p:cNvCxnSpPr>
            <p:nvPr/>
          </p:nvCxnSpPr>
          <p:spPr bwMode="auto">
            <a:xfrm flipH="1">
              <a:off x="1056" y="2697"/>
              <a:ext cx="562" cy="883"/>
            </a:xfrm>
            <a:prstGeom prst="straightConnector1">
              <a:avLst/>
            </a:prstGeom>
            <a:noFill/>
            <a:ln w="1905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7814" name="Line 6"/>
            <p:cNvSpPr>
              <a:spLocks noChangeShapeType="1"/>
            </p:cNvSpPr>
            <p:nvPr/>
          </p:nvSpPr>
          <p:spPr bwMode="auto">
            <a:xfrm>
              <a:off x="1488" y="2352"/>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cxnSp>
          <p:nvCxnSpPr>
            <p:cNvPr id="247815" name="AutoShape 7"/>
            <p:cNvCxnSpPr>
              <a:cxnSpLocks noChangeShapeType="1"/>
            </p:cNvCxnSpPr>
            <p:nvPr/>
          </p:nvCxnSpPr>
          <p:spPr bwMode="auto">
            <a:xfrm flipH="1">
              <a:off x="1056" y="2702"/>
              <a:ext cx="561" cy="887"/>
            </a:xfrm>
            <a:prstGeom prst="straightConnector1">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7816" name="Rectangle 8"/>
            <p:cNvSpPr>
              <a:spLocks noChangeArrowheads="1"/>
            </p:cNvSpPr>
            <p:nvPr/>
          </p:nvSpPr>
          <p:spPr bwMode="auto">
            <a:xfrm rot="16200000">
              <a:off x="1573" y="3474"/>
              <a:ext cx="116" cy="233"/>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17" name="Rectangle 9"/>
            <p:cNvSpPr>
              <a:spLocks noChangeArrowheads="1"/>
            </p:cNvSpPr>
            <p:nvPr/>
          </p:nvSpPr>
          <p:spPr bwMode="auto">
            <a:xfrm rot="19331355">
              <a:off x="1874"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18" name="Rectangle 10"/>
            <p:cNvSpPr>
              <a:spLocks noChangeArrowheads="1"/>
            </p:cNvSpPr>
            <p:nvPr/>
          </p:nvSpPr>
          <p:spPr bwMode="auto">
            <a:xfrm rot="2115987">
              <a:off x="1286" y="303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19" name="Text Box 11"/>
            <p:cNvSpPr txBox="1">
              <a:spLocks noChangeArrowheads="1"/>
            </p:cNvSpPr>
            <p:nvPr/>
          </p:nvSpPr>
          <p:spPr bwMode="auto">
            <a:xfrm>
              <a:off x="876" y="292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12</a:t>
              </a:r>
              <a:endParaRPr lang="en-US" altLang="zh-CN" b="1" i="1">
                <a:latin typeface="Times New Roman" pitchFamily="18" charset="0"/>
                <a:cs typeface="Times New Roman" pitchFamily="18" charset="0"/>
              </a:endParaRPr>
            </a:p>
          </p:txBody>
        </p:sp>
        <p:sp>
          <p:nvSpPr>
            <p:cNvPr id="247820" name="Text Box 12"/>
            <p:cNvSpPr txBox="1">
              <a:spLocks noChangeArrowheads="1"/>
            </p:cNvSpPr>
            <p:nvPr/>
          </p:nvSpPr>
          <p:spPr bwMode="auto">
            <a:xfrm>
              <a:off x="1968" y="2887"/>
              <a:ext cx="4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31</a:t>
              </a:r>
              <a:endParaRPr lang="en-US" altLang="zh-CN" b="1" i="1">
                <a:latin typeface="Times New Roman" pitchFamily="18" charset="0"/>
                <a:cs typeface="Times New Roman" pitchFamily="18" charset="0"/>
              </a:endParaRPr>
            </a:p>
          </p:txBody>
        </p:sp>
        <p:sp>
          <p:nvSpPr>
            <p:cNvPr id="247821" name="Text Box 13"/>
            <p:cNvSpPr txBox="1">
              <a:spLocks noChangeArrowheads="1"/>
            </p:cNvSpPr>
            <p:nvPr/>
          </p:nvSpPr>
          <p:spPr bwMode="auto">
            <a:xfrm>
              <a:off x="1392" y="3638"/>
              <a:ext cx="5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23</a:t>
              </a:r>
              <a:endParaRPr lang="en-US" altLang="zh-CN" b="1" i="1">
                <a:latin typeface="Times New Roman" pitchFamily="18" charset="0"/>
                <a:cs typeface="Times New Roman" pitchFamily="18" charset="0"/>
              </a:endParaRPr>
            </a:p>
          </p:txBody>
        </p:sp>
        <p:sp>
          <p:nvSpPr>
            <p:cNvPr id="247822" name="Text Box 14"/>
            <p:cNvSpPr txBox="1">
              <a:spLocks noChangeArrowheads="1"/>
            </p:cNvSpPr>
            <p:nvPr/>
          </p:nvSpPr>
          <p:spPr bwMode="auto">
            <a:xfrm>
              <a:off x="2400" y="3360"/>
              <a:ext cx="4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 </a:t>
              </a:r>
              <a:r>
                <a:rPr lang="en-US" altLang="zh-CN" b="1" baseline="-25000">
                  <a:latin typeface="Times New Roman" pitchFamily="18" charset="0"/>
                  <a:cs typeface="Times New Roman" pitchFamily="18" charset="0"/>
                  <a:sym typeface="Symbol" pitchFamily="18" charset="2"/>
                </a:rPr>
                <a:t></a:t>
              </a:r>
              <a:endParaRPr lang="en-US" altLang="zh-CN" b="1" baseline="30000">
                <a:latin typeface="Times New Roman" pitchFamily="18" charset="0"/>
                <a:cs typeface="Times New Roman" pitchFamily="18" charset="0"/>
                <a:sym typeface="Symbol" pitchFamily="18" charset="2"/>
              </a:endParaRPr>
            </a:p>
          </p:txBody>
        </p:sp>
        <p:sp>
          <p:nvSpPr>
            <p:cNvPr id="247823" name="Text Box 15"/>
            <p:cNvSpPr txBox="1">
              <a:spLocks noChangeArrowheads="1"/>
            </p:cNvSpPr>
            <p:nvPr/>
          </p:nvSpPr>
          <p:spPr bwMode="auto">
            <a:xfrm>
              <a:off x="528" y="331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 </a:t>
              </a:r>
              <a:r>
                <a:rPr lang="en-US" altLang="zh-CN" b="1" baseline="-25000">
                  <a:latin typeface="Times New Roman" pitchFamily="18" charset="0"/>
                  <a:cs typeface="Times New Roman" pitchFamily="18" charset="0"/>
                  <a:sym typeface="Symbol" pitchFamily="18" charset="2"/>
                </a:rPr>
                <a:t></a:t>
              </a:r>
              <a:endParaRPr lang="en-US" altLang="zh-CN" b="1" baseline="30000">
                <a:latin typeface="Times New Roman" pitchFamily="18" charset="0"/>
                <a:cs typeface="Times New Roman" pitchFamily="18" charset="0"/>
                <a:sym typeface="Symbol" pitchFamily="18" charset="2"/>
              </a:endParaRPr>
            </a:p>
          </p:txBody>
        </p:sp>
        <p:sp>
          <p:nvSpPr>
            <p:cNvPr id="247824" name="Text Box 16"/>
            <p:cNvSpPr txBox="1">
              <a:spLocks noChangeArrowheads="1"/>
            </p:cNvSpPr>
            <p:nvPr/>
          </p:nvSpPr>
          <p:spPr bwMode="auto">
            <a:xfrm>
              <a:off x="1152" y="235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a:t>
              </a:r>
              <a:r>
                <a:rPr lang="en-US" altLang="zh-CN" b="1" baseline="-25000">
                  <a:latin typeface="Times New Roman" pitchFamily="18" charset="0"/>
                  <a:cs typeface="Times New Roman" pitchFamily="18" charset="0"/>
                  <a:sym typeface="Symbol" pitchFamily="18" charset="2"/>
                </a:rPr>
                <a:t></a:t>
              </a:r>
              <a:endParaRPr lang="en-US" altLang="zh-CN" b="1" i="1">
                <a:latin typeface="Times New Roman" pitchFamily="18" charset="0"/>
                <a:cs typeface="Times New Roman" pitchFamily="18" charset="0"/>
              </a:endParaRPr>
            </a:p>
          </p:txBody>
        </p:sp>
        <p:sp>
          <p:nvSpPr>
            <p:cNvPr id="247825" name="Line 17"/>
            <p:cNvSpPr>
              <a:spLocks noChangeShapeType="1"/>
            </p:cNvSpPr>
            <p:nvPr/>
          </p:nvSpPr>
          <p:spPr bwMode="auto">
            <a:xfrm>
              <a:off x="1584" y="2308"/>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26" name="Line 18"/>
            <p:cNvSpPr>
              <a:spLocks noChangeShapeType="1"/>
            </p:cNvSpPr>
            <p:nvPr/>
          </p:nvSpPr>
          <p:spPr bwMode="auto">
            <a:xfrm>
              <a:off x="1632" y="2406"/>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27" name="Line 19"/>
            <p:cNvSpPr>
              <a:spLocks noChangeShapeType="1"/>
            </p:cNvSpPr>
            <p:nvPr/>
          </p:nvSpPr>
          <p:spPr bwMode="auto">
            <a:xfrm flipV="1">
              <a:off x="1612" y="2308"/>
              <a:ext cx="0"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28" name="Freeform 20"/>
            <p:cNvSpPr>
              <a:spLocks/>
            </p:cNvSpPr>
            <p:nvPr/>
          </p:nvSpPr>
          <p:spPr bwMode="auto">
            <a:xfrm>
              <a:off x="660" y="3589"/>
              <a:ext cx="396" cy="251"/>
            </a:xfrm>
            <a:custGeom>
              <a:avLst/>
              <a:gdLst>
                <a:gd name="T0" fmla="*/ 396 w 396"/>
                <a:gd name="T1" fmla="*/ 0 h 251"/>
                <a:gd name="T2" fmla="*/ 0 w 396"/>
                <a:gd name="T3" fmla="*/ 251 h 251"/>
              </a:gdLst>
              <a:ahLst/>
              <a:cxnLst>
                <a:cxn ang="0">
                  <a:pos x="T0" y="T1"/>
                </a:cxn>
                <a:cxn ang="0">
                  <a:pos x="T2" y="T3"/>
                </a:cxn>
              </a:cxnLst>
              <a:rect l="0" t="0" r="r" b="b"/>
              <a:pathLst>
                <a:path w="396" h="251">
                  <a:moveTo>
                    <a:pt x="396" y="0"/>
                  </a:moveTo>
                  <a:lnTo>
                    <a:pt x="0" y="251"/>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29" name="Freeform 21"/>
            <p:cNvSpPr>
              <a:spLocks/>
            </p:cNvSpPr>
            <p:nvPr/>
          </p:nvSpPr>
          <p:spPr bwMode="auto">
            <a:xfrm>
              <a:off x="2208" y="3589"/>
              <a:ext cx="336" cy="245"/>
            </a:xfrm>
            <a:custGeom>
              <a:avLst/>
              <a:gdLst>
                <a:gd name="T0" fmla="*/ 0 w 336"/>
                <a:gd name="T1" fmla="*/ 0 h 245"/>
                <a:gd name="T2" fmla="*/ 336 w 336"/>
                <a:gd name="T3" fmla="*/ 245 h 245"/>
              </a:gdLst>
              <a:ahLst/>
              <a:cxnLst>
                <a:cxn ang="0">
                  <a:pos x="T0" y="T1"/>
                </a:cxn>
                <a:cxn ang="0">
                  <a:pos x="T2" y="T3"/>
                </a:cxn>
              </a:cxnLst>
              <a:rect l="0" t="0" r="r" b="b"/>
              <a:pathLst>
                <a:path w="336" h="245">
                  <a:moveTo>
                    <a:pt x="0" y="0"/>
                  </a:moveTo>
                  <a:lnTo>
                    <a:pt x="336" y="245"/>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30" name="Freeform 22"/>
            <p:cNvSpPr>
              <a:spLocks/>
            </p:cNvSpPr>
            <p:nvPr/>
          </p:nvSpPr>
          <p:spPr bwMode="auto">
            <a:xfrm>
              <a:off x="624" y="3552"/>
              <a:ext cx="303" cy="169"/>
            </a:xfrm>
            <a:custGeom>
              <a:avLst/>
              <a:gdLst>
                <a:gd name="T0" fmla="*/ 0 w 303"/>
                <a:gd name="T1" fmla="*/ 169 h 169"/>
                <a:gd name="T2" fmla="*/ 303 w 303"/>
                <a:gd name="T3" fmla="*/ 0 h 169"/>
              </a:gdLst>
              <a:ahLst/>
              <a:cxnLst>
                <a:cxn ang="0">
                  <a:pos x="T0" y="T1"/>
                </a:cxn>
                <a:cxn ang="0">
                  <a:pos x="T2" y="T3"/>
                </a:cxn>
              </a:cxnLst>
              <a:rect l="0" t="0" r="r" b="b"/>
              <a:pathLst>
                <a:path w="303" h="169">
                  <a:moveTo>
                    <a:pt x="0" y="169"/>
                  </a:moveTo>
                  <a:lnTo>
                    <a:pt x="303"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31" name="Freeform 23"/>
            <p:cNvSpPr>
              <a:spLocks/>
            </p:cNvSpPr>
            <p:nvPr/>
          </p:nvSpPr>
          <p:spPr bwMode="auto">
            <a:xfrm>
              <a:off x="2332" y="3555"/>
              <a:ext cx="296" cy="195"/>
            </a:xfrm>
            <a:custGeom>
              <a:avLst/>
              <a:gdLst>
                <a:gd name="T0" fmla="*/ 296 w 296"/>
                <a:gd name="T1" fmla="*/ 195 h 195"/>
                <a:gd name="T2" fmla="*/ 0 w 296"/>
                <a:gd name="T3" fmla="*/ 0 h 195"/>
              </a:gdLst>
              <a:ahLst/>
              <a:cxnLst>
                <a:cxn ang="0">
                  <a:pos x="T0" y="T1"/>
                </a:cxn>
                <a:cxn ang="0">
                  <a:pos x="T2" y="T3"/>
                </a:cxn>
              </a:cxnLst>
              <a:rect l="0" t="0" r="r" b="b"/>
              <a:pathLst>
                <a:path w="296" h="195">
                  <a:moveTo>
                    <a:pt x="296" y="195"/>
                  </a:moveTo>
                  <a:lnTo>
                    <a:pt x="0" y="0"/>
                  </a:lnTo>
                </a:path>
              </a:pathLst>
            </a:custGeom>
            <a:noFill/>
            <a:ln w="19050" cmpd="sng">
              <a:solidFill>
                <a:schemeClr val="tx1"/>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32" name="Text Box 24"/>
            <p:cNvSpPr txBox="1">
              <a:spLocks noChangeArrowheads="1"/>
            </p:cNvSpPr>
            <p:nvPr/>
          </p:nvSpPr>
          <p:spPr bwMode="auto">
            <a:xfrm>
              <a:off x="1632" y="2448"/>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a:t>
              </a:r>
            </a:p>
          </p:txBody>
        </p:sp>
        <p:sp>
          <p:nvSpPr>
            <p:cNvPr id="247833" name="Text Box 25"/>
            <p:cNvSpPr txBox="1">
              <a:spLocks noChangeArrowheads="1"/>
            </p:cNvSpPr>
            <p:nvPr/>
          </p:nvSpPr>
          <p:spPr bwMode="auto">
            <a:xfrm>
              <a:off x="912" y="364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2</a:t>
              </a:r>
            </a:p>
          </p:txBody>
        </p:sp>
        <p:sp>
          <p:nvSpPr>
            <p:cNvPr id="247834" name="Text Box 26"/>
            <p:cNvSpPr txBox="1">
              <a:spLocks noChangeArrowheads="1"/>
            </p:cNvSpPr>
            <p:nvPr/>
          </p:nvSpPr>
          <p:spPr bwMode="auto">
            <a:xfrm>
              <a:off x="2064"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3</a:t>
              </a:r>
            </a:p>
          </p:txBody>
        </p:sp>
        <p:sp>
          <p:nvSpPr>
            <p:cNvPr id="247835" name="Text Box 27"/>
            <p:cNvSpPr txBox="1">
              <a:spLocks noChangeArrowheads="1"/>
            </p:cNvSpPr>
            <p:nvPr/>
          </p:nvSpPr>
          <p:spPr bwMode="auto">
            <a:xfrm>
              <a:off x="1104"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36" name="Text Box 28"/>
            <p:cNvSpPr txBox="1">
              <a:spLocks noChangeArrowheads="1"/>
            </p:cNvSpPr>
            <p:nvPr/>
          </p:nvSpPr>
          <p:spPr bwMode="auto">
            <a:xfrm>
              <a:off x="672"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37" name="Text Box 29"/>
            <p:cNvSpPr txBox="1">
              <a:spLocks noChangeArrowheads="1"/>
            </p:cNvSpPr>
            <p:nvPr/>
          </p:nvSpPr>
          <p:spPr bwMode="auto">
            <a:xfrm>
              <a:off x="2688" y="34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38" name="Text Box 30"/>
            <p:cNvSpPr txBox="1">
              <a:spLocks noChangeArrowheads="1"/>
            </p:cNvSpPr>
            <p:nvPr/>
          </p:nvSpPr>
          <p:spPr bwMode="auto">
            <a:xfrm>
              <a:off x="1728"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39" name="Text Box 31"/>
            <p:cNvSpPr txBox="1">
              <a:spLocks noChangeArrowheads="1"/>
            </p:cNvSpPr>
            <p:nvPr/>
          </p:nvSpPr>
          <p:spPr bwMode="auto">
            <a:xfrm>
              <a:off x="336" y="34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40" name="Text Box 32"/>
            <p:cNvSpPr txBox="1">
              <a:spLocks noChangeArrowheads="1"/>
            </p:cNvSpPr>
            <p:nvPr/>
          </p:nvSpPr>
          <p:spPr bwMode="auto">
            <a:xfrm>
              <a:off x="2256" y="37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41" name="Text Box 33"/>
            <p:cNvSpPr txBox="1">
              <a:spLocks noChangeArrowheads="1"/>
            </p:cNvSpPr>
            <p:nvPr/>
          </p:nvSpPr>
          <p:spPr bwMode="auto">
            <a:xfrm>
              <a:off x="480"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u</a:t>
              </a:r>
              <a:r>
                <a:rPr lang="en-US" altLang="zh-CN" b="1" baseline="-25000">
                  <a:solidFill>
                    <a:srgbClr val="FF0000"/>
                  </a:solidFill>
                  <a:latin typeface="Times New Roman" pitchFamily="18" charset="0"/>
                  <a:cs typeface="Times New Roman" pitchFamily="18" charset="0"/>
                </a:rPr>
                <a:t>12</a:t>
              </a:r>
              <a:r>
                <a:rPr lang="en-US" altLang="zh-CN" b="1" baseline="-25000">
                  <a:solidFill>
                    <a:srgbClr val="FF0000"/>
                  </a:solidFill>
                  <a:latin typeface="Times New Roman" pitchFamily="18" charset="0"/>
                  <a:cs typeface="Times New Roman" pitchFamily="18" charset="0"/>
                  <a:sym typeface="Symbol" pitchFamily="18" charset="2"/>
                </a:rPr>
                <a:t></a:t>
              </a:r>
              <a:endParaRPr lang="en-US" altLang="zh-CN" b="1" i="1">
                <a:solidFill>
                  <a:srgbClr val="FF0000"/>
                </a:solidFill>
                <a:latin typeface="Times New Roman" pitchFamily="18" charset="0"/>
                <a:cs typeface="Times New Roman" pitchFamily="18" charset="0"/>
              </a:endParaRPr>
            </a:p>
          </p:txBody>
        </p:sp>
        <p:sp>
          <p:nvSpPr>
            <p:cNvPr id="247842" name="Text Box 34"/>
            <p:cNvSpPr txBox="1">
              <a:spLocks noChangeArrowheads="1"/>
            </p:cNvSpPr>
            <p:nvPr/>
          </p:nvSpPr>
          <p:spPr bwMode="auto">
            <a:xfrm>
              <a:off x="1392" y="375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dirty="0">
                  <a:solidFill>
                    <a:srgbClr val="FF0000"/>
                  </a:solidFill>
                  <a:latin typeface="Times New Roman" pitchFamily="18" charset="0"/>
                  <a:cs typeface="Times New Roman" pitchFamily="18" charset="0"/>
                </a:rPr>
                <a:t>u</a:t>
              </a:r>
              <a:r>
                <a:rPr lang="en-US" altLang="zh-CN" b="1" baseline="-25000" dirty="0">
                  <a:solidFill>
                    <a:srgbClr val="FF0000"/>
                  </a:solidFill>
                  <a:latin typeface="Times New Roman" pitchFamily="18" charset="0"/>
                  <a:cs typeface="Times New Roman" pitchFamily="18" charset="0"/>
                </a:rPr>
                <a:t>23</a:t>
              </a:r>
              <a:r>
                <a:rPr lang="en-US" altLang="zh-CN" b="1" baseline="-25000" dirty="0">
                  <a:solidFill>
                    <a:srgbClr val="FF0000"/>
                  </a:solidFill>
                  <a:latin typeface="Times New Roman" pitchFamily="18" charset="0"/>
                  <a:cs typeface="Times New Roman" pitchFamily="18" charset="0"/>
                  <a:sym typeface="Symbol" pitchFamily="18" charset="2"/>
                </a:rPr>
                <a:t></a:t>
              </a:r>
              <a:endParaRPr lang="en-US" altLang="zh-CN" b="1" i="1" dirty="0">
                <a:solidFill>
                  <a:srgbClr val="FF0000"/>
                </a:solidFill>
                <a:latin typeface="Times New Roman" pitchFamily="18" charset="0"/>
                <a:cs typeface="Times New Roman" pitchFamily="18" charset="0"/>
              </a:endParaRPr>
            </a:p>
          </p:txBody>
        </p:sp>
        <p:sp>
          <p:nvSpPr>
            <p:cNvPr id="247843" name="Text Box 35"/>
            <p:cNvSpPr txBox="1">
              <a:spLocks noChangeArrowheads="1"/>
            </p:cNvSpPr>
            <p:nvPr/>
          </p:nvSpPr>
          <p:spPr bwMode="auto">
            <a:xfrm>
              <a:off x="2160" y="268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u</a:t>
              </a:r>
              <a:r>
                <a:rPr lang="en-US" altLang="zh-CN" b="1" baseline="-25000">
                  <a:solidFill>
                    <a:srgbClr val="FF0000"/>
                  </a:solidFill>
                  <a:latin typeface="Times New Roman" pitchFamily="18" charset="0"/>
                  <a:cs typeface="Times New Roman" pitchFamily="18" charset="0"/>
                </a:rPr>
                <a:t>31</a:t>
              </a:r>
              <a:r>
                <a:rPr lang="en-US" altLang="zh-CN" b="1" baseline="-25000">
                  <a:solidFill>
                    <a:srgbClr val="FF0000"/>
                  </a:solidFill>
                  <a:latin typeface="Times New Roman" pitchFamily="18" charset="0"/>
                  <a:cs typeface="Times New Roman" pitchFamily="18" charset="0"/>
                  <a:sym typeface="Symbol" pitchFamily="18" charset="2"/>
                </a:rPr>
                <a:t></a:t>
              </a:r>
              <a:endParaRPr lang="en-US" altLang="zh-CN" b="1" i="1">
                <a:solidFill>
                  <a:srgbClr val="FF0000"/>
                </a:solidFill>
                <a:latin typeface="Times New Roman" pitchFamily="18" charset="0"/>
                <a:cs typeface="Times New Roman" pitchFamily="18" charset="0"/>
              </a:endParaRPr>
            </a:p>
          </p:txBody>
        </p:sp>
      </p:grpSp>
      <p:grpSp>
        <p:nvGrpSpPr>
          <p:cNvPr id="247844" name="Group 36"/>
          <p:cNvGrpSpPr>
            <a:grpSpLocks/>
          </p:cNvGrpSpPr>
          <p:nvPr/>
        </p:nvGrpSpPr>
        <p:grpSpPr bwMode="auto">
          <a:xfrm>
            <a:off x="4724400" y="832544"/>
            <a:ext cx="3962400" cy="2808288"/>
            <a:chOff x="3168" y="2160"/>
            <a:chExt cx="2496" cy="1769"/>
          </a:xfrm>
        </p:grpSpPr>
        <p:sp>
          <p:nvSpPr>
            <p:cNvPr id="247845" name="Line 37"/>
            <p:cNvSpPr>
              <a:spLocks noChangeShapeType="1"/>
            </p:cNvSpPr>
            <p:nvPr/>
          </p:nvSpPr>
          <p:spPr bwMode="auto">
            <a:xfrm>
              <a:off x="4368" y="2256"/>
              <a:ext cx="0" cy="864"/>
            </a:xfrm>
            <a:prstGeom prst="line">
              <a:avLst/>
            </a:prstGeom>
            <a:noFill/>
            <a:ln w="1905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46" name="Line 38"/>
            <p:cNvSpPr>
              <a:spLocks noChangeShapeType="1"/>
            </p:cNvSpPr>
            <p:nvPr/>
          </p:nvSpPr>
          <p:spPr bwMode="auto">
            <a:xfrm flipH="1">
              <a:off x="3552" y="3120"/>
              <a:ext cx="816" cy="6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47" name="Line 39"/>
            <p:cNvSpPr>
              <a:spLocks noChangeShapeType="1"/>
            </p:cNvSpPr>
            <p:nvPr/>
          </p:nvSpPr>
          <p:spPr bwMode="auto">
            <a:xfrm>
              <a:off x="4368" y="3120"/>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48" name="Rectangle 40"/>
            <p:cNvSpPr>
              <a:spLocks noChangeArrowheads="1"/>
            </p:cNvSpPr>
            <p:nvPr/>
          </p:nvSpPr>
          <p:spPr bwMode="auto">
            <a:xfrm rot="3373426">
              <a:off x="3974" y="3280"/>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49" name="Rectangle 41"/>
            <p:cNvSpPr>
              <a:spLocks noChangeArrowheads="1"/>
            </p:cNvSpPr>
            <p:nvPr/>
          </p:nvSpPr>
          <p:spPr bwMode="auto">
            <a:xfrm rot="18259337">
              <a:off x="4670" y="3244"/>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50" name="Rectangle 42"/>
            <p:cNvSpPr>
              <a:spLocks noChangeArrowheads="1"/>
            </p:cNvSpPr>
            <p:nvPr/>
          </p:nvSpPr>
          <p:spPr bwMode="auto">
            <a:xfrm>
              <a:off x="4308" y="2668"/>
              <a:ext cx="116" cy="23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47851" name="Text Box 43"/>
            <p:cNvSpPr txBox="1">
              <a:spLocks noChangeArrowheads="1"/>
            </p:cNvSpPr>
            <p:nvPr/>
          </p:nvSpPr>
          <p:spPr bwMode="auto">
            <a:xfrm>
              <a:off x="4416"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a:t>
              </a:r>
              <a:endParaRPr lang="en-US" altLang="zh-CN" b="1" i="1">
                <a:latin typeface="Times New Roman" pitchFamily="18" charset="0"/>
                <a:cs typeface="Times New Roman" pitchFamily="18" charset="0"/>
              </a:endParaRPr>
            </a:p>
          </p:txBody>
        </p:sp>
        <p:sp>
          <p:nvSpPr>
            <p:cNvPr id="247852" name="Text Box 44"/>
            <p:cNvSpPr txBox="1">
              <a:spLocks noChangeArrowheads="1"/>
            </p:cNvSpPr>
            <p:nvPr/>
          </p:nvSpPr>
          <p:spPr bwMode="auto">
            <a:xfrm>
              <a:off x="3744" y="307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a:t>
              </a:r>
              <a:endParaRPr lang="en-US" altLang="zh-CN" b="1" i="1">
                <a:latin typeface="Times New Roman" pitchFamily="18" charset="0"/>
                <a:cs typeface="Times New Roman" pitchFamily="18" charset="0"/>
              </a:endParaRPr>
            </a:p>
          </p:txBody>
        </p:sp>
        <p:sp>
          <p:nvSpPr>
            <p:cNvPr id="247853" name="Text Box 45"/>
            <p:cNvSpPr txBox="1">
              <a:spLocks noChangeArrowheads="1"/>
            </p:cNvSpPr>
            <p:nvPr/>
          </p:nvSpPr>
          <p:spPr bwMode="auto">
            <a:xfrm>
              <a:off x="4704" y="3072"/>
              <a:ext cx="3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3</a:t>
              </a:r>
              <a:endParaRPr lang="en-US" altLang="zh-CN" b="1" i="1">
                <a:latin typeface="Times New Roman" pitchFamily="18" charset="0"/>
                <a:cs typeface="Times New Roman" pitchFamily="18" charset="0"/>
              </a:endParaRPr>
            </a:p>
          </p:txBody>
        </p:sp>
        <p:sp>
          <p:nvSpPr>
            <p:cNvPr id="247854" name="Text Box 46"/>
            <p:cNvSpPr txBox="1">
              <a:spLocks noChangeArrowheads="1"/>
            </p:cNvSpPr>
            <p:nvPr/>
          </p:nvSpPr>
          <p:spPr bwMode="auto">
            <a:xfrm>
              <a:off x="3936" y="216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1Y</a:t>
              </a:r>
              <a:endParaRPr lang="en-US" altLang="zh-CN" b="1">
                <a:latin typeface="Times New Roman" pitchFamily="18" charset="0"/>
                <a:cs typeface="Times New Roman" pitchFamily="18" charset="0"/>
              </a:endParaRPr>
            </a:p>
          </p:txBody>
        </p:sp>
        <p:sp>
          <p:nvSpPr>
            <p:cNvPr id="247855" name="Text Box 47"/>
            <p:cNvSpPr txBox="1">
              <a:spLocks noChangeArrowheads="1"/>
            </p:cNvSpPr>
            <p:nvPr/>
          </p:nvSpPr>
          <p:spPr bwMode="auto">
            <a:xfrm>
              <a:off x="3360" y="3216"/>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2Y</a:t>
              </a:r>
              <a:endParaRPr lang="en-US" altLang="zh-CN" b="1" i="1">
                <a:latin typeface="Times New Roman" pitchFamily="18" charset="0"/>
                <a:cs typeface="Times New Roman" pitchFamily="18" charset="0"/>
              </a:endParaRPr>
            </a:p>
          </p:txBody>
        </p:sp>
        <p:sp>
          <p:nvSpPr>
            <p:cNvPr id="247856" name="Text Box 48"/>
            <p:cNvSpPr txBox="1">
              <a:spLocks noChangeArrowheads="1"/>
            </p:cNvSpPr>
            <p:nvPr/>
          </p:nvSpPr>
          <p:spPr bwMode="auto">
            <a:xfrm>
              <a:off x="5136" y="326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3Y</a:t>
              </a:r>
              <a:endParaRPr lang="en-US" altLang="zh-CN" b="1">
                <a:latin typeface="Times New Roman" pitchFamily="18" charset="0"/>
                <a:cs typeface="Times New Roman" pitchFamily="18" charset="0"/>
              </a:endParaRPr>
            </a:p>
          </p:txBody>
        </p:sp>
        <p:sp>
          <p:nvSpPr>
            <p:cNvPr id="247857" name="Line 49"/>
            <p:cNvSpPr>
              <a:spLocks noChangeShapeType="1"/>
            </p:cNvSpPr>
            <p:nvPr/>
          </p:nvSpPr>
          <p:spPr bwMode="auto">
            <a:xfrm>
              <a:off x="4272" y="2256"/>
              <a:ext cx="0"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58" name="Line 50"/>
            <p:cNvSpPr>
              <a:spLocks noChangeShapeType="1"/>
            </p:cNvSpPr>
            <p:nvPr/>
          </p:nvSpPr>
          <p:spPr bwMode="auto">
            <a:xfrm rot="-7751596">
              <a:off x="3623" y="3385"/>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59" name="Line 51"/>
            <p:cNvSpPr>
              <a:spLocks noChangeShapeType="1"/>
            </p:cNvSpPr>
            <p:nvPr/>
          </p:nvSpPr>
          <p:spPr bwMode="auto">
            <a:xfrm rot="-14240785">
              <a:off x="5111" y="3337"/>
              <a:ext cx="1" cy="336"/>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60" name="Oval 52"/>
            <p:cNvSpPr>
              <a:spLocks noChangeArrowheads="1"/>
            </p:cNvSpPr>
            <p:nvPr/>
          </p:nvSpPr>
          <p:spPr bwMode="auto">
            <a:xfrm>
              <a:off x="3648" y="3628"/>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61" name="Oval 53"/>
            <p:cNvSpPr>
              <a:spLocks noChangeArrowheads="1"/>
            </p:cNvSpPr>
            <p:nvPr/>
          </p:nvSpPr>
          <p:spPr bwMode="auto">
            <a:xfrm>
              <a:off x="4320" y="2304"/>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62" name="Oval 54"/>
            <p:cNvSpPr>
              <a:spLocks noChangeArrowheads="1"/>
            </p:cNvSpPr>
            <p:nvPr/>
          </p:nvSpPr>
          <p:spPr bwMode="auto">
            <a:xfrm>
              <a:off x="5040" y="355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63" name="Text Box 55"/>
            <p:cNvSpPr txBox="1">
              <a:spLocks noChangeArrowheads="1"/>
            </p:cNvSpPr>
            <p:nvPr/>
          </p:nvSpPr>
          <p:spPr bwMode="auto">
            <a:xfrm>
              <a:off x="4416" y="220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a:t>
              </a:r>
            </a:p>
          </p:txBody>
        </p:sp>
        <p:sp>
          <p:nvSpPr>
            <p:cNvPr id="247864" name="Text Box 56"/>
            <p:cNvSpPr txBox="1">
              <a:spLocks noChangeArrowheads="1"/>
            </p:cNvSpPr>
            <p:nvPr/>
          </p:nvSpPr>
          <p:spPr bwMode="auto">
            <a:xfrm>
              <a:off x="3744" y="355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2</a:t>
              </a:r>
            </a:p>
          </p:txBody>
        </p:sp>
        <p:sp>
          <p:nvSpPr>
            <p:cNvPr id="247865" name="Text Box 57"/>
            <p:cNvSpPr txBox="1">
              <a:spLocks noChangeArrowheads="1"/>
            </p:cNvSpPr>
            <p:nvPr/>
          </p:nvSpPr>
          <p:spPr bwMode="auto">
            <a:xfrm>
              <a:off x="4848" y="355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3</a:t>
              </a:r>
            </a:p>
          </p:txBody>
        </p:sp>
        <p:sp>
          <p:nvSpPr>
            <p:cNvPr id="247866" name="Text Box 58"/>
            <p:cNvSpPr txBox="1">
              <a:spLocks noChangeArrowheads="1"/>
            </p:cNvSpPr>
            <p:nvPr/>
          </p:nvSpPr>
          <p:spPr bwMode="auto">
            <a:xfrm>
              <a:off x="3792"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67" name="Text Box 59"/>
            <p:cNvSpPr txBox="1">
              <a:spLocks noChangeArrowheads="1"/>
            </p:cNvSpPr>
            <p:nvPr/>
          </p:nvSpPr>
          <p:spPr bwMode="auto">
            <a:xfrm>
              <a:off x="3600" y="36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68" name="Text Box 60"/>
            <p:cNvSpPr txBox="1">
              <a:spLocks noChangeArrowheads="1"/>
            </p:cNvSpPr>
            <p:nvPr/>
          </p:nvSpPr>
          <p:spPr bwMode="auto">
            <a:xfrm>
              <a:off x="5424"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69" name="Text Box 61"/>
            <p:cNvSpPr txBox="1">
              <a:spLocks noChangeArrowheads="1"/>
            </p:cNvSpPr>
            <p:nvPr/>
          </p:nvSpPr>
          <p:spPr bwMode="auto">
            <a:xfrm>
              <a:off x="3168" y="33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70" name="Text Box 62"/>
            <p:cNvSpPr txBox="1">
              <a:spLocks noChangeArrowheads="1"/>
            </p:cNvSpPr>
            <p:nvPr/>
          </p:nvSpPr>
          <p:spPr bwMode="auto">
            <a:xfrm>
              <a:off x="4992" y="364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71" name="Text Box 63"/>
            <p:cNvSpPr txBox="1">
              <a:spLocks noChangeArrowheads="1"/>
            </p:cNvSpPr>
            <p:nvPr/>
          </p:nvSpPr>
          <p:spPr bwMode="auto">
            <a:xfrm>
              <a:off x="4560"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a:t>
              </a:r>
              <a:endParaRPr lang="en-US" altLang="zh-CN" b="1">
                <a:latin typeface="Times New Roman" pitchFamily="18" charset="0"/>
                <a:cs typeface="Times New Roman" pitchFamily="18" charset="0"/>
              </a:endParaRPr>
            </a:p>
          </p:txBody>
        </p:sp>
        <p:sp>
          <p:nvSpPr>
            <p:cNvPr id="247872" name="Text Box 64"/>
            <p:cNvSpPr txBox="1">
              <a:spLocks noChangeArrowheads="1"/>
            </p:cNvSpPr>
            <p:nvPr/>
          </p:nvSpPr>
          <p:spPr bwMode="auto">
            <a:xfrm>
              <a:off x="3312" y="273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u</a:t>
              </a:r>
              <a:r>
                <a:rPr lang="en-US" altLang="zh-CN" b="1" baseline="-25000">
                  <a:solidFill>
                    <a:srgbClr val="FF0000"/>
                  </a:solidFill>
                  <a:latin typeface="Times New Roman" pitchFamily="18" charset="0"/>
                  <a:cs typeface="Times New Roman" pitchFamily="18" charset="0"/>
                </a:rPr>
                <a:t>12Y</a:t>
              </a:r>
              <a:endParaRPr lang="en-US" altLang="zh-CN" b="1" i="1">
                <a:solidFill>
                  <a:srgbClr val="FF0000"/>
                </a:solidFill>
                <a:latin typeface="Times New Roman" pitchFamily="18" charset="0"/>
                <a:cs typeface="Times New Roman" pitchFamily="18" charset="0"/>
              </a:endParaRPr>
            </a:p>
          </p:txBody>
        </p:sp>
        <p:sp>
          <p:nvSpPr>
            <p:cNvPr id="247873" name="Text Box 65"/>
            <p:cNvSpPr txBox="1">
              <a:spLocks noChangeArrowheads="1"/>
            </p:cNvSpPr>
            <p:nvPr/>
          </p:nvSpPr>
          <p:spPr bwMode="auto">
            <a:xfrm>
              <a:off x="4224" y="3569"/>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dirty="0">
                  <a:solidFill>
                    <a:srgbClr val="FF0000"/>
                  </a:solidFill>
                  <a:latin typeface="Times New Roman" pitchFamily="18" charset="0"/>
                  <a:cs typeface="Times New Roman" pitchFamily="18" charset="0"/>
                </a:rPr>
                <a:t>u</a:t>
              </a:r>
              <a:r>
                <a:rPr lang="en-US" altLang="zh-CN" b="1" baseline="-25000" dirty="0">
                  <a:solidFill>
                    <a:srgbClr val="FF0000"/>
                  </a:solidFill>
                  <a:latin typeface="Times New Roman" pitchFamily="18" charset="0"/>
                  <a:cs typeface="Times New Roman" pitchFamily="18" charset="0"/>
                </a:rPr>
                <a:t>23Y</a:t>
              </a:r>
              <a:endParaRPr lang="en-US" altLang="zh-CN" b="1" i="1" dirty="0">
                <a:solidFill>
                  <a:srgbClr val="FF0000"/>
                </a:solidFill>
                <a:latin typeface="Times New Roman" pitchFamily="18" charset="0"/>
                <a:cs typeface="Times New Roman" pitchFamily="18" charset="0"/>
              </a:endParaRPr>
            </a:p>
          </p:txBody>
        </p:sp>
        <p:sp>
          <p:nvSpPr>
            <p:cNvPr id="247874" name="Text Box 66"/>
            <p:cNvSpPr txBox="1">
              <a:spLocks noChangeArrowheads="1"/>
            </p:cNvSpPr>
            <p:nvPr/>
          </p:nvSpPr>
          <p:spPr bwMode="auto">
            <a:xfrm>
              <a:off x="4944" y="2784"/>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u</a:t>
              </a:r>
              <a:r>
                <a:rPr lang="en-US" altLang="zh-CN" b="1" baseline="-25000">
                  <a:solidFill>
                    <a:srgbClr val="FF0000"/>
                  </a:solidFill>
                  <a:latin typeface="Times New Roman" pitchFamily="18" charset="0"/>
                  <a:cs typeface="Times New Roman" pitchFamily="18" charset="0"/>
                </a:rPr>
                <a:t>31Y</a:t>
              </a:r>
              <a:endParaRPr lang="en-US" altLang="zh-CN" b="1" i="1">
                <a:solidFill>
                  <a:srgbClr val="FF0000"/>
                </a:solidFill>
                <a:latin typeface="Times New Roman" pitchFamily="18" charset="0"/>
                <a:cs typeface="Times New Roman" pitchFamily="18" charset="0"/>
              </a:endParaRPr>
            </a:p>
          </p:txBody>
        </p:sp>
      </p:grpSp>
      <p:grpSp>
        <p:nvGrpSpPr>
          <p:cNvPr id="247875" name="Group 67"/>
          <p:cNvGrpSpPr>
            <a:grpSpLocks/>
          </p:cNvGrpSpPr>
          <p:nvPr/>
        </p:nvGrpSpPr>
        <p:grpSpPr bwMode="auto">
          <a:xfrm>
            <a:off x="533400" y="3657600"/>
            <a:ext cx="4038600" cy="2552700"/>
            <a:chOff x="336" y="2304"/>
            <a:chExt cx="2544" cy="1608"/>
          </a:xfrm>
        </p:grpSpPr>
        <p:sp>
          <p:nvSpPr>
            <p:cNvPr id="247876" name="Text Box 68"/>
            <p:cNvSpPr txBox="1">
              <a:spLocks noChangeArrowheads="1"/>
            </p:cNvSpPr>
            <p:nvPr/>
          </p:nvSpPr>
          <p:spPr bwMode="auto">
            <a:xfrm>
              <a:off x="336" y="2304"/>
              <a:ext cx="21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sym typeface="Symbol" pitchFamily="18" charset="2"/>
                </a:rPr>
                <a:t></a:t>
              </a:r>
              <a:r>
                <a:rPr lang="zh-CN" altLang="en-US" b="1">
                  <a:latin typeface="Times New Roman" pitchFamily="18" charset="0"/>
                  <a:cs typeface="Times New Roman" pitchFamily="18" charset="0"/>
                </a:rPr>
                <a:t>接</a:t>
              </a:r>
              <a:r>
                <a:rPr lang="en-US" altLang="zh-CN" b="1">
                  <a:latin typeface="Times New Roman" pitchFamily="18" charset="0"/>
                  <a:cs typeface="Times New Roman" pitchFamily="18" charset="0"/>
                </a:rPr>
                <a:t>: </a:t>
              </a:r>
              <a:r>
                <a:rPr lang="zh-CN" altLang="en-US" b="1">
                  <a:latin typeface="Times New Roman" pitchFamily="18" charset="0"/>
                  <a:cs typeface="Times New Roman" pitchFamily="18" charset="0"/>
                </a:rPr>
                <a:t>用电压表示电流</a:t>
              </a:r>
            </a:p>
          </p:txBody>
        </p:sp>
        <p:sp>
          <p:nvSpPr>
            <p:cNvPr id="247877" name="Rectangle 69"/>
            <p:cNvSpPr>
              <a:spLocks noChangeArrowheads="1"/>
            </p:cNvSpPr>
            <p:nvPr/>
          </p:nvSpPr>
          <p:spPr bwMode="auto">
            <a:xfrm>
              <a:off x="384" y="3360"/>
              <a:ext cx="209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zh-CN" b="1" i="1" dirty="0">
                  <a:latin typeface="Times New Roman" pitchFamily="18" charset="0"/>
                  <a:cs typeface="Times New Roman" pitchFamily="18" charset="0"/>
                </a:rPr>
                <a:t>i</a:t>
              </a:r>
              <a:r>
                <a:rPr lang="en-US" altLang="zh-CN" b="1" baseline="-25000" dirty="0">
                  <a:latin typeface="Times New Roman" pitchFamily="18" charset="0"/>
                  <a:cs typeface="Times New Roman" pitchFamily="18" charset="0"/>
                </a:rPr>
                <a:t>3</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=u</a:t>
              </a:r>
              <a:r>
                <a:rPr lang="en-US" altLang="zh-CN" b="1" baseline="-25000" dirty="0">
                  <a:latin typeface="Times New Roman" pitchFamily="18" charset="0"/>
                  <a:cs typeface="Times New Roman" pitchFamily="18" charset="0"/>
                </a:rPr>
                <a:t>31</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/R</a:t>
              </a:r>
              <a:r>
                <a:rPr lang="en-US" altLang="zh-CN" b="1" baseline="-25000" dirty="0">
                  <a:latin typeface="Times New Roman" pitchFamily="18" charset="0"/>
                  <a:cs typeface="Times New Roman" pitchFamily="18" charset="0"/>
                </a:rPr>
                <a:t>31 </a:t>
              </a:r>
              <a:r>
                <a:rPr lang="en-US" altLang="zh-CN" b="1" i="1" dirty="0">
                  <a:latin typeface="Times New Roman" pitchFamily="18" charset="0"/>
                  <a:cs typeface="Times New Roman" pitchFamily="18" charset="0"/>
                </a:rPr>
                <a:t>– u</a:t>
              </a:r>
              <a:r>
                <a:rPr lang="en-US" altLang="zh-CN" b="1" baseline="-25000" dirty="0">
                  <a:latin typeface="Times New Roman" pitchFamily="18" charset="0"/>
                  <a:cs typeface="Times New Roman" pitchFamily="18" charset="0"/>
                </a:rPr>
                <a:t>23</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/R</a:t>
              </a:r>
              <a:r>
                <a:rPr lang="en-US" altLang="zh-CN" b="1" baseline="-25000" dirty="0">
                  <a:latin typeface="Times New Roman" pitchFamily="18" charset="0"/>
                  <a:cs typeface="Times New Roman" pitchFamily="18" charset="0"/>
                </a:rPr>
                <a:t>23</a:t>
              </a:r>
            </a:p>
          </p:txBody>
        </p:sp>
        <p:sp>
          <p:nvSpPr>
            <p:cNvPr id="247878" name="Rectangle 70"/>
            <p:cNvSpPr>
              <a:spLocks noChangeArrowheads="1"/>
            </p:cNvSpPr>
            <p:nvPr/>
          </p:nvSpPr>
          <p:spPr bwMode="auto">
            <a:xfrm>
              <a:off x="384" y="2978"/>
              <a:ext cx="1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23</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23 </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12</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12</a:t>
              </a:r>
            </a:p>
          </p:txBody>
        </p:sp>
        <p:sp>
          <p:nvSpPr>
            <p:cNvPr id="247879" name="Text Box 71"/>
            <p:cNvSpPr txBox="1">
              <a:spLocks noChangeArrowheads="1"/>
            </p:cNvSpPr>
            <p:nvPr/>
          </p:nvSpPr>
          <p:spPr bwMode="auto">
            <a:xfrm>
              <a:off x="384" y="2640"/>
              <a:ext cx="21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a:t>
              </a:r>
              <a:r>
                <a:rPr lang="en-US" altLang="zh-CN" b="1" baseline="-25000">
                  <a:latin typeface="Times New Roman" pitchFamily="18" charset="0"/>
                  <a:cs typeface="Times New Roman" pitchFamily="18" charset="0"/>
                  <a:sym typeface="Symbol" pitchFamily="18" charset="2"/>
                </a:rPr>
                <a:t></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12</a:t>
              </a:r>
              <a:r>
                <a:rPr lang="en-US" altLang="zh-CN" b="1" baseline="-25000">
                  <a:latin typeface="Times New Roman" pitchFamily="18" charset="0"/>
                  <a:cs typeface="Times New Roman" pitchFamily="18" charset="0"/>
                  <a:sym typeface="Symbol" pitchFamily="18" charset="2"/>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12 </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31</a:t>
              </a:r>
              <a:r>
                <a:rPr lang="en-US" altLang="zh-CN" b="1" baseline="-25000">
                  <a:latin typeface="Times New Roman" pitchFamily="18" charset="0"/>
                  <a:cs typeface="Times New Roman" pitchFamily="18" charset="0"/>
                  <a:sym typeface="Symbol" pitchFamily="18" charset="2"/>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31</a:t>
              </a:r>
            </a:p>
          </p:txBody>
        </p:sp>
        <p:sp>
          <p:nvSpPr>
            <p:cNvPr id="247880" name="AutoShape 72"/>
            <p:cNvSpPr>
              <a:spLocks/>
            </p:cNvSpPr>
            <p:nvPr/>
          </p:nvSpPr>
          <p:spPr bwMode="auto">
            <a:xfrm>
              <a:off x="2352" y="2688"/>
              <a:ext cx="144" cy="1224"/>
            </a:xfrm>
            <a:prstGeom prst="rightBrace">
              <a:avLst>
                <a:gd name="adj1" fmla="val 708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zh-CN" altLang="zh-CN" b="1">
                <a:latin typeface="Times New Roman" pitchFamily="18" charset="0"/>
                <a:cs typeface="Times New Roman" pitchFamily="18" charset="0"/>
              </a:endParaRPr>
            </a:p>
          </p:txBody>
        </p:sp>
        <p:sp>
          <p:nvSpPr>
            <p:cNvPr id="247881" name="Text Box 73"/>
            <p:cNvSpPr txBox="1">
              <a:spLocks noChangeArrowheads="1"/>
            </p:cNvSpPr>
            <p:nvPr/>
          </p:nvSpPr>
          <p:spPr bwMode="auto">
            <a:xfrm>
              <a:off x="2496" y="2976"/>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(1)</a:t>
              </a:r>
              <a:endParaRPr lang="en-US" altLang="zh-CN" b="1">
                <a:latin typeface="Times New Roman" pitchFamily="18" charset="0"/>
                <a:cs typeface="Times New Roman" pitchFamily="18" charset="0"/>
              </a:endParaRPr>
            </a:p>
          </p:txBody>
        </p:sp>
        <p:sp>
          <p:nvSpPr>
            <p:cNvPr id="247882" name="Rectangle 74"/>
            <p:cNvSpPr>
              <a:spLocks noChangeArrowheads="1"/>
            </p:cNvSpPr>
            <p:nvPr/>
          </p:nvSpPr>
          <p:spPr bwMode="auto">
            <a:xfrm>
              <a:off x="421" y="3652"/>
              <a:ext cx="10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 </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 </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 </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 </a:t>
              </a:r>
              <a:r>
                <a:rPr lang="en-US" altLang="zh-CN" b="1">
                  <a:latin typeface="Times New Roman" pitchFamily="18" charset="0"/>
                  <a:cs typeface="Times New Roman" pitchFamily="18" charset="0"/>
                </a:rPr>
                <a:t>0</a:t>
              </a:r>
            </a:p>
          </p:txBody>
        </p:sp>
      </p:grpSp>
      <p:grpSp>
        <p:nvGrpSpPr>
          <p:cNvPr id="247883" name="Group 75"/>
          <p:cNvGrpSpPr>
            <a:grpSpLocks/>
          </p:cNvGrpSpPr>
          <p:nvPr/>
        </p:nvGrpSpPr>
        <p:grpSpPr bwMode="auto">
          <a:xfrm>
            <a:off x="4689475" y="3581400"/>
            <a:ext cx="3844925" cy="2557463"/>
            <a:chOff x="2954" y="2256"/>
            <a:chExt cx="2422" cy="1611"/>
          </a:xfrm>
        </p:grpSpPr>
        <p:sp>
          <p:nvSpPr>
            <p:cNvPr id="247884" name="Text Box 76"/>
            <p:cNvSpPr txBox="1">
              <a:spLocks noChangeArrowheads="1"/>
            </p:cNvSpPr>
            <p:nvPr/>
          </p:nvSpPr>
          <p:spPr bwMode="auto">
            <a:xfrm>
              <a:off x="2954" y="2256"/>
              <a:ext cx="19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Y</a:t>
              </a:r>
              <a:r>
                <a:rPr lang="zh-CN" altLang="en-US" b="1">
                  <a:latin typeface="Times New Roman" pitchFamily="18" charset="0"/>
                  <a:cs typeface="Times New Roman" pitchFamily="18" charset="0"/>
                </a:rPr>
                <a:t>接</a:t>
              </a:r>
              <a:r>
                <a:rPr lang="en-US" altLang="zh-CN" b="1">
                  <a:latin typeface="Times New Roman" pitchFamily="18" charset="0"/>
                  <a:cs typeface="Times New Roman" pitchFamily="18" charset="0"/>
                </a:rPr>
                <a:t>: </a:t>
              </a:r>
              <a:r>
                <a:rPr lang="zh-CN" altLang="en-US" b="1">
                  <a:latin typeface="Times New Roman" pitchFamily="18" charset="0"/>
                  <a:cs typeface="Times New Roman" pitchFamily="18" charset="0"/>
                </a:rPr>
                <a:t>用电流表示电压</a:t>
              </a:r>
            </a:p>
          </p:txBody>
        </p:sp>
        <p:sp>
          <p:nvSpPr>
            <p:cNvPr id="247885" name="Text Box 77"/>
            <p:cNvSpPr txBox="1">
              <a:spLocks noChangeArrowheads="1"/>
            </p:cNvSpPr>
            <p:nvPr/>
          </p:nvSpPr>
          <p:spPr bwMode="auto">
            <a:xfrm>
              <a:off x="3312" y="2592"/>
              <a:ext cx="163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12Y</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1Y</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2Y</a:t>
              </a:r>
              <a:r>
                <a:rPr lang="en-US" altLang="zh-CN" b="1">
                  <a:latin typeface="Times New Roman" pitchFamily="18" charset="0"/>
                  <a:cs typeface="Times New Roman" pitchFamily="18" charset="0"/>
                </a:rPr>
                <a:t>     </a:t>
              </a:r>
            </a:p>
          </p:txBody>
        </p:sp>
        <p:sp>
          <p:nvSpPr>
            <p:cNvPr id="247886" name="Rectangle 78"/>
            <p:cNvSpPr>
              <a:spLocks noChangeArrowheads="1"/>
            </p:cNvSpPr>
            <p:nvPr/>
          </p:nvSpPr>
          <p:spPr bwMode="auto">
            <a:xfrm>
              <a:off x="3312" y="3579"/>
              <a:ext cx="9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1Y</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2Y</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3Y </a:t>
              </a:r>
              <a:r>
                <a:rPr lang="en-US" altLang="zh-CN" b="1" i="1">
                  <a:latin typeface="Times New Roman" pitchFamily="18" charset="0"/>
                  <a:cs typeface="Times New Roman" pitchFamily="18" charset="0"/>
                </a:rPr>
                <a:t>= </a:t>
              </a:r>
              <a:r>
                <a:rPr lang="en-US" altLang="zh-CN" b="1">
                  <a:latin typeface="Times New Roman" pitchFamily="18" charset="0"/>
                  <a:cs typeface="Times New Roman" pitchFamily="18" charset="0"/>
                </a:rPr>
                <a:t>0</a:t>
              </a:r>
            </a:p>
          </p:txBody>
        </p:sp>
        <p:sp>
          <p:nvSpPr>
            <p:cNvPr id="247887" name="Rectangle 79"/>
            <p:cNvSpPr>
              <a:spLocks noChangeArrowheads="1"/>
            </p:cNvSpPr>
            <p:nvPr/>
          </p:nvSpPr>
          <p:spPr bwMode="auto">
            <a:xfrm>
              <a:off x="3318" y="2906"/>
              <a:ext cx="120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23Y</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2Y </a:t>
              </a:r>
              <a:r>
                <a:rPr lang="en-US" altLang="zh-CN" b="1" i="1">
                  <a:latin typeface="Times New Roman" pitchFamily="18" charset="0"/>
                  <a:cs typeface="Times New Roman" pitchFamily="18" charset="0"/>
                </a:rPr>
                <a:t>– R</a:t>
              </a:r>
              <a:r>
                <a:rPr lang="en-US" altLang="zh-CN" b="1" baseline="-25000">
                  <a:latin typeface="Times New Roman" pitchFamily="18" charset="0"/>
                  <a:cs typeface="Times New Roman" pitchFamily="18" charset="0"/>
                </a:rPr>
                <a:t>3</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3Y</a:t>
              </a:r>
              <a:r>
                <a:rPr lang="en-US" altLang="zh-CN" b="1">
                  <a:latin typeface="Times New Roman" pitchFamily="18" charset="0"/>
                  <a:cs typeface="Times New Roman" pitchFamily="18" charset="0"/>
                </a:rPr>
                <a:t> </a:t>
              </a:r>
            </a:p>
          </p:txBody>
        </p:sp>
        <p:sp>
          <p:nvSpPr>
            <p:cNvPr id="247888" name="AutoShape 80"/>
            <p:cNvSpPr>
              <a:spLocks/>
            </p:cNvSpPr>
            <p:nvPr/>
          </p:nvSpPr>
          <p:spPr bwMode="auto">
            <a:xfrm>
              <a:off x="4752" y="2688"/>
              <a:ext cx="288" cy="1179"/>
            </a:xfrm>
            <a:prstGeom prst="rightBrace">
              <a:avLst>
                <a:gd name="adj1" fmla="val 34115"/>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7889" name="Text Box 81"/>
            <p:cNvSpPr txBox="1">
              <a:spLocks noChangeArrowheads="1"/>
            </p:cNvSpPr>
            <p:nvPr/>
          </p:nvSpPr>
          <p:spPr bwMode="auto">
            <a:xfrm>
              <a:off x="4944" y="2978"/>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(2)</a:t>
              </a:r>
              <a:endParaRPr lang="en-US" altLang="zh-CN" b="1">
                <a:latin typeface="Times New Roman" pitchFamily="18" charset="0"/>
                <a:cs typeface="Times New Roman" pitchFamily="18" charset="0"/>
              </a:endParaRPr>
            </a:p>
          </p:txBody>
        </p:sp>
        <p:sp>
          <p:nvSpPr>
            <p:cNvPr id="247890" name="Rectangle 82"/>
            <p:cNvSpPr>
              <a:spLocks noChangeArrowheads="1"/>
            </p:cNvSpPr>
            <p:nvPr/>
          </p:nvSpPr>
          <p:spPr bwMode="auto">
            <a:xfrm>
              <a:off x="3318" y="3291"/>
              <a:ext cx="119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31Y</a:t>
              </a:r>
              <a:r>
                <a:rPr lang="en-US" altLang="zh-CN" b="1" i="1">
                  <a:latin typeface="Times New Roman" pitchFamily="18" charset="0"/>
                  <a:cs typeface="Times New Roman" pitchFamily="18" charset="0"/>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3</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3Y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1Y</a:t>
              </a:r>
              <a:r>
                <a:rPr lang="en-US" altLang="zh-CN" b="1">
                  <a:latin typeface="Times New Roman" pitchFamily="18" charset="0"/>
                  <a:cs typeface="Times New Roman" pitchFamily="18" charset="0"/>
                </a:rPr>
                <a:t> </a:t>
              </a:r>
            </a:p>
          </p:txBody>
        </p:sp>
      </p:grpSp>
      <p:sp>
        <p:nvSpPr>
          <p:cNvPr id="2" name="标题 1"/>
          <p:cNvSpPr>
            <a:spLocks noGrp="1"/>
          </p:cNvSpPr>
          <p:nvPr>
            <p:ph type="title"/>
          </p:nvPr>
        </p:nvSpPr>
        <p:spPr/>
        <p:txBody>
          <a:bodyPr/>
          <a:lstStyle/>
          <a:p>
            <a:r>
              <a:rPr lang="en-US" altLang="zh-CN" dirty="0">
                <a:ea typeface="宋体" charset="-122"/>
              </a:rPr>
              <a:t>2.1 </a:t>
            </a:r>
            <a:r>
              <a:rPr lang="zh-CN" altLang="en-US" dirty="0">
                <a:ea typeface="宋体" charset="-122"/>
              </a:rPr>
              <a:t>等效电路分析法</a:t>
            </a:r>
            <a:r>
              <a:rPr lang="zh-CN" altLang="en-US" dirty="0">
                <a:ea typeface="楷体_GB2312" pitchFamily="49" charset="-122"/>
              </a:rPr>
              <a:t>（</a:t>
            </a:r>
            <a:r>
              <a:rPr lang="zh-CN" altLang="en-US" dirty="0">
                <a:ea typeface="宋体" charset="-122"/>
              </a:rPr>
              <a:t>续</a:t>
            </a:r>
            <a:r>
              <a:rPr lang="en-US" altLang="zh-CN" dirty="0" smtClean="0">
                <a:ea typeface="宋体" charset="-122"/>
              </a:rPr>
              <a:t>18</a:t>
            </a:r>
            <a:r>
              <a:rPr lang="zh-CN" altLang="en-US" dirty="0" smtClean="0">
                <a:ea typeface="楷体_GB2312" pitchFamily="49" charset="-122"/>
              </a:rPr>
              <a:t>）</a:t>
            </a:r>
            <a:endParaRPr lang="zh-CN" altLang="en-US" dirty="0"/>
          </a:p>
        </p:txBody>
      </p:sp>
    </p:spTree>
    <p:extLst>
      <p:ext uri="{BB962C8B-B14F-4D97-AF65-F5344CB8AC3E}">
        <p14:creationId xmlns:p14="http://schemas.microsoft.com/office/powerpoint/2010/main" val="202654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75"/>
                                        </p:tgtEl>
                                        <p:attrNameLst>
                                          <p:attrName>style.visibility</p:attrName>
                                        </p:attrNameLst>
                                      </p:cBhvr>
                                      <p:to>
                                        <p:strVal val="visible"/>
                                      </p:to>
                                    </p:set>
                                    <p:animEffect transition="in" filter="wipe(left)">
                                      <p:cBhvr>
                                        <p:cTn id="7" dur="500"/>
                                        <p:tgtEl>
                                          <p:spTgt spid="247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7883"/>
                                        </p:tgtEl>
                                        <p:attrNameLst>
                                          <p:attrName>style.visibility</p:attrName>
                                        </p:attrNameLst>
                                      </p:cBhvr>
                                      <p:to>
                                        <p:strVal val="visible"/>
                                      </p:to>
                                    </p:set>
                                    <p:animEffect transition="in" filter="wipe(left)">
                                      <p:cBhvr>
                                        <p:cTn id="12" dur="500"/>
                                        <p:tgtEl>
                                          <p:spTgt spid="24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9" name="Text Box 7"/>
          <p:cNvSpPr txBox="1">
            <a:spLocks noChangeArrowheads="1"/>
          </p:cNvSpPr>
          <p:nvPr/>
        </p:nvSpPr>
        <p:spPr bwMode="auto">
          <a:xfrm>
            <a:off x="35496" y="719138"/>
            <a:ext cx="218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latin typeface="Times New Roman" pitchFamily="18" charset="0"/>
                <a:cs typeface="Times New Roman" pitchFamily="18" charset="0"/>
              </a:rPr>
              <a:t>由式</a:t>
            </a:r>
            <a:r>
              <a:rPr lang="en-US" altLang="zh-CN" sz="2400" b="1">
                <a:solidFill>
                  <a:srgbClr val="FF0000"/>
                </a:solidFill>
                <a:latin typeface="Times New Roman" pitchFamily="18" charset="0"/>
                <a:cs typeface="Times New Roman" pitchFamily="18" charset="0"/>
              </a:rPr>
              <a:t>(2)</a:t>
            </a:r>
            <a:r>
              <a:rPr lang="zh-CN" altLang="en-US" sz="2400" b="1">
                <a:latin typeface="Times New Roman" pitchFamily="18" charset="0"/>
                <a:cs typeface="Times New Roman" pitchFamily="18" charset="0"/>
              </a:rPr>
              <a:t>解得</a:t>
            </a:r>
          </a:p>
        </p:txBody>
      </p:sp>
      <p:grpSp>
        <p:nvGrpSpPr>
          <p:cNvPr id="248840" name="Group 8"/>
          <p:cNvGrpSpPr>
            <a:grpSpLocks/>
          </p:cNvGrpSpPr>
          <p:nvPr/>
        </p:nvGrpSpPr>
        <p:grpSpPr bwMode="auto">
          <a:xfrm>
            <a:off x="5362128" y="1195388"/>
            <a:ext cx="3962400" cy="1428750"/>
            <a:chOff x="3120" y="672"/>
            <a:chExt cx="2496" cy="900"/>
          </a:xfrm>
        </p:grpSpPr>
        <p:sp>
          <p:nvSpPr>
            <p:cNvPr id="248841" name="Rectangle 9"/>
            <p:cNvSpPr>
              <a:spLocks noChangeArrowheads="1"/>
            </p:cNvSpPr>
            <p:nvPr/>
          </p:nvSpPr>
          <p:spPr bwMode="auto">
            <a:xfrm>
              <a:off x="3120" y="1392"/>
              <a:ext cx="209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zh-CN" b="1" i="1" dirty="0">
                  <a:latin typeface="Times New Roman" pitchFamily="18" charset="0"/>
                  <a:cs typeface="Times New Roman" pitchFamily="18" charset="0"/>
                </a:rPr>
                <a:t>i</a:t>
              </a:r>
              <a:r>
                <a:rPr lang="en-US" altLang="zh-CN" b="1" baseline="-25000" dirty="0">
                  <a:latin typeface="Times New Roman" pitchFamily="18" charset="0"/>
                  <a:cs typeface="Times New Roman" pitchFamily="18" charset="0"/>
                </a:rPr>
                <a:t>3</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=u</a:t>
              </a:r>
              <a:r>
                <a:rPr lang="en-US" altLang="zh-CN" b="1" baseline="-25000" dirty="0">
                  <a:latin typeface="Times New Roman" pitchFamily="18" charset="0"/>
                  <a:cs typeface="Times New Roman" pitchFamily="18" charset="0"/>
                </a:rPr>
                <a:t>31</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/R</a:t>
              </a:r>
              <a:r>
                <a:rPr lang="en-US" altLang="zh-CN" b="1" baseline="-25000" dirty="0">
                  <a:latin typeface="Times New Roman" pitchFamily="18" charset="0"/>
                  <a:cs typeface="Times New Roman" pitchFamily="18" charset="0"/>
                </a:rPr>
                <a:t>31 </a:t>
              </a:r>
              <a:r>
                <a:rPr lang="en-US" altLang="zh-CN" b="1" i="1" dirty="0">
                  <a:latin typeface="Times New Roman" pitchFamily="18" charset="0"/>
                  <a:cs typeface="Times New Roman" pitchFamily="18" charset="0"/>
                </a:rPr>
                <a:t>– u</a:t>
              </a:r>
              <a:r>
                <a:rPr lang="en-US" altLang="zh-CN" b="1" baseline="-25000" dirty="0">
                  <a:latin typeface="Times New Roman" pitchFamily="18" charset="0"/>
                  <a:cs typeface="Times New Roman" pitchFamily="18" charset="0"/>
                </a:rPr>
                <a:t>23</a:t>
              </a:r>
              <a:r>
                <a:rPr lang="en-US" altLang="zh-CN" b="1" baseline="-25000" dirty="0">
                  <a:latin typeface="Times New Roman" pitchFamily="18" charset="0"/>
                  <a:cs typeface="Times New Roman" pitchFamily="18" charset="0"/>
                  <a:sym typeface="Symbol" pitchFamily="18" charset="2"/>
                </a:rPr>
                <a:t></a:t>
              </a:r>
              <a:r>
                <a:rPr lang="en-US" altLang="zh-CN" b="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/R</a:t>
              </a:r>
              <a:r>
                <a:rPr lang="en-US" altLang="zh-CN" b="1" baseline="-25000" dirty="0">
                  <a:latin typeface="Times New Roman" pitchFamily="18" charset="0"/>
                  <a:cs typeface="Times New Roman" pitchFamily="18" charset="0"/>
                </a:rPr>
                <a:t>23</a:t>
              </a:r>
            </a:p>
          </p:txBody>
        </p:sp>
        <p:sp>
          <p:nvSpPr>
            <p:cNvPr id="248842" name="Rectangle 10"/>
            <p:cNvSpPr>
              <a:spLocks noChangeArrowheads="1"/>
            </p:cNvSpPr>
            <p:nvPr/>
          </p:nvSpPr>
          <p:spPr bwMode="auto">
            <a:xfrm>
              <a:off x="3120" y="1010"/>
              <a:ext cx="1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23</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23 </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12</a:t>
              </a:r>
              <a:r>
                <a:rPr lang="en-US" altLang="zh-CN" b="1" baseline="-25000">
                  <a:latin typeface="Times New Roman" pitchFamily="18" charset="0"/>
                  <a:cs typeface="Times New Roman" pitchFamily="18" charset="0"/>
                  <a:sym typeface="Symbol" pitchFamily="18" charset="2"/>
                </a:rPr>
                <a:t></a:t>
              </a:r>
              <a:r>
                <a:rPr lang="en-US" altLang="zh-CN" b="1" baseline="-25000">
                  <a:latin typeface="Times New Roman" pitchFamily="18" charset="0"/>
                  <a:cs typeface="Times New Roman" pitchFamily="18" charset="0"/>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12</a:t>
              </a:r>
            </a:p>
          </p:txBody>
        </p:sp>
        <p:sp>
          <p:nvSpPr>
            <p:cNvPr id="248843" name="Text Box 11"/>
            <p:cNvSpPr txBox="1">
              <a:spLocks noChangeArrowheads="1"/>
            </p:cNvSpPr>
            <p:nvPr/>
          </p:nvSpPr>
          <p:spPr bwMode="auto">
            <a:xfrm>
              <a:off x="3120" y="672"/>
              <a:ext cx="21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a:t>
              </a:r>
              <a:r>
                <a:rPr lang="en-US" altLang="zh-CN" b="1" baseline="-25000">
                  <a:latin typeface="Times New Roman" pitchFamily="18" charset="0"/>
                  <a:cs typeface="Times New Roman" pitchFamily="18" charset="0"/>
                  <a:sym typeface="Symbol" pitchFamily="18" charset="2"/>
                </a:rPr>
                <a:t></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12</a:t>
              </a:r>
              <a:r>
                <a:rPr lang="en-US" altLang="zh-CN" b="1" baseline="-25000">
                  <a:latin typeface="Times New Roman" pitchFamily="18" charset="0"/>
                  <a:cs typeface="Times New Roman" pitchFamily="18" charset="0"/>
                  <a:sym typeface="Symbol" pitchFamily="18" charset="2"/>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12 </a:t>
              </a:r>
              <a:r>
                <a:rPr lang="en-US" altLang="zh-CN" b="1" i="1">
                  <a:latin typeface="Times New Roman" pitchFamily="18" charset="0"/>
                  <a:cs typeface="Times New Roman" pitchFamily="18" charset="0"/>
                </a:rPr>
                <a:t>– u</a:t>
              </a:r>
              <a:r>
                <a:rPr lang="en-US" altLang="zh-CN" b="1" baseline="-25000">
                  <a:latin typeface="Times New Roman" pitchFamily="18" charset="0"/>
                  <a:cs typeface="Times New Roman" pitchFamily="18" charset="0"/>
                </a:rPr>
                <a:t>31</a:t>
              </a:r>
              <a:r>
                <a:rPr lang="en-US" altLang="zh-CN" b="1" baseline="-25000">
                  <a:latin typeface="Times New Roman" pitchFamily="18" charset="0"/>
                  <a:cs typeface="Times New Roman" pitchFamily="18" charset="0"/>
                  <a:sym typeface="Symbol" pitchFamily="18" charset="2"/>
                </a:rPr>
                <a:t> </a:t>
              </a:r>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31</a:t>
              </a:r>
            </a:p>
          </p:txBody>
        </p:sp>
        <p:sp>
          <p:nvSpPr>
            <p:cNvPr id="248844" name="AutoShape 12"/>
            <p:cNvSpPr>
              <a:spLocks/>
            </p:cNvSpPr>
            <p:nvPr/>
          </p:nvSpPr>
          <p:spPr bwMode="auto">
            <a:xfrm>
              <a:off x="5088" y="720"/>
              <a:ext cx="144" cy="816"/>
            </a:xfrm>
            <a:prstGeom prst="rightBrace">
              <a:avLst>
                <a:gd name="adj1" fmla="val 47222"/>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zh-CN" altLang="zh-CN" b="1">
                <a:latin typeface="Times New Roman" pitchFamily="18" charset="0"/>
                <a:cs typeface="Times New Roman" pitchFamily="18" charset="0"/>
              </a:endParaRPr>
            </a:p>
          </p:txBody>
        </p:sp>
        <p:sp>
          <p:nvSpPr>
            <p:cNvPr id="248845" name="Text Box 13"/>
            <p:cNvSpPr txBox="1">
              <a:spLocks noChangeArrowheads="1"/>
            </p:cNvSpPr>
            <p:nvPr/>
          </p:nvSpPr>
          <p:spPr bwMode="auto">
            <a:xfrm>
              <a:off x="5232" y="1008"/>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(1)</a:t>
              </a:r>
              <a:endParaRPr lang="en-US" altLang="zh-CN" b="1">
                <a:latin typeface="Times New Roman" pitchFamily="18" charset="0"/>
                <a:cs typeface="Times New Roman" pitchFamily="18" charset="0"/>
              </a:endParaRPr>
            </a:p>
          </p:txBody>
        </p:sp>
      </p:grpSp>
      <p:grpSp>
        <p:nvGrpSpPr>
          <p:cNvPr id="248846" name="Group 14"/>
          <p:cNvGrpSpPr>
            <a:grpSpLocks/>
          </p:cNvGrpSpPr>
          <p:nvPr/>
        </p:nvGrpSpPr>
        <p:grpSpPr bwMode="auto">
          <a:xfrm>
            <a:off x="1215380" y="909068"/>
            <a:ext cx="4076700" cy="2447926"/>
            <a:chOff x="264" y="512"/>
            <a:chExt cx="2568" cy="1542"/>
          </a:xfrm>
        </p:grpSpPr>
        <p:graphicFrame>
          <p:nvGraphicFramePr>
            <p:cNvPr id="248847" name="Object 15"/>
            <p:cNvGraphicFramePr>
              <a:graphicFrameLocks noChangeAspect="1"/>
            </p:cNvGraphicFramePr>
            <p:nvPr>
              <p:extLst>
                <p:ext uri="{D42A27DB-BD31-4B8C-83A1-F6EECF244321}">
                  <p14:modId xmlns:p14="http://schemas.microsoft.com/office/powerpoint/2010/main" val="3368998968"/>
                </p:ext>
              </p:extLst>
            </p:nvPr>
          </p:nvGraphicFramePr>
          <p:xfrm>
            <a:off x="292" y="512"/>
            <a:ext cx="1984" cy="511"/>
          </p:xfrm>
          <a:graphic>
            <a:graphicData uri="http://schemas.openxmlformats.org/presentationml/2006/ole">
              <mc:AlternateContent xmlns:mc="http://schemas.openxmlformats.org/markup-compatibility/2006">
                <mc:Choice xmlns:v="urn:schemas-microsoft-com:vml" Requires="v">
                  <p:oleObj spid="_x0000_s34934" name="Equation" r:id="rId3" imgW="1574640" imgH="406080" progId="">
                    <p:embed/>
                  </p:oleObj>
                </mc:Choice>
                <mc:Fallback>
                  <p:oleObj name="Equation" r:id="rId3" imgW="1574640" imgH="406080" progId="">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512"/>
                          <a:ext cx="1984"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8" name="Object 16"/>
            <p:cNvGraphicFramePr>
              <a:graphicFrameLocks noChangeAspect="1"/>
            </p:cNvGraphicFramePr>
            <p:nvPr/>
          </p:nvGraphicFramePr>
          <p:xfrm>
            <a:off x="274" y="1018"/>
            <a:ext cx="2046" cy="505"/>
          </p:xfrm>
          <a:graphic>
            <a:graphicData uri="http://schemas.openxmlformats.org/presentationml/2006/ole">
              <mc:AlternateContent xmlns:mc="http://schemas.openxmlformats.org/markup-compatibility/2006">
                <mc:Choice xmlns:v="urn:schemas-microsoft-com:vml" Requires="v">
                  <p:oleObj spid="_x0000_s34935" name="公式" r:id="rId5" imgW="1637589" imgH="406224" progId="Equation.3">
                    <p:embed/>
                  </p:oleObj>
                </mc:Choice>
                <mc:Fallback>
                  <p:oleObj name="公式" r:id="rId5" imgW="1637589" imgH="406224" progId="Equation.3">
                    <p:embed/>
                    <p:pic>
                      <p:nvPicPr>
                        <p:cNvPr id="0" name="Picture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 y="1018"/>
                          <a:ext cx="2046"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9" name="Object 17"/>
            <p:cNvGraphicFramePr>
              <a:graphicFrameLocks noChangeAspect="1"/>
            </p:cNvGraphicFramePr>
            <p:nvPr/>
          </p:nvGraphicFramePr>
          <p:xfrm>
            <a:off x="264" y="1544"/>
            <a:ext cx="2064" cy="510"/>
          </p:xfrm>
          <a:graphic>
            <a:graphicData uri="http://schemas.openxmlformats.org/presentationml/2006/ole">
              <mc:AlternateContent xmlns:mc="http://schemas.openxmlformats.org/markup-compatibility/2006">
                <mc:Choice xmlns:v="urn:schemas-microsoft-com:vml" Requires="v">
                  <p:oleObj spid="_x0000_s34936" name="公式" r:id="rId7" imgW="1637589" imgH="406224" progId="Equation.3">
                    <p:embed/>
                  </p:oleObj>
                </mc:Choice>
                <mc:Fallback>
                  <p:oleObj name="公式" r:id="rId7" imgW="1637589" imgH="406224" progId="Equation.3">
                    <p:embed/>
                    <p:pic>
                      <p:nvPicPr>
                        <p:cNvPr id="0" name="Picture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 y="1544"/>
                          <a:ext cx="2064" cy="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0" name="AutoShape 18"/>
            <p:cNvSpPr>
              <a:spLocks/>
            </p:cNvSpPr>
            <p:nvPr/>
          </p:nvSpPr>
          <p:spPr bwMode="auto">
            <a:xfrm>
              <a:off x="2304" y="672"/>
              <a:ext cx="144" cy="1248"/>
            </a:xfrm>
            <a:prstGeom prst="rightBrace">
              <a:avLst>
                <a:gd name="adj1" fmla="val 72222"/>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8851" name="Text Box 19"/>
            <p:cNvSpPr txBox="1">
              <a:spLocks noChangeArrowheads="1"/>
            </p:cNvSpPr>
            <p:nvPr/>
          </p:nvSpPr>
          <p:spPr bwMode="auto">
            <a:xfrm>
              <a:off x="2448" y="115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(3)</a:t>
              </a:r>
              <a:endParaRPr lang="en-US" altLang="zh-CN" b="1">
                <a:latin typeface="Times New Roman" pitchFamily="18" charset="0"/>
                <a:cs typeface="Times New Roman" pitchFamily="18" charset="0"/>
              </a:endParaRPr>
            </a:p>
          </p:txBody>
        </p:sp>
      </p:grpSp>
      <p:sp>
        <p:nvSpPr>
          <p:cNvPr id="248852" name="Text Box 20"/>
          <p:cNvSpPr txBox="1">
            <a:spLocks noChangeArrowheads="1"/>
          </p:cNvSpPr>
          <p:nvPr/>
        </p:nvSpPr>
        <p:spPr bwMode="auto">
          <a:xfrm>
            <a:off x="251520" y="3356992"/>
            <a:ext cx="7715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latin typeface="Times New Roman" pitchFamily="18" charset="0"/>
                <a:cs typeface="Times New Roman" pitchFamily="18" charset="0"/>
              </a:rPr>
              <a:t>根据等效条件，比较式</a:t>
            </a:r>
            <a:r>
              <a:rPr lang="en-US" altLang="zh-CN" sz="2400" b="1" dirty="0">
                <a:solidFill>
                  <a:srgbClr val="FF0000"/>
                </a:solidFill>
                <a:latin typeface="Times New Roman" pitchFamily="18" charset="0"/>
                <a:cs typeface="Times New Roman" pitchFamily="18" charset="0"/>
              </a:rPr>
              <a:t>(3)</a:t>
            </a:r>
            <a:r>
              <a:rPr lang="zh-CN" altLang="en-US" sz="2400" b="1" dirty="0">
                <a:latin typeface="Times New Roman" pitchFamily="18" charset="0"/>
                <a:cs typeface="Times New Roman" pitchFamily="18" charset="0"/>
              </a:rPr>
              <a:t>与式</a:t>
            </a:r>
            <a:r>
              <a:rPr lang="en-US" altLang="zh-CN" sz="2400" b="1" dirty="0">
                <a:solidFill>
                  <a:srgbClr val="FF0000"/>
                </a:solidFill>
                <a:latin typeface="Times New Roman" pitchFamily="18" charset="0"/>
                <a:cs typeface="Times New Roman" pitchFamily="18" charset="0"/>
              </a:rPr>
              <a:t>(1)</a:t>
            </a:r>
            <a:r>
              <a:rPr lang="zh-CN" altLang="en-US" sz="2400" b="1" dirty="0">
                <a:latin typeface="Times New Roman" pitchFamily="18" charset="0"/>
                <a:cs typeface="Times New Roman" pitchFamily="18" charset="0"/>
              </a:rPr>
              <a:t>中对应项的系数</a:t>
            </a:r>
          </a:p>
        </p:txBody>
      </p:sp>
      <p:grpSp>
        <p:nvGrpSpPr>
          <p:cNvPr id="248853" name="Group 21"/>
          <p:cNvGrpSpPr>
            <a:grpSpLocks/>
          </p:cNvGrpSpPr>
          <p:nvPr/>
        </p:nvGrpSpPr>
        <p:grpSpPr bwMode="auto">
          <a:xfrm>
            <a:off x="1062038" y="3734506"/>
            <a:ext cx="6022976" cy="2717800"/>
            <a:chOff x="669" y="2425"/>
            <a:chExt cx="3794" cy="1712"/>
          </a:xfrm>
        </p:grpSpPr>
        <p:graphicFrame>
          <p:nvGraphicFramePr>
            <p:cNvPr id="248854" name="Object 22"/>
            <p:cNvGraphicFramePr>
              <a:graphicFrameLocks noChangeAspect="1"/>
            </p:cNvGraphicFramePr>
            <p:nvPr/>
          </p:nvGraphicFramePr>
          <p:xfrm>
            <a:off x="2684" y="2425"/>
            <a:ext cx="1779" cy="1712"/>
          </p:xfrm>
          <a:graphic>
            <a:graphicData uri="http://schemas.openxmlformats.org/presentationml/2006/ole">
              <mc:AlternateContent xmlns:mc="http://schemas.openxmlformats.org/markup-compatibility/2006">
                <mc:Choice xmlns:v="urn:schemas-microsoft-com:vml" Requires="v">
                  <p:oleObj spid="_x0000_s34937" name="公式" r:id="rId9" imgW="1371600" imgH="1320800" progId="Equation.3">
                    <p:embed/>
                  </p:oleObj>
                </mc:Choice>
                <mc:Fallback>
                  <p:oleObj name="公式" r:id="rId9" imgW="1371600" imgH="1320800" progId="Equation.3">
                    <p:embed/>
                    <p:pic>
                      <p:nvPicPr>
                        <p:cNvPr id="0" name="Picture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4" y="2425"/>
                          <a:ext cx="1779" cy="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5" name="Text Box 23"/>
            <p:cNvSpPr txBox="1">
              <a:spLocks noChangeArrowheads="1"/>
            </p:cNvSpPr>
            <p:nvPr/>
          </p:nvSpPr>
          <p:spPr bwMode="auto">
            <a:xfrm>
              <a:off x="669" y="3021"/>
              <a:ext cx="1542" cy="2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zh-CN" altLang="en-US" sz="2400" b="1" dirty="0">
                  <a:solidFill>
                    <a:srgbClr val="FF0000"/>
                  </a:solidFill>
                  <a:latin typeface="Times New Roman" pitchFamily="18" charset="0"/>
                  <a:cs typeface="Times New Roman" pitchFamily="18" charset="0"/>
                </a:rPr>
                <a:t>得</a:t>
              </a:r>
              <a:r>
                <a:rPr lang="en-US" altLang="zh-CN" sz="2400" b="1" dirty="0">
                  <a:solidFill>
                    <a:srgbClr val="FF0000"/>
                  </a:solidFill>
                  <a:latin typeface="Times New Roman" pitchFamily="18" charset="0"/>
                  <a:cs typeface="Times New Roman" pitchFamily="18" charset="0"/>
                </a:rPr>
                <a:t>Y</a:t>
              </a:r>
              <a:r>
                <a:rPr lang="en-US" altLang="zh-CN" sz="2400" b="1" dirty="0">
                  <a:solidFill>
                    <a:srgbClr val="FF0000"/>
                  </a:solidFill>
                  <a:latin typeface="Times New Roman" pitchFamily="18" charset="0"/>
                  <a:cs typeface="Times New Roman" pitchFamily="18" charset="0"/>
                  <a:sym typeface="Symbol" pitchFamily="18" charset="2"/>
                </a:rPr>
                <a:t></a:t>
              </a:r>
              <a:r>
                <a:rPr lang="zh-CN" altLang="en-US" sz="2400" b="1" dirty="0">
                  <a:solidFill>
                    <a:srgbClr val="FF0000"/>
                  </a:solidFill>
                  <a:latin typeface="Times New Roman" pitchFamily="18" charset="0"/>
                  <a:cs typeface="Times New Roman" pitchFamily="18" charset="0"/>
                  <a:sym typeface="Symbol" pitchFamily="18" charset="2"/>
                </a:rPr>
                <a:t>电阻关系</a:t>
              </a:r>
            </a:p>
          </p:txBody>
        </p:sp>
      </p:grpSp>
      <p:sp>
        <p:nvSpPr>
          <p:cNvPr id="2" name="标题 1"/>
          <p:cNvSpPr>
            <a:spLocks noGrp="1"/>
          </p:cNvSpPr>
          <p:nvPr>
            <p:ph type="title" idx="4294967295"/>
          </p:nvPr>
        </p:nvSpPr>
        <p:spPr/>
        <p:txBody>
          <a:bodyPr/>
          <a:lstStyle/>
          <a:p>
            <a:r>
              <a:rPr lang="en-US" altLang="zh-CN" sz="3600" b="1" baseline="0" dirty="0" smtClean="0">
                <a:solidFill>
                  <a:srgbClr val="FFFF00"/>
                </a:solidFill>
                <a:effectLst/>
                <a:latin typeface="Times New Roman"/>
                <a:ea typeface="宋体"/>
                <a:cs typeface="+mj-cs"/>
              </a:rPr>
              <a:t>2.1 </a:t>
            </a:r>
            <a:r>
              <a:rPr lang="zh-CN" altLang="zh-CN" sz="3600" b="1" baseline="0" dirty="0" smtClean="0">
                <a:solidFill>
                  <a:srgbClr val="FFFF00"/>
                </a:solidFill>
                <a:effectLst/>
                <a:latin typeface="Times New Roman"/>
                <a:ea typeface="宋体"/>
                <a:cs typeface="+mj-cs"/>
              </a:rPr>
              <a:t>等效电路分析法</a:t>
            </a:r>
            <a:r>
              <a:rPr lang="zh-CN" altLang="zh-CN" sz="3600" b="1" baseline="0" dirty="0" smtClean="0">
                <a:solidFill>
                  <a:srgbClr val="FFFF00"/>
                </a:solidFill>
                <a:effectLst/>
                <a:latin typeface="Times New Roman"/>
                <a:ea typeface="楷体_GB2312"/>
                <a:cs typeface="+mj-cs"/>
              </a:rPr>
              <a:t>（</a:t>
            </a:r>
            <a:r>
              <a:rPr lang="zh-CN" altLang="zh-CN" sz="3600" b="1" baseline="0" dirty="0" smtClean="0">
                <a:solidFill>
                  <a:srgbClr val="FFFF00"/>
                </a:solidFill>
                <a:effectLst/>
                <a:latin typeface="Times New Roman"/>
                <a:ea typeface="宋体"/>
                <a:cs typeface="+mj-cs"/>
              </a:rPr>
              <a:t>续</a:t>
            </a:r>
            <a:r>
              <a:rPr lang="en-US" altLang="zh-CN" sz="3600" b="1" baseline="0" dirty="0" smtClean="0">
                <a:solidFill>
                  <a:srgbClr val="FFFF00"/>
                </a:solidFill>
                <a:effectLst/>
                <a:latin typeface="Times New Roman"/>
                <a:ea typeface="宋体"/>
                <a:cs typeface="+mj-cs"/>
              </a:rPr>
              <a:t>19</a:t>
            </a:r>
            <a:r>
              <a:rPr lang="zh-CN" altLang="zh-CN" sz="3600" b="1" baseline="0" dirty="0" smtClean="0">
                <a:solidFill>
                  <a:srgbClr val="FFFF00"/>
                </a:solidFill>
                <a:effectLst/>
                <a:latin typeface="Times New Roman"/>
                <a:ea typeface="楷体_GB2312"/>
                <a:cs typeface="+mj-cs"/>
              </a:rPr>
              <a:t>）</a:t>
            </a:r>
            <a:endParaRPr lang="zh-CN" altLang="en-US" dirty="0"/>
          </a:p>
        </p:txBody>
      </p:sp>
    </p:spTree>
    <p:extLst>
      <p:ext uri="{BB962C8B-B14F-4D97-AF65-F5344CB8AC3E}">
        <p14:creationId xmlns:p14="http://schemas.microsoft.com/office/powerpoint/2010/main" val="3889025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8846"/>
                                        </p:tgtEl>
                                        <p:attrNameLst>
                                          <p:attrName>style.visibility</p:attrName>
                                        </p:attrNameLst>
                                      </p:cBhvr>
                                      <p:to>
                                        <p:strVal val="visible"/>
                                      </p:to>
                                    </p:set>
                                    <p:animEffect transition="in" filter="wipe(left)">
                                      <p:cBhvr>
                                        <p:cTn id="7" dur="500"/>
                                        <p:tgtEl>
                                          <p:spTgt spid="248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8840"/>
                                        </p:tgtEl>
                                        <p:attrNameLst>
                                          <p:attrName>style.visibility</p:attrName>
                                        </p:attrNameLst>
                                      </p:cBhvr>
                                      <p:to>
                                        <p:strVal val="visible"/>
                                      </p:to>
                                    </p:set>
                                    <p:animEffect transition="in" filter="wipe(left)">
                                      <p:cBhvr>
                                        <p:cTn id="12" dur="500"/>
                                        <p:tgtEl>
                                          <p:spTgt spid="248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52">
                                            <p:txEl>
                                              <p:pRg st="0" end="0"/>
                                            </p:txEl>
                                          </p:spTgt>
                                        </p:tgtEl>
                                        <p:attrNameLst>
                                          <p:attrName>style.visibility</p:attrName>
                                        </p:attrNameLst>
                                      </p:cBhvr>
                                      <p:to>
                                        <p:strVal val="visible"/>
                                      </p:to>
                                    </p:set>
                                    <p:animEffect transition="in" filter="wipe(left)">
                                      <p:cBhvr>
                                        <p:cTn id="17" dur="500"/>
                                        <p:tgtEl>
                                          <p:spTgt spid="2488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8853"/>
                                        </p:tgtEl>
                                        <p:attrNameLst>
                                          <p:attrName>style.visibility</p:attrName>
                                        </p:attrNameLst>
                                      </p:cBhvr>
                                      <p:to>
                                        <p:strVal val="visible"/>
                                      </p:to>
                                    </p:set>
                                    <p:animEffect transition="in" filter="wipe(left)">
                                      <p:cBhvr>
                                        <p:cTn id="22" dur="500"/>
                                        <p:tgtEl>
                                          <p:spTgt spid="24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58" name="Group 2"/>
          <p:cNvGrpSpPr>
            <a:grpSpLocks/>
          </p:cNvGrpSpPr>
          <p:nvPr/>
        </p:nvGrpSpPr>
        <p:grpSpPr bwMode="auto">
          <a:xfrm>
            <a:off x="744538" y="476672"/>
            <a:ext cx="2824162" cy="3006725"/>
            <a:chOff x="360" y="106"/>
            <a:chExt cx="1779" cy="1894"/>
          </a:xfrm>
        </p:grpSpPr>
        <p:graphicFrame>
          <p:nvGraphicFramePr>
            <p:cNvPr id="249859" name="Object 3"/>
            <p:cNvGraphicFramePr>
              <a:graphicFrameLocks noChangeAspect="1"/>
            </p:cNvGraphicFramePr>
            <p:nvPr>
              <p:extLst>
                <p:ext uri="{D42A27DB-BD31-4B8C-83A1-F6EECF244321}">
                  <p14:modId xmlns:p14="http://schemas.microsoft.com/office/powerpoint/2010/main" val="457005226"/>
                </p:ext>
              </p:extLst>
            </p:nvPr>
          </p:nvGraphicFramePr>
          <p:xfrm>
            <a:off x="475" y="272"/>
            <a:ext cx="1664" cy="1728"/>
          </p:xfrm>
          <a:graphic>
            <a:graphicData uri="http://schemas.openxmlformats.org/presentationml/2006/ole">
              <mc:AlternateContent xmlns:mc="http://schemas.openxmlformats.org/markup-compatibility/2006">
                <mc:Choice xmlns:v="urn:schemas-microsoft-com:vml" Requires="v">
                  <p:oleObj spid="_x0000_s35929" name="Equation" r:id="rId3" imgW="1282680" imgH="1333440" progId="">
                    <p:embed/>
                  </p:oleObj>
                </mc:Choice>
                <mc:Fallback>
                  <p:oleObj name="Equation" r:id="rId3" imgW="1282680" imgH="1333440" progId="">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 y="272"/>
                          <a:ext cx="1664" cy="1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0" name="Text Box 4"/>
            <p:cNvSpPr txBox="1">
              <a:spLocks noChangeArrowheads="1"/>
            </p:cNvSpPr>
            <p:nvPr/>
          </p:nvSpPr>
          <p:spPr bwMode="auto">
            <a:xfrm>
              <a:off x="480" y="106"/>
              <a:ext cx="10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b="1">
                <a:latin typeface="Times New Roman" pitchFamily="18" charset="0"/>
                <a:cs typeface="Times New Roman" pitchFamily="18" charset="0"/>
              </a:endParaRPr>
            </a:p>
          </p:txBody>
        </p:sp>
        <p:sp>
          <p:nvSpPr>
            <p:cNvPr id="249861" name="AutoShape 5"/>
            <p:cNvSpPr>
              <a:spLocks/>
            </p:cNvSpPr>
            <p:nvPr/>
          </p:nvSpPr>
          <p:spPr bwMode="auto">
            <a:xfrm>
              <a:off x="360" y="480"/>
              <a:ext cx="58" cy="1248"/>
            </a:xfrm>
            <a:prstGeom prst="leftBracket">
              <a:avLst>
                <a:gd name="adj" fmla="val 179310"/>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grpSp>
      <p:grpSp>
        <p:nvGrpSpPr>
          <p:cNvPr id="249862" name="Group 6"/>
          <p:cNvGrpSpPr>
            <a:grpSpLocks/>
          </p:cNvGrpSpPr>
          <p:nvPr/>
        </p:nvGrpSpPr>
        <p:grpSpPr bwMode="auto">
          <a:xfrm>
            <a:off x="4375150" y="929704"/>
            <a:ext cx="2028825" cy="2008188"/>
            <a:chOff x="3971" y="1488"/>
            <a:chExt cx="1278" cy="1265"/>
          </a:xfrm>
        </p:grpSpPr>
        <p:sp>
          <p:nvSpPr>
            <p:cNvPr id="249863" name="Line 7"/>
            <p:cNvSpPr>
              <a:spLocks noChangeShapeType="1"/>
            </p:cNvSpPr>
            <p:nvPr/>
          </p:nvSpPr>
          <p:spPr bwMode="auto">
            <a:xfrm flipH="1">
              <a:off x="3971" y="1488"/>
              <a:ext cx="661"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4" name="Line 8"/>
            <p:cNvSpPr>
              <a:spLocks noChangeShapeType="1"/>
            </p:cNvSpPr>
            <p:nvPr/>
          </p:nvSpPr>
          <p:spPr bwMode="auto">
            <a:xfrm>
              <a:off x="3971" y="2535"/>
              <a:ext cx="12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5" name="Line 9"/>
            <p:cNvSpPr>
              <a:spLocks noChangeShapeType="1"/>
            </p:cNvSpPr>
            <p:nvPr/>
          </p:nvSpPr>
          <p:spPr bwMode="auto">
            <a:xfrm>
              <a:off x="4632" y="1488"/>
              <a:ext cx="587"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6" name="Line 10"/>
            <p:cNvSpPr>
              <a:spLocks noChangeShapeType="1"/>
            </p:cNvSpPr>
            <p:nvPr/>
          </p:nvSpPr>
          <p:spPr bwMode="auto">
            <a:xfrm>
              <a:off x="4632" y="1488"/>
              <a:ext cx="0"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7" name="Line 11"/>
            <p:cNvSpPr>
              <a:spLocks noChangeShapeType="1"/>
            </p:cNvSpPr>
            <p:nvPr/>
          </p:nvSpPr>
          <p:spPr bwMode="auto">
            <a:xfrm flipH="1">
              <a:off x="3971" y="2161"/>
              <a:ext cx="661"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8" name="Line 12"/>
            <p:cNvSpPr>
              <a:spLocks noChangeShapeType="1"/>
            </p:cNvSpPr>
            <p:nvPr/>
          </p:nvSpPr>
          <p:spPr bwMode="auto">
            <a:xfrm>
              <a:off x="4632" y="2161"/>
              <a:ext cx="587"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69" name="Text Box 13"/>
            <p:cNvSpPr txBox="1">
              <a:spLocks noChangeArrowheads="1"/>
            </p:cNvSpPr>
            <p:nvPr/>
          </p:nvSpPr>
          <p:spPr bwMode="auto">
            <a:xfrm>
              <a:off x="4923" y="1788"/>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chemeClr val="tx2"/>
                  </a:solidFill>
                  <a:latin typeface="Times New Roman" pitchFamily="18" charset="0"/>
                  <a:cs typeface="Times New Roman" pitchFamily="18" charset="0"/>
                </a:rPr>
                <a:t>R</a:t>
              </a:r>
              <a:r>
                <a:rPr lang="en-US" altLang="zh-CN" sz="1400" b="1">
                  <a:solidFill>
                    <a:schemeClr val="tx2"/>
                  </a:solidFill>
                  <a:latin typeface="Times New Roman" pitchFamily="18" charset="0"/>
                  <a:cs typeface="Times New Roman" pitchFamily="18" charset="0"/>
                </a:rPr>
                <a:t>31</a:t>
              </a:r>
              <a:endParaRPr lang="en-US" altLang="zh-CN" b="1" i="1">
                <a:solidFill>
                  <a:schemeClr val="tx2"/>
                </a:solidFill>
                <a:latin typeface="Times New Roman" pitchFamily="18" charset="0"/>
                <a:cs typeface="Times New Roman" pitchFamily="18" charset="0"/>
              </a:endParaRPr>
            </a:p>
          </p:txBody>
        </p:sp>
        <p:sp>
          <p:nvSpPr>
            <p:cNvPr id="249870" name="Text Box 14"/>
            <p:cNvSpPr txBox="1">
              <a:spLocks noChangeArrowheads="1"/>
            </p:cNvSpPr>
            <p:nvPr/>
          </p:nvSpPr>
          <p:spPr bwMode="auto">
            <a:xfrm>
              <a:off x="4444" y="2520"/>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chemeClr val="tx2"/>
                  </a:solidFill>
                  <a:latin typeface="Times New Roman" pitchFamily="18" charset="0"/>
                  <a:cs typeface="Times New Roman" pitchFamily="18" charset="0"/>
                </a:rPr>
                <a:t>R</a:t>
              </a:r>
              <a:r>
                <a:rPr lang="en-US" altLang="zh-CN" sz="1400" b="1">
                  <a:solidFill>
                    <a:schemeClr val="tx2"/>
                  </a:solidFill>
                  <a:latin typeface="Times New Roman" pitchFamily="18" charset="0"/>
                  <a:cs typeface="Times New Roman" pitchFamily="18" charset="0"/>
                </a:rPr>
                <a:t>23</a:t>
              </a:r>
              <a:endParaRPr lang="en-US" altLang="zh-CN" b="1" i="1">
                <a:solidFill>
                  <a:schemeClr val="tx2"/>
                </a:solidFill>
                <a:latin typeface="Times New Roman" pitchFamily="18" charset="0"/>
                <a:cs typeface="Times New Roman" pitchFamily="18" charset="0"/>
              </a:endParaRPr>
            </a:p>
          </p:txBody>
        </p:sp>
        <p:sp>
          <p:nvSpPr>
            <p:cNvPr id="249871" name="Text Box 15"/>
            <p:cNvSpPr txBox="1">
              <a:spLocks noChangeArrowheads="1"/>
            </p:cNvSpPr>
            <p:nvPr/>
          </p:nvSpPr>
          <p:spPr bwMode="auto">
            <a:xfrm>
              <a:off x="3971" y="1749"/>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dirty="0">
                  <a:solidFill>
                    <a:schemeClr val="tx2"/>
                  </a:solidFill>
                  <a:latin typeface="Times New Roman" pitchFamily="18" charset="0"/>
                  <a:cs typeface="Times New Roman" pitchFamily="18" charset="0"/>
                </a:rPr>
                <a:t>R</a:t>
              </a:r>
              <a:r>
                <a:rPr lang="en-US" altLang="zh-CN" sz="1400" b="1" dirty="0">
                  <a:solidFill>
                    <a:schemeClr val="tx2"/>
                  </a:solidFill>
                  <a:latin typeface="Times New Roman" pitchFamily="18" charset="0"/>
                  <a:cs typeface="Times New Roman" pitchFamily="18" charset="0"/>
                </a:rPr>
                <a:t>12</a:t>
              </a:r>
              <a:endParaRPr lang="en-US" altLang="zh-CN" b="1" i="1" dirty="0">
                <a:solidFill>
                  <a:schemeClr val="tx2"/>
                </a:solidFill>
                <a:latin typeface="Times New Roman" pitchFamily="18" charset="0"/>
                <a:cs typeface="Times New Roman" pitchFamily="18" charset="0"/>
              </a:endParaRPr>
            </a:p>
          </p:txBody>
        </p:sp>
        <p:sp>
          <p:nvSpPr>
            <p:cNvPr id="249872" name="Text Box 16"/>
            <p:cNvSpPr txBox="1">
              <a:spLocks noChangeArrowheads="1"/>
            </p:cNvSpPr>
            <p:nvPr/>
          </p:nvSpPr>
          <p:spPr bwMode="auto">
            <a:xfrm>
              <a:off x="4754" y="2037"/>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FF0000"/>
                  </a:solidFill>
                  <a:latin typeface="Times New Roman" pitchFamily="18" charset="0"/>
                  <a:cs typeface="Times New Roman" pitchFamily="18" charset="0"/>
                </a:rPr>
                <a:t>R</a:t>
              </a:r>
              <a:r>
                <a:rPr lang="en-US" altLang="zh-CN" sz="1400" b="1">
                  <a:solidFill>
                    <a:srgbClr val="FF0000"/>
                  </a:solidFill>
                  <a:latin typeface="Times New Roman" pitchFamily="18" charset="0"/>
                  <a:cs typeface="Times New Roman" pitchFamily="18" charset="0"/>
                </a:rPr>
                <a:t>3</a:t>
              </a:r>
              <a:endParaRPr lang="en-US" altLang="zh-CN" b="1" i="1">
                <a:latin typeface="Times New Roman" pitchFamily="18" charset="0"/>
                <a:cs typeface="Times New Roman" pitchFamily="18" charset="0"/>
              </a:endParaRPr>
            </a:p>
          </p:txBody>
        </p:sp>
        <p:sp>
          <p:nvSpPr>
            <p:cNvPr id="249873" name="Text Box 17"/>
            <p:cNvSpPr txBox="1">
              <a:spLocks noChangeArrowheads="1"/>
            </p:cNvSpPr>
            <p:nvPr/>
          </p:nvSpPr>
          <p:spPr bwMode="auto">
            <a:xfrm>
              <a:off x="4339" y="2220"/>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R</a:t>
              </a:r>
              <a:r>
                <a:rPr lang="en-US" altLang="zh-CN" sz="1400" b="1">
                  <a:solidFill>
                    <a:srgbClr val="FF0000"/>
                  </a:solidFill>
                  <a:latin typeface="Times New Roman" pitchFamily="18" charset="0"/>
                  <a:cs typeface="Times New Roman" pitchFamily="18" charset="0"/>
                </a:rPr>
                <a:t>2</a:t>
              </a:r>
              <a:endParaRPr lang="en-US" altLang="zh-CN" b="1" i="1">
                <a:latin typeface="Times New Roman" pitchFamily="18" charset="0"/>
                <a:cs typeface="Times New Roman" pitchFamily="18" charset="0"/>
              </a:endParaRPr>
            </a:p>
          </p:txBody>
        </p:sp>
        <p:sp>
          <p:nvSpPr>
            <p:cNvPr id="249874" name="Text Box 18"/>
            <p:cNvSpPr txBox="1">
              <a:spLocks noChangeArrowheads="1"/>
            </p:cNvSpPr>
            <p:nvPr/>
          </p:nvSpPr>
          <p:spPr bwMode="auto">
            <a:xfrm>
              <a:off x="4415" y="1831"/>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dirty="0">
                  <a:solidFill>
                    <a:srgbClr val="FF0000"/>
                  </a:solidFill>
                  <a:latin typeface="Times New Roman" pitchFamily="18" charset="0"/>
                  <a:cs typeface="Times New Roman" pitchFamily="18" charset="0"/>
                </a:rPr>
                <a:t>R</a:t>
              </a:r>
              <a:r>
                <a:rPr lang="en-US" altLang="zh-CN" sz="1400" b="1" dirty="0">
                  <a:solidFill>
                    <a:srgbClr val="FF0000"/>
                  </a:solidFill>
                  <a:latin typeface="Times New Roman" pitchFamily="18" charset="0"/>
                  <a:cs typeface="Times New Roman" pitchFamily="18" charset="0"/>
                </a:rPr>
                <a:t>1</a:t>
              </a:r>
              <a:endParaRPr lang="en-US" altLang="zh-CN" b="1" i="1" dirty="0">
                <a:latin typeface="Times New Roman" pitchFamily="18" charset="0"/>
                <a:cs typeface="Times New Roman" pitchFamily="18" charset="0"/>
              </a:endParaRPr>
            </a:p>
          </p:txBody>
        </p:sp>
      </p:grpSp>
      <p:graphicFrame>
        <p:nvGraphicFramePr>
          <p:cNvPr id="249875" name="Object 19"/>
          <p:cNvGraphicFramePr>
            <a:graphicFrameLocks noChangeAspect="1"/>
          </p:cNvGraphicFramePr>
          <p:nvPr>
            <p:extLst>
              <p:ext uri="{D42A27DB-BD31-4B8C-83A1-F6EECF244321}">
                <p14:modId xmlns:p14="http://schemas.microsoft.com/office/powerpoint/2010/main" val="3307875778"/>
              </p:ext>
            </p:extLst>
          </p:nvPr>
        </p:nvGraphicFramePr>
        <p:xfrm>
          <a:off x="851312" y="3640518"/>
          <a:ext cx="2868612" cy="2616200"/>
        </p:xfrm>
        <a:graphic>
          <a:graphicData uri="http://schemas.openxmlformats.org/presentationml/2006/ole">
            <mc:AlternateContent xmlns:mc="http://schemas.openxmlformats.org/markup-compatibility/2006">
              <mc:Choice xmlns:v="urn:schemas-microsoft-com:vml" Requires="v">
                <p:oleObj spid="_x0000_s35930" name="Equation" r:id="rId5" imgW="1168200" imgH="1333440" progId="">
                  <p:embed/>
                </p:oleObj>
              </mc:Choice>
              <mc:Fallback>
                <p:oleObj name="Equation" r:id="rId5" imgW="1168200" imgH="1333440" progId="">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312" y="3640518"/>
                        <a:ext cx="2868612" cy="261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6" name="Object 20"/>
          <p:cNvGraphicFramePr>
            <a:graphicFrameLocks noChangeAspect="1"/>
          </p:cNvGraphicFramePr>
          <p:nvPr>
            <p:extLst>
              <p:ext uri="{D42A27DB-BD31-4B8C-83A1-F6EECF244321}">
                <p14:modId xmlns:p14="http://schemas.microsoft.com/office/powerpoint/2010/main" val="1140574824"/>
              </p:ext>
            </p:extLst>
          </p:nvPr>
        </p:nvGraphicFramePr>
        <p:xfrm>
          <a:off x="5761158" y="5013176"/>
          <a:ext cx="3146425" cy="993775"/>
        </p:xfrm>
        <a:graphic>
          <a:graphicData uri="http://schemas.openxmlformats.org/presentationml/2006/ole">
            <mc:AlternateContent xmlns:mc="http://schemas.openxmlformats.org/markup-compatibility/2006">
              <mc:Choice xmlns:v="urn:schemas-microsoft-com:vml" Requires="v">
                <p:oleObj spid="_x0000_s35931" name="Equation" r:id="rId7" imgW="1447800" imgH="457200" progId="Equation.3">
                  <p:embed/>
                </p:oleObj>
              </mc:Choice>
              <mc:Fallback>
                <p:oleObj name="Equation" r:id="rId7" imgW="1447800" imgH="457200" progId="Equation.3">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1158" y="5013176"/>
                        <a:ext cx="3146425"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9877" name="Group 21"/>
          <p:cNvGrpSpPr>
            <a:grpSpLocks/>
          </p:cNvGrpSpPr>
          <p:nvPr/>
        </p:nvGrpSpPr>
        <p:grpSpPr bwMode="auto">
          <a:xfrm>
            <a:off x="250827" y="2822575"/>
            <a:ext cx="7666039" cy="1914525"/>
            <a:chOff x="158" y="1778"/>
            <a:chExt cx="4829" cy="1206"/>
          </a:xfrm>
        </p:grpSpPr>
        <p:sp>
          <p:nvSpPr>
            <p:cNvPr id="249878" name="Text Box 22"/>
            <p:cNvSpPr txBox="1">
              <a:spLocks noChangeArrowheads="1"/>
            </p:cNvSpPr>
            <p:nvPr/>
          </p:nvSpPr>
          <p:spPr bwMode="auto">
            <a:xfrm>
              <a:off x="158" y="2057"/>
              <a:ext cx="12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800" b="1" dirty="0">
                  <a:latin typeface="Times New Roman" pitchFamily="18" charset="0"/>
                  <a:cs typeface="Times New Roman" pitchFamily="18" charset="0"/>
                </a:rPr>
                <a:t>用电导表示</a:t>
              </a:r>
            </a:p>
          </p:txBody>
        </p:sp>
        <p:grpSp>
          <p:nvGrpSpPr>
            <p:cNvPr id="249879" name="Group 23"/>
            <p:cNvGrpSpPr>
              <a:grpSpLocks/>
            </p:cNvGrpSpPr>
            <p:nvPr/>
          </p:nvGrpSpPr>
          <p:grpSpPr bwMode="auto">
            <a:xfrm>
              <a:off x="3523" y="1778"/>
              <a:ext cx="1464" cy="1206"/>
              <a:chOff x="3971" y="1488"/>
              <a:chExt cx="1248" cy="1278"/>
            </a:xfrm>
          </p:grpSpPr>
          <p:sp>
            <p:nvSpPr>
              <p:cNvPr id="249880" name="Line 24"/>
              <p:cNvSpPr>
                <a:spLocks noChangeShapeType="1"/>
              </p:cNvSpPr>
              <p:nvPr/>
            </p:nvSpPr>
            <p:spPr bwMode="auto">
              <a:xfrm flipH="1">
                <a:off x="3971" y="1488"/>
                <a:ext cx="661"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1" name="Line 25"/>
              <p:cNvSpPr>
                <a:spLocks noChangeShapeType="1"/>
              </p:cNvSpPr>
              <p:nvPr/>
            </p:nvSpPr>
            <p:spPr bwMode="auto">
              <a:xfrm>
                <a:off x="3971" y="2535"/>
                <a:ext cx="12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2" name="Line 26"/>
              <p:cNvSpPr>
                <a:spLocks noChangeShapeType="1"/>
              </p:cNvSpPr>
              <p:nvPr/>
            </p:nvSpPr>
            <p:spPr bwMode="auto">
              <a:xfrm>
                <a:off x="4632" y="1488"/>
                <a:ext cx="587"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3" name="Line 27"/>
              <p:cNvSpPr>
                <a:spLocks noChangeShapeType="1"/>
              </p:cNvSpPr>
              <p:nvPr/>
            </p:nvSpPr>
            <p:spPr bwMode="auto">
              <a:xfrm>
                <a:off x="4632" y="1488"/>
                <a:ext cx="0"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4" name="Line 28"/>
              <p:cNvSpPr>
                <a:spLocks noChangeShapeType="1"/>
              </p:cNvSpPr>
              <p:nvPr/>
            </p:nvSpPr>
            <p:spPr bwMode="auto">
              <a:xfrm flipH="1">
                <a:off x="3971" y="2161"/>
                <a:ext cx="661"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5" name="Line 29"/>
              <p:cNvSpPr>
                <a:spLocks noChangeShapeType="1"/>
              </p:cNvSpPr>
              <p:nvPr/>
            </p:nvSpPr>
            <p:spPr bwMode="auto">
              <a:xfrm>
                <a:off x="4632" y="2161"/>
                <a:ext cx="587"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49886" name="Text Box 30"/>
              <p:cNvSpPr txBox="1">
                <a:spLocks noChangeArrowheads="1"/>
              </p:cNvSpPr>
              <p:nvPr/>
            </p:nvSpPr>
            <p:spPr bwMode="auto">
              <a:xfrm>
                <a:off x="4923" y="1788"/>
                <a:ext cx="285"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chemeClr val="tx2"/>
                    </a:solidFill>
                    <a:latin typeface="Times New Roman" pitchFamily="18" charset="0"/>
                    <a:cs typeface="Times New Roman" pitchFamily="18" charset="0"/>
                  </a:rPr>
                  <a:t>G</a:t>
                </a:r>
                <a:r>
                  <a:rPr lang="en-US" altLang="zh-CN" sz="1400" b="1">
                    <a:solidFill>
                      <a:schemeClr val="tx2"/>
                    </a:solidFill>
                    <a:latin typeface="Times New Roman" pitchFamily="18" charset="0"/>
                    <a:cs typeface="Times New Roman" pitchFamily="18" charset="0"/>
                  </a:rPr>
                  <a:t>31</a:t>
                </a:r>
                <a:endParaRPr lang="en-US" altLang="zh-CN" b="1" i="1">
                  <a:solidFill>
                    <a:schemeClr val="tx2"/>
                  </a:solidFill>
                  <a:latin typeface="Times New Roman" pitchFamily="18" charset="0"/>
                  <a:cs typeface="Times New Roman" pitchFamily="18" charset="0"/>
                </a:endParaRPr>
              </a:p>
            </p:txBody>
          </p:sp>
          <p:sp>
            <p:nvSpPr>
              <p:cNvPr id="249887" name="Text Box 31"/>
              <p:cNvSpPr txBox="1">
                <a:spLocks noChangeArrowheads="1"/>
              </p:cNvSpPr>
              <p:nvPr/>
            </p:nvSpPr>
            <p:spPr bwMode="auto">
              <a:xfrm>
                <a:off x="4444" y="2520"/>
                <a:ext cx="285"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chemeClr val="tx2"/>
                    </a:solidFill>
                    <a:latin typeface="Times New Roman" pitchFamily="18" charset="0"/>
                    <a:cs typeface="Times New Roman" pitchFamily="18" charset="0"/>
                  </a:rPr>
                  <a:t>G</a:t>
                </a:r>
                <a:r>
                  <a:rPr lang="en-US" altLang="zh-CN" sz="1400" b="1">
                    <a:solidFill>
                      <a:schemeClr val="tx2"/>
                    </a:solidFill>
                    <a:latin typeface="Times New Roman" pitchFamily="18" charset="0"/>
                    <a:cs typeface="Times New Roman" pitchFamily="18" charset="0"/>
                  </a:rPr>
                  <a:t>23</a:t>
                </a:r>
                <a:endParaRPr lang="en-US" altLang="zh-CN" b="1" i="1">
                  <a:solidFill>
                    <a:schemeClr val="tx2"/>
                  </a:solidFill>
                  <a:latin typeface="Times New Roman" pitchFamily="18" charset="0"/>
                  <a:cs typeface="Times New Roman" pitchFamily="18" charset="0"/>
                </a:endParaRPr>
              </a:p>
            </p:txBody>
          </p:sp>
          <p:sp>
            <p:nvSpPr>
              <p:cNvPr id="249888" name="Text Box 32"/>
              <p:cNvSpPr txBox="1">
                <a:spLocks noChangeArrowheads="1"/>
              </p:cNvSpPr>
              <p:nvPr/>
            </p:nvSpPr>
            <p:spPr bwMode="auto">
              <a:xfrm>
                <a:off x="3971" y="1749"/>
                <a:ext cx="285"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dirty="0">
                    <a:solidFill>
                      <a:schemeClr val="tx2"/>
                    </a:solidFill>
                    <a:latin typeface="Times New Roman" pitchFamily="18" charset="0"/>
                    <a:cs typeface="Times New Roman" pitchFamily="18" charset="0"/>
                  </a:rPr>
                  <a:t>G</a:t>
                </a:r>
                <a:r>
                  <a:rPr lang="en-US" altLang="zh-CN" sz="1400" b="1" dirty="0">
                    <a:solidFill>
                      <a:schemeClr val="tx2"/>
                    </a:solidFill>
                    <a:latin typeface="Times New Roman" pitchFamily="18" charset="0"/>
                    <a:cs typeface="Times New Roman" pitchFamily="18" charset="0"/>
                  </a:rPr>
                  <a:t>12</a:t>
                </a:r>
                <a:endParaRPr lang="en-US" altLang="zh-CN" b="1" i="1" dirty="0">
                  <a:solidFill>
                    <a:schemeClr val="tx2"/>
                  </a:solidFill>
                  <a:latin typeface="Times New Roman" pitchFamily="18" charset="0"/>
                  <a:cs typeface="Times New Roman" pitchFamily="18" charset="0"/>
                </a:endParaRPr>
              </a:p>
            </p:txBody>
          </p:sp>
          <p:sp>
            <p:nvSpPr>
              <p:cNvPr id="249889" name="Text Box 33"/>
              <p:cNvSpPr txBox="1">
                <a:spLocks noChangeArrowheads="1"/>
              </p:cNvSpPr>
              <p:nvPr/>
            </p:nvSpPr>
            <p:spPr bwMode="auto">
              <a:xfrm>
                <a:off x="4754" y="2037"/>
                <a:ext cx="23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FF0000"/>
                    </a:solidFill>
                    <a:latin typeface="Times New Roman" pitchFamily="18" charset="0"/>
                    <a:cs typeface="Times New Roman" pitchFamily="18" charset="0"/>
                  </a:rPr>
                  <a:t>G</a:t>
                </a:r>
                <a:r>
                  <a:rPr lang="en-US" altLang="zh-CN" sz="1400" b="1">
                    <a:solidFill>
                      <a:srgbClr val="FF0000"/>
                    </a:solidFill>
                    <a:latin typeface="Times New Roman" pitchFamily="18" charset="0"/>
                    <a:cs typeface="Times New Roman" pitchFamily="18" charset="0"/>
                  </a:rPr>
                  <a:t>3</a:t>
                </a:r>
                <a:endParaRPr lang="en-US" altLang="zh-CN" b="1" i="1">
                  <a:latin typeface="Times New Roman" pitchFamily="18" charset="0"/>
                  <a:cs typeface="Times New Roman" pitchFamily="18" charset="0"/>
                </a:endParaRPr>
              </a:p>
            </p:txBody>
          </p:sp>
          <p:sp>
            <p:nvSpPr>
              <p:cNvPr id="249890" name="Text Box 34"/>
              <p:cNvSpPr txBox="1">
                <a:spLocks noChangeArrowheads="1"/>
              </p:cNvSpPr>
              <p:nvPr/>
            </p:nvSpPr>
            <p:spPr bwMode="auto">
              <a:xfrm>
                <a:off x="4339" y="2220"/>
                <a:ext cx="3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G</a:t>
                </a:r>
                <a:r>
                  <a:rPr lang="en-US" altLang="zh-CN" sz="1400" b="1">
                    <a:solidFill>
                      <a:srgbClr val="FF0000"/>
                    </a:solidFill>
                    <a:latin typeface="Times New Roman" pitchFamily="18" charset="0"/>
                    <a:cs typeface="Times New Roman" pitchFamily="18" charset="0"/>
                  </a:rPr>
                  <a:t>2</a:t>
                </a:r>
                <a:endParaRPr lang="en-US" altLang="zh-CN" b="1" i="1">
                  <a:latin typeface="Times New Roman" pitchFamily="18" charset="0"/>
                  <a:cs typeface="Times New Roman" pitchFamily="18" charset="0"/>
                </a:endParaRPr>
              </a:p>
            </p:txBody>
          </p:sp>
          <p:sp>
            <p:nvSpPr>
              <p:cNvPr id="249891" name="Text Box 35"/>
              <p:cNvSpPr txBox="1">
                <a:spLocks noChangeArrowheads="1"/>
              </p:cNvSpPr>
              <p:nvPr/>
            </p:nvSpPr>
            <p:spPr bwMode="auto">
              <a:xfrm>
                <a:off x="4423" y="1838"/>
                <a:ext cx="23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dirty="0">
                    <a:solidFill>
                      <a:srgbClr val="FF0000"/>
                    </a:solidFill>
                    <a:latin typeface="Times New Roman" pitchFamily="18" charset="0"/>
                    <a:cs typeface="Times New Roman" pitchFamily="18" charset="0"/>
                  </a:rPr>
                  <a:t>G</a:t>
                </a:r>
                <a:r>
                  <a:rPr lang="en-US" altLang="zh-CN" sz="1400" b="1" dirty="0">
                    <a:solidFill>
                      <a:srgbClr val="FF0000"/>
                    </a:solidFill>
                    <a:latin typeface="Times New Roman" pitchFamily="18" charset="0"/>
                    <a:cs typeface="Times New Roman" pitchFamily="18" charset="0"/>
                  </a:rPr>
                  <a:t>1</a:t>
                </a:r>
                <a:endParaRPr lang="en-US" altLang="zh-CN" b="1" i="1" dirty="0">
                  <a:latin typeface="Times New Roman" pitchFamily="18" charset="0"/>
                  <a:cs typeface="Times New Roman" pitchFamily="18" charset="0"/>
                </a:endParaRPr>
              </a:p>
            </p:txBody>
          </p:sp>
        </p:grpSp>
      </p:grpSp>
      <p:sp>
        <p:nvSpPr>
          <p:cNvPr id="2" name="标题 1"/>
          <p:cNvSpPr>
            <a:spLocks noGrp="1"/>
          </p:cNvSpPr>
          <p:nvPr>
            <p:ph type="title" idx="4294967295"/>
          </p:nvPr>
        </p:nvSpPr>
        <p:spPr/>
        <p:txBody>
          <a:bodyPr/>
          <a:lstStyle/>
          <a:p>
            <a:r>
              <a:rPr lang="en-US" altLang="zh-CN" sz="3600" b="1" baseline="0" dirty="0" smtClean="0">
                <a:solidFill>
                  <a:srgbClr val="FFFF00"/>
                </a:solidFill>
                <a:effectLst/>
                <a:latin typeface="Times New Roman"/>
                <a:ea typeface="宋体"/>
                <a:cs typeface="+mj-cs"/>
              </a:rPr>
              <a:t>2.1 </a:t>
            </a:r>
            <a:r>
              <a:rPr lang="zh-CN" altLang="zh-CN" sz="3600" b="1" baseline="0" dirty="0" smtClean="0">
                <a:solidFill>
                  <a:srgbClr val="FFFF00"/>
                </a:solidFill>
                <a:effectLst/>
                <a:latin typeface="Times New Roman"/>
                <a:ea typeface="宋体"/>
                <a:cs typeface="+mj-cs"/>
              </a:rPr>
              <a:t>等效电路分析法</a:t>
            </a:r>
            <a:r>
              <a:rPr lang="zh-CN" altLang="zh-CN" sz="3600" b="1" baseline="0" dirty="0" smtClean="0">
                <a:solidFill>
                  <a:srgbClr val="FFFF00"/>
                </a:solidFill>
                <a:effectLst/>
                <a:latin typeface="Times New Roman"/>
                <a:ea typeface="楷体_GB2312"/>
                <a:cs typeface="+mj-cs"/>
              </a:rPr>
              <a:t>（</a:t>
            </a:r>
            <a:r>
              <a:rPr lang="zh-CN" altLang="zh-CN" sz="3600" b="1" baseline="0" dirty="0" smtClean="0">
                <a:solidFill>
                  <a:srgbClr val="FFFF00"/>
                </a:solidFill>
                <a:effectLst/>
                <a:latin typeface="Times New Roman"/>
                <a:ea typeface="宋体"/>
                <a:cs typeface="+mj-cs"/>
              </a:rPr>
              <a:t>续</a:t>
            </a:r>
            <a:r>
              <a:rPr lang="en-US" altLang="zh-CN" sz="3600" b="1" baseline="0" dirty="0" smtClean="0">
                <a:solidFill>
                  <a:srgbClr val="FFFF00"/>
                </a:solidFill>
                <a:effectLst/>
                <a:latin typeface="Times New Roman"/>
                <a:ea typeface="宋体"/>
                <a:cs typeface="+mj-cs"/>
              </a:rPr>
              <a:t>20</a:t>
            </a:r>
            <a:r>
              <a:rPr lang="zh-CN" altLang="zh-CN" sz="3600" b="1" baseline="0" dirty="0" smtClean="0">
                <a:solidFill>
                  <a:srgbClr val="FFFF00"/>
                </a:solidFill>
                <a:effectLst/>
                <a:latin typeface="Times New Roman"/>
                <a:ea typeface="楷体_GB2312"/>
                <a:cs typeface="+mj-cs"/>
              </a:rPr>
              <a:t>）</a:t>
            </a:r>
            <a:endParaRPr lang="zh-CN" altLang="en-US" dirty="0"/>
          </a:p>
        </p:txBody>
      </p:sp>
    </p:spTree>
    <p:extLst>
      <p:ext uri="{BB962C8B-B14F-4D97-AF65-F5344CB8AC3E}">
        <p14:creationId xmlns:p14="http://schemas.microsoft.com/office/powerpoint/2010/main" val="3523655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9877"/>
                                        </p:tgtEl>
                                        <p:attrNameLst>
                                          <p:attrName>style.visibility</p:attrName>
                                        </p:attrNameLst>
                                      </p:cBhvr>
                                      <p:to>
                                        <p:strVal val="visible"/>
                                      </p:to>
                                    </p:set>
                                    <p:animEffect transition="in" filter="wipe(left)">
                                      <p:cBhvr>
                                        <p:cTn id="7" dur="500"/>
                                        <p:tgtEl>
                                          <p:spTgt spid="249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9875"/>
                                        </p:tgtEl>
                                        <p:attrNameLst>
                                          <p:attrName>style.visibility</p:attrName>
                                        </p:attrNameLst>
                                      </p:cBhvr>
                                      <p:to>
                                        <p:strVal val="visible"/>
                                      </p:to>
                                    </p:set>
                                    <p:animEffect transition="in" filter="wipe(left)">
                                      <p:cBhvr>
                                        <p:cTn id="12" dur="500"/>
                                        <p:tgtEl>
                                          <p:spTgt spid="249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9876"/>
                                        </p:tgtEl>
                                        <p:attrNameLst>
                                          <p:attrName>style.visibility</p:attrName>
                                        </p:attrNameLst>
                                      </p:cBhvr>
                                      <p:to>
                                        <p:strVal val="visible"/>
                                      </p:to>
                                    </p:set>
                                    <p:animEffect transition="in" filter="wipe(left)">
                                      <p:cBhvr>
                                        <p:cTn id="17" dur="500"/>
                                        <p:tgtEl>
                                          <p:spTgt spid="24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882" name="Group 2"/>
          <p:cNvGrpSpPr>
            <a:grpSpLocks/>
          </p:cNvGrpSpPr>
          <p:nvPr/>
        </p:nvGrpSpPr>
        <p:grpSpPr bwMode="auto">
          <a:xfrm>
            <a:off x="107949" y="888891"/>
            <a:ext cx="4773613" cy="3270251"/>
            <a:chOff x="106" y="57"/>
            <a:chExt cx="3007" cy="2060"/>
          </a:xfrm>
        </p:grpSpPr>
        <p:graphicFrame>
          <p:nvGraphicFramePr>
            <p:cNvPr id="250883" name="Object 3"/>
            <p:cNvGraphicFramePr>
              <a:graphicFrameLocks noChangeAspect="1"/>
            </p:cNvGraphicFramePr>
            <p:nvPr/>
          </p:nvGraphicFramePr>
          <p:xfrm>
            <a:off x="837" y="469"/>
            <a:ext cx="2004" cy="1648"/>
          </p:xfrm>
          <a:graphic>
            <a:graphicData uri="http://schemas.openxmlformats.org/presentationml/2006/ole">
              <mc:AlternateContent xmlns:mc="http://schemas.openxmlformats.org/markup-compatibility/2006">
                <mc:Choice xmlns:v="urn:schemas-microsoft-com:vml" Requires="v">
                  <p:oleObj spid="_x0000_s36953" name="公式" r:id="rId3" imgW="1295400" imgH="1333500" progId="Equation.3">
                    <p:embed/>
                  </p:oleObj>
                </mc:Choice>
                <mc:Fallback>
                  <p:oleObj name="公式" r:id="rId3" imgW="1295400" imgH="1333500" progId="Equation.3">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 y="469"/>
                          <a:ext cx="2004" cy="1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4" name="Text Box 4"/>
            <p:cNvSpPr txBox="1">
              <a:spLocks noChangeArrowheads="1"/>
            </p:cNvSpPr>
            <p:nvPr/>
          </p:nvSpPr>
          <p:spPr bwMode="auto">
            <a:xfrm>
              <a:off x="106" y="57"/>
              <a:ext cx="30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latin typeface="Times New Roman" pitchFamily="18" charset="0"/>
                  <a:cs typeface="Times New Roman" pitchFamily="18" charset="0"/>
                </a:rPr>
                <a:t>同理可得</a:t>
              </a:r>
              <a:r>
                <a:rPr lang="zh-CN" altLang="en-US" sz="2800" b="1" dirty="0">
                  <a:solidFill>
                    <a:srgbClr val="FF0000"/>
                  </a:solidFill>
                  <a:latin typeface="Times New Roman" pitchFamily="18" charset="0"/>
                  <a:cs typeface="Times New Roman" pitchFamily="18" charset="0"/>
                </a:rPr>
                <a:t>由</a:t>
              </a:r>
              <a:r>
                <a:rPr lang="zh-CN" altLang="en-US" sz="2800" b="1" dirty="0">
                  <a:solidFill>
                    <a:srgbClr val="FF0000"/>
                  </a:solidFill>
                  <a:latin typeface="Times New Roman" pitchFamily="18" charset="0"/>
                  <a:cs typeface="Times New Roman" pitchFamily="18" charset="0"/>
                  <a:sym typeface="Symbol" pitchFamily="18" charset="2"/>
                </a:rPr>
                <a:t> </a:t>
              </a:r>
              <a:r>
                <a:rPr lang="en-US" altLang="zh-CN" sz="2800" b="1" dirty="0">
                  <a:solidFill>
                    <a:srgbClr val="FF0000"/>
                  </a:solidFill>
                  <a:latin typeface="Times New Roman" pitchFamily="18" charset="0"/>
                  <a:cs typeface="Times New Roman" pitchFamily="18" charset="0"/>
                </a:rPr>
                <a:t>Y </a:t>
              </a:r>
              <a:r>
                <a:rPr lang="zh-CN" altLang="en-US" sz="2800" b="1" dirty="0">
                  <a:latin typeface="Times New Roman" pitchFamily="18" charset="0"/>
                  <a:cs typeface="Times New Roman" pitchFamily="18" charset="0"/>
                  <a:sym typeface="Symbol" pitchFamily="18" charset="2"/>
                </a:rPr>
                <a:t>电阻关系</a:t>
              </a:r>
              <a:r>
                <a:rPr lang="en-US" altLang="zh-CN" sz="2800" b="1" dirty="0">
                  <a:latin typeface="Times New Roman" pitchFamily="18" charset="0"/>
                  <a:cs typeface="Times New Roman" pitchFamily="18" charset="0"/>
                  <a:sym typeface="Symbol" pitchFamily="18" charset="2"/>
                </a:rPr>
                <a:t>:</a:t>
              </a:r>
            </a:p>
          </p:txBody>
        </p:sp>
        <p:sp>
          <p:nvSpPr>
            <p:cNvPr id="250885" name="AutoShape 5"/>
            <p:cNvSpPr>
              <a:spLocks/>
            </p:cNvSpPr>
            <p:nvPr/>
          </p:nvSpPr>
          <p:spPr bwMode="auto">
            <a:xfrm>
              <a:off x="657" y="653"/>
              <a:ext cx="58" cy="1248"/>
            </a:xfrm>
            <a:prstGeom prst="leftBracket">
              <a:avLst>
                <a:gd name="adj" fmla="val 179310"/>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grpSp>
      <p:grpSp>
        <p:nvGrpSpPr>
          <p:cNvPr id="250886" name="Group 6"/>
          <p:cNvGrpSpPr>
            <a:grpSpLocks/>
          </p:cNvGrpSpPr>
          <p:nvPr/>
        </p:nvGrpSpPr>
        <p:grpSpPr bwMode="auto">
          <a:xfrm>
            <a:off x="6337641" y="1073944"/>
            <a:ext cx="2028825" cy="2008188"/>
            <a:chOff x="3971" y="1488"/>
            <a:chExt cx="1278" cy="1265"/>
          </a:xfrm>
        </p:grpSpPr>
        <p:sp>
          <p:nvSpPr>
            <p:cNvPr id="250887" name="Line 7"/>
            <p:cNvSpPr>
              <a:spLocks noChangeShapeType="1"/>
            </p:cNvSpPr>
            <p:nvPr/>
          </p:nvSpPr>
          <p:spPr bwMode="auto">
            <a:xfrm flipH="1">
              <a:off x="3971" y="1488"/>
              <a:ext cx="661"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88" name="Line 8"/>
            <p:cNvSpPr>
              <a:spLocks noChangeShapeType="1"/>
            </p:cNvSpPr>
            <p:nvPr/>
          </p:nvSpPr>
          <p:spPr bwMode="auto">
            <a:xfrm>
              <a:off x="3971" y="2535"/>
              <a:ext cx="12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89" name="Line 9"/>
            <p:cNvSpPr>
              <a:spLocks noChangeShapeType="1"/>
            </p:cNvSpPr>
            <p:nvPr/>
          </p:nvSpPr>
          <p:spPr bwMode="auto">
            <a:xfrm>
              <a:off x="4632" y="1488"/>
              <a:ext cx="587" cy="1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90" name="Line 10"/>
            <p:cNvSpPr>
              <a:spLocks noChangeShapeType="1"/>
            </p:cNvSpPr>
            <p:nvPr/>
          </p:nvSpPr>
          <p:spPr bwMode="auto">
            <a:xfrm>
              <a:off x="4632" y="1488"/>
              <a:ext cx="0"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91" name="Line 11"/>
            <p:cNvSpPr>
              <a:spLocks noChangeShapeType="1"/>
            </p:cNvSpPr>
            <p:nvPr/>
          </p:nvSpPr>
          <p:spPr bwMode="auto">
            <a:xfrm flipH="1">
              <a:off x="3971" y="2161"/>
              <a:ext cx="661"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92" name="Line 12"/>
            <p:cNvSpPr>
              <a:spLocks noChangeShapeType="1"/>
            </p:cNvSpPr>
            <p:nvPr/>
          </p:nvSpPr>
          <p:spPr bwMode="auto">
            <a:xfrm>
              <a:off x="4632" y="2161"/>
              <a:ext cx="587"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893" name="Text Box 13"/>
            <p:cNvSpPr txBox="1">
              <a:spLocks noChangeArrowheads="1"/>
            </p:cNvSpPr>
            <p:nvPr/>
          </p:nvSpPr>
          <p:spPr bwMode="auto">
            <a:xfrm>
              <a:off x="4923" y="1788"/>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00CC66"/>
                  </a:solidFill>
                  <a:latin typeface="Times New Roman" pitchFamily="18" charset="0"/>
                  <a:cs typeface="Times New Roman" pitchFamily="18" charset="0"/>
                </a:rPr>
                <a:t>R</a:t>
              </a:r>
              <a:r>
                <a:rPr lang="en-US" altLang="zh-CN" sz="1400" b="1">
                  <a:solidFill>
                    <a:srgbClr val="00CC66"/>
                  </a:solidFill>
                  <a:latin typeface="Times New Roman" pitchFamily="18" charset="0"/>
                  <a:cs typeface="Times New Roman" pitchFamily="18" charset="0"/>
                </a:rPr>
                <a:t>31</a:t>
              </a:r>
              <a:endParaRPr lang="en-US" altLang="zh-CN" b="1" i="1">
                <a:latin typeface="Times New Roman" pitchFamily="18" charset="0"/>
                <a:cs typeface="Times New Roman" pitchFamily="18" charset="0"/>
              </a:endParaRPr>
            </a:p>
          </p:txBody>
        </p:sp>
        <p:sp>
          <p:nvSpPr>
            <p:cNvPr id="250894" name="Text Box 14"/>
            <p:cNvSpPr txBox="1">
              <a:spLocks noChangeArrowheads="1"/>
            </p:cNvSpPr>
            <p:nvPr/>
          </p:nvSpPr>
          <p:spPr bwMode="auto">
            <a:xfrm>
              <a:off x="4444" y="2520"/>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00CC66"/>
                  </a:solidFill>
                  <a:latin typeface="Times New Roman" pitchFamily="18" charset="0"/>
                  <a:cs typeface="Times New Roman" pitchFamily="18" charset="0"/>
                </a:rPr>
                <a:t>R</a:t>
              </a:r>
              <a:r>
                <a:rPr lang="en-US" altLang="zh-CN" sz="1400" b="1">
                  <a:solidFill>
                    <a:srgbClr val="00CC66"/>
                  </a:solidFill>
                  <a:latin typeface="Times New Roman" pitchFamily="18" charset="0"/>
                  <a:cs typeface="Times New Roman" pitchFamily="18" charset="0"/>
                </a:rPr>
                <a:t>23</a:t>
              </a:r>
              <a:endParaRPr lang="en-US" altLang="zh-CN" b="1" i="1">
                <a:latin typeface="Times New Roman" pitchFamily="18" charset="0"/>
                <a:cs typeface="Times New Roman" pitchFamily="18" charset="0"/>
              </a:endParaRPr>
            </a:p>
          </p:txBody>
        </p:sp>
        <p:sp>
          <p:nvSpPr>
            <p:cNvPr id="250895" name="Text Box 15"/>
            <p:cNvSpPr txBox="1">
              <a:spLocks noChangeArrowheads="1"/>
            </p:cNvSpPr>
            <p:nvPr/>
          </p:nvSpPr>
          <p:spPr bwMode="auto">
            <a:xfrm>
              <a:off x="3971" y="1749"/>
              <a:ext cx="3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00CC66"/>
                  </a:solidFill>
                  <a:latin typeface="Times New Roman" pitchFamily="18" charset="0"/>
                  <a:cs typeface="Times New Roman" pitchFamily="18" charset="0"/>
                </a:rPr>
                <a:t>R</a:t>
              </a:r>
              <a:r>
                <a:rPr lang="en-US" altLang="zh-CN" sz="1400" b="1">
                  <a:solidFill>
                    <a:srgbClr val="00CC66"/>
                  </a:solidFill>
                  <a:latin typeface="Times New Roman" pitchFamily="18" charset="0"/>
                  <a:cs typeface="Times New Roman" pitchFamily="18" charset="0"/>
                </a:rPr>
                <a:t>12</a:t>
              </a:r>
              <a:endParaRPr lang="en-US" altLang="zh-CN" b="1" i="1">
                <a:latin typeface="Times New Roman" pitchFamily="18" charset="0"/>
                <a:cs typeface="Times New Roman" pitchFamily="18" charset="0"/>
              </a:endParaRPr>
            </a:p>
          </p:txBody>
        </p:sp>
        <p:sp>
          <p:nvSpPr>
            <p:cNvPr id="250896" name="Text Box 16"/>
            <p:cNvSpPr txBox="1">
              <a:spLocks noChangeArrowheads="1"/>
            </p:cNvSpPr>
            <p:nvPr/>
          </p:nvSpPr>
          <p:spPr bwMode="auto">
            <a:xfrm>
              <a:off x="4754" y="2037"/>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FF0000"/>
                  </a:solidFill>
                  <a:latin typeface="Times New Roman" pitchFamily="18" charset="0"/>
                  <a:cs typeface="Times New Roman" pitchFamily="18" charset="0"/>
                </a:rPr>
                <a:t>R</a:t>
              </a:r>
              <a:r>
                <a:rPr lang="en-US" altLang="zh-CN" sz="1400" b="1">
                  <a:solidFill>
                    <a:srgbClr val="FF0000"/>
                  </a:solidFill>
                  <a:latin typeface="Times New Roman" pitchFamily="18" charset="0"/>
                  <a:cs typeface="Times New Roman" pitchFamily="18" charset="0"/>
                </a:rPr>
                <a:t>3</a:t>
              </a:r>
              <a:endParaRPr lang="en-US" altLang="zh-CN" b="1" i="1">
                <a:latin typeface="Times New Roman" pitchFamily="18" charset="0"/>
                <a:cs typeface="Times New Roman" pitchFamily="18" charset="0"/>
              </a:endParaRPr>
            </a:p>
          </p:txBody>
        </p:sp>
        <p:sp>
          <p:nvSpPr>
            <p:cNvPr id="250897" name="Text Box 17"/>
            <p:cNvSpPr txBox="1">
              <a:spLocks noChangeArrowheads="1"/>
            </p:cNvSpPr>
            <p:nvPr/>
          </p:nvSpPr>
          <p:spPr bwMode="auto">
            <a:xfrm>
              <a:off x="4339" y="2220"/>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solidFill>
                    <a:srgbClr val="FF0000"/>
                  </a:solidFill>
                  <a:latin typeface="Times New Roman" pitchFamily="18" charset="0"/>
                  <a:cs typeface="Times New Roman" pitchFamily="18" charset="0"/>
                </a:rPr>
                <a:t>R</a:t>
              </a:r>
              <a:r>
                <a:rPr lang="en-US" altLang="zh-CN" sz="1400" b="1">
                  <a:solidFill>
                    <a:srgbClr val="FF0000"/>
                  </a:solidFill>
                  <a:latin typeface="Times New Roman" pitchFamily="18" charset="0"/>
                  <a:cs typeface="Times New Roman" pitchFamily="18" charset="0"/>
                </a:rPr>
                <a:t>2</a:t>
              </a:r>
              <a:endParaRPr lang="en-US" altLang="zh-CN" b="1" i="1">
                <a:latin typeface="Times New Roman" pitchFamily="18" charset="0"/>
                <a:cs typeface="Times New Roman" pitchFamily="18" charset="0"/>
              </a:endParaRPr>
            </a:p>
          </p:txBody>
        </p:sp>
        <p:sp>
          <p:nvSpPr>
            <p:cNvPr id="250898" name="Text Box 18"/>
            <p:cNvSpPr txBox="1">
              <a:spLocks noChangeArrowheads="1"/>
            </p:cNvSpPr>
            <p:nvPr/>
          </p:nvSpPr>
          <p:spPr bwMode="auto">
            <a:xfrm>
              <a:off x="4380" y="1749"/>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b="1" i="1">
                  <a:solidFill>
                    <a:srgbClr val="FF0000"/>
                  </a:solidFill>
                  <a:latin typeface="Times New Roman" pitchFamily="18" charset="0"/>
                  <a:cs typeface="Times New Roman" pitchFamily="18" charset="0"/>
                </a:rPr>
                <a:t>R</a:t>
              </a:r>
              <a:r>
                <a:rPr lang="en-US" altLang="zh-CN" sz="1400" b="1">
                  <a:solidFill>
                    <a:srgbClr val="FF0000"/>
                  </a:solidFill>
                  <a:latin typeface="Times New Roman" pitchFamily="18" charset="0"/>
                  <a:cs typeface="Times New Roman" pitchFamily="18" charset="0"/>
                </a:rPr>
                <a:t>1</a:t>
              </a:r>
              <a:endParaRPr lang="en-US" altLang="zh-CN" b="1" i="1">
                <a:latin typeface="Times New Roman" pitchFamily="18" charset="0"/>
                <a:cs typeface="Times New Roman" pitchFamily="18" charset="0"/>
              </a:endParaRPr>
            </a:p>
          </p:txBody>
        </p:sp>
      </p:grpSp>
      <p:grpSp>
        <p:nvGrpSpPr>
          <p:cNvPr id="250899" name="Group 19"/>
          <p:cNvGrpSpPr>
            <a:grpSpLocks/>
          </p:cNvGrpSpPr>
          <p:nvPr/>
        </p:nvGrpSpPr>
        <p:grpSpPr bwMode="auto">
          <a:xfrm>
            <a:off x="6197600" y="4882480"/>
            <a:ext cx="1295400" cy="1066800"/>
            <a:chOff x="2544" y="1824"/>
            <a:chExt cx="816" cy="672"/>
          </a:xfrm>
        </p:grpSpPr>
        <p:sp>
          <p:nvSpPr>
            <p:cNvPr id="250900" name="Line 20"/>
            <p:cNvSpPr>
              <a:spLocks noChangeShapeType="1"/>
            </p:cNvSpPr>
            <p:nvPr/>
          </p:nvSpPr>
          <p:spPr bwMode="auto">
            <a:xfrm flipH="1">
              <a:off x="2544" y="1824"/>
              <a:ext cx="432"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1" name="Line 21"/>
            <p:cNvSpPr>
              <a:spLocks noChangeShapeType="1"/>
            </p:cNvSpPr>
            <p:nvPr/>
          </p:nvSpPr>
          <p:spPr bwMode="auto">
            <a:xfrm>
              <a:off x="2544" y="249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2" name="Line 22"/>
            <p:cNvSpPr>
              <a:spLocks noChangeShapeType="1"/>
            </p:cNvSpPr>
            <p:nvPr/>
          </p:nvSpPr>
          <p:spPr bwMode="auto">
            <a:xfrm>
              <a:off x="2976" y="1824"/>
              <a:ext cx="384"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3" name="Line 23"/>
            <p:cNvSpPr>
              <a:spLocks noChangeShapeType="1"/>
            </p:cNvSpPr>
            <p:nvPr/>
          </p:nvSpPr>
          <p:spPr bwMode="auto">
            <a:xfrm>
              <a:off x="2976" y="18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4" name="Line 24"/>
            <p:cNvSpPr>
              <a:spLocks noChangeShapeType="1"/>
            </p:cNvSpPr>
            <p:nvPr/>
          </p:nvSpPr>
          <p:spPr bwMode="auto">
            <a:xfrm flipH="1">
              <a:off x="2544" y="2256"/>
              <a:ext cx="432"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5" name="Line 25"/>
            <p:cNvSpPr>
              <a:spLocks noChangeShapeType="1"/>
            </p:cNvSpPr>
            <p:nvPr/>
          </p:nvSpPr>
          <p:spPr bwMode="auto">
            <a:xfrm>
              <a:off x="2976" y="2256"/>
              <a:ext cx="384"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0906" name="Text Box 26"/>
            <p:cNvSpPr txBox="1">
              <a:spLocks noChangeArrowheads="1"/>
            </p:cNvSpPr>
            <p:nvPr/>
          </p:nvSpPr>
          <p:spPr bwMode="auto">
            <a:xfrm>
              <a:off x="2928" y="2007"/>
              <a:ext cx="1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FF0000"/>
                  </a:solidFill>
                  <a:latin typeface="Times New Roman" pitchFamily="18" charset="0"/>
                  <a:cs typeface="Times New Roman" pitchFamily="18" charset="0"/>
                </a:rPr>
                <a:t>1</a:t>
              </a:r>
              <a:endParaRPr lang="en-US" altLang="zh-CN" b="1">
                <a:latin typeface="Times New Roman" pitchFamily="18" charset="0"/>
                <a:cs typeface="Times New Roman" pitchFamily="18" charset="0"/>
              </a:endParaRPr>
            </a:p>
          </p:txBody>
        </p:sp>
        <p:sp>
          <p:nvSpPr>
            <p:cNvPr id="250907" name="Text Box 27"/>
            <p:cNvSpPr txBox="1">
              <a:spLocks noChangeArrowheads="1"/>
            </p:cNvSpPr>
            <p:nvPr/>
          </p:nvSpPr>
          <p:spPr bwMode="auto">
            <a:xfrm>
              <a:off x="3120" y="1920"/>
              <a:ext cx="2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rgbClr val="00CC66"/>
                  </a:solidFill>
                  <a:latin typeface="Times New Roman" pitchFamily="18" charset="0"/>
                  <a:cs typeface="Times New Roman" pitchFamily="18" charset="0"/>
                </a:rPr>
                <a:t>3</a:t>
              </a:r>
              <a:endParaRPr lang="en-US" altLang="zh-CN" b="1">
                <a:latin typeface="Times New Roman" pitchFamily="18" charset="0"/>
                <a:cs typeface="Times New Roman" pitchFamily="18" charset="0"/>
              </a:endParaRPr>
            </a:p>
          </p:txBody>
        </p:sp>
      </p:grpSp>
      <p:grpSp>
        <p:nvGrpSpPr>
          <p:cNvPr id="250908" name="Group 28"/>
          <p:cNvGrpSpPr>
            <a:grpSpLocks/>
          </p:cNvGrpSpPr>
          <p:nvPr/>
        </p:nvGrpSpPr>
        <p:grpSpPr bwMode="auto">
          <a:xfrm>
            <a:off x="746125" y="4983165"/>
            <a:ext cx="5238750" cy="995363"/>
            <a:chOff x="470" y="3139"/>
            <a:chExt cx="3300" cy="627"/>
          </a:xfrm>
        </p:grpSpPr>
        <p:sp>
          <p:nvSpPr>
            <p:cNvPr id="250909" name="Text Box 29"/>
            <p:cNvSpPr txBox="1">
              <a:spLocks noChangeArrowheads="1"/>
            </p:cNvSpPr>
            <p:nvPr/>
          </p:nvSpPr>
          <p:spPr bwMode="auto">
            <a:xfrm>
              <a:off x="470" y="3139"/>
              <a:ext cx="33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latin typeface="Times New Roman" pitchFamily="18" charset="0"/>
                  <a:cs typeface="Times New Roman" pitchFamily="18" charset="0"/>
                </a:rPr>
                <a:t>特例</a:t>
              </a:r>
              <a:r>
                <a:rPr lang="zh-CN" altLang="en-US" sz="2400" b="1" dirty="0" smtClean="0">
                  <a:latin typeface="Times New Roman" pitchFamily="18" charset="0"/>
                  <a:cs typeface="Times New Roman" pitchFamily="18" charset="0"/>
                </a:rPr>
                <a:t>：若</a:t>
              </a:r>
              <a:r>
                <a:rPr lang="zh-CN" altLang="en-US" sz="2400" b="1" dirty="0">
                  <a:latin typeface="Times New Roman" pitchFamily="18" charset="0"/>
                  <a:cs typeface="Times New Roman" pitchFamily="18" charset="0"/>
                </a:rPr>
                <a:t>三个电阻相等</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对称</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，则有</a:t>
              </a:r>
            </a:p>
          </p:txBody>
        </p:sp>
        <p:graphicFrame>
          <p:nvGraphicFramePr>
            <p:cNvPr id="250910" name="Object 30"/>
            <p:cNvGraphicFramePr>
              <a:graphicFrameLocks noChangeAspect="1"/>
            </p:cNvGraphicFramePr>
            <p:nvPr/>
          </p:nvGraphicFramePr>
          <p:xfrm>
            <a:off x="1652" y="3436"/>
            <a:ext cx="992" cy="330"/>
          </p:xfrm>
          <a:graphic>
            <a:graphicData uri="http://schemas.openxmlformats.org/presentationml/2006/ole">
              <mc:AlternateContent xmlns:mc="http://schemas.openxmlformats.org/markup-compatibility/2006">
                <mc:Choice xmlns:v="urn:schemas-microsoft-com:vml" Requires="v">
                  <p:oleObj spid="_x0000_s36954" name="Equation" r:id="rId5" imgW="647419" imgH="215806" progId="Equation.3">
                    <p:embed/>
                  </p:oleObj>
                </mc:Choice>
                <mc:Fallback>
                  <p:oleObj name="Equation" r:id="rId5" imgW="647419" imgH="215806" progId="Equation.3">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 y="3436"/>
                          <a:ext cx="992"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0911" name="Object 31"/>
          <p:cNvGraphicFramePr>
            <a:graphicFrameLocks noChangeAspect="1"/>
          </p:cNvGraphicFramePr>
          <p:nvPr>
            <p:extLst>
              <p:ext uri="{D42A27DB-BD31-4B8C-83A1-F6EECF244321}">
                <p14:modId xmlns:p14="http://schemas.microsoft.com/office/powerpoint/2010/main" val="798361455"/>
              </p:ext>
            </p:extLst>
          </p:nvPr>
        </p:nvGraphicFramePr>
        <p:xfrm>
          <a:off x="5312910" y="3212976"/>
          <a:ext cx="3348038" cy="1066800"/>
        </p:xfrm>
        <a:graphic>
          <a:graphicData uri="http://schemas.openxmlformats.org/presentationml/2006/ole">
            <mc:AlternateContent xmlns:mc="http://schemas.openxmlformats.org/markup-compatibility/2006">
              <mc:Choice xmlns:v="urn:schemas-microsoft-com:vml" Requires="v">
                <p:oleObj spid="_x0000_s36955" name="Equation" r:id="rId7" imgW="1435100" imgH="457200" progId="Equation.3">
                  <p:embed/>
                </p:oleObj>
              </mc:Choice>
              <mc:Fallback>
                <p:oleObj name="Equation" r:id="rId7" imgW="1435100" imgH="457200" progId="Equation.3">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910" y="3212976"/>
                        <a:ext cx="33480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idx="4294967295"/>
          </p:nvPr>
        </p:nvSpPr>
        <p:spPr/>
        <p:txBody>
          <a:bodyPr/>
          <a:lstStyle/>
          <a:p>
            <a:r>
              <a:rPr lang="en-US" altLang="zh-CN" sz="3600" b="1" baseline="0" dirty="0" smtClean="0">
                <a:solidFill>
                  <a:srgbClr val="FFFF00"/>
                </a:solidFill>
                <a:effectLst/>
                <a:latin typeface="Times New Roman"/>
                <a:ea typeface="宋体"/>
                <a:cs typeface="+mj-cs"/>
              </a:rPr>
              <a:t>2.1 </a:t>
            </a:r>
            <a:r>
              <a:rPr lang="zh-CN" altLang="zh-CN" sz="3600" b="1" baseline="0" dirty="0" smtClean="0">
                <a:solidFill>
                  <a:srgbClr val="FFFF00"/>
                </a:solidFill>
                <a:effectLst/>
                <a:latin typeface="Times New Roman"/>
                <a:ea typeface="宋体"/>
                <a:cs typeface="+mj-cs"/>
              </a:rPr>
              <a:t>等效电路分析法</a:t>
            </a:r>
            <a:r>
              <a:rPr lang="zh-CN" altLang="zh-CN" sz="3600" b="1" baseline="0" dirty="0" smtClean="0">
                <a:solidFill>
                  <a:srgbClr val="FFFF00"/>
                </a:solidFill>
                <a:effectLst/>
                <a:latin typeface="Times New Roman"/>
                <a:ea typeface="楷体_GB2312"/>
                <a:cs typeface="+mj-cs"/>
              </a:rPr>
              <a:t>（</a:t>
            </a:r>
            <a:r>
              <a:rPr lang="zh-CN" altLang="zh-CN" sz="3600" b="1" baseline="0" dirty="0" smtClean="0">
                <a:solidFill>
                  <a:srgbClr val="FFFF00"/>
                </a:solidFill>
                <a:effectLst/>
                <a:latin typeface="Times New Roman"/>
                <a:ea typeface="宋体"/>
                <a:cs typeface="+mj-cs"/>
              </a:rPr>
              <a:t>续</a:t>
            </a:r>
            <a:r>
              <a:rPr lang="en-US" altLang="zh-CN" sz="3600" b="1" baseline="0" dirty="0" smtClean="0">
                <a:solidFill>
                  <a:srgbClr val="FFFF00"/>
                </a:solidFill>
                <a:effectLst/>
                <a:latin typeface="Times New Roman"/>
                <a:ea typeface="宋体"/>
                <a:cs typeface="+mj-cs"/>
              </a:rPr>
              <a:t>21</a:t>
            </a:r>
            <a:r>
              <a:rPr lang="zh-CN" altLang="zh-CN" sz="3600" b="1" baseline="0" dirty="0" smtClean="0">
                <a:solidFill>
                  <a:srgbClr val="FFFF00"/>
                </a:solidFill>
                <a:effectLst/>
                <a:latin typeface="Times New Roman"/>
                <a:ea typeface="楷体_GB2312"/>
                <a:cs typeface="+mj-cs"/>
              </a:rPr>
              <a:t>）</a:t>
            </a:r>
            <a:endParaRPr lang="zh-CN" altLang="en-US" dirty="0"/>
          </a:p>
        </p:txBody>
      </p:sp>
    </p:spTree>
    <p:extLst>
      <p:ext uri="{BB962C8B-B14F-4D97-AF65-F5344CB8AC3E}">
        <p14:creationId xmlns:p14="http://schemas.microsoft.com/office/powerpoint/2010/main" val="15154211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0911"/>
                                        </p:tgtEl>
                                        <p:attrNameLst>
                                          <p:attrName>style.visibility</p:attrName>
                                        </p:attrNameLst>
                                      </p:cBhvr>
                                      <p:to>
                                        <p:strVal val="visible"/>
                                      </p:to>
                                    </p:set>
                                    <p:animEffect transition="in" filter="wipe(left)">
                                      <p:cBhvr>
                                        <p:cTn id="7" dur="500"/>
                                        <p:tgtEl>
                                          <p:spTgt spid="250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0908"/>
                                        </p:tgtEl>
                                        <p:attrNameLst>
                                          <p:attrName>style.visibility</p:attrName>
                                        </p:attrNameLst>
                                      </p:cBhvr>
                                      <p:to>
                                        <p:strVal val="visible"/>
                                      </p:to>
                                    </p:set>
                                    <p:animEffect transition="in" filter="wipe(left)">
                                      <p:cBhvr>
                                        <p:cTn id="12" dur="500"/>
                                        <p:tgtEl>
                                          <p:spTgt spid="250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50899"/>
                                        </p:tgtEl>
                                        <p:attrNameLst>
                                          <p:attrName>style.visibility</p:attrName>
                                        </p:attrNameLst>
                                      </p:cBhvr>
                                      <p:to>
                                        <p:strVal val="visible"/>
                                      </p:to>
                                    </p:set>
                                    <p:animEffect transition="in" filter="box(out)">
                                      <p:cBhvr>
                                        <p:cTn id="17" dur="500"/>
                                        <p:tgtEl>
                                          <p:spTgt spid="25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Oval 2"/>
          <p:cNvSpPr>
            <a:spLocks noChangeArrowheads="1"/>
          </p:cNvSpPr>
          <p:nvPr/>
        </p:nvSpPr>
        <p:spPr bwMode="auto">
          <a:xfrm>
            <a:off x="1638300" y="1259483"/>
            <a:ext cx="2362200" cy="12763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07" name="Oval 3"/>
          <p:cNvSpPr>
            <a:spLocks noChangeArrowheads="1"/>
          </p:cNvSpPr>
          <p:nvPr/>
        </p:nvSpPr>
        <p:spPr bwMode="auto">
          <a:xfrm>
            <a:off x="1752600" y="4365104"/>
            <a:ext cx="1752600" cy="1752600"/>
          </a:xfrm>
          <a:prstGeom prst="ellipse">
            <a:avLst/>
          </a:prstGeom>
          <a:noFill/>
          <a:ln w="38100" cap="rnd">
            <a:solidFill>
              <a:srgbClr val="0000FF"/>
            </a:solidFill>
            <a:prstDash val="sysDot"/>
            <a:round/>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08" name="Text Box 4"/>
          <p:cNvSpPr txBox="1">
            <a:spLocks noChangeArrowheads="1"/>
          </p:cNvSpPr>
          <p:nvPr/>
        </p:nvSpPr>
        <p:spPr bwMode="auto">
          <a:xfrm>
            <a:off x="49560" y="745540"/>
            <a:ext cx="236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FF0000"/>
                </a:solidFill>
                <a:latin typeface="Times New Roman" pitchFamily="18" charset="0"/>
                <a:cs typeface="Times New Roman" pitchFamily="18" charset="0"/>
              </a:rPr>
              <a:t>例</a:t>
            </a:r>
            <a:r>
              <a:rPr lang="zh-CN" altLang="en-US" sz="2800" b="1" dirty="0">
                <a:latin typeface="Times New Roman" pitchFamily="18" charset="0"/>
                <a:cs typeface="Times New Roman" pitchFamily="18" charset="0"/>
              </a:rPr>
              <a:t>  桥 </a:t>
            </a:r>
            <a:r>
              <a:rPr lang="en-US" altLang="zh-CN" sz="2800" b="1" dirty="0">
                <a:latin typeface="Times New Roman" pitchFamily="18" charset="0"/>
                <a:cs typeface="Times New Roman" pitchFamily="18" charset="0"/>
              </a:rPr>
              <a:t>T </a:t>
            </a:r>
            <a:r>
              <a:rPr lang="zh-CN" altLang="en-US" sz="2800" b="1" dirty="0">
                <a:latin typeface="Times New Roman" pitchFamily="18" charset="0"/>
                <a:cs typeface="Times New Roman" pitchFamily="18" charset="0"/>
              </a:rPr>
              <a:t>电路</a:t>
            </a:r>
          </a:p>
        </p:txBody>
      </p:sp>
      <p:grpSp>
        <p:nvGrpSpPr>
          <p:cNvPr id="251909" name="Group 5"/>
          <p:cNvGrpSpPr>
            <a:grpSpLocks/>
          </p:cNvGrpSpPr>
          <p:nvPr/>
        </p:nvGrpSpPr>
        <p:grpSpPr bwMode="auto">
          <a:xfrm>
            <a:off x="952500" y="954683"/>
            <a:ext cx="3429000" cy="2592387"/>
            <a:chOff x="240" y="1728"/>
            <a:chExt cx="2160" cy="1633"/>
          </a:xfrm>
        </p:grpSpPr>
        <p:grpSp>
          <p:nvGrpSpPr>
            <p:cNvPr id="251910" name="Group 6"/>
            <p:cNvGrpSpPr>
              <a:grpSpLocks/>
            </p:cNvGrpSpPr>
            <p:nvPr/>
          </p:nvGrpSpPr>
          <p:grpSpPr bwMode="auto">
            <a:xfrm>
              <a:off x="490" y="2880"/>
              <a:ext cx="261" cy="59"/>
              <a:chOff x="4671" y="2533"/>
              <a:chExt cx="261" cy="59"/>
            </a:xfrm>
          </p:grpSpPr>
          <p:sp>
            <p:nvSpPr>
              <p:cNvPr id="251911" name="Line 7"/>
              <p:cNvSpPr>
                <a:spLocks noChangeShapeType="1"/>
              </p:cNvSpPr>
              <p:nvPr/>
            </p:nvSpPr>
            <p:spPr bwMode="auto">
              <a:xfrm>
                <a:off x="4671" y="2533"/>
                <a:ext cx="26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12" name="Line 8"/>
              <p:cNvSpPr>
                <a:spLocks noChangeShapeType="1"/>
              </p:cNvSpPr>
              <p:nvPr/>
            </p:nvSpPr>
            <p:spPr bwMode="auto">
              <a:xfrm>
                <a:off x="4729" y="2592"/>
                <a:ext cx="14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grpSp>
        <p:sp>
          <p:nvSpPr>
            <p:cNvPr id="251913" name="Line 9"/>
            <p:cNvSpPr>
              <a:spLocks noChangeShapeType="1"/>
            </p:cNvSpPr>
            <p:nvPr/>
          </p:nvSpPr>
          <p:spPr bwMode="auto">
            <a:xfrm>
              <a:off x="624" y="2952"/>
              <a:ext cx="0" cy="40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14" name="Line 10"/>
            <p:cNvSpPr>
              <a:spLocks noChangeShapeType="1"/>
            </p:cNvSpPr>
            <p:nvPr/>
          </p:nvSpPr>
          <p:spPr bwMode="auto">
            <a:xfrm flipV="1">
              <a:off x="624" y="2496"/>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15" name="Line 11"/>
            <p:cNvSpPr>
              <a:spLocks noChangeShapeType="1"/>
            </p:cNvSpPr>
            <p:nvPr/>
          </p:nvSpPr>
          <p:spPr bwMode="auto">
            <a:xfrm>
              <a:off x="624" y="2496"/>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16" name="Line 12"/>
            <p:cNvSpPr>
              <a:spLocks noChangeShapeType="1"/>
            </p:cNvSpPr>
            <p:nvPr/>
          </p:nvSpPr>
          <p:spPr bwMode="auto">
            <a:xfrm>
              <a:off x="624" y="3360"/>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17" name="Line 13"/>
            <p:cNvSpPr>
              <a:spLocks noChangeShapeType="1"/>
            </p:cNvSpPr>
            <p:nvPr/>
          </p:nvSpPr>
          <p:spPr bwMode="auto">
            <a:xfrm>
              <a:off x="1380" y="2484"/>
              <a:ext cx="0" cy="864"/>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18" name="Rectangle 14"/>
            <p:cNvSpPr>
              <a:spLocks noChangeArrowheads="1"/>
            </p:cNvSpPr>
            <p:nvPr/>
          </p:nvSpPr>
          <p:spPr bwMode="auto">
            <a:xfrm>
              <a:off x="1332" y="286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19" name="Rectangle 15"/>
            <p:cNvSpPr>
              <a:spLocks noChangeArrowheads="1"/>
            </p:cNvSpPr>
            <p:nvPr/>
          </p:nvSpPr>
          <p:spPr bwMode="auto">
            <a:xfrm rot="16200000">
              <a:off x="1646" y="238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20" name="Rectangle 16"/>
            <p:cNvSpPr>
              <a:spLocks noChangeArrowheads="1"/>
            </p:cNvSpPr>
            <p:nvPr/>
          </p:nvSpPr>
          <p:spPr bwMode="auto">
            <a:xfrm rot="16200000">
              <a:off x="1022" y="2392"/>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21" name="Line 17"/>
            <p:cNvSpPr>
              <a:spLocks noChangeShapeType="1"/>
            </p:cNvSpPr>
            <p:nvPr/>
          </p:nvSpPr>
          <p:spPr bwMode="auto">
            <a:xfrm>
              <a:off x="2136" y="2496"/>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22" name="Line 18"/>
            <p:cNvSpPr>
              <a:spLocks noChangeShapeType="1"/>
            </p:cNvSpPr>
            <p:nvPr/>
          </p:nvSpPr>
          <p:spPr bwMode="auto">
            <a:xfrm flipV="1">
              <a:off x="763" y="2064"/>
              <a:ext cx="0" cy="432"/>
            </a:xfrm>
            <a:prstGeom prst="line">
              <a:avLst/>
            </a:prstGeom>
            <a:noFill/>
            <a:ln w="12700">
              <a:solidFill>
                <a:schemeClr val="tx1"/>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23" name="Line 19"/>
            <p:cNvSpPr>
              <a:spLocks noChangeShapeType="1"/>
            </p:cNvSpPr>
            <p:nvPr/>
          </p:nvSpPr>
          <p:spPr bwMode="auto">
            <a:xfrm>
              <a:off x="763" y="2064"/>
              <a:ext cx="122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24" name="Line 20"/>
            <p:cNvSpPr>
              <a:spLocks noChangeShapeType="1"/>
            </p:cNvSpPr>
            <p:nvPr/>
          </p:nvSpPr>
          <p:spPr bwMode="auto">
            <a:xfrm flipV="1">
              <a:off x="1980" y="2064"/>
              <a:ext cx="0" cy="432"/>
            </a:xfrm>
            <a:prstGeom prst="line">
              <a:avLst/>
            </a:prstGeom>
            <a:noFill/>
            <a:ln w="12700">
              <a:solidFill>
                <a:schemeClr val="tx1"/>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25" name="Rectangle 21"/>
            <p:cNvSpPr>
              <a:spLocks noChangeArrowheads="1"/>
            </p:cNvSpPr>
            <p:nvPr/>
          </p:nvSpPr>
          <p:spPr bwMode="auto">
            <a:xfrm>
              <a:off x="2076" y="286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26" name="Rectangle 22"/>
            <p:cNvSpPr>
              <a:spLocks noChangeArrowheads="1"/>
            </p:cNvSpPr>
            <p:nvPr/>
          </p:nvSpPr>
          <p:spPr bwMode="auto">
            <a:xfrm rot="16200000">
              <a:off x="1358" y="1948"/>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27" name="Text Box 23"/>
            <p:cNvSpPr txBox="1">
              <a:spLocks noChangeArrowheads="1"/>
            </p:cNvSpPr>
            <p:nvPr/>
          </p:nvSpPr>
          <p:spPr bwMode="auto">
            <a:xfrm>
              <a:off x="1152" y="1728"/>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28" name="Text Box 24"/>
            <p:cNvSpPr txBox="1">
              <a:spLocks noChangeArrowheads="1"/>
            </p:cNvSpPr>
            <p:nvPr/>
          </p:nvSpPr>
          <p:spPr bwMode="auto">
            <a:xfrm>
              <a:off x="852" y="2220"/>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29" name="Text Box 25"/>
            <p:cNvSpPr txBox="1">
              <a:spLocks noChangeArrowheads="1"/>
            </p:cNvSpPr>
            <p:nvPr/>
          </p:nvSpPr>
          <p:spPr bwMode="auto">
            <a:xfrm>
              <a:off x="1488" y="2208"/>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30" name="Text Box 26"/>
            <p:cNvSpPr txBox="1">
              <a:spLocks noChangeArrowheads="1"/>
            </p:cNvSpPr>
            <p:nvPr/>
          </p:nvSpPr>
          <p:spPr bwMode="auto">
            <a:xfrm>
              <a:off x="1452" y="2832"/>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31" name="Text Box 27"/>
            <p:cNvSpPr txBox="1">
              <a:spLocks noChangeArrowheads="1"/>
            </p:cNvSpPr>
            <p:nvPr/>
          </p:nvSpPr>
          <p:spPr bwMode="auto">
            <a:xfrm>
              <a:off x="2196" y="2832"/>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endParaRPr lang="en-US" altLang="zh-CN" sz="2000" b="1">
                <a:latin typeface="Times New Roman" pitchFamily="18" charset="0"/>
                <a:cs typeface="Times New Roman" pitchFamily="18" charset="0"/>
                <a:sym typeface="Symbol" pitchFamily="18" charset="2"/>
              </a:endParaRPr>
            </a:p>
          </p:txBody>
        </p:sp>
        <p:sp>
          <p:nvSpPr>
            <p:cNvPr id="251932" name="Text Box 28"/>
            <p:cNvSpPr txBox="1">
              <a:spLocks noChangeArrowheads="1"/>
            </p:cNvSpPr>
            <p:nvPr/>
          </p:nvSpPr>
          <p:spPr bwMode="auto">
            <a:xfrm>
              <a:off x="240" y="2724"/>
              <a:ext cx="2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E</a:t>
              </a:r>
              <a:endParaRPr lang="en-US" altLang="zh-CN" b="1">
                <a:latin typeface="Times New Roman" pitchFamily="18" charset="0"/>
                <a:cs typeface="Times New Roman" pitchFamily="18" charset="0"/>
              </a:endParaRPr>
            </a:p>
          </p:txBody>
        </p:sp>
      </p:grpSp>
      <p:grpSp>
        <p:nvGrpSpPr>
          <p:cNvPr id="251933" name="Group 29"/>
          <p:cNvGrpSpPr>
            <a:grpSpLocks/>
          </p:cNvGrpSpPr>
          <p:nvPr/>
        </p:nvGrpSpPr>
        <p:grpSpPr bwMode="auto">
          <a:xfrm>
            <a:off x="5105400" y="1126133"/>
            <a:ext cx="3429000" cy="2363787"/>
            <a:chOff x="3216" y="768"/>
            <a:chExt cx="2160" cy="1489"/>
          </a:xfrm>
        </p:grpSpPr>
        <p:grpSp>
          <p:nvGrpSpPr>
            <p:cNvPr id="251934" name="Group 30"/>
            <p:cNvGrpSpPr>
              <a:grpSpLocks/>
            </p:cNvGrpSpPr>
            <p:nvPr/>
          </p:nvGrpSpPr>
          <p:grpSpPr bwMode="auto">
            <a:xfrm>
              <a:off x="3466" y="1776"/>
              <a:ext cx="261" cy="59"/>
              <a:chOff x="4671" y="2533"/>
              <a:chExt cx="261" cy="59"/>
            </a:xfrm>
          </p:grpSpPr>
          <p:sp>
            <p:nvSpPr>
              <p:cNvPr id="251935" name="Line 31"/>
              <p:cNvSpPr>
                <a:spLocks noChangeShapeType="1"/>
              </p:cNvSpPr>
              <p:nvPr/>
            </p:nvSpPr>
            <p:spPr bwMode="auto">
              <a:xfrm>
                <a:off x="4671" y="2533"/>
                <a:ext cx="26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36" name="Line 32"/>
              <p:cNvSpPr>
                <a:spLocks noChangeShapeType="1"/>
              </p:cNvSpPr>
              <p:nvPr/>
            </p:nvSpPr>
            <p:spPr bwMode="auto">
              <a:xfrm>
                <a:off x="4729" y="2592"/>
                <a:ext cx="14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grpSp>
        <p:sp>
          <p:nvSpPr>
            <p:cNvPr id="251937" name="Line 33"/>
            <p:cNvSpPr>
              <a:spLocks noChangeShapeType="1"/>
            </p:cNvSpPr>
            <p:nvPr/>
          </p:nvSpPr>
          <p:spPr bwMode="auto">
            <a:xfrm>
              <a:off x="3600" y="1848"/>
              <a:ext cx="0" cy="40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38" name="Line 34"/>
            <p:cNvSpPr>
              <a:spLocks noChangeShapeType="1"/>
            </p:cNvSpPr>
            <p:nvPr/>
          </p:nvSpPr>
          <p:spPr bwMode="auto">
            <a:xfrm flipV="1">
              <a:off x="3600" y="1056"/>
              <a:ext cx="0"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39" name="Line 35"/>
            <p:cNvSpPr>
              <a:spLocks noChangeShapeType="1"/>
            </p:cNvSpPr>
            <p:nvPr/>
          </p:nvSpPr>
          <p:spPr bwMode="auto">
            <a:xfrm>
              <a:off x="3600" y="1056"/>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40" name="Line 36"/>
            <p:cNvSpPr>
              <a:spLocks noChangeShapeType="1"/>
            </p:cNvSpPr>
            <p:nvPr/>
          </p:nvSpPr>
          <p:spPr bwMode="auto">
            <a:xfrm>
              <a:off x="3600" y="2256"/>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41" name="Line 37"/>
            <p:cNvSpPr>
              <a:spLocks noChangeShapeType="1"/>
            </p:cNvSpPr>
            <p:nvPr/>
          </p:nvSpPr>
          <p:spPr bwMode="auto">
            <a:xfrm>
              <a:off x="4356" y="1044"/>
              <a:ext cx="0" cy="1200"/>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42" name="Rectangle 38"/>
            <p:cNvSpPr>
              <a:spLocks noChangeArrowheads="1"/>
            </p:cNvSpPr>
            <p:nvPr/>
          </p:nvSpPr>
          <p:spPr bwMode="auto">
            <a:xfrm>
              <a:off x="4308" y="1804"/>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43" name="Rectangle 39"/>
            <p:cNvSpPr>
              <a:spLocks noChangeArrowheads="1"/>
            </p:cNvSpPr>
            <p:nvPr/>
          </p:nvSpPr>
          <p:spPr bwMode="auto">
            <a:xfrm rot="16200000">
              <a:off x="4622" y="94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44" name="Rectangle 40"/>
            <p:cNvSpPr>
              <a:spLocks noChangeArrowheads="1"/>
            </p:cNvSpPr>
            <p:nvPr/>
          </p:nvSpPr>
          <p:spPr bwMode="auto">
            <a:xfrm rot="16200000">
              <a:off x="3998" y="952"/>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45" name="Line 41"/>
            <p:cNvSpPr>
              <a:spLocks noChangeShapeType="1"/>
            </p:cNvSpPr>
            <p:nvPr/>
          </p:nvSpPr>
          <p:spPr bwMode="auto">
            <a:xfrm>
              <a:off x="5112" y="105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46" name="Rectangle 42"/>
            <p:cNvSpPr>
              <a:spLocks noChangeArrowheads="1"/>
            </p:cNvSpPr>
            <p:nvPr/>
          </p:nvSpPr>
          <p:spPr bwMode="auto">
            <a:xfrm>
              <a:off x="5052" y="1516"/>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47" name="Text Box 43"/>
            <p:cNvSpPr txBox="1">
              <a:spLocks noChangeArrowheads="1"/>
            </p:cNvSpPr>
            <p:nvPr/>
          </p:nvSpPr>
          <p:spPr bwMode="auto">
            <a:xfrm>
              <a:off x="3727" y="780"/>
              <a:ext cx="6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1/3k</a:t>
              </a:r>
              <a:r>
                <a:rPr lang="en-US" altLang="zh-CN" sz="2000" b="1">
                  <a:latin typeface="Times New Roman" pitchFamily="18" charset="0"/>
                  <a:cs typeface="Times New Roman" pitchFamily="18" charset="0"/>
                  <a:sym typeface="Symbol" pitchFamily="18" charset="2"/>
                </a:rPr>
                <a:t></a:t>
              </a:r>
            </a:p>
          </p:txBody>
        </p:sp>
        <p:sp>
          <p:nvSpPr>
            <p:cNvPr id="251948" name="Text Box 44"/>
            <p:cNvSpPr txBox="1">
              <a:spLocks noChangeArrowheads="1"/>
            </p:cNvSpPr>
            <p:nvPr/>
          </p:nvSpPr>
          <p:spPr bwMode="auto">
            <a:xfrm>
              <a:off x="4464" y="768"/>
              <a:ext cx="6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1/3k</a:t>
              </a:r>
              <a:r>
                <a:rPr lang="en-US" altLang="zh-CN" sz="2000" b="1">
                  <a:latin typeface="Times New Roman" pitchFamily="18" charset="0"/>
                  <a:cs typeface="Times New Roman" pitchFamily="18" charset="0"/>
                  <a:sym typeface="Symbol" pitchFamily="18" charset="2"/>
                </a:rPr>
                <a:t></a:t>
              </a:r>
            </a:p>
          </p:txBody>
        </p:sp>
        <p:sp>
          <p:nvSpPr>
            <p:cNvPr id="251949" name="Text Box 45"/>
            <p:cNvSpPr txBox="1">
              <a:spLocks noChangeArrowheads="1"/>
            </p:cNvSpPr>
            <p:nvPr/>
          </p:nvSpPr>
          <p:spPr bwMode="auto">
            <a:xfrm>
              <a:off x="4368" y="1728"/>
              <a:ext cx="5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50" name="Text Box 46"/>
            <p:cNvSpPr txBox="1">
              <a:spLocks noChangeArrowheads="1"/>
            </p:cNvSpPr>
            <p:nvPr/>
          </p:nvSpPr>
          <p:spPr bwMode="auto">
            <a:xfrm>
              <a:off x="5172" y="1728"/>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endParaRPr lang="en-US" altLang="zh-CN" sz="2000" b="1">
                <a:latin typeface="Times New Roman" pitchFamily="18" charset="0"/>
                <a:cs typeface="Times New Roman" pitchFamily="18" charset="0"/>
                <a:sym typeface="Symbol" pitchFamily="18" charset="2"/>
              </a:endParaRPr>
            </a:p>
          </p:txBody>
        </p:sp>
        <p:sp>
          <p:nvSpPr>
            <p:cNvPr id="251951" name="Text Box 47"/>
            <p:cNvSpPr txBox="1">
              <a:spLocks noChangeArrowheads="1"/>
            </p:cNvSpPr>
            <p:nvPr/>
          </p:nvSpPr>
          <p:spPr bwMode="auto">
            <a:xfrm>
              <a:off x="3216" y="1620"/>
              <a:ext cx="2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E</a:t>
              </a:r>
              <a:endParaRPr lang="en-US" altLang="zh-CN" b="1">
                <a:latin typeface="Times New Roman" pitchFamily="18" charset="0"/>
                <a:cs typeface="Times New Roman" pitchFamily="18" charset="0"/>
              </a:endParaRPr>
            </a:p>
          </p:txBody>
        </p:sp>
        <p:sp>
          <p:nvSpPr>
            <p:cNvPr id="251952" name="Rectangle 48"/>
            <p:cNvSpPr>
              <a:spLocks noChangeArrowheads="1"/>
            </p:cNvSpPr>
            <p:nvPr/>
          </p:nvSpPr>
          <p:spPr bwMode="auto">
            <a:xfrm>
              <a:off x="4308" y="1276"/>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53" name="Text Box 49"/>
            <p:cNvSpPr txBox="1">
              <a:spLocks noChangeArrowheads="1"/>
            </p:cNvSpPr>
            <p:nvPr/>
          </p:nvSpPr>
          <p:spPr bwMode="auto">
            <a:xfrm>
              <a:off x="4428" y="1248"/>
              <a:ext cx="6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1/3k</a:t>
              </a:r>
              <a:r>
                <a:rPr lang="en-US" altLang="zh-CN" sz="2000" b="1">
                  <a:latin typeface="Times New Roman" pitchFamily="18" charset="0"/>
                  <a:cs typeface="Times New Roman" pitchFamily="18" charset="0"/>
                  <a:sym typeface="Symbol" pitchFamily="18" charset="2"/>
                </a:rPr>
                <a:t></a:t>
              </a:r>
            </a:p>
          </p:txBody>
        </p:sp>
      </p:grpSp>
      <p:grpSp>
        <p:nvGrpSpPr>
          <p:cNvPr id="251954" name="Group 50"/>
          <p:cNvGrpSpPr>
            <a:grpSpLocks/>
          </p:cNvGrpSpPr>
          <p:nvPr/>
        </p:nvGrpSpPr>
        <p:grpSpPr bwMode="auto">
          <a:xfrm>
            <a:off x="5105400" y="3945533"/>
            <a:ext cx="3352800" cy="2363787"/>
            <a:chOff x="3276" y="2544"/>
            <a:chExt cx="2112" cy="1489"/>
          </a:xfrm>
        </p:grpSpPr>
        <p:grpSp>
          <p:nvGrpSpPr>
            <p:cNvPr id="251955" name="Group 51"/>
            <p:cNvGrpSpPr>
              <a:grpSpLocks/>
            </p:cNvGrpSpPr>
            <p:nvPr/>
          </p:nvGrpSpPr>
          <p:grpSpPr bwMode="auto">
            <a:xfrm>
              <a:off x="3526" y="3552"/>
              <a:ext cx="261" cy="59"/>
              <a:chOff x="4671" y="2533"/>
              <a:chExt cx="261" cy="59"/>
            </a:xfrm>
          </p:grpSpPr>
          <p:sp>
            <p:nvSpPr>
              <p:cNvPr id="251956" name="Line 52"/>
              <p:cNvSpPr>
                <a:spLocks noChangeShapeType="1"/>
              </p:cNvSpPr>
              <p:nvPr/>
            </p:nvSpPr>
            <p:spPr bwMode="auto">
              <a:xfrm>
                <a:off x="4671" y="2533"/>
                <a:ext cx="26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57" name="Line 53"/>
              <p:cNvSpPr>
                <a:spLocks noChangeShapeType="1"/>
              </p:cNvSpPr>
              <p:nvPr/>
            </p:nvSpPr>
            <p:spPr bwMode="auto">
              <a:xfrm>
                <a:off x="4729" y="2592"/>
                <a:ext cx="14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grpSp>
        <p:sp>
          <p:nvSpPr>
            <p:cNvPr id="251958" name="Line 54"/>
            <p:cNvSpPr>
              <a:spLocks noChangeShapeType="1"/>
            </p:cNvSpPr>
            <p:nvPr/>
          </p:nvSpPr>
          <p:spPr bwMode="auto">
            <a:xfrm>
              <a:off x="3660" y="3624"/>
              <a:ext cx="0" cy="40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59" name="Line 55"/>
            <p:cNvSpPr>
              <a:spLocks noChangeShapeType="1"/>
            </p:cNvSpPr>
            <p:nvPr/>
          </p:nvSpPr>
          <p:spPr bwMode="auto">
            <a:xfrm flipV="1">
              <a:off x="3660" y="2832"/>
              <a:ext cx="0"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60" name="Line 56"/>
            <p:cNvSpPr>
              <a:spLocks noChangeShapeType="1"/>
            </p:cNvSpPr>
            <p:nvPr/>
          </p:nvSpPr>
          <p:spPr bwMode="auto">
            <a:xfrm>
              <a:off x="3660" y="2832"/>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61" name="Line 57"/>
            <p:cNvSpPr>
              <a:spLocks noChangeShapeType="1"/>
            </p:cNvSpPr>
            <p:nvPr/>
          </p:nvSpPr>
          <p:spPr bwMode="auto">
            <a:xfrm>
              <a:off x="3660" y="4032"/>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62" name="Line 58"/>
            <p:cNvSpPr>
              <a:spLocks noChangeShapeType="1"/>
            </p:cNvSpPr>
            <p:nvPr/>
          </p:nvSpPr>
          <p:spPr bwMode="auto">
            <a:xfrm>
              <a:off x="4032" y="2820"/>
              <a:ext cx="0" cy="1200"/>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63" name="Rectangle 59"/>
            <p:cNvSpPr>
              <a:spLocks noChangeArrowheads="1"/>
            </p:cNvSpPr>
            <p:nvPr/>
          </p:nvSpPr>
          <p:spPr bwMode="auto">
            <a:xfrm rot="16200000">
              <a:off x="4332" y="2716"/>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64" name="Line 60"/>
            <p:cNvSpPr>
              <a:spLocks noChangeShapeType="1"/>
            </p:cNvSpPr>
            <p:nvPr/>
          </p:nvSpPr>
          <p:spPr bwMode="auto">
            <a:xfrm>
              <a:off x="5172" y="2832"/>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65" name="Rectangle 61"/>
            <p:cNvSpPr>
              <a:spLocks noChangeArrowheads="1"/>
            </p:cNvSpPr>
            <p:nvPr/>
          </p:nvSpPr>
          <p:spPr bwMode="auto">
            <a:xfrm>
              <a:off x="5112" y="3292"/>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66" name="Text Box 62"/>
            <p:cNvSpPr txBox="1">
              <a:spLocks noChangeArrowheads="1"/>
            </p:cNvSpPr>
            <p:nvPr/>
          </p:nvSpPr>
          <p:spPr bwMode="auto">
            <a:xfrm>
              <a:off x="4176" y="2544"/>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67" name="Text Box 63"/>
            <p:cNvSpPr txBox="1">
              <a:spLocks noChangeArrowheads="1"/>
            </p:cNvSpPr>
            <p:nvPr/>
          </p:nvSpPr>
          <p:spPr bwMode="auto">
            <a:xfrm>
              <a:off x="5184" y="3264"/>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endParaRPr lang="en-US" altLang="zh-CN" sz="2000" b="1">
                <a:latin typeface="Times New Roman" pitchFamily="18" charset="0"/>
                <a:cs typeface="Times New Roman" pitchFamily="18" charset="0"/>
                <a:sym typeface="Symbol" pitchFamily="18" charset="2"/>
              </a:endParaRPr>
            </a:p>
          </p:txBody>
        </p:sp>
        <p:sp>
          <p:nvSpPr>
            <p:cNvPr id="251968" name="Text Box 64"/>
            <p:cNvSpPr txBox="1">
              <a:spLocks noChangeArrowheads="1"/>
            </p:cNvSpPr>
            <p:nvPr/>
          </p:nvSpPr>
          <p:spPr bwMode="auto">
            <a:xfrm>
              <a:off x="3276" y="3396"/>
              <a:ext cx="2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E</a:t>
              </a:r>
              <a:endParaRPr lang="en-US" altLang="zh-CN" b="1">
                <a:latin typeface="Times New Roman" pitchFamily="18" charset="0"/>
                <a:cs typeface="Times New Roman" pitchFamily="18" charset="0"/>
              </a:endParaRPr>
            </a:p>
          </p:txBody>
        </p:sp>
        <p:sp>
          <p:nvSpPr>
            <p:cNvPr id="251969" name="Rectangle 65"/>
            <p:cNvSpPr>
              <a:spLocks noChangeArrowheads="1"/>
            </p:cNvSpPr>
            <p:nvPr/>
          </p:nvSpPr>
          <p:spPr bwMode="auto">
            <a:xfrm>
              <a:off x="3984" y="3628"/>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70" name="Text Box 66"/>
            <p:cNvSpPr txBox="1">
              <a:spLocks noChangeArrowheads="1"/>
            </p:cNvSpPr>
            <p:nvPr/>
          </p:nvSpPr>
          <p:spPr bwMode="auto">
            <a:xfrm>
              <a:off x="4104" y="3624"/>
              <a:ext cx="5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3k</a:t>
              </a:r>
              <a:r>
                <a:rPr lang="en-US" altLang="zh-CN" sz="2000" b="1">
                  <a:latin typeface="Times New Roman" pitchFamily="18" charset="0"/>
                  <a:cs typeface="Times New Roman" pitchFamily="18" charset="0"/>
                  <a:sym typeface="Symbol" pitchFamily="18" charset="2"/>
                </a:rPr>
                <a:t></a:t>
              </a:r>
            </a:p>
          </p:txBody>
        </p:sp>
        <p:sp>
          <p:nvSpPr>
            <p:cNvPr id="251971" name="Line 67"/>
            <p:cNvSpPr>
              <a:spLocks noChangeShapeType="1"/>
            </p:cNvSpPr>
            <p:nvPr/>
          </p:nvSpPr>
          <p:spPr bwMode="auto">
            <a:xfrm>
              <a:off x="4752" y="2832"/>
              <a:ext cx="0" cy="1200"/>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72" name="Rectangle 68"/>
            <p:cNvSpPr>
              <a:spLocks noChangeArrowheads="1"/>
            </p:cNvSpPr>
            <p:nvPr/>
          </p:nvSpPr>
          <p:spPr bwMode="auto">
            <a:xfrm>
              <a:off x="4704" y="3652"/>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73" name="Text Box 69"/>
            <p:cNvSpPr txBox="1">
              <a:spLocks noChangeArrowheads="1"/>
            </p:cNvSpPr>
            <p:nvPr/>
          </p:nvSpPr>
          <p:spPr bwMode="auto">
            <a:xfrm>
              <a:off x="4776" y="3624"/>
              <a:ext cx="5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3k</a:t>
              </a:r>
              <a:r>
                <a:rPr lang="en-US" altLang="zh-CN" sz="2000" b="1">
                  <a:latin typeface="Times New Roman" pitchFamily="18" charset="0"/>
                  <a:cs typeface="Times New Roman" pitchFamily="18" charset="0"/>
                  <a:sym typeface="Symbol" pitchFamily="18" charset="2"/>
                </a:rPr>
                <a:t></a:t>
              </a:r>
            </a:p>
          </p:txBody>
        </p:sp>
        <p:sp>
          <p:nvSpPr>
            <p:cNvPr id="251974" name="Line 70"/>
            <p:cNvSpPr>
              <a:spLocks noChangeShapeType="1"/>
            </p:cNvSpPr>
            <p:nvPr/>
          </p:nvSpPr>
          <p:spPr bwMode="auto">
            <a:xfrm>
              <a:off x="4032" y="3252"/>
              <a:ext cx="720" cy="0"/>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75" name="Rectangle 71"/>
            <p:cNvSpPr>
              <a:spLocks noChangeArrowheads="1"/>
            </p:cNvSpPr>
            <p:nvPr/>
          </p:nvSpPr>
          <p:spPr bwMode="auto">
            <a:xfrm rot="16200000">
              <a:off x="4332" y="3148"/>
              <a:ext cx="120"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76" name="Text Box 72"/>
            <p:cNvSpPr txBox="1">
              <a:spLocks noChangeArrowheads="1"/>
            </p:cNvSpPr>
            <p:nvPr/>
          </p:nvSpPr>
          <p:spPr bwMode="auto">
            <a:xfrm>
              <a:off x="4188" y="2976"/>
              <a:ext cx="5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3k</a:t>
              </a:r>
              <a:r>
                <a:rPr lang="en-US" altLang="zh-CN" sz="2000" b="1">
                  <a:latin typeface="Times New Roman" pitchFamily="18" charset="0"/>
                  <a:cs typeface="Times New Roman" pitchFamily="18" charset="0"/>
                  <a:sym typeface="Symbol" pitchFamily="18" charset="2"/>
                </a:rPr>
                <a:t></a:t>
              </a:r>
            </a:p>
          </p:txBody>
        </p:sp>
      </p:grpSp>
      <p:sp>
        <p:nvSpPr>
          <p:cNvPr id="251977" name="AutoShape 73"/>
          <p:cNvSpPr>
            <a:spLocks noChangeArrowheads="1"/>
          </p:cNvSpPr>
          <p:nvPr/>
        </p:nvSpPr>
        <p:spPr bwMode="auto">
          <a:xfrm rot="152144">
            <a:off x="4246563" y="2192933"/>
            <a:ext cx="1065212" cy="277812"/>
          </a:xfrm>
          <a:prstGeom prst="rightArrow">
            <a:avLst>
              <a:gd name="adj1" fmla="val 50000"/>
              <a:gd name="adj2" fmla="val 9585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78" name="AutoShape 74"/>
          <p:cNvSpPr>
            <a:spLocks noChangeArrowheads="1"/>
          </p:cNvSpPr>
          <p:nvPr/>
        </p:nvSpPr>
        <p:spPr bwMode="auto">
          <a:xfrm rot="59418">
            <a:off x="4181475" y="5136158"/>
            <a:ext cx="1001713" cy="295275"/>
          </a:xfrm>
          <a:prstGeom prst="rightArrow">
            <a:avLst>
              <a:gd name="adj1" fmla="val 50000"/>
              <a:gd name="adj2" fmla="val 84812"/>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grpSp>
        <p:nvGrpSpPr>
          <p:cNvPr id="251979" name="Group 75"/>
          <p:cNvGrpSpPr>
            <a:grpSpLocks/>
          </p:cNvGrpSpPr>
          <p:nvPr/>
        </p:nvGrpSpPr>
        <p:grpSpPr bwMode="auto">
          <a:xfrm>
            <a:off x="762000" y="3716933"/>
            <a:ext cx="3429000" cy="2592387"/>
            <a:chOff x="240" y="1728"/>
            <a:chExt cx="2160" cy="1633"/>
          </a:xfrm>
        </p:grpSpPr>
        <p:grpSp>
          <p:nvGrpSpPr>
            <p:cNvPr id="251980" name="Group 76"/>
            <p:cNvGrpSpPr>
              <a:grpSpLocks/>
            </p:cNvGrpSpPr>
            <p:nvPr/>
          </p:nvGrpSpPr>
          <p:grpSpPr bwMode="auto">
            <a:xfrm>
              <a:off x="490" y="2880"/>
              <a:ext cx="261" cy="59"/>
              <a:chOff x="4671" y="2533"/>
              <a:chExt cx="261" cy="59"/>
            </a:xfrm>
          </p:grpSpPr>
          <p:sp>
            <p:nvSpPr>
              <p:cNvPr id="251981" name="Line 77"/>
              <p:cNvSpPr>
                <a:spLocks noChangeShapeType="1"/>
              </p:cNvSpPr>
              <p:nvPr/>
            </p:nvSpPr>
            <p:spPr bwMode="auto">
              <a:xfrm>
                <a:off x="4671" y="2533"/>
                <a:ext cx="26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latin typeface="Times New Roman" pitchFamily="18" charset="0"/>
                  <a:cs typeface="Times New Roman" pitchFamily="18" charset="0"/>
                </a:endParaRPr>
              </a:p>
            </p:txBody>
          </p:sp>
          <p:sp>
            <p:nvSpPr>
              <p:cNvPr id="251982" name="Line 78"/>
              <p:cNvSpPr>
                <a:spLocks noChangeShapeType="1"/>
              </p:cNvSpPr>
              <p:nvPr/>
            </p:nvSpPr>
            <p:spPr bwMode="auto">
              <a:xfrm>
                <a:off x="4729" y="2592"/>
                <a:ext cx="14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grpSp>
        <p:sp>
          <p:nvSpPr>
            <p:cNvPr id="251983" name="Line 79"/>
            <p:cNvSpPr>
              <a:spLocks noChangeShapeType="1"/>
            </p:cNvSpPr>
            <p:nvPr/>
          </p:nvSpPr>
          <p:spPr bwMode="auto">
            <a:xfrm>
              <a:off x="624" y="2952"/>
              <a:ext cx="0" cy="40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84" name="Line 80"/>
            <p:cNvSpPr>
              <a:spLocks noChangeShapeType="1"/>
            </p:cNvSpPr>
            <p:nvPr/>
          </p:nvSpPr>
          <p:spPr bwMode="auto">
            <a:xfrm flipV="1">
              <a:off x="624" y="2496"/>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85" name="Line 81"/>
            <p:cNvSpPr>
              <a:spLocks noChangeShapeType="1"/>
            </p:cNvSpPr>
            <p:nvPr/>
          </p:nvSpPr>
          <p:spPr bwMode="auto">
            <a:xfrm>
              <a:off x="624" y="2496"/>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86" name="Line 82"/>
            <p:cNvSpPr>
              <a:spLocks noChangeShapeType="1"/>
            </p:cNvSpPr>
            <p:nvPr/>
          </p:nvSpPr>
          <p:spPr bwMode="auto">
            <a:xfrm>
              <a:off x="624" y="3360"/>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87" name="Line 83"/>
            <p:cNvSpPr>
              <a:spLocks noChangeShapeType="1"/>
            </p:cNvSpPr>
            <p:nvPr/>
          </p:nvSpPr>
          <p:spPr bwMode="auto">
            <a:xfrm>
              <a:off x="1380" y="2484"/>
              <a:ext cx="0" cy="864"/>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88" name="Rectangle 84"/>
            <p:cNvSpPr>
              <a:spLocks noChangeArrowheads="1"/>
            </p:cNvSpPr>
            <p:nvPr/>
          </p:nvSpPr>
          <p:spPr bwMode="auto">
            <a:xfrm>
              <a:off x="1332" y="286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89" name="Rectangle 85"/>
            <p:cNvSpPr>
              <a:spLocks noChangeArrowheads="1"/>
            </p:cNvSpPr>
            <p:nvPr/>
          </p:nvSpPr>
          <p:spPr bwMode="auto">
            <a:xfrm rot="16200000">
              <a:off x="1646" y="238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90" name="Rectangle 86"/>
            <p:cNvSpPr>
              <a:spLocks noChangeArrowheads="1"/>
            </p:cNvSpPr>
            <p:nvPr/>
          </p:nvSpPr>
          <p:spPr bwMode="auto">
            <a:xfrm rot="16200000">
              <a:off x="1022" y="2392"/>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91" name="Line 87"/>
            <p:cNvSpPr>
              <a:spLocks noChangeShapeType="1"/>
            </p:cNvSpPr>
            <p:nvPr/>
          </p:nvSpPr>
          <p:spPr bwMode="auto">
            <a:xfrm>
              <a:off x="2136" y="2496"/>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92" name="Line 88"/>
            <p:cNvSpPr>
              <a:spLocks noChangeShapeType="1"/>
            </p:cNvSpPr>
            <p:nvPr/>
          </p:nvSpPr>
          <p:spPr bwMode="auto">
            <a:xfrm flipV="1">
              <a:off x="763" y="2064"/>
              <a:ext cx="0" cy="432"/>
            </a:xfrm>
            <a:prstGeom prst="line">
              <a:avLst/>
            </a:prstGeom>
            <a:noFill/>
            <a:ln w="12700">
              <a:solidFill>
                <a:schemeClr val="tx1"/>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93" name="Line 89"/>
            <p:cNvSpPr>
              <a:spLocks noChangeShapeType="1"/>
            </p:cNvSpPr>
            <p:nvPr/>
          </p:nvSpPr>
          <p:spPr bwMode="auto">
            <a:xfrm>
              <a:off x="763" y="2064"/>
              <a:ext cx="122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94" name="Line 90"/>
            <p:cNvSpPr>
              <a:spLocks noChangeShapeType="1"/>
            </p:cNvSpPr>
            <p:nvPr/>
          </p:nvSpPr>
          <p:spPr bwMode="auto">
            <a:xfrm flipV="1">
              <a:off x="1980" y="2064"/>
              <a:ext cx="0" cy="432"/>
            </a:xfrm>
            <a:prstGeom prst="line">
              <a:avLst/>
            </a:prstGeom>
            <a:noFill/>
            <a:ln w="12700">
              <a:solidFill>
                <a:schemeClr val="tx1"/>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cs typeface="Times New Roman" pitchFamily="18" charset="0"/>
              </a:endParaRPr>
            </a:p>
          </p:txBody>
        </p:sp>
        <p:sp>
          <p:nvSpPr>
            <p:cNvPr id="251995" name="Rectangle 91"/>
            <p:cNvSpPr>
              <a:spLocks noChangeArrowheads="1"/>
            </p:cNvSpPr>
            <p:nvPr/>
          </p:nvSpPr>
          <p:spPr bwMode="auto">
            <a:xfrm>
              <a:off x="2076" y="2860"/>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96" name="Rectangle 92"/>
            <p:cNvSpPr>
              <a:spLocks noChangeArrowheads="1"/>
            </p:cNvSpPr>
            <p:nvPr/>
          </p:nvSpPr>
          <p:spPr bwMode="auto">
            <a:xfrm rot="16200000">
              <a:off x="1358" y="1948"/>
              <a:ext cx="116" cy="233"/>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cs typeface="Times New Roman" pitchFamily="18" charset="0"/>
              </a:endParaRPr>
            </a:p>
          </p:txBody>
        </p:sp>
        <p:sp>
          <p:nvSpPr>
            <p:cNvPr id="251997" name="Text Box 93"/>
            <p:cNvSpPr txBox="1">
              <a:spLocks noChangeArrowheads="1"/>
            </p:cNvSpPr>
            <p:nvPr/>
          </p:nvSpPr>
          <p:spPr bwMode="auto">
            <a:xfrm>
              <a:off x="1152" y="1728"/>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98" name="Text Box 94"/>
            <p:cNvSpPr txBox="1">
              <a:spLocks noChangeArrowheads="1"/>
            </p:cNvSpPr>
            <p:nvPr/>
          </p:nvSpPr>
          <p:spPr bwMode="auto">
            <a:xfrm>
              <a:off x="852" y="2220"/>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1999" name="Text Box 95"/>
            <p:cNvSpPr txBox="1">
              <a:spLocks noChangeArrowheads="1"/>
            </p:cNvSpPr>
            <p:nvPr/>
          </p:nvSpPr>
          <p:spPr bwMode="auto">
            <a:xfrm>
              <a:off x="1488" y="2208"/>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2000" name="Text Box 96"/>
            <p:cNvSpPr txBox="1">
              <a:spLocks noChangeArrowheads="1"/>
            </p:cNvSpPr>
            <p:nvPr/>
          </p:nvSpPr>
          <p:spPr bwMode="auto">
            <a:xfrm>
              <a:off x="1452" y="2832"/>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Times New Roman" pitchFamily="18" charset="0"/>
                  <a:cs typeface="Times New Roman" pitchFamily="18" charset="0"/>
                </a:rPr>
                <a:t>1k</a:t>
              </a:r>
              <a:r>
                <a:rPr lang="en-US" altLang="zh-CN" sz="2000" b="1">
                  <a:latin typeface="Times New Roman" pitchFamily="18" charset="0"/>
                  <a:cs typeface="Times New Roman" pitchFamily="18" charset="0"/>
                  <a:sym typeface="Symbol" pitchFamily="18" charset="2"/>
                </a:rPr>
                <a:t></a:t>
              </a:r>
            </a:p>
          </p:txBody>
        </p:sp>
        <p:sp>
          <p:nvSpPr>
            <p:cNvPr id="252001" name="Text Box 97"/>
            <p:cNvSpPr txBox="1">
              <a:spLocks noChangeArrowheads="1"/>
            </p:cNvSpPr>
            <p:nvPr/>
          </p:nvSpPr>
          <p:spPr bwMode="auto">
            <a:xfrm>
              <a:off x="2196" y="2832"/>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R</a:t>
              </a:r>
              <a:endParaRPr lang="en-US" altLang="zh-CN" sz="2000" b="1">
                <a:latin typeface="Times New Roman" pitchFamily="18" charset="0"/>
                <a:cs typeface="Times New Roman" pitchFamily="18" charset="0"/>
                <a:sym typeface="Symbol" pitchFamily="18" charset="2"/>
              </a:endParaRPr>
            </a:p>
          </p:txBody>
        </p:sp>
        <p:sp>
          <p:nvSpPr>
            <p:cNvPr id="252002" name="Text Box 98"/>
            <p:cNvSpPr txBox="1">
              <a:spLocks noChangeArrowheads="1"/>
            </p:cNvSpPr>
            <p:nvPr/>
          </p:nvSpPr>
          <p:spPr bwMode="auto">
            <a:xfrm>
              <a:off x="240" y="2724"/>
              <a:ext cx="2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i="1">
                  <a:latin typeface="Times New Roman" pitchFamily="18" charset="0"/>
                  <a:cs typeface="Times New Roman" pitchFamily="18" charset="0"/>
                </a:rPr>
                <a:t>E</a:t>
              </a:r>
              <a:endParaRPr lang="en-US" altLang="zh-CN" b="1">
                <a:latin typeface="Times New Roman" pitchFamily="18" charset="0"/>
                <a:cs typeface="Times New Roman" pitchFamily="18" charset="0"/>
              </a:endParaRPr>
            </a:p>
          </p:txBody>
        </p:sp>
      </p:grpSp>
      <p:sp>
        <p:nvSpPr>
          <p:cNvPr id="2" name="标题 1"/>
          <p:cNvSpPr>
            <a:spLocks noGrp="1"/>
          </p:cNvSpPr>
          <p:nvPr>
            <p:ph type="title" idx="4294967295"/>
          </p:nvPr>
        </p:nvSpPr>
        <p:spPr/>
        <p:txBody>
          <a:bodyPr/>
          <a:lstStyle/>
          <a:p>
            <a:r>
              <a:rPr lang="en-US" altLang="zh-CN" sz="3600" b="1" baseline="0" dirty="0" smtClean="0">
                <a:solidFill>
                  <a:srgbClr val="FFFF00"/>
                </a:solidFill>
                <a:effectLst/>
                <a:latin typeface="Times New Roman"/>
                <a:ea typeface="宋体"/>
                <a:cs typeface="+mj-cs"/>
              </a:rPr>
              <a:t>2.1 </a:t>
            </a:r>
            <a:r>
              <a:rPr lang="zh-CN" altLang="zh-CN" sz="3600" b="1" baseline="0" dirty="0" smtClean="0">
                <a:solidFill>
                  <a:srgbClr val="FFFF00"/>
                </a:solidFill>
                <a:effectLst/>
                <a:latin typeface="Times New Roman"/>
                <a:ea typeface="宋体"/>
                <a:cs typeface="+mj-cs"/>
              </a:rPr>
              <a:t>等效电路分析法</a:t>
            </a:r>
            <a:r>
              <a:rPr lang="zh-CN" altLang="zh-CN" sz="3600" b="1" baseline="0" dirty="0" smtClean="0">
                <a:solidFill>
                  <a:srgbClr val="FFFF00"/>
                </a:solidFill>
                <a:effectLst/>
                <a:latin typeface="Times New Roman"/>
                <a:ea typeface="楷体_GB2312"/>
                <a:cs typeface="+mj-cs"/>
              </a:rPr>
              <a:t>（</a:t>
            </a:r>
            <a:r>
              <a:rPr lang="zh-CN" altLang="zh-CN" sz="3600" b="1" baseline="0" dirty="0" smtClean="0">
                <a:solidFill>
                  <a:srgbClr val="FFFF00"/>
                </a:solidFill>
                <a:effectLst/>
                <a:latin typeface="Times New Roman"/>
                <a:ea typeface="宋体"/>
                <a:cs typeface="+mj-cs"/>
              </a:rPr>
              <a:t>续</a:t>
            </a:r>
            <a:r>
              <a:rPr lang="en-US" altLang="zh-CN" sz="3600" b="1" baseline="0" dirty="0" smtClean="0">
                <a:solidFill>
                  <a:srgbClr val="FFFF00"/>
                </a:solidFill>
                <a:effectLst/>
                <a:latin typeface="Times New Roman"/>
                <a:ea typeface="宋体"/>
                <a:cs typeface="+mj-cs"/>
              </a:rPr>
              <a:t>22</a:t>
            </a:r>
            <a:r>
              <a:rPr lang="zh-CN" altLang="zh-CN" sz="3600" b="1" baseline="0" dirty="0" smtClean="0">
                <a:solidFill>
                  <a:srgbClr val="FFFF00"/>
                </a:solidFill>
                <a:effectLst/>
                <a:latin typeface="Times New Roman"/>
                <a:ea typeface="楷体_GB2312"/>
                <a:cs typeface="+mj-cs"/>
              </a:rPr>
              <a:t>）</a:t>
            </a:r>
            <a:endParaRPr lang="zh-CN" altLang="en-US" dirty="0"/>
          </a:p>
        </p:txBody>
      </p:sp>
    </p:spTree>
    <p:extLst>
      <p:ext uri="{BB962C8B-B14F-4D97-AF65-F5344CB8AC3E}">
        <p14:creationId xmlns:p14="http://schemas.microsoft.com/office/powerpoint/2010/main" val="209380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box(out)">
                                      <p:cBhvr>
                                        <p:cTn id="7" dur="500"/>
                                        <p:tgtEl>
                                          <p:spTgt spid="251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51977"/>
                                        </p:tgtEl>
                                        <p:attrNameLst>
                                          <p:attrName>style.visibility</p:attrName>
                                        </p:attrNameLst>
                                      </p:cBhvr>
                                      <p:to>
                                        <p:strVal val="visible"/>
                                      </p:to>
                                    </p:set>
                                    <p:anim calcmode="lin" valueType="num">
                                      <p:cBhvr additive="base">
                                        <p:cTn id="12" dur="500"/>
                                        <p:tgtEl>
                                          <p:spTgt spid="251977"/>
                                        </p:tgtEl>
                                        <p:attrNameLst>
                                          <p:attrName>ppt_x</p:attrName>
                                        </p:attrNameLst>
                                      </p:cBhvr>
                                      <p:tavLst>
                                        <p:tav tm="0">
                                          <p:val>
                                            <p:strVal val="#ppt_x-#ppt_w*1.125000"/>
                                          </p:val>
                                        </p:tav>
                                        <p:tav tm="100000">
                                          <p:val>
                                            <p:strVal val="#ppt_x"/>
                                          </p:val>
                                        </p:tav>
                                      </p:tavLst>
                                    </p:anim>
                                    <p:animEffect transition="in" filter="wipe(right)">
                                      <p:cBhvr>
                                        <p:cTn id="13" dur="500"/>
                                        <p:tgtEl>
                                          <p:spTgt spid="2519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1933"/>
                                        </p:tgtEl>
                                        <p:attrNameLst>
                                          <p:attrName>style.visibility</p:attrName>
                                        </p:attrNameLst>
                                      </p:cBhvr>
                                      <p:to>
                                        <p:strVal val="visible"/>
                                      </p:to>
                                    </p:set>
                                    <p:anim calcmode="lin" valueType="num">
                                      <p:cBhvr>
                                        <p:cTn id="18" dur="500" fill="hold"/>
                                        <p:tgtEl>
                                          <p:spTgt spid="251933"/>
                                        </p:tgtEl>
                                        <p:attrNameLst>
                                          <p:attrName>ppt_w</p:attrName>
                                        </p:attrNameLst>
                                      </p:cBhvr>
                                      <p:tavLst>
                                        <p:tav tm="0">
                                          <p:val>
                                            <p:fltVal val="0"/>
                                          </p:val>
                                        </p:tav>
                                        <p:tav tm="100000">
                                          <p:val>
                                            <p:strVal val="#ppt_w"/>
                                          </p:val>
                                        </p:tav>
                                      </p:tavLst>
                                    </p:anim>
                                    <p:anim calcmode="lin" valueType="num">
                                      <p:cBhvr>
                                        <p:cTn id="19" dur="500" fill="hold"/>
                                        <p:tgtEl>
                                          <p:spTgt spid="251933"/>
                                        </p:tgtEl>
                                        <p:attrNameLst>
                                          <p:attrName>ppt_h</p:attrName>
                                        </p:attrNameLst>
                                      </p:cBhvr>
                                      <p:tavLst>
                                        <p:tav tm="0">
                                          <p:val>
                                            <p:fltVal val="0"/>
                                          </p:val>
                                        </p:tav>
                                        <p:tav tm="100000">
                                          <p:val>
                                            <p:strVal val="#ppt_h"/>
                                          </p:val>
                                        </p:tav>
                                      </p:tavLst>
                                    </p:anim>
                                    <p:anim calcmode="lin" valueType="num">
                                      <p:cBhvr>
                                        <p:cTn id="20" dur="500" fill="hold"/>
                                        <p:tgtEl>
                                          <p:spTgt spid="251933"/>
                                        </p:tgtEl>
                                        <p:attrNameLst>
                                          <p:attrName>ppt_x</p:attrName>
                                        </p:attrNameLst>
                                      </p:cBhvr>
                                      <p:tavLst>
                                        <p:tav tm="0">
                                          <p:val>
                                            <p:fltVal val="0.5"/>
                                          </p:val>
                                        </p:tav>
                                        <p:tav tm="100000">
                                          <p:val>
                                            <p:strVal val="#ppt_x"/>
                                          </p:val>
                                        </p:tav>
                                      </p:tavLst>
                                    </p:anim>
                                    <p:anim calcmode="lin" valueType="num">
                                      <p:cBhvr>
                                        <p:cTn id="21" dur="500" fill="hold"/>
                                        <p:tgtEl>
                                          <p:spTgt spid="251933"/>
                                        </p:tgtEl>
                                        <p:attrNameLst>
                                          <p:attrName>ppt_y</p:attrName>
                                        </p:attrNameLst>
                                      </p:cBhvr>
                                      <p:tavLst>
                                        <p:tav tm="0">
                                          <p:val>
                                            <p:fltVal val="0.5"/>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251979"/>
                                        </p:tgtEl>
                                        <p:attrNameLst>
                                          <p:attrName>style.visibility</p:attrName>
                                        </p:attrNameLst>
                                      </p:cBhvr>
                                      <p:to>
                                        <p:strVal val="visible"/>
                                      </p:to>
                                    </p:set>
                                    <p:anim calcmode="lin" valueType="num">
                                      <p:cBhvr additive="base">
                                        <p:cTn id="26" dur="500" fill="hold"/>
                                        <p:tgtEl>
                                          <p:spTgt spid="251979"/>
                                        </p:tgtEl>
                                        <p:attrNameLst>
                                          <p:attrName>ppt_x</p:attrName>
                                        </p:attrNameLst>
                                      </p:cBhvr>
                                      <p:tavLst>
                                        <p:tav tm="0">
                                          <p:val>
                                            <p:strVal val="0-#ppt_w/2"/>
                                          </p:val>
                                        </p:tav>
                                        <p:tav tm="100000">
                                          <p:val>
                                            <p:strVal val="#ppt_x"/>
                                          </p:val>
                                        </p:tav>
                                      </p:tavLst>
                                    </p:anim>
                                    <p:anim calcmode="lin" valueType="num">
                                      <p:cBhvr additive="base">
                                        <p:cTn id="27" dur="500" fill="hold"/>
                                        <p:tgtEl>
                                          <p:spTgt spid="251979"/>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51907"/>
                                        </p:tgtEl>
                                        <p:attrNameLst>
                                          <p:attrName>style.visibility</p:attrName>
                                        </p:attrNameLst>
                                      </p:cBhvr>
                                      <p:to>
                                        <p:strVal val="visible"/>
                                      </p:to>
                                    </p:set>
                                    <p:animEffect transition="in" filter="box(out)">
                                      <p:cBhvr>
                                        <p:cTn id="32" dur="500"/>
                                        <p:tgtEl>
                                          <p:spTgt spid="2519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51978"/>
                                        </p:tgtEl>
                                        <p:attrNameLst>
                                          <p:attrName>style.visibility</p:attrName>
                                        </p:attrNameLst>
                                      </p:cBhvr>
                                      <p:to>
                                        <p:strVal val="visible"/>
                                      </p:to>
                                    </p:set>
                                    <p:anim calcmode="lin" valueType="num">
                                      <p:cBhvr additive="base">
                                        <p:cTn id="37" dur="500"/>
                                        <p:tgtEl>
                                          <p:spTgt spid="251978"/>
                                        </p:tgtEl>
                                        <p:attrNameLst>
                                          <p:attrName>ppt_x</p:attrName>
                                        </p:attrNameLst>
                                      </p:cBhvr>
                                      <p:tavLst>
                                        <p:tav tm="0">
                                          <p:val>
                                            <p:strVal val="#ppt_x-#ppt_w*1.125000"/>
                                          </p:val>
                                        </p:tav>
                                        <p:tav tm="100000">
                                          <p:val>
                                            <p:strVal val="#ppt_x"/>
                                          </p:val>
                                        </p:tav>
                                      </p:tavLst>
                                    </p:anim>
                                    <p:animEffect transition="in" filter="wipe(right)">
                                      <p:cBhvr>
                                        <p:cTn id="38" dur="500"/>
                                        <p:tgtEl>
                                          <p:spTgt spid="2519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51954"/>
                                        </p:tgtEl>
                                        <p:attrNameLst>
                                          <p:attrName>style.visibility</p:attrName>
                                        </p:attrNameLst>
                                      </p:cBhvr>
                                      <p:to>
                                        <p:strVal val="visible"/>
                                      </p:to>
                                    </p:set>
                                    <p:anim calcmode="lin" valueType="num">
                                      <p:cBhvr>
                                        <p:cTn id="43" dur="500" fill="hold"/>
                                        <p:tgtEl>
                                          <p:spTgt spid="251954"/>
                                        </p:tgtEl>
                                        <p:attrNameLst>
                                          <p:attrName>ppt_w</p:attrName>
                                        </p:attrNameLst>
                                      </p:cBhvr>
                                      <p:tavLst>
                                        <p:tav tm="0">
                                          <p:val>
                                            <p:fltVal val="0"/>
                                          </p:val>
                                        </p:tav>
                                        <p:tav tm="100000">
                                          <p:val>
                                            <p:strVal val="#ppt_w"/>
                                          </p:val>
                                        </p:tav>
                                      </p:tavLst>
                                    </p:anim>
                                    <p:anim calcmode="lin" valueType="num">
                                      <p:cBhvr>
                                        <p:cTn id="44" dur="500" fill="hold"/>
                                        <p:tgtEl>
                                          <p:spTgt spid="251954"/>
                                        </p:tgtEl>
                                        <p:attrNameLst>
                                          <p:attrName>ppt_h</p:attrName>
                                        </p:attrNameLst>
                                      </p:cBhvr>
                                      <p:tavLst>
                                        <p:tav tm="0">
                                          <p:val>
                                            <p:fltVal val="0"/>
                                          </p:val>
                                        </p:tav>
                                        <p:tav tm="100000">
                                          <p:val>
                                            <p:strVal val="#ppt_h"/>
                                          </p:val>
                                        </p:tav>
                                      </p:tavLst>
                                    </p:anim>
                                    <p:anim calcmode="lin" valueType="num">
                                      <p:cBhvr>
                                        <p:cTn id="45" dur="500" fill="hold"/>
                                        <p:tgtEl>
                                          <p:spTgt spid="251954"/>
                                        </p:tgtEl>
                                        <p:attrNameLst>
                                          <p:attrName>ppt_x</p:attrName>
                                        </p:attrNameLst>
                                      </p:cBhvr>
                                      <p:tavLst>
                                        <p:tav tm="0">
                                          <p:val>
                                            <p:fltVal val="0.5"/>
                                          </p:val>
                                        </p:tav>
                                        <p:tav tm="100000">
                                          <p:val>
                                            <p:strVal val="#ppt_x"/>
                                          </p:val>
                                        </p:tav>
                                      </p:tavLst>
                                    </p:anim>
                                    <p:anim calcmode="lin" valueType="num">
                                      <p:cBhvr>
                                        <p:cTn id="46" dur="500" fill="hold"/>
                                        <p:tgtEl>
                                          <p:spTgt spid="25195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nimBg="1"/>
      <p:bldP spid="251907" grpId="0" animBg="1"/>
      <p:bldP spid="251977" grpId="0" animBg="1"/>
      <p:bldP spid="25197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smtClean="0">
                <a:ea typeface="宋体" charset="-122"/>
              </a:rPr>
              <a:t>2.2 </a:t>
            </a:r>
            <a:r>
              <a:rPr lang="zh-CN" altLang="en-US" dirty="0" smtClean="0">
                <a:ea typeface="宋体" charset="-122"/>
              </a:rPr>
              <a:t>支路电流分析法</a:t>
            </a:r>
          </a:p>
        </p:txBody>
      </p:sp>
      <p:sp>
        <p:nvSpPr>
          <p:cNvPr id="32772" name="Rectangle 4"/>
          <p:cNvSpPr>
            <a:spLocks noChangeArrowheads="1"/>
          </p:cNvSpPr>
          <p:nvPr/>
        </p:nvSpPr>
        <p:spPr bwMode="auto">
          <a:xfrm>
            <a:off x="500063" y="1000125"/>
            <a:ext cx="817245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gn="just">
              <a:lnSpc>
                <a:spcPct val="150000"/>
              </a:lnSpc>
            </a:pPr>
            <a:r>
              <a:rPr lang="zh-CN" altLang="en-US" sz="2800" b="1">
                <a:solidFill>
                  <a:srgbClr val="000000"/>
                </a:solidFill>
              </a:rPr>
              <a:t>        支路电流法是一种基本的电路分析方法，直接从两类约束</a:t>
            </a:r>
            <a:r>
              <a:rPr lang="en-US" altLang="zh-CN" sz="2800" b="1">
                <a:solidFill>
                  <a:srgbClr val="000000"/>
                </a:solidFill>
              </a:rPr>
              <a:t>(</a:t>
            </a:r>
            <a:r>
              <a:rPr lang="zh-CN" altLang="en-US" sz="2800" b="1">
                <a:solidFill>
                  <a:srgbClr val="000000"/>
                </a:solidFill>
              </a:rPr>
              <a:t>元件特性约束和基尔霍夫定律</a:t>
            </a:r>
            <a:r>
              <a:rPr lang="en-US" altLang="zh-CN" sz="2800" b="1">
                <a:solidFill>
                  <a:srgbClr val="000000"/>
                </a:solidFill>
              </a:rPr>
              <a:t>)</a:t>
            </a:r>
            <a:r>
              <a:rPr lang="zh-CN" altLang="en-US" sz="2800" b="1">
                <a:solidFill>
                  <a:srgbClr val="000000"/>
                </a:solidFill>
              </a:rPr>
              <a:t>出发，以支路电流为分析的基本变量，通过两类约束列写关于支路电流的代数方程组，求解得到支路电流后通过元件特性，再确定各支路电压。</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2772"/>
                                        </p:tgtEl>
                                        <p:attrNameLst>
                                          <p:attrName>style.visibility</p:attrName>
                                        </p:attrNameLst>
                                      </p:cBhvr>
                                      <p:to>
                                        <p:strVal val="visible"/>
                                      </p:to>
                                    </p:set>
                                  </p:childTnLst>
                                  <p:subTnLst>
                                    <p:set>
                                      <p:cBhvr override="childStyle">
                                        <p:cTn dur="1" fill="hold" display="0" masterRel="nextClick" afterEffect="1"/>
                                        <p:tgtEl>
                                          <p:spTgt spid="327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宋体" charset="-122"/>
              </a:rPr>
              <a:t>2.2 </a:t>
            </a:r>
            <a:r>
              <a:rPr lang="zh-CN" altLang="en-US" smtClean="0">
                <a:ea typeface="宋体" charset="-122"/>
              </a:rPr>
              <a:t>支路电流分析法（续</a:t>
            </a:r>
            <a:r>
              <a:rPr lang="en-US" altLang="zh-CN" smtClean="0">
                <a:ea typeface="宋体" charset="-122"/>
              </a:rPr>
              <a:t>1</a:t>
            </a:r>
            <a:r>
              <a:rPr lang="zh-CN" altLang="en-US" smtClean="0">
                <a:ea typeface="宋体" charset="-122"/>
              </a:rPr>
              <a:t>）</a:t>
            </a:r>
          </a:p>
        </p:txBody>
      </p:sp>
      <p:sp>
        <p:nvSpPr>
          <p:cNvPr id="32773" name="Rectangle 5"/>
          <p:cNvSpPr>
            <a:spLocks noChangeArrowheads="1"/>
          </p:cNvSpPr>
          <p:nvPr/>
        </p:nvSpPr>
        <p:spPr bwMode="auto">
          <a:xfrm>
            <a:off x="349250" y="1651000"/>
            <a:ext cx="860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just">
              <a:buFontTx/>
              <a:buAutoNum type="arabicPeriod"/>
            </a:pPr>
            <a:r>
              <a:rPr kumimoji="1" lang="zh-CN" altLang="en-US" sz="2400" b="1">
                <a:solidFill>
                  <a:schemeClr val="tx2"/>
                </a:solidFill>
                <a:latin typeface="Times New Roman" pitchFamily="18" charset="0"/>
                <a:cs typeface="Times New Roman" pitchFamily="18" charset="0"/>
              </a:rPr>
              <a:t>利用元件的特性约束可将支路电压表示为支路电流的函数：</a:t>
            </a:r>
          </a:p>
        </p:txBody>
      </p:sp>
      <p:graphicFrame>
        <p:nvGraphicFramePr>
          <p:cNvPr id="32774" name="Object 2"/>
          <p:cNvGraphicFramePr>
            <a:graphicFrameLocks noChangeAspect="1"/>
          </p:cNvGraphicFramePr>
          <p:nvPr/>
        </p:nvGraphicFramePr>
        <p:xfrm>
          <a:off x="1419225" y="2181225"/>
          <a:ext cx="4275138" cy="488950"/>
        </p:xfrm>
        <a:graphic>
          <a:graphicData uri="http://schemas.openxmlformats.org/presentationml/2006/ole">
            <mc:AlternateContent xmlns:mc="http://schemas.openxmlformats.org/markup-compatibility/2006">
              <mc:Choice xmlns:v="urn:schemas-microsoft-com:vml" Requires="v">
                <p:oleObj spid="_x0000_s9338" name="Equation" r:id="rId3" imgW="2644200" imgH="291960" progId="">
                  <p:embed/>
                </p:oleObj>
              </mc:Choice>
              <mc:Fallback>
                <p:oleObj name="Equation" r:id="rId3" imgW="2644200" imgH="291960" progId="">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2181225"/>
                        <a:ext cx="42751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7"/>
          <p:cNvSpPr>
            <a:spLocks noChangeArrowheads="1"/>
          </p:cNvSpPr>
          <p:nvPr/>
        </p:nvSpPr>
        <p:spPr bwMode="auto">
          <a:xfrm>
            <a:off x="349250" y="2830513"/>
            <a:ext cx="545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just">
              <a:buFontTx/>
              <a:buAutoNum type="arabicPeriod" startAt="2"/>
            </a:pPr>
            <a:r>
              <a:rPr kumimoji="1" lang="zh-CN" altLang="en-US" sz="2400" b="1">
                <a:solidFill>
                  <a:schemeClr val="tx2"/>
                </a:solidFill>
                <a:latin typeface="Times New Roman" pitchFamily="18" charset="0"/>
                <a:cs typeface="Times New Roman" pitchFamily="18" charset="0"/>
              </a:rPr>
              <a:t>列电路的结点</a:t>
            </a:r>
            <a:r>
              <a:rPr kumimoji="1" lang="en-US" altLang="zh-CN" sz="2400" b="1">
                <a:solidFill>
                  <a:schemeClr val="tx2"/>
                </a:solidFill>
                <a:latin typeface="Times New Roman" pitchFamily="18" charset="0"/>
                <a:cs typeface="Times New Roman" pitchFamily="18" charset="0"/>
              </a:rPr>
              <a:t>KCL</a:t>
            </a:r>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N-1</a:t>
            </a:r>
            <a:r>
              <a:rPr kumimoji="1" lang="zh-CN" altLang="en-US" sz="2400" b="1">
                <a:solidFill>
                  <a:schemeClr val="tx2"/>
                </a:solidFill>
                <a:latin typeface="Times New Roman" pitchFamily="18" charset="0"/>
                <a:cs typeface="Times New Roman" pitchFamily="18" charset="0"/>
              </a:rPr>
              <a:t>个方程）：</a:t>
            </a:r>
          </a:p>
        </p:txBody>
      </p:sp>
      <p:graphicFrame>
        <p:nvGraphicFramePr>
          <p:cNvPr id="32776" name="Object 3"/>
          <p:cNvGraphicFramePr>
            <a:graphicFrameLocks noChangeAspect="1"/>
          </p:cNvGraphicFramePr>
          <p:nvPr/>
        </p:nvGraphicFramePr>
        <p:xfrm>
          <a:off x="1450975" y="3554413"/>
          <a:ext cx="4445000" cy="804862"/>
        </p:xfrm>
        <a:graphic>
          <a:graphicData uri="http://schemas.openxmlformats.org/presentationml/2006/ole">
            <mc:AlternateContent xmlns:mc="http://schemas.openxmlformats.org/markup-compatibility/2006">
              <mc:Choice xmlns:v="urn:schemas-microsoft-com:vml" Requires="v">
                <p:oleObj spid="_x0000_s9339" name="Equation" r:id="rId5" imgW="2517120" imgH="444240" progId="">
                  <p:embed/>
                </p:oleObj>
              </mc:Choice>
              <mc:Fallback>
                <p:oleObj name="Equation" r:id="rId5" imgW="2517120" imgH="444240" progId="">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975" y="3554413"/>
                        <a:ext cx="444500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9"/>
          <p:cNvSpPr>
            <a:spLocks noChangeArrowheads="1"/>
          </p:cNvSpPr>
          <p:nvPr/>
        </p:nvSpPr>
        <p:spPr bwMode="auto">
          <a:xfrm>
            <a:off x="349250" y="4340225"/>
            <a:ext cx="7385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just">
              <a:buFontTx/>
              <a:buAutoNum type="arabicPeriod" startAt="3"/>
            </a:pPr>
            <a:r>
              <a:rPr kumimoji="1" lang="zh-CN" altLang="en-US" sz="2400" b="1">
                <a:solidFill>
                  <a:schemeClr val="tx2"/>
                </a:solidFill>
                <a:latin typeface="Times New Roman" pitchFamily="18" charset="0"/>
                <a:cs typeface="Times New Roman" pitchFamily="18" charset="0"/>
              </a:rPr>
              <a:t>在电路中找出</a:t>
            </a:r>
            <a:r>
              <a:rPr kumimoji="1" lang="en-US" altLang="zh-CN" sz="2400" b="1" i="1">
                <a:solidFill>
                  <a:schemeClr val="tx2"/>
                </a:solidFill>
                <a:latin typeface="Times New Roman" pitchFamily="18" charset="0"/>
                <a:cs typeface="Times New Roman" pitchFamily="18" charset="0"/>
              </a:rPr>
              <a:t>B</a:t>
            </a:r>
            <a:r>
              <a:rPr kumimoji="1" lang="zh-CN" altLang="en-US"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N</a:t>
            </a:r>
            <a:r>
              <a:rPr kumimoji="1" lang="en-US" altLang="zh-CN" sz="2400" b="1">
                <a:solidFill>
                  <a:schemeClr val="tx2"/>
                </a:solidFill>
                <a:latin typeface="Times New Roman" pitchFamily="18" charset="0"/>
                <a:cs typeface="Times New Roman" pitchFamily="18" charset="0"/>
              </a:rPr>
              <a:t> </a:t>
            </a:r>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个独立回路列</a:t>
            </a:r>
            <a:r>
              <a:rPr kumimoji="1" lang="en-US" altLang="zh-CN" sz="2400" b="1">
                <a:solidFill>
                  <a:schemeClr val="tx2"/>
                </a:solidFill>
                <a:latin typeface="Times New Roman" pitchFamily="18" charset="0"/>
                <a:cs typeface="Times New Roman" pitchFamily="18" charset="0"/>
              </a:rPr>
              <a:t>KVL</a:t>
            </a:r>
            <a:r>
              <a:rPr kumimoji="1" lang="zh-CN" altLang="en-US" sz="2400" b="1">
                <a:solidFill>
                  <a:schemeClr val="tx2"/>
                </a:solidFill>
                <a:latin typeface="Times New Roman" pitchFamily="18" charset="0"/>
                <a:cs typeface="Times New Roman" pitchFamily="18" charset="0"/>
              </a:rPr>
              <a:t>方程：</a:t>
            </a:r>
          </a:p>
        </p:txBody>
      </p:sp>
      <p:graphicFrame>
        <p:nvGraphicFramePr>
          <p:cNvPr id="32778" name="Object 4"/>
          <p:cNvGraphicFramePr>
            <a:graphicFrameLocks noChangeAspect="1"/>
          </p:cNvGraphicFramePr>
          <p:nvPr/>
        </p:nvGraphicFramePr>
        <p:xfrm>
          <a:off x="1406525" y="4954588"/>
          <a:ext cx="7289800" cy="814387"/>
        </p:xfrm>
        <a:graphic>
          <a:graphicData uri="http://schemas.openxmlformats.org/presentationml/2006/ole">
            <mc:AlternateContent xmlns:mc="http://schemas.openxmlformats.org/markup-compatibility/2006">
              <mc:Choice xmlns:v="urn:schemas-microsoft-com:vml" Requires="v">
                <p:oleObj spid="_x0000_s9340" name="Equation" r:id="rId7" imgW="4220640" imgH="456840" progId="">
                  <p:embed/>
                </p:oleObj>
              </mc:Choice>
              <mc:Fallback>
                <p:oleObj name="Equation" r:id="rId7" imgW="4220640" imgH="456840" progId="">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525" y="4954588"/>
                        <a:ext cx="7289800"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9" name="Rectangle 11"/>
          <p:cNvSpPr>
            <a:spLocks noChangeArrowheads="1"/>
          </p:cNvSpPr>
          <p:nvPr/>
        </p:nvSpPr>
        <p:spPr bwMode="auto">
          <a:xfrm>
            <a:off x="349250" y="5894388"/>
            <a:ext cx="444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just">
              <a:buFontTx/>
              <a:buAutoNum type="arabicPeriod" startAt="4"/>
            </a:pPr>
            <a:r>
              <a:rPr kumimoji="1" lang="zh-CN" altLang="en-US" sz="2400" b="1">
                <a:solidFill>
                  <a:schemeClr val="tx2"/>
                </a:solidFill>
                <a:latin typeface="Times New Roman" pitchFamily="18" charset="0"/>
                <a:cs typeface="Times New Roman" pitchFamily="18" charset="0"/>
              </a:rPr>
              <a:t>联立求解</a:t>
            </a:r>
            <a:r>
              <a:rPr kumimoji="1" lang="en-US" altLang="zh-CN" sz="2400" b="1">
                <a:solidFill>
                  <a:schemeClr val="tx2"/>
                </a:solidFill>
                <a:latin typeface="Times New Roman" pitchFamily="18" charset="0"/>
                <a:cs typeface="Times New Roman" pitchFamily="18" charset="0"/>
              </a:rPr>
              <a:t>2. 3.</a:t>
            </a:r>
            <a:r>
              <a:rPr kumimoji="1" lang="zh-CN" altLang="en-US" sz="2400" b="1">
                <a:solidFill>
                  <a:schemeClr val="tx2"/>
                </a:solidFill>
                <a:latin typeface="Times New Roman" pitchFamily="18" charset="0"/>
                <a:cs typeface="Times New Roman" pitchFamily="18" charset="0"/>
              </a:rPr>
              <a:t>列出的</a:t>
            </a:r>
            <a:r>
              <a:rPr kumimoji="1" lang="en-US" altLang="zh-CN" sz="2400" b="1" i="1">
                <a:solidFill>
                  <a:schemeClr val="tx2"/>
                </a:solidFill>
                <a:latin typeface="Times New Roman" pitchFamily="18" charset="0"/>
                <a:cs typeface="Times New Roman" pitchFamily="18" charset="0"/>
              </a:rPr>
              <a:t>B</a:t>
            </a:r>
            <a:r>
              <a:rPr kumimoji="1" lang="zh-CN" altLang="en-US" sz="2400" b="1">
                <a:solidFill>
                  <a:schemeClr val="tx2"/>
                </a:solidFill>
                <a:latin typeface="Times New Roman" pitchFamily="18" charset="0"/>
                <a:cs typeface="Times New Roman" pitchFamily="18" charset="0"/>
              </a:rPr>
              <a:t>个方程</a:t>
            </a:r>
          </a:p>
        </p:txBody>
      </p:sp>
      <p:sp>
        <p:nvSpPr>
          <p:cNvPr id="32780" name="Rectangle 12"/>
          <p:cNvSpPr>
            <a:spLocks noChangeArrowheads="1"/>
          </p:cNvSpPr>
          <p:nvPr/>
        </p:nvSpPr>
        <p:spPr bwMode="auto">
          <a:xfrm>
            <a:off x="201613" y="908720"/>
            <a:ext cx="77279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lnSpc>
                <a:spcPct val="120000"/>
              </a:lnSpc>
              <a:spcBef>
                <a:spcPct val="20000"/>
              </a:spcBef>
              <a:buClr>
                <a:srgbClr val="000000"/>
              </a:buClr>
              <a:buSzPct val="80000"/>
              <a:buFont typeface="Wingdings" pitchFamily="2" charset="2"/>
              <a:buNone/>
            </a:pPr>
            <a:r>
              <a:rPr lang="zh-CN" altLang="en-US" sz="2400" b="1" dirty="0">
                <a:solidFill>
                  <a:schemeClr val="tx2"/>
                </a:solidFill>
                <a:latin typeface="Times New Roman" pitchFamily="18" charset="0"/>
                <a:cs typeface="Times New Roman" pitchFamily="18" charset="0"/>
              </a:rPr>
              <a:t>设电路具有</a:t>
            </a:r>
            <a:r>
              <a:rPr lang="en-US" altLang="zh-CN" sz="2400" b="1" i="1" dirty="0">
                <a:solidFill>
                  <a:schemeClr val="tx2"/>
                </a:solidFill>
                <a:latin typeface="Times New Roman" pitchFamily="18" charset="0"/>
                <a:cs typeface="Times New Roman" pitchFamily="18" charset="0"/>
              </a:rPr>
              <a:t>N</a:t>
            </a:r>
            <a:r>
              <a:rPr lang="zh-CN" altLang="en-US" sz="2400" b="1" dirty="0">
                <a:solidFill>
                  <a:schemeClr val="tx2"/>
                </a:solidFill>
                <a:latin typeface="Times New Roman" pitchFamily="18" charset="0"/>
                <a:cs typeface="Times New Roman" pitchFamily="18" charset="0"/>
              </a:rPr>
              <a:t>个结点、</a:t>
            </a:r>
            <a:r>
              <a:rPr lang="en-US" altLang="zh-CN" sz="2400" b="1" i="1" dirty="0">
                <a:solidFill>
                  <a:schemeClr val="tx2"/>
                </a:solidFill>
                <a:latin typeface="Times New Roman" pitchFamily="18" charset="0"/>
                <a:cs typeface="Times New Roman" pitchFamily="18" charset="0"/>
              </a:rPr>
              <a:t>B</a:t>
            </a:r>
            <a:r>
              <a:rPr lang="zh-CN" altLang="en-US" sz="2400" b="1" dirty="0">
                <a:solidFill>
                  <a:schemeClr val="tx2"/>
                </a:solidFill>
                <a:latin typeface="Times New Roman" pitchFamily="18" charset="0"/>
                <a:cs typeface="Times New Roman" pitchFamily="18" charset="0"/>
              </a:rPr>
              <a:t>条支路，支路电流法分析过程：</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animEffect transition="in" filter="wipe(left)">
                                      <p:cBhvr>
                                        <p:cTn id="7" dur="500"/>
                                        <p:tgtEl>
                                          <p:spTgt spid="32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2773">
                                            <p:txEl>
                                              <p:pRg st="0" end="0"/>
                                            </p:txEl>
                                          </p:spTgt>
                                        </p:tgtEl>
                                        <p:attrNameLst>
                                          <p:attrName>style.visibility</p:attrName>
                                        </p:attrNameLst>
                                      </p:cBhvr>
                                      <p:to>
                                        <p:strVal val="visible"/>
                                      </p:to>
                                    </p:set>
                                    <p:animEffect transition="in" filter="wipe(left)">
                                      <p:cBhvr>
                                        <p:cTn id="12" dur="75"/>
                                        <p:tgtEl>
                                          <p:spTgt spid="32773">
                                            <p:txEl>
                                              <p:pRg st="0" end="0"/>
                                            </p:txEl>
                                          </p:spTgt>
                                        </p:tgtEl>
                                      </p:cBhvr>
                                    </p:animEffect>
                                  </p:childTnLst>
                                </p:cTn>
                              </p:par>
                            </p:childTnLst>
                          </p:cTn>
                        </p:par>
                        <p:par>
                          <p:cTn id="13" fill="hold" nodeType="afterGroup">
                            <p:stCondLst>
                              <p:cond delay="1950"/>
                            </p:stCondLst>
                            <p:childTnLst>
                              <p:par>
                                <p:cTn id="14" presetID="22" presetClass="entr" presetSubtype="8" fill="hold" nodeType="afterEffect">
                                  <p:stCondLst>
                                    <p:cond delay="0"/>
                                  </p:stCondLst>
                                  <p:childTnLst>
                                    <p:set>
                                      <p:cBhvr>
                                        <p:cTn id="15" dur="1" fill="hold">
                                          <p:stCondLst>
                                            <p:cond delay="0"/>
                                          </p:stCondLst>
                                        </p:cTn>
                                        <p:tgtEl>
                                          <p:spTgt spid="32774"/>
                                        </p:tgtEl>
                                        <p:attrNameLst>
                                          <p:attrName>style.visibility</p:attrName>
                                        </p:attrNameLst>
                                      </p:cBhvr>
                                      <p:to>
                                        <p:strVal val="visible"/>
                                      </p:to>
                                    </p:set>
                                    <p:animEffect transition="in" filter="wipe(left)">
                                      <p:cBhvr>
                                        <p:cTn id="16" dur="500"/>
                                        <p:tgtEl>
                                          <p:spTgt spid="327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2775">
                                            <p:txEl>
                                              <p:pRg st="0" end="0"/>
                                            </p:txEl>
                                          </p:spTgt>
                                        </p:tgtEl>
                                        <p:attrNameLst>
                                          <p:attrName>style.visibility</p:attrName>
                                        </p:attrNameLst>
                                      </p:cBhvr>
                                      <p:to>
                                        <p:strVal val="visible"/>
                                      </p:to>
                                    </p:set>
                                    <p:animEffect transition="in" filter="wipe(left)">
                                      <p:cBhvr>
                                        <p:cTn id="21" dur="75"/>
                                        <p:tgtEl>
                                          <p:spTgt spid="32775">
                                            <p:txEl>
                                              <p:pRg st="0" end="0"/>
                                            </p:txEl>
                                          </p:spTgt>
                                        </p:tgtEl>
                                      </p:cBhvr>
                                    </p:animEffect>
                                  </p:childTnLst>
                                </p:cTn>
                              </p:par>
                            </p:childTnLst>
                          </p:cTn>
                        </p:par>
                        <p:par>
                          <p:cTn id="22" fill="hold" nodeType="afterGroup">
                            <p:stCondLst>
                              <p:cond delay="1350"/>
                            </p:stCondLst>
                            <p:childTnLst>
                              <p:par>
                                <p:cTn id="23" presetID="22" presetClass="entr" presetSubtype="8" fill="hold" nodeType="afterEffect">
                                  <p:stCondLst>
                                    <p:cond delay="0"/>
                                  </p:stCondLst>
                                  <p:childTnLst>
                                    <p:set>
                                      <p:cBhvr>
                                        <p:cTn id="24" dur="1" fill="hold">
                                          <p:stCondLst>
                                            <p:cond delay="0"/>
                                          </p:stCondLst>
                                        </p:cTn>
                                        <p:tgtEl>
                                          <p:spTgt spid="32776"/>
                                        </p:tgtEl>
                                        <p:attrNameLst>
                                          <p:attrName>style.visibility</p:attrName>
                                        </p:attrNameLst>
                                      </p:cBhvr>
                                      <p:to>
                                        <p:strVal val="visible"/>
                                      </p:to>
                                    </p:set>
                                    <p:animEffect transition="in" filter="wipe(left)">
                                      <p:cBhvr>
                                        <p:cTn id="25" dur="500"/>
                                        <p:tgtEl>
                                          <p:spTgt spid="327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32777"/>
                                        </p:tgtEl>
                                        <p:attrNameLst>
                                          <p:attrName>style.visibility</p:attrName>
                                        </p:attrNameLst>
                                      </p:cBhvr>
                                      <p:to>
                                        <p:strVal val="visible"/>
                                      </p:to>
                                    </p:set>
                                    <p:animEffect transition="in" filter="wipe(left)">
                                      <p:cBhvr>
                                        <p:cTn id="30" dur="75"/>
                                        <p:tgtEl>
                                          <p:spTgt spid="32777"/>
                                        </p:tgtEl>
                                      </p:cBhvr>
                                    </p:animEffect>
                                  </p:childTnLst>
                                </p:cTn>
                              </p:par>
                            </p:childTnLst>
                          </p:cTn>
                        </p:par>
                        <p:par>
                          <p:cTn id="31" fill="hold" nodeType="afterGroup">
                            <p:stCondLst>
                              <p:cond delay="1725"/>
                            </p:stCondLst>
                            <p:childTnLst>
                              <p:par>
                                <p:cTn id="32" presetID="22" presetClass="entr" presetSubtype="8" fill="hold" nodeType="afterEffect">
                                  <p:stCondLst>
                                    <p:cond delay="0"/>
                                  </p:stCondLst>
                                  <p:childTnLst>
                                    <p:set>
                                      <p:cBhvr>
                                        <p:cTn id="33" dur="1" fill="hold">
                                          <p:stCondLst>
                                            <p:cond delay="0"/>
                                          </p:stCondLst>
                                        </p:cTn>
                                        <p:tgtEl>
                                          <p:spTgt spid="32778"/>
                                        </p:tgtEl>
                                        <p:attrNameLst>
                                          <p:attrName>style.visibility</p:attrName>
                                        </p:attrNameLst>
                                      </p:cBhvr>
                                      <p:to>
                                        <p:strVal val="visible"/>
                                      </p:to>
                                    </p:set>
                                    <p:animEffect transition="in" filter="wipe(left)">
                                      <p:cBhvr>
                                        <p:cTn id="34" dur="500"/>
                                        <p:tgtEl>
                                          <p:spTgt spid="3277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32779"/>
                                        </p:tgtEl>
                                        <p:attrNameLst>
                                          <p:attrName>style.visibility</p:attrName>
                                        </p:attrNameLst>
                                      </p:cBhvr>
                                      <p:to>
                                        <p:strVal val="visible"/>
                                      </p:to>
                                    </p:set>
                                    <p:animEffect transition="in" filter="wipe(left)">
                                      <p:cBhvr>
                                        <p:cTn id="39" dur="75"/>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P spid="32775" grpId="0" build="p" autoUpdateAnimBg="0"/>
      <p:bldP spid="32777" grpId="0" autoUpdateAnimBg="0"/>
      <p:bldP spid="32779" grpId="0" autoUpdateAnimBg="0"/>
      <p:bldP spid="327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p:cNvSpPr>
          <p:nvPr>
            <p:ph type="title"/>
          </p:nvPr>
        </p:nvSpPr>
        <p:spPr/>
        <p:txBody>
          <a:bodyPr/>
          <a:lstStyle/>
          <a:p>
            <a:pPr eaLnBrk="1" hangingPunct="1"/>
            <a:r>
              <a:rPr lang="zh-CN" altLang="en-US" smtClean="0">
                <a:ea typeface="宋体" charset="-122"/>
              </a:rPr>
              <a:t>本章内容概述</a:t>
            </a:r>
          </a:p>
        </p:txBody>
      </p:sp>
      <p:sp>
        <p:nvSpPr>
          <p:cNvPr id="39939" name="内容占位符 4"/>
          <p:cNvSpPr>
            <a:spLocks noGrp="1"/>
          </p:cNvSpPr>
          <p:nvPr>
            <p:ph sz="quarter" idx="11"/>
          </p:nvPr>
        </p:nvSpPr>
        <p:spPr>
          <a:xfrm>
            <a:off x="107504" y="764704"/>
            <a:ext cx="9036496" cy="5544616"/>
          </a:xfrm>
        </p:spPr>
        <p:txBody>
          <a:bodyPr/>
          <a:lstStyle/>
          <a:p>
            <a:pPr eaLnBrk="1" hangingPunct="1"/>
            <a:r>
              <a:rPr lang="zh-CN" altLang="en-US" sz="2400" dirty="0" smtClean="0">
                <a:ea typeface="宋体" charset="-122"/>
              </a:rPr>
              <a:t>本章以直流稳态电路为对象介绍电路分析的基本方法，这些方法可以方便地推广应用到其他电路分析场合，是本课程的重要基础内容。</a:t>
            </a:r>
          </a:p>
          <a:p>
            <a:pPr eaLnBrk="1" hangingPunct="1"/>
            <a:r>
              <a:rPr lang="zh-CN" altLang="en-US" sz="2400" dirty="0" smtClean="0">
                <a:ea typeface="宋体" charset="-122"/>
              </a:rPr>
              <a:t>当电路工作了足够长的时间，电路中的电压和电流在给定的条件下已达到某一稳定值（或稳定的时间函数），这种状态称为电路的稳定工作状态，简称稳态。</a:t>
            </a:r>
          </a:p>
          <a:p>
            <a:pPr eaLnBrk="1" hangingPunct="1"/>
            <a:r>
              <a:rPr lang="zh-CN" altLang="en-US" sz="2400" dirty="0" smtClean="0">
                <a:ea typeface="宋体" charset="-122"/>
              </a:rPr>
              <a:t>如果电路中的激励（即电源）只有直流电压源（恒压源）和直流电流源（恒流源），并且电路在直流电源的激励下已经工作了很长时间，那么电路各处的电压和电流也将趋于恒定，呈现为不随时间变化的直流量。这样的电路称为直流稳态电路。</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ea typeface="宋体" charset="-122"/>
              </a:rPr>
              <a:t>2.2 </a:t>
            </a:r>
            <a:r>
              <a:rPr lang="zh-CN" altLang="en-US" smtClean="0">
                <a:ea typeface="宋体" charset="-122"/>
              </a:rPr>
              <a:t>支路电流分析法</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50179" name="Rectangle 3"/>
          <p:cNvSpPr>
            <a:spLocks noGrp="1" noChangeArrowheads="1"/>
          </p:cNvSpPr>
          <p:nvPr>
            <p:ph sz="quarter" idx="11"/>
          </p:nvPr>
        </p:nvSpPr>
        <p:spPr/>
        <p:txBody>
          <a:bodyPr/>
          <a:lstStyle/>
          <a:p>
            <a:pPr eaLnBrk="1" hangingPunct="1">
              <a:lnSpc>
                <a:spcPct val="150000"/>
              </a:lnSpc>
              <a:spcBef>
                <a:spcPct val="0"/>
              </a:spcBef>
            </a:pPr>
            <a:r>
              <a:rPr lang="zh-CN" altLang="en-US" dirty="0" smtClean="0">
                <a:ea typeface="宋体" charset="-122"/>
              </a:rPr>
              <a:t>支路电流分析法的关键步骤：</a:t>
            </a:r>
          </a:p>
          <a:p>
            <a:pPr lvl="1" eaLnBrk="1" hangingPunct="1">
              <a:lnSpc>
                <a:spcPct val="150000"/>
              </a:lnSpc>
              <a:spcBef>
                <a:spcPct val="0"/>
              </a:spcBef>
              <a:buFont typeface="Wingdings" pitchFamily="2" charset="2"/>
              <a:buNone/>
            </a:pPr>
            <a:r>
              <a:rPr lang="zh-CN" altLang="en-US" dirty="0" smtClean="0"/>
              <a:t>寻找</a:t>
            </a:r>
            <a:r>
              <a:rPr kumimoji="1" lang="en-US" altLang="zh-CN" sz="2800" i="1" dirty="0" smtClean="0">
                <a:cs typeface="Times New Roman" pitchFamily="18" charset="0"/>
              </a:rPr>
              <a:t>B</a:t>
            </a:r>
            <a:r>
              <a:rPr kumimoji="1" lang="zh-CN" altLang="en-US" sz="2800" dirty="0" smtClean="0">
                <a:cs typeface="Times New Roman" pitchFamily="18" charset="0"/>
              </a:rPr>
              <a:t>－</a:t>
            </a:r>
            <a:r>
              <a:rPr kumimoji="1" lang="en-US" altLang="zh-CN" sz="2800" i="1" dirty="0" smtClean="0">
                <a:cs typeface="Times New Roman" pitchFamily="18" charset="0"/>
              </a:rPr>
              <a:t>N</a:t>
            </a:r>
            <a:r>
              <a:rPr kumimoji="1" lang="en-US" altLang="zh-CN" sz="2800" dirty="0" smtClean="0">
                <a:cs typeface="Times New Roman" pitchFamily="18" charset="0"/>
              </a:rPr>
              <a:t> </a:t>
            </a:r>
            <a:r>
              <a:rPr kumimoji="1" lang="zh-CN" altLang="en-US" sz="2800" dirty="0" smtClean="0">
                <a:cs typeface="Times New Roman" pitchFamily="18" charset="0"/>
              </a:rPr>
              <a:t>＋</a:t>
            </a:r>
            <a:r>
              <a:rPr kumimoji="1" lang="en-US" altLang="zh-CN" sz="2800" dirty="0" smtClean="0">
                <a:cs typeface="Times New Roman" pitchFamily="18" charset="0"/>
              </a:rPr>
              <a:t>1</a:t>
            </a:r>
            <a:r>
              <a:rPr lang="zh-CN" altLang="en-US" dirty="0" smtClean="0"/>
              <a:t>个独立的回路。</a:t>
            </a:r>
          </a:p>
          <a:p>
            <a:pPr eaLnBrk="1" hangingPunct="1">
              <a:lnSpc>
                <a:spcPct val="150000"/>
              </a:lnSpc>
              <a:spcBef>
                <a:spcPct val="0"/>
              </a:spcBef>
            </a:pPr>
            <a:r>
              <a:rPr lang="zh-CN" altLang="en-US" dirty="0" smtClean="0">
                <a:ea typeface="宋体" charset="-122"/>
              </a:rPr>
              <a:t>支路电流分析法对电源支路的处理：</a:t>
            </a:r>
          </a:p>
          <a:p>
            <a:pPr lvl="1" eaLnBrk="1" hangingPunct="1">
              <a:lnSpc>
                <a:spcPct val="150000"/>
              </a:lnSpc>
              <a:spcBef>
                <a:spcPct val="0"/>
              </a:spcBef>
            </a:pPr>
            <a:r>
              <a:rPr lang="zh-CN" altLang="en-US" sz="2400" dirty="0" smtClean="0"/>
              <a:t>对电压源支路，由于其支路电压为已知数值，在列写回路方程时应直接使用支路电压数值，不必再表示为支路电流。</a:t>
            </a:r>
          </a:p>
          <a:p>
            <a:pPr lvl="1" eaLnBrk="1" hangingPunct="1">
              <a:lnSpc>
                <a:spcPct val="150000"/>
              </a:lnSpc>
              <a:spcBef>
                <a:spcPct val="0"/>
              </a:spcBef>
            </a:pPr>
            <a:r>
              <a:rPr lang="zh-CN" altLang="en-US" sz="2400" dirty="0" smtClean="0"/>
              <a:t>对电流源支路，需设定其端电压，并将端电压作为列方程时的一个变量，由于其支路电流为已知数值，列写方程时应直接使用支路电流数值，不再作为变量。</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ea typeface="宋体" charset="-122"/>
              </a:rPr>
              <a:t>2.2 </a:t>
            </a:r>
            <a:r>
              <a:rPr lang="zh-CN" altLang="en-US" smtClean="0">
                <a:ea typeface="宋体" charset="-122"/>
              </a:rPr>
              <a:t>支路电流分析法</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pic>
        <p:nvPicPr>
          <p:cNvPr id="71685" name="Picture 5"/>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a:xfrm>
            <a:off x="5003800" y="1776413"/>
            <a:ext cx="3648075" cy="2562225"/>
          </a:xfrm>
        </p:spPr>
      </p:pic>
      <p:sp>
        <p:nvSpPr>
          <p:cNvPr id="71684" name="Text Box 4"/>
          <p:cNvSpPr txBox="1">
            <a:spLocks noChangeArrowheads="1"/>
          </p:cNvSpPr>
          <p:nvPr/>
        </p:nvSpPr>
        <p:spPr bwMode="auto">
          <a:xfrm>
            <a:off x="323528" y="908720"/>
            <a:ext cx="7685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chemeClr val="tx2"/>
                </a:solidFill>
                <a:latin typeface="Times New Roman" pitchFamily="18" charset="0"/>
                <a:cs typeface="Times New Roman" pitchFamily="18" charset="0"/>
              </a:rPr>
              <a:t>图示电路，已知</a:t>
            </a:r>
            <a:r>
              <a:rPr lang="en-US" altLang="zh-CN" sz="2400" b="1" i="1" dirty="0">
                <a:solidFill>
                  <a:schemeClr val="tx2"/>
                </a:solidFill>
                <a:latin typeface="Times New Roman" pitchFamily="18" charset="0"/>
                <a:cs typeface="Times New Roman" pitchFamily="18" charset="0"/>
              </a:rPr>
              <a:t>R</a:t>
            </a:r>
            <a:r>
              <a:rPr lang="en-US" altLang="zh-CN" sz="3200" b="1" baseline="-25000" dirty="0">
                <a:solidFill>
                  <a:schemeClr val="tx2"/>
                </a:solidFill>
                <a:latin typeface="Times New Roman" pitchFamily="18" charset="0"/>
                <a:cs typeface="Times New Roman" pitchFamily="18" charset="0"/>
              </a:rPr>
              <a:t>1</a:t>
            </a:r>
            <a:r>
              <a:rPr lang="en-US" altLang="zh-CN" sz="2400" b="1" dirty="0">
                <a:solidFill>
                  <a:schemeClr val="tx2"/>
                </a:solidFill>
                <a:latin typeface="Times New Roman" pitchFamily="18" charset="0"/>
                <a:cs typeface="Times New Roman" pitchFamily="18" charset="0"/>
              </a:rPr>
              <a:t>=4</a:t>
            </a:r>
            <a:r>
              <a:rPr lang="en-US" altLang="zh-CN" sz="2400" b="1" dirty="0">
                <a:solidFill>
                  <a:schemeClr val="tx2"/>
                </a:solidFill>
                <a:latin typeface="Times New Roman" pitchFamily="18" charset="0"/>
                <a:cs typeface="Times New Roman" pitchFamily="18" charset="0"/>
                <a:sym typeface="Symbol" pitchFamily="18" charset="2"/>
              </a:rPr>
              <a:t></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R</a:t>
            </a:r>
            <a:r>
              <a:rPr lang="en-US" altLang="zh-CN" sz="32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=20 </a:t>
            </a:r>
            <a:r>
              <a:rPr lang="en-US" altLang="zh-CN" sz="2400" b="1" dirty="0">
                <a:solidFill>
                  <a:schemeClr val="tx2"/>
                </a:solidFill>
                <a:latin typeface="Times New Roman" pitchFamily="18" charset="0"/>
                <a:cs typeface="Times New Roman" pitchFamily="18" charset="0"/>
                <a:sym typeface="Symbol" pitchFamily="18" charset="2"/>
              </a:rPr>
              <a:t></a:t>
            </a:r>
            <a:r>
              <a:rPr lang="en-US" altLang="zh-CN" sz="2400" b="1" dirty="0">
                <a:solidFill>
                  <a:schemeClr val="tx2"/>
                </a:solidFill>
                <a:latin typeface="Times New Roman" pitchFamily="18" charset="0"/>
                <a:cs typeface="Times New Roman" pitchFamily="18" charset="0"/>
              </a:rPr>
              <a:t> </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R</a:t>
            </a:r>
            <a:r>
              <a:rPr lang="en-US" altLang="zh-CN" sz="3200" b="1" baseline="-25000" dirty="0">
                <a:solidFill>
                  <a:schemeClr val="tx2"/>
                </a:solidFill>
                <a:latin typeface="Times New Roman" pitchFamily="18" charset="0"/>
                <a:cs typeface="Times New Roman" pitchFamily="18" charset="0"/>
              </a:rPr>
              <a:t>3</a:t>
            </a:r>
            <a:r>
              <a:rPr lang="en-US" altLang="zh-CN" sz="2400" b="1" dirty="0">
                <a:solidFill>
                  <a:schemeClr val="tx2"/>
                </a:solidFill>
                <a:latin typeface="Times New Roman" pitchFamily="18" charset="0"/>
                <a:cs typeface="Times New Roman" pitchFamily="18" charset="0"/>
              </a:rPr>
              <a:t>=3 </a:t>
            </a:r>
            <a:r>
              <a:rPr lang="en-US" altLang="zh-CN" sz="2400" b="1" dirty="0">
                <a:solidFill>
                  <a:schemeClr val="tx2"/>
                </a:solidFill>
                <a:latin typeface="Times New Roman" pitchFamily="18" charset="0"/>
                <a:cs typeface="Times New Roman" pitchFamily="18" charset="0"/>
                <a:sym typeface="Symbol" pitchFamily="18" charset="2"/>
              </a:rPr>
              <a:t></a:t>
            </a:r>
            <a:r>
              <a:rPr lang="en-US" altLang="zh-CN" sz="2400" b="1" dirty="0">
                <a:solidFill>
                  <a:schemeClr val="tx2"/>
                </a:solidFill>
                <a:latin typeface="Times New Roman" pitchFamily="18" charset="0"/>
                <a:cs typeface="Times New Roman" pitchFamily="18" charset="0"/>
              </a:rPr>
              <a:t> </a:t>
            </a:r>
            <a:r>
              <a:rPr lang="zh-CN" altLang="en-US"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R</a:t>
            </a:r>
            <a:r>
              <a:rPr lang="en-US" altLang="zh-CN" sz="3200" b="1" baseline="-25000" dirty="0">
                <a:solidFill>
                  <a:schemeClr val="tx2"/>
                </a:solidFill>
                <a:latin typeface="Times New Roman" pitchFamily="18" charset="0"/>
                <a:cs typeface="Times New Roman" pitchFamily="18" charset="0"/>
              </a:rPr>
              <a:t>4</a:t>
            </a:r>
            <a:r>
              <a:rPr lang="en-US" altLang="zh-CN" sz="2400" b="1" dirty="0">
                <a:solidFill>
                  <a:schemeClr val="tx2"/>
                </a:solidFill>
                <a:latin typeface="Times New Roman" pitchFamily="18" charset="0"/>
                <a:cs typeface="Times New Roman" pitchFamily="18" charset="0"/>
              </a:rPr>
              <a:t>=3 </a:t>
            </a:r>
            <a:r>
              <a:rPr lang="en-US" altLang="zh-CN" sz="2400" b="1" dirty="0">
                <a:solidFill>
                  <a:schemeClr val="tx2"/>
                </a:solidFill>
                <a:latin typeface="Times New Roman" pitchFamily="18" charset="0"/>
                <a:cs typeface="Times New Roman" pitchFamily="18" charset="0"/>
                <a:sym typeface="Symbol" pitchFamily="18" charset="2"/>
              </a:rPr>
              <a:t></a:t>
            </a:r>
            <a:r>
              <a:rPr lang="en-US" altLang="zh-CN" sz="2400" b="1" dirty="0">
                <a:solidFill>
                  <a:schemeClr val="tx2"/>
                </a:solidFill>
                <a:latin typeface="Times New Roman" pitchFamily="18" charset="0"/>
                <a:cs typeface="Times New Roman" pitchFamily="18" charset="0"/>
              </a:rPr>
              <a:t> </a:t>
            </a:r>
            <a:r>
              <a:rPr lang="zh-CN" altLang="en-US" sz="2400" b="1" dirty="0">
                <a:solidFill>
                  <a:schemeClr val="tx2"/>
                </a:solidFill>
                <a:latin typeface="Times New Roman" pitchFamily="18" charset="0"/>
                <a:cs typeface="Times New Roman" pitchFamily="18" charset="0"/>
              </a:rPr>
              <a:t>，求电阻</a:t>
            </a:r>
            <a:r>
              <a:rPr lang="en-US" altLang="zh-CN" sz="2400" b="1" i="1" dirty="0">
                <a:solidFill>
                  <a:schemeClr val="tx2"/>
                </a:solidFill>
                <a:latin typeface="Times New Roman" pitchFamily="18" charset="0"/>
                <a:cs typeface="Times New Roman" pitchFamily="18" charset="0"/>
              </a:rPr>
              <a:t>R</a:t>
            </a:r>
            <a:r>
              <a:rPr lang="en-US" altLang="zh-CN" sz="3200" b="1" baseline="-25000" dirty="0">
                <a:solidFill>
                  <a:schemeClr val="tx2"/>
                </a:solidFill>
                <a:latin typeface="Times New Roman" pitchFamily="18" charset="0"/>
                <a:cs typeface="Times New Roman" pitchFamily="18" charset="0"/>
              </a:rPr>
              <a:t>4</a:t>
            </a:r>
            <a:r>
              <a:rPr lang="zh-CN" altLang="en-US" sz="2400" b="1" dirty="0">
                <a:solidFill>
                  <a:schemeClr val="tx2"/>
                </a:solidFill>
                <a:latin typeface="Times New Roman" pitchFamily="18" charset="0"/>
                <a:cs typeface="Times New Roman" pitchFamily="18" charset="0"/>
              </a:rPr>
              <a:t>中的电流</a:t>
            </a:r>
            <a:r>
              <a:rPr lang="en-US" altLang="zh-CN" sz="2400" b="1" i="1" dirty="0">
                <a:solidFill>
                  <a:schemeClr val="tx2"/>
                </a:solidFill>
                <a:latin typeface="Times New Roman" pitchFamily="18" charset="0"/>
                <a:cs typeface="Times New Roman" pitchFamily="18" charset="0"/>
              </a:rPr>
              <a:t>I</a:t>
            </a:r>
            <a:r>
              <a:rPr lang="en-US" altLang="zh-CN" sz="3200" b="1" baseline="-25000" dirty="0">
                <a:solidFill>
                  <a:schemeClr val="tx2"/>
                </a:solidFill>
                <a:latin typeface="Times New Roman" pitchFamily="18" charset="0"/>
                <a:cs typeface="Times New Roman" pitchFamily="18" charset="0"/>
              </a:rPr>
              <a:t>4</a:t>
            </a:r>
            <a:r>
              <a:rPr lang="zh-CN" altLang="en-US" sz="2400" b="1" dirty="0">
                <a:solidFill>
                  <a:schemeClr val="tx2"/>
                </a:solidFill>
                <a:latin typeface="Times New Roman" pitchFamily="18" charset="0"/>
                <a:cs typeface="Times New Roman" pitchFamily="18" charset="0"/>
              </a:rPr>
              <a:t>。</a:t>
            </a:r>
          </a:p>
        </p:txBody>
      </p:sp>
      <p:sp>
        <p:nvSpPr>
          <p:cNvPr id="71687" name="Text Box 7"/>
          <p:cNvSpPr txBox="1">
            <a:spLocks noChangeArrowheads="1"/>
          </p:cNvSpPr>
          <p:nvPr/>
        </p:nvSpPr>
        <p:spPr bwMode="auto">
          <a:xfrm>
            <a:off x="311150" y="2011363"/>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2400" b="1">
                <a:solidFill>
                  <a:schemeClr val="tx2"/>
                </a:solidFill>
                <a:latin typeface="Times New Roman" pitchFamily="18" charset="0"/>
                <a:cs typeface="Times New Roman" pitchFamily="18" charset="0"/>
              </a:rPr>
              <a:t>解：电路含有</a:t>
            </a:r>
            <a:r>
              <a:rPr kumimoji="1" lang="en-US" altLang="zh-CN" sz="2400" b="1">
                <a:solidFill>
                  <a:schemeClr val="tx2"/>
                </a:solidFill>
                <a:latin typeface="Times New Roman" pitchFamily="18" charset="0"/>
                <a:cs typeface="Times New Roman" pitchFamily="18" charset="0"/>
              </a:rPr>
              <a:t>4</a:t>
            </a:r>
            <a:r>
              <a:rPr kumimoji="1" lang="zh-CN" altLang="en-US" sz="2400" b="1">
                <a:solidFill>
                  <a:schemeClr val="tx2"/>
                </a:solidFill>
                <a:latin typeface="Times New Roman" pitchFamily="18" charset="0"/>
                <a:cs typeface="Times New Roman" pitchFamily="18" charset="0"/>
              </a:rPr>
              <a:t>个结点、</a:t>
            </a:r>
            <a:r>
              <a:rPr kumimoji="1" lang="en-US" altLang="zh-CN" sz="2400" b="1">
                <a:solidFill>
                  <a:schemeClr val="tx2"/>
                </a:solidFill>
                <a:latin typeface="Times New Roman" pitchFamily="18" charset="0"/>
                <a:cs typeface="Times New Roman" pitchFamily="18" charset="0"/>
              </a:rPr>
              <a:t>6</a:t>
            </a:r>
            <a:r>
              <a:rPr kumimoji="1" lang="zh-CN" altLang="en-US" sz="2400" b="1">
                <a:solidFill>
                  <a:schemeClr val="tx2"/>
                </a:solidFill>
                <a:latin typeface="Times New Roman" pitchFamily="18" charset="0"/>
                <a:cs typeface="Times New Roman" pitchFamily="18" charset="0"/>
              </a:rPr>
              <a:t>条支路，根据图中各支路电流、电压的参考方向，列写结点</a:t>
            </a:r>
            <a:r>
              <a:rPr kumimoji="1" lang="en-US" altLang="zh-CN" sz="2400" b="1" i="1">
                <a:solidFill>
                  <a:schemeClr val="tx2"/>
                </a:solidFill>
                <a:latin typeface="Times New Roman" pitchFamily="18" charset="0"/>
                <a:cs typeface="Times New Roman" pitchFamily="18" charset="0"/>
              </a:rPr>
              <a:t>a</a:t>
            </a:r>
            <a:r>
              <a:rPr kumimoji="1" lang="zh-CN" altLang="en-US" sz="2400" b="1" i="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b</a:t>
            </a:r>
            <a:r>
              <a:rPr kumimoji="1" lang="zh-CN" altLang="en-US" sz="2400" b="1" i="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c</a:t>
            </a:r>
            <a:r>
              <a:rPr kumimoji="1" lang="zh-CN" altLang="en-US" sz="2400" b="1">
                <a:solidFill>
                  <a:schemeClr val="tx2"/>
                </a:solidFill>
                <a:latin typeface="Times New Roman" pitchFamily="18" charset="0"/>
                <a:cs typeface="Times New Roman" pitchFamily="18" charset="0"/>
              </a:rPr>
              <a:t>的</a:t>
            </a:r>
            <a:r>
              <a:rPr kumimoji="1" lang="en-US" altLang="zh-CN" sz="2400" b="1">
                <a:solidFill>
                  <a:schemeClr val="tx2"/>
                </a:solidFill>
                <a:latin typeface="Times New Roman" pitchFamily="18" charset="0"/>
                <a:cs typeface="Times New Roman" pitchFamily="18" charset="0"/>
              </a:rPr>
              <a:t>KCL</a:t>
            </a:r>
            <a:r>
              <a:rPr kumimoji="1" lang="zh-CN" altLang="en-US" sz="2400" b="1">
                <a:solidFill>
                  <a:schemeClr val="tx2"/>
                </a:solidFill>
                <a:latin typeface="Times New Roman" pitchFamily="18" charset="0"/>
                <a:cs typeface="Times New Roman" pitchFamily="18" charset="0"/>
              </a:rPr>
              <a:t>方程：</a:t>
            </a:r>
          </a:p>
        </p:txBody>
      </p:sp>
      <p:sp>
        <p:nvSpPr>
          <p:cNvPr id="71688" name="Text Box 8"/>
          <p:cNvSpPr txBox="1">
            <a:spLocks noChangeArrowheads="1"/>
          </p:cNvSpPr>
          <p:nvPr/>
        </p:nvSpPr>
        <p:spPr bwMode="auto">
          <a:xfrm>
            <a:off x="419100" y="401161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KCL:</a:t>
            </a:r>
          </a:p>
        </p:txBody>
      </p:sp>
      <p:sp>
        <p:nvSpPr>
          <p:cNvPr id="71689" name="Text Box 9"/>
          <p:cNvSpPr txBox="1">
            <a:spLocks noChangeArrowheads="1"/>
          </p:cNvSpPr>
          <p:nvPr/>
        </p:nvSpPr>
        <p:spPr bwMode="auto">
          <a:xfrm>
            <a:off x="1371600" y="4325938"/>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a:t>
            </a:r>
            <a:r>
              <a:rPr kumimoji="1" lang="en-US" altLang="zh-CN" sz="2400" b="1" i="1">
                <a:solidFill>
                  <a:schemeClr val="tx2"/>
                </a:solidFill>
                <a:latin typeface="Times New Roman" pitchFamily="18" charset="0"/>
                <a:cs typeface="Times New Roman" pitchFamily="18" charset="0"/>
              </a:rPr>
              <a:t>a</a:t>
            </a:r>
            <a:r>
              <a:rPr kumimoji="1" lang="zh-CN" altLang="en-US" sz="2400" b="1">
                <a:solidFill>
                  <a:schemeClr val="tx2"/>
                </a:solidFill>
                <a:latin typeface="Times New Roman" pitchFamily="18" charset="0"/>
                <a:cs typeface="Times New Roman" pitchFamily="18" charset="0"/>
              </a:rPr>
              <a:t>：</a:t>
            </a:r>
          </a:p>
        </p:txBody>
      </p:sp>
      <p:sp>
        <p:nvSpPr>
          <p:cNvPr id="71690" name="Text Box 10"/>
          <p:cNvSpPr txBox="1">
            <a:spLocks noChangeArrowheads="1"/>
          </p:cNvSpPr>
          <p:nvPr/>
        </p:nvSpPr>
        <p:spPr bwMode="auto">
          <a:xfrm>
            <a:off x="1371600" y="4975225"/>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a:t>
            </a:r>
            <a:r>
              <a:rPr kumimoji="1" lang="en-US" altLang="zh-CN" sz="2400" b="1" i="1">
                <a:solidFill>
                  <a:schemeClr val="tx2"/>
                </a:solidFill>
                <a:latin typeface="Times New Roman" pitchFamily="18" charset="0"/>
                <a:cs typeface="Times New Roman" pitchFamily="18" charset="0"/>
              </a:rPr>
              <a:t>b</a:t>
            </a:r>
            <a:r>
              <a:rPr kumimoji="1" lang="zh-CN" altLang="en-US" sz="2400" b="1">
                <a:solidFill>
                  <a:schemeClr val="tx2"/>
                </a:solidFill>
                <a:latin typeface="Times New Roman" pitchFamily="18" charset="0"/>
                <a:cs typeface="Times New Roman" pitchFamily="18" charset="0"/>
              </a:rPr>
              <a:t>：</a:t>
            </a:r>
          </a:p>
        </p:txBody>
      </p:sp>
      <p:sp>
        <p:nvSpPr>
          <p:cNvPr id="71691" name="Text Box 11"/>
          <p:cNvSpPr txBox="1">
            <a:spLocks noChangeArrowheads="1"/>
          </p:cNvSpPr>
          <p:nvPr/>
        </p:nvSpPr>
        <p:spPr bwMode="auto">
          <a:xfrm>
            <a:off x="1371600" y="5626100"/>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a:t>
            </a:r>
            <a:r>
              <a:rPr kumimoji="1" lang="en-US" altLang="zh-CN" sz="2400" b="1" i="1">
                <a:solidFill>
                  <a:schemeClr val="tx2"/>
                </a:solidFill>
                <a:latin typeface="Times New Roman" pitchFamily="18" charset="0"/>
                <a:cs typeface="Times New Roman" pitchFamily="18" charset="0"/>
              </a:rPr>
              <a:t>c</a:t>
            </a:r>
            <a:r>
              <a:rPr kumimoji="1" lang="zh-CN" altLang="en-US" sz="2400" b="1">
                <a:solidFill>
                  <a:schemeClr val="tx2"/>
                </a:solidFill>
                <a:latin typeface="Times New Roman" pitchFamily="18" charset="0"/>
                <a:cs typeface="Times New Roman" pitchFamily="18" charset="0"/>
              </a:rPr>
              <a:t>：</a:t>
            </a:r>
          </a:p>
        </p:txBody>
      </p:sp>
      <p:graphicFrame>
        <p:nvGraphicFramePr>
          <p:cNvPr id="71692" name="Object 2"/>
          <p:cNvGraphicFramePr>
            <a:graphicFrameLocks noChangeAspect="1"/>
          </p:cNvGraphicFramePr>
          <p:nvPr/>
        </p:nvGraphicFramePr>
        <p:xfrm>
          <a:off x="3013075" y="4344988"/>
          <a:ext cx="1944688" cy="477837"/>
        </p:xfrm>
        <a:graphic>
          <a:graphicData uri="http://schemas.openxmlformats.org/presentationml/2006/ole">
            <mc:AlternateContent xmlns:mc="http://schemas.openxmlformats.org/markup-compatibility/2006">
              <mc:Choice xmlns:v="urn:schemas-microsoft-com:vml" Requires="v">
                <p:oleObj spid="_x0000_s10441" name="Equation" r:id="rId4" imgW="1220400" imgH="291960" progId="">
                  <p:embed/>
                </p:oleObj>
              </mc:Choice>
              <mc:Fallback>
                <p:oleObj name="Equation" r:id="rId4" imgW="1220400" imgH="291960" progId="">
                  <p:embed/>
                  <p:pic>
                    <p:nvPicPr>
                      <p:cNvPr id="0" name="Picture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3075" y="4344988"/>
                        <a:ext cx="1944688"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3" name="Object 3"/>
          <p:cNvGraphicFramePr>
            <a:graphicFrameLocks noChangeAspect="1"/>
          </p:cNvGraphicFramePr>
          <p:nvPr/>
        </p:nvGraphicFramePr>
        <p:xfrm>
          <a:off x="3013075" y="5000625"/>
          <a:ext cx="1770063" cy="454025"/>
        </p:xfrm>
        <a:graphic>
          <a:graphicData uri="http://schemas.openxmlformats.org/presentationml/2006/ole">
            <mc:AlternateContent xmlns:mc="http://schemas.openxmlformats.org/markup-compatibility/2006">
              <mc:Choice xmlns:v="urn:schemas-microsoft-com:vml" Requires="v">
                <p:oleObj spid="_x0000_s10442" name="Equation" r:id="rId6" imgW="1105920" imgH="279360" progId="">
                  <p:embed/>
                </p:oleObj>
              </mc:Choice>
              <mc:Fallback>
                <p:oleObj name="Equation" r:id="rId6" imgW="1105920" imgH="279360" progId="">
                  <p:embed/>
                  <p:pic>
                    <p:nvPicPr>
                      <p:cNvPr id="0" name="Picture 1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5000625"/>
                        <a:ext cx="1770063"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4" name="Object 4"/>
          <p:cNvGraphicFramePr>
            <a:graphicFrameLocks noChangeAspect="1"/>
          </p:cNvGraphicFramePr>
          <p:nvPr/>
        </p:nvGraphicFramePr>
        <p:xfrm>
          <a:off x="3013075" y="5632450"/>
          <a:ext cx="1985963" cy="454025"/>
        </p:xfrm>
        <a:graphic>
          <a:graphicData uri="http://schemas.openxmlformats.org/presentationml/2006/ole">
            <mc:AlternateContent xmlns:mc="http://schemas.openxmlformats.org/markup-compatibility/2006">
              <mc:Choice xmlns:v="urn:schemas-microsoft-com:vml" Requires="v">
                <p:oleObj spid="_x0000_s10443" name="Equation" r:id="rId8" imgW="1245960" imgH="279360" progId="">
                  <p:embed/>
                </p:oleObj>
              </mc:Choice>
              <mc:Fallback>
                <p:oleObj name="Equation" r:id="rId8" imgW="1245960" imgH="279360" progId="">
                  <p:embed/>
                  <p:pic>
                    <p:nvPicPr>
                      <p:cNvPr id="0" name="Picture 1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3075" y="5632450"/>
                        <a:ext cx="1985963"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5" name="AutoShape 15"/>
          <p:cNvSpPr>
            <a:spLocks noChangeArrowheads="1"/>
          </p:cNvSpPr>
          <p:nvPr/>
        </p:nvSpPr>
        <p:spPr bwMode="auto">
          <a:xfrm>
            <a:off x="5588000" y="5157788"/>
            <a:ext cx="671513" cy="350837"/>
          </a:xfrm>
          <a:prstGeom prst="rightArrow">
            <a:avLst>
              <a:gd name="adj1" fmla="val 50000"/>
              <a:gd name="adj2" fmla="val 4785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1696" name="Object 5"/>
          <p:cNvGraphicFramePr>
            <a:graphicFrameLocks noChangeAspect="1"/>
          </p:cNvGraphicFramePr>
          <p:nvPr/>
        </p:nvGraphicFramePr>
        <p:xfrm>
          <a:off x="6321425" y="4808538"/>
          <a:ext cx="1770063" cy="454025"/>
        </p:xfrm>
        <a:graphic>
          <a:graphicData uri="http://schemas.openxmlformats.org/presentationml/2006/ole">
            <mc:AlternateContent xmlns:mc="http://schemas.openxmlformats.org/markup-compatibility/2006">
              <mc:Choice xmlns:v="urn:schemas-microsoft-com:vml" Requires="v">
                <p:oleObj spid="_x0000_s10444" name="Equation" r:id="rId10" imgW="1105920" imgH="279360" progId="">
                  <p:embed/>
                </p:oleObj>
              </mc:Choice>
              <mc:Fallback>
                <p:oleObj name="Equation" r:id="rId10" imgW="1105920" imgH="279360" progId="">
                  <p:embed/>
                  <p:pic>
                    <p:nvPicPr>
                      <p:cNvPr id="0" name="Picture 1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1425" y="4808538"/>
                        <a:ext cx="1770063"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7" name="Object 6"/>
          <p:cNvGraphicFramePr>
            <a:graphicFrameLocks noChangeAspect="1"/>
          </p:cNvGraphicFramePr>
          <p:nvPr/>
        </p:nvGraphicFramePr>
        <p:xfrm>
          <a:off x="6321425" y="5454650"/>
          <a:ext cx="2462213" cy="479425"/>
        </p:xfrm>
        <a:graphic>
          <a:graphicData uri="http://schemas.openxmlformats.org/presentationml/2006/ole">
            <mc:AlternateContent xmlns:mc="http://schemas.openxmlformats.org/markup-compatibility/2006">
              <mc:Choice xmlns:v="urn:schemas-microsoft-com:vml" Requires="v">
                <p:oleObj spid="_x0000_s10445" name="Equation" r:id="rId12" imgW="1550880" imgH="291960" progId="">
                  <p:embed/>
                </p:oleObj>
              </mc:Choice>
              <mc:Fallback>
                <p:oleObj name="Equation" r:id="rId12" imgW="1550880" imgH="291960" progId="">
                  <p:embed/>
                  <p:pic>
                    <p:nvPicPr>
                      <p:cNvPr id="0" name="Picture 1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1425" y="5454650"/>
                        <a:ext cx="24622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71684">
                                            <p:txEl>
                                              <p:pRg st="0" end="0"/>
                                            </p:txEl>
                                          </p:spTgt>
                                        </p:tgtEl>
                                        <p:attrNameLst>
                                          <p:attrName>style.visibility</p:attrName>
                                        </p:attrNameLst>
                                      </p:cBhvr>
                                      <p:to>
                                        <p:strVal val="visible"/>
                                      </p:to>
                                    </p:set>
                                    <p:animEffect transition="in" filter="wipe(left)">
                                      <p:cBhvr>
                                        <p:cTn id="11" dur="75"/>
                                        <p:tgtEl>
                                          <p:spTgt spid="71684">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1685"/>
                                        </p:tgtEl>
                                        <p:attrNameLst>
                                          <p:attrName>style.visibility</p:attrName>
                                        </p:attrNameLst>
                                      </p:cBhvr>
                                      <p:to>
                                        <p:strVal val="visible"/>
                                      </p:to>
                                    </p:set>
                                    <p:animEffect transition="in" filter="wipe(left)">
                                      <p:cBhvr>
                                        <p:cTn id="14" dur="500"/>
                                        <p:tgtEl>
                                          <p:spTgt spid="716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lt">
                                    <p:tmPct val="100000"/>
                                  </p:iterate>
                                  <p:childTnLst>
                                    <p:set>
                                      <p:cBhvr>
                                        <p:cTn id="18" dur="1" fill="hold">
                                          <p:stCondLst>
                                            <p:cond delay="0"/>
                                          </p:stCondLst>
                                        </p:cTn>
                                        <p:tgtEl>
                                          <p:spTgt spid="71687"/>
                                        </p:tgtEl>
                                        <p:attrNameLst>
                                          <p:attrName>style.visibility</p:attrName>
                                        </p:attrNameLst>
                                      </p:cBhvr>
                                      <p:to>
                                        <p:strVal val="visible"/>
                                      </p:to>
                                    </p:set>
                                    <p:animEffect transition="in" filter="wipe(left)">
                                      <p:cBhvr>
                                        <p:cTn id="19" dur="75"/>
                                        <p:tgtEl>
                                          <p:spTgt spid="716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lt">
                                    <p:tmPct val="100000"/>
                                  </p:iterate>
                                  <p:childTnLst>
                                    <p:set>
                                      <p:cBhvr>
                                        <p:cTn id="23" dur="1" fill="hold">
                                          <p:stCondLst>
                                            <p:cond delay="0"/>
                                          </p:stCondLst>
                                        </p:cTn>
                                        <p:tgtEl>
                                          <p:spTgt spid="71688"/>
                                        </p:tgtEl>
                                        <p:attrNameLst>
                                          <p:attrName>style.visibility</p:attrName>
                                        </p:attrNameLst>
                                      </p:cBhvr>
                                      <p:to>
                                        <p:strVal val="visible"/>
                                      </p:to>
                                    </p:set>
                                    <p:animEffect transition="in" filter="wipe(left)">
                                      <p:cBhvr>
                                        <p:cTn id="24" dur="75"/>
                                        <p:tgtEl>
                                          <p:spTgt spid="716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71689"/>
                                        </p:tgtEl>
                                        <p:attrNameLst>
                                          <p:attrName>style.visibility</p:attrName>
                                        </p:attrNameLst>
                                      </p:cBhvr>
                                      <p:to>
                                        <p:strVal val="visible"/>
                                      </p:to>
                                    </p:set>
                                    <p:animEffect transition="in" filter="wipe(left)">
                                      <p:cBhvr>
                                        <p:cTn id="29" dur="75"/>
                                        <p:tgtEl>
                                          <p:spTgt spid="71689"/>
                                        </p:tgtEl>
                                      </p:cBhvr>
                                    </p:animEffect>
                                  </p:childTnLst>
                                </p:cTn>
                              </p:par>
                            </p:childTnLst>
                          </p:cTn>
                        </p:par>
                        <p:par>
                          <p:cTn id="30" fill="hold" nodeType="afterGroup">
                            <p:stCondLst>
                              <p:cond delay="300"/>
                            </p:stCondLst>
                            <p:childTnLst>
                              <p:par>
                                <p:cTn id="31" presetID="22" presetClass="entr" presetSubtype="8" fill="hold" nodeType="afterEffect">
                                  <p:stCondLst>
                                    <p:cond delay="0"/>
                                  </p:stCondLst>
                                  <p:childTnLst>
                                    <p:set>
                                      <p:cBhvr>
                                        <p:cTn id="32" dur="1" fill="hold">
                                          <p:stCondLst>
                                            <p:cond delay="0"/>
                                          </p:stCondLst>
                                        </p:cTn>
                                        <p:tgtEl>
                                          <p:spTgt spid="71692"/>
                                        </p:tgtEl>
                                        <p:attrNameLst>
                                          <p:attrName>style.visibility</p:attrName>
                                        </p:attrNameLst>
                                      </p:cBhvr>
                                      <p:to>
                                        <p:strVal val="visible"/>
                                      </p:to>
                                    </p:set>
                                    <p:animEffect transition="in" filter="wipe(left)">
                                      <p:cBhvr>
                                        <p:cTn id="33" dur="500"/>
                                        <p:tgtEl>
                                          <p:spTgt spid="716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71690">
                                            <p:txEl>
                                              <p:pRg st="0" end="0"/>
                                            </p:txEl>
                                          </p:spTgt>
                                        </p:tgtEl>
                                        <p:attrNameLst>
                                          <p:attrName>style.visibility</p:attrName>
                                        </p:attrNameLst>
                                      </p:cBhvr>
                                      <p:to>
                                        <p:strVal val="visible"/>
                                      </p:to>
                                    </p:set>
                                    <p:animEffect transition="in" filter="wipe(left)">
                                      <p:cBhvr>
                                        <p:cTn id="38" dur="75"/>
                                        <p:tgtEl>
                                          <p:spTgt spid="71690">
                                            <p:txEl>
                                              <p:pRg st="0" end="0"/>
                                            </p:txEl>
                                          </p:spTgt>
                                        </p:tgtEl>
                                      </p:cBhvr>
                                    </p:animEffect>
                                  </p:childTnLst>
                                </p:cTn>
                              </p:par>
                            </p:childTnLst>
                          </p:cTn>
                        </p:par>
                        <p:par>
                          <p:cTn id="39" fill="hold" nodeType="afterGroup">
                            <p:stCondLst>
                              <p:cond delay="300"/>
                            </p:stCondLst>
                            <p:childTnLst>
                              <p:par>
                                <p:cTn id="40" presetID="22" presetClass="entr" presetSubtype="8" fill="hold" nodeType="afterEffect">
                                  <p:stCondLst>
                                    <p:cond delay="0"/>
                                  </p:stCondLst>
                                  <p:childTnLst>
                                    <p:set>
                                      <p:cBhvr>
                                        <p:cTn id="41" dur="1" fill="hold">
                                          <p:stCondLst>
                                            <p:cond delay="0"/>
                                          </p:stCondLst>
                                        </p:cTn>
                                        <p:tgtEl>
                                          <p:spTgt spid="71693"/>
                                        </p:tgtEl>
                                        <p:attrNameLst>
                                          <p:attrName>style.visibility</p:attrName>
                                        </p:attrNameLst>
                                      </p:cBhvr>
                                      <p:to>
                                        <p:strVal val="visible"/>
                                      </p:to>
                                    </p:set>
                                    <p:animEffect transition="in" filter="wipe(left)">
                                      <p:cBhvr>
                                        <p:cTn id="42" dur="500"/>
                                        <p:tgtEl>
                                          <p:spTgt spid="716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71691">
                                            <p:txEl>
                                              <p:pRg st="0" end="0"/>
                                            </p:txEl>
                                          </p:spTgt>
                                        </p:tgtEl>
                                        <p:attrNameLst>
                                          <p:attrName>style.visibility</p:attrName>
                                        </p:attrNameLst>
                                      </p:cBhvr>
                                      <p:to>
                                        <p:strVal val="visible"/>
                                      </p:to>
                                    </p:set>
                                    <p:animEffect transition="in" filter="wipe(left)">
                                      <p:cBhvr>
                                        <p:cTn id="47" dur="75"/>
                                        <p:tgtEl>
                                          <p:spTgt spid="71691">
                                            <p:txEl>
                                              <p:pRg st="0" end="0"/>
                                            </p:txEl>
                                          </p:spTgt>
                                        </p:tgtEl>
                                      </p:cBhvr>
                                    </p:animEffect>
                                  </p:childTnLst>
                                </p:cTn>
                              </p:par>
                            </p:childTnLst>
                          </p:cTn>
                        </p:par>
                        <p:par>
                          <p:cTn id="48" fill="hold" nodeType="afterGroup">
                            <p:stCondLst>
                              <p:cond delay="300"/>
                            </p:stCondLst>
                            <p:childTnLst>
                              <p:par>
                                <p:cTn id="49" presetID="22" presetClass="entr" presetSubtype="8" fill="hold" nodeType="afterEffect">
                                  <p:stCondLst>
                                    <p:cond delay="0"/>
                                  </p:stCondLst>
                                  <p:childTnLst>
                                    <p:set>
                                      <p:cBhvr>
                                        <p:cTn id="50" dur="1" fill="hold">
                                          <p:stCondLst>
                                            <p:cond delay="0"/>
                                          </p:stCondLst>
                                        </p:cTn>
                                        <p:tgtEl>
                                          <p:spTgt spid="71694"/>
                                        </p:tgtEl>
                                        <p:attrNameLst>
                                          <p:attrName>style.visibility</p:attrName>
                                        </p:attrNameLst>
                                      </p:cBhvr>
                                      <p:to>
                                        <p:strVal val="visible"/>
                                      </p:to>
                                    </p:set>
                                    <p:animEffect transition="in" filter="wipe(left)">
                                      <p:cBhvr>
                                        <p:cTn id="51" dur="500"/>
                                        <p:tgtEl>
                                          <p:spTgt spid="716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1695"/>
                                        </p:tgtEl>
                                        <p:attrNameLst>
                                          <p:attrName>style.visibility</p:attrName>
                                        </p:attrNameLst>
                                      </p:cBhvr>
                                      <p:to>
                                        <p:strVal val="visible"/>
                                      </p:to>
                                    </p:set>
                                    <p:animEffect transition="in" filter="wipe(left)">
                                      <p:cBhvr>
                                        <p:cTn id="56" dur="500"/>
                                        <p:tgtEl>
                                          <p:spTgt spid="71695"/>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71696"/>
                                        </p:tgtEl>
                                        <p:attrNameLst>
                                          <p:attrName>style.visibility</p:attrName>
                                        </p:attrNameLst>
                                      </p:cBhvr>
                                      <p:to>
                                        <p:strVal val="visible"/>
                                      </p:to>
                                    </p:set>
                                    <p:animEffect transition="in" filter="wipe(left)">
                                      <p:cBhvr>
                                        <p:cTn id="60" dur="500"/>
                                        <p:tgtEl>
                                          <p:spTgt spid="71696"/>
                                        </p:tgtEl>
                                      </p:cBhvr>
                                    </p:animEffect>
                                  </p:childTnLst>
                                </p:cTn>
                              </p:par>
                            </p:childTnLst>
                          </p:cTn>
                        </p:par>
                        <p:par>
                          <p:cTn id="61" fill="hold" nodeType="afterGroup">
                            <p:stCondLst>
                              <p:cond delay="1000"/>
                            </p:stCondLst>
                            <p:childTnLst>
                              <p:par>
                                <p:cTn id="62" presetID="22" presetClass="entr" presetSubtype="8" fill="hold" nodeType="afterEffect">
                                  <p:stCondLst>
                                    <p:cond delay="0"/>
                                  </p:stCondLst>
                                  <p:childTnLst>
                                    <p:set>
                                      <p:cBhvr>
                                        <p:cTn id="63" dur="1" fill="hold">
                                          <p:stCondLst>
                                            <p:cond delay="0"/>
                                          </p:stCondLst>
                                        </p:cTn>
                                        <p:tgtEl>
                                          <p:spTgt spid="71697"/>
                                        </p:tgtEl>
                                        <p:attrNameLst>
                                          <p:attrName>style.visibility</p:attrName>
                                        </p:attrNameLst>
                                      </p:cBhvr>
                                      <p:to>
                                        <p:strVal val="visible"/>
                                      </p:to>
                                    </p:set>
                                    <p:animEffect transition="in" filter="wipe(left)">
                                      <p:cBhvr>
                                        <p:cTn id="64" dur="500"/>
                                        <p:tgtEl>
                                          <p:spTgt spid="71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4" grpId="0" build="p" autoUpdateAnimBg="0" advAuto="0"/>
      <p:bldP spid="71687" grpId="0" autoUpdateAnimBg="0"/>
      <p:bldP spid="71688" grpId="0" autoUpdateAnimBg="0"/>
      <p:bldP spid="71689" grpId="0" autoUpdateAnimBg="0"/>
      <p:bldP spid="71690" grpId="0" build="p" autoUpdateAnimBg="0"/>
      <p:bldP spid="71691" grpId="0" build="p" autoUpdateAnimBg="0"/>
      <p:bldP spid="7169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2"/>
          <p:cNvSpPr>
            <a:spLocks noGrp="1" noChangeArrowheads="1"/>
          </p:cNvSpPr>
          <p:nvPr>
            <p:ph type="title"/>
          </p:nvPr>
        </p:nvSpPr>
        <p:spPr/>
        <p:txBody>
          <a:bodyPr/>
          <a:lstStyle/>
          <a:p>
            <a:pPr eaLnBrk="1" hangingPunct="1"/>
            <a:r>
              <a:rPr lang="en-US" altLang="zh-CN" smtClean="0">
                <a:ea typeface="宋体" charset="-122"/>
              </a:rPr>
              <a:t>2.2 </a:t>
            </a:r>
            <a:r>
              <a:rPr lang="zh-CN" altLang="en-US" smtClean="0">
                <a:ea typeface="宋体" charset="-122"/>
              </a:rPr>
              <a:t>支路电流分析法</a:t>
            </a:r>
            <a:r>
              <a:rPr lang="zh-CN" altLang="en-US" smtClean="0">
                <a:ea typeface="楷体_GB2312" pitchFamily="49" charset="-122"/>
              </a:rPr>
              <a:t>（</a:t>
            </a:r>
            <a:r>
              <a:rPr lang="zh-CN" altLang="en-US" smtClean="0">
                <a:ea typeface="宋体" charset="-122"/>
              </a:rPr>
              <a:t>续</a:t>
            </a:r>
            <a:r>
              <a:rPr lang="en-US" altLang="zh-CN" smtClean="0">
                <a:ea typeface="宋体" charset="-122"/>
              </a:rPr>
              <a:t>4</a:t>
            </a:r>
            <a:r>
              <a:rPr lang="zh-CN" altLang="en-US" smtClean="0">
                <a:ea typeface="楷体_GB2312" pitchFamily="49" charset="-122"/>
              </a:rPr>
              <a:t>）</a:t>
            </a:r>
          </a:p>
        </p:txBody>
      </p:sp>
      <p:sp>
        <p:nvSpPr>
          <p:cNvPr id="72710" name="Text Box 6"/>
          <p:cNvSpPr txBox="1">
            <a:spLocks noChangeArrowheads="1"/>
          </p:cNvSpPr>
          <p:nvPr/>
        </p:nvSpPr>
        <p:spPr bwMode="auto">
          <a:xfrm>
            <a:off x="285750" y="1081088"/>
            <a:ext cx="806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800" b="1">
                <a:solidFill>
                  <a:schemeClr val="tx2"/>
                </a:solidFill>
                <a:latin typeface="Times New Roman" pitchFamily="18" charset="0"/>
                <a:cs typeface="Times New Roman" pitchFamily="18" charset="0"/>
              </a:rPr>
              <a:t>以支路电流为变量列写</a:t>
            </a:r>
            <a:r>
              <a:rPr kumimoji="1" lang="en-US" altLang="zh-CN" sz="2800" b="1">
                <a:solidFill>
                  <a:schemeClr val="tx2"/>
                </a:solidFill>
                <a:latin typeface="Times New Roman" pitchFamily="18" charset="0"/>
                <a:cs typeface="Times New Roman" pitchFamily="18" charset="0"/>
              </a:rPr>
              <a:t>6</a:t>
            </a:r>
            <a:r>
              <a:rPr kumimoji="1" lang="en-US" altLang="zh-CN" sz="2800" b="1">
                <a:solidFill>
                  <a:schemeClr val="tx2"/>
                </a:solidFill>
                <a:latin typeface="Castellar" pitchFamily="18" charset="0"/>
                <a:cs typeface="Times New Roman" pitchFamily="18" charset="0"/>
              </a:rPr>
              <a:t>-</a:t>
            </a:r>
            <a:r>
              <a:rPr kumimoji="1" lang="en-US" altLang="zh-CN" sz="2800" b="1">
                <a:solidFill>
                  <a:schemeClr val="tx2"/>
                </a:solidFill>
                <a:latin typeface="Times New Roman" pitchFamily="18" charset="0"/>
                <a:cs typeface="Times New Roman" pitchFamily="18" charset="0"/>
              </a:rPr>
              <a:t>4+1=3</a:t>
            </a:r>
            <a:r>
              <a:rPr kumimoji="1" lang="zh-CN" altLang="en-US" sz="2800" b="1">
                <a:solidFill>
                  <a:schemeClr val="tx2"/>
                </a:solidFill>
                <a:latin typeface="Times New Roman" pitchFamily="18" charset="0"/>
                <a:cs typeface="Times New Roman" pitchFamily="18" charset="0"/>
              </a:rPr>
              <a:t>个回路</a:t>
            </a:r>
            <a:r>
              <a:rPr kumimoji="1" lang="en-US" altLang="zh-CN" sz="2800" b="1">
                <a:solidFill>
                  <a:schemeClr val="tx2"/>
                </a:solidFill>
                <a:latin typeface="Times New Roman" pitchFamily="18" charset="0"/>
                <a:cs typeface="Times New Roman" pitchFamily="18" charset="0"/>
              </a:rPr>
              <a:t>KVL</a:t>
            </a:r>
            <a:r>
              <a:rPr kumimoji="1" lang="zh-CN" altLang="en-US" sz="2800" b="1">
                <a:solidFill>
                  <a:schemeClr val="tx2"/>
                </a:solidFill>
                <a:latin typeface="Times New Roman" pitchFamily="18" charset="0"/>
                <a:cs typeface="Times New Roman" pitchFamily="18" charset="0"/>
              </a:rPr>
              <a:t>方程：</a:t>
            </a:r>
          </a:p>
        </p:txBody>
      </p:sp>
      <p:graphicFrame>
        <p:nvGraphicFramePr>
          <p:cNvPr id="72711" name="Object 2"/>
          <p:cNvGraphicFramePr>
            <a:graphicFrameLocks noChangeAspect="1"/>
          </p:cNvGraphicFramePr>
          <p:nvPr/>
        </p:nvGraphicFramePr>
        <p:xfrm>
          <a:off x="1995488" y="1933575"/>
          <a:ext cx="2357437" cy="454025"/>
        </p:xfrm>
        <a:graphic>
          <a:graphicData uri="http://schemas.openxmlformats.org/presentationml/2006/ole">
            <mc:AlternateContent xmlns:mc="http://schemas.openxmlformats.org/markup-compatibility/2006">
              <mc:Choice xmlns:v="urn:schemas-microsoft-com:vml" Requires="v">
                <p:oleObj spid="_x0000_s11502" name="Equation" r:id="rId3" imgW="1474560" imgH="279360" progId="">
                  <p:embed/>
                </p:oleObj>
              </mc:Choice>
              <mc:Fallback>
                <p:oleObj name="Equation" r:id="rId3" imgW="1474560" imgH="279360" progId="">
                  <p:embed/>
                  <p:pic>
                    <p:nvPicPr>
                      <p:cNvPr id="0"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88" y="1933575"/>
                        <a:ext cx="23574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Text Box 8"/>
          <p:cNvSpPr txBox="1">
            <a:spLocks noChangeArrowheads="1"/>
          </p:cNvSpPr>
          <p:nvPr/>
        </p:nvSpPr>
        <p:spPr bwMode="auto">
          <a:xfrm>
            <a:off x="441325" y="1852613"/>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回路</a:t>
            </a:r>
            <a:r>
              <a:rPr kumimoji="1" lang="en-US" altLang="zh-CN" sz="2400" b="1" i="1">
                <a:solidFill>
                  <a:schemeClr val="tx2"/>
                </a:solidFill>
                <a:latin typeface="Times New Roman" pitchFamily="18" charset="0"/>
                <a:cs typeface="Times New Roman" pitchFamily="18" charset="0"/>
              </a:rPr>
              <a:t>abca</a:t>
            </a:r>
            <a:r>
              <a:rPr kumimoji="1" lang="zh-CN" altLang="en-US" sz="2400" b="1">
                <a:solidFill>
                  <a:schemeClr val="tx2"/>
                </a:solidFill>
                <a:latin typeface="Times New Roman" pitchFamily="18" charset="0"/>
                <a:cs typeface="Times New Roman" pitchFamily="18" charset="0"/>
              </a:rPr>
              <a:t>：</a:t>
            </a:r>
          </a:p>
        </p:txBody>
      </p:sp>
      <p:graphicFrame>
        <p:nvGraphicFramePr>
          <p:cNvPr id="72713" name="Object 3"/>
          <p:cNvGraphicFramePr>
            <a:graphicFrameLocks noChangeAspect="1"/>
          </p:cNvGraphicFramePr>
          <p:nvPr/>
        </p:nvGraphicFramePr>
        <p:xfrm>
          <a:off x="1995488" y="2578100"/>
          <a:ext cx="2559050" cy="479425"/>
        </p:xfrm>
        <a:graphic>
          <a:graphicData uri="http://schemas.openxmlformats.org/presentationml/2006/ole">
            <mc:AlternateContent xmlns:mc="http://schemas.openxmlformats.org/markup-compatibility/2006">
              <mc:Choice xmlns:v="urn:schemas-microsoft-com:vml" Requires="v">
                <p:oleObj spid="_x0000_s11503" name="Equation" r:id="rId5" imgW="1614600" imgH="291960" progId="">
                  <p:embed/>
                </p:oleObj>
              </mc:Choice>
              <mc:Fallback>
                <p:oleObj name="Equation" r:id="rId5" imgW="1614600" imgH="291960" progId="">
                  <p:embed/>
                  <p:pic>
                    <p:nvPicPr>
                      <p:cNvPr id="0" name="Picture 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2578100"/>
                        <a:ext cx="25590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4" name="Text Box 10"/>
          <p:cNvSpPr txBox="1">
            <a:spLocks noChangeArrowheads="1"/>
          </p:cNvSpPr>
          <p:nvPr/>
        </p:nvSpPr>
        <p:spPr bwMode="auto">
          <a:xfrm>
            <a:off x="441325" y="2540000"/>
            <a:ext cx="171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回路</a:t>
            </a:r>
            <a:r>
              <a:rPr kumimoji="1" lang="en-US" altLang="zh-CN" sz="2400" b="1" i="1">
                <a:solidFill>
                  <a:schemeClr val="tx2"/>
                </a:solidFill>
                <a:latin typeface="Times New Roman" pitchFamily="18" charset="0"/>
                <a:cs typeface="Times New Roman" pitchFamily="18" charset="0"/>
              </a:rPr>
              <a:t>adba</a:t>
            </a:r>
            <a:r>
              <a:rPr kumimoji="1" lang="zh-CN" altLang="en-US" sz="2400" b="1">
                <a:solidFill>
                  <a:schemeClr val="tx2"/>
                </a:solidFill>
                <a:latin typeface="Times New Roman" pitchFamily="18" charset="0"/>
                <a:cs typeface="Times New Roman" pitchFamily="18" charset="0"/>
              </a:rPr>
              <a:t>：</a:t>
            </a:r>
          </a:p>
        </p:txBody>
      </p:sp>
      <p:graphicFrame>
        <p:nvGraphicFramePr>
          <p:cNvPr id="72715" name="Object 4"/>
          <p:cNvGraphicFramePr>
            <a:graphicFrameLocks noChangeAspect="1"/>
          </p:cNvGraphicFramePr>
          <p:nvPr/>
        </p:nvGraphicFramePr>
        <p:xfrm>
          <a:off x="1982788" y="3235325"/>
          <a:ext cx="2663825" cy="479425"/>
        </p:xfrm>
        <a:graphic>
          <a:graphicData uri="http://schemas.openxmlformats.org/presentationml/2006/ole">
            <mc:AlternateContent xmlns:mc="http://schemas.openxmlformats.org/markup-compatibility/2006">
              <mc:Choice xmlns:v="urn:schemas-microsoft-com:vml" Requires="v">
                <p:oleObj spid="_x0000_s11504" name="Equation" r:id="rId7" imgW="1677960" imgH="291960" progId="">
                  <p:embed/>
                </p:oleObj>
              </mc:Choice>
              <mc:Fallback>
                <p:oleObj name="Equation" r:id="rId7" imgW="1677960" imgH="291960" progId="">
                  <p:embed/>
                  <p:pic>
                    <p:nvPicPr>
                      <p:cNvPr id="0" name="Picture 2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2788" y="3235325"/>
                        <a:ext cx="26638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6" name="Text Box 12"/>
          <p:cNvSpPr txBox="1">
            <a:spLocks noChangeArrowheads="1"/>
          </p:cNvSpPr>
          <p:nvPr/>
        </p:nvSpPr>
        <p:spPr bwMode="auto">
          <a:xfrm>
            <a:off x="441325" y="3228975"/>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回路</a:t>
            </a:r>
            <a:r>
              <a:rPr kumimoji="1" lang="en-US" altLang="zh-CN" sz="2400" b="1" i="1">
                <a:solidFill>
                  <a:schemeClr val="tx2"/>
                </a:solidFill>
                <a:latin typeface="Times New Roman" pitchFamily="18" charset="0"/>
                <a:cs typeface="Times New Roman" pitchFamily="18" charset="0"/>
              </a:rPr>
              <a:t>bdcb</a:t>
            </a:r>
            <a:r>
              <a:rPr kumimoji="1" lang="zh-CN" altLang="en-US" sz="2400" b="1">
                <a:solidFill>
                  <a:schemeClr val="tx2"/>
                </a:solidFill>
                <a:latin typeface="Times New Roman" pitchFamily="18" charset="0"/>
                <a:cs typeface="Times New Roman" pitchFamily="18" charset="0"/>
              </a:rPr>
              <a:t>：</a:t>
            </a:r>
          </a:p>
        </p:txBody>
      </p:sp>
      <p:sp>
        <p:nvSpPr>
          <p:cNvPr id="72717" name="AutoShape 13"/>
          <p:cNvSpPr>
            <a:spLocks noChangeArrowheads="1"/>
          </p:cNvSpPr>
          <p:nvPr/>
        </p:nvSpPr>
        <p:spPr bwMode="auto">
          <a:xfrm>
            <a:off x="4754563" y="2528888"/>
            <a:ext cx="593725" cy="473075"/>
          </a:xfrm>
          <a:prstGeom prst="rightArrow">
            <a:avLst>
              <a:gd name="adj1" fmla="val 50000"/>
              <a:gd name="adj2" fmla="val 3137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2718" name="Object 5"/>
          <p:cNvGraphicFramePr>
            <a:graphicFrameLocks noChangeAspect="1"/>
          </p:cNvGraphicFramePr>
          <p:nvPr/>
        </p:nvGraphicFramePr>
        <p:xfrm>
          <a:off x="5418138" y="2286000"/>
          <a:ext cx="2344737" cy="452438"/>
        </p:xfrm>
        <a:graphic>
          <a:graphicData uri="http://schemas.openxmlformats.org/presentationml/2006/ole">
            <mc:AlternateContent xmlns:mc="http://schemas.openxmlformats.org/markup-compatibility/2006">
              <mc:Choice xmlns:v="urn:schemas-microsoft-com:vml" Requires="v">
                <p:oleObj spid="_x0000_s11505" name="Equation" r:id="rId9" imgW="1474560" imgH="279360" progId="">
                  <p:embed/>
                </p:oleObj>
              </mc:Choice>
              <mc:Fallback>
                <p:oleObj name="Equation" r:id="rId9" imgW="1474560" imgH="279360" progId="">
                  <p:embed/>
                  <p:pic>
                    <p:nvPicPr>
                      <p:cNvPr id="0" name="Picture 2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8138" y="2286000"/>
                        <a:ext cx="2344737"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9" name="Object 6"/>
          <p:cNvGraphicFramePr>
            <a:graphicFrameLocks noChangeAspect="1"/>
          </p:cNvGraphicFramePr>
          <p:nvPr/>
        </p:nvGraphicFramePr>
        <p:xfrm>
          <a:off x="5418138" y="2797175"/>
          <a:ext cx="3598862" cy="479425"/>
        </p:xfrm>
        <a:graphic>
          <a:graphicData uri="http://schemas.openxmlformats.org/presentationml/2006/ole">
            <mc:AlternateContent xmlns:mc="http://schemas.openxmlformats.org/markup-compatibility/2006">
              <mc:Choice xmlns:v="urn:schemas-microsoft-com:vml" Requires="v">
                <p:oleObj spid="_x0000_s11506" name="Equation" r:id="rId11" imgW="2275560" imgH="291960" progId="">
                  <p:embed/>
                </p:oleObj>
              </mc:Choice>
              <mc:Fallback>
                <p:oleObj name="Equation" r:id="rId11" imgW="2275560" imgH="291960" progId="">
                  <p:embed/>
                  <p:pic>
                    <p:nvPicPr>
                      <p:cNvPr id="0" name="Picture 2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8138" y="2797175"/>
                        <a:ext cx="359886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0" name="Text Box 16"/>
          <p:cNvSpPr txBox="1">
            <a:spLocks noChangeArrowheads="1"/>
          </p:cNvSpPr>
          <p:nvPr/>
        </p:nvSpPr>
        <p:spPr bwMode="auto">
          <a:xfrm>
            <a:off x="517525" y="3808413"/>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解上述方程组，得</a:t>
            </a:r>
          </a:p>
        </p:txBody>
      </p:sp>
      <p:graphicFrame>
        <p:nvGraphicFramePr>
          <p:cNvPr id="72721" name="Object 7"/>
          <p:cNvGraphicFramePr>
            <a:graphicFrameLocks noChangeAspect="1"/>
          </p:cNvGraphicFramePr>
          <p:nvPr/>
        </p:nvGraphicFramePr>
        <p:xfrm>
          <a:off x="1876425" y="4343400"/>
          <a:ext cx="2495550" cy="819150"/>
        </p:xfrm>
        <a:graphic>
          <a:graphicData uri="http://schemas.openxmlformats.org/presentationml/2006/ole">
            <mc:AlternateContent xmlns:mc="http://schemas.openxmlformats.org/markup-compatibility/2006">
              <mc:Choice xmlns:v="urn:schemas-microsoft-com:vml" Requires="v">
                <p:oleObj spid="_x0000_s11507" name="Equation" r:id="rId13" imgW="1576440" imgH="507600" progId="">
                  <p:embed/>
                </p:oleObj>
              </mc:Choice>
              <mc:Fallback>
                <p:oleObj name="Equation" r:id="rId13" imgW="1576440" imgH="507600" progId="">
                  <p:embed/>
                  <p:pic>
                    <p:nvPicPr>
                      <p:cNvPr id="0" name="Picture 2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6425" y="4343400"/>
                        <a:ext cx="24955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2" name="AutoShape 18"/>
          <p:cNvSpPr>
            <a:spLocks noChangeArrowheads="1"/>
          </p:cNvSpPr>
          <p:nvPr/>
        </p:nvSpPr>
        <p:spPr bwMode="auto">
          <a:xfrm>
            <a:off x="4862513" y="3322638"/>
            <a:ext cx="4038600" cy="1416050"/>
          </a:xfrm>
          <a:prstGeom prst="wedgeRoundRectCallout">
            <a:avLst>
              <a:gd name="adj1" fmla="val -67690"/>
              <a:gd name="adj2" fmla="val 414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kumimoji="1" lang="zh-CN" altLang="en-US" sz="2400" b="1">
                <a:solidFill>
                  <a:schemeClr val="tx2"/>
                </a:solidFill>
              </a:rPr>
              <a:t>工程上要求最后结果必须给出一定精度数值，不允许只给出分数结果。</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2710">
                                            <p:txEl>
                                              <p:pRg st="0" end="0"/>
                                            </p:txEl>
                                          </p:spTgt>
                                        </p:tgtEl>
                                        <p:attrNameLst>
                                          <p:attrName>style.visibility</p:attrName>
                                        </p:attrNameLst>
                                      </p:cBhvr>
                                      <p:to>
                                        <p:strVal val="visible"/>
                                      </p:to>
                                    </p:set>
                                    <p:animEffect transition="in" filter="wipe(left)">
                                      <p:cBhvr>
                                        <p:cTn id="7" dur="75"/>
                                        <p:tgtEl>
                                          <p:spTgt spid="727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2712">
                                            <p:txEl>
                                              <p:pRg st="0" end="0"/>
                                            </p:txEl>
                                          </p:spTgt>
                                        </p:tgtEl>
                                        <p:attrNameLst>
                                          <p:attrName>style.visibility</p:attrName>
                                        </p:attrNameLst>
                                      </p:cBhvr>
                                      <p:to>
                                        <p:strVal val="visible"/>
                                      </p:to>
                                    </p:set>
                                    <p:animEffect transition="in" filter="wipe(left)">
                                      <p:cBhvr>
                                        <p:cTn id="12" dur="75"/>
                                        <p:tgtEl>
                                          <p:spTgt spid="72712">
                                            <p:txEl>
                                              <p:pRg st="0" end="0"/>
                                            </p:txEl>
                                          </p:spTgt>
                                        </p:tgtEl>
                                      </p:cBhvr>
                                    </p:animEffect>
                                  </p:childTnLst>
                                </p:cTn>
                              </p:par>
                            </p:childTnLst>
                          </p:cTn>
                        </p:par>
                        <p:par>
                          <p:cTn id="13" fill="hold" nodeType="afterGroup">
                            <p:stCondLst>
                              <p:cond delay="525"/>
                            </p:stCondLst>
                            <p:childTnLst>
                              <p:par>
                                <p:cTn id="14" presetID="22" presetClass="entr" presetSubtype="8" fill="hold" nodeType="after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wipe(left)">
                                      <p:cBhvr>
                                        <p:cTn id="16" dur="500"/>
                                        <p:tgtEl>
                                          <p:spTgt spid="727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72714">
                                            <p:txEl>
                                              <p:pRg st="0" end="0"/>
                                            </p:txEl>
                                          </p:spTgt>
                                        </p:tgtEl>
                                        <p:attrNameLst>
                                          <p:attrName>style.visibility</p:attrName>
                                        </p:attrNameLst>
                                      </p:cBhvr>
                                      <p:to>
                                        <p:strVal val="visible"/>
                                      </p:to>
                                    </p:set>
                                    <p:animEffect transition="in" filter="wipe(left)">
                                      <p:cBhvr>
                                        <p:cTn id="21" dur="75"/>
                                        <p:tgtEl>
                                          <p:spTgt spid="72714">
                                            <p:txEl>
                                              <p:pRg st="0" end="0"/>
                                            </p:txEl>
                                          </p:spTgt>
                                        </p:tgtEl>
                                      </p:cBhvr>
                                    </p:animEffect>
                                  </p:childTnLst>
                                </p:cTn>
                              </p:par>
                            </p:childTnLst>
                          </p:cTn>
                        </p:par>
                        <p:par>
                          <p:cTn id="22" fill="hold" nodeType="afterGroup">
                            <p:stCondLst>
                              <p:cond delay="525"/>
                            </p:stCondLst>
                            <p:childTnLst>
                              <p:par>
                                <p:cTn id="23" presetID="22" presetClass="entr" presetSubtype="8" fill="hold" nodeType="afterEffect">
                                  <p:stCondLst>
                                    <p:cond delay="0"/>
                                  </p:stCondLst>
                                  <p:childTnLst>
                                    <p:set>
                                      <p:cBhvr>
                                        <p:cTn id="24" dur="1" fill="hold">
                                          <p:stCondLst>
                                            <p:cond delay="0"/>
                                          </p:stCondLst>
                                        </p:cTn>
                                        <p:tgtEl>
                                          <p:spTgt spid="72713"/>
                                        </p:tgtEl>
                                        <p:attrNameLst>
                                          <p:attrName>style.visibility</p:attrName>
                                        </p:attrNameLst>
                                      </p:cBhvr>
                                      <p:to>
                                        <p:strVal val="visible"/>
                                      </p:to>
                                    </p:set>
                                    <p:animEffect transition="in" filter="wipe(left)">
                                      <p:cBhvr>
                                        <p:cTn id="25" dur="500"/>
                                        <p:tgtEl>
                                          <p:spTgt spid="727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72716">
                                            <p:txEl>
                                              <p:pRg st="0" end="0"/>
                                            </p:txEl>
                                          </p:spTgt>
                                        </p:tgtEl>
                                        <p:attrNameLst>
                                          <p:attrName>style.visibility</p:attrName>
                                        </p:attrNameLst>
                                      </p:cBhvr>
                                      <p:to>
                                        <p:strVal val="visible"/>
                                      </p:to>
                                    </p:set>
                                    <p:animEffect transition="in" filter="wipe(left)">
                                      <p:cBhvr>
                                        <p:cTn id="30" dur="75"/>
                                        <p:tgtEl>
                                          <p:spTgt spid="72716">
                                            <p:txEl>
                                              <p:pRg st="0" end="0"/>
                                            </p:txEl>
                                          </p:spTgt>
                                        </p:tgtEl>
                                      </p:cBhvr>
                                    </p:animEffect>
                                  </p:childTnLst>
                                </p:cTn>
                              </p:par>
                            </p:childTnLst>
                          </p:cTn>
                        </p:par>
                        <p:par>
                          <p:cTn id="31" fill="hold" nodeType="afterGroup">
                            <p:stCondLst>
                              <p:cond delay="525"/>
                            </p:stCondLst>
                            <p:childTnLst>
                              <p:par>
                                <p:cTn id="32" presetID="22" presetClass="entr" presetSubtype="8" fill="hold" nodeType="afterEffect">
                                  <p:stCondLst>
                                    <p:cond delay="0"/>
                                  </p:stCondLst>
                                  <p:childTnLst>
                                    <p:set>
                                      <p:cBhvr>
                                        <p:cTn id="33" dur="1" fill="hold">
                                          <p:stCondLst>
                                            <p:cond delay="0"/>
                                          </p:stCondLst>
                                        </p:cTn>
                                        <p:tgtEl>
                                          <p:spTgt spid="72715"/>
                                        </p:tgtEl>
                                        <p:attrNameLst>
                                          <p:attrName>style.visibility</p:attrName>
                                        </p:attrNameLst>
                                      </p:cBhvr>
                                      <p:to>
                                        <p:strVal val="visible"/>
                                      </p:to>
                                    </p:set>
                                    <p:animEffect transition="in" filter="wipe(left)">
                                      <p:cBhvr>
                                        <p:cTn id="34" dur="500"/>
                                        <p:tgtEl>
                                          <p:spTgt spid="727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2717"/>
                                        </p:tgtEl>
                                        <p:attrNameLst>
                                          <p:attrName>style.visibility</p:attrName>
                                        </p:attrNameLst>
                                      </p:cBhvr>
                                      <p:to>
                                        <p:strVal val="visible"/>
                                      </p:to>
                                    </p:set>
                                    <p:animEffect transition="in" filter="wipe(left)">
                                      <p:cBhvr>
                                        <p:cTn id="39" dur="500"/>
                                        <p:tgtEl>
                                          <p:spTgt spid="72717"/>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2718"/>
                                        </p:tgtEl>
                                        <p:attrNameLst>
                                          <p:attrName>style.visibility</p:attrName>
                                        </p:attrNameLst>
                                      </p:cBhvr>
                                      <p:to>
                                        <p:strVal val="visible"/>
                                      </p:to>
                                    </p:set>
                                    <p:animEffect transition="in" filter="wipe(left)">
                                      <p:cBhvr>
                                        <p:cTn id="43" dur="500"/>
                                        <p:tgtEl>
                                          <p:spTgt spid="72718"/>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72719"/>
                                        </p:tgtEl>
                                        <p:attrNameLst>
                                          <p:attrName>style.visibility</p:attrName>
                                        </p:attrNameLst>
                                      </p:cBhvr>
                                      <p:to>
                                        <p:strVal val="visible"/>
                                      </p:to>
                                    </p:set>
                                    <p:animEffect transition="in" filter="wipe(left)">
                                      <p:cBhvr>
                                        <p:cTn id="47" dur="500"/>
                                        <p:tgtEl>
                                          <p:spTgt spid="727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72720">
                                            <p:txEl>
                                              <p:pRg st="0" end="0"/>
                                            </p:txEl>
                                          </p:spTgt>
                                        </p:tgtEl>
                                        <p:attrNameLst>
                                          <p:attrName>style.visibility</p:attrName>
                                        </p:attrNameLst>
                                      </p:cBhvr>
                                      <p:to>
                                        <p:strVal val="visible"/>
                                      </p:to>
                                    </p:set>
                                    <p:animEffect transition="in" filter="wipe(left)">
                                      <p:cBhvr>
                                        <p:cTn id="52" dur="75"/>
                                        <p:tgtEl>
                                          <p:spTgt spid="72720">
                                            <p:txEl>
                                              <p:pRg st="0" end="0"/>
                                            </p:txEl>
                                          </p:spTgt>
                                        </p:tgtEl>
                                      </p:cBhvr>
                                    </p:animEffect>
                                  </p:childTnLst>
                                </p:cTn>
                              </p:par>
                            </p:childTnLst>
                          </p:cTn>
                        </p:par>
                        <p:par>
                          <p:cTn id="53" fill="hold" nodeType="afterGroup">
                            <p:stCondLst>
                              <p:cond delay="600"/>
                            </p:stCondLst>
                            <p:childTnLst>
                              <p:par>
                                <p:cTn id="54" presetID="22" presetClass="entr" presetSubtype="8" fill="hold" nodeType="afterEffect">
                                  <p:stCondLst>
                                    <p:cond delay="0"/>
                                  </p:stCondLst>
                                  <p:childTnLst>
                                    <p:set>
                                      <p:cBhvr>
                                        <p:cTn id="55" dur="1" fill="hold">
                                          <p:stCondLst>
                                            <p:cond delay="0"/>
                                          </p:stCondLst>
                                        </p:cTn>
                                        <p:tgtEl>
                                          <p:spTgt spid="72721"/>
                                        </p:tgtEl>
                                        <p:attrNameLst>
                                          <p:attrName>style.visibility</p:attrName>
                                        </p:attrNameLst>
                                      </p:cBhvr>
                                      <p:to>
                                        <p:strVal val="visible"/>
                                      </p:to>
                                    </p:set>
                                    <p:animEffect transition="in" filter="wipe(left)">
                                      <p:cBhvr>
                                        <p:cTn id="56" dur="500"/>
                                        <p:tgtEl>
                                          <p:spTgt spid="72721"/>
                                        </p:tgtEl>
                                      </p:cBhvr>
                                    </p:animEffect>
                                  </p:childTnLst>
                                </p:cTn>
                              </p:par>
                            </p:childTnLst>
                          </p:cTn>
                        </p:par>
                        <p:par>
                          <p:cTn id="57" fill="hold" nodeType="afterGroup">
                            <p:stCondLst>
                              <p:cond delay="1100"/>
                            </p:stCondLst>
                            <p:childTnLst>
                              <p:par>
                                <p:cTn id="58" presetID="22" presetClass="entr" presetSubtype="8" fill="hold" grpId="0" nodeType="afterEffect">
                                  <p:stCondLst>
                                    <p:cond delay="0"/>
                                  </p:stCondLst>
                                  <p:childTnLst>
                                    <p:set>
                                      <p:cBhvr>
                                        <p:cTn id="59" dur="1" fill="hold">
                                          <p:stCondLst>
                                            <p:cond delay="0"/>
                                          </p:stCondLst>
                                        </p:cTn>
                                        <p:tgtEl>
                                          <p:spTgt spid="72722">
                                            <p:bg/>
                                          </p:spTgt>
                                        </p:tgtEl>
                                        <p:attrNameLst>
                                          <p:attrName>style.visibility</p:attrName>
                                        </p:attrNameLst>
                                      </p:cBhvr>
                                      <p:to>
                                        <p:strVal val="visible"/>
                                      </p:to>
                                    </p:set>
                                    <p:animEffect transition="in" filter="wipe(left)">
                                      <p:cBhvr>
                                        <p:cTn id="60" dur="75"/>
                                        <p:tgtEl>
                                          <p:spTgt spid="72722">
                                            <p:bg/>
                                          </p:spTgt>
                                        </p:tgtEl>
                                      </p:cBhvr>
                                    </p:animEffect>
                                  </p:childTnLst>
                                </p:cTn>
                              </p:par>
                            </p:childTnLst>
                          </p:cTn>
                        </p:par>
                        <p:par>
                          <p:cTn id="61" fill="hold" nodeType="afterGroup">
                            <p:stCondLst>
                              <p:cond delay="1175"/>
                            </p:stCondLst>
                            <p:childTnLst>
                              <p:par>
                                <p:cTn id="62" presetID="22" presetClass="entr" presetSubtype="8" fill="hold" grpId="0" nodeType="afterEffect">
                                  <p:stCondLst>
                                    <p:cond delay="0"/>
                                  </p:stCondLst>
                                  <p:iterate type="lt">
                                    <p:tmPct val="100000"/>
                                  </p:iterate>
                                  <p:childTnLst>
                                    <p:set>
                                      <p:cBhvr>
                                        <p:cTn id="63" dur="1" fill="hold">
                                          <p:stCondLst>
                                            <p:cond delay="0"/>
                                          </p:stCondLst>
                                        </p:cTn>
                                        <p:tgtEl>
                                          <p:spTgt spid="72722">
                                            <p:txEl>
                                              <p:pRg st="0" end="0"/>
                                            </p:txEl>
                                          </p:spTgt>
                                        </p:tgtEl>
                                        <p:attrNameLst>
                                          <p:attrName>style.visibility</p:attrName>
                                        </p:attrNameLst>
                                      </p:cBhvr>
                                      <p:to>
                                        <p:strVal val="visible"/>
                                      </p:to>
                                    </p:set>
                                    <p:animEffect transition="in" filter="wipe(left)">
                                      <p:cBhvr>
                                        <p:cTn id="64" dur="75"/>
                                        <p:tgtEl>
                                          <p:spTgt spid="727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uild="p" autoUpdateAnimBg="0"/>
      <p:bldP spid="72712" grpId="0" build="p" autoUpdateAnimBg="0"/>
      <p:bldP spid="72714" grpId="0" build="p" autoUpdateAnimBg="0"/>
      <p:bldP spid="72716" grpId="0" build="p" autoUpdateAnimBg="0"/>
      <p:bldP spid="72717" grpId="0" animBg="1"/>
      <p:bldP spid="72720" grpId="0" build="p" autoUpdateAnimBg="0"/>
      <p:bldP spid="72722" grpId="0" build="p" animBg="1"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smtClean="0">
                <a:ea typeface="宋体" charset="-122"/>
              </a:rPr>
              <a:t>2.2 </a:t>
            </a:r>
            <a:r>
              <a:rPr lang="zh-CN" altLang="en-US" dirty="0" smtClean="0">
                <a:ea typeface="宋体" charset="-122"/>
              </a:rPr>
              <a:t>支路电流分析法</a:t>
            </a:r>
            <a:r>
              <a:rPr lang="zh-CN" altLang="en-US" dirty="0" smtClean="0">
                <a:ea typeface="楷体_GB2312" pitchFamily="49" charset="-122"/>
              </a:rPr>
              <a:t>（</a:t>
            </a:r>
            <a:r>
              <a:rPr lang="zh-CN" altLang="en-US" dirty="0" smtClean="0">
                <a:ea typeface="宋体" charset="-122"/>
              </a:rPr>
              <a:t>续</a:t>
            </a:r>
            <a:r>
              <a:rPr lang="en-US" altLang="zh-CN" dirty="0" smtClean="0">
                <a:ea typeface="宋体" charset="-122"/>
              </a:rPr>
              <a:t>5</a:t>
            </a:r>
            <a:r>
              <a:rPr lang="zh-CN" altLang="en-US" dirty="0" smtClean="0">
                <a:ea typeface="楷体_GB2312" pitchFamily="49" charset="-122"/>
              </a:rPr>
              <a:t>）</a:t>
            </a:r>
          </a:p>
        </p:txBody>
      </p:sp>
      <p:sp>
        <p:nvSpPr>
          <p:cNvPr id="51203" name="Rectangle 3"/>
          <p:cNvSpPr>
            <a:spLocks noGrp="1" noChangeArrowheads="1"/>
          </p:cNvSpPr>
          <p:nvPr>
            <p:ph sz="quarter" idx="11"/>
          </p:nvPr>
        </p:nvSpPr>
        <p:spPr>
          <a:xfrm>
            <a:off x="214313" y="928688"/>
            <a:ext cx="8686800" cy="5392737"/>
          </a:xfrm>
        </p:spPr>
        <p:txBody>
          <a:bodyPr/>
          <a:lstStyle/>
          <a:p>
            <a:pPr eaLnBrk="1" hangingPunct="1">
              <a:lnSpc>
                <a:spcPct val="150000"/>
              </a:lnSpc>
            </a:pPr>
            <a:r>
              <a:rPr lang="zh-CN" altLang="en-US" smtClean="0">
                <a:ea typeface="宋体" charset="-122"/>
              </a:rPr>
              <a:t>支路电流分析法虽然可以用于任意电路的分析，但从我们分析的实例可见，对于一个并不很复杂的电路，用支路电流法列出的方程数也是相当多，解方程组的工作量太大。</a:t>
            </a:r>
          </a:p>
          <a:p>
            <a:pPr eaLnBrk="1" hangingPunct="1">
              <a:lnSpc>
                <a:spcPct val="150000"/>
              </a:lnSpc>
            </a:pPr>
            <a:r>
              <a:rPr lang="zh-CN" altLang="en-US" smtClean="0">
                <a:ea typeface="宋体" charset="-122"/>
              </a:rPr>
              <a:t>支路电流法的另一个存在问题是，我们可以方便地列出独立的结点</a:t>
            </a:r>
            <a:r>
              <a:rPr lang="en-US" altLang="zh-CN" smtClean="0">
                <a:ea typeface="宋体" charset="-122"/>
              </a:rPr>
              <a:t>KCL</a:t>
            </a:r>
            <a:r>
              <a:rPr lang="zh-CN" altLang="en-US" smtClean="0">
                <a:ea typeface="宋体" charset="-122"/>
              </a:rPr>
              <a:t>方程，但要找出</a:t>
            </a:r>
            <a:r>
              <a:rPr lang="en-US" altLang="zh-CN" i="1" smtClean="0">
                <a:ea typeface="宋体" charset="-122"/>
              </a:rPr>
              <a:t>B</a:t>
            </a:r>
            <a:r>
              <a:rPr lang="en-US" altLang="zh-CN" smtClean="0">
                <a:latin typeface="Castellar" pitchFamily="18" charset="0"/>
                <a:ea typeface="宋体" charset="-122"/>
              </a:rPr>
              <a:t>-</a:t>
            </a:r>
            <a:r>
              <a:rPr lang="en-US" altLang="zh-CN" i="1" smtClean="0">
                <a:ea typeface="宋体" charset="-122"/>
              </a:rPr>
              <a:t>N</a:t>
            </a:r>
            <a:r>
              <a:rPr lang="en-US" altLang="zh-CN" smtClean="0">
                <a:ea typeface="宋体" charset="-122"/>
              </a:rPr>
              <a:t>+1</a:t>
            </a:r>
            <a:r>
              <a:rPr lang="zh-CN" altLang="en-US" smtClean="0">
                <a:ea typeface="宋体" charset="-122"/>
              </a:rPr>
              <a:t>个独立的回路来列写独立的回路</a:t>
            </a:r>
            <a:r>
              <a:rPr lang="en-US" altLang="zh-CN" smtClean="0">
                <a:ea typeface="宋体" charset="-122"/>
              </a:rPr>
              <a:t>KVL</a:t>
            </a:r>
            <a:r>
              <a:rPr lang="zh-CN" altLang="en-US" smtClean="0">
                <a:ea typeface="宋体" charset="-122"/>
              </a:rPr>
              <a:t>方程却相对困难。</a:t>
            </a:r>
          </a:p>
          <a:p>
            <a:pPr eaLnBrk="1" hangingPunct="1">
              <a:lnSpc>
                <a:spcPct val="150000"/>
              </a:lnSpc>
            </a:pPr>
            <a:r>
              <a:rPr lang="zh-CN" altLang="en-US" smtClean="0">
                <a:ea typeface="宋体" charset="-122"/>
              </a:rPr>
              <a:t>因此，我们必须寻找更加方便实用的电路分析方法。</a:t>
            </a:r>
          </a:p>
          <a:p>
            <a:pPr eaLnBrk="1" hangingPunct="1">
              <a:lnSpc>
                <a:spcPct val="150000"/>
              </a:lnSpc>
              <a:buFont typeface="Wingdings" pitchFamily="2" charset="2"/>
              <a:buNone/>
            </a:pP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dirty="0" smtClean="0">
                <a:ea typeface="宋体" charset="-122"/>
              </a:rPr>
              <a:t>2-3  </a:t>
            </a:r>
            <a:r>
              <a:rPr lang="zh-CN" altLang="en-US" dirty="0" smtClean="0">
                <a:ea typeface="宋体" charset="-122"/>
              </a:rPr>
              <a:t>网孔电流分析法</a:t>
            </a:r>
            <a:endParaRPr lang="zh-CN" altLang="en-US" sz="2400" dirty="0" smtClean="0">
              <a:ea typeface="宋体" charset="-122"/>
            </a:endParaRPr>
          </a:p>
        </p:txBody>
      </p:sp>
      <p:sp>
        <p:nvSpPr>
          <p:cNvPr id="8196" name="Text Box 4"/>
          <p:cNvSpPr txBox="1">
            <a:spLocks noChangeArrowheads="1"/>
          </p:cNvSpPr>
          <p:nvPr/>
        </p:nvSpPr>
        <p:spPr bwMode="auto">
          <a:xfrm>
            <a:off x="304800" y="914400"/>
            <a:ext cx="838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2000" b="1"/>
              <a:t>        </a:t>
            </a:r>
            <a:r>
              <a:rPr lang="zh-CN" altLang="en-US" sz="2000" b="1"/>
              <a:t>支路电流分析法对于支路较多的电路，需要列写的方程将变得很多，过于烦琐。</a:t>
            </a:r>
          </a:p>
        </p:txBody>
      </p:sp>
      <p:sp>
        <p:nvSpPr>
          <p:cNvPr id="8197" name="Text Box 5"/>
          <p:cNvSpPr txBox="1">
            <a:spLocks noChangeArrowheads="1"/>
          </p:cNvSpPr>
          <p:nvPr/>
        </p:nvSpPr>
        <p:spPr bwMode="auto">
          <a:xfrm>
            <a:off x="304800" y="1808163"/>
            <a:ext cx="8305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latin typeface="宋体" charset="-122"/>
              </a:rPr>
              <a:t>从支路电流方程可见，由于各个支路电流之间受</a:t>
            </a:r>
            <a:r>
              <a:rPr lang="en-US" altLang="zh-CN" sz="2000" b="1">
                <a:latin typeface="宋体" charset="-122"/>
              </a:rPr>
              <a:t>KCL</a:t>
            </a:r>
            <a:r>
              <a:rPr lang="zh-CN" altLang="en-US" sz="2000" b="1">
                <a:latin typeface="宋体" charset="-122"/>
              </a:rPr>
              <a:t>的约束，并不是互相独立的，而由</a:t>
            </a:r>
            <a:r>
              <a:rPr lang="en-US" altLang="zh-CN" sz="2000" b="1">
                <a:latin typeface="宋体" charset="-122"/>
              </a:rPr>
              <a:t>KCL</a:t>
            </a:r>
            <a:r>
              <a:rPr lang="zh-CN" altLang="en-US" sz="2000" b="1">
                <a:latin typeface="宋体" charset="-122"/>
              </a:rPr>
              <a:t>列出的方程非常简单，可以直接代入到由</a:t>
            </a:r>
            <a:r>
              <a:rPr lang="en-US" altLang="zh-CN" sz="2000" b="1">
                <a:latin typeface="宋体" charset="-122"/>
              </a:rPr>
              <a:t>KVL</a:t>
            </a:r>
            <a:r>
              <a:rPr lang="zh-CN" altLang="en-US" sz="2000" b="1">
                <a:latin typeface="宋体" charset="-122"/>
              </a:rPr>
              <a:t>列出的回路方程中。</a:t>
            </a:r>
          </a:p>
        </p:txBody>
      </p:sp>
      <p:sp>
        <p:nvSpPr>
          <p:cNvPr id="8198" name="Text Box 6"/>
          <p:cNvSpPr txBox="1">
            <a:spLocks noChangeArrowheads="1"/>
          </p:cNvSpPr>
          <p:nvPr/>
        </p:nvSpPr>
        <p:spPr bwMode="auto">
          <a:xfrm>
            <a:off x="304800" y="3100388"/>
            <a:ext cx="83820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latin typeface="Times New Roman" pitchFamily="18" charset="0"/>
                <a:cs typeface="Times New Roman" pitchFamily="18" charset="0"/>
              </a:rPr>
              <a:t>但是，支路电流法列写回路</a:t>
            </a:r>
            <a:r>
              <a:rPr lang="en-US" altLang="zh-CN" sz="2000" b="1">
                <a:latin typeface="Times New Roman" pitchFamily="18" charset="0"/>
                <a:cs typeface="Times New Roman" pitchFamily="18" charset="0"/>
              </a:rPr>
              <a:t>KVL</a:t>
            </a:r>
            <a:r>
              <a:rPr lang="zh-CN" altLang="en-US" sz="2000" b="1">
                <a:latin typeface="Times New Roman" pitchFamily="18" charset="0"/>
                <a:cs typeface="Times New Roman" pitchFamily="18" charset="0"/>
              </a:rPr>
              <a:t>方程却存在如何选取独立回路的问题，虽然，网络图论指出：</a:t>
            </a:r>
            <a:r>
              <a:rPr lang="en-US" altLang="zh-CN" sz="2000" b="1" i="1">
                <a:latin typeface="Times New Roman" pitchFamily="18" charset="0"/>
                <a:cs typeface="Times New Roman" pitchFamily="18" charset="0"/>
              </a:rPr>
              <a:t>B</a:t>
            </a:r>
            <a:r>
              <a:rPr lang="zh-CN" altLang="en-US" sz="2000" b="1">
                <a:latin typeface="Times New Roman" pitchFamily="18" charset="0"/>
                <a:cs typeface="Times New Roman" pitchFamily="18" charset="0"/>
              </a:rPr>
              <a:t>条支路、</a:t>
            </a:r>
            <a:r>
              <a:rPr lang="en-US" altLang="zh-CN" sz="2000" b="1" i="1">
                <a:latin typeface="Times New Roman" pitchFamily="18" charset="0"/>
                <a:cs typeface="Times New Roman" pitchFamily="18" charset="0"/>
              </a:rPr>
              <a:t>N</a:t>
            </a:r>
            <a:r>
              <a:rPr lang="zh-CN" altLang="en-US" sz="2000" b="1">
                <a:latin typeface="Times New Roman" pitchFamily="18" charset="0"/>
                <a:cs typeface="Times New Roman" pitchFamily="18" charset="0"/>
              </a:rPr>
              <a:t>结点的网络具有的独立回路个数只有（</a:t>
            </a:r>
            <a:r>
              <a:rPr lang="en-US" altLang="zh-CN" sz="2000" b="1" i="1">
                <a:latin typeface="Times New Roman" pitchFamily="18" charset="0"/>
                <a:cs typeface="Times New Roman" pitchFamily="18" charset="0"/>
              </a:rPr>
              <a:t>B</a:t>
            </a:r>
            <a:r>
              <a:rPr lang="en-US" altLang="zh-CN" sz="2000" b="1">
                <a:latin typeface="Castellar" pitchFamily="18" charset="0"/>
                <a:cs typeface="Times New Roman" pitchFamily="18" charset="0"/>
              </a:rPr>
              <a:t>-</a:t>
            </a:r>
            <a:r>
              <a:rPr lang="en-US" altLang="zh-CN" sz="2000" b="1" i="1">
                <a:latin typeface="Times New Roman" pitchFamily="18" charset="0"/>
                <a:cs typeface="Times New Roman" pitchFamily="18" charset="0"/>
              </a:rPr>
              <a:t>N</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），但是，总的回路数却一般比这个数要大得多！</a:t>
            </a:r>
          </a:p>
        </p:txBody>
      </p:sp>
      <p:sp>
        <p:nvSpPr>
          <p:cNvPr id="8199" name="Text Box 7"/>
          <p:cNvSpPr txBox="1">
            <a:spLocks noChangeArrowheads="1"/>
          </p:cNvSpPr>
          <p:nvPr/>
        </p:nvSpPr>
        <p:spPr bwMode="auto">
          <a:xfrm>
            <a:off x="228600" y="4391025"/>
            <a:ext cx="8610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如果我们在每个回路中都包含一条其他回路不包含的支路，那么这个回路一定与其他回路互相独立。这为选定独立回路指明了方向。</a:t>
            </a:r>
          </a:p>
        </p:txBody>
      </p:sp>
      <p:sp>
        <p:nvSpPr>
          <p:cNvPr id="8200" name="Text Box 8"/>
          <p:cNvSpPr txBox="1">
            <a:spLocks noChangeArrowheads="1"/>
          </p:cNvSpPr>
          <p:nvPr/>
        </p:nvSpPr>
        <p:spPr bwMode="auto">
          <a:xfrm>
            <a:off x="304800" y="5286375"/>
            <a:ext cx="8610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平面网络（电路）：如果画在平面上的电路图中没有出现支路交叉，则此电路称为平面电路（电路）。</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8196"/>
                                        </p:tgtEl>
                                        <p:attrNameLst>
                                          <p:attrName>style.visibility</p:attrName>
                                        </p:attrNameLst>
                                      </p:cBhvr>
                                      <p:to>
                                        <p:strVal val="visible"/>
                                      </p:to>
                                    </p:set>
                                    <p:animEffect transition="in" filter="wipe(left)">
                                      <p:cBhvr>
                                        <p:cTn id="7" dur="75"/>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7"/>
                                        </p:tgtEl>
                                        <p:attrNameLst>
                                          <p:attrName>style.visibility</p:attrName>
                                        </p:attrNameLst>
                                      </p:cBhvr>
                                      <p:to>
                                        <p:strVal val="visible"/>
                                      </p:to>
                                    </p:set>
                                    <p:animEffect transition="in" filter="wipe(left)">
                                      <p:cBhvr>
                                        <p:cTn id="12" dur="75"/>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198"/>
                                        </p:tgtEl>
                                        <p:attrNameLst>
                                          <p:attrName>style.visibility</p:attrName>
                                        </p:attrNameLst>
                                      </p:cBhvr>
                                      <p:to>
                                        <p:strVal val="visible"/>
                                      </p:to>
                                    </p:set>
                                    <p:animEffect transition="in" filter="wipe(left)">
                                      <p:cBhvr>
                                        <p:cTn id="17" dur="75"/>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8199"/>
                                        </p:tgtEl>
                                        <p:attrNameLst>
                                          <p:attrName>style.visibility</p:attrName>
                                        </p:attrNameLst>
                                      </p:cBhvr>
                                      <p:to>
                                        <p:strVal val="visible"/>
                                      </p:to>
                                    </p:set>
                                    <p:animEffect transition="in" filter="wipe(left)">
                                      <p:cBhvr>
                                        <p:cTn id="22" dur="75"/>
                                        <p:tgtEl>
                                          <p:spTgt spid="8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200"/>
                                        </p:tgtEl>
                                        <p:attrNameLst>
                                          <p:attrName>style.visibility</p:attrName>
                                        </p:attrNameLst>
                                      </p:cBhvr>
                                      <p:to>
                                        <p:strVal val="visible"/>
                                      </p:to>
                                    </p:set>
                                    <p:animEffect transition="in" filter="wipe(left)">
                                      <p:cBhvr>
                                        <p:cTn id="27" dur="75"/>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199" grpId="0" autoUpdateAnimBg="0"/>
      <p:bldP spid="820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04800" y="914400"/>
            <a:ext cx="845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在平面电路中，如果某回路所包含的区域内不存在任何支路，则这个回路称为平面电路的一个网孔。</a:t>
            </a:r>
          </a:p>
        </p:txBody>
      </p:sp>
      <p:sp>
        <p:nvSpPr>
          <p:cNvPr id="32772" name="Text Box 4"/>
          <p:cNvSpPr txBox="1">
            <a:spLocks noChangeArrowheads="1"/>
          </p:cNvSpPr>
          <p:nvPr/>
        </p:nvSpPr>
        <p:spPr bwMode="auto">
          <a:xfrm>
            <a:off x="304800" y="1917700"/>
            <a:ext cx="8458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根据网络图论，平面电路的所有内网孔是互相独立的回路，而且，平面电路的内网孔数恰好是</a:t>
            </a:r>
            <a:r>
              <a:rPr lang="zh-CN" altLang="en-US" sz="2000" b="1">
                <a:latin typeface="宋体" charset="-122"/>
              </a:rPr>
              <a:t>（</a:t>
            </a:r>
            <a:r>
              <a:rPr lang="en-US" altLang="zh-CN" sz="2000" b="1" i="1">
                <a:latin typeface="Times New Roman" pitchFamily="18" charset="0"/>
                <a:cs typeface="Times New Roman" pitchFamily="18" charset="0"/>
              </a:rPr>
              <a:t>B</a:t>
            </a:r>
            <a:r>
              <a:rPr lang="en-US" altLang="zh-CN" sz="2000" b="1">
                <a:latin typeface="宋体" charset="-122"/>
              </a:rPr>
              <a:t>-</a:t>
            </a:r>
            <a:r>
              <a:rPr lang="en-US" altLang="zh-CN" sz="2000" b="1" i="1">
                <a:latin typeface="Times New Roman" pitchFamily="18" charset="0"/>
                <a:cs typeface="Times New Roman" pitchFamily="18" charset="0"/>
              </a:rPr>
              <a:t>N</a:t>
            </a:r>
            <a:r>
              <a:rPr lang="en-US" altLang="zh-CN" sz="2000" b="1">
                <a:latin typeface="宋体" charset="-122"/>
              </a:rPr>
              <a:t>+1</a:t>
            </a:r>
            <a:r>
              <a:rPr lang="zh-CN" altLang="en-US" sz="2000" b="1">
                <a:latin typeface="宋体" charset="-122"/>
              </a:rPr>
              <a:t>），因此，我们可以选取所有内网孔作为列写</a:t>
            </a:r>
            <a:r>
              <a:rPr lang="en-US" altLang="zh-CN" sz="2000" b="1">
                <a:latin typeface="宋体" charset="-122"/>
              </a:rPr>
              <a:t>KVL</a:t>
            </a:r>
            <a:r>
              <a:rPr lang="zh-CN" altLang="en-US" sz="2000" b="1">
                <a:latin typeface="宋体" charset="-122"/>
              </a:rPr>
              <a:t>方程的独立回路。</a:t>
            </a:r>
            <a:endParaRPr lang="zh-CN" altLang="en-US" sz="2000" b="1"/>
          </a:p>
        </p:txBody>
      </p:sp>
      <p:sp>
        <p:nvSpPr>
          <p:cNvPr id="32773" name="Text Box 5"/>
          <p:cNvSpPr txBox="1">
            <a:spLocks noChangeArrowheads="1"/>
          </p:cNvSpPr>
          <p:nvPr/>
        </p:nvSpPr>
        <p:spPr bwMode="auto">
          <a:xfrm>
            <a:off x="304800" y="3319463"/>
            <a:ext cx="85344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为了使列写的方程中变量数与方程数一致，对每个网孔设定一个网孔电流，根据各支路在电路中的联结情况，一条支路或是某网孔所独有（其支路电流就是该网孔电流），或是两个网孔所共有（其支路电流为两个网孔电流的差）。</a:t>
            </a:r>
          </a:p>
        </p:txBody>
      </p:sp>
      <p:sp>
        <p:nvSpPr>
          <p:cNvPr id="32774" name="Text Box 6"/>
          <p:cNvSpPr txBox="1">
            <a:spLocks noChangeArrowheads="1"/>
          </p:cNvSpPr>
          <p:nvPr/>
        </p:nvSpPr>
        <p:spPr bwMode="auto">
          <a:xfrm>
            <a:off x="304800" y="5118100"/>
            <a:ext cx="8153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en-US" sz="2000" b="1"/>
              <a:t>对支路电流法所列的方程中作如下处理，得到网孔方程：</a:t>
            </a:r>
          </a:p>
          <a:p>
            <a:pPr algn="just" eaLnBrk="1" hangingPunct="1">
              <a:lnSpc>
                <a:spcPct val="130000"/>
              </a:lnSpc>
            </a:pPr>
            <a:r>
              <a:rPr lang="zh-CN" altLang="en-US" sz="2000" b="1"/>
              <a:t>（</a:t>
            </a:r>
            <a:r>
              <a:rPr lang="en-US" altLang="zh-CN" sz="2000" b="1"/>
              <a:t>1</a:t>
            </a:r>
            <a:r>
              <a:rPr lang="zh-CN" altLang="en-US" sz="2000" b="1"/>
              <a:t>）对每个网孔按顺时针方向设定一个网孔电流。</a:t>
            </a:r>
          </a:p>
          <a:p>
            <a:pPr algn="just" eaLnBrk="1" hangingPunct="1">
              <a:lnSpc>
                <a:spcPct val="130000"/>
              </a:lnSpc>
            </a:pPr>
            <a:r>
              <a:rPr lang="zh-CN" altLang="en-US" sz="2000" b="1"/>
              <a:t>（</a:t>
            </a:r>
            <a:r>
              <a:rPr lang="en-US" altLang="zh-CN" sz="2000" b="1"/>
              <a:t>2</a:t>
            </a:r>
            <a:r>
              <a:rPr lang="zh-CN" altLang="en-US" sz="2000" b="1"/>
              <a:t>）将各支路电流表示成网孔电流的叠加。</a:t>
            </a:r>
          </a:p>
        </p:txBody>
      </p:sp>
      <p:sp>
        <p:nvSpPr>
          <p:cNvPr id="53254" name="Rectangle 8"/>
          <p:cNvSpPr>
            <a:spLocks noGrp="1" noChangeArrowheads="1"/>
          </p:cNvSpPr>
          <p:nvPr>
            <p:ph type="title" idx="4294967295"/>
          </p:nvPr>
        </p:nvSpPr>
        <p:spPr>
          <a:xfrm>
            <a:off x="-19050" y="0"/>
            <a:ext cx="9163050" cy="665163"/>
          </a:xfrm>
        </p:spPr>
        <p:txBody>
          <a:bodyPr/>
          <a:lstStyle/>
          <a:p>
            <a:pPr eaLnBrk="1" hangingPunct="1"/>
            <a:r>
              <a:rPr lang="en-US" altLang="zh-CN" smtClean="0">
                <a:ea typeface="宋体" charset="-122"/>
              </a:rPr>
              <a:t>2-3  </a:t>
            </a:r>
            <a:r>
              <a:rPr lang="zh-CN" altLang="en-US" smtClean="0">
                <a:ea typeface="宋体" charset="-122"/>
              </a:rPr>
              <a:t>网孔电流分析法（续</a:t>
            </a:r>
            <a:r>
              <a:rPr lang="en-US" altLang="zh-CN" smtClean="0">
                <a:ea typeface="宋体" charset="-122"/>
              </a:rPr>
              <a:t>1</a:t>
            </a:r>
            <a:r>
              <a:rPr lang="zh-CN" altLang="en-US" smtClean="0">
                <a:ea typeface="宋体" charset="-122"/>
              </a:rPr>
              <a:t>）</a:t>
            </a:r>
          </a:p>
        </p:txBody>
      </p:sp>
      <p:sp>
        <p:nvSpPr>
          <p:cNvPr id="2" name="灯片编号占位符 1"/>
          <p:cNvSpPr>
            <a:spLocks noGrp="1"/>
          </p:cNvSpPr>
          <p:nvPr>
            <p:ph type="sldNum" sz="quarter" idx="10"/>
          </p:nvPr>
        </p:nvSpPr>
        <p:spPr/>
        <p:txBody>
          <a:bodyPr/>
          <a:lstStyle/>
          <a:p>
            <a:pPr>
              <a:defRPr/>
            </a:pPr>
            <a:fld id="{2F2206FA-1019-4251-9031-97BDFCC15F39}" type="slidenum">
              <a:rPr lang="zh-CN" altLang="en-US" smtClean="0"/>
              <a:pPr>
                <a:defRPr/>
              </a:pPr>
              <a:t>35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32770"/>
                                        </p:tgtEl>
                                        <p:attrNameLst>
                                          <p:attrName>style.visibility</p:attrName>
                                        </p:attrNameLst>
                                      </p:cBhvr>
                                      <p:to>
                                        <p:strVal val="visible"/>
                                      </p:to>
                                    </p:set>
                                    <p:animEffect transition="in" filter="wipe(left)">
                                      <p:cBhvr>
                                        <p:cTn id="7" dur="75"/>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2772"/>
                                        </p:tgtEl>
                                        <p:attrNameLst>
                                          <p:attrName>style.visibility</p:attrName>
                                        </p:attrNameLst>
                                      </p:cBhvr>
                                      <p:to>
                                        <p:strVal val="visible"/>
                                      </p:to>
                                    </p:set>
                                    <p:animEffect transition="in" filter="wipe(left)">
                                      <p:cBhvr>
                                        <p:cTn id="12" dur="75"/>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2773"/>
                                        </p:tgtEl>
                                        <p:attrNameLst>
                                          <p:attrName>style.visibility</p:attrName>
                                        </p:attrNameLst>
                                      </p:cBhvr>
                                      <p:to>
                                        <p:strVal val="visible"/>
                                      </p:to>
                                    </p:set>
                                    <p:animEffect transition="in" filter="wipe(left)">
                                      <p:cBhvr>
                                        <p:cTn id="17" dur="75"/>
                                        <p:tgtEl>
                                          <p:spTgt spid="32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32774"/>
                                        </p:tgtEl>
                                        <p:attrNameLst>
                                          <p:attrName>style.visibility</p:attrName>
                                        </p:attrNameLst>
                                      </p:cBhvr>
                                      <p:to>
                                        <p:strVal val="visible"/>
                                      </p:to>
                                    </p:set>
                                    <p:animEffect transition="in" filter="wipe(left)">
                                      <p:cBhvr>
                                        <p:cTn id="22" dur="75"/>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2" grpId="0" autoUpdateAnimBg="0"/>
      <p:bldP spid="32773" grpId="0" autoUpdateAnimBg="0"/>
      <p:bldP spid="3277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662363" y="1066800"/>
            <a:ext cx="5338762" cy="3124200"/>
            <a:chOff x="1971" y="624"/>
            <a:chExt cx="3363" cy="1968"/>
          </a:xfrm>
        </p:grpSpPr>
        <p:sp>
          <p:nvSpPr>
            <p:cNvPr id="12311" name="Rectangle 4"/>
            <p:cNvSpPr>
              <a:spLocks noChangeArrowheads="1"/>
            </p:cNvSpPr>
            <p:nvPr/>
          </p:nvSpPr>
          <p:spPr bwMode="auto">
            <a:xfrm>
              <a:off x="3120" y="960"/>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12" name="Text Box 5"/>
            <p:cNvSpPr txBox="1">
              <a:spLocks noChangeArrowheads="1"/>
            </p:cNvSpPr>
            <p:nvPr/>
          </p:nvSpPr>
          <p:spPr bwMode="auto">
            <a:xfrm>
              <a:off x="3120" y="6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1</a:t>
              </a:r>
              <a:endParaRPr lang="en-US" altLang="zh-CN" sz="2400" b="1" i="1">
                <a:latin typeface="Times New Roman" pitchFamily="18" charset="0"/>
                <a:cs typeface="Times New Roman" pitchFamily="18" charset="0"/>
              </a:endParaRPr>
            </a:p>
          </p:txBody>
        </p:sp>
        <p:sp>
          <p:nvSpPr>
            <p:cNvPr id="12313" name="Rectangle 6"/>
            <p:cNvSpPr>
              <a:spLocks noChangeArrowheads="1"/>
            </p:cNvSpPr>
            <p:nvPr/>
          </p:nvSpPr>
          <p:spPr bwMode="auto">
            <a:xfrm>
              <a:off x="3984" y="960"/>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14" name="Text Box 7"/>
            <p:cNvSpPr txBox="1">
              <a:spLocks noChangeArrowheads="1"/>
            </p:cNvSpPr>
            <p:nvPr/>
          </p:nvSpPr>
          <p:spPr bwMode="auto">
            <a:xfrm>
              <a:off x="3984" y="6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2</a:t>
              </a:r>
              <a:endParaRPr lang="en-US" altLang="zh-CN" sz="2400" b="1" i="1">
                <a:latin typeface="Times New Roman" pitchFamily="18" charset="0"/>
                <a:cs typeface="Times New Roman" pitchFamily="18" charset="0"/>
              </a:endParaRPr>
            </a:p>
          </p:txBody>
        </p:sp>
        <p:sp>
          <p:nvSpPr>
            <p:cNvPr id="12315" name="Rectangle 8"/>
            <p:cNvSpPr>
              <a:spLocks noChangeArrowheads="1"/>
            </p:cNvSpPr>
            <p:nvPr/>
          </p:nvSpPr>
          <p:spPr bwMode="auto">
            <a:xfrm>
              <a:off x="3216" y="172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16" name="Text Box 9"/>
            <p:cNvSpPr txBox="1">
              <a:spLocks noChangeArrowheads="1"/>
            </p:cNvSpPr>
            <p:nvPr/>
          </p:nvSpPr>
          <p:spPr bwMode="auto">
            <a:xfrm>
              <a:off x="3216" y="139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3</a:t>
              </a:r>
              <a:endParaRPr lang="en-US" altLang="zh-CN" sz="2400" b="1" i="1">
                <a:latin typeface="Times New Roman" pitchFamily="18" charset="0"/>
                <a:cs typeface="Times New Roman" pitchFamily="18" charset="0"/>
              </a:endParaRPr>
            </a:p>
          </p:txBody>
        </p:sp>
        <p:sp>
          <p:nvSpPr>
            <p:cNvPr id="12317" name="Rectangle 10"/>
            <p:cNvSpPr>
              <a:spLocks noChangeArrowheads="1"/>
            </p:cNvSpPr>
            <p:nvPr/>
          </p:nvSpPr>
          <p:spPr bwMode="auto">
            <a:xfrm>
              <a:off x="4023" y="172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18" name="Text Box 11"/>
            <p:cNvSpPr txBox="1">
              <a:spLocks noChangeArrowheads="1"/>
            </p:cNvSpPr>
            <p:nvPr/>
          </p:nvSpPr>
          <p:spPr bwMode="auto">
            <a:xfrm>
              <a:off x="4023" y="139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4</a:t>
              </a:r>
              <a:endParaRPr lang="en-US" altLang="zh-CN" sz="2400" b="1" i="1">
                <a:latin typeface="Times New Roman" pitchFamily="18" charset="0"/>
                <a:cs typeface="Times New Roman" pitchFamily="18" charset="0"/>
              </a:endParaRPr>
            </a:p>
          </p:txBody>
        </p:sp>
        <p:sp>
          <p:nvSpPr>
            <p:cNvPr id="12319" name="Rectangle 12"/>
            <p:cNvSpPr>
              <a:spLocks noChangeArrowheads="1"/>
            </p:cNvSpPr>
            <p:nvPr/>
          </p:nvSpPr>
          <p:spPr bwMode="auto">
            <a:xfrm>
              <a:off x="3975" y="240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20" name="Text Box 13"/>
            <p:cNvSpPr txBox="1">
              <a:spLocks noChangeArrowheads="1"/>
            </p:cNvSpPr>
            <p:nvPr/>
          </p:nvSpPr>
          <p:spPr bwMode="auto">
            <a:xfrm>
              <a:off x="3975" y="20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5</a:t>
              </a:r>
              <a:endParaRPr lang="en-US" altLang="zh-CN" sz="2400" b="1" i="1">
                <a:latin typeface="Times New Roman" pitchFamily="18" charset="0"/>
                <a:cs typeface="Times New Roman" pitchFamily="18" charset="0"/>
              </a:endParaRPr>
            </a:p>
          </p:txBody>
        </p:sp>
        <p:sp>
          <p:nvSpPr>
            <p:cNvPr id="12321" name="Oval 14"/>
            <p:cNvSpPr>
              <a:spLocks noChangeArrowheads="1"/>
            </p:cNvSpPr>
            <p:nvPr/>
          </p:nvSpPr>
          <p:spPr bwMode="auto">
            <a:xfrm>
              <a:off x="2304" y="115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22" name="Text Box 16"/>
            <p:cNvSpPr txBox="1">
              <a:spLocks noChangeArrowheads="1"/>
            </p:cNvSpPr>
            <p:nvPr/>
          </p:nvSpPr>
          <p:spPr bwMode="auto">
            <a:xfrm>
              <a:off x="1971" y="861"/>
              <a:ext cx="39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en-US" altLang="zh-CN" sz="2400" b="1" i="1">
                  <a:latin typeface="Times New Roman" pitchFamily="18" charset="0"/>
                  <a:cs typeface="Times New Roman" pitchFamily="18" charset="0"/>
                </a:rPr>
                <a:t>+</a:t>
              </a:r>
            </a:p>
            <a:p>
              <a:pPr algn="r" eaLnBrk="1" hangingPunct="1"/>
              <a:r>
                <a:rPr lang="en-US" altLang="zh-CN" sz="2400" b="1" i="1">
                  <a:latin typeface="Times New Roman" pitchFamily="18" charset="0"/>
                  <a:cs typeface="Times New Roman" pitchFamily="18" charset="0"/>
                </a:rPr>
                <a:t>U</a:t>
              </a:r>
              <a:r>
                <a:rPr lang="en-US" altLang="zh-CN" sz="2400" b="1" baseline="-25000">
                  <a:latin typeface="Times New Roman" pitchFamily="18" charset="0"/>
                  <a:cs typeface="Times New Roman" pitchFamily="18" charset="0"/>
                </a:rPr>
                <a:t>S1</a:t>
              </a:r>
            </a:p>
            <a:p>
              <a:pPr algn="r" eaLnBrk="1" hangingPunct="1"/>
              <a:r>
                <a:rPr lang="en-US" altLang="zh-CN" sz="2400" b="1">
                  <a:latin typeface="Times New Roman" pitchFamily="18" charset="0"/>
                  <a:cs typeface="Times New Roman" pitchFamily="18" charset="0"/>
                </a:rPr>
                <a:t>_</a:t>
              </a:r>
            </a:p>
          </p:txBody>
        </p:sp>
        <p:sp>
          <p:nvSpPr>
            <p:cNvPr id="12323" name="Oval 17"/>
            <p:cNvSpPr>
              <a:spLocks noChangeArrowheads="1"/>
            </p:cNvSpPr>
            <p:nvPr/>
          </p:nvSpPr>
          <p:spPr bwMode="auto">
            <a:xfrm>
              <a:off x="4760" y="120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24" name="Oval 18"/>
            <p:cNvSpPr>
              <a:spLocks noChangeArrowheads="1"/>
            </p:cNvSpPr>
            <p:nvPr/>
          </p:nvSpPr>
          <p:spPr bwMode="auto">
            <a:xfrm>
              <a:off x="2592" y="168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25" name="Oval 19"/>
            <p:cNvSpPr>
              <a:spLocks noChangeArrowheads="1"/>
            </p:cNvSpPr>
            <p:nvPr/>
          </p:nvSpPr>
          <p:spPr bwMode="auto">
            <a:xfrm>
              <a:off x="3120" y="235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26" name="Text Box 21"/>
            <p:cNvSpPr txBox="1">
              <a:spLocks noChangeArrowheads="1"/>
            </p:cNvSpPr>
            <p:nvPr/>
          </p:nvSpPr>
          <p:spPr bwMode="auto">
            <a:xfrm>
              <a:off x="4941" y="897"/>
              <a:ext cx="39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latin typeface="Times New Roman" pitchFamily="18" charset="0"/>
                  <a:cs typeface="Times New Roman" pitchFamily="18" charset="0"/>
                </a:rPr>
                <a:t>+</a:t>
              </a:r>
            </a:p>
            <a:p>
              <a:pPr eaLnBrk="1" hangingPunct="1"/>
              <a:r>
                <a:rPr lang="en-US" altLang="zh-CN" sz="2400" b="1" i="1">
                  <a:latin typeface="Times New Roman" pitchFamily="18" charset="0"/>
                  <a:cs typeface="Times New Roman" pitchFamily="18" charset="0"/>
                </a:rPr>
                <a:t>U</a:t>
              </a:r>
              <a:r>
                <a:rPr lang="en-US" altLang="zh-CN" sz="2400" b="1" baseline="-25000">
                  <a:latin typeface="Times New Roman" pitchFamily="18" charset="0"/>
                  <a:cs typeface="Times New Roman" pitchFamily="18" charset="0"/>
                </a:rPr>
                <a:t>S2</a:t>
              </a:r>
            </a:p>
            <a:p>
              <a:pPr eaLnBrk="1" hangingPunct="1"/>
              <a:r>
                <a:rPr lang="en-US" altLang="zh-CN" sz="2400" b="1" i="1">
                  <a:latin typeface="Times New Roman" pitchFamily="18" charset="0"/>
                  <a:cs typeface="Times New Roman" pitchFamily="18" charset="0"/>
                </a:rPr>
                <a:t>_</a:t>
              </a:r>
            </a:p>
          </p:txBody>
        </p:sp>
        <p:sp>
          <p:nvSpPr>
            <p:cNvPr id="12327" name="Text Box 23"/>
            <p:cNvSpPr txBox="1">
              <a:spLocks noChangeArrowheads="1"/>
            </p:cNvSpPr>
            <p:nvPr/>
          </p:nvSpPr>
          <p:spPr bwMode="auto">
            <a:xfrm>
              <a:off x="2364" y="1842"/>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latin typeface="Times New Roman" pitchFamily="18" charset="0"/>
                  <a:cs typeface="Times New Roman" pitchFamily="18" charset="0"/>
                </a:rPr>
                <a:t>＋</a:t>
              </a:r>
              <a:r>
                <a:rPr lang="zh-CN" altLang="en-US" sz="2400" b="1" i="1">
                  <a:latin typeface="Times New Roman" pitchFamily="18" charset="0"/>
                  <a:cs typeface="Times New Roman" pitchFamily="18" charset="0"/>
                </a:rPr>
                <a:t> </a:t>
              </a:r>
              <a:r>
                <a:rPr lang="en-US" altLang="zh-CN" sz="2400" b="1" i="1">
                  <a:latin typeface="Times New Roman" pitchFamily="18" charset="0"/>
                  <a:cs typeface="Times New Roman" pitchFamily="18" charset="0"/>
                </a:rPr>
                <a:t>U</a:t>
              </a:r>
              <a:r>
                <a:rPr lang="en-US" altLang="zh-CN" sz="2400" b="1" baseline="-25000">
                  <a:latin typeface="Times New Roman" pitchFamily="18" charset="0"/>
                  <a:cs typeface="Times New Roman" pitchFamily="18" charset="0"/>
                </a:rPr>
                <a:t>S3</a:t>
              </a:r>
              <a:r>
                <a:rPr lang="en-US" altLang="zh-CN" sz="2400" b="1">
                  <a:latin typeface="Times New Roman" pitchFamily="18" charset="0"/>
                  <a:cs typeface="Times New Roman" pitchFamily="18" charset="0"/>
                </a:rPr>
                <a:t> </a:t>
              </a:r>
              <a:r>
                <a:rPr lang="zh-CN" altLang="en-US" sz="1400" b="1">
                  <a:latin typeface="Times New Roman" pitchFamily="18" charset="0"/>
                  <a:cs typeface="Times New Roman" pitchFamily="18" charset="0"/>
                </a:rPr>
                <a:t>－</a:t>
              </a:r>
              <a:endParaRPr lang="en-US" altLang="zh-CN" sz="2400" b="1" i="1">
                <a:latin typeface="Times New Roman" pitchFamily="18" charset="0"/>
                <a:cs typeface="Times New Roman" pitchFamily="18" charset="0"/>
              </a:endParaRPr>
            </a:p>
          </p:txBody>
        </p:sp>
        <p:sp>
          <p:nvSpPr>
            <p:cNvPr id="12328" name="Text Box 25"/>
            <p:cNvSpPr txBox="1">
              <a:spLocks noChangeArrowheads="1"/>
            </p:cNvSpPr>
            <p:nvPr/>
          </p:nvSpPr>
          <p:spPr bwMode="auto">
            <a:xfrm>
              <a:off x="2904" y="2067"/>
              <a:ext cx="7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U</a:t>
              </a:r>
              <a:r>
                <a:rPr lang="en-US" altLang="zh-CN" sz="2400" b="1" baseline="-25000">
                  <a:latin typeface="Times New Roman" pitchFamily="18" charset="0"/>
                  <a:cs typeface="Times New Roman" pitchFamily="18" charset="0"/>
                </a:rPr>
                <a:t>S5 </a:t>
              </a:r>
              <a:r>
                <a:rPr lang="zh-CN" altLang="en-US" sz="1600" b="1">
                  <a:latin typeface="Times New Roman" pitchFamily="18" charset="0"/>
                  <a:cs typeface="Times New Roman" pitchFamily="18" charset="0"/>
                </a:rPr>
                <a:t>－</a:t>
              </a:r>
              <a:endParaRPr lang="en-US" altLang="zh-CN" sz="2400" b="1" i="1">
                <a:latin typeface="Times New Roman" pitchFamily="18" charset="0"/>
                <a:cs typeface="Times New Roman" pitchFamily="18" charset="0"/>
              </a:endParaRPr>
            </a:p>
          </p:txBody>
        </p:sp>
        <p:sp>
          <p:nvSpPr>
            <p:cNvPr id="12329" name="Freeform 26"/>
            <p:cNvSpPr>
              <a:spLocks/>
            </p:cNvSpPr>
            <p:nvPr/>
          </p:nvSpPr>
          <p:spPr bwMode="auto">
            <a:xfrm>
              <a:off x="2400" y="1008"/>
              <a:ext cx="1584" cy="1440"/>
            </a:xfrm>
            <a:custGeom>
              <a:avLst/>
              <a:gdLst>
                <a:gd name="T0" fmla="*/ 720 w 1584"/>
                <a:gd name="T1" fmla="*/ 0 h 1440"/>
                <a:gd name="T2" fmla="*/ 0 w 1584"/>
                <a:gd name="T3" fmla="*/ 0 h 1440"/>
                <a:gd name="T4" fmla="*/ 0 w 1584"/>
                <a:gd name="T5" fmla="*/ 1440 h 1440"/>
                <a:gd name="T6" fmla="*/ 1584 w 1584"/>
                <a:gd name="T7" fmla="*/ 1440 h 1440"/>
                <a:gd name="T8" fmla="*/ 0 60000 65536"/>
                <a:gd name="T9" fmla="*/ 0 60000 65536"/>
                <a:gd name="T10" fmla="*/ 0 60000 65536"/>
                <a:gd name="T11" fmla="*/ 0 60000 65536"/>
                <a:gd name="T12" fmla="*/ 0 w 1584"/>
                <a:gd name="T13" fmla="*/ 0 h 1440"/>
                <a:gd name="T14" fmla="*/ 1584 w 1584"/>
                <a:gd name="T15" fmla="*/ 1440 h 1440"/>
              </a:gdLst>
              <a:ahLst/>
              <a:cxnLst>
                <a:cxn ang="T8">
                  <a:pos x="T0" y="T1"/>
                </a:cxn>
                <a:cxn ang="T9">
                  <a:pos x="T2" y="T3"/>
                </a:cxn>
                <a:cxn ang="T10">
                  <a:pos x="T4" y="T5"/>
                </a:cxn>
                <a:cxn ang="T11">
                  <a:pos x="T6" y="T7"/>
                </a:cxn>
              </a:cxnLst>
              <a:rect l="T12" t="T13" r="T14" b="T15"/>
              <a:pathLst>
                <a:path w="1584" h="1440">
                  <a:moveTo>
                    <a:pt x="720" y="0"/>
                  </a:moveTo>
                  <a:lnTo>
                    <a:pt x="0" y="0"/>
                  </a:lnTo>
                  <a:lnTo>
                    <a:pt x="0" y="1440"/>
                  </a:lnTo>
                  <a:lnTo>
                    <a:pt x="1584" y="144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30" name="Line 27"/>
            <p:cNvSpPr>
              <a:spLocks noChangeShapeType="1"/>
            </p:cNvSpPr>
            <p:nvPr/>
          </p:nvSpPr>
          <p:spPr bwMode="auto">
            <a:xfrm>
              <a:off x="3408" y="10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1" name="Line 28"/>
            <p:cNvSpPr>
              <a:spLocks noChangeShapeType="1"/>
            </p:cNvSpPr>
            <p:nvPr/>
          </p:nvSpPr>
          <p:spPr bwMode="auto">
            <a:xfrm>
              <a:off x="2400" y="1776"/>
              <a:ext cx="81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2" name="Line 29"/>
            <p:cNvSpPr>
              <a:spLocks noChangeShapeType="1"/>
            </p:cNvSpPr>
            <p:nvPr/>
          </p:nvSpPr>
          <p:spPr bwMode="auto">
            <a:xfrm>
              <a:off x="3504" y="1776"/>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3" name="Freeform 30"/>
            <p:cNvSpPr>
              <a:spLocks/>
            </p:cNvSpPr>
            <p:nvPr/>
          </p:nvSpPr>
          <p:spPr bwMode="auto">
            <a:xfrm>
              <a:off x="4272" y="1008"/>
              <a:ext cx="576" cy="1440"/>
            </a:xfrm>
            <a:custGeom>
              <a:avLst/>
              <a:gdLst>
                <a:gd name="T0" fmla="*/ 0 w 576"/>
                <a:gd name="T1" fmla="*/ 0 h 1440"/>
                <a:gd name="T2" fmla="*/ 576 w 576"/>
                <a:gd name="T3" fmla="*/ 0 h 1440"/>
                <a:gd name="T4" fmla="*/ 576 w 576"/>
                <a:gd name="T5" fmla="*/ 1440 h 1440"/>
                <a:gd name="T6" fmla="*/ 0 w 576"/>
                <a:gd name="T7" fmla="*/ 1440 h 1440"/>
                <a:gd name="T8" fmla="*/ 0 60000 65536"/>
                <a:gd name="T9" fmla="*/ 0 60000 65536"/>
                <a:gd name="T10" fmla="*/ 0 60000 65536"/>
                <a:gd name="T11" fmla="*/ 0 60000 65536"/>
                <a:gd name="T12" fmla="*/ 0 w 576"/>
                <a:gd name="T13" fmla="*/ 0 h 1440"/>
                <a:gd name="T14" fmla="*/ 576 w 576"/>
                <a:gd name="T15" fmla="*/ 1440 h 1440"/>
              </a:gdLst>
              <a:ahLst/>
              <a:cxnLst>
                <a:cxn ang="T8">
                  <a:pos x="T0" y="T1"/>
                </a:cxn>
                <a:cxn ang="T9">
                  <a:pos x="T2" y="T3"/>
                </a:cxn>
                <a:cxn ang="T10">
                  <a:pos x="T4" y="T5"/>
                </a:cxn>
                <a:cxn ang="T11">
                  <a:pos x="T6" y="T7"/>
                </a:cxn>
              </a:cxnLst>
              <a:rect l="T12" t="T13" r="T14" b="T15"/>
              <a:pathLst>
                <a:path w="576" h="1440">
                  <a:moveTo>
                    <a:pt x="0" y="0"/>
                  </a:moveTo>
                  <a:lnTo>
                    <a:pt x="576" y="0"/>
                  </a:lnTo>
                  <a:lnTo>
                    <a:pt x="576" y="1440"/>
                  </a:lnTo>
                  <a:lnTo>
                    <a:pt x="0" y="144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34" name="Line 31"/>
            <p:cNvSpPr>
              <a:spLocks noChangeShapeType="1"/>
            </p:cNvSpPr>
            <p:nvPr/>
          </p:nvSpPr>
          <p:spPr bwMode="auto">
            <a:xfrm>
              <a:off x="4320" y="1776"/>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5" name="Rectangle 32"/>
            <p:cNvSpPr>
              <a:spLocks noChangeArrowheads="1"/>
            </p:cNvSpPr>
            <p:nvPr/>
          </p:nvSpPr>
          <p:spPr bwMode="auto">
            <a:xfrm>
              <a:off x="3696" y="1296"/>
              <a:ext cx="96"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2336" name="Line 33"/>
            <p:cNvSpPr>
              <a:spLocks noChangeShapeType="1"/>
            </p:cNvSpPr>
            <p:nvPr/>
          </p:nvSpPr>
          <p:spPr bwMode="auto">
            <a:xfrm flipV="1">
              <a:off x="3744" y="100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7" name="Line 34"/>
            <p:cNvSpPr>
              <a:spLocks noChangeShapeType="1"/>
            </p:cNvSpPr>
            <p:nvPr/>
          </p:nvSpPr>
          <p:spPr bwMode="auto">
            <a:xfrm>
              <a:off x="3744" y="15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38" name="Text Box 35"/>
            <p:cNvSpPr txBox="1">
              <a:spLocks noChangeArrowheads="1"/>
            </p:cNvSpPr>
            <p:nvPr/>
          </p:nvSpPr>
          <p:spPr bwMode="auto">
            <a:xfrm>
              <a:off x="3792" y="12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sz="2400" b="1" i="1">
                  <a:latin typeface="Times New Roman" pitchFamily="18" charset="0"/>
                  <a:cs typeface="Times New Roman" pitchFamily="18" charset="0"/>
                </a:rPr>
                <a:t>R</a:t>
              </a:r>
              <a:r>
                <a:rPr lang="en-US" altLang="en-US" sz="2400" b="1" baseline="-25000">
                  <a:latin typeface="Times New Roman" pitchFamily="18" charset="0"/>
                  <a:cs typeface="Times New Roman" pitchFamily="18" charset="0"/>
                </a:rPr>
                <a:t>6</a:t>
              </a:r>
              <a:endParaRPr lang="en-US" altLang="zh-CN" sz="2400" b="1" i="1">
                <a:latin typeface="Times New Roman" pitchFamily="18" charset="0"/>
                <a:cs typeface="Times New Roman" pitchFamily="18" charset="0"/>
              </a:endParaRPr>
            </a:p>
          </p:txBody>
        </p:sp>
        <p:sp>
          <p:nvSpPr>
            <p:cNvPr id="12339" name="Line 36"/>
            <p:cNvSpPr>
              <a:spLocks noChangeShapeType="1"/>
            </p:cNvSpPr>
            <p:nvPr/>
          </p:nvSpPr>
          <p:spPr bwMode="auto">
            <a:xfrm flipH="1">
              <a:off x="3072" y="1104"/>
              <a:ext cx="384"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0" name="Line 37"/>
            <p:cNvSpPr>
              <a:spLocks noChangeShapeType="1"/>
            </p:cNvSpPr>
            <p:nvPr/>
          </p:nvSpPr>
          <p:spPr bwMode="auto">
            <a:xfrm>
              <a:off x="3600" y="1200"/>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1" name="Line 38"/>
            <p:cNvSpPr>
              <a:spLocks noChangeShapeType="1"/>
            </p:cNvSpPr>
            <p:nvPr/>
          </p:nvSpPr>
          <p:spPr bwMode="auto">
            <a:xfrm>
              <a:off x="3984" y="1104"/>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2" name="Line 39"/>
            <p:cNvSpPr>
              <a:spLocks noChangeShapeType="1"/>
            </p:cNvSpPr>
            <p:nvPr/>
          </p:nvSpPr>
          <p:spPr bwMode="auto">
            <a:xfrm>
              <a:off x="4032" y="1920"/>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3" name="Line 40"/>
            <p:cNvSpPr>
              <a:spLocks noChangeShapeType="1"/>
            </p:cNvSpPr>
            <p:nvPr/>
          </p:nvSpPr>
          <p:spPr bwMode="auto">
            <a:xfrm>
              <a:off x="3936" y="2592"/>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4" name="Line 41"/>
            <p:cNvSpPr>
              <a:spLocks noChangeShapeType="1"/>
            </p:cNvSpPr>
            <p:nvPr/>
          </p:nvSpPr>
          <p:spPr bwMode="auto">
            <a:xfrm>
              <a:off x="3216" y="1920"/>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endParaRPr>
            </a:p>
          </p:txBody>
        </p:sp>
        <p:sp>
          <p:nvSpPr>
            <p:cNvPr id="12345" name="Text Box 42"/>
            <p:cNvSpPr txBox="1">
              <a:spLocks noChangeArrowheads="1"/>
            </p:cNvSpPr>
            <p:nvPr/>
          </p:nvSpPr>
          <p:spPr bwMode="auto">
            <a:xfrm>
              <a:off x="3638" y="6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latin typeface="Times New Roman" pitchFamily="18" charset="0"/>
                  <a:cs typeface="Times New Roman" pitchFamily="18" charset="0"/>
                </a:rPr>
                <a:t>a</a:t>
              </a:r>
            </a:p>
          </p:txBody>
        </p:sp>
        <p:sp>
          <p:nvSpPr>
            <p:cNvPr id="12346" name="Text Box 43"/>
            <p:cNvSpPr txBox="1">
              <a:spLocks noChangeArrowheads="1"/>
            </p:cNvSpPr>
            <p:nvPr/>
          </p:nvSpPr>
          <p:spPr bwMode="auto">
            <a:xfrm>
              <a:off x="3676" y="177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latin typeface="Times New Roman" pitchFamily="18" charset="0"/>
                  <a:cs typeface="Times New Roman" pitchFamily="18" charset="0"/>
                </a:rPr>
                <a:t>b</a:t>
              </a:r>
            </a:p>
          </p:txBody>
        </p:sp>
        <p:sp>
          <p:nvSpPr>
            <p:cNvPr id="12347" name="Text Box 44"/>
            <p:cNvSpPr txBox="1">
              <a:spLocks noChangeArrowheads="1"/>
            </p:cNvSpPr>
            <p:nvPr/>
          </p:nvSpPr>
          <p:spPr bwMode="auto">
            <a:xfrm>
              <a:off x="4896" y="165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latin typeface="Times New Roman" pitchFamily="18" charset="0"/>
                  <a:cs typeface="Times New Roman" pitchFamily="18" charset="0"/>
                </a:rPr>
                <a:t>c</a:t>
              </a:r>
            </a:p>
          </p:txBody>
        </p:sp>
        <p:sp>
          <p:nvSpPr>
            <p:cNvPr id="12348" name="Text Box 45"/>
            <p:cNvSpPr txBox="1">
              <a:spLocks noChangeArrowheads="1"/>
            </p:cNvSpPr>
            <p:nvPr/>
          </p:nvSpPr>
          <p:spPr bwMode="auto">
            <a:xfrm>
              <a:off x="2140" y="16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latin typeface="Times New Roman" pitchFamily="18" charset="0"/>
                  <a:cs typeface="Times New Roman" pitchFamily="18" charset="0"/>
                </a:rPr>
                <a:t>d</a:t>
              </a:r>
            </a:p>
          </p:txBody>
        </p:sp>
      </p:grpSp>
      <p:sp>
        <p:nvSpPr>
          <p:cNvPr id="33838" name="Text Box 46"/>
          <p:cNvSpPr txBox="1">
            <a:spLocks noChangeArrowheads="1"/>
          </p:cNvSpPr>
          <p:nvPr/>
        </p:nvSpPr>
        <p:spPr bwMode="auto">
          <a:xfrm>
            <a:off x="171450" y="857250"/>
            <a:ext cx="580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rPr>
              <a:t>设定网孔电流如图。将支路电流表示成网孔电流：</a:t>
            </a:r>
          </a:p>
        </p:txBody>
      </p:sp>
      <p:sp>
        <p:nvSpPr>
          <p:cNvPr id="33839" name="Text Box 47"/>
          <p:cNvSpPr txBox="1">
            <a:spLocks noChangeArrowheads="1"/>
          </p:cNvSpPr>
          <p:nvPr/>
        </p:nvSpPr>
        <p:spPr bwMode="auto">
          <a:xfrm>
            <a:off x="533400" y="1219200"/>
            <a:ext cx="3048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ad</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		 </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bc</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a:t>
            </a:r>
          </a:p>
          <a:p>
            <a:pPr eaLnBrk="1" hangingPunct="1">
              <a:lnSpc>
                <a:spcPct val="120000"/>
              </a:lnSpc>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ab</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	 	</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db</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1</a:t>
            </a:r>
          </a:p>
          <a:p>
            <a:pPr eaLnBrk="1" hangingPunct="1">
              <a:lnSpc>
                <a:spcPct val="120000"/>
              </a:lnSpc>
            </a:pP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ac</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2		 </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dc</a:t>
            </a:r>
            <a:r>
              <a:rPr lang="en-US" altLang="zh-CN" b="1">
                <a:latin typeface="Times New Roman" pitchFamily="18" charset="0"/>
                <a:cs typeface="Times New Roman" pitchFamily="18" charset="0"/>
              </a:rPr>
              <a:t>=-</a:t>
            </a:r>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3</a:t>
            </a:r>
          </a:p>
        </p:txBody>
      </p:sp>
      <p:sp>
        <p:nvSpPr>
          <p:cNvPr id="33840" name="Text Box 48"/>
          <p:cNvSpPr txBox="1">
            <a:spLocks noChangeArrowheads="1"/>
          </p:cNvSpPr>
          <p:nvPr/>
        </p:nvSpPr>
        <p:spPr bwMode="auto">
          <a:xfrm>
            <a:off x="0" y="2640013"/>
            <a:ext cx="3191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rPr>
              <a:t>对</a:t>
            </a:r>
            <a:r>
              <a:rPr lang="en-US" altLang="zh-CN" sz="2000" b="1">
                <a:latin typeface="Times New Roman" pitchFamily="18" charset="0"/>
              </a:rPr>
              <a:t>3</a:t>
            </a:r>
            <a:r>
              <a:rPr lang="zh-CN" altLang="en-US" sz="2000" b="1">
                <a:latin typeface="Times New Roman" pitchFamily="18" charset="0"/>
              </a:rPr>
              <a:t>个网孔列写</a:t>
            </a:r>
            <a:r>
              <a:rPr lang="en-US" altLang="zh-CN" sz="2000" b="1">
                <a:latin typeface="Times New Roman" pitchFamily="18" charset="0"/>
              </a:rPr>
              <a:t>KVL</a:t>
            </a:r>
            <a:r>
              <a:rPr lang="zh-CN" altLang="en-US" sz="2000" b="1">
                <a:latin typeface="Times New Roman" pitchFamily="18" charset="0"/>
              </a:rPr>
              <a:t>方程：</a:t>
            </a:r>
          </a:p>
        </p:txBody>
      </p:sp>
      <p:graphicFrame>
        <p:nvGraphicFramePr>
          <p:cNvPr id="62464" name="Object 2"/>
          <p:cNvGraphicFramePr>
            <a:graphicFrameLocks/>
          </p:cNvGraphicFramePr>
          <p:nvPr>
            <p:extLst>
              <p:ext uri="{D42A27DB-BD31-4B8C-83A1-F6EECF244321}">
                <p14:modId xmlns:p14="http://schemas.microsoft.com/office/powerpoint/2010/main" val="2832121164"/>
              </p:ext>
            </p:extLst>
          </p:nvPr>
        </p:nvGraphicFramePr>
        <p:xfrm>
          <a:off x="357188" y="3211513"/>
          <a:ext cx="3857625" cy="1074737"/>
        </p:xfrm>
        <a:graphic>
          <a:graphicData uri="http://schemas.openxmlformats.org/presentationml/2006/ole">
            <mc:AlternateContent xmlns:mc="http://schemas.openxmlformats.org/markup-compatibility/2006">
              <mc:Choice xmlns:v="urn:schemas-microsoft-com:vml" Requires="v">
                <p:oleObj spid="_x0000_s12534" name="Equation" r:id="rId3" imgW="3445200" imgH="1002600" progId="">
                  <p:embed/>
                </p:oleObj>
              </mc:Choice>
              <mc:Fallback>
                <p:oleObj name="Equation" r:id="rId3" imgW="3445200" imgH="1002600" progId="">
                  <p:embed/>
                  <p:pic>
                    <p:nvPicPr>
                      <p:cNvPr id="0" name="Picture 2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211513"/>
                        <a:ext cx="3857625"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50"/>
          <p:cNvGrpSpPr>
            <a:grpSpLocks/>
          </p:cNvGrpSpPr>
          <p:nvPr/>
        </p:nvGrpSpPr>
        <p:grpSpPr bwMode="auto">
          <a:xfrm>
            <a:off x="4819650" y="1943100"/>
            <a:ext cx="863600" cy="647700"/>
            <a:chOff x="3072" y="744"/>
            <a:chExt cx="544" cy="408"/>
          </a:xfrm>
        </p:grpSpPr>
        <p:sp>
          <p:nvSpPr>
            <p:cNvPr id="12309" name="Freeform 51"/>
            <p:cNvSpPr>
              <a:spLocks/>
            </p:cNvSpPr>
            <p:nvPr/>
          </p:nvSpPr>
          <p:spPr bwMode="auto">
            <a:xfrm>
              <a:off x="3072" y="744"/>
              <a:ext cx="544" cy="408"/>
            </a:xfrm>
            <a:custGeom>
              <a:avLst/>
              <a:gdLst>
                <a:gd name="T0" fmla="*/ 0 w 544"/>
                <a:gd name="T1" fmla="*/ 64 h 408"/>
                <a:gd name="T2" fmla="*/ 432 w 544"/>
                <a:gd name="T3" fmla="*/ 16 h 408"/>
                <a:gd name="T4" fmla="*/ 528 w 544"/>
                <a:gd name="T5" fmla="*/ 160 h 408"/>
                <a:gd name="T6" fmla="*/ 528 w 544"/>
                <a:gd name="T7" fmla="*/ 256 h 408"/>
                <a:gd name="T8" fmla="*/ 480 w 544"/>
                <a:gd name="T9" fmla="*/ 352 h 408"/>
                <a:gd name="T10" fmla="*/ 432 w 544"/>
                <a:gd name="T11" fmla="*/ 400 h 408"/>
                <a:gd name="T12" fmla="*/ 336 w 544"/>
                <a:gd name="T13" fmla="*/ 400 h 408"/>
                <a:gd name="T14" fmla="*/ 0 60000 65536"/>
                <a:gd name="T15" fmla="*/ 0 60000 65536"/>
                <a:gd name="T16" fmla="*/ 0 60000 65536"/>
                <a:gd name="T17" fmla="*/ 0 60000 65536"/>
                <a:gd name="T18" fmla="*/ 0 60000 65536"/>
                <a:gd name="T19" fmla="*/ 0 60000 65536"/>
                <a:gd name="T20" fmla="*/ 0 60000 65536"/>
                <a:gd name="T21" fmla="*/ 0 w 544"/>
                <a:gd name="T22" fmla="*/ 0 h 408"/>
                <a:gd name="T23" fmla="*/ 544 w 544"/>
                <a:gd name="T24" fmla="*/ 408 h 4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4" h="408">
                  <a:moveTo>
                    <a:pt x="0" y="64"/>
                  </a:moveTo>
                  <a:cubicBezTo>
                    <a:pt x="172" y="32"/>
                    <a:pt x="344" y="0"/>
                    <a:pt x="432" y="16"/>
                  </a:cubicBezTo>
                  <a:cubicBezTo>
                    <a:pt x="520" y="32"/>
                    <a:pt x="512" y="120"/>
                    <a:pt x="528" y="160"/>
                  </a:cubicBezTo>
                  <a:cubicBezTo>
                    <a:pt x="544" y="200"/>
                    <a:pt x="536" y="224"/>
                    <a:pt x="528" y="256"/>
                  </a:cubicBezTo>
                  <a:cubicBezTo>
                    <a:pt x="520" y="288"/>
                    <a:pt x="496" y="328"/>
                    <a:pt x="480" y="352"/>
                  </a:cubicBezTo>
                  <a:cubicBezTo>
                    <a:pt x="464" y="376"/>
                    <a:pt x="456" y="392"/>
                    <a:pt x="432" y="400"/>
                  </a:cubicBezTo>
                  <a:cubicBezTo>
                    <a:pt x="408" y="408"/>
                    <a:pt x="360" y="400"/>
                    <a:pt x="336" y="400"/>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2310" name="Text Box 52"/>
            <p:cNvSpPr txBox="1">
              <a:spLocks noChangeArrowheads="1"/>
            </p:cNvSpPr>
            <p:nvPr/>
          </p:nvSpPr>
          <p:spPr bwMode="auto">
            <a:xfrm>
              <a:off x="3254" y="786"/>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b="1" i="1">
                  <a:latin typeface="Times New Roman" pitchFamily="18" charset="0"/>
                </a:rPr>
                <a:t>I</a:t>
              </a:r>
              <a:r>
                <a:rPr lang="en-US" altLang="en-US" b="1" baseline="-25000">
                  <a:latin typeface="Times New Roman" pitchFamily="18" charset="0"/>
                </a:rPr>
                <a:t>1</a:t>
              </a:r>
              <a:endParaRPr lang="en-US" altLang="zh-CN" b="1">
                <a:latin typeface="Times New Roman" pitchFamily="18" charset="0"/>
              </a:endParaRPr>
            </a:p>
          </p:txBody>
        </p:sp>
      </p:grpSp>
      <p:grpSp>
        <p:nvGrpSpPr>
          <p:cNvPr id="4" name="Group 53"/>
          <p:cNvGrpSpPr>
            <a:grpSpLocks/>
          </p:cNvGrpSpPr>
          <p:nvPr/>
        </p:nvGrpSpPr>
        <p:grpSpPr bwMode="auto">
          <a:xfrm>
            <a:off x="7156450" y="2019300"/>
            <a:ext cx="863600" cy="647700"/>
            <a:chOff x="4496" y="792"/>
            <a:chExt cx="544" cy="408"/>
          </a:xfrm>
        </p:grpSpPr>
        <p:sp>
          <p:nvSpPr>
            <p:cNvPr id="12307" name="Freeform 54"/>
            <p:cNvSpPr>
              <a:spLocks/>
            </p:cNvSpPr>
            <p:nvPr/>
          </p:nvSpPr>
          <p:spPr bwMode="auto">
            <a:xfrm>
              <a:off x="4496" y="792"/>
              <a:ext cx="544" cy="408"/>
            </a:xfrm>
            <a:custGeom>
              <a:avLst/>
              <a:gdLst>
                <a:gd name="T0" fmla="*/ 0 w 544"/>
                <a:gd name="T1" fmla="*/ 64 h 408"/>
                <a:gd name="T2" fmla="*/ 432 w 544"/>
                <a:gd name="T3" fmla="*/ 16 h 408"/>
                <a:gd name="T4" fmla="*/ 528 w 544"/>
                <a:gd name="T5" fmla="*/ 160 h 408"/>
                <a:gd name="T6" fmla="*/ 528 w 544"/>
                <a:gd name="T7" fmla="*/ 256 h 408"/>
                <a:gd name="T8" fmla="*/ 480 w 544"/>
                <a:gd name="T9" fmla="*/ 352 h 408"/>
                <a:gd name="T10" fmla="*/ 432 w 544"/>
                <a:gd name="T11" fmla="*/ 400 h 408"/>
                <a:gd name="T12" fmla="*/ 336 w 544"/>
                <a:gd name="T13" fmla="*/ 400 h 408"/>
                <a:gd name="T14" fmla="*/ 0 60000 65536"/>
                <a:gd name="T15" fmla="*/ 0 60000 65536"/>
                <a:gd name="T16" fmla="*/ 0 60000 65536"/>
                <a:gd name="T17" fmla="*/ 0 60000 65536"/>
                <a:gd name="T18" fmla="*/ 0 60000 65536"/>
                <a:gd name="T19" fmla="*/ 0 60000 65536"/>
                <a:gd name="T20" fmla="*/ 0 60000 65536"/>
                <a:gd name="T21" fmla="*/ 0 w 544"/>
                <a:gd name="T22" fmla="*/ 0 h 408"/>
                <a:gd name="T23" fmla="*/ 544 w 544"/>
                <a:gd name="T24" fmla="*/ 408 h 4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4" h="408">
                  <a:moveTo>
                    <a:pt x="0" y="64"/>
                  </a:moveTo>
                  <a:cubicBezTo>
                    <a:pt x="172" y="32"/>
                    <a:pt x="344" y="0"/>
                    <a:pt x="432" y="16"/>
                  </a:cubicBezTo>
                  <a:cubicBezTo>
                    <a:pt x="520" y="32"/>
                    <a:pt x="512" y="120"/>
                    <a:pt x="528" y="160"/>
                  </a:cubicBezTo>
                  <a:cubicBezTo>
                    <a:pt x="544" y="200"/>
                    <a:pt x="536" y="224"/>
                    <a:pt x="528" y="256"/>
                  </a:cubicBezTo>
                  <a:cubicBezTo>
                    <a:pt x="520" y="288"/>
                    <a:pt x="496" y="328"/>
                    <a:pt x="480" y="352"/>
                  </a:cubicBezTo>
                  <a:cubicBezTo>
                    <a:pt x="464" y="376"/>
                    <a:pt x="456" y="392"/>
                    <a:pt x="432" y="400"/>
                  </a:cubicBezTo>
                  <a:cubicBezTo>
                    <a:pt x="408" y="408"/>
                    <a:pt x="360" y="400"/>
                    <a:pt x="336" y="400"/>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2308" name="Text Box 55"/>
            <p:cNvSpPr txBox="1">
              <a:spLocks noChangeArrowheads="1"/>
            </p:cNvSpPr>
            <p:nvPr/>
          </p:nvSpPr>
          <p:spPr bwMode="auto">
            <a:xfrm>
              <a:off x="4678" y="834"/>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b="1" i="1">
                  <a:latin typeface="Times New Roman" pitchFamily="18" charset="0"/>
                </a:rPr>
                <a:t>I</a:t>
              </a:r>
              <a:r>
                <a:rPr lang="en-US" altLang="en-US" b="1" baseline="-25000">
                  <a:latin typeface="Times New Roman" pitchFamily="18" charset="0"/>
                </a:rPr>
                <a:t>2</a:t>
              </a:r>
              <a:endParaRPr lang="en-US" altLang="zh-CN" b="1">
                <a:latin typeface="Times New Roman" pitchFamily="18" charset="0"/>
              </a:endParaRPr>
            </a:p>
          </p:txBody>
        </p:sp>
      </p:grpSp>
      <p:grpSp>
        <p:nvGrpSpPr>
          <p:cNvPr id="5" name="Group 56"/>
          <p:cNvGrpSpPr>
            <a:grpSpLocks/>
          </p:cNvGrpSpPr>
          <p:nvPr/>
        </p:nvGrpSpPr>
        <p:grpSpPr bwMode="auto">
          <a:xfrm>
            <a:off x="6013450" y="3238500"/>
            <a:ext cx="863600" cy="647700"/>
            <a:chOff x="3824" y="1560"/>
            <a:chExt cx="544" cy="408"/>
          </a:xfrm>
        </p:grpSpPr>
        <p:sp>
          <p:nvSpPr>
            <p:cNvPr id="12305" name="Freeform 57"/>
            <p:cNvSpPr>
              <a:spLocks/>
            </p:cNvSpPr>
            <p:nvPr/>
          </p:nvSpPr>
          <p:spPr bwMode="auto">
            <a:xfrm>
              <a:off x="3824" y="1560"/>
              <a:ext cx="544" cy="408"/>
            </a:xfrm>
            <a:custGeom>
              <a:avLst/>
              <a:gdLst>
                <a:gd name="T0" fmla="*/ 0 w 544"/>
                <a:gd name="T1" fmla="*/ 64 h 408"/>
                <a:gd name="T2" fmla="*/ 432 w 544"/>
                <a:gd name="T3" fmla="*/ 16 h 408"/>
                <a:gd name="T4" fmla="*/ 528 w 544"/>
                <a:gd name="T5" fmla="*/ 160 h 408"/>
                <a:gd name="T6" fmla="*/ 528 w 544"/>
                <a:gd name="T7" fmla="*/ 256 h 408"/>
                <a:gd name="T8" fmla="*/ 480 w 544"/>
                <a:gd name="T9" fmla="*/ 352 h 408"/>
                <a:gd name="T10" fmla="*/ 432 w 544"/>
                <a:gd name="T11" fmla="*/ 400 h 408"/>
                <a:gd name="T12" fmla="*/ 336 w 544"/>
                <a:gd name="T13" fmla="*/ 400 h 408"/>
                <a:gd name="T14" fmla="*/ 0 60000 65536"/>
                <a:gd name="T15" fmla="*/ 0 60000 65536"/>
                <a:gd name="T16" fmla="*/ 0 60000 65536"/>
                <a:gd name="T17" fmla="*/ 0 60000 65536"/>
                <a:gd name="T18" fmla="*/ 0 60000 65536"/>
                <a:gd name="T19" fmla="*/ 0 60000 65536"/>
                <a:gd name="T20" fmla="*/ 0 60000 65536"/>
                <a:gd name="T21" fmla="*/ 0 w 544"/>
                <a:gd name="T22" fmla="*/ 0 h 408"/>
                <a:gd name="T23" fmla="*/ 544 w 544"/>
                <a:gd name="T24" fmla="*/ 408 h 4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4" h="408">
                  <a:moveTo>
                    <a:pt x="0" y="64"/>
                  </a:moveTo>
                  <a:cubicBezTo>
                    <a:pt x="172" y="32"/>
                    <a:pt x="344" y="0"/>
                    <a:pt x="432" y="16"/>
                  </a:cubicBezTo>
                  <a:cubicBezTo>
                    <a:pt x="520" y="32"/>
                    <a:pt x="512" y="120"/>
                    <a:pt x="528" y="160"/>
                  </a:cubicBezTo>
                  <a:cubicBezTo>
                    <a:pt x="544" y="200"/>
                    <a:pt x="536" y="224"/>
                    <a:pt x="528" y="256"/>
                  </a:cubicBezTo>
                  <a:cubicBezTo>
                    <a:pt x="520" y="288"/>
                    <a:pt x="496" y="328"/>
                    <a:pt x="480" y="352"/>
                  </a:cubicBezTo>
                  <a:cubicBezTo>
                    <a:pt x="464" y="376"/>
                    <a:pt x="456" y="392"/>
                    <a:pt x="432" y="400"/>
                  </a:cubicBezTo>
                  <a:cubicBezTo>
                    <a:pt x="408" y="408"/>
                    <a:pt x="360" y="400"/>
                    <a:pt x="336" y="400"/>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2306" name="Text Box 58"/>
            <p:cNvSpPr txBox="1">
              <a:spLocks noChangeArrowheads="1"/>
            </p:cNvSpPr>
            <p:nvPr/>
          </p:nvSpPr>
          <p:spPr bwMode="auto">
            <a:xfrm>
              <a:off x="4006" y="1602"/>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en-US" b="1" i="1">
                  <a:latin typeface="Times New Roman" pitchFamily="18" charset="0"/>
                </a:rPr>
                <a:t>I</a:t>
              </a:r>
              <a:r>
                <a:rPr lang="en-US" altLang="en-US" b="1" baseline="-25000">
                  <a:latin typeface="Times New Roman" pitchFamily="18" charset="0"/>
                </a:rPr>
                <a:t>3</a:t>
              </a:r>
              <a:endParaRPr lang="en-US" altLang="zh-CN" b="1">
                <a:latin typeface="Times New Roman" pitchFamily="18" charset="0"/>
              </a:endParaRPr>
            </a:p>
          </p:txBody>
        </p:sp>
      </p:grpSp>
      <p:sp>
        <p:nvSpPr>
          <p:cNvPr id="33851" name="Text Box 59"/>
          <p:cNvSpPr txBox="1">
            <a:spLocks noChangeArrowheads="1"/>
          </p:cNvSpPr>
          <p:nvPr/>
        </p:nvSpPr>
        <p:spPr bwMode="auto">
          <a:xfrm>
            <a:off x="41275" y="4548188"/>
            <a:ext cx="325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rPr>
              <a:t>整理后得到一般网孔方程：</a:t>
            </a:r>
          </a:p>
        </p:txBody>
      </p:sp>
      <p:graphicFrame>
        <p:nvGraphicFramePr>
          <p:cNvPr id="62465" name="Object 3"/>
          <p:cNvGraphicFramePr>
            <a:graphicFrameLocks/>
          </p:cNvGraphicFramePr>
          <p:nvPr>
            <p:extLst>
              <p:ext uri="{D42A27DB-BD31-4B8C-83A1-F6EECF244321}">
                <p14:modId xmlns:p14="http://schemas.microsoft.com/office/powerpoint/2010/main" val="3357469192"/>
              </p:ext>
            </p:extLst>
          </p:nvPr>
        </p:nvGraphicFramePr>
        <p:xfrm>
          <a:off x="214313" y="4968875"/>
          <a:ext cx="4365625" cy="1223963"/>
        </p:xfrm>
        <a:graphic>
          <a:graphicData uri="http://schemas.openxmlformats.org/presentationml/2006/ole">
            <mc:AlternateContent xmlns:mc="http://schemas.openxmlformats.org/markup-compatibility/2006">
              <mc:Choice xmlns:v="urn:schemas-microsoft-com:vml" Requires="v">
                <p:oleObj spid="_x0000_s12535" name="Equation" r:id="rId5" imgW="3635640" imgH="1002600" progId="">
                  <p:embed/>
                </p:oleObj>
              </mc:Choice>
              <mc:Fallback>
                <p:oleObj name="Equation" r:id="rId5" imgW="3635640" imgH="1002600" progId="">
                  <p:embed/>
                  <p:pic>
                    <p:nvPicPr>
                      <p:cNvPr id="0" name="Picture 22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4968875"/>
                        <a:ext cx="4365625"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6" name="Object 4"/>
          <p:cNvGraphicFramePr>
            <a:graphicFrameLocks noChangeAspect="1"/>
          </p:cNvGraphicFramePr>
          <p:nvPr>
            <p:extLst>
              <p:ext uri="{D42A27DB-BD31-4B8C-83A1-F6EECF244321}">
                <p14:modId xmlns:p14="http://schemas.microsoft.com/office/powerpoint/2010/main" val="2680313068"/>
              </p:ext>
            </p:extLst>
          </p:nvPr>
        </p:nvGraphicFramePr>
        <p:xfrm>
          <a:off x="5105400" y="4876800"/>
          <a:ext cx="2519363" cy="366713"/>
        </p:xfrm>
        <a:graphic>
          <a:graphicData uri="http://schemas.openxmlformats.org/presentationml/2006/ole">
            <mc:AlternateContent xmlns:mc="http://schemas.openxmlformats.org/markup-compatibility/2006">
              <mc:Choice xmlns:v="urn:schemas-microsoft-com:vml" Requires="v">
                <p:oleObj spid="_x0000_s12536" name="Equation" r:id="rId7" imgW="2084760" imgH="291960" progId="">
                  <p:embed/>
                </p:oleObj>
              </mc:Choice>
              <mc:Fallback>
                <p:oleObj name="Equation" r:id="rId7" imgW="2084760" imgH="291960" progId="">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876800"/>
                        <a:ext cx="2519363"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5"/>
          <p:cNvGraphicFramePr>
            <a:graphicFrameLocks noChangeAspect="1"/>
          </p:cNvGraphicFramePr>
          <p:nvPr>
            <p:extLst>
              <p:ext uri="{D42A27DB-BD31-4B8C-83A1-F6EECF244321}">
                <p14:modId xmlns:p14="http://schemas.microsoft.com/office/powerpoint/2010/main" val="1646567333"/>
              </p:ext>
            </p:extLst>
          </p:nvPr>
        </p:nvGraphicFramePr>
        <p:xfrm>
          <a:off x="5105400" y="5346700"/>
          <a:ext cx="2579688" cy="366713"/>
        </p:xfrm>
        <a:graphic>
          <a:graphicData uri="http://schemas.openxmlformats.org/presentationml/2006/ole">
            <mc:AlternateContent xmlns:mc="http://schemas.openxmlformats.org/markup-compatibility/2006">
              <mc:Choice xmlns:v="urn:schemas-microsoft-com:vml" Requires="v">
                <p:oleObj spid="_x0000_s12537" name="Equation" r:id="rId9" imgW="2135880" imgH="291960" progId="">
                  <p:embed/>
                </p:oleObj>
              </mc:Choice>
              <mc:Fallback>
                <p:oleObj name="Equation" r:id="rId9" imgW="2135880" imgH="291960" progId="">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5346700"/>
                        <a:ext cx="25796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6"/>
          <p:cNvGraphicFramePr>
            <a:graphicFrameLocks noChangeAspect="1"/>
          </p:cNvGraphicFramePr>
          <p:nvPr>
            <p:extLst>
              <p:ext uri="{D42A27DB-BD31-4B8C-83A1-F6EECF244321}">
                <p14:modId xmlns:p14="http://schemas.microsoft.com/office/powerpoint/2010/main" val="2126931575"/>
              </p:ext>
            </p:extLst>
          </p:nvPr>
        </p:nvGraphicFramePr>
        <p:xfrm>
          <a:off x="5105400" y="5867400"/>
          <a:ext cx="2559050" cy="366713"/>
        </p:xfrm>
        <a:graphic>
          <a:graphicData uri="http://schemas.openxmlformats.org/presentationml/2006/ole">
            <mc:AlternateContent xmlns:mc="http://schemas.openxmlformats.org/markup-compatibility/2006">
              <mc:Choice xmlns:v="urn:schemas-microsoft-com:vml" Requires="v">
                <p:oleObj spid="_x0000_s12538" name="Equation" r:id="rId11" imgW="2122920" imgH="291960" progId="">
                  <p:embed/>
                </p:oleObj>
              </mc:Choice>
              <mc:Fallback>
                <p:oleObj name="Equation" r:id="rId11" imgW="2122920" imgH="291960" progId="">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5867400"/>
                        <a:ext cx="255905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6" name="Text Box 64"/>
          <p:cNvSpPr txBox="1">
            <a:spLocks noChangeArrowheads="1"/>
          </p:cNvSpPr>
          <p:nvPr/>
        </p:nvSpPr>
        <p:spPr bwMode="auto">
          <a:xfrm>
            <a:off x="4419600" y="44799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rPr>
              <a:t>网孔方程具有如下规律：</a:t>
            </a:r>
          </a:p>
        </p:txBody>
      </p:sp>
      <p:sp>
        <p:nvSpPr>
          <p:cNvPr id="12304" name="Rectangle 65"/>
          <p:cNvSpPr>
            <a:spLocks noGrp="1" noChangeArrowheads="1"/>
          </p:cNvSpPr>
          <p:nvPr>
            <p:ph type="title" idx="4294967295"/>
          </p:nvPr>
        </p:nvSpPr>
        <p:spPr>
          <a:xfrm>
            <a:off x="-19050" y="0"/>
            <a:ext cx="9163050" cy="665163"/>
          </a:xfrm>
        </p:spPr>
        <p:txBody>
          <a:bodyPr/>
          <a:lstStyle/>
          <a:p>
            <a:pPr eaLnBrk="1" hangingPunct="1"/>
            <a:r>
              <a:rPr lang="en-US" altLang="zh-CN" smtClean="0">
                <a:ea typeface="宋体" charset="-122"/>
              </a:rPr>
              <a:t>2-3  </a:t>
            </a:r>
            <a:r>
              <a:rPr lang="zh-CN" altLang="en-US" smtClean="0">
                <a:ea typeface="宋体" charset="-122"/>
              </a:rPr>
              <a:t>网孔电流分析法（续</a:t>
            </a:r>
            <a:r>
              <a:rPr lang="en-US" altLang="zh-CN" smtClean="0">
                <a:ea typeface="宋体" charset="-122"/>
              </a:rPr>
              <a:t>2</a:t>
            </a:r>
            <a:r>
              <a:rPr lang="zh-CN" altLang="en-US" smtClean="0">
                <a:ea typeface="宋体" charset="-122"/>
              </a:rPr>
              <a:t>）</a:t>
            </a:r>
          </a:p>
        </p:txBody>
      </p:sp>
      <p:sp>
        <p:nvSpPr>
          <p:cNvPr id="6" name="灯片编号占位符 5"/>
          <p:cNvSpPr>
            <a:spLocks noGrp="1"/>
          </p:cNvSpPr>
          <p:nvPr>
            <p:ph type="sldNum" sz="quarter" idx="10"/>
          </p:nvPr>
        </p:nvSpPr>
        <p:spPr/>
        <p:txBody>
          <a:bodyPr/>
          <a:lstStyle/>
          <a:p>
            <a:pPr>
              <a:defRPr/>
            </a:pPr>
            <a:fld id="{2F2206FA-1019-4251-9031-97BDFCC15F39}" type="slidenum">
              <a:rPr lang="zh-CN" altLang="en-US" smtClean="0">
                <a:latin typeface="Times New Roman" pitchFamily="18" charset="0"/>
              </a:rPr>
              <a:pPr>
                <a:defRPr/>
              </a:pPr>
              <a:t>36</a:t>
            </a:fld>
            <a:endParaRPr lang="zh-CN" altLang="en-US">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3838">
                                            <p:txEl>
                                              <p:pRg st="0" end="0"/>
                                            </p:txEl>
                                          </p:spTgt>
                                        </p:tgtEl>
                                        <p:attrNameLst>
                                          <p:attrName>style.visibility</p:attrName>
                                        </p:attrNameLst>
                                      </p:cBhvr>
                                      <p:to>
                                        <p:strVal val="visible"/>
                                      </p:to>
                                    </p:set>
                                    <p:animEffect transition="in" filter="wipe(left)">
                                      <p:cBhvr>
                                        <p:cTn id="12" dur="75"/>
                                        <p:tgtEl>
                                          <p:spTgt spid="338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33839">
                                            <p:txEl>
                                              <p:pRg st="0" end="0"/>
                                            </p:txEl>
                                          </p:spTgt>
                                        </p:tgtEl>
                                        <p:attrNameLst>
                                          <p:attrName>style.visibility</p:attrName>
                                        </p:attrNameLst>
                                      </p:cBhvr>
                                      <p:to>
                                        <p:strVal val="visible"/>
                                      </p:to>
                                    </p:set>
                                    <p:animEffect transition="in" filter="wipe(left)">
                                      <p:cBhvr>
                                        <p:cTn id="32" dur="75"/>
                                        <p:tgtEl>
                                          <p:spTgt spid="3383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33839">
                                            <p:txEl>
                                              <p:pRg st="1" end="1"/>
                                            </p:txEl>
                                          </p:spTgt>
                                        </p:tgtEl>
                                        <p:attrNameLst>
                                          <p:attrName>style.visibility</p:attrName>
                                        </p:attrNameLst>
                                      </p:cBhvr>
                                      <p:to>
                                        <p:strVal val="visible"/>
                                      </p:to>
                                    </p:set>
                                    <p:animEffect transition="in" filter="wipe(left)">
                                      <p:cBhvr>
                                        <p:cTn id="37" dur="75"/>
                                        <p:tgtEl>
                                          <p:spTgt spid="3383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33839">
                                            <p:txEl>
                                              <p:pRg st="2" end="2"/>
                                            </p:txEl>
                                          </p:spTgt>
                                        </p:tgtEl>
                                        <p:attrNameLst>
                                          <p:attrName>style.visibility</p:attrName>
                                        </p:attrNameLst>
                                      </p:cBhvr>
                                      <p:to>
                                        <p:strVal val="visible"/>
                                      </p:to>
                                    </p:set>
                                    <p:animEffect transition="in" filter="wipe(left)">
                                      <p:cBhvr>
                                        <p:cTn id="42" dur="75"/>
                                        <p:tgtEl>
                                          <p:spTgt spid="33839">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33840">
                                            <p:txEl>
                                              <p:pRg st="0" end="0"/>
                                            </p:txEl>
                                          </p:spTgt>
                                        </p:tgtEl>
                                        <p:attrNameLst>
                                          <p:attrName>style.visibility</p:attrName>
                                        </p:attrNameLst>
                                      </p:cBhvr>
                                      <p:to>
                                        <p:strVal val="visible"/>
                                      </p:to>
                                    </p:set>
                                    <p:animEffect transition="in" filter="wipe(left)">
                                      <p:cBhvr>
                                        <p:cTn id="47" dur="75"/>
                                        <p:tgtEl>
                                          <p:spTgt spid="3384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2464"/>
                                        </p:tgtEl>
                                        <p:attrNameLst>
                                          <p:attrName>style.visibility</p:attrName>
                                        </p:attrNameLst>
                                      </p:cBhvr>
                                      <p:to>
                                        <p:strVal val="visible"/>
                                      </p:to>
                                    </p:set>
                                    <p:animEffect transition="in" filter="wipe(left)">
                                      <p:cBhvr>
                                        <p:cTn id="52" dur="500"/>
                                        <p:tgtEl>
                                          <p:spTgt spid="624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33851">
                                            <p:txEl>
                                              <p:pRg st="0" end="0"/>
                                            </p:txEl>
                                          </p:spTgt>
                                        </p:tgtEl>
                                        <p:attrNameLst>
                                          <p:attrName>style.visibility</p:attrName>
                                        </p:attrNameLst>
                                      </p:cBhvr>
                                      <p:to>
                                        <p:strVal val="visible"/>
                                      </p:to>
                                    </p:set>
                                    <p:animEffect transition="in" filter="wipe(left)">
                                      <p:cBhvr>
                                        <p:cTn id="57" dur="75"/>
                                        <p:tgtEl>
                                          <p:spTgt spid="3385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2465"/>
                                        </p:tgtEl>
                                        <p:attrNameLst>
                                          <p:attrName>style.visibility</p:attrName>
                                        </p:attrNameLst>
                                      </p:cBhvr>
                                      <p:to>
                                        <p:strVal val="visible"/>
                                      </p:to>
                                    </p:set>
                                    <p:animEffect transition="in" filter="wipe(left)">
                                      <p:cBhvr>
                                        <p:cTn id="62" dur="500"/>
                                        <p:tgtEl>
                                          <p:spTgt spid="624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33856">
                                            <p:txEl>
                                              <p:pRg st="0" end="0"/>
                                            </p:txEl>
                                          </p:spTgt>
                                        </p:tgtEl>
                                        <p:attrNameLst>
                                          <p:attrName>style.visibility</p:attrName>
                                        </p:attrNameLst>
                                      </p:cBhvr>
                                      <p:to>
                                        <p:strVal val="visible"/>
                                      </p:to>
                                    </p:set>
                                    <p:animEffect transition="in" filter="wipe(left)">
                                      <p:cBhvr>
                                        <p:cTn id="67" dur="75"/>
                                        <p:tgtEl>
                                          <p:spTgt spid="3385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2466"/>
                                        </p:tgtEl>
                                        <p:attrNameLst>
                                          <p:attrName>style.visibility</p:attrName>
                                        </p:attrNameLst>
                                      </p:cBhvr>
                                      <p:to>
                                        <p:strVal val="visible"/>
                                      </p:to>
                                    </p:set>
                                    <p:animEffect transition="in" filter="wipe(left)">
                                      <p:cBhvr>
                                        <p:cTn id="72" dur="500"/>
                                        <p:tgtEl>
                                          <p:spTgt spid="6246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2467"/>
                                        </p:tgtEl>
                                        <p:attrNameLst>
                                          <p:attrName>style.visibility</p:attrName>
                                        </p:attrNameLst>
                                      </p:cBhvr>
                                      <p:to>
                                        <p:strVal val="visible"/>
                                      </p:to>
                                    </p:set>
                                    <p:animEffect transition="in" filter="wipe(left)">
                                      <p:cBhvr>
                                        <p:cTn id="77" dur="500"/>
                                        <p:tgtEl>
                                          <p:spTgt spid="6246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2468"/>
                                        </p:tgtEl>
                                        <p:attrNameLst>
                                          <p:attrName>style.visibility</p:attrName>
                                        </p:attrNameLst>
                                      </p:cBhvr>
                                      <p:to>
                                        <p:strVal val="visible"/>
                                      </p:to>
                                    </p:set>
                                    <p:animEffect transition="in" filter="wipe(left)">
                                      <p:cBhvr>
                                        <p:cTn id="82"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8" grpId="0" build="p" autoUpdateAnimBg="0"/>
      <p:bldP spid="33839" grpId="0" build="p" autoUpdateAnimBg="0"/>
      <p:bldP spid="33840" grpId="0" build="p" autoUpdateAnimBg="0"/>
      <p:bldP spid="33851" grpId="0" build="p" autoUpdateAnimBg="0"/>
      <p:bldP spid="3385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69875" y="1838325"/>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cs typeface="Times New Roman" pitchFamily="18" charset="0"/>
              </a:rPr>
              <a:t>其中，</a:t>
            </a:r>
          </a:p>
        </p:txBody>
      </p:sp>
      <p:sp>
        <p:nvSpPr>
          <p:cNvPr id="34819" name="Text Box 3"/>
          <p:cNvSpPr txBox="1">
            <a:spLocks noChangeArrowheads="1"/>
          </p:cNvSpPr>
          <p:nvPr/>
        </p:nvSpPr>
        <p:spPr bwMode="auto">
          <a:xfrm>
            <a:off x="285750" y="2147888"/>
            <a:ext cx="8321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zh-CN" altLang="zh-CN" sz="2000" b="1">
                <a:latin typeface="Times New Roman" pitchFamily="18" charset="0"/>
                <a:cs typeface="Times New Roman" pitchFamily="18" charset="0"/>
              </a:rPr>
              <a:t>1、</a:t>
            </a:r>
            <a:r>
              <a:rPr lang="en-US" altLang="zh-CN" sz="2000" b="1" i="1">
                <a:latin typeface="Times New Roman" pitchFamily="18" charset="0"/>
                <a:cs typeface="Times New Roman" pitchFamily="18" charset="0"/>
              </a:rPr>
              <a:t>R</a:t>
            </a:r>
            <a:r>
              <a:rPr lang="en-US" altLang="zh-CN" sz="2000" b="1" i="1" baseline="-25000">
                <a:latin typeface="Times New Roman" pitchFamily="18" charset="0"/>
                <a:cs typeface="Times New Roman" pitchFamily="18" charset="0"/>
              </a:rPr>
              <a:t>jj </a:t>
            </a:r>
            <a:r>
              <a:rPr lang="zh-CN" altLang="en-US" sz="2000" b="1">
                <a:latin typeface="Times New Roman" pitchFamily="18" charset="0"/>
                <a:cs typeface="Times New Roman" pitchFamily="18" charset="0"/>
              </a:rPr>
              <a:t>称为网孔 </a:t>
            </a:r>
            <a:r>
              <a:rPr lang="en-US" altLang="zh-CN" sz="2000" b="1" i="1">
                <a:latin typeface="Times New Roman" pitchFamily="18" charset="0"/>
                <a:cs typeface="Times New Roman" pitchFamily="18" charset="0"/>
              </a:rPr>
              <a:t>j </a:t>
            </a:r>
            <a:r>
              <a:rPr lang="zh-CN" altLang="en-US" sz="2000" b="1">
                <a:latin typeface="Times New Roman" pitchFamily="18" charset="0"/>
                <a:cs typeface="Times New Roman" pitchFamily="18" charset="0"/>
              </a:rPr>
              <a:t>的自电阻，它是组成网孔 </a:t>
            </a:r>
            <a:r>
              <a:rPr lang="en-US" altLang="zh-CN" sz="2000" b="1" i="1">
                <a:latin typeface="Times New Roman" pitchFamily="18" charset="0"/>
                <a:cs typeface="Times New Roman" pitchFamily="18" charset="0"/>
              </a:rPr>
              <a:t>j </a:t>
            </a:r>
            <a:r>
              <a:rPr lang="zh-CN" altLang="en-US" sz="2000" b="1">
                <a:latin typeface="Times New Roman" pitchFamily="18" charset="0"/>
                <a:cs typeface="Times New Roman" pitchFamily="18" charset="0"/>
              </a:rPr>
              <a:t>的各支路电阻之和。</a:t>
            </a:r>
          </a:p>
        </p:txBody>
      </p:sp>
      <p:sp>
        <p:nvSpPr>
          <p:cNvPr id="34820" name="Text Box 4"/>
          <p:cNvSpPr txBox="1">
            <a:spLocks noChangeArrowheads="1"/>
          </p:cNvSpPr>
          <p:nvPr/>
        </p:nvSpPr>
        <p:spPr bwMode="auto">
          <a:xfrm>
            <a:off x="285750" y="2832100"/>
            <a:ext cx="77279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zh-CN" altLang="zh-CN" sz="2000" b="1">
                <a:latin typeface="Times New Roman" pitchFamily="18" charset="0"/>
                <a:cs typeface="Times New Roman" pitchFamily="18" charset="0"/>
              </a:rPr>
              <a:t>2、</a:t>
            </a:r>
            <a:r>
              <a:rPr lang="en-US" altLang="zh-CN" sz="2000" b="1" i="1">
                <a:latin typeface="Times New Roman" pitchFamily="18" charset="0"/>
                <a:cs typeface="Times New Roman" pitchFamily="18" charset="0"/>
              </a:rPr>
              <a:t>R</a:t>
            </a:r>
            <a:r>
              <a:rPr lang="en-US" altLang="zh-CN" sz="2000" b="1" i="1" baseline="-25000">
                <a:latin typeface="Times New Roman" pitchFamily="18" charset="0"/>
                <a:cs typeface="Times New Roman" pitchFamily="18" charset="0"/>
              </a:rPr>
              <a:t>jn </a:t>
            </a:r>
            <a:r>
              <a:rPr lang="zh-CN" altLang="en-US" sz="2000" b="1">
                <a:latin typeface="Times New Roman" pitchFamily="18" charset="0"/>
                <a:cs typeface="Times New Roman" pitchFamily="18" charset="0"/>
              </a:rPr>
              <a:t>称为网孔 </a:t>
            </a:r>
            <a:r>
              <a:rPr lang="en-US" altLang="zh-CN" sz="2000" b="1" i="1">
                <a:latin typeface="Times New Roman" pitchFamily="18" charset="0"/>
                <a:cs typeface="Times New Roman" pitchFamily="18" charset="0"/>
              </a:rPr>
              <a:t>j </a:t>
            </a:r>
            <a:r>
              <a:rPr lang="zh-CN" altLang="en-US" sz="2000" b="1">
                <a:latin typeface="Times New Roman" pitchFamily="18" charset="0"/>
                <a:cs typeface="Times New Roman" pitchFamily="18" charset="0"/>
              </a:rPr>
              <a:t>和网孔 </a:t>
            </a:r>
            <a:r>
              <a:rPr lang="en-US" altLang="zh-CN" sz="2000" b="1" i="1">
                <a:latin typeface="Times New Roman" pitchFamily="18" charset="0"/>
                <a:cs typeface="Times New Roman" pitchFamily="18" charset="0"/>
              </a:rPr>
              <a:t>n </a:t>
            </a:r>
            <a:r>
              <a:rPr lang="zh-CN" altLang="en-US" sz="2000" b="1">
                <a:latin typeface="Times New Roman" pitchFamily="18" charset="0"/>
                <a:cs typeface="Times New Roman" pitchFamily="18" charset="0"/>
              </a:rPr>
              <a:t>之间的互电阻，为网孔</a:t>
            </a:r>
            <a:r>
              <a:rPr lang="zh-CN" altLang="en-US" sz="2000" b="1" i="1">
                <a:latin typeface="Times New Roman" pitchFamily="18" charset="0"/>
                <a:cs typeface="Times New Roman" pitchFamily="18" charset="0"/>
              </a:rPr>
              <a:t> </a:t>
            </a:r>
            <a:r>
              <a:rPr lang="en-US" altLang="zh-CN" sz="2000" b="1" i="1">
                <a:latin typeface="Times New Roman" pitchFamily="18" charset="0"/>
                <a:cs typeface="Times New Roman" pitchFamily="18" charset="0"/>
              </a:rPr>
              <a:t>j </a:t>
            </a:r>
            <a:r>
              <a:rPr lang="zh-CN" altLang="en-US" sz="2000" b="1">
                <a:latin typeface="Times New Roman" pitchFamily="18" charset="0"/>
                <a:cs typeface="Times New Roman" pitchFamily="18" charset="0"/>
              </a:rPr>
              <a:t>和</a:t>
            </a:r>
            <a:r>
              <a:rPr lang="zh-CN" altLang="en-US" sz="2000" b="1" i="1">
                <a:latin typeface="Times New Roman" pitchFamily="18" charset="0"/>
                <a:cs typeface="Times New Roman" pitchFamily="18" charset="0"/>
              </a:rPr>
              <a:t> </a:t>
            </a:r>
            <a:r>
              <a:rPr lang="en-US" altLang="zh-CN" sz="2000" b="1" i="1">
                <a:latin typeface="Times New Roman" pitchFamily="18" charset="0"/>
                <a:cs typeface="Times New Roman" pitchFamily="18" charset="0"/>
              </a:rPr>
              <a:t>n </a:t>
            </a:r>
            <a:r>
              <a:rPr lang="zh-CN" altLang="en-US" sz="2000" b="1">
                <a:latin typeface="Times New Roman" pitchFamily="18" charset="0"/>
                <a:cs typeface="Times New Roman" pitchFamily="18" charset="0"/>
              </a:rPr>
              <a:t>共有支路电阻之负值（当所有网孔电流方向取向一致时）；如果两个网孔之间无共有或只有纯电源（理想、受控）支路，则互电阻为</a:t>
            </a:r>
            <a:r>
              <a:rPr lang="en-US" altLang="zh-CN" sz="2000" b="1">
                <a:latin typeface="Times New Roman" pitchFamily="18" charset="0"/>
                <a:cs typeface="Times New Roman" pitchFamily="18" charset="0"/>
              </a:rPr>
              <a:t>0</a:t>
            </a:r>
            <a:r>
              <a:rPr lang="zh-CN" altLang="en-US" sz="2000" b="1">
                <a:latin typeface="Times New Roman" pitchFamily="18" charset="0"/>
                <a:cs typeface="Times New Roman" pitchFamily="18" charset="0"/>
              </a:rPr>
              <a:t>。一般情况有： </a:t>
            </a:r>
            <a:r>
              <a:rPr lang="en-US" altLang="zh-CN" sz="2000" b="1" i="1">
                <a:latin typeface="Times New Roman" pitchFamily="18" charset="0"/>
                <a:cs typeface="Times New Roman" pitchFamily="18" charset="0"/>
              </a:rPr>
              <a:t>R</a:t>
            </a:r>
            <a:r>
              <a:rPr lang="en-US" altLang="zh-CN" sz="2000" b="1" i="1" baseline="-25000">
                <a:latin typeface="Times New Roman" pitchFamily="18" charset="0"/>
                <a:cs typeface="Times New Roman" pitchFamily="18" charset="0"/>
              </a:rPr>
              <a:t>jk</a:t>
            </a:r>
            <a:r>
              <a:rPr lang="en-US" altLang="zh-CN" sz="2000" b="1">
                <a:latin typeface="Times New Roman" pitchFamily="18" charset="0"/>
                <a:cs typeface="Times New Roman" pitchFamily="18" charset="0"/>
              </a:rPr>
              <a:t> = </a:t>
            </a:r>
            <a:r>
              <a:rPr lang="en-US" altLang="zh-CN" sz="2000" b="1" i="1">
                <a:latin typeface="Times New Roman" pitchFamily="18" charset="0"/>
                <a:cs typeface="Times New Roman" pitchFamily="18" charset="0"/>
              </a:rPr>
              <a:t>R</a:t>
            </a:r>
            <a:r>
              <a:rPr lang="en-US" altLang="zh-CN" sz="2000" b="1" i="1" baseline="-25000">
                <a:latin typeface="Times New Roman" pitchFamily="18" charset="0"/>
                <a:cs typeface="Times New Roman" pitchFamily="18" charset="0"/>
              </a:rPr>
              <a:t>kj</a:t>
            </a:r>
          </a:p>
        </p:txBody>
      </p:sp>
      <p:sp>
        <p:nvSpPr>
          <p:cNvPr id="34821" name="Text Box 5"/>
          <p:cNvSpPr txBox="1">
            <a:spLocks noChangeArrowheads="1"/>
          </p:cNvSpPr>
          <p:nvPr/>
        </p:nvSpPr>
        <p:spPr bwMode="auto">
          <a:xfrm>
            <a:off x="285750" y="4660900"/>
            <a:ext cx="7864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zh-CN" altLang="zh-CN" sz="2000" b="1" dirty="0">
                <a:latin typeface="Times New Roman" pitchFamily="18" charset="0"/>
                <a:cs typeface="Times New Roman" pitchFamily="18" charset="0"/>
              </a:rPr>
              <a:t>3、</a:t>
            </a:r>
            <a:r>
              <a:rPr lang="en-US" altLang="zh-CN" sz="2000" b="1" i="1" dirty="0" err="1">
                <a:latin typeface="Times New Roman" pitchFamily="18" charset="0"/>
                <a:cs typeface="Times New Roman" pitchFamily="18" charset="0"/>
              </a:rPr>
              <a:t>U</a:t>
            </a:r>
            <a:r>
              <a:rPr lang="en-US" altLang="zh-CN" sz="2000" b="1" i="1" baseline="-25000" dirty="0" err="1">
                <a:latin typeface="Times New Roman" pitchFamily="18" charset="0"/>
                <a:cs typeface="Times New Roman" pitchFamily="18" charset="0"/>
              </a:rPr>
              <a:t>j</a:t>
            </a:r>
            <a:r>
              <a:rPr lang="en-US" altLang="zh-CN" sz="2000" b="1" baseline="-25000" dirty="0" err="1">
                <a:latin typeface="Times New Roman" pitchFamily="18" charset="0"/>
                <a:cs typeface="Times New Roman" pitchFamily="18" charset="0"/>
              </a:rPr>
              <a:t>S</a:t>
            </a:r>
            <a:r>
              <a:rPr lang="en-US" altLang="zh-CN" sz="2000" b="1" i="1" baseline="-25000"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为沿网孔</a:t>
            </a:r>
            <a:r>
              <a:rPr lang="zh-CN" altLang="en-US" sz="2000" b="1" i="1"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j </a:t>
            </a:r>
            <a:r>
              <a:rPr lang="zh-CN" altLang="en-US" sz="2000" b="1" dirty="0">
                <a:latin typeface="Times New Roman" pitchFamily="18" charset="0"/>
                <a:cs typeface="Times New Roman" pitchFamily="18" charset="0"/>
              </a:rPr>
              <a:t>绕</a:t>
            </a:r>
            <a:r>
              <a:rPr lang="zh-CN" altLang="en-US" sz="2000" b="1" dirty="0" smtClean="0">
                <a:latin typeface="Times New Roman" pitchFamily="18" charset="0"/>
                <a:cs typeface="Times New Roman" pitchFamily="18" charset="0"/>
              </a:rPr>
              <a:t>向</a:t>
            </a:r>
            <a:r>
              <a:rPr lang="zh-CN" altLang="en-US" sz="2000" b="1" dirty="0" smtClean="0">
                <a:solidFill>
                  <a:srgbClr val="FF0000"/>
                </a:solidFill>
                <a:latin typeface="Times New Roman" pitchFamily="18" charset="0"/>
                <a:cs typeface="Times New Roman" pitchFamily="18" charset="0"/>
              </a:rPr>
              <a:t>纯电源</a:t>
            </a:r>
            <a:r>
              <a:rPr lang="zh-CN" altLang="en-US" sz="2000" b="1" dirty="0">
                <a:solidFill>
                  <a:srgbClr val="FF0000"/>
                </a:solidFill>
                <a:latin typeface="Times New Roman" pitchFamily="18" charset="0"/>
                <a:cs typeface="Times New Roman" pitchFamily="18" charset="0"/>
              </a:rPr>
              <a:t>支路</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包括受控电源</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电压升之和。对于电流源形式的电源模型，应转变为电压源形式的电源模型，以便于列写网孔方程。</a:t>
            </a:r>
          </a:p>
        </p:txBody>
      </p:sp>
      <p:sp>
        <p:nvSpPr>
          <p:cNvPr id="34822" name="Text Box 6"/>
          <p:cNvSpPr txBox="1">
            <a:spLocks noChangeArrowheads="1"/>
          </p:cNvSpPr>
          <p:nvPr/>
        </p:nvSpPr>
        <p:spPr bwMode="auto">
          <a:xfrm>
            <a:off x="193675" y="831850"/>
            <a:ext cx="521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pitchFamily="18" charset="0"/>
                <a:cs typeface="Times New Roman" pitchFamily="18" charset="0"/>
              </a:rPr>
              <a:t>每个网孔的方程具有统一的结构 </a:t>
            </a:r>
            <a:r>
              <a:rPr lang="en-US" altLang="zh-CN" sz="2000" b="1">
                <a:latin typeface="Times New Roman" pitchFamily="18" charset="0"/>
                <a:cs typeface="Times New Roman" pitchFamily="18" charset="0"/>
              </a:rPr>
              <a:t>(</a:t>
            </a:r>
            <a:r>
              <a:rPr lang="zh-CN" altLang="en-US" sz="2000" b="1">
                <a:latin typeface="Times New Roman" pitchFamily="18" charset="0"/>
                <a:cs typeface="Times New Roman" pitchFamily="18" charset="0"/>
              </a:rPr>
              <a:t>对网孔</a:t>
            </a:r>
            <a:r>
              <a:rPr lang="zh-CN" altLang="en-US" sz="2000" b="1" i="1">
                <a:latin typeface="Times New Roman" pitchFamily="18" charset="0"/>
                <a:cs typeface="Times New Roman" pitchFamily="18" charset="0"/>
              </a:rPr>
              <a:t> </a:t>
            </a:r>
            <a:r>
              <a:rPr lang="en-US" altLang="zh-CN" sz="2000" b="1" i="1">
                <a:latin typeface="Times New Roman" pitchFamily="18" charset="0"/>
                <a:cs typeface="Times New Roman" pitchFamily="18" charset="0"/>
              </a:rPr>
              <a:t>j </a:t>
            </a:r>
            <a:r>
              <a:rPr lang="en-US" altLang="zh-CN" sz="2000" b="1">
                <a:latin typeface="Times New Roman" pitchFamily="18" charset="0"/>
                <a:cs typeface="Times New Roman" pitchFamily="18" charset="0"/>
              </a:rPr>
              <a:t>)</a:t>
            </a:r>
            <a:r>
              <a:rPr lang="zh-CN" altLang="en-US" sz="2000" b="1">
                <a:latin typeface="Times New Roman" pitchFamily="18" charset="0"/>
                <a:cs typeface="Times New Roman" pitchFamily="18" charset="0"/>
              </a:rPr>
              <a:t>：</a:t>
            </a:r>
          </a:p>
        </p:txBody>
      </p:sp>
      <p:graphicFrame>
        <p:nvGraphicFramePr>
          <p:cNvPr id="63488" name="Object 2"/>
          <p:cNvGraphicFramePr>
            <a:graphicFrameLocks noChangeAspect="1"/>
          </p:cNvGraphicFramePr>
          <p:nvPr/>
        </p:nvGraphicFramePr>
        <p:xfrm>
          <a:off x="1093788" y="1371600"/>
          <a:ext cx="5014912" cy="387350"/>
        </p:xfrm>
        <a:graphic>
          <a:graphicData uri="http://schemas.openxmlformats.org/presentationml/2006/ole">
            <mc:AlternateContent xmlns:mc="http://schemas.openxmlformats.org/markup-compatibility/2006">
              <mc:Choice xmlns:v="urn:schemas-microsoft-com:vml" Requires="v">
                <p:oleObj spid="_x0000_s13358" name="Equation" r:id="rId3" imgW="4144320" imgH="304560" progId="">
                  <p:embed/>
                </p:oleObj>
              </mc:Choice>
              <mc:Fallback>
                <p:oleObj name="Equation" r:id="rId3" imgW="4144320" imgH="304560"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371600"/>
                        <a:ext cx="501491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Rectangle 8"/>
          <p:cNvSpPr>
            <a:spLocks noGrp="1" noChangeArrowheads="1"/>
          </p:cNvSpPr>
          <p:nvPr>
            <p:ph type="title" idx="4294967295"/>
          </p:nvPr>
        </p:nvSpPr>
        <p:spPr>
          <a:xfrm>
            <a:off x="-19050" y="0"/>
            <a:ext cx="9163050" cy="665163"/>
          </a:xfrm>
        </p:spPr>
        <p:txBody>
          <a:bodyPr/>
          <a:lstStyle/>
          <a:p>
            <a:pPr eaLnBrk="1" hangingPunct="1"/>
            <a:r>
              <a:rPr lang="en-US" altLang="zh-CN" smtClean="0">
                <a:ea typeface="宋体" charset="-122"/>
              </a:rPr>
              <a:t>2-3  </a:t>
            </a:r>
            <a:r>
              <a:rPr lang="zh-CN" altLang="en-US" smtClean="0">
                <a:ea typeface="宋体" charset="-122"/>
              </a:rPr>
              <a:t>网孔电流分析法（续</a:t>
            </a:r>
            <a:r>
              <a:rPr lang="en-US" altLang="zh-CN" smtClean="0">
                <a:ea typeface="宋体" charset="-122"/>
              </a:rPr>
              <a:t>3</a:t>
            </a:r>
            <a:r>
              <a:rPr lang="zh-CN" altLang="en-US" smtClean="0">
                <a:ea typeface="宋体" charset="-122"/>
              </a:rPr>
              <a:t>）</a:t>
            </a:r>
          </a:p>
        </p:txBody>
      </p:sp>
      <p:sp>
        <p:nvSpPr>
          <p:cNvPr id="2" name="灯片编号占位符 1"/>
          <p:cNvSpPr>
            <a:spLocks noGrp="1"/>
          </p:cNvSpPr>
          <p:nvPr>
            <p:ph type="sldNum" sz="quarter" idx="10"/>
          </p:nvPr>
        </p:nvSpPr>
        <p:spPr/>
        <p:txBody>
          <a:bodyPr/>
          <a:lstStyle/>
          <a:p>
            <a:pPr>
              <a:defRPr/>
            </a:pPr>
            <a:fld id="{2F2206FA-1019-4251-9031-97BDFCC15F39}" type="slidenum">
              <a:rPr lang="zh-CN" altLang="en-US" smtClean="0"/>
              <a:pPr>
                <a:defRPr/>
              </a:pPr>
              <a:t>37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34822"/>
                                        </p:tgtEl>
                                        <p:attrNameLst>
                                          <p:attrName>style.visibility</p:attrName>
                                        </p:attrNameLst>
                                      </p:cBhvr>
                                      <p:to>
                                        <p:strVal val="visible"/>
                                      </p:to>
                                    </p:set>
                                    <p:animEffect transition="in" filter="wipe(left)">
                                      <p:cBhvr>
                                        <p:cTn id="7" dur="75"/>
                                        <p:tgtEl>
                                          <p:spTgt spid="34822"/>
                                        </p:tgtEl>
                                      </p:cBhvr>
                                    </p:animEffect>
                                  </p:childTnLst>
                                </p:cTn>
                              </p:par>
                            </p:childTnLst>
                          </p:cTn>
                        </p:par>
                        <p:par>
                          <p:cTn id="8" fill="hold" nodeType="afterGroup">
                            <p:stCondLst>
                              <p:cond delay="1575"/>
                            </p:stCondLst>
                            <p:childTnLst>
                              <p:par>
                                <p:cTn id="9" presetID="22" presetClass="entr" presetSubtype="8" fill="hold" nodeType="afterEffect">
                                  <p:stCondLst>
                                    <p:cond delay="0"/>
                                  </p:stCondLst>
                                  <p:childTnLst>
                                    <p:set>
                                      <p:cBhvr>
                                        <p:cTn id="10" dur="1" fill="hold">
                                          <p:stCondLst>
                                            <p:cond delay="0"/>
                                          </p:stCondLst>
                                        </p:cTn>
                                        <p:tgtEl>
                                          <p:spTgt spid="63488"/>
                                        </p:tgtEl>
                                        <p:attrNameLst>
                                          <p:attrName>style.visibility</p:attrName>
                                        </p:attrNameLst>
                                      </p:cBhvr>
                                      <p:to>
                                        <p:strVal val="visible"/>
                                      </p:to>
                                    </p:set>
                                    <p:animEffect transition="in" filter="wipe(left)">
                                      <p:cBhvr>
                                        <p:cTn id="11" dur="500"/>
                                        <p:tgtEl>
                                          <p:spTgt spid="634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34818"/>
                                        </p:tgtEl>
                                        <p:attrNameLst>
                                          <p:attrName>style.visibility</p:attrName>
                                        </p:attrNameLst>
                                      </p:cBhvr>
                                      <p:to>
                                        <p:strVal val="visible"/>
                                      </p:to>
                                    </p:set>
                                    <p:animEffect transition="in" filter="wipe(left)">
                                      <p:cBhvr>
                                        <p:cTn id="16" dur="75"/>
                                        <p:tgtEl>
                                          <p:spTgt spid="348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4819">
                                            <p:txEl>
                                              <p:pRg st="0" end="0"/>
                                            </p:txEl>
                                          </p:spTgt>
                                        </p:tgtEl>
                                        <p:attrNameLst>
                                          <p:attrName>style.visibility</p:attrName>
                                        </p:attrNameLst>
                                      </p:cBhvr>
                                      <p:to>
                                        <p:strVal val="visible"/>
                                      </p:to>
                                    </p:set>
                                    <p:animEffect transition="in" filter="wipe(left)">
                                      <p:cBhvr>
                                        <p:cTn id="21" dur="75"/>
                                        <p:tgtEl>
                                          <p:spTgt spid="34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34820">
                                            <p:txEl>
                                              <p:pRg st="0" end="0"/>
                                            </p:txEl>
                                          </p:spTgt>
                                        </p:tgtEl>
                                        <p:attrNameLst>
                                          <p:attrName>style.visibility</p:attrName>
                                        </p:attrNameLst>
                                      </p:cBhvr>
                                      <p:to>
                                        <p:strVal val="visible"/>
                                      </p:to>
                                    </p:set>
                                    <p:animEffect transition="in" filter="wipe(left)">
                                      <p:cBhvr>
                                        <p:cTn id="26" dur="75"/>
                                        <p:tgtEl>
                                          <p:spTgt spid="3482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34821">
                                            <p:txEl>
                                              <p:pRg st="0" end="0"/>
                                            </p:txEl>
                                          </p:spTgt>
                                        </p:tgtEl>
                                        <p:attrNameLst>
                                          <p:attrName>style.visibility</p:attrName>
                                        </p:attrNameLst>
                                      </p:cBhvr>
                                      <p:to>
                                        <p:strVal val="visible"/>
                                      </p:to>
                                    </p:set>
                                    <p:animEffect transition="in" filter="wipe(left)">
                                      <p:cBhvr>
                                        <p:cTn id="31" dur="75"/>
                                        <p:tgtEl>
                                          <p:spTgt spid="348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build="p" autoUpdateAnimBg="0"/>
      <p:bldP spid="34820" grpId="0" build="p" autoUpdateAnimBg="0"/>
      <p:bldP spid="34821" grpId="0" build="p" autoUpdateAnimBg="0"/>
      <p:bldP spid="3482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512" y="1171148"/>
            <a:ext cx="8712968"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473075" indent="-4730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、将含源支路转化为电压源与电阻串联的形式</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熟练后可不转化</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。设定各网孔电流（取一致的绕向）。</a:t>
            </a:r>
          </a:p>
        </p:txBody>
      </p:sp>
      <p:sp>
        <p:nvSpPr>
          <p:cNvPr id="35844" name="Text Box 4"/>
          <p:cNvSpPr txBox="1">
            <a:spLocks noChangeArrowheads="1"/>
          </p:cNvSpPr>
          <p:nvPr/>
        </p:nvSpPr>
        <p:spPr bwMode="auto">
          <a:xfrm>
            <a:off x="179512" y="2268064"/>
            <a:ext cx="6266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、对每个内网孔</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假定有</a:t>
            </a:r>
            <a:r>
              <a:rPr lang="en-US" altLang="zh-CN" sz="2400" b="1" i="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个</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列写网孔方程：</a:t>
            </a:r>
          </a:p>
        </p:txBody>
      </p:sp>
      <p:sp>
        <p:nvSpPr>
          <p:cNvPr id="35845" name="Text Box 5"/>
          <p:cNvSpPr txBox="1">
            <a:spLocks noChangeArrowheads="1"/>
          </p:cNvSpPr>
          <p:nvPr/>
        </p:nvSpPr>
        <p:spPr bwMode="auto">
          <a:xfrm>
            <a:off x="744954" y="2871404"/>
            <a:ext cx="6604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spcAft>
                <a:spcPct val="10000"/>
              </a:spcAft>
            </a:pPr>
            <a:r>
              <a:rPr lang="en-US" altLang="zh-CN" sz="2400" b="1" i="1" dirty="0">
                <a:latin typeface="Times New Roman" pitchFamily="18" charset="0"/>
                <a:cs typeface="Times New Roman" pitchFamily="18" charset="0"/>
              </a:rPr>
              <a:t>R</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R</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2</a:t>
            </a:r>
            <a:r>
              <a:rPr lang="en-US" altLang="zh-CN" sz="2400" b="1" i="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R</a:t>
            </a:r>
            <a:r>
              <a:rPr lang="en-US" altLang="zh-CN" sz="2400" b="1" i="1" baseline="-25000" dirty="0" err="1">
                <a:latin typeface="Times New Roman" pitchFamily="18" charset="0"/>
                <a:cs typeface="Times New Roman" pitchFamily="18" charset="0"/>
              </a:rPr>
              <a:t>ii</a:t>
            </a:r>
            <a:r>
              <a:rPr lang="en-US" altLang="zh-CN" sz="2400" b="1" i="1" dirty="0" err="1">
                <a:latin typeface="Times New Roman" pitchFamily="18" charset="0"/>
                <a:cs typeface="Times New Roman" pitchFamily="18" charset="0"/>
              </a:rPr>
              <a:t>I</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R</a:t>
            </a:r>
            <a:r>
              <a:rPr lang="en-US" altLang="zh-CN" sz="2400" b="1" i="1" baseline="-25000" dirty="0" err="1" smtClean="0">
                <a:latin typeface="Times New Roman" pitchFamily="18" charset="0"/>
                <a:cs typeface="Times New Roman" pitchFamily="18" charset="0"/>
              </a:rPr>
              <a:t>ik</a:t>
            </a:r>
            <a:r>
              <a:rPr lang="en-US" altLang="zh-CN" sz="2400" b="1" i="1" dirty="0" err="1" smtClean="0">
                <a:latin typeface="Times New Roman" pitchFamily="18" charset="0"/>
                <a:cs typeface="Times New Roman" pitchFamily="18" charset="0"/>
              </a:rPr>
              <a:t>I</a:t>
            </a:r>
            <a:r>
              <a:rPr lang="en-US" altLang="zh-CN" sz="2400" b="1" i="1" baseline="-25000" dirty="0" err="1"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U</a:t>
            </a:r>
            <a:r>
              <a:rPr lang="en-US" altLang="zh-CN" sz="2400" b="1" i="1" baseline="-25000" dirty="0" err="1" smtClean="0">
                <a:latin typeface="Times New Roman" pitchFamily="18" charset="0"/>
                <a:cs typeface="Times New Roman" pitchFamily="18" charset="0"/>
              </a:rPr>
              <a:t>i</a:t>
            </a:r>
            <a:r>
              <a:rPr lang="en-US" altLang="zh-CN" sz="2400" b="1" baseline="-25000" dirty="0" err="1" smtClean="0">
                <a:latin typeface="Times New Roman" pitchFamily="18" charset="0"/>
                <a:cs typeface="Times New Roman" pitchFamily="18" charset="0"/>
              </a:rPr>
              <a:t>s</a:t>
            </a:r>
            <a:r>
              <a:rPr lang="en-US" altLang="zh-CN" sz="2400" b="1" baseline="-25000" dirty="0">
                <a:latin typeface="Times New Roman" pitchFamily="18" charset="0"/>
                <a:cs typeface="Times New Roman" pitchFamily="18" charset="0"/>
              </a:rPr>
              <a:t>	</a:t>
            </a:r>
            <a:r>
              <a:rPr lang="en-US" altLang="zh-CN" sz="2400" b="1" i="1" dirty="0" err="1">
                <a:latin typeface="Times New Roman" pitchFamily="18" charset="0"/>
                <a:cs typeface="Times New Roman" pitchFamily="18" charset="0"/>
              </a:rPr>
              <a:t>i</a:t>
            </a:r>
            <a:r>
              <a:rPr lang="en-US" altLang="zh-CN" sz="2400" b="1" i="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1,2,…,</a:t>
            </a:r>
            <a:r>
              <a:rPr lang="en-US" altLang="zh-CN" sz="2400" b="1" i="1" dirty="0">
                <a:latin typeface="Times New Roman" pitchFamily="18" charset="0"/>
                <a:cs typeface="Times New Roman" pitchFamily="18" charset="0"/>
              </a:rPr>
              <a:t>k</a:t>
            </a:r>
          </a:p>
        </p:txBody>
      </p:sp>
      <p:sp>
        <p:nvSpPr>
          <p:cNvPr id="35846" name="Text Box 6"/>
          <p:cNvSpPr txBox="1">
            <a:spLocks noChangeArrowheads="1"/>
          </p:cNvSpPr>
          <p:nvPr/>
        </p:nvSpPr>
        <p:spPr bwMode="auto">
          <a:xfrm>
            <a:off x="154404" y="3552132"/>
            <a:ext cx="71945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、联立求解上面的</a:t>
            </a:r>
            <a:r>
              <a:rPr lang="en-US" altLang="zh-CN" sz="2400" b="1" i="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个网孔方程，求出网孔电流</a:t>
            </a:r>
          </a:p>
          <a:p>
            <a:pPr eaLnBrk="1" hangingPunct="1">
              <a:lnSpc>
                <a:spcPct val="125000"/>
              </a:lnSpc>
            </a:pPr>
            <a:r>
              <a:rPr lang="zh-CN" altLang="zh-CN" sz="2400" b="1" i="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I</a:t>
            </a:r>
            <a:r>
              <a:rPr lang="en-US" altLang="zh-CN" sz="2400" b="1" i="1" baseline="-25000" dirty="0" err="1">
                <a:latin typeface="Times New Roman" pitchFamily="18" charset="0"/>
                <a:cs typeface="Times New Roman" pitchFamily="18" charset="0"/>
              </a:rPr>
              <a:t>k</a:t>
            </a:r>
            <a:endParaRPr lang="en-US" altLang="zh-CN" sz="2400" b="1" i="1" baseline="-25000" dirty="0">
              <a:latin typeface="Times New Roman" pitchFamily="18" charset="0"/>
              <a:cs typeface="Times New Roman" pitchFamily="18" charset="0"/>
            </a:endParaRPr>
          </a:p>
        </p:txBody>
      </p:sp>
      <p:sp>
        <p:nvSpPr>
          <p:cNvPr id="35847" name="Text Box 7"/>
          <p:cNvSpPr txBox="1">
            <a:spLocks noChangeArrowheads="1"/>
          </p:cNvSpPr>
          <p:nvPr/>
        </p:nvSpPr>
        <p:spPr bwMode="auto">
          <a:xfrm>
            <a:off x="200677" y="4677056"/>
            <a:ext cx="8691803" cy="10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、根据各个支路的连接位置，利用网孔电流求出所需的支路电</a:t>
            </a:r>
          </a:p>
          <a:p>
            <a:pPr eaLnBrk="1" hangingPunct="1">
              <a:lnSpc>
                <a:spcPct val="130000"/>
              </a:lnSpc>
            </a:pPr>
            <a:r>
              <a:rPr lang="zh-CN" altLang="en-US" sz="2400" b="1" dirty="0">
                <a:latin typeface="Times New Roman" pitchFamily="18" charset="0"/>
                <a:cs typeface="Times New Roman" pitchFamily="18" charset="0"/>
              </a:rPr>
              <a:t>   流；根据支路的特性确定支路电压。</a:t>
            </a:r>
          </a:p>
        </p:txBody>
      </p:sp>
      <p:sp>
        <p:nvSpPr>
          <p:cNvPr id="54279" name="Rectangle 8"/>
          <p:cNvSpPr>
            <a:spLocks noGrp="1" noChangeArrowheads="1"/>
          </p:cNvSpPr>
          <p:nvPr>
            <p:ph type="title" idx="4294967295"/>
          </p:nvPr>
        </p:nvSpPr>
        <p:spPr>
          <a:xfrm>
            <a:off x="-19050" y="0"/>
            <a:ext cx="9163050" cy="665163"/>
          </a:xfrm>
        </p:spPr>
        <p:txBody>
          <a:bodyPr/>
          <a:lstStyle/>
          <a:p>
            <a:pPr eaLnBrk="1" hangingPunct="1"/>
            <a:r>
              <a:rPr lang="en-US" altLang="zh-CN" smtClean="0">
                <a:ea typeface="宋体" charset="-122"/>
              </a:rPr>
              <a:t>2-3  </a:t>
            </a:r>
            <a:r>
              <a:rPr lang="zh-CN" altLang="en-US" smtClean="0">
                <a:ea typeface="宋体" charset="-122"/>
              </a:rPr>
              <a:t>网孔电流分析法（续</a:t>
            </a:r>
            <a:r>
              <a:rPr lang="en-US" altLang="zh-CN" smtClean="0">
                <a:ea typeface="宋体" charset="-122"/>
              </a:rPr>
              <a:t>4</a:t>
            </a:r>
            <a:r>
              <a:rPr lang="zh-CN" altLang="en-US" smtClean="0">
                <a:ea typeface="宋体" charset="-122"/>
              </a:rPr>
              <a:t>）</a:t>
            </a:r>
          </a:p>
        </p:txBody>
      </p:sp>
      <p:sp>
        <p:nvSpPr>
          <p:cNvPr id="54280" name="Text Box 9"/>
          <p:cNvSpPr txBox="1">
            <a:spLocks noChangeArrowheads="1"/>
          </p:cNvSpPr>
          <p:nvPr/>
        </p:nvSpPr>
        <p:spPr bwMode="auto">
          <a:xfrm>
            <a:off x="-19050" y="773261"/>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Times New Roman" pitchFamily="18" charset="0"/>
                <a:cs typeface="Times New Roman" pitchFamily="18" charset="0"/>
              </a:rPr>
              <a:t>网孔电流法分析过程：</a:t>
            </a:r>
          </a:p>
        </p:txBody>
      </p:sp>
      <p:sp>
        <p:nvSpPr>
          <p:cNvPr id="2" name="灯片编号占位符 1"/>
          <p:cNvSpPr>
            <a:spLocks noGrp="1"/>
          </p:cNvSpPr>
          <p:nvPr>
            <p:ph type="sldNum" sz="quarter" idx="10"/>
          </p:nvPr>
        </p:nvSpPr>
        <p:spPr/>
        <p:txBody>
          <a:bodyPr/>
          <a:lstStyle/>
          <a:p>
            <a:pPr>
              <a:defRPr/>
            </a:pPr>
            <a:fld id="{2F2206FA-1019-4251-9031-97BDFCC15F39}" type="slidenum">
              <a:rPr lang="zh-CN" altLang="en-US" smtClean="0"/>
              <a:pPr>
                <a:defRPr/>
              </a:pPr>
              <a:t>38</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75"/>
                                        <p:tgtEl>
                                          <p:spTgt spid="35843">
                                            <p:txEl>
                                              <p:pRg st="0" end="0"/>
                                            </p:txEl>
                                          </p:spTgt>
                                        </p:tgtEl>
                                      </p:cBhvr>
                                    </p:animEffect>
                                  </p:childTnLst>
                                </p:cTn>
                              </p:par>
                            </p:childTnLst>
                          </p:cTn>
                        </p:par>
                        <p:par>
                          <p:cTn id="8" fill="hold" nodeType="afterGroup">
                            <p:stCondLst>
                              <p:cond delay="3525"/>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35844">
                                            <p:txEl>
                                              <p:pRg st="0" end="0"/>
                                            </p:txEl>
                                          </p:spTgt>
                                        </p:tgtEl>
                                        <p:attrNameLst>
                                          <p:attrName>style.visibility</p:attrName>
                                        </p:attrNameLst>
                                      </p:cBhvr>
                                      <p:to>
                                        <p:strVal val="visible"/>
                                      </p:to>
                                    </p:set>
                                    <p:animEffect transition="in" filter="wipe(left)">
                                      <p:cBhvr>
                                        <p:cTn id="11" dur="75"/>
                                        <p:tgtEl>
                                          <p:spTgt spid="35844">
                                            <p:txEl>
                                              <p:pRg st="0" end="0"/>
                                            </p:txEl>
                                          </p:spTgt>
                                        </p:tgtEl>
                                      </p:cBhvr>
                                    </p:animEffect>
                                  </p:childTnLst>
                                </p:cTn>
                              </p:par>
                            </p:childTnLst>
                          </p:cTn>
                        </p:par>
                        <p:par>
                          <p:cTn id="12" fill="hold" nodeType="afterGroup">
                            <p:stCondLst>
                              <p:cond delay="5175"/>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35845">
                                            <p:txEl>
                                              <p:pRg st="0" end="0"/>
                                            </p:txEl>
                                          </p:spTgt>
                                        </p:tgtEl>
                                        <p:attrNameLst>
                                          <p:attrName>style.visibility</p:attrName>
                                        </p:attrNameLst>
                                      </p:cBhvr>
                                      <p:to>
                                        <p:strVal val="visible"/>
                                      </p:to>
                                    </p:set>
                                    <p:animEffect transition="in" filter="wipe(left)">
                                      <p:cBhvr>
                                        <p:cTn id="15" dur="75"/>
                                        <p:tgtEl>
                                          <p:spTgt spid="35845">
                                            <p:txEl>
                                              <p:pRg st="0" end="0"/>
                                            </p:txEl>
                                          </p:spTgt>
                                        </p:tgtEl>
                                      </p:cBhvr>
                                    </p:animEffect>
                                  </p:childTnLst>
                                </p:cTn>
                              </p:par>
                            </p:childTnLst>
                          </p:cTn>
                        </p:par>
                        <p:par>
                          <p:cTn id="16" fill="hold" nodeType="afterGroup">
                            <p:stCondLst>
                              <p:cond delay="8175"/>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35846">
                                            <p:txEl>
                                              <p:pRg st="0" end="0"/>
                                            </p:txEl>
                                          </p:spTgt>
                                        </p:tgtEl>
                                        <p:attrNameLst>
                                          <p:attrName>style.visibility</p:attrName>
                                        </p:attrNameLst>
                                      </p:cBhvr>
                                      <p:to>
                                        <p:strVal val="visible"/>
                                      </p:to>
                                    </p:set>
                                    <p:animEffect transition="in" filter="wipe(left)">
                                      <p:cBhvr>
                                        <p:cTn id="19" dur="75"/>
                                        <p:tgtEl>
                                          <p:spTgt spid="35846">
                                            <p:txEl>
                                              <p:pRg st="0" end="0"/>
                                            </p:txEl>
                                          </p:spTgt>
                                        </p:tgtEl>
                                      </p:cBhvr>
                                    </p:animEffect>
                                  </p:childTnLst>
                                </p:cTn>
                              </p:par>
                            </p:childTnLst>
                          </p:cTn>
                        </p:par>
                        <p:par>
                          <p:cTn id="20" fill="hold" nodeType="afterGroup">
                            <p:stCondLst>
                              <p:cond delay="9825"/>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35846">
                                            <p:txEl>
                                              <p:pRg st="1" end="1"/>
                                            </p:txEl>
                                          </p:spTgt>
                                        </p:tgtEl>
                                        <p:attrNameLst>
                                          <p:attrName>style.visibility</p:attrName>
                                        </p:attrNameLst>
                                      </p:cBhvr>
                                      <p:to>
                                        <p:strVal val="visible"/>
                                      </p:to>
                                    </p:set>
                                    <p:animEffect transition="in" filter="wipe(left)">
                                      <p:cBhvr>
                                        <p:cTn id="23" dur="75"/>
                                        <p:tgtEl>
                                          <p:spTgt spid="35846">
                                            <p:txEl>
                                              <p:pRg st="1" end="1"/>
                                            </p:txEl>
                                          </p:spTgt>
                                        </p:tgtEl>
                                      </p:cBhvr>
                                    </p:animEffect>
                                  </p:childTnLst>
                                </p:cTn>
                              </p:par>
                            </p:childTnLst>
                          </p:cTn>
                        </p:par>
                        <p:par>
                          <p:cTn id="24" fill="hold" nodeType="afterGroup">
                            <p:stCondLst>
                              <p:cond delay="10575"/>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35847">
                                            <p:txEl>
                                              <p:pRg st="0" end="0"/>
                                            </p:txEl>
                                          </p:spTgt>
                                        </p:tgtEl>
                                        <p:attrNameLst>
                                          <p:attrName>style.visibility</p:attrName>
                                        </p:attrNameLst>
                                      </p:cBhvr>
                                      <p:to>
                                        <p:strVal val="visible"/>
                                      </p:to>
                                    </p:set>
                                    <p:animEffect transition="in" filter="wipe(left)">
                                      <p:cBhvr>
                                        <p:cTn id="27" dur="75"/>
                                        <p:tgtEl>
                                          <p:spTgt spid="35847">
                                            <p:txEl>
                                              <p:pRg st="0" end="0"/>
                                            </p:txEl>
                                          </p:spTgt>
                                        </p:tgtEl>
                                      </p:cBhvr>
                                    </p:animEffect>
                                  </p:childTnLst>
                                </p:cTn>
                              </p:par>
                            </p:childTnLst>
                          </p:cTn>
                        </p:par>
                        <p:par>
                          <p:cTn id="28" fill="hold" nodeType="afterGroup">
                            <p:stCondLst>
                              <p:cond delay="12675"/>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35847">
                                            <p:txEl>
                                              <p:pRg st="1" end="1"/>
                                            </p:txEl>
                                          </p:spTgt>
                                        </p:tgtEl>
                                        <p:attrNameLst>
                                          <p:attrName>style.visibility</p:attrName>
                                        </p:attrNameLst>
                                      </p:cBhvr>
                                      <p:to>
                                        <p:strVal val="visible"/>
                                      </p:to>
                                    </p:set>
                                    <p:animEffect transition="in" filter="wipe(left)">
                                      <p:cBhvr>
                                        <p:cTn id="31" dur="75"/>
                                        <p:tgtEl>
                                          <p:spTgt spid="358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5844" grpId="0" build="p" autoUpdateAnimBg="0" advAuto="0"/>
      <p:bldP spid="35845" grpId="0" build="p" autoUpdateAnimBg="0" advAuto="0"/>
      <p:bldP spid="35846" grpId="0" build="p" autoUpdateAnimBg="0" advAuto="0"/>
      <p:bldP spid="35847"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28600" y="974725"/>
            <a:ext cx="8534400"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用</a:t>
            </a:r>
            <a:r>
              <a:rPr lang="zh-CN" altLang="en-US" sz="2400" b="1" dirty="0">
                <a:solidFill>
                  <a:schemeClr val="tx2"/>
                </a:solidFill>
                <a:latin typeface="Times New Roman" panose="02020603050405020304" pitchFamily="18" charset="0"/>
                <a:cs typeface="Times New Roman" panose="02020603050405020304" pitchFamily="18" charset="0"/>
              </a:rPr>
              <a:t>网孔分析法</a:t>
            </a:r>
            <a:r>
              <a:rPr lang="zh-CN" altLang="en-US" sz="2400" b="1" dirty="0" smtClean="0">
                <a:solidFill>
                  <a:schemeClr val="tx2"/>
                </a:solidFill>
                <a:latin typeface="Times New Roman" panose="02020603050405020304" pitchFamily="18" charset="0"/>
                <a:cs typeface="Times New Roman" panose="02020603050405020304" pitchFamily="18" charset="0"/>
              </a:rPr>
              <a:t>求各</a:t>
            </a:r>
            <a:r>
              <a:rPr lang="zh-CN" altLang="en-US" sz="2400" b="1" dirty="0">
                <a:solidFill>
                  <a:schemeClr val="tx2"/>
                </a:solidFill>
                <a:latin typeface="Times New Roman" panose="02020603050405020304" pitchFamily="18" charset="0"/>
                <a:cs typeface="Times New Roman" panose="02020603050405020304" pitchFamily="18" charset="0"/>
              </a:rPr>
              <a:t>支路电流。 </a:t>
            </a:r>
          </a:p>
        </p:txBody>
      </p:sp>
      <p:sp>
        <p:nvSpPr>
          <p:cNvPr id="10244" name="Text Box 4"/>
          <p:cNvSpPr txBox="1">
            <a:spLocks noChangeArrowheads="1"/>
          </p:cNvSpPr>
          <p:nvPr/>
        </p:nvSpPr>
        <p:spPr bwMode="auto">
          <a:xfrm>
            <a:off x="304800" y="2719805"/>
            <a:ext cx="83820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解：选定两个网孔电流</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和</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2</a:t>
            </a:r>
            <a:r>
              <a:rPr lang="zh-CN" altLang="en-US" sz="2400" b="1" dirty="0">
                <a:solidFill>
                  <a:schemeClr val="tx2"/>
                </a:solidFill>
                <a:latin typeface="Times New Roman" panose="02020603050405020304" pitchFamily="18" charset="0"/>
                <a:cs typeface="Times New Roman" panose="02020603050405020304" pitchFamily="18" charset="0"/>
              </a:rPr>
              <a:t>的参考方向，如图所示。</a:t>
            </a:r>
            <a:br>
              <a:rPr lang="zh-CN" altLang="en-US" sz="2400" b="1" dirty="0">
                <a:solidFill>
                  <a:schemeClr val="tx2"/>
                </a:solidFill>
                <a:latin typeface="Times New Roman" panose="02020603050405020304" pitchFamily="18" charset="0"/>
                <a:cs typeface="Times New Roman" panose="02020603050405020304" pitchFamily="18" charset="0"/>
              </a:rPr>
            </a:br>
            <a:r>
              <a:rPr lang="zh-CN" altLang="en-US" sz="2400" b="1" dirty="0">
                <a:solidFill>
                  <a:schemeClr val="tx2"/>
                </a:solidFill>
                <a:latin typeface="Times New Roman" panose="02020603050405020304" pitchFamily="18" charset="0"/>
                <a:cs typeface="Times New Roman" panose="02020603050405020304" pitchFamily="18" charset="0"/>
              </a:rPr>
              <a:t>        用观察电路的方法直接列出网孔方程： </a:t>
            </a:r>
          </a:p>
        </p:txBody>
      </p:sp>
      <p:graphicFrame>
        <p:nvGraphicFramePr>
          <p:cNvPr id="10245" name="Object 5"/>
          <p:cNvGraphicFramePr>
            <a:graphicFrameLocks noChangeAspect="1"/>
          </p:cNvGraphicFramePr>
          <p:nvPr>
            <p:extLst/>
          </p:nvPr>
        </p:nvGraphicFramePr>
        <p:xfrm>
          <a:off x="2474840" y="3772028"/>
          <a:ext cx="4213225" cy="1131888"/>
        </p:xfrm>
        <a:graphic>
          <a:graphicData uri="http://schemas.openxmlformats.org/presentationml/2006/ole">
            <mc:AlternateContent xmlns:mc="http://schemas.openxmlformats.org/markup-compatibility/2006">
              <mc:Choice xmlns:v="urn:schemas-microsoft-com:vml" Requires="v">
                <p:oleObj spid="_x0000_s45061" name="Equation" r:id="rId3" imgW="1815840" imgH="482400" progId="Equation.DSMT4">
                  <p:embed/>
                </p:oleObj>
              </mc:Choice>
              <mc:Fallback>
                <p:oleObj name="Equation" r:id="rId3" imgW="1815840" imgH="482400" progId="Equation.DSMT4">
                  <p:embed/>
                  <p:pic>
                    <p:nvPicPr>
                      <p:cNvPr id="0" name=""/>
                      <p:cNvPicPr>
                        <a:picLocks noChangeAspect="1" noChangeArrowheads="1"/>
                      </p:cNvPicPr>
                      <p:nvPr/>
                    </p:nvPicPr>
                    <p:blipFill>
                      <a:blip r:embed="rId4"/>
                      <a:srcRect/>
                      <a:stretch>
                        <a:fillRect/>
                      </a:stretch>
                    </p:blipFill>
                    <p:spPr bwMode="auto">
                      <a:xfrm>
                        <a:off x="2474840" y="3772028"/>
                        <a:ext cx="4213225" cy="1131888"/>
                      </a:xfrm>
                      <a:prstGeom prst="rect">
                        <a:avLst/>
                      </a:prstGeom>
                      <a:noFill/>
                    </p:spPr>
                  </p:pic>
                </p:oleObj>
              </mc:Fallback>
            </mc:AlternateContent>
          </a:graphicData>
        </a:graphic>
      </p:graphicFrame>
      <p:sp>
        <p:nvSpPr>
          <p:cNvPr id="10246" name="Text Box 6"/>
          <p:cNvSpPr txBox="1">
            <a:spLocks noChangeArrowheads="1"/>
          </p:cNvSpPr>
          <p:nvPr/>
        </p:nvSpPr>
        <p:spPr bwMode="auto">
          <a:xfrm>
            <a:off x="904240" y="5321935"/>
            <a:ext cx="16764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整理为 </a:t>
            </a:r>
          </a:p>
        </p:txBody>
      </p:sp>
      <p:graphicFrame>
        <p:nvGraphicFramePr>
          <p:cNvPr id="10247" name="Object 7"/>
          <p:cNvGraphicFramePr>
            <a:graphicFrameLocks noChangeAspect="1"/>
          </p:cNvGraphicFramePr>
          <p:nvPr>
            <p:extLst/>
          </p:nvPr>
        </p:nvGraphicFramePr>
        <p:xfrm>
          <a:off x="2474840" y="5186045"/>
          <a:ext cx="2525712" cy="1041400"/>
        </p:xfrm>
        <a:graphic>
          <a:graphicData uri="http://schemas.openxmlformats.org/presentationml/2006/ole">
            <mc:AlternateContent xmlns:mc="http://schemas.openxmlformats.org/markup-compatibility/2006">
              <mc:Choice xmlns:v="urn:schemas-microsoft-com:vml" Requires="v">
                <p:oleObj spid="_x0000_s45062" name="Equation" r:id="rId5" imgW="1168200" imgH="482400" progId="Equation.3">
                  <p:embed/>
                </p:oleObj>
              </mc:Choice>
              <mc:Fallback>
                <p:oleObj name="Equation" r:id="rId5" imgW="11682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840" y="5186045"/>
                        <a:ext cx="2525712" cy="1041400"/>
                      </a:xfrm>
                      <a:prstGeom prst="rect">
                        <a:avLst/>
                      </a:prstGeom>
                      <a:noFill/>
                    </p:spPr>
                  </p:pic>
                </p:oleObj>
              </mc:Fallback>
            </mc:AlternateContent>
          </a:graphicData>
        </a:graphic>
      </p:graphicFrame>
      <p:graphicFrame>
        <p:nvGraphicFramePr>
          <p:cNvPr id="10253" name="Object 13"/>
          <p:cNvGraphicFramePr>
            <a:graphicFrameLocks noChangeAspect="1"/>
          </p:cNvGraphicFramePr>
          <p:nvPr>
            <p:extLst/>
          </p:nvPr>
        </p:nvGraphicFramePr>
        <p:xfrm>
          <a:off x="4495800" y="772142"/>
          <a:ext cx="4495800" cy="1938337"/>
        </p:xfrm>
        <a:graphic>
          <a:graphicData uri="http://schemas.openxmlformats.org/presentationml/2006/ole">
            <mc:AlternateContent xmlns:mc="http://schemas.openxmlformats.org/markup-compatibility/2006">
              <mc:Choice xmlns:v="urn:schemas-microsoft-com:vml" Requires="v">
                <p:oleObj spid="_x0000_s45063" name="Image" r:id="rId7" imgW="9225556" imgH="3977409" progId="Photoshop.Image.5">
                  <p:embed/>
                </p:oleObj>
              </mc:Choice>
              <mc:Fallback>
                <p:oleObj name="Image" r:id="rId7" imgW="9225556" imgH="3977409"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772142"/>
                        <a:ext cx="44958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网孔电流法举例</a:t>
            </a:r>
            <a:endParaRPr lang="zh-CN" altLang="en-US" dirty="0"/>
          </a:p>
        </p:txBody>
      </p:sp>
    </p:spTree>
    <p:extLst>
      <p:ext uri="{BB962C8B-B14F-4D97-AF65-F5344CB8AC3E}">
        <p14:creationId xmlns:p14="http://schemas.microsoft.com/office/powerpoint/2010/main" val="16328334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dissolve">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4">
                                            <p:txEl>
                                              <p:pRg st="0" end="0"/>
                                            </p:txEl>
                                          </p:spTgt>
                                        </p:tgtEl>
                                        <p:attrNameLst>
                                          <p:attrName>style.visibility</p:attrName>
                                        </p:attrNameLst>
                                      </p:cBhvr>
                                      <p:to>
                                        <p:strVal val="visible"/>
                                      </p:to>
                                    </p:set>
                                    <p:animEffect transition="in" filter="dissolve">
                                      <p:cBhvr>
                                        <p:cTn id="12" dur="500"/>
                                        <p:tgtEl>
                                          <p:spTgt spid="10244">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10245"/>
                                        </p:tgtEl>
                                        <p:attrNameLst>
                                          <p:attrName>style.visibility</p:attrName>
                                        </p:attrNameLst>
                                      </p:cBhvr>
                                      <p:to>
                                        <p:strVal val="visible"/>
                                      </p:to>
                                    </p:set>
                                    <p:animEffect transition="in" filter="dissolve">
                                      <p:cBhvr>
                                        <p:cTn id="16" dur="500"/>
                                        <p:tgtEl>
                                          <p:spTgt spid="102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246">
                                            <p:txEl>
                                              <p:pRg st="0" end="0"/>
                                            </p:txEl>
                                          </p:spTgt>
                                        </p:tgtEl>
                                        <p:attrNameLst>
                                          <p:attrName>style.visibility</p:attrName>
                                        </p:attrNameLst>
                                      </p:cBhvr>
                                      <p:to>
                                        <p:strVal val="visible"/>
                                      </p:to>
                                    </p:set>
                                    <p:animEffect transition="in" filter="dissolve">
                                      <p:cBhvr>
                                        <p:cTn id="21" dur="500"/>
                                        <p:tgtEl>
                                          <p:spTgt spid="10246">
                                            <p:txEl>
                                              <p:pRg st="0" end="0"/>
                                            </p:txEl>
                                          </p:spTgt>
                                        </p:tgtEl>
                                      </p:cBhvr>
                                    </p:animEffect>
                                  </p:childTnLst>
                                </p:cTn>
                              </p:par>
                            </p:childTnLst>
                          </p:cTn>
                        </p:par>
                        <p:par>
                          <p:cTn id="22" fill="hold" nodeType="afterGroup">
                            <p:stCondLst>
                              <p:cond delay="500"/>
                            </p:stCondLst>
                            <p:childTnLst>
                              <p:par>
                                <p:cTn id="23" presetID="9" presetClass="entr" presetSubtype="0" fill="hold" nodeType="afterEffect">
                                  <p:stCondLst>
                                    <p:cond delay="2000"/>
                                  </p:stCondLst>
                                  <p:childTnLst>
                                    <p:set>
                                      <p:cBhvr>
                                        <p:cTn id="24" dur="1" fill="hold">
                                          <p:stCondLst>
                                            <p:cond delay="0"/>
                                          </p:stCondLst>
                                        </p:cTn>
                                        <p:tgtEl>
                                          <p:spTgt spid="10247"/>
                                        </p:tgtEl>
                                        <p:attrNameLst>
                                          <p:attrName>style.visibility</p:attrName>
                                        </p:attrNameLst>
                                      </p:cBhvr>
                                      <p:to>
                                        <p:strVal val="visible"/>
                                      </p:to>
                                    </p:set>
                                    <p:animEffect transition="in" filter="dissolve">
                                      <p:cBhvr>
                                        <p:cTn id="25"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advAuto="0"/>
      <p:bldP spid="10244" grpId="0" build="p" autoUpdateAnimBg="0"/>
      <p:bldP spid="1024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 y="27710"/>
            <a:ext cx="9162909" cy="664986"/>
          </a:xfrm>
        </p:spPr>
        <p:txBody>
          <a:bodyPr/>
          <a:lstStyle/>
          <a:p>
            <a:pPr eaLnBrk="1" hangingPunct="1"/>
            <a:r>
              <a:rPr lang="zh-CN" altLang="en-US" dirty="0" smtClean="0">
                <a:ea typeface="宋体" charset="-122"/>
              </a:rPr>
              <a:t>本章内容概述（续）</a:t>
            </a:r>
          </a:p>
        </p:txBody>
      </p:sp>
      <p:sp>
        <p:nvSpPr>
          <p:cNvPr id="40963" name="内容占位符 2"/>
          <p:cNvSpPr>
            <a:spLocks noGrp="1"/>
          </p:cNvSpPr>
          <p:nvPr>
            <p:ph sz="quarter" idx="11"/>
          </p:nvPr>
        </p:nvSpPr>
        <p:spPr/>
        <p:txBody>
          <a:bodyPr/>
          <a:lstStyle/>
          <a:p>
            <a:pPr eaLnBrk="1" hangingPunct="1"/>
            <a:r>
              <a:rPr lang="zh-CN" altLang="en-US" sz="2400" dirty="0" smtClean="0">
                <a:ea typeface="宋体" charset="-122"/>
              </a:rPr>
              <a:t>对于直流而言，电容元件相当于开路，电感元件相当于短路，</a:t>
            </a:r>
            <a:endParaRPr lang="en-US" altLang="zh-CN" sz="2400" dirty="0" smtClean="0">
              <a:ea typeface="宋体" charset="-122"/>
            </a:endParaRPr>
          </a:p>
          <a:p>
            <a:pPr eaLnBrk="1" hangingPunct="1"/>
            <a:r>
              <a:rPr lang="zh-CN" altLang="en-US" sz="2400" dirty="0" smtClean="0">
                <a:ea typeface="宋体" charset="-122"/>
              </a:rPr>
              <a:t>在直流稳态电路中起作用的无源元件只有电阻元件（但是，在电路工作的初期未进入稳态时电容和电感元件会对电路的工作产生影响，这些内容在后面讨论），故也称为直流电阻电路。</a:t>
            </a:r>
          </a:p>
          <a:p>
            <a:pPr eaLnBrk="1" hangingPunct="1"/>
            <a:r>
              <a:rPr lang="zh-CN" altLang="en-US" sz="2400" dirty="0" smtClean="0">
                <a:ea typeface="宋体" charset="-122"/>
              </a:rPr>
              <a:t>学习本章重点要掌握电路分析的方法，特别是等效电路分析法和结点分析法，这是学习后面各章内容的主要基础。</a:t>
            </a:r>
          </a:p>
          <a:p>
            <a:pPr eaLnBrk="1" hangingPunct="1"/>
            <a:r>
              <a:rPr lang="zh-CN" altLang="en-US" sz="2400" dirty="0" smtClean="0">
                <a:ea typeface="宋体" charset="-122"/>
              </a:rPr>
              <a:t>本章所介绍的电路定理，首先要弄清定理适用的条件，理解定理所描述的内容，然后着重学习这些电路定理在电路分析中的应用。</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extLst/>
          </p:nvPr>
        </p:nvGraphicFramePr>
        <p:xfrm>
          <a:off x="1905000" y="1908175"/>
          <a:ext cx="3429000" cy="1825625"/>
        </p:xfrm>
        <a:graphic>
          <a:graphicData uri="http://schemas.openxmlformats.org/presentationml/2006/ole">
            <mc:AlternateContent xmlns:mc="http://schemas.openxmlformats.org/markup-compatibility/2006">
              <mc:Choice xmlns:v="urn:schemas-microsoft-com:vml" Requires="v">
                <p:oleObj spid="_x0000_s46085" r:id="rId3" imgW="1498600" imgH="800100" progId="Equation.3">
                  <p:embed/>
                </p:oleObj>
              </mc:Choice>
              <mc:Fallback>
                <p:oleObj r:id="rId3" imgW="1498600" imgH="800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08175"/>
                        <a:ext cx="3429000" cy="1825625"/>
                      </a:xfrm>
                      <a:prstGeom prst="rect">
                        <a:avLst/>
                      </a:prstGeom>
                      <a:noFill/>
                    </p:spPr>
                  </p:pic>
                </p:oleObj>
              </mc:Fallback>
            </mc:AlternateContent>
          </a:graphicData>
        </a:graphic>
      </p:graphicFrame>
      <p:graphicFrame>
        <p:nvGraphicFramePr>
          <p:cNvPr id="33795" name="Object 3"/>
          <p:cNvGraphicFramePr>
            <a:graphicFrameLocks noChangeAspect="1"/>
          </p:cNvGraphicFramePr>
          <p:nvPr>
            <p:extLst/>
          </p:nvPr>
        </p:nvGraphicFramePr>
        <p:xfrm>
          <a:off x="1905000" y="3868738"/>
          <a:ext cx="4038600" cy="1846262"/>
        </p:xfrm>
        <a:graphic>
          <a:graphicData uri="http://schemas.openxmlformats.org/presentationml/2006/ole">
            <mc:AlternateContent xmlns:mc="http://schemas.openxmlformats.org/markup-compatibility/2006">
              <mc:Choice xmlns:v="urn:schemas-microsoft-com:vml" Requires="v">
                <p:oleObj spid="_x0000_s46086" r:id="rId5" imgW="1752600" imgH="800100" progId="Equation.3">
                  <p:embed/>
                </p:oleObj>
              </mc:Choice>
              <mc:Fallback>
                <p:oleObj r:id="rId5" imgW="1752600" imgH="800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68738"/>
                        <a:ext cx="4038600" cy="1846262"/>
                      </a:xfrm>
                      <a:prstGeom prst="rect">
                        <a:avLst/>
                      </a:prstGeom>
                      <a:noFill/>
                    </p:spPr>
                  </p:pic>
                </p:oleObj>
              </mc:Fallback>
            </mc:AlternateContent>
          </a:graphicData>
        </a:graphic>
      </p:graphicFrame>
      <p:sp>
        <p:nvSpPr>
          <p:cNvPr id="33796" name="Text Box 4"/>
          <p:cNvSpPr txBox="1">
            <a:spLocks noChangeArrowheads="1"/>
          </p:cNvSpPr>
          <p:nvPr/>
        </p:nvSpPr>
        <p:spPr bwMode="auto">
          <a:xfrm>
            <a:off x="472440" y="2553221"/>
            <a:ext cx="135128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解得： </a:t>
            </a:r>
          </a:p>
        </p:txBody>
      </p:sp>
      <p:sp>
        <p:nvSpPr>
          <p:cNvPr id="33797" name="Text Box 5"/>
          <p:cNvSpPr txBox="1">
            <a:spLocks noChangeArrowheads="1"/>
          </p:cNvSpPr>
          <p:nvPr/>
        </p:nvSpPr>
        <p:spPr bwMode="auto">
          <a:xfrm>
            <a:off x="381000" y="5715000"/>
            <a:ext cx="8002588"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各</a:t>
            </a:r>
            <a:r>
              <a:rPr lang="zh-CN" altLang="en-US" sz="2400" b="1" dirty="0">
                <a:solidFill>
                  <a:schemeClr val="tx2"/>
                </a:solidFill>
                <a:latin typeface="Times New Roman" panose="02020603050405020304" pitchFamily="18" charset="0"/>
                <a:cs typeface="Times New Roman" panose="02020603050405020304" pitchFamily="18" charset="0"/>
              </a:rPr>
              <a:t>支路电流分别为</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1</a:t>
            </a:r>
            <a:r>
              <a:rPr lang="en-US" altLang="zh-CN" sz="2400" b="1" dirty="0">
                <a:solidFill>
                  <a:schemeClr val="tx2"/>
                </a:solidFill>
                <a:latin typeface="Times New Roman" panose="02020603050405020304" pitchFamily="18" charset="0"/>
                <a:cs typeface="Times New Roman" panose="02020603050405020304" pitchFamily="18" charset="0"/>
              </a:rPr>
              <a:t>=1A,</a:t>
            </a:r>
            <a:r>
              <a:rPr lang="en-US" altLang="zh-CN" sz="2400" b="1" i="1" dirty="0">
                <a:solidFill>
                  <a:schemeClr val="tx2"/>
                </a:solidFill>
                <a:latin typeface="Times New Roman" panose="02020603050405020304" pitchFamily="18" charset="0"/>
                <a:cs typeface="Times New Roman" panose="02020603050405020304" pitchFamily="18" charset="0"/>
              </a:rPr>
              <a:t> i</a:t>
            </a:r>
            <a:r>
              <a:rPr lang="en-US" altLang="zh-CN" sz="2400" b="1" baseline="-30000" dirty="0">
                <a:solidFill>
                  <a:schemeClr val="tx2"/>
                </a:solidFill>
                <a:latin typeface="Times New Roman" panose="02020603050405020304" pitchFamily="18" charset="0"/>
                <a:cs typeface="Times New Roman" panose="02020603050405020304" pitchFamily="18" charset="0"/>
              </a:rPr>
              <a:t>2</a:t>
            </a:r>
            <a:r>
              <a:rPr lang="en-US" altLang="zh-CN" sz="2400" b="1" dirty="0">
                <a:solidFill>
                  <a:schemeClr val="tx2"/>
                </a:solidFill>
                <a:latin typeface="Times New Roman" panose="02020603050405020304" pitchFamily="18" charset="0"/>
                <a:cs typeface="Times New Roman" panose="02020603050405020304" pitchFamily="18" charset="0"/>
              </a:rPr>
              <a:t>=-3A,</a:t>
            </a:r>
            <a:r>
              <a:rPr lang="en-US" altLang="zh-CN" sz="2400" b="1" i="1" dirty="0">
                <a:solidFill>
                  <a:schemeClr val="tx2"/>
                </a:solidFill>
                <a:latin typeface="Times New Roman" panose="02020603050405020304" pitchFamily="18" charset="0"/>
                <a:cs typeface="Times New Roman" panose="02020603050405020304" pitchFamily="18" charset="0"/>
              </a:rPr>
              <a:t> i</a:t>
            </a:r>
            <a:r>
              <a:rPr lang="en-US" altLang="zh-CN" sz="2400" b="1" baseline="-30000" dirty="0">
                <a:solidFill>
                  <a:schemeClr val="tx2"/>
                </a:solidFill>
                <a:latin typeface="Times New Roman" panose="02020603050405020304" pitchFamily="18" charset="0"/>
                <a:cs typeface="Times New Roman" panose="02020603050405020304" pitchFamily="18" charset="0"/>
              </a:rPr>
              <a:t>3</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1</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2</a:t>
            </a:r>
            <a:r>
              <a:rPr lang="en-US" altLang="zh-CN" sz="2400" b="1" dirty="0">
                <a:solidFill>
                  <a:schemeClr val="tx2"/>
                </a:solidFill>
                <a:latin typeface="Times New Roman" panose="02020603050405020304" pitchFamily="18" charset="0"/>
                <a:cs typeface="Times New Roman" panose="02020603050405020304" pitchFamily="18" charset="0"/>
              </a:rPr>
              <a:t>=4A</a:t>
            </a:r>
            <a:r>
              <a:rPr lang="zh-CN" altLang="en-US" sz="2400" b="1" dirty="0">
                <a:solidFill>
                  <a:schemeClr val="tx2"/>
                </a:solidFill>
                <a:latin typeface="Times New Roman" panose="02020603050405020304" pitchFamily="18" charset="0"/>
                <a:cs typeface="Times New Roman" panose="02020603050405020304" pitchFamily="18" charset="0"/>
              </a:rPr>
              <a:t>。 </a:t>
            </a:r>
          </a:p>
        </p:txBody>
      </p:sp>
      <p:graphicFrame>
        <p:nvGraphicFramePr>
          <p:cNvPr id="33798" name="Object 6"/>
          <p:cNvGraphicFramePr>
            <a:graphicFrameLocks noChangeAspect="1"/>
          </p:cNvGraphicFramePr>
          <p:nvPr>
            <p:extLst/>
          </p:nvPr>
        </p:nvGraphicFramePr>
        <p:xfrm>
          <a:off x="832643" y="738923"/>
          <a:ext cx="2525713" cy="1041400"/>
        </p:xfrm>
        <a:graphic>
          <a:graphicData uri="http://schemas.openxmlformats.org/presentationml/2006/ole">
            <mc:AlternateContent xmlns:mc="http://schemas.openxmlformats.org/markup-compatibility/2006">
              <mc:Choice xmlns:v="urn:schemas-microsoft-com:vml" Requires="v">
                <p:oleObj spid="_x0000_s46087" name="Equation" r:id="rId7" imgW="1168200" imgH="482400" progId="Equation.3">
                  <p:embed/>
                </p:oleObj>
              </mc:Choice>
              <mc:Fallback>
                <p:oleObj name="Equation" r:id="rId7" imgW="11682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643" y="738923"/>
                        <a:ext cx="2525713" cy="1041400"/>
                      </a:xfrm>
                      <a:prstGeom prst="rect">
                        <a:avLst/>
                      </a:prstGeom>
                      <a:noFill/>
                    </p:spPr>
                  </p:pic>
                </p:oleObj>
              </mc:Fallback>
            </mc:AlternateContent>
          </a:graphicData>
        </a:graphic>
      </p:graphicFrame>
      <p:sp>
        <p:nvSpPr>
          <p:cNvPr id="2" name="标题 1"/>
          <p:cNvSpPr>
            <a:spLocks noGrp="1"/>
          </p:cNvSpPr>
          <p:nvPr>
            <p:ph type="title"/>
          </p:nvPr>
        </p:nvSpPr>
        <p:spPr/>
        <p:txBody>
          <a:bodyPr/>
          <a:lstStyle/>
          <a:p>
            <a:r>
              <a:rPr lang="zh-CN" altLang="en-US" dirty="0" smtClean="0"/>
              <a:t>网孔电流法举例</a:t>
            </a:r>
            <a:endParaRPr lang="zh-CN" altLang="en-US" dirty="0"/>
          </a:p>
        </p:txBody>
      </p:sp>
      <p:pic>
        <p:nvPicPr>
          <p:cNvPr id="3" name="图片 2"/>
          <p:cNvPicPr>
            <a:picLocks noChangeAspect="1"/>
          </p:cNvPicPr>
          <p:nvPr/>
        </p:nvPicPr>
        <p:blipFill>
          <a:blip r:embed="rId9"/>
          <a:stretch>
            <a:fillRect/>
          </a:stretch>
        </p:blipFill>
        <p:spPr>
          <a:xfrm>
            <a:off x="4874357" y="792838"/>
            <a:ext cx="4269643" cy="1841084"/>
          </a:xfrm>
          <a:prstGeom prst="rect">
            <a:avLst/>
          </a:prstGeom>
        </p:spPr>
      </p:pic>
    </p:spTree>
    <p:extLst>
      <p:ext uri="{BB962C8B-B14F-4D97-AF65-F5344CB8AC3E}">
        <p14:creationId xmlns:p14="http://schemas.microsoft.com/office/powerpoint/2010/main" val="40784983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dissolve">
                                      <p:cBhvr>
                                        <p:cTn id="7" dur="500"/>
                                        <p:tgtEl>
                                          <p:spTgt spid="33796"/>
                                        </p:tgtEl>
                                      </p:cBhvr>
                                    </p:animEffect>
                                  </p:childTnLst>
                                </p:cTn>
                              </p:par>
                            </p:childTnLst>
                          </p:cTn>
                        </p:par>
                        <p:par>
                          <p:cTn id="8" fill="hold" nodeType="afterGroup">
                            <p:stCondLst>
                              <p:cond delay="500"/>
                            </p:stCondLst>
                            <p:childTnLst>
                              <p:par>
                                <p:cTn id="9" presetID="9" presetClass="entr" presetSubtype="0" fill="hold" nodeType="afterEffect">
                                  <p:stCondLst>
                                    <p:cond delay="3000"/>
                                  </p:stCondLst>
                                  <p:childTnLst>
                                    <p:set>
                                      <p:cBhvr>
                                        <p:cTn id="10" dur="1" fill="hold">
                                          <p:stCondLst>
                                            <p:cond delay="0"/>
                                          </p:stCondLst>
                                        </p:cTn>
                                        <p:tgtEl>
                                          <p:spTgt spid="33794"/>
                                        </p:tgtEl>
                                        <p:attrNameLst>
                                          <p:attrName>style.visibility</p:attrName>
                                        </p:attrNameLst>
                                      </p:cBhvr>
                                      <p:to>
                                        <p:strVal val="visible"/>
                                      </p:to>
                                    </p:set>
                                    <p:animEffect transition="in" filter="dissolve">
                                      <p:cBhvr>
                                        <p:cTn id="11" dur="500"/>
                                        <p:tgtEl>
                                          <p:spTgt spid="33794"/>
                                        </p:tgtEl>
                                      </p:cBhvr>
                                    </p:animEffect>
                                  </p:childTnLst>
                                </p:cTn>
                              </p:par>
                            </p:childTnLst>
                          </p:cTn>
                        </p:par>
                        <p:par>
                          <p:cTn id="12" fill="hold" nodeType="afterGroup">
                            <p:stCondLst>
                              <p:cond delay="4000"/>
                            </p:stCondLst>
                            <p:childTnLst>
                              <p:par>
                                <p:cTn id="13" presetID="9" presetClass="entr" presetSubtype="0" fill="hold" nodeType="afterEffect">
                                  <p:stCondLst>
                                    <p:cond delay="3000"/>
                                  </p:stCondLst>
                                  <p:childTnLst>
                                    <p:set>
                                      <p:cBhvr>
                                        <p:cTn id="14" dur="1" fill="hold">
                                          <p:stCondLst>
                                            <p:cond delay="0"/>
                                          </p:stCondLst>
                                        </p:cTn>
                                        <p:tgtEl>
                                          <p:spTgt spid="33795"/>
                                        </p:tgtEl>
                                        <p:attrNameLst>
                                          <p:attrName>style.visibility</p:attrName>
                                        </p:attrNameLst>
                                      </p:cBhvr>
                                      <p:to>
                                        <p:strVal val="visible"/>
                                      </p:to>
                                    </p:set>
                                    <p:animEffect transition="in" filter="dissolve">
                                      <p:cBhvr>
                                        <p:cTn id="15" dur="500"/>
                                        <p:tgtEl>
                                          <p:spTgt spid="337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dissolve">
                                      <p:cBhvr>
                                        <p:cTn id="2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P spid="3379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69240" y="972216"/>
            <a:ext cx="3235960" cy="94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用</a:t>
            </a:r>
            <a:r>
              <a:rPr lang="zh-CN" altLang="en-US" sz="2400" b="1" dirty="0">
                <a:solidFill>
                  <a:schemeClr val="tx2"/>
                </a:solidFill>
                <a:latin typeface="Times New Roman" panose="02020603050405020304" pitchFamily="18" charset="0"/>
                <a:cs typeface="Times New Roman" panose="02020603050405020304" pitchFamily="18" charset="0"/>
              </a:rPr>
              <a:t>网孔分析法</a:t>
            </a:r>
            <a:r>
              <a:rPr lang="zh-CN" altLang="en-US" sz="2400" b="1" dirty="0" smtClean="0">
                <a:solidFill>
                  <a:schemeClr val="tx2"/>
                </a:solidFill>
                <a:latin typeface="Times New Roman" panose="02020603050405020304" pitchFamily="18" charset="0"/>
                <a:cs typeface="Times New Roman" panose="02020603050405020304" pitchFamily="18" charset="0"/>
              </a:rPr>
              <a:t>求电路</a:t>
            </a:r>
            <a:r>
              <a:rPr lang="zh-CN" altLang="en-US" sz="2400" b="1" dirty="0">
                <a:solidFill>
                  <a:schemeClr val="tx2"/>
                </a:solidFill>
                <a:latin typeface="Times New Roman" panose="02020603050405020304" pitchFamily="18" charset="0"/>
                <a:cs typeface="Times New Roman" panose="02020603050405020304" pitchFamily="18" charset="0"/>
              </a:rPr>
              <a:t>各支路电流。 </a:t>
            </a:r>
          </a:p>
        </p:txBody>
      </p:sp>
      <p:sp>
        <p:nvSpPr>
          <p:cNvPr id="11268" name="Text Box 4"/>
          <p:cNvSpPr txBox="1">
            <a:spLocks noChangeArrowheads="1"/>
          </p:cNvSpPr>
          <p:nvPr/>
        </p:nvSpPr>
        <p:spPr bwMode="auto">
          <a:xfrm>
            <a:off x="378460" y="3511550"/>
            <a:ext cx="6477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解：选定各网孔电流的参考方向，如图所示。</a:t>
            </a:r>
            <a:br>
              <a:rPr lang="zh-CN" altLang="en-US" sz="2400" b="1" dirty="0">
                <a:solidFill>
                  <a:schemeClr val="tx2"/>
                </a:solidFill>
                <a:latin typeface="Times New Roman" panose="02020603050405020304" pitchFamily="18" charset="0"/>
                <a:cs typeface="Times New Roman" panose="02020603050405020304" pitchFamily="18" charset="0"/>
              </a:rPr>
            </a:br>
            <a:r>
              <a:rPr lang="zh-CN" altLang="en-US" sz="2400" b="1" dirty="0">
                <a:solidFill>
                  <a:schemeClr val="tx2"/>
                </a:solidFill>
                <a:latin typeface="Times New Roman" panose="02020603050405020304" pitchFamily="18" charset="0"/>
                <a:cs typeface="Times New Roman" panose="02020603050405020304" pitchFamily="18" charset="0"/>
              </a:rPr>
              <a:t>        用观察法列出网孔方程：</a:t>
            </a:r>
          </a:p>
        </p:txBody>
      </p:sp>
      <p:graphicFrame>
        <p:nvGraphicFramePr>
          <p:cNvPr id="11277" name="Object 13"/>
          <p:cNvGraphicFramePr>
            <a:graphicFrameLocks noChangeAspect="1"/>
          </p:cNvGraphicFramePr>
          <p:nvPr>
            <p:extLst/>
          </p:nvPr>
        </p:nvGraphicFramePr>
        <p:xfrm>
          <a:off x="1407160" y="4587324"/>
          <a:ext cx="6858000" cy="1501775"/>
        </p:xfrm>
        <a:graphic>
          <a:graphicData uri="http://schemas.openxmlformats.org/presentationml/2006/ole">
            <mc:AlternateContent xmlns:mc="http://schemas.openxmlformats.org/markup-compatibility/2006">
              <mc:Choice xmlns:v="urn:schemas-microsoft-com:vml" Requires="v">
                <p:oleObj spid="_x0000_s47108" r:id="rId3" imgW="2616200" imgH="571500" progId="Equation.3">
                  <p:embed/>
                </p:oleObj>
              </mc:Choice>
              <mc:Fallback>
                <p:oleObj r:id="rId3" imgW="2616200" imgH="571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7160" y="4587324"/>
                        <a:ext cx="6858000" cy="1501775"/>
                      </a:xfrm>
                      <a:prstGeom prst="rect">
                        <a:avLst/>
                      </a:prstGeom>
                      <a:noFill/>
                    </p:spPr>
                  </p:pic>
                </p:oleObj>
              </mc:Fallback>
            </mc:AlternateContent>
          </a:graphicData>
        </a:graphic>
      </p:graphicFrame>
      <p:graphicFrame>
        <p:nvGraphicFramePr>
          <p:cNvPr id="11289" name="Object 25"/>
          <p:cNvGraphicFramePr>
            <a:graphicFrameLocks noChangeAspect="1"/>
          </p:cNvGraphicFramePr>
          <p:nvPr>
            <p:extLst/>
          </p:nvPr>
        </p:nvGraphicFramePr>
        <p:xfrm>
          <a:off x="3896678" y="785685"/>
          <a:ext cx="3281362" cy="2671762"/>
        </p:xfrm>
        <a:graphic>
          <a:graphicData uri="http://schemas.openxmlformats.org/presentationml/2006/ole">
            <mc:AlternateContent xmlns:mc="http://schemas.openxmlformats.org/markup-compatibility/2006">
              <mc:Choice xmlns:v="urn:schemas-microsoft-com:vml" Requires="v">
                <p:oleObj spid="_x0000_s47109" name="Image" r:id="rId5" imgW="10178609" imgH="8285210" progId="Photoshop.Image.5">
                  <p:embed/>
                </p:oleObj>
              </mc:Choice>
              <mc:Fallback>
                <p:oleObj name="Image" r:id="rId5" imgW="10178609" imgH="8285210" progId="Photoshop.Image.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678" y="785685"/>
                        <a:ext cx="3281362"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p:cNvSpPr>
            <a:spLocks noGrp="1"/>
          </p:cNvSpPr>
          <p:nvPr>
            <p:ph type="title"/>
          </p:nvPr>
        </p:nvSpPr>
        <p:spPr/>
        <p:txBody>
          <a:bodyPr/>
          <a:lstStyle/>
          <a:p>
            <a:r>
              <a:rPr lang="zh-CN" altLang="en-US" dirty="0" smtClean="0"/>
              <a:t>网孔电流法举例</a:t>
            </a:r>
            <a:endParaRPr lang="zh-CN" altLang="en-US" dirty="0"/>
          </a:p>
        </p:txBody>
      </p:sp>
    </p:spTree>
    <p:extLst>
      <p:ext uri="{BB962C8B-B14F-4D97-AF65-F5344CB8AC3E}">
        <p14:creationId xmlns:p14="http://schemas.microsoft.com/office/powerpoint/2010/main" val="24283212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dissolve">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8">
                                            <p:txEl>
                                              <p:pRg st="0" end="0"/>
                                            </p:txEl>
                                          </p:spTgt>
                                        </p:tgtEl>
                                        <p:attrNameLst>
                                          <p:attrName>style.visibility</p:attrName>
                                        </p:attrNameLst>
                                      </p:cBhvr>
                                      <p:to>
                                        <p:strVal val="visible"/>
                                      </p:to>
                                    </p:set>
                                    <p:animEffect transition="in" filter="dissolve">
                                      <p:cBhvr>
                                        <p:cTn id="12" dur="500"/>
                                        <p:tgtEl>
                                          <p:spTgt spid="112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7"/>
                                        </p:tgtEl>
                                        <p:attrNameLst>
                                          <p:attrName>style.visibility</p:attrName>
                                        </p:attrNameLst>
                                      </p:cBhvr>
                                      <p:to>
                                        <p:strVal val="visible"/>
                                      </p:to>
                                    </p:set>
                                    <p:animEffect transition="in" filter="dissolve">
                                      <p:cBhvr>
                                        <p:cTn id="17"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advAuto="0"/>
      <p:bldP spid="1126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1026"/>
          <p:cNvGraphicFramePr>
            <a:graphicFrameLocks noChangeAspect="1"/>
          </p:cNvGraphicFramePr>
          <p:nvPr>
            <p:extLst/>
          </p:nvPr>
        </p:nvGraphicFramePr>
        <p:xfrm>
          <a:off x="975360" y="1521531"/>
          <a:ext cx="3352800" cy="1622425"/>
        </p:xfrm>
        <a:graphic>
          <a:graphicData uri="http://schemas.openxmlformats.org/presentationml/2006/ole">
            <mc:AlternateContent xmlns:mc="http://schemas.openxmlformats.org/markup-compatibility/2006">
              <mc:Choice xmlns:v="urn:schemas-microsoft-com:vml" Requires="v">
                <p:oleObj spid="_x0000_s48133" r:id="rId3" imgW="1180588" imgH="571252" progId="Equation.3">
                  <p:embed/>
                </p:oleObj>
              </mc:Choice>
              <mc:Fallback>
                <p:oleObj r:id="rId3" imgW="1180588" imgH="5712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 y="1521531"/>
                        <a:ext cx="3352800" cy="1622425"/>
                      </a:xfrm>
                      <a:prstGeom prst="rect">
                        <a:avLst/>
                      </a:prstGeom>
                      <a:noFill/>
                    </p:spPr>
                  </p:pic>
                </p:oleObj>
              </mc:Fallback>
            </mc:AlternateContent>
          </a:graphicData>
        </a:graphic>
      </p:graphicFrame>
      <p:sp>
        <p:nvSpPr>
          <p:cNvPr id="34819" name="Text Box 1027"/>
          <p:cNvSpPr txBox="1">
            <a:spLocks noChangeArrowheads="1"/>
          </p:cNvSpPr>
          <p:nvPr/>
        </p:nvSpPr>
        <p:spPr bwMode="auto">
          <a:xfrm>
            <a:off x="228600" y="772953"/>
            <a:ext cx="3505200"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整理</a:t>
            </a:r>
            <a:r>
              <a:rPr lang="zh-CN" altLang="en-US" sz="2400" b="1" dirty="0">
                <a:solidFill>
                  <a:schemeClr val="tx2"/>
                </a:solidFill>
                <a:latin typeface="Times New Roman" panose="02020603050405020304" pitchFamily="18" charset="0"/>
                <a:cs typeface="Times New Roman" panose="02020603050405020304" pitchFamily="18" charset="0"/>
              </a:rPr>
              <a:t>为 </a:t>
            </a:r>
          </a:p>
        </p:txBody>
      </p:sp>
      <p:graphicFrame>
        <p:nvGraphicFramePr>
          <p:cNvPr id="34820" name="Object 1028"/>
          <p:cNvGraphicFramePr>
            <a:graphicFrameLocks noChangeAspect="1"/>
          </p:cNvGraphicFramePr>
          <p:nvPr>
            <p:extLst/>
          </p:nvPr>
        </p:nvGraphicFramePr>
        <p:xfrm>
          <a:off x="965200" y="4091681"/>
          <a:ext cx="7162800" cy="1028700"/>
        </p:xfrm>
        <a:graphic>
          <a:graphicData uri="http://schemas.openxmlformats.org/presentationml/2006/ole">
            <mc:AlternateContent xmlns:mc="http://schemas.openxmlformats.org/markup-compatibility/2006">
              <mc:Choice xmlns:v="urn:schemas-microsoft-com:vml" Requires="v">
                <p:oleObj spid="_x0000_s48134" name="Equation" r:id="rId5" imgW="3225600" imgH="457200" progId="Equation.3">
                  <p:embed/>
                </p:oleObj>
              </mc:Choice>
              <mc:Fallback>
                <p:oleObj name="Equation" r:id="rId5" imgW="32256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 y="4091681"/>
                        <a:ext cx="7162800" cy="1028700"/>
                      </a:xfrm>
                      <a:prstGeom prst="rect">
                        <a:avLst/>
                      </a:prstGeom>
                      <a:noFill/>
                    </p:spPr>
                  </p:pic>
                </p:oleObj>
              </mc:Fallback>
            </mc:AlternateContent>
          </a:graphicData>
        </a:graphic>
      </p:graphicFrame>
      <p:sp>
        <p:nvSpPr>
          <p:cNvPr id="34821" name="Text Box 1029"/>
          <p:cNvSpPr txBox="1">
            <a:spLocks noChangeArrowheads="1"/>
          </p:cNvSpPr>
          <p:nvPr/>
        </p:nvSpPr>
        <p:spPr bwMode="auto">
          <a:xfrm>
            <a:off x="375920" y="3350053"/>
            <a:ext cx="3048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解</a:t>
            </a:r>
            <a:r>
              <a:rPr lang="zh-CN" altLang="en-US" sz="2400" b="1" dirty="0">
                <a:solidFill>
                  <a:schemeClr val="tx2"/>
                </a:solidFill>
                <a:latin typeface="Times New Roman" panose="02020603050405020304" pitchFamily="18" charset="0"/>
                <a:cs typeface="Times New Roman" panose="02020603050405020304" pitchFamily="18" charset="0"/>
              </a:rPr>
              <a:t>得： </a:t>
            </a:r>
          </a:p>
        </p:txBody>
      </p:sp>
      <p:graphicFrame>
        <p:nvGraphicFramePr>
          <p:cNvPr id="34823" name="Object 1031"/>
          <p:cNvGraphicFramePr>
            <a:graphicFrameLocks noChangeAspect="1"/>
          </p:cNvGraphicFramePr>
          <p:nvPr>
            <p:extLst/>
          </p:nvPr>
        </p:nvGraphicFramePr>
        <p:xfrm>
          <a:off x="5181918" y="996861"/>
          <a:ext cx="3281362" cy="2671763"/>
        </p:xfrm>
        <a:graphic>
          <a:graphicData uri="http://schemas.openxmlformats.org/presentationml/2006/ole">
            <mc:AlternateContent xmlns:mc="http://schemas.openxmlformats.org/markup-compatibility/2006">
              <mc:Choice xmlns:v="urn:schemas-microsoft-com:vml" Requires="v">
                <p:oleObj spid="_x0000_s48135" name="Image" r:id="rId7" imgW="10178609" imgH="8285210" progId="Photoshop.Image.5">
                  <p:embed/>
                </p:oleObj>
              </mc:Choice>
              <mc:Fallback>
                <p:oleObj name="Image" r:id="rId7" imgW="10178609" imgH="8285210"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918" y="996861"/>
                        <a:ext cx="3281362"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网孔电流法举例</a:t>
            </a:r>
            <a:endParaRPr lang="zh-CN" altLang="en-US" dirty="0"/>
          </a:p>
        </p:txBody>
      </p:sp>
    </p:spTree>
    <p:extLst>
      <p:ext uri="{BB962C8B-B14F-4D97-AF65-F5344CB8AC3E}">
        <p14:creationId xmlns:p14="http://schemas.microsoft.com/office/powerpoint/2010/main" val="8628126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dissolve">
                                      <p:cBhvr>
                                        <p:cTn id="7" dur="500"/>
                                        <p:tgtEl>
                                          <p:spTgt spid="34819"/>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34818"/>
                                        </p:tgtEl>
                                        <p:attrNameLst>
                                          <p:attrName>style.visibility</p:attrName>
                                        </p:attrNameLst>
                                      </p:cBhvr>
                                      <p:to>
                                        <p:strVal val="visible"/>
                                      </p:to>
                                    </p:set>
                                    <p:animEffect transition="in" filter="dissolve">
                                      <p:cBhvr>
                                        <p:cTn id="11" dur="500"/>
                                        <p:tgtEl>
                                          <p:spTgt spid="348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4821"/>
                                        </p:tgtEl>
                                        <p:attrNameLst>
                                          <p:attrName>style.visibility</p:attrName>
                                        </p:attrNameLst>
                                      </p:cBhvr>
                                      <p:to>
                                        <p:strVal val="visible"/>
                                      </p:to>
                                    </p:set>
                                    <p:animEffect transition="in" filter="dissolve">
                                      <p:cBhvr>
                                        <p:cTn id="16" dur="500"/>
                                        <p:tgtEl>
                                          <p:spTgt spid="34821"/>
                                        </p:tgtEl>
                                      </p:cBhvr>
                                    </p:animEffect>
                                  </p:childTnLst>
                                </p:cTn>
                              </p:par>
                            </p:childTnLst>
                          </p:cTn>
                        </p:par>
                        <p:par>
                          <p:cTn id="17" fill="hold" nodeType="afterGroup">
                            <p:stCondLst>
                              <p:cond delay="500"/>
                            </p:stCondLst>
                            <p:childTnLst>
                              <p:par>
                                <p:cTn id="18" presetID="9" presetClass="entr" presetSubtype="0" fill="hold" nodeType="afterEffect">
                                  <p:stCondLst>
                                    <p:cond delay="2000"/>
                                  </p:stCondLst>
                                  <p:childTnLst>
                                    <p:set>
                                      <p:cBhvr>
                                        <p:cTn id="19" dur="1" fill="hold">
                                          <p:stCondLst>
                                            <p:cond delay="0"/>
                                          </p:stCondLst>
                                        </p:cTn>
                                        <p:tgtEl>
                                          <p:spTgt spid="34820"/>
                                        </p:tgtEl>
                                        <p:attrNameLst>
                                          <p:attrName>style.visibility</p:attrName>
                                        </p:attrNameLst>
                                      </p:cBhvr>
                                      <p:to>
                                        <p:strVal val="visible"/>
                                      </p:to>
                                    </p:set>
                                    <p:animEffect transition="in" filter="dissolve">
                                      <p:cBhvr>
                                        <p:cTn id="20"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14313" y="889000"/>
            <a:ext cx="248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chemeClr val="tx2"/>
                </a:solidFill>
                <a:latin typeface="Times New Roman" pitchFamily="18" charset="0"/>
                <a:cs typeface="Times New Roman" pitchFamily="18" charset="0"/>
              </a:rPr>
              <a:t>求电路各电源功率。</a:t>
            </a:r>
          </a:p>
        </p:txBody>
      </p:sp>
      <p:graphicFrame>
        <p:nvGraphicFramePr>
          <p:cNvPr id="64512" name="Object 2"/>
          <p:cNvGraphicFramePr>
            <a:graphicFrameLocks noChangeAspect="1"/>
          </p:cNvGraphicFramePr>
          <p:nvPr>
            <p:extLst/>
          </p:nvPr>
        </p:nvGraphicFramePr>
        <p:xfrm>
          <a:off x="3595688" y="844550"/>
          <a:ext cx="5189537" cy="2544763"/>
        </p:xfrm>
        <a:graphic>
          <a:graphicData uri="http://schemas.openxmlformats.org/presentationml/2006/ole">
            <mc:AlternateContent xmlns:mc="http://schemas.openxmlformats.org/markup-compatibility/2006">
              <mc:Choice xmlns:v="urn:schemas-microsoft-com:vml" Requires="v">
                <p:oleObj spid="_x0000_s49155" name="文档" r:id="rId3" imgW="3473280" imgH="1700280" progId="Word.Document.8">
                  <p:embed/>
                </p:oleObj>
              </mc:Choice>
              <mc:Fallback>
                <p:oleObj name="文档" r:id="rId3" imgW="3473280" imgH="1700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844550"/>
                        <a:ext cx="5189537" cy="254476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Text Box 5"/>
          <p:cNvSpPr txBox="1">
            <a:spLocks noChangeArrowheads="1"/>
          </p:cNvSpPr>
          <p:nvPr/>
        </p:nvSpPr>
        <p:spPr bwMode="auto">
          <a:xfrm>
            <a:off x="730250" y="1295400"/>
            <a:ext cx="299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latin typeface="Times New Roman" pitchFamily="18" charset="0"/>
                <a:cs typeface="Times New Roman" pitchFamily="18" charset="0"/>
              </a:rPr>
              <a:t>将电路中电流源支路变换</a:t>
            </a:r>
          </a:p>
        </p:txBody>
      </p:sp>
      <p:sp>
        <p:nvSpPr>
          <p:cNvPr id="36871" name="Text Box 7"/>
          <p:cNvSpPr txBox="1">
            <a:spLocks noChangeArrowheads="1"/>
          </p:cNvSpPr>
          <p:nvPr/>
        </p:nvSpPr>
        <p:spPr bwMode="auto">
          <a:xfrm>
            <a:off x="696913" y="2978150"/>
            <a:ext cx="424026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zh-CN" altLang="en-US" sz="2000" b="1" dirty="0">
                <a:solidFill>
                  <a:schemeClr val="tx2"/>
                </a:solidFill>
                <a:latin typeface="Times New Roman" pitchFamily="18" charset="0"/>
                <a:cs typeface="Times New Roman" pitchFamily="18" charset="0"/>
              </a:rPr>
              <a:t>网孔</a:t>
            </a:r>
            <a:r>
              <a:rPr lang="en-US" altLang="zh-CN" sz="2000" b="1" dirty="0">
                <a:solidFill>
                  <a:schemeClr val="tx2"/>
                </a:solidFill>
                <a:latin typeface="Times New Roman" pitchFamily="18" charset="0"/>
                <a:cs typeface="Times New Roman" pitchFamily="18" charset="0"/>
              </a:rPr>
              <a:t>1</a:t>
            </a:r>
            <a:r>
              <a:rPr lang="zh-CN" altLang="en-US" sz="2000" b="1" dirty="0">
                <a:solidFill>
                  <a:schemeClr val="tx2"/>
                </a:solidFill>
                <a:latin typeface="Times New Roman" pitchFamily="18" charset="0"/>
                <a:cs typeface="Times New Roman" pitchFamily="18" charset="0"/>
              </a:rPr>
              <a:t>：</a:t>
            </a:r>
            <a:r>
              <a:rPr lang="en-US" altLang="zh-CN" sz="2000" b="1" dirty="0">
                <a:solidFill>
                  <a:schemeClr val="tx2"/>
                </a:solidFill>
                <a:latin typeface="Times New Roman" pitchFamily="18" charset="0"/>
                <a:cs typeface="Times New Roman" pitchFamily="18" charset="0"/>
              </a:rPr>
              <a:t>(1+10+1)</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1</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4</a:t>
            </a:r>
            <a:r>
              <a:rPr lang="en-US" altLang="zh-CN" sz="2000" b="1" dirty="0">
                <a:solidFill>
                  <a:schemeClr val="tx2"/>
                </a:solidFill>
                <a:latin typeface="Times New Roman" pitchFamily="18" charset="0"/>
                <a:cs typeface="Times New Roman" pitchFamily="18" charset="0"/>
              </a:rPr>
              <a:t>=10</a:t>
            </a:r>
          </a:p>
          <a:p>
            <a:pPr eaLnBrk="1" hangingPunct="1">
              <a:lnSpc>
                <a:spcPct val="130000"/>
              </a:lnSpc>
            </a:pPr>
            <a:r>
              <a:rPr lang="zh-CN" altLang="en-US" sz="2000" b="1" dirty="0">
                <a:solidFill>
                  <a:schemeClr val="tx2"/>
                </a:solidFill>
                <a:latin typeface="Times New Roman" pitchFamily="18" charset="0"/>
                <a:cs typeface="Times New Roman" pitchFamily="18" charset="0"/>
              </a:rPr>
              <a:t>网孔</a:t>
            </a:r>
            <a:r>
              <a:rPr lang="en-US" altLang="zh-CN" sz="2000" b="1" dirty="0">
                <a:solidFill>
                  <a:schemeClr val="tx2"/>
                </a:solidFill>
                <a:latin typeface="Times New Roman" pitchFamily="18" charset="0"/>
                <a:cs typeface="Times New Roman" pitchFamily="18" charset="0"/>
              </a:rPr>
              <a:t>2</a:t>
            </a:r>
            <a:r>
              <a:rPr lang="zh-CN" altLang="en-US" sz="2000" b="1" dirty="0">
                <a:solidFill>
                  <a:schemeClr val="tx2"/>
                </a:solidFill>
                <a:latin typeface="Times New Roman" pitchFamily="18" charset="0"/>
                <a:cs typeface="Times New Roman" pitchFamily="18" charset="0"/>
              </a:rPr>
              <a:t>： </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1</a:t>
            </a:r>
            <a:r>
              <a:rPr lang="en-US" altLang="zh-CN" sz="2000" b="1" dirty="0">
                <a:solidFill>
                  <a:schemeClr val="tx2"/>
                </a:solidFill>
                <a:latin typeface="Times New Roman" pitchFamily="18" charset="0"/>
                <a:cs typeface="Times New Roman" pitchFamily="18" charset="0"/>
              </a:rPr>
              <a:t>+(1+2+2)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2</a:t>
            </a:r>
            <a:r>
              <a:rPr lang="en-US" altLang="zh-CN" sz="2000" b="1" dirty="0">
                <a:solidFill>
                  <a:schemeClr val="tx2"/>
                </a:solidFill>
                <a:latin typeface="Times New Roman" pitchFamily="18" charset="0"/>
                <a:cs typeface="Times New Roman" pitchFamily="18" charset="0"/>
              </a:rPr>
              <a:t>-2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3 </a:t>
            </a:r>
            <a:r>
              <a:rPr lang="en-US" altLang="zh-CN" sz="2000" b="1" dirty="0">
                <a:solidFill>
                  <a:schemeClr val="tx2"/>
                </a:solidFill>
                <a:latin typeface="Times New Roman" pitchFamily="18" charset="0"/>
                <a:cs typeface="Times New Roman" pitchFamily="18" charset="0"/>
              </a:rPr>
              <a:t>-2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4 </a:t>
            </a:r>
            <a:r>
              <a:rPr lang="en-US" altLang="zh-CN" sz="2000" b="1" dirty="0" smtClean="0">
                <a:solidFill>
                  <a:schemeClr val="tx2"/>
                </a:solidFill>
                <a:latin typeface="Times New Roman" pitchFamily="18" charset="0"/>
                <a:cs typeface="Times New Roman" pitchFamily="18" charset="0"/>
              </a:rPr>
              <a:t>= 1</a:t>
            </a:r>
            <a:endParaRPr lang="en-US" altLang="zh-CN" sz="2000" b="1" dirty="0">
              <a:solidFill>
                <a:schemeClr val="tx2"/>
              </a:solidFill>
              <a:latin typeface="Times New Roman" pitchFamily="18" charset="0"/>
              <a:cs typeface="Times New Roman" pitchFamily="18" charset="0"/>
            </a:endParaRPr>
          </a:p>
          <a:p>
            <a:pPr eaLnBrk="1" hangingPunct="1">
              <a:lnSpc>
                <a:spcPct val="130000"/>
              </a:lnSpc>
            </a:pPr>
            <a:r>
              <a:rPr lang="zh-CN" altLang="en-US" sz="2000" b="1" dirty="0">
                <a:solidFill>
                  <a:schemeClr val="tx2"/>
                </a:solidFill>
                <a:latin typeface="Times New Roman" pitchFamily="18" charset="0"/>
                <a:cs typeface="Times New Roman" pitchFamily="18" charset="0"/>
              </a:rPr>
              <a:t>网孔</a:t>
            </a:r>
            <a:r>
              <a:rPr lang="en-US" altLang="zh-CN" sz="2000" b="1" dirty="0">
                <a:solidFill>
                  <a:schemeClr val="tx2"/>
                </a:solidFill>
                <a:latin typeface="Times New Roman" pitchFamily="18" charset="0"/>
                <a:cs typeface="Times New Roman" pitchFamily="18" charset="0"/>
              </a:rPr>
              <a:t>3</a:t>
            </a:r>
            <a:r>
              <a:rPr lang="zh-CN" altLang="en-US" sz="2000" b="1" dirty="0">
                <a:solidFill>
                  <a:schemeClr val="tx2"/>
                </a:solidFill>
                <a:latin typeface="Times New Roman" pitchFamily="18" charset="0"/>
                <a:cs typeface="Times New Roman" pitchFamily="18" charset="0"/>
              </a:rPr>
              <a:t>： </a:t>
            </a:r>
            <a:r>
              <a:rPr lang="en-US" altLang="zh-CN" sz="2000" b="1" dirty="0">
                <a:solidFill>
                  <a:schemeClr val="tx2"/>
                </a:solidFill>
                <a:latin typeface="Times New Roman" pitchFamily="18" charset="0"/>
                <a:cs typeface="Times New Roman" pitchFamily="18" charset="0"/>
              </a:rPr>
              <a:t>-2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2</a:t>
            </a:r>
            <a:r>
              <a:rPr lang="en-US" altLang="zh-CN" sz="2000" b="1" dirty="0">
                <a:solidFill>
                  <a:schemeClr val="tx2"/>
                </a:solidFill>
                <a:latin typeface="Times New Roman" pitchFamily="18" charset="0"/>
                <a:cs typeface="Times New Roman" pitchFamily="18" charset="0"/>
              </a:rPr>
              <a:t>+(2+4+4)</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3</a:t>
            </a:r>
            <a:r>
              <a:rPr lang="en-US" altLang="zh-CN" sz="2000" b="1" dirty="0">
                <a:solidFill>
                  <a:schemeClr val="tx2"/>
                </a:solidFill>
                <a:latin typeface="Times New Roman" pitchFamily="18" charset="0"/>
                <a:cs typeface="Times New Roman" pitchFamily="18" charset="0"/>
              </a:rPr>
              <a:t>-4</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4</a:t>
            </a:r>
            <a:r>
              <a:rPr lang="en-US" altLang="zh-CN" sz="2000" b="1" dirty="0">
                <a:solidFill>
                  <a:schemeClr val="tx2"/>
                </a:solidFill>
                <a:latin typeface="Times New Roman" pitchFamily="18" charset="0"/>
                <a:cs typeface="Times New Roman" pitchFamily="18" charset="0"/>
              </a:rPr>
              <a:t>=0</a:t>
            </a:r>
          </a:p>
          <a:p>
            <a:pPr eaLnBrk="1" hangingPunct="1">
              <a:lnSpc>
                <a:spcPct val="130000"/>
              </a:lnSpc>
            </a:pPr>
            <a:r>
              <a:rPr lang="zh-CN" altLang="en-US" sz="2000" b="1" dirty="0">
                <a:solidFill>
                  <a:schemeClr val="tx2"/>
                </a:solidFill>
                <a:latin typeface="Times New Roman" pitchFamily="18" charset="0"/>
                <a:cs typeface="Times New Roman" pitchFamily="18" charset="0"/>
              </a:rPr>
              <a:t>网孔</a:t>
            </a:r>
            <a:r>
              <a:rPr lang="en-US" altLang="zh-CN" sz="2000" b="1" dirty="0">
                <a:solidFill>
                  <a:schemeClr val="tx2"/>
                </a:solidFill>
                <a:latin typeface="Times New Roman" pitchFamily="18" charset="0"/>
                <a:cs typeface="Times New Roman" pitchFamily="18" charset="0"/>
              </a:rPr>
              <a:t>4</a:t>
            </a:r>
            <a:r>
              <a:rPr lang="zh-CN" altLang="en-US" sz="2000" b="1" dirty="0">
                <a:solidFill>
                  <a:schemeClr val="tx2"/>
                </a:solidFill>
                <a:latin typeface="Times New Roman" pitchFamily="18" charset="0"/>
                <a:cs typeface="Times New Roman" pitchFamily="18" charset="0"/>
              </a:rPr>
              <a:t>： </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1</a:t>
            </a:r>
            <a:r>
              <a:rPr lang="en-US" altLang="zh-CN" sz="2000" b="1" dirty="0">
                <a:solidFill>
                  <a:schemeClr val="tx2"/>
                </a:solidFill>
                <a:latin typeface="Times New Roman" pitchFamily="18" charset="0"/>
                <a:cs typeface="Times New Roman" pitchFamily="18" charset="0"/>
              </a:rPr>
              <a:t>-2</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2 </a:t>
            </a:r>
            <a:r>
              <a:rPr lang="en-US" altLang="zh-CN" sz="2000" b="1" dirty="0">
                <a:solidFill>
                  <a:schemeClr val="tx2"/>
                </a:solidFill>
                <a:latin typeface="Times New Roman" pitchFamily="18" charset="0"/>
                <a:cs typeface="Times New Roman" pitchFamily="18" charset="0"/>
              </a:rPr>
              <a:t>-4</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3 </a:t>
            </a:r>
            <a:r>
              <a:rPr lang="en-US" altLang="zh-CN" sz="2000" b="1" dirty="0">
                <a:solidFill>
                  <a:schemeClr val="tx2"/>
                </a:solidFill>
                <a:latin typeface="Times New Roman" pitchFamily="18" charset="0"/>
                <a:cs typeface="Times New Roman" pitchFamily="18" charset="0"/>
              </a:rPr>
              <a:t>+(1+2+4+10)</a:t>
            </a:r>
            <a:r>
              <a:rPr lang="en-US" altLang="zh-CN" sz="2000" b="1" i="1" dirty="0">
                <a:solidFill>
                  <a:schemeClr val="tx2"/>
                </a:solidFill>
                <a:latin typeface="Times New Roman" pitchFamily="18" charset="0"/>
                <a:cs typeface="Times New Roman" pitchFamily="18" charset="0"/>
              </a:rPr>
              <a:t>I</a:t>
            </a:r>
            <a:r>
              <a:rPr lang="en-US" altLang="zh-CN" sz="2000" b="1" baseline="-25000" dirty="0">
                <a:solidFill>
                  <a:schemeClr val="tx2"/>
                </a:solidFill>
                <a:latin typeface="Times New Roman" pitchFamily="18" charset="0"/>
                <a:cs typeface="Times New Roman" pitchFamily="18" charset="0"/>
              </a:rPr>
              <a:t>4</a:t>
            </a:r>
            <a:r>
              <a:rPr lang="en-US" altLang="zh-CN" sz="2000" b="1" dirty="0">
                <a:solidFill>
                  <a:schemeClr val="tx2"/>
                </a:solidFill>
                <a:latin typeface="Times New Roman" pitchFamily="18" charset="0"/>
                <a:cs typeface="Times New Roman" pitchFamily="18" charset="0"/>
              </a:rPr>
              <a:t>=-1</a:t>
            </a:r>
          </a:p>
        </p:txBody>
      </p:sp>
      <p:sp>
        <p:nvSpPr>
          <p:cNvPr id="36872" name="Text Box 8"/>
          <p:cNvSpPr txBox="1">
            <a:spLocks noChangeArrowheads="1"/>
          </p:cNvSpPr>
          <p:nvPr/>
        </p:nvSpPr>
        <p:spPr bwMode="auto">
          <a:xfrm>
            <a:off x="457200" y="46482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latin typeface="Times New Roman" pitchFamily="18" charset="0"/>
                <a:cs typeface="Times New Roman" pitchFamily="18" charset="0"/>
              </a:rPr>
              <a:t>解方程得</a:t>
            </a:r>
          </a:p>
        </p:txBody>
      </p:sp>
      <p:sp>
        <p:nvSpPr>
          <p:cNvPr id="36873" name="Text Box 9"/>
          <p:cNvSpPr txBox="1">
            <a:spLocks noChangeArrowheads="1"/>
          </p:cNvSpPr>
          <p:nvPr/>
        </p:nvSpPr>
        <p:spPr bwMode="auto">
          <a:xfrm>
            <a:off x="1828800" y="4800600"/>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1</a:t>
            </a:r>
            <a:r>
              <a:rPr lang="en-US" altLang="zh-CN" sz="2000" b="1">
                <a:solidFill>
                  <a:schemeClr val="tx2"/>
                </a:solidFill>
                <a:latin typeface="Times New Roman" pitchFamily="18" charset="0"/>
                <a:cs typeface="Times New Roman" pitchFamily="18" charset="0"/>
              </a:rPr>
              <a:t>=0.8773A</a:t>
            </a:r>
            <a:r>
              <a:rPr lang="zh-CN" altLang="en-US"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2</a:t>
            </a:r>
            <a:r>
              <a:rPr lang="en-US" altLang="zh-CN" sz="2000" b="1">
                <a:solidFill>
                  <a:schemeClr val="tx2"/>
                </a:solidFill>
                <a:latin typeface="Times New Roman" pitchFamily="18" charset="0"/>
                <a:cs typeface="Times New Roman" pitchFamily="18" charset="0"/>
              </a:rPr>
              <a:t>=0.4534A</a:t>
            </a:r>
            <a:r>
              <a:rPr lang="zh-CN" altLang="en-US" sz="2000" b="1">
                <a:solidFill>
                  <a:schemeClr val="tx2"/>
                </a:solidFill>
                <a:latin typeface="Times New Roman" pitchFamily="18" charset="0"/>
                <a:cs typeface="Times New Roman" pitchFamily="18" charset="0"/>
              </a:rPr>
              <a:t>；</a:t>
            </a:r>
          </a:p>
          <a:p>
            <a:pPr eaLnBrk="1" hangingPunct="1"/>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3</a:t>
            </a:r>
            <a:r>
              <a:rPr lang="en-US" altLang="zh-CN" sz="2000" b="1">
                <a:solidFill>
                  <a:schemeClr val="tx2"/>
                </a:solidFill>
                <a:latin typeface="Times New Roman" pitchFamily="18" charset="0"/>
                <a:cs typeface="Times New Roman" pitchFamily="18" charset="0"/>
              </a:rPr>
              <a:t>=0.1205A</a:t>
            </a:r>
            <a:r>
              <a:rPr lang="zh-CN" altLang="en-US"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4</a:t>
            </a:r>
            <a:r>
              <a:rPr lang="en-US" altLang="zh-CN" sz="2000" b="1">
                <a:solidFill>
                  <a:schemeClr val="tx2"/>
                </a:solidFill>
                <a:latin typeface="Times New Roman" pitchFamily="18" charset="0"/>
                <a:cs typeface="Times New Roman" pitchFamily="18" charset="0"/>
              </a:rPr>
              <a:t>=0.07448A</a:t>
            </a:r>
          </a:p>
        </p:txBody>
      </p:sp>
      <p:sp>
        <p:nvSpPr>
          <p:cNvPr id="36874" name="Text Box 10"/>
          <p:cNvSpPr txBox="1">
            <a:spLocks noChangeArrowheads="1"/>
          </p:cNvSpPr>
          <p:nvPr/>
        </p:nvSpPr>
        <p:spPr bwMode="auto">
          <a:xfrm>
            <a:off x="457200" y="5562600"/>
            <a:ext cx="1462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latin typeface="Times New Roman" pitchFamily="18" charset="0"/>
                <a:cs typeface="Times New Roman" pitchFamily="18" charset="0"/>
              </a:rPr>
              <a:t>电源功率：</a:t>
            </a:r>
          </a:p>
        </p:txBody>
      </p:sp>
      <p:sp>
        <p:nvSpPr>
          <p:cNvPr id="36875" name="Text Box 11"/>
          <p:cNvSpPr txBox="1">
            <a:spLocks noChangeArrowheads="1"/>
          </p:cNvSpPr>
          <p:nvPr/>
        </p:nvSpPr>
        <p:spPr bwMode="auto">
          <a:xfrm>
            <a:off x="914400" y="5983288"/>
            <a:ext cx="8534400" cy="4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lang="en-US" altLang="zh-CN" sz="2000" b="1" i="1">
                <a:solidFill>
                  <a:schemeClr val="tx2"/>
                </a:solidFill>
                <a:latin typeface="Times New Roman" pitchFamily="18" charset="0"/>
                <a:cs typeface="Times New Roman" pitchFamily="18" charset="0"/>
              </a:rPr>
              <a:t>P</a:t>
            </a:r>
            <a:r>
              <a:rPr lang="en-US" altLang="zh-CN" sz="2000" b="1" baseline="-25000">
                <a:solidFill>
                  <a:schemeClr val="tx2"/>
                </a:solidFill>
                <a:latin typeface="Times New Roman" pitchFamily="18" charset="0"/>
                <a:cs typeface="Times New Roman" pitchFamily="18" charset="0"/>
              </a:rPr>
              <a:t>1A</a:t>
            </a:r>
            <a:r>
              <a:rPr lang="en-US" altLang="zh-CN" sz="2000" b="1">
                <a:solidFill>
                  <a:schemeClr val="tx2"/>
                </a:solidFill>
                <a:latin typeface="Times New Roman" pitchFamily="18" charset="0"/>
                <a:cs typeface="Times New Roman" pitchFamily="18" charset="0"/>
              </a:rPr>
              <a:t>=-1</a:t>
            </a:r>
            <a:r>
              <a:rPr lang="en-US" altLang="zh-CN" sz="2000" b="1">
                <a:solidFill>
                  <a:schemeClr val="tx2"/>
                </a:solidFill>
                <a:latin typeface="Times New Roman" pitchFamily="18" charset="0"/>
                <a:cs typeface="Times New Roman" pitchFamily="18" charset="0"/>
                <a:sym typeface="Symbol" pitchFamily="18" charset="2"/>
              </a:rPr>
              <a:t>10(1</a:t>
            </a:r>
            <a:r>
              <a:rPr lang="en-US" altLang="zh-CN"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1 </a:t>
            </a:r>
            <a:r>
              <a:rPr lang="en-US" altLang="zh-CN" sz="2000" b="1">
                <a:solidFill>
                  <a:schemeClr val="tx2"/>
                </a:solidFill>
                <a:latin typeface="Times New Roman" pitchFamily="18" charset="0"/>
                <a:cs typeface="Times New Roman" pitchFamily="18" charset="0"/>
              </a:rPr>
              <a:t>)= - 1.2267W</a:t>
            </a:r>
            <a:r>
              <a:rPr lang="zh-CN" altLang="en-US"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P</a:t>
            </a:r>
            <a:r>
              <a:rPr lang="en-US" altLang="zh-CN" sz="2000" b="1" baseline="-25000">
                <a:solidFill>
                  <a:schemeClr val="tx2"/>
                </a:solidFill>
                <a:latin typeface="Times New Roman" pitchFamily="18" charset="0"/>
                <a:cs typeface="Times New Roman" pitchFamily="18" charset="0"/>
              </a:rPr>
              <a:t>0.5A</a:t>
            </a:r>
            <a:r>
              <a:rPr lang="en-US" altLang="zh-CN" sz="2000" b="1">
                <a:solidFill>
                  <a:schemeClr val="tx2"/>
                </a:solidFill>
                <a:latin typeface="Times New Roman" pitchFamily="18" charset="0"/>
                <a:cs typeface="Times New Roman" pitchFamily="18" charset="0"/>
              </a:rPr>
              <a:t>=-0.5</a:t>
            </a:r>
            <a:r>
              <a:rPr lang="en-US" altLang="zh-CN" sz="2000" b="1">
                <a:solidFill>
                  <a:schemeClr val="tx2"/>
                </a:solidFill>
                <a:latin typeface="Times New Roman" pitchFamily="18" charset="0"/>
                <a:cs typeface="Times New Roman" pitchFamily="18" charset="0"/>
                <a:sym typeface="Symbol" pitchFamily="18" charset="2"/>
              </a:rPr>
              <a:t>2</a:t>
            </a:r>
            <a:r>
              <a:rPr lang="en-US" altLang="zh-CN" sz="2000" b="1">
                <a:solidFill>
                  <a:schemeClr val="tx2"/>
                </a:solidFill>
                <a:latin typeface="Times New Roman" pitchFamily="18" charset="0"/>
                <a:cs typeface="Times New Roman" pitchFamily="18" charset="0"/>
              </a:rPr>
              <a:t>(0.5-</a:t>
            </a:r>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2 </a:t>
            </a:r>
            <a:r>
              <a:rPr lang="en-US" altLang="zh-CN"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I</a:t>
            </a:r>
            <a:r>
              <a:rPr lang="en-US" altLang="zh-CN" sz="2000" b="1" baseline="-25000">
                <a:solidFill>
                  <a:schemeClr val="tx2"/>
                </a:solidFill>
                <a:latin typeface="Times New Roman" pitchFamily="18" charset="0"/>
                <a:cs typeface="Times New Roman" pitchFamily="18" charset="0"/>
              </a:rPr>
              <a:t>4</a:t>
            </a:r>
            <a:r>
              <a:rPr lang="en-US" altLang="zh-CN" sz="2000" b="1">
                <a:solidFill>
                  <a:schemeClr val="tx2"/>
                </a:solidFill>
                <a:latin typeface="Times New Roman" pitchFamily="18" charset="0"/>
                <a:cs typeface="Times New Roman" pitchFamily="18" charset="0"/>
              </a:rPr>
              <a:t>)</a:t>
            </a:r>
            <a:r>
              <a:rPr lang="en-US" altLang="zh-CN" sz="2000" b="1" baseline="-25000">
                <a:solidFill>
                  <a:schemeClr val="tx2"/>
                </a:solidFill>
                <a:latin typeface="Times New Roman" pitchFamily="18" charset="0"/>
                <a:cs typeface="Times New Roman" pitchFamily="18" charset="0"/>
              </a:rPr>
              <a:t> </a:t>
            </a:r>
            <a:r>
              <a:rPr lang="en-US" altLang="zh-CN" sz="2000" b="1">
                <a:solidFill>
                  <a:schemeClr val="tx2"/>
                </a:solidFill>
                <a:latin typeface="Times New Roman" pitchFamily="18" charset="0"/>
                <a:cs typeface="Times New Roman" pitchFamily="18" charset="0"/>
              </a:rPr>
              <a:t>=-0.121W</a:t>
            </a:r>
          </a:p>
        </p:txBody>
      </p:sp>
      <p:grpSp>
        <p:nvGrpSpPr>
          <p:cNvPr id="2" name="Group 12"/>
          <p:cNvGrpSpPr>
            <a:grpSpLocks/>
          </p:cNvGrpSpPr>
          <p:nvPr/>
        </p:nvGrpSpPr>
        <p:grpSpPr bwMode="auto">
          <a:xfrm>
            <a:off x="4814888" y="2819400"/>
            <a:ext cx="2065337" cy="2514600"/>
            <a:chOff x="3168" y="1488"/>
            <a:chExt cx="1301" cy="1584"/>
          </a:xfrm>
        </p:grpSpPr>
        <p:grpSp>
          <p:nvGrpSpPr>
            <p:cNvPr id="14372" name="Group 13"/>
            <p:cNvGrpSpPr>
              <a:grpSpLocks/>
            </p:cNvGrpSpPr>
            <p:nvPr/>
          </p:nvGrpSpPr>
          <p:grpSpPr bwMode="auto">
            <a:xfrm>
              <a:off x="3792" y="2064"/>
              <a:ext cx="677" cy="1008"/>
              <a:chOff x="4272" y="2160"/>
              <a:chExt cx="677" cy="1008"/>
            </a:xfrm>
          </p:grpSpPr>
          <p:sp>
            <p:nvSpPr>
              <p:cNvPr id="14374" name="Oval 14"/>
              <p:cNvSpPr>
                <a:spLocks noChangeArrowheads="1"/>
              </p:cNvSpPr>
              <p:nvPr/>
            </p:nvSpPr>
            <p:spPr bwMode="auto">
              <a:xfrm>
                <a:off x="4272" y="2448"/>
                <a:ext cx="144"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14375" name="Rectangle 15"/>
              <p:cNvSpPr>
                <a:spLocks noChangeArrowheads="1"/>
              </p:cNvSpPr>
              <p:nvPr/>
            </p:nvSpPr>
            <p:spPr bwMode="auto">
              <a:xfrm>
                <a:off x="4302" y="2784"/>
                <a:ext cx="96"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14376" name="Line 16"/>
              <p:cNvSpPr>
                <a:spLocks noChangeShapeType="1"/>
              </p:cNvSpPr>
              <p:nvPr/>
            </p:nvSpPr>
            <p:spPr bwMode="auto">
              <a:xfrm>
                <a:off x="4340" y="2160"/>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77" name="Line 17"/>
              <p:cNvSpPr>
                <a:spLocks noChangeShapeType="1"/>
              </p:cNvSpPr>
              <p:nvPr/>
            </p:nvSpPr>
            <p:spPr bwMode="auto">
              <a:xfrm>
                <a:off x="4348" y="2976"/>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78" name="Text Box 18"/>
              <p:cNvSpPr txBox="1">
                <a:spLocks noChangeArrowheads="1"/>
              </p:cNvSpPr>
              <p:nvPr/>
            </p:nvSpPr>
            <p:spPr bwMode="auto">
              <a:xfrm>
                <a:off x="4406" y="2710"/>
                <a:ext cx="4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chemeClr val="tx2"/>
                    </a:solidFill>
                    <a:latin typeface="Times New Roman" pitchFamily="18" charset="0"/>
                    <a:cs typeface="Times New Roman" pitchFamily="18" charset="0"/>
                  </a:rPr>
                  <a:t>10</a:t>
                </a:r>
                <a:r>
                  <a:rPr lang="en-US" altLang="zh-CN" sz="2400" b="1" dirty="0">
                    <a:solidFill>
                      <a:schemeClr val="tx2"/>
                    </a:solidFill>
                    <a:latin typeface="Symbol" pitchFamily="18" charset="2"/>
                    <a:cs typeface="Times New Roman" pitchFamily="18" charset="0"/>
                  </a:rPr>
                  <a:t>W</a:t>
                </a:r>
              </a:p>
            </p:txBody>
          </p:sp>
          <p:sp>
            <p:nvSpPr>
              <p:cNvPr id="14379" name="Line 19"/>
              <p:cNvSpPr>
                <a:spLocks noChangeShapeType="1"/>
              </p:cNvSpPr>
              <p:nvPr/>
            </p:nvSpPr>
            <p:spPr bwMode="auto">
              <a:xfrm>
                <a:off x="4464" y="2448"/>
                <a:ext cx="0" cy="192"/>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80" name="Text Box 20"/>
              <p:cNvSpPr txBox="1">
                <a:spLocks noChangeArrowheads="1"/>
              </p:cNvSpPr>
              <p:nvPr/>
            </p:nvSpPr>
            <p:spPr bwMode="auto">
              <a:xfrm>
                <a:off x="4502" y="2378"/>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tx2"/>
                    </a:solidFill>
                    <a:latin typeface="Times New Roman" pitchFamily="18" charset="0"/>
                    <a:cs typeface="Times New Roman" pitchFamily="18" charset="0"/>
                  </a:rPr>
                  <a:t>10V</a:t>
                </a:r>
              </a:p>
            </p:txBody>
          </p:sp>
        </p:grpSp>
        <p:sp>
          <p:nvSpPr>
            <p:cNvPr id="14373" name="Line 21"/>
            <p:cNvSpPr>
              <a:spLocks noChangeShapeType="1"/>
            </p:cNvSpPr>
            <p:nvPr/>
          </p:nvSpPr>
          <p:spPr bwMode="auto">
            <a:xfrm flipH="1" flipV="1">
              <a:off x="3168" y="1488"/>
              <a:ext cx="624" cy="105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grpSp>
      <p:grpSp>
        <p:nvGrpSpPr>
          <p:cNvPr id="4" name="Group 22"/>
          <p:cNvGrpSpPr>
            <a:grpSpLocks/>
          </p:cNvGrpSpPr>
          <p:nvPr/>
        </p:nvGrpSpPr>
        <p:grpSpPr bwMode="auto">
          <a:xfrm>
            <a:off x="6948488" y="1752600"/>
            <a:ext cx="1676400" cy="3505200"/>
            <a:chOff x="4512" y="816"/>
            <a:chExt cx="1056" cy="2208"/>
          </a:xfrm>
        </p:grpSpPr>
        <p:grpSp>
          <p:nvGrpSpPr>
            <p:cNvPr id="14363" name="Group 23"/>
            <p:cNvGrpSpPr>
              <a:grpSpLocks/>
            </p:cNvGrpSpPr>
            <p:nvPr/>
          </p:nvGrpSpPr>
          <p:grpSpPr bwMode="auto">
            <a:xfrm>
              <a:off x="4512" y="2474"/>
              <a:ext cx="1056" cy="550"/>
              <a:chOff x="4512" y="2282"/>
              <a:chExt cx="1056" cy="550"/>
            </a:xfrm>
          </p:grpSpPr>
          <p:sp>
            <p:nvSpPr>
              <p:cNvPr id="14365" name="Oval 24"/>
              <p:cNvSpPr>
                <a:spLocks noChangeArrowheads="1"/>
              </p:cNvSpPr>
              <p:nvPr/>
            </p:nvSpPr>
            <p:spPr bwMode="auto">
              <a:xfrm>
                <a:off x="4704" y="259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14366" name="Rectangle 25"/>
              <p:cNvSpPr>
                <a:spLocks noChangeArrowheads="1"/>
              </p:cNvSpPr>
              <p:nvPr/>
            </p:nvSpPr>
            <p:spPr bwMode="auto">
              <a:xfrm>
                <a:off x="5136" y="2640"/>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14367" name="Line 26"/>
              <p:cNvSpPr>
                <a:spLocks noChangeShapeType="1"/>
              </p:cNvSpPr>
              <p:nvPr/>
            </p:nvSpPr>
            <p:spPr bwMode="auto">
              <a:xfrm>
                <a:off x="4512" y="2688"/>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68" name="Line 27"/>
              <p:cNvSpPr>
                <a:spLocks noChangeShapeType="1"/>
              </p:cNvSpPr>
              <p:nvPr/>
            </p:nvSpPr>
            <p:spPr bwMode="auto">
              <a:xfrm>
                <a:off x="5376" y="2688"/>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69" name="Text Box 28"/>
              <p:cNvSpPr txBox="1">
                <a:spLocks noChangeArrowheads="1"/>
              </p:cNvSpPr>
              <p:nvPr/>
            </p:nvSpPr>
            <p:spPr bwMode="auto">
              <a:xfrm>
                <a:off x="5126" y="2326"/>
                <a:ext cx="3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chemeClr val="tx2"/>
                    </a:solidFill>
                    <a:latin typeface="Times New Roman" pitchFamily="18" charset="0"/>
                    <a:cs typeface="Times New Roman" pitchFamily="18" charset="0"/>
                  </a:rPr>
                  <a:t>2</a:t>
                </a:r>
                <a:r>
                  <a:rPr lang="en-US" altLang="zh-CN" sz="2400" b="1" dirty="0">
                    <a:solidFill>
                      <a:schemeClr val="tx2"/>
                    </a:solidFill>
                    <a:latin typeface="Symbol" pitchFamily="18" charset="2"/>
                    <a:cs typeface="Times New Roman" pitchFamily="18" charset="0"/>
                  </a:rPr>
                  <a:t>W</a:t>
                </a:r>
              </a:p>
            </p:txBody>
          </p:sp>
          <p:sp>
            <p:nvSpPr>
              <p:cNvPr id="14370" name="Line 29"/>
              <p:cNvSpPr>
                <a:spLocks noChangeShapeType="1"/>
              </p:cNvSpPr>
              <p:nvPr/>
            </p:nvSpPr>
            <p:spPr bwMode="auto">
              <a:xfrm flipH="1">
                <a:off x="4704" y="2832"/>
                <a:ext cx="240"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sp>
            <p:nvSpPr>
              <p:cNvPr id="14371" name="Text Box 30"/>
              <p:cNvSpPr txBox="1">
                <a:spLocks noChangeArrowheads="1"/>
              </p:cNvSpPr>
              <p:nvPr/>
            </p:nvSpPr>
            <p:spPr bwMode="auto">
              <a:xfrm>
                <a:off x="4694" y="228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tx2"/>
                    </a:solidFill>
                    <a:latin typeface="Times New Roman" pitchFamily="18" charset="0"/>
                    <a:cs typeface="Times New Roman" pitchFamily="18" charset="0"/>
                  </a:rPr>
                  <a:t>1V</a:t>
                </a:r>
              </a:p>
            </p:txBody>
          </p:sp>
        </p:grpSp>
        <p:sp>
          <p:nvSpPr>
            <p:cNvPr id="14364" name="Line 31"/>
            <p:cNvSpPr>
              <a:spLocks noChangeShapeType="1"/>
            </p:cNvSpPr>
            <p:nvPr/>
          </p:nvSpPr>
          <p:spPr bwMode="auto">
            <a:xfrm flipH="1" flipV="1">
              <a:off x="4560" y="816"/>
              <a:ext cx="528" cy="1776"/>
            </a:xfrm>
            <a:prstGeom prst="line">
              <a:avLst/>
            </a:prstGeom>
            <a:noFill/>
            <a:ln w="1905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tx2"/>
                </a:solidFill>
                <a:latin typeface="Times New Roman" pitchFamily="18" charset="0"/>
              </a:endParaRPr>
            </a:p>
          </p:txBody>
        </p:sp>
      </p:grpSp>
      <p:sp>
        <p:nvSpPr>
          <p:cNvPr id="36896" name="Text Box 32"/>
          <p:cNvSpPr txBox="1">
            <a:spLocks noChangeArrowheads="1"/>
          </p:cNvSpPr>
          <p:nvPr/>
        </p:nvSpPr>
        <p:spPr bwMode="auto">
          <a:xfrm>
            <a:off x="654050" y="1828800"/>
            <a:ext cx="325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latin typeface="Times New Roman" pitchFamily="18" charset="0"/>
                <a:cs typeface="Times New Roman" pitchFamily="18" charset="0"/>
              </a:rPr>
              <a:t>对四个网孔电流设定如图，</a:t>
            </a:r>
          </a:p>
        </p:txBody>
      </p:sp>
      <p:grpSp>
        <p:nvGrpSpPr>
          <p:cNvPr id="6" name="Group 33"/>
          <p:cNvGrpSpPr>
            <a:grpSpLocks/>
          </p:cNvGrpSpPr>
          <p:nvPr/>
        </p:nvGrpSpPr>
        <p:grpSpPr bwMode="auto">
          <a:xfrm>
            <a:off x="5424488" y="2114550"/>
            <a:ext cx="622300" cy="863600"/>
            <a:chOff x="3552" y="1044"/>
            <a:chExt cx="392" cy="544"/>
          </a:xfrm>
        </p:grpSpPr>
        <p:sp>
          <p:nvSpPr>
            <p:cNvPr id="14361" name="Freeform 34"/>
            <p:cNvSpPr>
              <a:spLocks/>
            </p:cNvSpPr>
            <p:nvPr/>
          </p:nvSpPr>
          <p:spPr bwMode="auto">
            <a:xfrm>
              <a:off x="3552" y="1044"/>
              <a:ext cx="392" cy="544"/>
            </a:xfrm>
            <a:custGeom>
              <a:avLst/>
              <a:gdLst>
                <a:gd name="T0" fmla="*/ 0 w 392"/>
                <a:gd name="T1" fmla="*/ 160 h 544"/>
                <a:gd name="T2" fmla="*/ 96 w 392"/>
                <a:gd name="T3" fmla="*/ 16 h 544"/>
                <a:gd name="T4" fmla="*/ 336 w 392"/>
                <a:gd name="T5" fmla="*/ 64 h 544"/>
                <a:gd name="T6" fmla="*/ 384 w 392"/>
                <a:gd name="T7" fmla="*/ 304 h 544"/>
                <a:gd name="T8" fmla="*/ 288 w 392"/>
                <a:gd name="T9" fmla="*/ 496 h 544"/>
                <a:gd name="T10" fmla="*/ 192 w 392"/>
                <a:gd name="T11" fmla="*/ 544 h 544"/>
                <a:gd name="T12" fmla="*/ 0 60000 65536"/>
                <a:gd name="T13" fmla="*/ 0 60000 65536"/>
                <a:gd name="T14" fmla="*/ 0 60000 65536"/>
                <a:gd name="T15" fmla="*/ 0 60000 65536"/>
                <a:gd name="T16" fmla="*/ 0 60000 65536"/>
                <a:gd name="T17" fmla="*/ 0 60000 65536"/>
                <a:gd name="T18" fmla="*/ 0 w 392"/>
                <a:gd name="T19" fmla="*/ 0 h 544"/>
                <a:gd name="T20" fmla="*/ 392 w 392"/>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392" h="544">
                  <a:moveTo>
                    <a:pt x="0" y="160"/>
                  </a:moveTo>
                  <a:cubicBezTo>
                    <a:pt x="20" y="96"/>
                    <a:pt x="40" y="32"/>
                    <a:pt x="96" y="16"/>
                  </a:cubicBezTo>
                  <a:cubicBezTo>
                    <a:pt x="152" y="0"/>
                    <a:pt x="288" y="16"/>
                    <a:pt x="336" y="64"/>
                  </a:cubicBezTo>
                  <a:cubicBezTo>
                    <a:pt x="384" y="112"/>
                    <a:pt x="392" y="232"/>
                    <a:pt x="384" y="304"/>
                  </a:cubicBezTo>
                  <a:cubicBezTo>
                    <a:pt x="376" y="376"/>
                    <a:pt x="320" y="456"/>
                    <a:pt x="288" y="496"/>
                  </a:cubicBezTo>
                  <a:cubicBezTo>
                    <a:pt x="256" y="536"/>
                    <a:pt x="224" y="540"/>
                    <a:pt x="192" y="544"/>
                  </a:cubicBezTo>
                </a:path>
              </a:pathLst>
            </a:custGeom>
            <a:noFill/>
            <a:ln w="1270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4362" name="Text Box 35"/>
            <p:cNvSpPr txBox="1">
              <a:spLocks noChangeArrowheads="1"/>
            </p:cNvSpPr>
            <p:nvPr/>
          </p:nvSpPr>
          <p:spPr bwMode="auto">
            <a:xfrm>
              <a:off x="3600" y="11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latin typeface="Times New Roman" pitchFamily="18" charset="0"/>
                  <a:cs typeface="Times New Roman" pitchFamily="18" charset="0"/>
                </a:rPr>
                <a:t>I</a:t>
              </a:r>
              <a:r>
                <a:rPr lang="en-US" altLang="zh-CN" sz="2400" b="1" baseline="-25000">
                  <a:latin typeface="Times New Roman" pitchFamily="18" charset="0"/>
                  <a:cs typeface="Times New Roman" pitchFamily="18" charset="0"/>
                </a:rPr>
                <a:t>1</a:t>
              </a:r>
              <a:endParaRPr lang="en-US" altLang="zh-CN" sz="2400" b="1" i="1">
                <a:latin typeface="Times New Roman" pitchFamily="18" charset="0"/>
                <a:cs typeface="Times New Roman" pitchFamily="18" charset="0"/>
              </a:endParaRPr>
            </a:p>
          </p:txBody>
        </p:sp>
      </p:grpSp>
      <p:grpSp>
        <p:nvGrpSpPr>
          <p:cNvPr id="7" name="Group 36"/>
          <p:cNvGrpSpPr>
            <a:grpSpLocks/>
          </p:cNvGrpSpPr>
          <p:nvPr/>
        </p:nvGrpSpPr>
        <p:grpSpPr bwMode="auto">
          <a:xfrm>
            <a:off x="6643688" y="2139950"/>
            <a:ext cx="622300" cy="863600"/>
            <a:chOff x="4360" y="1060"/>
            <a:chExt cx="392" cy="544"/>
          </a:xfrm>
        </p:grpSpPr>
        <p:sp>
          <p:nvSpPr>
            <p:cNvPr id="14359" name="Freeform 37"/>
            <p:cNvSpPr>
              <a:spLocks/>
            </p:cNvSpPr>
            <p:nvPr/>
          </p:nvSpPr>
          <p:spPr bwMode="auto">
            <a:xfrm>
              <a:off x="4360" y="1060"/>
              <a:ext cx="392" cy="544"/>
            </a:xfrm>
            <a:custGeom>
              <a:avLst/>
              <a:gdLst>
                <a:gd name="T0" fmla="*/ 0 w 392"/>
                <a:gd name="T1" fmla="*/ 160 h 544"/>
                <a:gd name="T2" fmla="*/ 96 w 392"/>
                <a:gd name="T3" fmla="*/ 16 h 544"/>
                <a:gd name="T4" fmla="*/ 336 w 392"/>
                <a:gd name="T5" fmla="*/ 64 h 544"/>
                <a:gd name="T6" fmla="*/ 384 w 392"/>
                <a:gd name="T7" fmla="*/ 304 h 544"/>
                <a:gd name="T8" fmla="*/ 288 w 392"/>
                <a:gd name="T9" fmla="*/ 496 h 544"/>
                <a:gd name="T10" fmla="*/ 192 w 392"/>
                <a:gd name="T11" fmla="*/ 544 h 544"/>
                <a:gd name="T12" fmla="*/ 0 60000 65536"/>
                <a:gd name="T13" fmla="*/ 0 60000 65536"/>
                <a:gd name="T14" fmla="*/ 0 60000 65536"/>
                <a:gd name="T15" fmla="*/ 0 60000 65536"/>
                <a:gd name="T16" fmla="*/ 0 60000 65536"/>
                <a:gd name="T17" fmla="*/ 0 60000 65536"/>
                <a:gd name="T18" fmla="*/ 0 w 392"/>
                <a:gd name="T19" fmla="*/ 0 h 544"/>
                <a:gd name="T20" fmla="*/ 392 w 392"/>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392" h="544">
                  <a:moveTo>
                    <a:pt x="0" y="160"/>
                  </a:moveTo>
                  <a:cubicBezTo>
                    <a:pt x="20" y="96"/>
                    <a:pt x="40" y="32"/>
                    <a:pt x="96" y="16"/>
                  </a:cubicBezTo>
                  <a:cubicBezTo>
                    <a:pt x="152" y="0"/>
                    <a:pt x="288" y="16"/>
                    <a:pt x="336" y="64"/>
                  </a:cubicBezTo>
                  <a:cubicBezTo>
                    <a:pt x="384" y="112"/>
                    <a:pt x="392" y="232"/>
                    <a:pt x="384" y="304"/>
                  </a:cubicBezTo>
                  <a:cubicBezTo>
                    <a:pt x="376" y="376"/>
                    <a:pt x="320" y="456"/>
                    <a:pt x="288" y="496"/>
                  </a:cubicBezTo>
                  <a:cubicBezTo>
                    <a:pt x="256" y="536"/>
                    <a:pt x="224" y="540"/>
                    <a:pt x="192" y="544"/>
                  </a:cubicBezTo>
                </a:path>
              </a:pathLst>
            </a:custGeom>
            <a:noFill/>
            <a:ln w="1270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4360" name="Text Box 38"/>
            <p:cNvSpPr txBox="1">
              <a:spLocks noChangeArrowheads="1"/>
            </p:cNvSpPr>
            <p:nvPr/>
          </p:nvSpPr>
          <p:spPr bwMode="auto">
            <a:xfrm>
              <a:off x="4408" y="115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latin typeface="Times New Roman" pitchFamily="18" charset="0"/>
                  <a:cs typeface="Times New Roman" pitchFamily="18" charset="0"/>
                </a:rPr>
                <a:t>I</a:t>
              </a:r>
              <a:r>
                <a:rPr lang="en-US" altLang="zh-CN" sz="2400" b="1" baseline="-25000">
                  <a:latin typeface="Times New Roman" pitchFamily="18" charset="0"/>
                  <a:cs typeface="Times New Roman" pitchFamily="18" charset="0"/>
                </a:rPr>
                <a:t>2</a:t>
              </a:r>
              <a:endParaRPr lang="en-US" altLang="zh-CN" sz="2400" b="1" i="1">
                <a:latin typeface="Times New Roman" pitchFamily="18" charset="0"/>
                <a:cs typeface="Times New Roman" pitchFamily="18" charset="0"/>
              </a:endParaRPr>
            </a:p>
          </p:txBody>
        </p:sp>
      </p:grpSp>
      <p:grpSp>
        <p:nvGrpSpPr>
          <p:cNvPr id="8" name="Group 39"/>
          <p:cNvGrpSpPr>
            <a:grpSpLocks/>
          </p:cNvGrpSpPr>
          <p:nvPr/>
        </p:nvGrpSpPr>
        <p:grpSpPr bwMode="auto">
          <a:xfrm>
            <a:off x="7850188" y="1987550"/>
            <a:ext cx="622300" cy="863600"/>
            <a:chOff x="5080" y="964"/>
            <a:chExt cx="392" cy="544"/>
          </a:xfrm>
        </p:grpSpPr>
        <p:sp>
          <p:nvSpPr>
            <p:cNvPr id="14357" name="Freeform 40"/>
            <p:cNvSpPr>
              <a:spLocks/>
            </p:cNvSpPr>
            <p:nvPr/>
          </p:nvSpPr>
          <p:spPr bwMode="auto">
            <a:xfrm>
              <a:off x="5080" y="964"/>
              <a:ext cx="392" cy="544"/>
            </a:xfrm>
            <a:custGeom>
              <a:avLst/>
              <a:gdLst>
                <a:gd name="T0" fmla="*/ 0 w 392"/>
                <a:gd name="T1" fmla="*/ 160 h 544"/>
                <a:gd name="T2" fmla="*/ 96 w 392"/>
                <a:gd name="T3" fmla="*/ 16 h 544"/>
                <a:gd name="T4" fmla="*/ 336 w 392"/>
                <a:gd name="T5" fmla="*/ 64 h 544"/>
                <a:gd name="T6" fmla="*/ 384 w 392"/>
                <a:gd name="T7" fmla="*/ 304 h 544"/>
                <a:gd name="T8" fmla="*/ 288 w 392"/>
                <a:gd name="T9" fmla="*/ 496 h 544"/>
                <a:gd name="T10" fmla="*/ 192 w 392"/>
                <a:gd name="T11" fmla="*/ 544 h 544"/>
                <a:gd name="T12" fmla="*/ 0 60000 65536"/>
                <a:gd name="T13" fmla="*/ 0 60000 65536"/>
                <a:gd name="T14" fmla="*/ 0 60000 65536"/>
                <a:gd name="T15" fmla="*/ 0 60000 65536"/>
                <a:gd name="T16" fmla="*/ 0 60000 65536"/>
                <a:gd name="T17" fmla="*/ 0 60000 65536"/>
                <a:gd name="T18" fmla="*/ 0 w 392"/>
                <a:gd name="T19" fmla="*/ 0 h 544"/>
                <a:gd name="T20" fmla="*/ 392 w 392"/>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392" h="544">
                  <a:moveTo>
                    <a:pt x="0" y="160"/>
                  </a:moveTo>
                  <a:cubicBezTo>
                    <a:pt x="20" y="96"/>
                    <a:pt x="40" y="32"/>
                    <a:pt x="96" y="16"/>
                  </a:cubicBezTo>
                  <a:cubicBezTo>
                    <a:pt x="152" y="0"/>
                    <a:pt x="288" y="16"/>
                    <a:pt x="336" y="64"/>
                  </a:cubicBezTo>
                  <a:cubicBezTo>
                    <a:pt x="384" y="112"/>
                    <a:pt x="392" y="232"/>
                    <a:pt x="384" y="304"/>
                  </a:cubicBezTo>
                  <a:cubicBezTo>
                    <a:pt x="376" y="376"/>
                    <a:pt x="320" y="456"/>
                    <a:pt x="288" y="496"/>
                  </a:cubicBezTo>
                  <a:cubicBezTo>
                    <a:pt x="256" y="536"/>
                    <a:pt x="224" y="540"/>
                    <a:pt x="192" y="544"/>
                  </a:cubicBezTo>
                </a:path>
              </a:pathLst>
            </a:custGeom>
            <a:noFill/>
            <a:ln w="1270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4358" name="Text Box 41"/>
            <p:cNvSpPr txBox="1">
              <a:spLocks noChangeArrowheads="1"/>
            </p:cNvSpPr>
            <p:nvPr/>
          </p:nvSpPr>
          <p:spPr bwMode="auto">
            <a:xfrm>
              <a:off x="5128" y="106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latin typeface="Times New Roman" pitchFamily="18" charset="0"/>
                  <a:cs typeface="Times New Roman" pitchFamily="18" charset="0"/>
                </a:rPr>
                <a:t>I</a:t>
              </a:r>
              <a:r>
                <a:rPr lang="en-US" altLang="zh-CN" sz="2400" b="1" baseline="-25000">
                  <a:latin typeface="Times New Roman" pitchFamily="18" charset="0"/>
                  <a:cs typeface="Times New Roman" pitchFamily="18" charset="0"/>
                </a:rPr>
                <a:t>3</a:t>
              </a:r>
              <a:endParaRPr lang="en-US" altLang="zh-CN" sz="2400" b="1" i="1">
                <a:latin typeface="Times New Roman" pitchFamily="18" charset="0"/>
                <a:cs typeface="Times New Roman" pitchFamily="18" charset="0"/>
              </a:endParaRPr>
            </a:p>
          </p:txBody>
        </p:sp>
      </p:grpSp>
      <p:grpSp>
        <p:nvGrpSpPr>
          <p:cNvPr id="9" name="Group 42"/>
          <p:cNvGrpSpPr>
            <a:grpSpLocks/>
          </p:cNvGrpSpPr>
          <p:nvPr/>
        </p:nvGrpSpPr>
        <p:grpSpPr bwMode="auto">
          <a:xfrm>
            <a:off x="5576888" y="996950"/>
            <a:ext cx="2514600" cy="685800"/>
            <a:chOff x="3648" y="340"/>
            <a:chExt cx="1584" cy="432"/>
          </a:xfrm>
        </p:grpSpPr>
        <p:sp>
          <p:nvSpPr>
            <p:cNvPr id="14355" name="Freeform 43"/>
            <p:cNvSpPr>
              <a:spLocks/>
            </p:cNvSpPr>
            <p:nvPr/>
          </p:nvSpPr>
          <p:spPr bwMode="auto">
            <a:xfrm>
              <a:off x="3648" y="340"/>
              <a:ext cx="1584" cy="432"/>
            </a:xfrm>
            <a:custGeom>
              <a:avLst/>
              <a:gdLst>
                <a:gd name="T0" fmla="*/ 0 w 392"/>
                <a:gd name="T1" fmla="*/ 20 h 544"/>
                <a:gd name="T2" fmla="*/ 27582676 w 392"/>
                <a:gd name="T3" fmla="*/ 2 h 544"/>
                <a:gd name="T4" fmla="*/ 96520493 w 392"/>
                <a:gd name="T5" fmla="*/ 8 h 544"/>
                <a:gd name="T6" fmla="*/ 110311180 w 392"/>
                <a:gd name="T7" fmla="*/ 38 h 544"/>
                <a:gd name="T8" fmla="*/ 82746938 w 392"/>
                <a:gd name="T9" fmla="*/ 63 h 544"/>
                <a:gd name="T10" fmla="*/ 55164254 w 392"/>
                <a:gd name="T11" fmla="*/ 69 h 544"/>
                <a:gd name="T12" fmla="*/ 0 60000 65536"/>
                <a:gd name="T13" fmla="*/ 0 60000 65536"/>
                <a:gd name="T14" fmla="*/ 0 60000 65536"/>
                <a:gd name="T15" fmla="*/ 0 60000 65536"/>
                <a:gd name="T16" fmla="*/ 0 60000 65536"/>
                <a:gd name="T17" fmla="*/ 0 60000 65536"/>
                <a:gd name="T18" fmla="*/ 0 w 392"/>
                <a:gd name="T19" fmla="*/ 0 h 544"/>
                <a:gd name="T20" fmla="*/ 392 w 392"/>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392" h="544">
                  <a:moveTo>
                    <a:pt x="0" y="160"/>
                  </a:moveTo>
                  <a:cubicBezTo>
                    <a:pt x="20" y="96"/>
                    <a:pt x="40" y="32"/>
                    <a:pt x="96" y="16"/>
                  </a:cubicBezTo>
                  <a:cubicBezTo>
                    <a:pt x="152" y="0"/>
                    <a:pt x="288" y="16"/>
                    <a:pt x="336" y="64"/>
                  </a:cubicBezTo>
                  <a:cubicBezTo>
                    <a:pt x="384" y="112"/>
                    <a:pt x="392" y="232"/>
                    <a:pt x="384" y="304"/>
                  </a:cubicBezTo>
                  <a:cubicBezTo>
                    <a:pt x="376" y="376"/>
                    <a:pt x="320" y="456"/>
                    <a:pt x="288" y="496"/>
                  </a:cubicBezTo>
                  <a:cubicBezTo>
                    <a:pt x="256" y="536"/>
                    <a:pt x="224" y="540"/>
                    <a:pt x="192" y="544"/>
                  </a:cubicBezTo>
                </a:path>
              </a:pathLst>
            </a:custGeom>
            <a:noFill/>
            <a:ln w="1270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sp>
          <p:nvSpPr>
            <p:cNvPr id="14356" name="Text Box 44"/>
            <p:cNvSpPr txBox="1">
              <a:spLocks noChangeArrowheads="1"/>
            </p:cNvSpPr>
            <p:nvPr/>
          </p:nvSpPr>
          <p:spPr bwMode="auto">
            <a:xfrm>
              <a:off x="3696" y="41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latin typeface="Times New Roman" pitchFamily="18" charset="0"/>
                  <a:cs typeface="Times New Roman" pitchFamily="18" charset="0"/>
                </a:rPr>
                <a:t>I</a:t>
              </a:r>
              <a:r>
                <a:rPr lang="en-US" altLang="zh-CN" sz="2400" b="1" baseline="-25000">
                  <a:latin typeface="Times New Roman" pitchFamily="18" charset="0"/>
                  <a:cs typeface="Times New Roman" pitchFamily="18" charset="0"/>
                </a:rPr>
                <a:t>4</a:t>
              </a:r>
              <a:endParaRPr lang="en-US" altLang="zh-CN" sz="2400" b="1" i="1">
                <a:latin typeface="Times New Roman" pitchFamily="18" charset="0"/>
                <a:cs typeface="Times New Roman" pitchFamily="18" charset="0"/>
              </a:endParaRPr>
            </a:p>
          </p:txBody>
        </p:sp>
      </p:grpSp>
      <p:sp>
        <p:nvSpPr>
          <p:cNvPr id="36909" name="Text Box 45"/>
          <p:cNvSpPr txBox="1">
            <a:spLocks noChangeArrowheads="1"/>
          </p:cNvSpPr>
          <p:nvPr/>
        </p:nvSpPr>
        <p:spPr bwMode="auto">
          <a:xfrm>
            <a:off x="476250" y="2362200"/>
            <a:ext cx="197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latin typeface="Times New Roman" pitchFamily="18" charset="0"/>
                <a:cs typeface="Times New Roman" pitchFamily="18" charset="0"/>
              </a:rPr>
              <a:t>列写网孔方程：</a:t>
            </a:r>
          </a:p>
        </p:txBody>
      </p:sp>
      <p:sp>
        <p:nvSpPr>
          <p:cNvPr id="14354" name="Rectangle 46"/>
          <p:cNvSpPr>
            <a:spLocks noGrp="1" noChangeArrowheads="1"/>
          </p:cNvSpPr>
          <p:nvPr>
            <p:ph type="title"/>
          </p:nvPr>
        </p:nvSpPr>
        <p:spPr/>
        <p:txBody>
          <a:bodyPr/>
          <a:lstStyle/>
          <a:p>
            <a:r>
              <a:rPr lang="zh-CN" altLang="en-US" dirty="0">
                <a:latin typeface="黑体" panose="02010609060101010101" pitchFamily="49" charset="-122"/>
              </a:rPr>
              <a:t>网孔电流</a:t>
            </a:r>
            <a:r>
              <a:rPr lang="zh-CN" altLang="en-US" dirty="0" smtClean="0">
                <a:latin typeface="黑体" panose="02010609060101010101" pitchFamily="49" charset="-122"/>
              </a:rPr>
              <a:t>法举例</a:t>
            </a:r>
            <a:endParaRPr lang="zh-CN" altLang="en-US" dirty="0" smtClean="0">
              <a:ea typeface="宋体" charset="-122"/>
            </a:endParaRPr>
          </a:p>
        </p:txBody>
      </p:sp>
      <p:sp>
        <p:nvSpPr>
          <p:cNvPr id="3" name="灯片编号占位符 2"/>
          <p:cNvSpPr>
            <a:spLocks noGrp="1"/>
          </p:cNvSpPr>
          <p:nvPr>
            <p:ph type="sldNum" sz="quarter" idx="12"/>
          </p:nvPr>
        </p:nvSpPr>
        <p:spPr/>
        <p:txBody>
          <a:bodyPr/>
          <a:lstStyle/>
          <a:p>
            <a:pPr>
              <a:defRPr/>
            </a:pPr>
            <a:fld id="{2F2206FA-1019-4251-9031-97BDFCC15F39}" type="slidenum">
              <a:rPr lang="zh-CN" altLang="en-US" smtClean="0">
                <a:latin typeface="Times New Roman" pitchFamily="18" charset="0"/>
              </a:rPr>
              <a:pPr>
                <a:defRPr/>
              </a:pPr>
              <a:t>43</a:t>
            </a:fld>
            <a:endParaRPr lang="zh-CN" altLang="en-US">
              <a:latin typeface="Times New Roman" pitchFamily="18" charset="0"/>
            </a:endParaRPr>
          </a:p>
        </p:txBody>
      </p:sp>
    </p:spTree>
    <p:extLst>
      <p:ext uri="{BB962C8B-B14F-4D97-AF65-F5344CB8AC3E}">
        <p14:creationId xmlns:p14="http://schemas.microsoft.com/office/powerpoint/2010/main" val="263826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45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4"/>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6896"/>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6"/>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nodeType="afterEffect">
                                  <p:stCondLst>
                                    <p:cond delay="0"/>
                                  </p:stCondLst>
                                  <p:childTnLst>
                                    <p:set>
                                      <p:cBhvr>
                                        <p:cTn id="29" dur="1" fill="hold">
                                          <p:stCondLst>
                                            <p:cond delay="499"/>
                                          </p:stCondLst>
                                        </p:cTn>
                                        <p:tgtEl>
                                          <p:spTgt spid="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nodeType="after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6909"/>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687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6872"/>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iterate type="lt">
                                    <p:tmAbs val="75"/>
                                  </p:iterate>
                                  <p:childTnLst>
                                    <p:set>
                                      <p:cBhvr>
                                        <p:cTn id="46" dur="1" fill="hold">
                                          <p:stCondLst>
                                            <p:cond delay="74"/>
                                          </p:stCondLst>
                                        </p:cTn>
                                        <p:tgtEl>
                                          <p:spTgt spid="3687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6874"/>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grpId="0" nodeType="afterEffect">
                                  <p:stCondLst>
                                    <p:cond delay="0"/>
                                  </p:stCondLst>
                                  <p:iterate type="lt">
                                    <p:tmAbs val="75"/>
                                  </p:iterate>
                                  <p:childTnLst>
                                    <p:set>
                                      <p:cBhvr>
                                        <p:cTn id="53" dur="1" fill="hold">
                                          <p:stCondLst>
                                            <p:cond delay="74"/>
                                          </p:stCondLst>
                                        </p:cTn>
                                        <p:tgtEl>
                                          <p:spTgt spid="36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2" grpId="0" autoUpdateAnimBg="0"/>
      <p:bldP spid="36873" grpId="0" autoUpdateAnimBg="0"/>
      <p:bldP spid="36874" grpId="0" autoUpdateAnimBg="0"/>
      <p:bldP spid="36875" grpId="0" autoUpdateAnimBg="0"/>
      <p:bldP spid="36896" grpId="0" autoUpdateAnimBg="0"/>
      <p:bldP spid="3690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ChangeArrowheads="1"/>
          </p:cNvSpPr>
          <p:nvPr/>
        </p:nvSpPr>
        <p:spPr bwMode="auto">
          <a:xfrm>
            <a:off x="436880" y="787400"/>
            <a:ext cx="85547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30238" algn="l">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网孔电流法列写方程时，电源的合适形式是电压源。</a:t>
            </a:r>
            <a:r>
              <a:rPr lang="en-US" altLang="zh-CN" sz="2400" b="1" dirty="0" smtClean="0">
                <a:solidFill>
                  <a:schemeClr val="tx2"/>
                </a:solidFill>
                <a:latin typeface="Times New Roman" panose="02020603050405020304" pitchFamily="18" charset="0"/>
                <a:cs typeface="Times New Roman" panose="02020603050405020304" pitchFamily="18" charset="0"/>
              </a:rPr>
              <a:t>        </a:t>
            </a:r>
          </a:p>
          <a:p>
            <a:pPr indent="630238" algn="l">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当</a:t>
            </a:r>
            <a:r>
              <a:rPr lang="zh-CN" altLang="en-US" sz="2400" b="1" dirty="0">
                <a:solidFill>
                  <a:schemeClr val="tx2"/>
                </a:solidFill>
                <a:latin typeface="Times New Roman" panose="02020603050405020304" pitchFamily="18" charset="0"/>
                <a:cs typeface="Times New Roman" panose="02020603050405020304" pitchFamily="18" charset="0"/>
              </a:rPr>
              <a:t>电路</a:t>
            </a:r>
            <a:r>
              <a:rPr lang="zh-CN" altLang="en-US" sz="2400" b="1" dirty="0" smtClean="0">
                <a:solidFill>
                  <a:schemeClr val="tx2"/>
                </a:solidFill>
                <a:latin typeface="Times New Roman" panose="02020603050405020304" pitchFamily="18" charset="0"/>
                <a:cs typeface="Times New Roman" panose="02020603050405020304" pitchFamily="18" charset="0"/>
              </a:rPr>
              <a:t>中含有电流源时，若电流源包含并联电阻（有伴电流源），可先将其等效</a:t>
            </a:r>
            <a:r>
              <a:rPr lang="zh-CN" altLang="en-US" sz="2400" b="1" dirty="0">
                <a:solidFill>
                  <a:schemeClr val="tx2"/>
                </a:solidFill>
                <a:latin typeface="Times New Roman" panose="02020603050405020304" pitchFamily="18" charset="0"/>
                <a:cs typeface="Times New Roman" panose="02020603050405020304" pitchFamily="18" charset="0"/>
              </a:rPr>
              <a:t>变换为电压源和电阻</a:t>
            </a:r>
            <a:r>
              <a:rPr lang="zh-CN" altLang="en-US" sz="2400" b="1" dirty="0" smtClean="0">
                <a:solidFill>
                  <a:schemeClr val="tx2"/>
                </a:solidFill>
                <a:latin typeface="Times New Roman" panose="02020603050405020304" pitchFamily="18" charset="0"/>
                <a:cs typeface="Times New Roman" panose="02020603050405020304" pitchFamily="18" charset="0"/>
              </a:rPr>
              <a:t>串联形式，再列写网孔</a:t>
            </a:r>
            <a:r>
              <a:rPr lang="zh-CN" altLang="en-US" sz="2400" b="1" dirty="0">
                <a:solidFill>
                  <a:schemeClr val="tx2"/>
                </a:solidFill>
                <a:latin typeface="Times New Roman" panose="02020603050405020304" pitchFamily="18" charset="0"/>
                <a:cs typeface="Times New Roman" panose="02020603050405020304" pitchFamily="18" charset="0"/>
              </a:rPr>
              <a:t>方程。</a:t>
            </a:r>
          </a:p>
          <a:p>
            <a:pPr indent="630238" algn="l">
              <a:lnSpc>
                <a:spcPct val="150000"/>
              </a:lnSpc>
            </a:pPr>
            <a:r>
              <a:rPr lang="zh-CN" altLang="en-US" sz="2400" b="1" dirty="0" smtClean="0">
                <a:solidFill>
                  <a:srgbClr val="FF0000"/>
                </a:solidFill>
                <a:latin typeface="Times New Roman" panose="02020603050405020304" pitchFamily="18" charset="0"/>
                <a:cs typeface="Times New Roman" panose="02020603050405020304" pitchFamily="18" charset="0"/>
              </a:rPr>
              <a:t>若</a:t>
            </a:r>
            <a:r>
              <a:rPr lang="zh-CN" altLang="en-US" sz="2400" b="1" dirty="0">
                <a:solidFill>
                  <a:srgbClr val="FF0000"/>
                </a:solidFill>
                <a:latin typeface="Times New Roman" panose="02020603050405020304" pitchFamily="18" charset="0"/>
                <a:cs typeface="Times New Roman" panose="02020603050405020304" pitchFamily="18" charset="0"/>
              </a:rPr>
              <a:t>电路中的</a:t>
            </a:r>
            <a:r>
              <a:rPr lang="zh-CN" altLang="en-US" sz="2400" b="1" dirty="0" smtClean="0">
                <a:solidFill>
                  <a:srgbClr val="FF0000"/>
                </a:solidFill>
                <a:latin typeface="Times New Roman" panose="02020603050405020304" pitchFamily="18" charset="0"/>
                <a:cs typeface="Times New Roman" panose="02020603050405020304" pitchFamily="18" charset="0"/>
              </a:rPr>
              <a:t>电流源不含并联电阻（无伴电流源），则先将电流源视为电压源（假设其两端电压），建立网孔</a:t>
            </a:r>
            <a:r>
              <a:rPr lang="zh-CN" altLang="en-US" sz="2400" b="1" dirty="0">
                <a:solidFill>
                  <a:srgbClr val="FF0000"/>
                </a:solidFill>
                <a:latin typeface="Times New Roman" panose="02020603050405020304" pitchFamily="18" charset="0"/>
                <a:cs typeface="Times New Roman" panose="02020603050405020304" pitchFamily="18" charset="0"/>
              </a:rPr>
              <a:t>方程</a:t>
            </a:r>
            <a:r>
              <a:rPr lang="zh-CN" altLang="en-US" sz="2400" b="1" dirty="0" smtClean="0">
                <a:solidFill>
                  <a:srgbClr val="FF0000"/>
                </a:solidFill>
                <a:latin typeface="Times New Roman" panose="02020603050405020304" pitchFamily="18" charset="0"/>
                <a:cs typeface="Times New Roman" panose="02020603050405020304" pitchFamily="18" charset="0"/>
              </a:rPr>
              <a:t>。由于增加</a:t>
            </a:r>
            <a:r>
              <a:rPr lang="zh-CN" altLang="en-US" sz="2400" b="1" dirty="0">
                <a:solidFill>
                  <a:srgbClr val="FF0000"/>
                </a:solidFill>
                <a:latin typeface="Times New Roman" panose="02020603050405020304" pitchFamily="18" charset="0"/>
                <a:cs typeface="Times New Roman" panose="02020603050405020304" pitchFamily="18" charset="0"/>
              </a:rPr>
              <a:t>了电压变量，需补充电流源电流与网孔电流关系的</a:t>
            </a:r>
            <a:r>
              <a:rPr lang="zh-CN" altLang="en-US" sz="2400" b="1" dirty="0" smtClean="0">
                <a:solidFill>
                  <a:srgbClr val="FF0000"/>
                </a:solidFill>
                <a:latin typeface="Times New Roman" panose="02020603050405020304" pitchFamily="18" charset="0"/>
                <a:cs typeface="Times New Roman" panose="02020603050405020304" pitchFamily="18" charset="0"/>
              </a:rPr>
              <a:t>方程</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zh-CN" altLang="en-US" sz="2400" b="1" dirty="0" smtClean="0">
                <a:solidFill>
                  <a:srgbClr val="FF0000"/>
                </a:solidFill>
                <a:latin typeface="Times New Roman" panose="02020603050405020304" pitchFamily="18" charset="0"/>
                <a:cs typeface="Times New Roman" panose="02020603050405020304" pitchFamily="18" charset="0"/>
              </a:rPr>
              <a:t>电流源方程。</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indent="630238" algn="l">
              <a:lnSpc>
                <a:spcPct val="150000"/>
              </a:lnSpc>
            </a:pPr>
            <a:r>
              <a:rPr lang="zh-CN" altLang="en-US" sz="2400" b="1" dirty="0">
                <a:solidFill>
                  <a:srgbClr val="FF0000"/>
                </a:solidFill>
                <a:latin typeface="Times New Roman" panose="02020603050405020304" pitchFamily="18" charset="0"/>
                <a:cs typeface="Times New Roman" panose="02020603050405020304" pitchFamily="18" charset="0"/>
              </a:rPr>
              <a:t>也</a:t>
            </a:r>
            <a:r>
              <a:rPr lang="zh-CN" altLang="en-US" sz="2400" b="1" dirty="0" smtClean="0">
                <a:solidFill>
                  <a:srgbClr val="FF0000"/>
                </a:solidFill>
                <a:latin typeface="Times New Roman" panose="02020603050405020304" pitchFamily="18" charset="0"/>
                <a:cs typeface="Times New Roman" panose="02020603050405020304" pitchFamily="18" charset="0"/>
              </a:rPr>
              <a:t>可重画电路，使无伴电流源处于最外层，该电流源即是网孔电流（已知），从而无需再列写网孔方程求解。</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smtClean="0"/>
              <a:t>含电流源的网孔电流法</a:t>
            </a:r>
            <a:endParaRPr lang="zh-CN" altLang="en-US" dirty="0"/>
          </a:p>
        </p:txBody>
      </p:sp>
    </p:spTree>
    <p:extLst>
      <p:ext uri="{BB962C8B-B14F-4D97-AF65-F5344CB8AC3E}">
        <p14:creationId xmlns:p14="http://schemas.microsoft.com/office/powerpoint/2010/main" val="37307598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dissolve">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dissolve">
                                      <p:cBhvr>
                                        <p:cTn id="12" dur="500"/>
                                        <p:tgtEl>
                                          <p:spTgt spid="122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dissolve">
                                      <p:cBhvr>
                                        <p:cTn id="17" dur="500"/>
                                        <p:tgtEl>
                                          <p:spTgt spid="122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4">
                                            <p:txEl>
                                              <p:pRg st="3" end="3"/>
                                            </p:txEl>
                                          </p:spTgt>
                                        </p:tgtEl>
                                        <p:attrNameLst>
                                          <p:attrName>style.visibility</p:attrName>
                                        </p:attrNameLst>
                                      </p:cBhvr>
                                      <p:to>
                                        <p:strVal val="visible"/>
                                      </p:to>
                                    </p:set>
                                    <p:animEffect transition="in" filter="dissolve">
                                      <p:cBhvr>
                                        <p:cTn id="22" dur="500"/>
                                        <p:tgtEl>
                                          <p:spTgt spid="122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01295" y="787223"/>
            <a:ext cx="348678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用</a:t>
            </a:r>
            <a:r>
              <a:rPr lang="zh-CN" altLang="en-US" sz="2400" b="1" dirty="0">
                <a:solidFill>
                  <a:schemeClr val="tx2"/>
                </a:solidFill>
                <a:latin typeface="Times New Roman" panose="02020603050405020304" pitchFamily="18" charset="0"/>
                <a:cs typeface="Times New Roman" panose="02020603050405020304" pitchFamily="18" charset="0"/>
              </a:rPr>
              <a:t>网孔分析法</a:t>
            </a:r>
            <a:r>
              <a:rPr lang="zh-CN" altLang="en-US" sz="2400" b="1" dirty="0" smtClean="0">
                <a:solidFill>
                  <a:schemeClr val="tx2"/>
                </a:solidFill>
                <a:latin typeface="Times New Roman" panose="02020603050405020304" pitchFamily="18" charset="0"/>
                <a:cs typeface="Times New Roman" panose="02020603050405020304" pitchFamily="18" charset="0"/>
              </a:rPr>
              <a:t>求图示</a:t>
            </a:r>
            <a:r>
              <a:rPr lang="en-US" altLang="zh-CN" sz="2400" b="1" dirty="0" smtClean="0">
                <a:solidFill>
                  <a:schemeClr val="tx2"/>
                </a:solidFill>
                <a:latin typeface="Times New Roman" panose="02020603050405020304" pitchFamily="18" charset="0"/>
                <a:cs typeface="Times New Roman" panose="02020603050405020304" pitchFamily="18" charset="0"/>
              </a:rPr>
              <a:t/>
            </a:r>
            <a:br>
              <a:rPr lang="en-US" altLang="zh-CN" sz="2400" b="1" dirty="0" smtClean="0">
                <a:solidFill>
                  <a:schemeClr val="tx2"/>
                </a:solidFill>
                <a:latin typeface="Times New Roman" panose="02020603050405020304" pitchFamily="18" charset="0"/>
                <a:cs typeface="Times New Roman" panose="02020603050405020304" pitchFamily="18" charset="0"/>
              </a:rPr>
            </a:br>
            <a:r>
              <a:rPr lang="zh-CN" altLang="en-US" sz="2400" b="1" dirty="0" smtClean="0">
                <a:solidFill>
                  <a:schemeClr val="tx2"/>
                </a:solidFill>
                <a:latin typeface="Times New Roman" panose="02020603050405020304" pitchFamily="18" charset="0"/>
                <a:cs typeface="Times New Roman" panose="02020603050405020304" pitchFamily="18" charset="0"/>
              </a:rPr>
              <a:t>电路的各支路</a:t>
            </a:r>
            <a:r>
              <a:rPr lang="zh-CN" altLang="en-US" sz="2400" b="1" dirty="0">
                <a:solidFill>
                  <a:schemeClr val="tx2"/>
                </a:solidFill>
                <a:latin typeface="Times New Roman" panose="02020603050405020304" pitchFamily="18" charset="0"/>
                <a:cs typeface="Times New Roman" panose="02020603050405020304" pitchFamily="18" charset="0"/>
              </a:rPr>
              <a:t>电流。 </a:t>
            </a:r>
          </a:p>
        </p:txBody>
      </p:sp>
      <p:sp>
        <p:nvSpPr>
          <p:cNvPr id="24580" name="Text Box 4"/>
          <p:cNvSpPr txBox="1">
            <a:spLocks noChangeArrowheads="1"/>
          </p:cNvSpPr>
          <p:nvPr/>
        </p:nvSpPr>
        <p:spPr bwMode="auto">
          <a:xfrm>
            <a:off x="447675" y="2974125"/>
            <a:ext cx="84391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解：设电流源电压为</a:t>
            </a:r>
            <a:r>
              <a:rPr lang="en-US" altLang="zh-CN" sz="2400" b="1" i="1" dirty="0">
                <a:solidFill>
                  <a:schemeClr val="tx2"/>
                </a:solidFill>
                <a:latin typeface="Times New Roman" panose="02020603050405020304" pitchFamily="18" charset="0"/>
                <a:cs typeface="Times New Roman" panose="02020603050405020304" pitchFamily="18" charset="0"/>
              </a:rPr>
              <a:t>u</a:t>
            </a:r>
            <a:r>
              <a:rPr lang="zh-CN" altLang="en-US" sz="2400" b="1" dirty="0" smtClean="0">
                <a:solidFill>
                  <a:schemeClr val="tx2"/>
                </a:solidFill>
                <a:latin typeface="Times New Roman" panose="02020603050405020304" pitchFamily="18" charset="0"/>
                <a:cs typeface="Times New Roman" panose="02020603050405020304" pitchFamily="18" charset="0"/>
              </a:rPr>
              <a:t>，当作电压源列写网孔方程组：</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24581" name="Text Box 5"/>
          <p:cNvSpPr txBox="1">
            <a:spLocks noChangeArrowheads="1"/>
          </p:cNvSpPr>
          <p:nvPr/>
        </p:nvSpPr>
        <p:spPr bwMode="auto">
          <a:xfrm>
            <a:off x="990600" y="4757738"/>
            <a:ext cx="1828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补充方程 </a:t>
            </a:r>
          </a:p>
        </p:txBody>
      </p:sp>
      <p:graphicFrame>
        <p:nvGraphicFramePr>
          <p:cNvPr id="24582" name="Object 6"/>
          <p:cNvGraphicFramePr>
            <a:graphicFrameLocks noChangeAspect="1"/>
          </p:cNvGraphicFramePr>
          <p:nvPr>
            <p:extLst/>
          </p:nvPr>
        </p:nvGraphicFramePr>
        <p:xfrm>
          <a:off x="1783715" y="3462077"/>
          <a:ext cx="3021965" cy="1119448"/>
        </p:xfrm>
        <a:graphic>
          <a:graphicData uri="http://schemas.openxmlformats.org/presentationml/2006/ole">
            <mc:AlternateContent xmlns:mc="http://schemas.openxmlformats.org/markup-compatibility/2006">
              <mc:Choice xmlns:v="urn:schemas-microsoft-com:vml" Requires="v">
                <p:oleObj spid="_x0000_s50183" name="Equation" r:id="rId3" imgW="1231560" imgH="457200" progId="Equation.DSMT4">
                  <p:embed/>
                </p:oleObj>
              </mc:Choice>
              <mc:Fallback>
                <p:oleObj name="Equation" r:id="rId3" imgW="1231560" imgH="457200" progId="Equation.DSMT4">
                  <p:embed/>
                  <p:pic>
                    <p:nvPicPr>
                      <p:cNvPr id="0" name=""/>
                      <p:cNvPicPr>
                        <a:picLocks noChangeAspect="1" noChangeArrowheads="1"/>
                      </p:cNvPicPr>
                      <p:nvPr/>
                    </p:nvPicPr>
                    <p:blipFill>
                      <a:blip r:embed="rId4"/>
                      <a:srcRect/>
                      <a:stretch>
                        <a:fillRect/>
                      </a:stretch>
                    </p:blipFill>
                    <p:spPr bwMode="auto">
                      <a:xfrm>
                        <a:off x="1783715" y="3462077"/>
                        <a:ext cx="3021965" cy="1119448"/>
                      </a:xfrm>
                      <a:prstGeom prst="rect">
                        <a:avLst/>
                      </a:prstGeom>
                      <a:noFill/>
                    </p:spPr>
                  </p:pic>
                </p:oleObj>
              </mc:Fallback>
            </mc:AlternateContent>
          </a:graphicData>
        </a:graphic>
      </p:graphicFrame>
      <p:graphicFrame>
        <p:nvGraphicFramePr>
          <p:cNvPr id="24583" name="Object 7"/>
          <p:cNvGraphicFramePr>
            <a:graphicFrameLocks noChangeAspect="1"/>
          </p:cNvGraphicFramePr>
          <p:nvPr>
            <p:extLst/>
          </p:nvPr>
        </p:nvGraphicFramePr>
        <p:xfrm>
          <a:off x="2590800" y="4757738"/>
          <a:ext cx="1771650" cy="520700"/>
        </p:xfrm>
        <a:graphic>
          <a:graphicData uri="http://schemas.openxmlformats.org/presentationml/2006/ole">
            <mc:AlternateContent xmlns:mc="http://schemas.openxmlformats.org/markup-compatibility/2006">
              <mc:Choice xmlns:v="urn:schemas-microsoft-com:vml" Requires="v">
                <p:oleObj spid="_x0000_s50184" r:id="rId5" imgW="647700" imgH="190500" progId="Equation.3">
                  <p:embed/>
                </p:oleObj>
              </mc:Choice>
              <mc:Fallback>
                <p:oleObj r:id="rId5" imgW="6477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757738"/>
                        <a:ext cx="1771650" cy="520700"/>
                      </a:xfrm>
                      <a:prstGeom prst="rect">
                        <a:avLst/>
                      </a:prstGeom>
                      <a:noFill/>
                    </p:spPr>
                  </p:pic>
                </p:oleObj>
              </mc:Fallback>
            </mc:AlternateContent>
          </a:graphicData>
        </a:graphic>
      </p:graphicFrame>
      <p:sp>
        <p:nvSpPr>
          <p:cNvPr id="24584" name="Text Box 8"/>
          <p:cNvSpPr txBox="1">
            <a:spLocks noChangeArrowheads="1"/>
          </p:cNvSpPr>
          <p:nvPr/>
        </p:nvSpPr>
        <p:spPr bwMode="auto">
          <a:xfrm>
            <a:off x="990600" y="5410200"/>
            <a:ext cx="3525838"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a:solidFill>
                  <a:schemeClr val="tx2"/>
                </a:solidFill>
                <a:latin typeface="Times New Roman" panose="02020603050405020304" pitchFamily="18" charset="0"/>
                <a:cs typeface="Times New Roman" panose="02020603050405020304" pitchFamily="18" charset="0"/>
              </a:rPr>
              <a:t>求解以上方程得到： </a:t>
            </a:r>
          </a:p>
        </p:txBody>
      </p:sp>
      <p:graphicFrame>
        <p:nvGraphicFramePr>
          <p:cNvPr id="24585" name="Object 9"/>
          <p:cNvGraphicFramePr>
            <a:graphicFrameLocks noChangeAspect="1"/>
          </p:cNvGraphicFramePr>
          <p:nvPr>
            <p:extLst/>
          </p:nvPr>
        </p:nvGraphicFramePr>
        <p:xfrm>
          <a:off x="3904860" y="5454651"/>
          <a:ext cx="4495800" cy="530225"/>
        </p:xfrm>
        <a:graphic>
          <a:graphicData uri="http://schemas.openxmlformats.org/presentationml/2006/ole">
            <mc:AlternateContent xmlns:mc="http://schemas.openxmlformats.org/markup-compatibility/2006">
              <mc:Choice xmlns:v="urn:schemas-microsoft-com:vml" Requires="v">
                <p:oleObj spid="_x0000_s50185" name="Equation" r:id="rId7" imgW="1828800" imgH="215640" progId="Equation.3">
                  <p:embed/>
                </p:oleObj>
              </mc:Choice>
              <mc:Fallback>
                <p:oleObj name="Equation" r:id="rId7" imgW="18288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4860" y="5454651"/>
                        <a:ext cx="4495800" cy="530225"/>
                      </a:xfrm>
                      <a:prstGeom prst="rect">
                        <a:avLst/>
                      </a:prstGeom>
                      <a:noFill/>
                    </p:spPr>
                  </p:pic>
                </p:oleObj>
              </mc:Fallback>
            </mc:AlternateContent>
          </a:graphicData>
        </a:graphic>
      </p:graphicFrame>
      <p:graphicFrame>
        <p:nvGraphicFramePr>
          <p:cNvPr id="24586" name="Object 10"/>
          <p:cNvGraphicFramePr>
            <a:graphicFrameLocks noChangeAspect="1"/>
          </p:cNvGraphicFramePr>
          <p:nvPr>
            <p:extLst/>
          </p:nvPr>
        </p:nvGraphicFramePr>
        <p:xfrm>
          <a:off x="5692406" y="4053942"/>
          <a:ext cx="2239379" cy="1133158"/>
        </p:xfrm>
        <a:graphic>
          <a:graphicData uri="http://schemas.openxmlformats.org/presentationml/2006/ole">
            <mc:AlternateContent xmlns:mc="http://schemas.openxmlformats.org/markup-compatibility/2006">
              <mc:Choice xmlns:v="urn:schemas-microsoft-com:vml" Requires="v">
                <p:oleObj spid="_x0000_s50186" name="Equation" r:id="rId9" imgW="901440" imgH="457200" progId="Equation.3">
                  <p:embed/>
                </p:oleObj>
              </mc:Choice>
              <mc:Fallback>
                <p:oleObj name="Equation" r:id="rId9" imgW="90144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2406" y="4053942"/>
                        <a:ext cx="2239379" cy="1133158"/>
                      </a:xfrm>
                      <a:prstGeom prst="rect">
                        <a:avLst/>
                      </a:prstGeom>
                      <a:noFill/>
                      <a:ln>
                        <a:noFill/>
                      </a:ln>
                    </p:spPr>
                  </p:pic>
                </p:oleObj>
              </mc:Fallback>
            </mc:AlternateContent>
          </a:graphicData>
        </a:graphic>
      </p:graphicFrame>
      <p:graphicFrame>
        <p:nvGraphicFramePr>
          <p:cNvPr id="24587" name="Object 11"/>
          <p:cNvGraphicFramePr>
            <a:graphicFrameLocks noChangeAspect="1"/>
          </p:cNvGraphicFramePr>
          <p:nvPr>
            <p:extLst/>
          </p:nvPr>
        </p:nvGraphicFramePr>
        <p:xfrm>
          <a:off x="3585773" y="817386"/>
          <a:ext cx="5133975" cy="2212975"/>
        </p:xfrm>
        <a:graphic>
          <a:graphicData uri="http://schemas.openxmlformats.org/presentationml/2006/ole">
            <mc:AlternateContent xmlns:mc="http://schemas.openxmlformats.org/markup-compatibility/2006">
              <mc:Choice xmlns:v="urn:schemas-microsoft-com:vml" Requires="v">
                <p:oleObj spid="_x0000_s50187" name="Image" r:id="rId11" imgW="9225556" imgH="3977409" progId="Photoshop.Image.5">
                  <p:embed/>
                </p:oleObj>
              </mc:Choice>
              <mc:Fallback>
                <p:oleObj name="Image" r:id="rId11" imgW="9225556" imgH="3977409" progId="Photoshop.Image.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5773" y="817386"/>
                        <a:ext cx="5133975"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含电流源网孔电流法举例</a:t>
            </a:r>
            <a:endParaRPr lang="zh-CN" altLang="en-US" dirty="0"/>
          </a:p>
        </p:txBody>
      </p:sp>
    </p:spTree>
    <p:extLst>
      <p:ext uri="{BB962C8B-B14F-4D97-AF65-F5344CB8AC3E}">
        <p14:creationId xmlns:p14="http://schemas.microsoft.com/office/powerpoint/2010/main" val="40115691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dissolve">
                                      <p:cBhvr>
                                        <p:cTn id="7" dur="500"/>
                                        <p:tgtEl>
                                          <p:spTgt spid="24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80">
                                            <p:txEl>
                                              <p:pRg st="0" end="0"/>
                                            </p:txEl>
                                          </p:spTgt>
                                        </p:tgtEl>
                                        <p:attrNameLst>
                                          <p:attrName>style.visibility</p:attrName>
                                        </p:attrNameLst>
                                      </p:cBhvr>
                                      <p:to>
                                        <p:strVal val="visible"/>
                                      </p:to>
                                    </p:set>
                                    <p:animEffect transition="in" filter="dissolve">
                                      <p:cBhvr>
                                        <p:cTn id="12" dur="500"/>
                                        <p:tgtEl>
                                          <p:spTgt spid="245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dissolve">
                                      <p:cBhvr>
                                        <p:cTn id="17" dur="500"/>
                                        <p:tgtEl>
                                          <p:spTgt spid="24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81">
                                            <p:txEl>
                                              <p:pRg st="0" end="0"/>
                                            </p:txEl>
                                          </p:spTgt>
                                        </p:tgtEl>
                                        <p:attrNameLst>
                                          <p:attrName>style.visibility</p:attrName>
                                        </p:attrNameLst>
                                      </p:cBhvr>
                                      <p:to>
                                        <p:strVal val="visible"/>
                                      </p:to>
                                    </p:set>
                                    <p:animEffect transition="in" filter="dissolve">
                                      <p:cBhvr>
                                        <p:cTn id="22" dur="500"/>
                                        <p:tgtEl>
                                          <p:spTgt spid="2458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dissolve">
                                      <p:cBhvr>
                                        <p:cTn id="27" dur="500"/>
                                        <p:tgtEl>
                                          <p:spTgt spid="245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586"/>
                                        </p:tgtEl>
                                        <p:attrNameLst>
                                          <p:attrName>style.visibility</p:attrName>
                                        </p:attrNameLst>
                                      </p:cBhvr>
                                      <p:to>
                                        <p:strVal val="visible"/>
                                      </p:to>
                                    </p:set>
                                    <p:animEffect transition="in" filter="dissolve">
                                      <p:cBhvr>
                                        <p:cTn id="32" dur="500"/>
                                        <p:tgtEl>
                                          <p:spTgt spid="2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584">
                                            <p:txEl>
                                              <p:pRg st="0" end="0"/>
                                            </p:txEl>
                                          </p:spTgt>
                                        </p:tgtEl>
                                        <p:attrNameLst>
                                          <p:attrName>style.visibility</p:attrName>
                                        </p:attrNameLst>
                                      </p:cBhvr>
                                      <p:to>
                                        <p:strVal val="visible"/>
                                      </p:to>
                                    </p:set>
                                    <p:animEffect transition="in" filter="dissolve">
                                      <p:cBhvr>
                                        <p:cTn id="37" dur="500"/>
                                        <p:tgtEl>
                                          <p:spTgt spid="2458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4585"/>
                                        </p:tgtEl>
                                        <p:attrNameLst>
                                          <p:attrName>style.visibility</p:attrName>
                                        </p:attrNameLst>
                                      </p:cBhvr>
                                      <p:to>
                                        <p:strVal val="visible"/>
                                      </p:to>
                                    </p:set>
                                    <p:animEffect transition="in" filter="dissolve">
                                      <p:cBhvr>
                                        <p:cTn id="42"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advAuto="0"/>
      <p:bldP spid="24580" grpId="0" build="p" autoUpdateAnimBg="0"/>
      <p:bldP spid="24581" grpId="0" build="p" autoUpdateAnimBg="0"/>
      <p:bldP spid="24584"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3231" y="729368"/>
            <a:ext cx="8001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用</a:t>
            </a:r>
            <a:r>
              <a:rPr lang="zh-CN" altLang="en-US" sz="2400" b="1" dirty="0">
                <a:solidFill>
                  <a:schemeClr val="tx2"/>
                </a:solidFill>
                <a:latin typeface="Times New Roman" panose="02020603050405020304" pitchFamily="18" charset="0"/>
                <a:cs typeface="Times New Roman" panose="02020603050405020304" pitchFamily="18" charset="0"/>
              </a:rPr>
              <a:t>网孔分析法求解</a:t>
            </a:r>
            <a:r>
              <a:rPr lang="zh-CN" altLang="en-US" sz="2400" b="1" dirty="0" smtClean="0">
                <a:solidFill>
                  <a:schemeClr val="tx2"/>
                </a:solidFill>
                <a:latin typeface="Times New Roman" panose="02020603050405020304" pitchFamily="18" charset="0"/>
                <a:cs typeface="Times New Roman" panose="02020603050405020304" pitchFamily="18" charset="0"/>
              </a:rPr>
              <a:t>图示电路</a:t>
            </a:r>
            <a:r>
              <a:rPr lang="zh-CN" altLang="en-US" sz="2400" b="1" dirty="0">
                <a:solidFill>
                  <a:schemeClr val="tx2"/>
                </a:solidFill>
                <a:latin typeface="Times New Roman" panose="02020603050405020304" pitchFamily="18" charset="0"/>
                <a:cs typeface="Times New Roman" panose="02020603050405020304" pitchFamily="18" charset="0"/>
              </a:rPr>
              <a:t>的网孔电流。 </a:t>
            </a:r>
          </a:p>
        </p:txBody>
      </p:sp>
      <p:sp>
        <p:nvSpPr>
          <p:cNvPr id="15364" name="Text Box 4"/>
          <p:cNvSpPr txBox="1">
            <a:spLocks noChangeArrowheads="1"/>
          </p:cNvSpPr>
          <p:nvPr/>
        </p:nvSpPr>
        <p:spPr bwMode="auto">
          <a:xfrm>
            <a:off x="152400" y="4208463"/>
            <a:ext cx="88188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solidFill>
                  <a:schemeClr val="tx1"/>
                </a:solidFill>
                <a:latin typeface="Times New Roman" panose="02020603050405020304" pitchFamily="18" charset="0"/>
                <a:cs typeface="Times New Roman" panose="02020603050405020304" pitchFamily="18" charset="0"/>
              </a:rPr>
              <a:t>解：</a:t>
            </a:r>
            <a:r>
              <a:rPr lang="zh-CN" altLang="en-US" sz="2400" b="1" dirty="0" smtClean="0">
                <a:solidFill>
                  <a:srgbClr val="FF0000"/>
                </a:solidFill>
                <a:latin typeface="Times New Roman" panose="02020603050405020304" pitchFamily="18" charset="0"/>
                <a:cs typeface="Times New Roman" panose="02020603050405020304" pitchFamily="18" charset="0"/>
              </a:rPr>
              <a:t>当无伴电流源</a:t>
            </a:r>
            <a:r>
              <a:rPr lang="zh-CN" altLang="en-US" sz="2400" b="1" dirty="0">
                <a:solidFill>
                  <a:srgbClr val="FF0000"/>
                </a:solidFill>
                <a:latin typeface="Times New Roman" panose="02020603050405020304" pitchFamily="18" charset="0"/>
                <a:cs typeface="Times New Roman" panose="02020603050405020304" pitchFamily="18" charset="0"/>
              </a:rPr>
              <a:t>出现在电路外围边界上时，该网孔电流</a:t>
            </a:r>
            <a:r>
              <a:rPr lang="zh-CN" altLang="en-US" sz="2400" b="1" dirty="0" smtClean="0">
                <a:solidFill>
                  <a:srgbClr val="FF0000"/>
                </a:solidFill>
                <a:latin typeface="Times New Roman" panose="02020603050405020304" pitchFamily="18" charset="0"/>
                <a:cs typeface="Times New Roman" panose="02020603050405020304" pitchFamily="18" charset="0"/>
              </a:rPr>
              <a:t>等于电流源</a:t>
            </a:r>
            <a:r>
              <a:rPr lang="zh-CN" altLang="en-US" sz="2400" b="1" dirty="0">
                <a:solidFill>
                  <a:srgbClr val="FF0000"/>
                </a:solidFill>
                <a:latin typeface="Times New Roman" panose="02020603050405020304" pitchFamily="18" charset="0"/>
                <a:cs typeface="Times New Roman" panose="02020603050405020304" pitchFamily="18" charset="0"/>
              </a:rPr>
              <a:t>电流，成为已知量，</a:t>
            </a:r>
            <a:r>
              <a:rPr lang="zh-CN" altLang="en-US" sz="2400" b="1" dirty="0">
                <a:solidFill>
                  <a:schemeClr val="tx1"/>
                </a:solidFill>
                <a:latin typeface="Times New Roman" panose="02020603050405020304" pitchFamily="18" charset="0"/>
                <a:cs typeface="Times New Roman" panose="02020603050405020304" pitchFamily="18" charset="0"/>
              </a:rPr>
              <a:t>此例中为</a:t>
            </a:r>
            <a:r>
              <a:rPr lang="en-US" altLang="zh-CN" sz="2400" b="1" i="1" dirty="0">
                <a:solidFill>
                  <a:schemeClr val="tx1"/>
                </a:solidFill>
                <a:latin typeface="Times New Roman" panose="02020603050405020304" pitchFamily="18" charset="0"/>
                <a:cs typeface="Times New Roman" panose="02020603050405020304" pitchFamily="18" charset="0"/>
              </a:rPr>
              <a:t>i</a:t>
            </a:r>
            <a:r>
              <a:rPr lang="en-US" altLang="zh-CN" sz="2400" b="1" baseline="-30000" dirty="0">
                <a:solidFill>
                  <a:schemeClr val="tx1"/>
                </a:solidFill>
                <a:latin typeface="Times New Roman" panose="02020603050405020304" pitchFamily="18" charset="0"/>
                <a:cs typeface="Times New Roman" panose="02020603050405020304" pitchFamily="18" charset="0"/>
              </a:rPr>
              <a:t>3</a:t>
            </a:r>
            <a:r>
              <a:rPr lang="en-US" altLang="zh-CN" sz="2400" b="1" dirty="0">
                <a:solidFill>
                  <a:schemeClr val="tx1"/>
                </a:solidFill>
                <a:latin typeface="Times New Roman" panose="02020603050405020304" pitchFamily="18" charset="0"/>
                <a:cs typeface="Times New Roman" panose="02020603050405020304" pitchFamily="18" charset="0"/>
              </a:rPr>
              <a:t>=2A</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此时</a:t>
            </a:r>
            <a:r>
              <a:rPr lang="zh-CN" altLang="en-US" sz="2400" b="1" dirty="0" smtClean="0">
                <a:solidFill>
                  <a:srgbClr val="FF0000"/>
                </a:solidFill>
                <a:latin typeface="Times New Roman" panose="02020603050405020304" pitchFamily="18" charset="0"/>
                <a:cs typeface="Times New Roman" panose="02020603050405020304" pitchFamily="18" charset="0"/>
              </a:rPr>
              <a:t>不必列出</a:t>
            </a:r>
            <a:r>
              <a:rPr lang="zh-CN" altLang="en-US" sz="2400" b="1" dirty="0">
                <a:solidFill>
                  <a:srgbClr val="FF0000"/>
                </a:solidFill>
                <a:latin typeface="Times New Roman" panose="02020603050405020304" pitchFamily="18" charset="0"/>
                <a:cs typeface="Times New Roman" panose="02020603050405020304" pitchFamily="18" charset="0"/>
              </a:rPr>
              <a:t>此网孔的网孔方程。</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15371" name="Object 11"/>
          <p:cNvGraphicFramePr>
            <a:graphicFrameLocks noChangeAspect="1"/>
          </p:cNvGraphicFramePr>
          <p:nvPr/>
        </p:nvGraphicFramePr>
        <p:xfrm>
          <a:off x="2514600" y="1323975"/>
          <a:ext cx="3878263" cy="2659063"/>
        </p:xfrm>
        <a:graphic>
          <a:graphicData uri="http://schemas.openxmlformats.org/presentationml/2006/ole">
            <mc:AlternateContent xmlns:mc="http://schemas.openxmlformats.org/markup-compatibility/2006">
              <mc:Choice xmlns:v="urn:schemas-microsoft-com:vml" Requires="v">
                <p:oleObj spid="_x0000_s51203" name="Image" r:id="rId3" imgW="13622309" imgH="9339922" progId="Photoshop.Image.5">
                  <p:embed/>
                </p:oleObj>
              </mc:Choice>
              <mc:Fallback>
                <p:oleObj name="Image" r:id="rId3" imgW="13622309" imgH="933992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323975"/>
                        <a:ext cx="3878263"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含电流源网孔电流法举例</a:t>
            </a:r>
          </a:p>
        </p:txBody>
      </p:sp>
    </p:spTree>
    <p:extLst>
      <p:ext uri="{BB962C8B-B14F-4D97-AF65-F5344CB8AC3E}">
        <p14:creationId xmlns:p14="http://schemas.microsoft.com/office/powerpoint/2010/main" val="12634054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dissolve">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4">
                                            <p:txEl>
                                              <p:pRg st="0" end="0"/>
                                            </p:txEl>
                                          </p:spTgt>
                                        </p:tgtEl>
                                        <p:attrNameLst>
                                          <p:attrName>style.visibility</p:attrName>
                                        </p:attrNameLst>
                                      </p:cBhvr>
                                      <p:to>
                                        <p:strVal val="visible"/>
                                      </p:to>
                                    </p:set>
                                    <p:animEffect transition="in" filter="dissolve">
                                      <p:cBhvr>
                                        <p:cTn id="12" dur="500"/>
                                        <p:tgtEl>
                                          <p:spTgt spid="153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advAuto="0"/>
      <p:bldP spid="15364"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9" name="Object 9"/>
          <p:cNvGraphicFramePr>
            <a:graphicFrameLocks noChangeAspect="1"/>
          </p:cNvGraphicFramePr>
          <p:nvPr>
            <p:extLst/>
          </p:nvPr>
        </p:nvGraphicFramePr>
        <p:xfrm>
          <a:off x="4876800" y="2027977"/>
          <a:ext cx="3878262" cy="2659063"/>
        </p:xfrm>
        <a:graphic>
          <a:graphicData uri="http://schemas.openxmlformats.org/presentationml/2006/ole">
            <mc:AlternateContent xmlns:mc="http://schemas.openxmlformats.org/markup-compatibility/2006">
              <mc:Choice xmlns:v="urn:schemas-microsoft-com:vml" Requires="v">
                <p:oleObj spid="_x0000_s52229" name="Image" r:id="rId3" imgW="13622309" imgH="9339922" progId="Photoshop.Image.5">
                  <p:embed/>
                </p:oleObj>
              </mc:Choice>
              <mc:Fallback>
                <p:oleObj name="Image" r:id="rId3" imgW="13622309" imgH="933992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027977"/>
                        <a:ext cx="3878262"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2" name="Object 2"/>
          <p:cNvGraphicFramePr>
            <a:graphicFrameLocks noChangeAspect="1"/>
          </p:cNvGraphicFramePr>
          <p:nvPr>
            <p:extLst>
              <p:ext uri="{D42A27DB-BD31-4B8C-83A1-F6EECF244321}">
                <p14:modId xmlns:p14="http://schemas.microsoft.com/office/powerpoint/2010/main" val="573526724"/>
              </p:ext>
            </p:extLst>
          </p:nvPr>
        </p:nvGraphicFramePr>
        <p:xfrm>
          <a:off x="709613" y="1398588"/>
          <a:ext cx="4219575" cy="1870075"/>
        </p:xfrm>
        <a:graphic>
          <a:graphicData uri="http://schemas.openxmlformats.org/presentationml/2006/ole">
            <mc:AlternateContent xmlns:mc="http://schemas.openxmlformats.org/markup-compatibility/2006">
              <mc:Choice xmlns:v="urn:schemas-microsoft-com:vml" Requires="v">
                <p:oleObj spid="_x0000_s52230" name="Equation" r:id="rId5" imgW="1536480" imgH="685800" progId="Equation.DSMT4">
                  <p:embed/>
                </p:oleObj>
              </mc:Choice>
              <mc:Fallback>
                <p:oleObj name="Equation" r:id="rId5" imgW="1536480" imgH="685800" progId="Equation.DSMT4">
                  <p:embed/>
                  <p:pic>
                    <p:nvPicPr>
                      <p:cNvPr id="0" name=""/>
                      <p:cNvPicPr>
                        <a:picLocks noChangeAspect="1" noChangeArrowheads="1"/>
                      </p:cNvPicPr>
                      <p:nvPr/>
                    </p:nvPicPr>
                    <p:blipFill>
                      <a:blip r:embed="rId6"/>
                      <a:srcRect/>
                      <a:stretch>
                        <a:fillRect/>
                      </a:stretch>
                    </p:blipFill>
                    <p:spPr bwMode="auto">
                      <a:xfrm>
                        <a:off x="709613" y="1398588"/>
                        <a:ext cx="4219575" cy="1870075"/>
                      </a:xfrm>
                      <a:prstGeom prst="rect">
                        <a:avLst/>
                      </a:prstGeom>
                      <a:noFill/>
                    </p:spPr>
                  </p:pic>
                </p:oleObj>
              </mc:Fallback>
            </mc:AlternateContent>
          </a:graphicData>
        </a:graphic>
      </p:graphicFrame>
      <p:sp>
        <p:nvSpPr>
          <p:cNvPr id="35843" name="Text Box 3"/>
          <p:cNvSpPr txBox="1">
            <a:spLocks noChangeArrowheads="1"/>
          </p:cNvSpPr>
          <p:nvPr/>
        </p:nvSpPr>
        <p:spPr bwMode="auto">
          <a:xfrm>
            <a:off x="262652" y="3384016"/>
            <a:ext cx="4800600"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代入</a:t>
            </a:r>
            <a:r>
              <a:rPr lang="en-US" altLang="zh-CN" sz="2400" b="1" i="1" dirty="0">
                <a:solidFill>
                  <a:schemeClr val="tx2"/>
                </a:solidFill>
                <a:latin typeface="Times New Roman" panose="02020603050405020304" pitchFamily="18" charset="0"/>
                <a:cs typeface="Times New Roman" panose="02020603050405020304" pitchFamily="18" charset="0"/>
              </a:rPr>
              <a:t>i</a:t>
            </a:r>
            <a:r>
              <a:rPr lang="en-US" altLang="zh-CN" sz="2400" b="1" baseline="-30000" dirty="0">
                <a:solidFill>
                  <a:schemeClr val="tx2"/>
                </a:solidFill>
                <a:latin typeface="Times New Roman" panose="02020603050405020304" pitchFamily="18" charset="0"/>
                <a:cs typeface="Times New Roman" panose="02020603050405020304" pitchFamily="18" charset="0"/>
              </a:rPr>
              <a:t>3</a:t>
            </a:r>
            <a:r>
              <a:rPr lang="en-US" altLang="zh-CN" sz="2400" b="1" dirty="0">
                <a:solidFill>
                  <a:schemeClr val="tx2"/>
                </a:solidFill>
                <a:latin typeface="Times New Roman" panose="02020603050405020304" pitchFamily="18" charset="0"/>
                <a:cs typeface="Times New Roman" panose="02020603050405020304" pitchFamily="18" charset="0"/>
              </a:rPr>
              <a:t>=2A</a:t>
            </a:r>
            <a:r>
              <a:rPr lang="zh-CN" altLang="en-US" sz="2400" b="1" dirty="0">
                <a:solidFill>
                  <a:schemeClr val="tx2"/>
                </a:solidFill>
                <a:latin typeface="Times New Roman" panose="02020603050405020304" pitchFamily="18" charset="0"/>
                <a:cs typeface="Times New Roman" panose="02020603050405020304" pitchFamily="18" charset="0"/>
              </a:rPr>
              <a:t>，整理后得到： </a:t>
            </a:r>
          </a:p>
        </p:txBody>
      </p:sp>
      <p:graphicFrame>
        <p:nvGraphicFramePr>
          <p:cNvPr id="35844" name="Object 4"/>
          <p:cNvGraphicFramePr>
            <a:graphicFrameLocks noChangeAspect="1"/>
          </p:cNvGraphicFramePr>
          <p:nvPr>
            <p:extLst/>
          </p:nvPr>
        </p:nvGraphicFramePr>
        <p:xfrm>
          <a:off x="929640" y="3999535"/>
          <a:ext cx="2209800" cy="1150937"/>
        </p:xfrm>
        <a:graphic>
          <a:graphicData uri="http://schemas.openxmlformats.org/presentationml/2006/ole">
            <mc:AlternateContent xmlns:mc="http://schemas.openxmlformats.org/markup-compatibility/2006">
              <mc:Choice xmlns:v="urn:schemas-microsoft-com:vml" Requires="v">
                <p:oleObj spid="_x0000_s52231" r:id="rId7" imgW="761669" imgH="393529" progId="Equation.3">
                  <p:embed/>
                </p:oleObj>
              </mc:Choice>
              <mc:Fallback>
                <p:oleObj r:id="rId7" imgW="761669"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640" y="3999535"/>
                        <a:ext cx="2209800" cy="1150937"/>
                      </a:xfrm>
                      <a:prstGeom prst="rect">
                        <a:avLst/>
                      </a:prstGeom>
                      <a:noFill/>
                    </p:spPr>
                  </p:pic>
                </p:oleObj>
              </mc:Fallback>
            </mc:AlternateContent>
          </a:graphicData>
        </a:graphic>
      </p:graphicFrame>
      <p:sp>
        <p:nvSpPr>
          <p:cNvPr id="35845" name="Text Box 5"/>
          <p:cNvSpPr txBox="1">
            <a:spLocks noChangeArrowheads="1"/>
          </p:cNvSpPr>
          <p:nvPr/>
        </p:nvSpPr>
        <p:spPr bwMode="auto">
          <a:xfrm>
            <a:off x="419100" y="5333769"/>
            <a:ext cx="4419600" cy="49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2400" b="1" dirty="0" smtClean="0">
                <a:solidFill>
                  <a:schemeClr val="tx2"/>
                </a:solidFill>
                <a:latin typeface="Times New Roman" panose="02020603050405020304" pitchFamily="18" charset="0"/>
                <a:cs typeface="Times New Roman" panose="02020603050405020304" pitchFamily="18" charset="0"/>
              </a:rPr>
              <a:t>解得：</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30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30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a:t>
            </a:r>
            <a:r>
              <a:rPr lang="zh-CN" altLang="en-US" sz="2400" b="1" dirty="0">
                <a:solidFill>
                  <a:schemeClr val="tx2"/>
                </a:solidFill>
                <a:latin typeface="Times New Roman" panose="02020603050405020304" pitchFamily="18" charset="0"/>
                <a:cs typeface="Times New Roman" panose="02020603050405020304" pitchFamily="18" charset="0"/>
              </a:rPr>
              <a:t>和</a:t>
            </a:r>
            <a:r>
              <a:rPr lang="en-US"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30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35846" name="Rectangle 6"/>
          <p:cNvSpPr>
            <a:spLocks noChangeArrowheads="1"/>
          </p:cNvSpPr>
          <p:nvPr/>
        </p:nvSpPr>
        <p:spPr bwMode="auto">
          <a:xfrm>
            <a:off x="228600" y="725170"/>
            <a:ext cx="8783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只需对</a:t>
            </a:r>
            <a:r>
              <a:rPr lang="en-US" altLang="zh-CN" sz="2400" b="1" dirty="0" smtClean="0">
                <a:solidFill>
                  <a:schemeClr val="tx2"/>
                </a:solidFill>
                <a:latin typeface="Times New Roman" panose="02020603050405020304" pitchFamily="18" charset="0"/>
                <a:cs typeface="Times New Roman" panose="02020603050405020304" pitchFamily="18" charset="0"/>
              </a:rPr>
              <a:t>1A</a:t>
            </a:r>
            <a:r>
              <a:rPr lang="zh-CN" altLang="en-US" sz="2400" b="1" dirty="0" smtClean="0">
                <a:solidFill>
                  <a:schemeClr val="tx2"/>
                </a:solidFill>
                <a:latin typeface="Times New Roman" panose="02020603050405020304" pitchFamily="18" charset="0"/>
                <a:cs typeface="Times New Roman" panose="02020603050405020304" pitchFamily="18" charset="0"/>
              </a:rPr>
              <a:t>电流源设电压</a:t>
            </a:r>
            <a:r>
              <a:rPr lang="en-US" altLang="zh-CN" sz="2400" b="1" i="1" dirty="0">
                <a:solidFill>
                  <a:schemeClr val="tx2"/>
                </a:solidFill>
                <a:latin typeface="Times New Roman" panose="02020603050405020304" pitchFamily="18" charset="0"/>
                <a:cs typeface="Times New Roman" panose="02020603050405020304" pitchFamily="18" charset="0"/>
              </a:rPr>
              <a:t>u</a:t>
            </a:r>
            <a:r>
              <a:rPr lang="zh-CN" altLang="en-US" sz="2400" b="1" dirty="0">
                <a:solidFill>
                  <a:schemeClr val="tx2"/>
                </a:solidFill>
                <a:latin typeface="Times New Roman" panose="02020603050405020304" pitchFamily="18" charset="0"/>
                <a:cs typeface="Times New Roman" panose="02020603050405020304" pitchFamily="18" charset="0"/>
              </a:rPr>
              <a:t>，列出两个网孔方程和一个补充方程：</a:t>
            </a:r>
          </a:p>
        </p:txBody>
      </p:sp>
      <p:sp>
        <p:nvSpPr>
          <p:cNvPr id="2" name="标题 1"/>
          <p:cNvSpPr>
            <a:spLocks noGrp="1"/>
          </p:cNvSpPr>
          <p:nvPr>
            <p:ph type="title"/>
          </p:nvPr>
        </p:nvSpPr>
        <p:spPr/>
        <p:txBody>
          <a:bodyPr/>
          <a:lstStyle/>
          <a:p>
            <a:r>
              <a:rPr lang="zh-CN" altLang="en-US" dirty="0" smtClean="0"/>
              <a:t>含电流源网孔电流法举例</a:t>
            </a:r>
            <a:endParaRPr lang="zh-CN" altLang="en-US" dirty="0"/>
          </a:p>
        </p:txBody>
      </p:sp>
    </p:spTree>
    <p:extLst>
      <p:ext uri="{BB962C8B-B14F-4D97-AF65-F5344CB8AC3E}">
        <p14:creationId xmlns:p14="http://schemas.microsoft.com/office/powerpoint/2010/main" val="34992058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dissolve">
                                      <p:cBhvr>
                                        <p:cTn id="7" dur="500"/>
                                        <p:tgtEl>
                                          <p:spTgt spid="35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dissolve">
                                      <p:cBhvr>
                                        <p:cTn id="12" dur="500"/>
                                        <p:tgtEl>
                                          <p:spTgt spid="35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3">
                                            <p:txEl>
                                              <p:pRg st="0" end="0"/>
                                            </p:txEl>
                                          </p:spTgt>
                                        </p:tgtEl>
                                        <p:attrNameLst>
                                          <p:attrName>style.visibility</p:attrName>
                                        </p:attrNameLst>
                                      </p:cBhvr>
                                      <p:to>
                                        <p:strVal val="visible"/>
                                      </p:to>
                                    </p:set>
                                    <p:animEffect transition="in" filter="dissolve">
                                      <p:cBhvr>
                                        <p:cTn id="17" dur="500"/>
                                        <p:tgtEl>
                                          <p:spTgt spid="358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dissolve">
                                      <p:cBhvr>
                                        <p:cTn id="22" dur="500"/>
                                        <p:tgtEl>
                                          <p:spTgt spid="358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845">
                                            <p:txEl>
                                              <p:pRg st="0" end="0"/>
                                            </p:txEl>
                                          </p:spTgt>
                                        </p:tgtEl>
                                        <p:attrNameLst>
                                          <p:attrName>style.visibility</p:attrName>
                                        </p:attrNameLst>
                                      </p:cBhvr>
                                      <p:to>
                                        <p:strVal val="visible"/>
                                      </p:to>
                                    </p:set>
                                    <p:animEffect transition="in" filter="dissolve">
                                      <p:cBhvr>
                                        <p:cTn id="27" dur="500"/>
                                        <p:tgtEl>
                                          <p:spTgt spid="35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5845" grpId="0" build="p" autoUpdateAnimBg="0"/>
      <p:bldP spid="35846" grpId="0" build="p"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smtClean="0">
                <a:ea typeface="宋体" charset="-122"/>
              </a:rPr>
              <a:t>2.4  </a:t>
            </a:r>
            <a:r>
              <a:rPr lang="zh-CN" altLang="en-US" dirty="0" smtClean="0">
                <a:ea typeface="宋体" charset="-122"/>
              </a:rPr>
              <a:t>结点电压分析法</a:t>
            </a:r>
          </a:p>
        </p:txBody>
      </p:sp>
      <p:sp>
        <p:nvSpPr>
          <p:cNvPr id="55299" name="Rectangle 3"/>
          <p:cNvSpPr>
            <a:spLocks noGrp="1" noChangeArrowheads="1"/>
          </p:cNvSpPr>
          <p:nvPr>
            <p:ph sz="quarter" idx="11"/>
          </p:nvPr>
        </p:nvSpPr>
        <p:spPr/>
        <p:txBody>
          <a:bodyPr/>
          <a:lstStyle/>
          <a:p>
            <a:pPr eaLnBrk="1" hangingPunct="1"/>
            <a:r>
              <a:rPr lang="zh-CN" altLang="en-US" sz="2400" dirty="0" smtClean="0">
                <a:ea typeface="宋体" charset="-122"/>
              </a:rPr>
              <a:t>支路电流分析法虽然可以用于任意电路的分析，用支路电流法列出的方程数也是相当多，解方程组的工作量太大。</a:t>
            </a:r>
          </a:p>
          <a:p>
            <a:pPr eaLnBrk="1" hangingPunct="1"/>
            <a:r>
              <a:rPr lang="zh-CN" altLang="en-US" sz="2400" dirty="0" smtClean="0">
                <a:ea typeface="宋体" charset="-122"/>
              </a:rPr>
              <a:t>支路电流法的另一个存在问题是，找出</a:t>
            </a:r>
            <a:r>
              <a:rPr lang="en-US" altLang="zh-CN" sz="2400" i="1" dirty="0" smtClean="0">
                <a:ea typeface="宋体" charset="-122"/>
              </a:rPr>
              <a:t>B</a:t>
            </a:r>
            <a:r>
              <a:rPr lang="en-US" altLang="zh-CN" sz="2400" dirty="0" smtClean="0">
                <a:latin typeface="Castellar" pitchFamily="18" charset="0"/>
                <a:ea typeface="宋体" charset="-122"/>
              </a:rPr>
              <a:t>-</a:t>
            </a:r>
            <a:r>
              <a:rPr lang="en-US" altLang="zh-CN" sz="2400" i="1" dirty="0" smtClean="0">
                <a:ea typeface="宋体" charset="-122"/>
              </a:rPr>
              <a:t>N</a:t>
            </a:r>
            <a:r>
              <a:rPr lang="en-US" altLang="zh-CN" sz="2400" dirty="0" smtClean="0">
                <a:ea typeface="宋体" charset="-122"/>
              </a:rPr>
              <a:t>+1</a:t>
            </a:r>
            <a:r>
              <a:rPr lang="zh-CN" altLang="en-US" sz="2400" dirty="0" smtClean="0">
                <a:ea typeface="宋体" charset="-122"/>
              </a:rPr>
              <a:t>个独立的回路来列写独立的回路</a:t>
            </a:r>
            <a:r>
              <a:rPr lang="en-US" altLang="zh-CN" sz="2400" dirty="0" smtClean="0">
                <a:ea typeface="宋体" charset="-122"/>
              </a:rPr>
              <a:t>KVL</a:t>
            </a:r>
            <a:r>
              <a:rPr lang="zh-CN" altLang="en-US" sz="2400" dirty="0" smtClean="0">
                <a:ea typeface="宋体" charset="-122"/>
              </a:rPr>
              <a:t>方程没有一般方法。</a:t>
            </a:r>
          </a:p>
          <a:p>
            <a:pPr eaLnBrk="1" hangingPunct="1"/>
            <a:r>
              <a:rPr lang="zh-CN" altLang="en-US" sz="2400" dirty="0" smtClean="0">
                <a:ea typeface="宋体" charset="-122"/>
              </a:rPr>
              <a:t>下面我们介绍一种方便实用的电路分析方法</a:t>
            </a:r>
            <a:r>
              <a:rPr lang="en-US" altLang="zh-CN" sz="2400" dirty="0" smtClean="0">
                <a:ea typeface="宋体" charset="-122"/>
              </a:rPr>
              <a:t>—</a:t>
            </a:r>
            <a:r>
              <a:rPr lang="zh-CN" altLang="en-US" sz="2400" dirty="0" smtClean="0">
                <a:ea typeface="宋体" charset="-122"/>
              </a:rPr>
              <a:t>结点电压法：</a:t>
            </a:r>
          </a:p>
          <a:p>
            <a:pPr lvl="1"/>
            <a:r>
              <a:rPr lang="zh-CN" altLang="en-US" sz="2200" dirty="0" smtClean="0"/>
              <a:t>元件特性将支路电压和电流联系起来，用支路电压来</a:t>
            </a:r>
            <a:r>
              <a:rPr lang="zh-CN" altLang="en-US" sz="2200" dirty="0"/>
              <a:t>表示支路电流。</a:t>
            </a:r>
            <a:endParaRPr lang="zh-CN" altLang="en-US" sz="2200" dirty="0" smtClean="0"/>
          </a:p>
          <a:p>
            <a:pPr lvl="1" eaLnBrk="1" hangingPunct="1"/>
            <a:r>
              <a:rPr lang="zh-CN" altLang="en-US" sz="2200" dirty="0" smtClean="0"/>
              <a:t>每条支路都接在两个结点之间，因此，支路电压可以表示为结点电位的差。</a:t>
            </a:r>
          </a:p>
        </p:txBody>
      </p:sp>
      <p:sp>
        <p:nvSpPr>
          <p:cNvPr id="35844" name="Text Box 4"/>
          <p:cNvSpPr txBox="1">
            <a:spLocks noChangeArrowheads="1"/>
          </p:cNvSpPr>
          <p:nvPr/>
        </p:nvSpPr>
        <p:spPr bwMode="auto">
          <a:xfrm>
            <a:off x="1027113" y="5181600"/>
            <a:ext cx="69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参考</a:t>
            </a:r>
          </a:p>
          <a:p>
            <a:pPr eaLnBrk="1" hangingPunct="1"/>
            <a:r>
              <a:rPr kumimoji="1" lang="zh-CN" altLang="en-US" sz="2000" b="1">
                <a:solidFill>
                  <a:schemeClr val="tx2"/>
                </a:solidFill>
              </a:rPr>
              <a:t>结点</a:t>
            </a:r>
          </a:p>
        </p:txBody>
      </p:sp>
      <p:sp>
        <p:nvSpPr>
          <p:cNvPr id="35845" name="AutoShape 5"/>
          <p:cNvSpPr>
            <a:spLocks noChangeArrowheads="1"/>
          </p:cNvSpPr>
          <p:nvPr/>
        </p:nvSpPr>
        <p:spPr bwMode="auto">
          <a:xfrm>
            <a:off x="1754188" y="5418138"/>
            <a:ext cx="457200" cy="228600"/>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endParaRPr>
          </a:p>
        </p:txBody>
      </p:sp>
      <p:sp>
        <p:nvSpPr>
          <p:cNvPr id="35846" name="Text Box 6"/>
          <p:cNvSpPr txBox="1">
            <a:spLocks noChangeArrowheads="1"/>
          </p:cNvSpPr>
          <p:nvPr/>
        </p:nvSpPr>
        <p:spPr bwMode="auto">
          <a:xfrm>
            <a:off x="2220913" y="5181600"/>
            <a:ext cx="3535362" cy="7302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结点电压</a:t>
            </a:r>
          </a:p>
          <a:p>
            <a:pPr eaLnBrk="1" hangingPunct="1"/>
            <a:r>
              <a:rPr kumimoji="1" lang="zh-CN" altLang="en-US" sz="2000" b="1">
                <a:solidFill>
                  <a:schemeClr val="tx2"/>
                </a:solidFill>
              </a:rPr>
              <a:t>（各结点对参考结点的电压）</a:t>
            </a:r>
          </a:p>
        </p:txBody>
      </p:sp>
      <p:sp>
        <p:nvSpPr>
          <p:cNvPr id="35847" name="AutoShape 7"/>
          <p:cNvSpPr>
            <a:spLocks noChangeArrowheads="1"/>
          </p:cNvSpPr>
          <p:nvPr/>
        </p:nvSpPr>
        <p:spPr bwMode="auto">
          <a:xfrm>
            <a:off x="5854700" y="5418138"/>
            <a:ext cx="457200" cy="228600"/>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endParaRPr>
          </a:p>
        </p:txBody>
      </p:sp>
      <p:sp>
        <p:nvSpPr>
          <p:cNvPr id="35848" name="Text Box 8"/>
          <p:cNvSpPr txBox="1">
            <a:spLocks noChangeArrowheads="1"/>
          </p:cNvSpPr>
          <p:nvPr/>
        </p:nvSpPr>
        <p:spPr bwMode="auto">
          <a:xfrm>
            <a:off x="6261100" y="5181600"/>
            <a:ext cx="69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支路</a:t>
            </a:r>
          </a:p>
          <a:p>
            <a:pPr eaLnBrk="1" hangingPunct="1"/>
            <a:r>
              <a:rPr kumimoji="1" lang="zh-CN" altLang="en-US" sz="2000" b="1">
                <a:solidFill>
                  <a:schemeClr val="tx2"/>
                </a:solidFill>
              </a:rPr>
              <a:t>电压</a:t>
            </a:r>
          </a:p>
        </p:txBody>
      </p:sp>
      <p:sp>
        <p:nvSpPr>
          <p:cNvPr id="35849" name="AutoShape 9"/>
          <p:cNvSpPr>
            <a:spLocks noChangeArrowheads="1"/>
          </p:cNvSpPr>
          <p:nvPr/>
        </p:nvSpPr>
        <p:spPr bwMode="auto">
          <a:xfrm>
            <a:off x="6988175" y="5418138"/>
            <a:ext cx="457200" cy="228600"/>
          </a:xfrm>
          <a:prstGeom prst="rightArrow">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endParaRPr>
          </a:p>
        </p:txBody>
      </p:sp>
      <p:sp>
        <p:nvSpPr>
          <p:cNvPr id="35850" name="Text Box 10"/>
          <p:cNvSpPr txBox="1">
            <a:spLocks noChangeArrowheads="1"/>
          </p:cNvSpPr>
          <p:nvPr/>
        </p:nvSpPr>
        <p:spPr bwMode="auto">
          <a:xfrm>
            <a:off x="7481888" y="5181600"/>
            <a:ext cx="69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rPr>
              <a:t>支路</a:t>
            </a:r>
          </a:p>
          <a:p>
            <a:pPr eaLnBrk="1" hangingPunct="1"/>
            <a:r>
              <a:rPr kumimoji="1" lang="zh-CN" altLang="en-US" sz="2000" b="1">
                <a:solidFill>
                  <a:schemeClr val="tx2"/>
                </a:solidFill>
              </a:rPr>
              <a:t>电流</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84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584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584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584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584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5" grpId="0" animBg="1"/>
      <p:bldP spid="35846" grpId="0" animBg="1"/>
      <p:bldP spid="35847" grpId="0" animBg="1"/>
      <p:bldP spid="35848" grpId="0" autoUpdateAnimBg="0"/>
      <p:bldP spid="35849" grpId="0" animBg="1"/>
      <p:bldP spid="3585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1</a:t>
            </a:r>
            <a:r>
              <a:rPr lang="zh-CN" altLang="en-US" smtClean="0">
                <a:ea typeface="楷体_GB2312" pitchFamily="49" charset="-122"/>
              </a:rPr>
              <a:t>）</a:t>
            </a:r>
          </a:p>
        </p:txBody>
      </p:sp>
      <p:grpSp>
        <p:nvGrpSpPr>
          <p:cNvPr id="2" name="Group 4"/>
          <p:cNvGrpSpPr>
            <a:grpSpLocks/>
          </p:cNvGrpSpPr>
          <p:nvPr/>
        </p:nvGrpSpPr>
        <p:grpSpPr bwMode="auto">
          <a:xfrm>
            <a:off x="3773488" y="1093788"/>
            <a:ext cx="5156200" cy="3048000"/>
            <a:chOff x="2003" y="624"/>
            <a:chExt cx="3248" cy="1920"/>
          </a:xfrm>
        </p:grpSpPr>
        <p:sp>
          <p:nvSpPr>
            <p:cNvPr id="56331" name="Rectangle 5"/>
            <p:cNvSpPr>
              <a:spLocks noChangeArrowheads="1"/>
            </p:cNvSpPr>
            <p:nvPr/>
          </p:nvSpPr>
          <p:spPr bwMode="auto">
            <a:xfrm>
              <a:off x="3120" y="960"/>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32" name="Text Box 6"/>
            <p:cNvSpPr txBox="1">
              <a:spLocks noChangeArrowheads="1"/>
            </p:cNvSpPr>
            <p:nvPr/>
          </p:nvSpPr>
          <p:spPr bwMode="auto">
            <a:xfrm>
              <a:off x="3120" y="624"/>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1</a:t>
              </a:r>
              <a:endParaRPr kumimoji="1" lang="en-US" altLang="zh-CN" i="1">
                <a:solidFill>
                  <a:schemeClr val="tx2"/>
                </a:solidFill>
                <a:latin typeface="Times New Roman" pitchFamily="18" charset="0"/>
                <a:cs typeface="Times New Roman" pitchFamily="18" charset="0"/>
              </a:endParaRPr>
            </a:p>
          </p:txBody>
        </p:sp>
        <p:sp>
          <p:nvSpPr>
            <p:cNvPr id="56333" name="Rectangle 7"/>
            <p:cNvSpPr>
              <a:spLocks noChangeArrowheads="1"/>
            </p:cNvSpPr>
            <p:nvPr/>
          </p:nvSpPr>
          <p:spPr bwMode="auto">
            <a:xfrm>
              <a:off x="3984" y="960"/>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34" name="Text Box 8"/>
            <p:cNvSpPr txBox="1">
              <a:spLocks noChangeArrowheads="1"/>
            </p:cNvSpPr>
            <p:nvPr/>
          </p:nvSpPr>
          <p:spPr bwMode="auto">
            <a:xfrm>
              <a:off x="3984" y="624"/>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2</a:t>
              </a:r>
              <a:endParaRPr kumimoji="1" lang="en-US" altLang="zh-CN" i="1">
                <a:solidFill>
                  <a:schemeClr val="tx2"/>
                </a:solidFill>
                <a:latin typeface="Times New Roman" pitchFamily="18" charset="0"/>
                <a:cs typeface="Times New Roman" pitchFamily="18" charset="0"/>
              </a:endParaRPr>
            </a:p>
          </p:txBody>
        </p:sp>
        <p:sp>
          <p:nvSpPr>
            <p:cNvPr id="56335" name="Rectangle 9"/>
            <p:cNvSpPr>
              <a:spLocks noChangeArrowheads="1"/>
            </p:cNvSpPr>
            <p:nvPr/>
          </p:nvSpPr>
          <p:spPr bwMode="auto">
            <a:xfrm>
              <a:off x="3216" y="172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36" name="Text Box 10"/>
            <p:cNvSpPr txBox="1">
              <a:spLocks noChangeArrowheads="1"/>
            </p:cNvSpPr>
            <p:nvPr/>
          </p:nvSpPr>
          <p:spPr bwMode="auto">
            <a:xfrm>
              <a:off x="3216" y="139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3</a:t>
              </a:r>
              <a:endParaRPr kumimoji="1" lang="en-US" altLang="zh-CN" i="1">
                <a:solidFill>
                  <a:schemeClr val="tx2"/>
                </a:solidFill>
                <a:latin typeface="Times New Roman" pitchFamily="18" charset="0"/>
                <a:cs typeface="Times New Roman" pitchFamily="18" charset="0"/>
              </a:endParaRPr>
            </a:p>
          </p:txBody>
        </p:sp>
        <p:sp>
          <p:nvSpPr>
            <p:cNvPr id="56337" name="Rectangle 11"/>
            <p:cNvSpPr>
              <a:spLocks noChangeArrowheads="1"/>
            </p:cNvSpPr>
            <p:nvPr/>
          </p:nvSpPr>
          <p:spPr bwMode="auto">
            <a:xfrm>
              <a:off x="4023" y="172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38" name="Text Box 12"/>
            <p:cNvSpPr txBox="1">
              <a:spLocks noChangeArrowheads="1"/>
            </p:cNvSpPr>
            <p:nvPr/>
          </p:nvSpPr>
          <p:spPr bwMode="auto">
            <a:xfrm>
              <a:off x="4023" y="139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4</a:t>
              </a:r>
              <a:endParaRPr kumimoji="1" lang="en-US" altLang="zh-CN" i="1">
                <a:solidFill>
                  <a:schemeClr val="tx2"/>
                </a:solidFill>
                <a:latin typeface="Times New Roman" pitchFamily="18" charset="0"/>
                <a:cs typeface="Times New Roman" pitchFamily="18" charset="0"/>
              </a:endParaRPr>
            </a:p>
          </p:txBody>
        </p:sp>
        <p:sp>
          <p:nvSpPr>
            <p:cNvPr id="56339" name="Rectangle 13"/>
            <p:cNvSpPr>
              <a:spLocks noChangeArrowheads="1"/>
            </p:cNvSpPr>
            <p:nvPr/>
          </p:nvSpPr>
          <p:spPr bwMode="auto">
            <a:xfrm>
              <a:off x="3975" y="2408"/>
              <a:ext cx="288"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40" name="Text Box 14"/>
            <p:cNvSpPr txBox="1">
              <a:spLocks noChangeArrowheads="1"/>
            </p:cNvSpPr>
            <p:nvPr/>
          </p:nvSpPr>
          <p:spPr bwMode="auto">
            <a:xfrm>
              <a:off x="3975" y="207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5</a:t>
              </a:r>
              <a:endParaRPr kumimoji="1" lang="en-US" altLang="zh-CN" i="1">
                <a:solidFill>
                  <a:schemeClr val="tx2"/>
                </a:solidFill>
                <a:latin typeface="Times New Roman" pitchFamily="18" charset="0"/>
                <a:cs typeface="Times New Roman" pitchFamily="18" charset="0"/>
              </a:endParaRPr>
            </a:p>
          </p:txBody>
        </p:sp>
        <p:sp>
          <p:nvSpPr>
            <p:cNvPr id="56341" name="Oval 15"/>
            <p:cNvSpPr>
              <a:spLocks noChangeArrowheads="1"/>
            </p:cNvSpPr>
            <p:nvPr/>
          </p:nvSpPr>
          <p:spPr bwMode="auto">
            <a:xfrm>
              <a:off x="2304" y="115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42" name="Text Box 17"/>
            <p:cNvSpPr txBox="1">
              <a:spLocks noChangeArrowheads="1"/>
            </p:cNvSpPr>
            <p:nvPr/>
          </p:nvSpPr>
          <p:spPr bwMode="auto">
            <a:xfrm>
              <a:off x="2003" y="925"/>
              <a:ext cx="32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kumimoji="1" lang="en-US" altLang="zh-CN" i="1">
                  <a:solidFill>
                    <a:schemeClr val="tx2"/>
                  </a:solidFill>
                  <a:latin typeface="Times New Roman" pitchFamily="18" charset="0"/>
                  <a:cs typeface="Times New Roman" pitchFamily="18" charset="0"/>
                </a:rPr>
                <a:t>+</a:t>
              </a:r>
            </a:p>
            <a:p>
              <a:pPr algn="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S1</a:t>
              </a:r>
            </a:p>
            <a:p>
              <a:pPr algn="r" eaLnBrk="1" hangingPunct="1"/>
              <a:r>
                <a:rPr kumimoji="1" lang="en-US" altLang="zh-CN" i="1">
                  <a:solidFill>
                    <a:schemeClr val="tx2"/>
                  </a:solidFill>
                  <a:latin typeface="Times New Roman" pitchFamily="18" charset="0"/>
                  <a:cs typeface="Times New Roman" pitchFamily="18" charset="0"/>
                </a:rPr>
                <a:t>_</a:t>
              </a:r>
            </a:p>
          </p:txBody>
        </p:sp>
        <p:sp>
          <p:nvSpPr>
            <p:cNvPr id="56343" name="Oval 18"/>
            <p:cNvSpPr>
              <a:spLocks noChangeArrowheads="1"/>
            </p:cNvSpPr>
            <p:nvPr/>
          </p:nvSpPr>
          <p:spPr bwMode="auto">
            <a:xfrm>
              <a:off x="4760" y="120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44" name="Oval 19"/>
            <p:cNvSpPr>
              <a:spLocks noChangeArrowheads="1"/>
            </p:cNvSpPr>
            <p:nvPr/>
          </p:nvSpPr>
          <p:spPr bwMode="auto">
            <a:xfrm>
              <a:off x="2592" y="1680"/>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45" name="Oval 20"/>
            <p:cNvSpPr>
              <a:spLocks noChangeArrowheads="1"/>
            </p:cNvSpPr>
            <p:nvPr/>
          </p:nvSpPr>
          <p:spPr bwMode="auto">
            <a:xfrm>
              <a:off x="3120" y="235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46" name="Text Box 22"/>
            <p:cNvSpPr txBox="1">
              <a:spLocks noChangeArrowheads="1"/>
            </p:cNvSpPr>
            <p:nvPr/>
          </p:nvSpPr>
          <p:spPr bwMode="auto">
            <a:xfrm>
              <a:off x="4928" y="970"/>
              <a:ext cx="32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S2</a:t>
              </a:r>
            </a:p>
            <a:p>
              <a:pPr eaLnBrk="1" hangingPunct="1"/>
              <a:r>
                <a:rPr kumimoji="1" lang="en-US" altLang="zh-CN" i="1">
                  <a:solidFill>
                    <a:schemeClr val="tx2"/>
                  </a:solidFill>
                  <a:latin typeface="Times New Roman" pitchFamily="18" charset="0"/>
                  <a:cs typeface="Times New Roman" pitchFamily="18" charset="0"/>
                </a:rPr>
                <a:t>_</a:t>
              </a:r>
            </a:p>
          </p:txBody>
        </p:sp>
        <p:sp>
          <p:nvSpPr>
            <p:cNvPr id="56350" name="Text Box 24"/>
            <p:cNvSpPr txBox="1">
              <a:spLocks noChangeArrowheads="1"/>
            </p:cNvSpPr>
            <p:nvPr/>
          </p:nvSpPr>
          <p:spPr bwMode="auto">
            <a:xfrm>
              <a:off x="2371" y="1870"/>
              <a:ext cx="675" cy="233"/>
            </a:xfrm>
            <a:prstGeom prst="rect">
              <a:avLst/>
            </a:prstGeom>
            <a:noFill/>
            <a:ln w="12700" cap="sq">
              <a:noFill/>
              <a:miter lim="800000"/>
              <a:headEnd type="none" w="sm" len="sm"/>
              <a:tailEnd type="none" w="sm" len="sm"/>
            </a:ln>
          </p:spPr>
          <p:txBody>
            <a:bodyPr>
              <a:spAutoFit/>
            </a:bodyPr>
            <a:lstStyle/>
            <a:p>
              <a:pPr>
                <a:defRPr/>
              </a:pPr>
              <a:r>
                <a:rPr kumimoji="1" lang="en-US" altLang="zh-CN" i="1" dirty="0">
                  <a:solidFill>
                    <a:schemeClr val="tx2"/>
                  </a:solidFill>
                  <a:latin typeface="Times New Roman" pitchFamily="18" charset="0"/>
                  <a:cs typeface="Times New Roman" pitchFamily="18" charset="0"/>
                </a:rPr>
                <a:t>+ U</a:t>
              </a:r>
              <a:r>
                <a:rPr kumimoji="1" lang="en-US" altLang="zh-CN" baseline="-25000" dirty="0">
                  <a:solidFill>
                    <a:schemeClr val="tx2"/>
                  </a:solidFill>
                  <a:latin typeface="Times New Roman" pitchFamily="18" charset="0"/>
                  <a:cs typeface="Times New Roman" pitchFamily="18" charset="0"/>
                </a:rPr>
                <a:t>S3</a:t>
              </a:r>
              <a:r>
                <a:rPr kumimoji="1" lang="en-US" altLang="zh-CN" dirty="0">
                  <a:solidFill>
                    <a:schemeClr val="tx2"/>
                  </a:solidFill>
                  <a:latin typeface="Times New Roman" pitchFamily="18" charset="0"/>
                  <a:cs typeface="Times New Roman" pitchFamily="18" charset="0"/>
                </a:rPr>
                <a:t> </a:t>
              </a:r>
              <a:r>
                <a:rPr kumimoji="1" lang="en-US" altLang="zh-CN" dirty="0">
                  <a:solidFill>
                    <a:schemeClr val="tx2"/>
                  </a:solidFill>
                  <a:latin typeface="Castellar" pitchFamily="18" charset="0"/>
                  <a:ea typeface="+mn-ea"/>
                  <a:cs typeface="Times New Roman" pitchFamily="18" charset="0"/>
                </a:rPr>
                <a:t>-</a:t>
              </a:r>
              <a:endParaRPr kumimoji="1" lang="en-US" altLang="zh-CN" i="1" dirty="0">
                <a:solidFill>
                  <a:schemeClr val="tx2"/>
                </a:solidFill>
                <a:latin typeface="Castellar" pitchFamily="18" charset="0"/>
                <a:cs typeface="Times New Roman" pitchFamily="18" charset="0"/>
              </a:endParaRPr>
            </a:p>
          </p:txBody>
        </p:sp>
        <p:sp>
          <p:nvSpPr>
            <p:cNvPr id="56348" name="Text Box 26"/>
            <p:cNvSpPr txBox="1">
              <a:spLocks noChangeArrowheads="1"/>
            </p:cNvSpPr>
            <p:nvPr/>
          </p:nvSpPr>
          <p:spPr bwMode="auto">
            <a:xfrm>
              <a:off x="2906" y="2095"/>
              <a:ext cx="5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 U</a:t>
              </a:r>
              <a:r>
                <a:rPr kumimoji="1" lang="en-US" altLang="zh-CN" baseline="-25000">
                  <a:solidFill>
                    <a:schemeClr val="tx2"/>
                  </a:solidFill>
                  <a:latin typeface="Times New Roman" pitchFamily="18" charset="0"/>
                  <a:cs typeface="Times New Roman" pitchFamily="18" charset="0"/>
                </a:rPr>
                <a:t>S5  </a:t>
              </a:r>
              <a:r>
                <a:rPr kumimoji="1" lang="en-US" altLang="zh-CN">
                  <a:solidFill>
                    <a:schemeClr val="tx2"/>
                  </a:solidFill>
                  <a:latin typeface="Castellar" pitchFamily="18" charset="0"/>
                  <a:cs typeface="Times New Roman" pitchFamily="18" charset="0"/>
                </a:rPr>
                <a:t>-</a:t>
              </a:r>
              <a:endParaRPr kumimoji="1" lang="en-US" altLang="zh-CN" i="1">
                <a:solidFill>
                  <a:schemeClr val="tx2"/>
                </a:solidFill>
                <a:latin typeface="Castellar" pitchFamily="18" charset="0"/>
                <a:cs typeface="Times New Roman" pitchFamily="18" charset="0"/>
              </a:endParaRPr>
            </a:p>
          </p:txBody>
        </p:sp>
        <p:sp>
          <p:nvSpPr>
            <p:cNvPr id="56349" name="Freeform 27"/>
            <p:cNvSpPr>
              <a:spLocks/>
            </p:cNvSpPr>
            <p:nvPr/>
          </p:nvSpPr>
          <p:spPr bwMode="auto">
            <a:xfrm>
              <a:off x="2400" y="1008"/>
              <a:ext cx="1584" cy="1440"/>
            </a:xfrm>
            <a:custGeom>
              <a:avLst/>
              <a:gdLst>
                <a:gd name="T0" fmla="*/ 720 w 1584"/>
                <a:gd name="T1" fmla="*/ 0 h 1440"/>
                <a:gd name="T2" fmla="*/ 0 w 1584"/>
                <a:gd name="T3" fmla="*/ 0 h 1440"/>
                <a:gd name="T4" fmla="*/ 0 w 1584"/>
                <a:gd name="T5" fmla="*/ 1440 h 1440"/>
                <a:gd name="T6" fmla="*/ 1584 w 1584"/>
                <a:gd name="T7" fmla="*/ 1440 h 1440"/>
                <a:gd name="T8" fmla="*/ 0 60000 65536"/>
                <a:gd name="T9" fmla="*/ 0 60000 65536"/>
                <a:gd name="T10" fmla="*/ 0 60000 65536"/>
                <a:gd name="T11" fmla="*/ 0 60000 65536"/>
                <a:gd name="T12" fmla="*/ 0 w 1584"/>
                <a:gd name="T13" fmla="*/ 0 h 1440"/>
                <a:gd name="T14" fmla="*/ 1584 w 1584"/>
                <a:gd name="T15" fmla="*/ 1440 h 1440"/>
              </a:gdLst>
              <a:ahLst/>
              <a:cxnLst>
                <a:cxn ang="T8">
                  <a:pos x="T0" y="T1"/>
                </a:cxn>
                <a:cxn ang="T9">
                  <a:pos x="T2" y="T3"/>
                </a:cxn>
                <a:cxn ang="T10">
                  <a:pos x="T4" y="T5"/>
                </a:cxn>
                <a:cxn ang="T11">
                  <a:pos x="T6" y="T7"/>
                </a:cxn>
              </a:cxnLst>
              <a:rect l="T12" t="T13" r="T14" b="T15"/>
              <a:pathLst>
                <a:path w="1584" h="1440">
                  <a:moveTo>
                    <a:pt x="720" y="0"/>
                  </a:moveTo>
                  <a:lnTo>
                    <a:pt x="0" y="0"/>
                  </a:lnTo>
                  <a:lnTo>
                    <a:pt x="0" y="1440"/>
                  </a:lnTo>
                  <a:lnTo>
                    <a:pt x="1584" y="144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4" name="Line 28"/>
            <p:cNvSpPr>
              <a:spLocks noChangeShapeType="1"/>
            </p:cNvSpPr>
            <p:nvPr/>
          </p:nvSpPr>
          <p:spPr bwMode="auto">
            <a:xfrm>
              <a:off x="3408" y="10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1" name="Line 29"/>
            <p:cNvSpPr>
              <a:spLocks noChangeShapeType="1"/>
            </p:cNvSpPr>
            <p:nvPr/>
          </p:nvSpPr>
          <p:spPr bwMode="auto">
            <a:xfrm>
              <a:off x="2400" y="1776"/>
              <a:ext cx="81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2" name="Line 30"/>
            <p:cNvSpPr>
              <a:spLocks noChangeShapeType="1"/>
            </p:cNvSpPr>
            <p:nvPr/>
          </p:nvSpPr>
          <p:spPr bwMode="auto">
            <a:xfrm>
              <a:off x="3504" y="1776"/>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3" name="Freeform 31"/>
            <p:cNvSpPr>
              <a:spLocks/>
            </p:cNvSpPr>
            <p:nvPr/>
          </p:nvSpPr>
          <p:spPr bwMode="auto">
            <a:xfrm>
              <a:off x="4272" y="1008"/>
              <a:ext cx="576" cy="1440"/>
            </a:xfrm>
            <a:custGeom>
              <a:avLst/>
              <a:gdLst>
                <a:gd name="T0" fmla="*/ 0 w 576"/>
                <a:gd name="T1" fmla="*/ 0 h 1440"/>
                <a:gd name="T2" fmla="*/ 576 w 576"/>
                <a:gd name="T3" fmla="*/ 0 h 1440"/>
                <a:gd name="T4" fmla="*/ 576 w 576"/>
                <a:gd name="T5" fmla="*/ 1440 h 1440"/>
                <a:gd name="T6" fmla="*/ 0 w 576"/>
                <a:gd name="T7" fmla="*/ 1440 h 1440"/>
                <a:gd name="T8" fmla="*/ 0 60000 65536"/>
                <a:gd name="T9" fmla="*/ 0 60000 65536"/>
                <a:gd name="T10" fmla="*/ 0 60000 65536"/>
                <a:gd name="T11" fmla="*/ 0 60000 65536"/>
                <a:gd name="T12" fmla="*/ 0 w 576"/>
                <a:gd name="T13" fmla="*/ 0 h 1440"/>
                <a:gd name="T14" fmla="*/ 576 w 576"/>
                <a:gd name="T15" fmla="*/ 1440 h 1440"/>
              </a:gdLst>
              <a:ahLst/>
              <a:cxnLst>
                <a:cxn ang="T8">
                  <a:pos x="T0" y="T1"/>
                </a:cxn>
                <a:cxn ang="T9">
                  <a:pos x="T2" y="T3"/>
                </a:cxn>
                <a:cxn ang="T10">
                  <a:pos x="T4" y="T5"/>
                </a:cxn>
                <a:cxn ang="T11">
                  <a:pos x="T6" y="T7"/>
                </a:cxn>
              </a:cxnLst>
              <a:rect l="T12" t="T13" r="T14" b="T15"/>
              <a:pathLst>
                <a:path w="576" h="1440">
                  <a:moveTo>
                    <a:pt x="0" y="0"/>
                  </a:moveTo>
                  <a:lnTo>
                    <a:pt x="576" y="0"/>
                  </a:lnTo>
                  <a:lnTo>
                    <a:pt x="576" y="1440"/>
                  </a:lnTo>
                  <a:lnTo>
                    <a:pt x="0" y="144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54" name="Line 32"/>
            <p:cNvSpPr>
              <a:spLocks noChangeShapeType="1"/>
            </p:cNvSpPr>
            <p:nvPr/>
          </p:nvSpPr>
          <p:spPr bwMode="auto">
            <a:xfrm>
              <a:off x="4320" y="1776"/>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5" name="Rectangle 33"/>
            <p:cNvSpPr>
              <a:spLocks noChangeArrowheads="1"/>
            </p:cNvSpPr>
            <p:nvPr/>
          </p:nvSpPr>
          <p:spPr bwMode="auto">
            <a:xfrm>
              <a:off x="3696" y="1296"/>
              <a:ext cx="96"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56356" name="Line 34"/>
            <p:cNvSpPr>
              <a:spLocks noChangeShapeType="1"/>
            </p:cNvSpPr>
            <p:nvPr/>
          </p:nvSpPr>
          <p:spPr bwMode="auto">
            <a:xfrm flipV="1">
              <a:off x="3744" y="100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7" name="Line 35"/>
            <p:cNvSpPr>
              <a:spLocks noChangeShapeType="1"/>
            </p:cNvSpPr>
            <p:nvPr/>
          </p:nvSpPr>
          <p:spPr bwMode="auto">
            <a:xfrm>
              <a:off x="3744" y="15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8" name="Text Box 36"/>
            <p:cNvSpPr txBox="1">
              <a:spLocks noChangeArrowheads="1"/>
            </p:cNvSpPr>
            <p:nvPr/>
          </p:nvSpPr>
          <p:spPr bwMode="auto">
            <a:xfrm>
              <a:off x="3792" y="1200"/>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en-US" i="1">
                  <a:solidFill>
                    <a:schemeClr val="tx2"/>
                  </a:solidFill>
                  <a:latin typeface="Times New Roman" pitchFamily="18" charset="0"/>
                  <a:cs typeface="Times New Roman" pitchFamily="18" charset="0"/>
                </a:rPr>
                <a:t>R</a:t>
              </a:r>
              <a:r>
                <a:rPr kumimoji="1" lang="en-US" altLang="en-US" baseline="-25000">
                  <a:solidFill>
                    <a:schemeClr val="tx2"/>
                  </a:solidFill>
                  <a:latin typeface="Times New Roman" pitchFamily="18" charset="0"/>
                  <a:cs typeface="Times New Roman" pitchFamily="18" charset="0"/>
                </a:rPr>
                <a:t>6</a:t>
              </a:r>
              <a:endParaRPr kumimoji="1" lang="en-US" altLang="zh-CN" i="1">
                <a:solidFill>
                  <a:schemeClr val="tx2"/>
                </a:solidFill>
                <a:latin typeface="Times New Roman" pitchFamily="18" charset="0"/>
                <a:cs typeface="Times New Roman" pitchFamily="18" charset="0"/>
              </a:endParaRPr>
            </a:p>
          </p:txBody>
        </p:sp>
        <p:sp>
          <p:nvSpPr>
            <p:cNvPr id="56359" name="Line 37"/>
            <p:cNvSpPr>
              <a:spLocks noChangeShapeType="1"/>
            </p:cNvSpPr>
            <p:nvPr/>
          </p:nvSpPr>
          <p:spPr bwMode="auto">
            <a:xfrm flipH="1">
              <a:off x="3072" y="1104"/>
              <a:ext cx="384"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0" name="Line 38"/>
            <p:cNvSpPr>
              <a:spLocks noChangeShapeType="1"/>
            </p:cNvSpPr>
            <p:nvPr/>
          </p:nvSpPr>
          <p:spPr bwMode="auto">
            <a:xfrm>
              <a:off x="3600" y="1200"/>
              <a:ext cx="0" cy="33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1" name="Line 39"/>
            <p:cNvSpPr>
              <a:spLocks noChangeShapeType="1"/>
            </p:cNvSpPr>
            <p:nvPr/>
          </p:nvSpPr>
          <p:spPr bwMode="auto">
            <a:xfrm>
              <a:off x="3984" y="1104"/>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2" name="Line 40"/>
            <p:cNvSpPr>
              <a:spLocks noChangeShapeType="1"/>
            </p:cNvSpPr>
            <p:nvPr/>
          </p:nvSpPr>
          <p:spPr bwMode="auto">
            <a:xfrm>
              <a:off x="4032" y="1920"/>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3" name="Line 41"/>
            <p:cNvSpPr>
              <a:spLocks noChangeShapeType="1"/>
            </p:cNvSpPr>
            <p:nvPr/>
          </p:nvSpPr>
          <p:spPr bwMode="auto">
            <a:xfrm>
              <a:off x="3946" y="2320"/>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4" name="Line 42"/>
            <p:cNvSpPr>
              <a:spLocks noChangeShapeType="1"/>
            </p:cNvSpPr>
            <p:nvPr/>
          </p:nvSpPr>
          <p:spPr bwMode="auto">
            <a:xfrm>
              <a:off x="3216" y="1920"/>
              <a:ext cx="336"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5" name="Text Box 43"/>
            <p:cNvSpPr txBox="1">
              <a:spLocks noChangeArrowheads="1"/>
            </p:cNvSpPr>
            <p:nvPr/>
          </p:nvSpPr>
          <p:spPr bwMode="auto">
            <a:xfrm>
              <a:off x="3638" y="69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a</a:t>
              </a:r>
            </a:p>
          </p:txBody>
        </p:sp>
        <p:sp>
          <p:nvSpPr>
            <p:cNvPr id="56366" name="Text Box 44"/>
            <p:cNvSpPr txBox="1">
              <a:spLocks noChangeArrowheads="1"/>
            </p:cNvSpPr>
            <p:nvPr/>
          </p:nvSpPr>
          <p:spPr bwMode="auto">
            <a:xfrm>
              <a:off x="3676" y="177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b</a:t>
              </a:r>
            </a:p>
          </p:txBody>
        </p:sp>
        <p:sp>
          <p:nvSpPr>
            <p:cNvPr id="56367" name="Text Box 45"/>
            <p:cNvSpPr txBox="1">
              <a:spLocks noChangeArrowheads="1"/>
            </p:cNvSpPr>
            <p:nvPr/>
          </p:nvSpPr>
          <p:spPr bwMode="auto">
            <a:xfrm>
              <a:off x="4896" y="165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c</a:t>
              </a:r>
            </a:p>
          </p:txBody>
        </p:sp>
        <p:sp>
          <p:nvSpPr>
            <p:cNvPr id="56368" name="Text Box 46"/>
            <p:cNvSpPr txBox="1">
              <a:spLocks noChangeArrowheads="1"/>
            </p:cNvSpPr>
            <p:nvPr/>
          </p:nvSpPr>
          <p:spPr bwMode="auto">
            <a:xfrm>
              <a:off x="2140" y="163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d</a:t>
              </a:r>
            </a:p>
          </p:txBody>
        </p:sp>
      </p:grpSp>
      <p:grpSp>
        <p:nvGrpSpPr>
          <p:cNvPr id="3" name="Group 47"/>
          <p:cNvGrpSpPr>
            <a:grpSpLocks/>
          </p:cNvGrpSpPr>
          <p:nvPr/>
        </p:nvGrpSpPr>
        <p:grpSpPr bwMode="auto">
          <a:xfrm>
            <a:off x="3968750" y="2903538"/>
            <a:ext cx="457200" cy="457200"/>
            <a:chOff x="2544" y="1152"/>
            <a:chExt cx="288" cy="288"/>
          </a:xfrm>
        </p:grpSpPr>
        <p:sp>
          <p:nvSpPr>
            <p:cNvPr id="56329" name="Line 48"/>
            <p:cNvSpPr>
              <a:spLocks noChangeShapeType="1"/>
            </p:cNvSpPr>
            <p:nvPr/>
          </p:nvSpPr>
          <p:spPr bwMode="auto">
            <a:xfrm flipH="1">
              <a:off x="2640" y="1152"/>
              <a:ext cx="192"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49"/>
            <p:cNvSpPr>
              <a:spLocks noChangeShapeType="1"/>
            </p:cNvSpPr>
            <p:nvPr/>
          </p:nvSpPr>
          <p:spPr bwMode="auto">
            <a:xfrm>
              <a:off x="2544" y="1248"/>
              <a:ext cx="192"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62" name="Text Box 50"/>
          <p:cNvSpPr txBox="1">
            <a:spLocks noChangeArrowheads="1"/>
          </p:cNvSpPr>
          <p:nvPr/>
        </p:nvSpPr>
        <p:spPr bwMode="auto">
          <a:xfrm>
            <a:off x="811213" y="10795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在图示电路中设</a:t>
            </a:r>
            <a:r>
              <a:rPr kumimoji="1" lang="en-US" altLang="zh-CN" sz="2400" b="1">
                <a:solidFill>
                  <a:schemeClr val="tx2"/>
                </a:solidFill>
                <a:latin typeface="Times New Roman" pitchFamily="18" charset="0"/>
                <a:cs typeface="Times New Roman" pitchFamily="18" charset="0"/>
              </a:rPr>
              <a:t>d</a:t>
            </a:r>
            <a:r>
              <a:rPr kumimoji="1" lang="zh-CN" altLang="en-US" sz="2400" b="1">
                <a:solidFill>
                  <a:schemeClr val="tx2"/>
                </a:solidFill>
                <a:latin typeface="Times New Roman" pitchFamily="18" charset="0"/>
                <a:cs typeface="Times New Roman" pitchFamily="18" charset="0"/>
              </a:rPr>
              <a:t>为参考结点。</a:t>
            </a:r>
          </a:p>
        </p:txBody>
      </p:sp>
      <p:sp>
        <p:nvSpPr>
          <p:cNvPr id="64563" name="Text Box 51"/>
          <p:cNvSpPr txBox="1">
            <a:spLocks noChangeArrowheads="1"/>
          </p:cNvSpPr>
          <p:nvPr/>
        </p:nvSpPr>
        <p:spPr bwMode="auto">
          <a:xfrm>
            <a:off x="614363" y="1652588"/>
            <a:ext cx="33194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chemeClr val="tx2"/>
                </a:solidFill>
                <a:latin typeface="Times New Roman" pitchFamily="18" charset="0"/>
                <a:cs typeface="Times New Roman" pitchFamily="18" charset="0"/>
              </a:rPr>
              <a:t>独立结点</a:t>
            </a:r>
            <a:r>
              <a:rPr lang="en-US" altLang="zh-CN" sz="2400" b="1">
                <a:solidFill>
                  <a:schemeClr val="tx2"/>
                </a:solidFill>
                <a:latin typeface="Times New Roman" pitchFamily="18" charset="0"/>
                <a:cs typeface="Times New Roman" pitchFamily="18" charset="0"/>
              </a:rPr>
              <a:t>KCL</a:t>
            </a:r>
            <a:r>
              <a:rPr lang="zh-CN" altLang="en-US" sz="2400" b="1">
                <a:solidFill>
                  <a:schemeClr val="tx2"/>
                </a:solidFill>
                <a:latin typeface="Times New Roman" pitchFamily="18" charset="0"/>
                <a:cs typeface="Times New Roman" pitchFamily="18" charset="0"/>
              </a:rPr>
              <a:t>方程为</a:t>
            </a:r>
          </a:p>
          <a:p>
            <a:r>
              <a:rPr lang="zh-CN" altLang="zh-CN" sz="2400" b="1">
                <a:solidFill>
                  <a:schemeClr val="tx2"/>
                </a:solidFill>
                <a:latin typeface="Times New Roman" pitchFamily="18" charset="0"/>
                <a:cs typeface="Times New Roman" pitchFamily="18" charset="0"/>
              </a:rPr>
              <a:t>结点a</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ad</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ac</a:t>
            </a:r>
            <a:r>
              <a:rPr lang="en-US" altLang="zh-CN" sz="2400" b="1">
                <a:solidFill>
                  <a:schemeClr val="tx2"/>
                </a:solidFill>
                <a:latin typeface="Times New Roman" pitchFamily="18" charset="0"/>
                <a:cs typeface="Times New Roman" pitchFamily="18" charset="0"/>
              </a:rPr>
              <a:t>=0	</a:t>
            </a:r>
            <a:endParaRPr lang="en-US" altLang="zh-CN" sz="2400" b="1" baseline="-25000">
              <a:solidFill>
                <a:schemeClr val="tx2"/>
              </a:solidFill>
              <a:latin typeface="Times New Roman" pitchFamily="18" charset="0"/>
              <a:cs typeface="Times New Roman" pitchFamily="18" charset="0"/>
            </a:endParaRPr>
          </a:p>
          <a:p>
            <a:r>
              <a:rPr lang="zh-CN" altLang="zh-CN" sz="2400" b="1">
                <a:solidFill>
                  <a:schemeClr val="tx2"/>
                </a:solidFill>
                <a:latin typeface="Times New Roman" pitchFamily="18" charset="0"/>
                <a:cs typeface="Times New Roman" pitchFamily="18" charset="0"/>
              </a:rPr>
              <a:t>结点b</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db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bc</a:t>
            </a:r>
            <a:r>
              <a:rPr lang="en-US" altLang="zh-CN" sz="2400" b="1">
                <a:solidFill>
                  <a:schemeClr val="tx2"/>
                </a:solidFill>
                <a:latin typeface="Times New Roman" pitchFamily="18" charset="0"/>
                <a:cs typeface="Times New Roman" pitchFamily="18" charset="0"/>
              </a:rPr>
              <a:t>=0	</a:t>
            </a:r>
          </a:p>
          <a:p>
            <a:r>
              <a:rPr lang="zh-CN" altLang="zh-CN" sz="2400" b="1">
                <a:solidFill>
                  <a:schemeClr val="tx2"/>
                </a:solidFill>
                <a:latin typeface="Times New Roman" pitchFamily="18" charset="0"/>
                <a:cs typeface="Times New Roman" pitchFamily="18" charset="0"/>
              </a:rPr>
              <a:t>结点c</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ac</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bc</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dc</a:t>
            </a:r>
            <a:r>
              <a:rPr lang="en-US" altLang="zh-CN" sz="2400" b="1">
                <a:solidFill>
                  <a:schemeClr val="tx2"/>
                </a:solidFill>
                <a:latin typeface="Times New Roman" pitchFamily="18" charset="0"/>
                <a:cs typeface="Times New Roman" pitchFamily="18" charset="0"/>
              </a:rPr>
              <a:t>=0	</a:t>
            </a:r>
          </a:p>
        </p:txBody>
      </p:sp>
      <p:sp>
        <p:nvSpPr>
          <p:cNvPr id="64564" name="Text Box 52"/>
          <p:cNvSpPr txBox="1">
            <a:spLocks noChangeArrowheads="1"/>
          </p:cNvSpPr>
          <p:nvPr/>
        </p:nvSpPr>
        <p:spPr bwMode="auto">
          <a:xfrm>
            <a:off x="417513" y="4292600"/>
            <a:ext cx="855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利用支路特性方程和</a:t>
            </a:r>
            <a:r>
              <a:rPr lang="en-US" altLang="zh-CN" sz="2400" b="1">
                <a:solidFill>
                  <a:schemeClr val="tx2"/>
                </a:solidFill>
                <a:latin typeface="Times New Roman" pitchFamily="18" charset="0"/>
                <a:cs typeface="Times New Roman" pitchFamily="18" charset="0"/>
              </a:rPr>
              <a:t>KVL</a:t>
            </a:r>
            <a:r>
              <a:rPr lang="zh-CN" altLang="en-US" sz="2400" b="1">
                <a:solidFill>
                  <a:schemeClr val="tx2"/>
                </a:solidFill>
                <a:latin typeface="Times New Roman" pitchFamily="18" charset="0"/>
                <a:cs typeface="Times New Roman" pitchFamily="18" charset="0"/>
              </a:rPr>
              <a:t>将各个支路的电流表示成结点电压：</a:t>
            </a:r>
          </a:p>
        </p:txBody>
      </p:sp>
      <p:sp>
        <p:nvSpPr>
          <p:cNvPr id="64565" name="Text Box 53"/>
          <p:cNvSpPr txBox="1">
            <a:spLocks noChangeArrowheads="1"/>
          </p:cNvSpPr>
          <p:nvPr/>
        </p:nvSpPr>
        <p:spPr bwMode="auto">
          <a:xfrm>
            <a:off x="809625" y="4764088"/>
            <a:ext cx="6926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ad</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a</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S1</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1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a</a:t>
            </a:r>
            <a:r>
              <a:rPr lang="en-US" altLang="zh-CN" sz="2400" b="1" i="1">
                <a:solidFill>
                  <a:schemeClr val="tx2"/>
                </a:solidFill>
                <a:latin typeface="Times New Roman" pitchFamily="18" charset="0"/>
                <a:cs typeface="Times New Roman" pitchFamily="18" charset="0"/>
              </a:rPr>
              <a:t>-</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b</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6</a:t>
            </a:r>
          </a:p>
          <a:p>
            <a:pPr eaLnBrk="1" hangingPunct="1"/>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ac</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a</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i="1" baseline="-25000">
                <a:solidFill>
                  <a:schemeClr val="tx2"/>
                </a:solidFill>
                <a:latin typeface="Times New Roman" pitchFamily="18" charset="0"/>
                <a:cs typeface="Times New Roman" pitchFamily="18" charset="0"/>
              </a:rPr>
              <a:t>c</a:t>
            </a:r>
            <a:r>
              <a:rPr lang="en-US" altLang="zh-CN" sz="2400" b="1" i="1">
                <a:solidFill>
                  <a:schemeClr val="tx2"/>
                </a:solidFill>
                <a:latin typeface="Times New Roman" pitchFamily="18" charset="0"/>
                <a:cs typeface="Times New Roman" pitchFamily="18" charset="0"/>
              </a:rPr>
              <a:t>-U</a:t>
            </a:r>
            <a:r>
              <a:rPr lang="en-US" altLang="zh-CN" sz="2400" b="1" i="1" baseline="-25000">
                <a:solidFill>
                  <a:schemeClr val="tx2"/>
                </a:solidFill>
                <a:latin typeface="Times New Roman" pitchFamily="18" charset="0"/>
                <a:cs typeface="Times New Roman" pitchFamily="18" charset="0"/>
              </a:rPr>
              <a:t>S</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2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bc</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b</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c</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4</a:t>
            </a:r>
          </a:p>
          <a:p>
            <a:pPr eaLnBrk="1" hangingPunct="1"/>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db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b</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i="1" baseline="-25000">
                <a:solidFill>
                  <a:schemeClr val="tx2"/>
                </a:solidFill>
                <a:latin typeface="Times New Roman" pitchFamily="18" charset="0"/>
                <a:cs typeface="Times New Roman" pitchFamily="18" charset="0"/>
              </a:rPr>
              <a:t>S</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3		</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dc</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c</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S5</a:t>
            </a:r>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5</a:t>
            </a:r>
          </a:p>
        </p:txBody>
      </p:sp>
      <p:sp>
        <p:nvSpPr>
          <p:cNvPr id="5" name="灯片编号占位符 4"/>
          <p:cNvSpPr>
            <a:spLocks noGrp="1"/>
          </p:cNvSpPr>
          <p:nvPr>
            <p:ph type="sldNum" sz="quarter" idx="10"/>
          </p:nvPr>
        </p:nvSpPr>
        <p:spPr/>
        <p:txBody>
          <a:bodyPr/>
          <a:lstStyle/>
          <a:p>
            <a:pPr>
              <a:defRPr/>
            </a:pPr>
            <a:fld id="{7C1ED1AF-DC7E-464E-B6EB-EEA774D5DC26}" type="slidenum">
              <a:rPr lang="zh-CN" altLang="en-US" smtClean="0"/>
              <a:pPr>
                <a:defRPr/>
              </a:pPr>
              <a:t>49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iterate type="lt">
                                    <p:tmPct val="100000"/>
                                  </p:iterate>
                                  <p:childTnLst>
                                    <p:set>
                                      <p:cBhvr>
                                        <p:cTn id="9" dur="1" fill="hold">
                                          <p:stCondLst>
                                            <p:cond delay="0"/>
                                          </p:stCondLst>
                                        </p:cTn>
                                        <p:tgtEl>
                                          <p:spTgt spid="64562">
                                            <p:txEl>
                                              <p:pRg st="0" end="0"/>
                                            </p:txEl>
                                          </p:spTgt>
                                        </p:tgtEl>
                                        <p:attrNameLst>
                                          <p:attrName>style.visibility</p:attrName>
                                        </p:attrNameLst>
                                      </p:cBhvr>
                                      <p:to>
                                        <p:strVal val="visible"/>
                                      </p:to>
                                    </p:set>
                                    <p:animEffect transition="in" filter="wipe(left)">
                                      <p:cBhvr>
                                        <p:cTn id="10" dur="75"/>
                                        <p:tgtEl>
                                          <p:spTgt spid="64562">
                                            <p:txEl>
                                              <p:pRg st="0" end="0"/>
                                            </p:txEl>
                                          </p:spTgt>
                                        </p:tgtEl>
                                      </p:cBhvr>
                                    </p:animEffect>
                                  </p:childTnLst>
                                </p:cTn>
                              </p:par>
                            </p:childTnLst>
                          </p:cTn>
                        </p:par>
                        <p:par>
                          <p:cTn id="11" fill="hold" nodeType="afterGroup">
                            <p:stCondLst>
                              <p:cond delay="105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nodeType="afterGroup">
                            <p:stCondLst>
                              <p:cond delay="1550"/>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64563">
                                            <p:txEl>
                                              <p:pRg st="0" end="0"/>
                                            </p:txEl>
                                          </p:spTgt>
                                        </p:tgtEl>
                                        <p:attrNameLst>
                                          <p:attrName>style.visibility</p:attrName>
                                        </p:attrNameLst>
                                      </p:cBhvr>
                                      <p:to>
                                        <p:strVal val="visible"/>
                                      </p:to>
                                    </p:set>
                                    <p:animEffect transition="in" filter="wipe(left)">
                                      <p:cBhvr>
                                        <p:cTn id="18" dur="75"/>
                                        <p:tgtEl>
                                          <p:spTgt spid="64563">
                                            <p:txEl>
                                              <p:pRg st="0" end="0"/>
                                            </p:txEl>
                                          </p:spTgt>
                                        </p:tgtEl>
                                      </p:cBhvr>
                                    </p:animEffect>
                                  </p:childTnLst>
                                </p:cTn>
                              </p:par>
                            </p:childTnLst>
                          </p:cTn>
                        </p:par>
                        <p:par>
                          <p:cTn id="19" fill="hold" nodeType="afterGroup">
                            <p:stCondLst>
                              <p:cond delay="2300"/>
                            </p:stCondLst>
                            <p:childTnLst>
                              <p:par>
                                <p:cTn id="20" presetID="22" presetClass="entr" presetSubtype="8" fill="hold" grpId="0" nodeType="afterEffect">
                                  <p:stCondLst>
                                    <p:cond delay="0"/>
                                  </p:stCondLst>
                                  <p:iterate type="lt">
                                    <p:tmPct val="100000"/>
                                  </p:iterate>
                                  <p:childTnLst>
                                    <p:set>
                                      <p:cBhvr>
                                        <p:cTn id="21" dur="1" fill="hold">
                                          <p:stCondLst>
                                            <p:cond delay="0"/>
                                          </p:stCondLst>
                                        </p:cTn>
                                        <p:tgtEl>
                                          <p:spTgt spid="64563">
                                            <p:txEl>
                                              <p:pRg st="1" end="1"/>
                                            </p:txEl>
                                          </p:spTgt>
                                        </p:tgtEl>
                                        <p:attrNameLst>
                                          <p:attrName>style.visibility</p:attrName>
                                        </p:attrNameLst>
                                      </p:cBhvr>
                                      <p:to>
                                        <p:strVal val="visible"/>
                                      </p:to>
                                    </p:set>
                                    <p:animEffect transition="in" filter="wipe(left)">
                                      <p:cBhvr>
                                        <p:cTn id="22" dur="75"/>
                                        <p:tgtEl>
                                          <p:spTgt spid="64563">
                                            <p:txEl>
                                              <p:pRg st="1" end="1"/>
                                            </p:txEl>
                                          </p:spTgt>
                                        </p:tgtEl>
                                      </p:cBhvr>
                                    </p:animEffect>
                                  </p:childTnLst>
                                </p:cTn>
                              </p:par>
                            </p:childTnLst>
                          </p:cTn>
                        </p:par>
                        <p:par>
                          <p:cTn id="23" fill="hold" nodeType="afterGroup">
                            <p:stCondLst>
                              <p:cond delay="35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64563">
                                            <p:txEl>
                                              <p:pRg st="2" end="2"/>
                                            </p:txEl>
                                          </p:spTgt>
                                        </p:tgtEl>
                                        <p:attrNameLst>
                                          <p:attrName>style.visibility</p:attrName>
                                        </p:attrNameLst>
                                      </p:cBhvr>
                                      <p:to>
                                        <p:strVal val="visible"/>
                                      </p:to>
                                    </p:set>
                                    <p:animEffect transition="in" filter="wipe(left)">
                                      <p:cBhvr>
                                        <p:cTn id="26" dur="75"/>
                                        <p:tgtEl>
                                          <p:spTgt spid="64563">
                                            <p:txEl>
                                              <p:pRg st="2" end="2"/>
                                            </p:txEl>
                                          </p:spTgt>
                                        </p:tgtEl>
                                      </p:cBhvr>
                                    </p:animEffect>
                                  </p:childTnLst>
                                </p:cTn>
                              </p:par>
                            </p:childTnLst>
                          </p:cTn>
                        </p:par>
                        <p:par>
                          <p:cTn id="27" fill="hold" nodeType="afterGroup">
                            <p:stCondLst>
                              <p:cond delay="4700"/>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64563">
                                            <p:txEl>
                                              <p:pRg st="3" end="3"/>
                                            </p:txEl>
                                          </p:spTgt>
                                        </p:tgtEl>
                                        <p:attrNameLst>
                                          <p:attrName>style.visibility</p:attrName>
                                        </p:attrNameLst>
                                      </p:cBhvr>
                                      <p:to>
                                        <p:strVal val="visible"/>
                                      </p:to>
                                    </p:set>
                                    <p:animEffect transition="in" filter="wipe(left)">
                                      <p:cBhvr>
                                        <p:cTn id="30" dur="75"/>
                                        <p:tgtEl>
                                          <p:spTgt spid="64563">
                                            <p:txEl>
                                              <p:pRg st="3" end="3"/>
                                            </p:txEl>
                                          </p:spTgt>
                                        </p:tgtEl>
                                      </p:cBhvr>
                                    </p:animEffect>
                                  </p:childTnLst>
                                </p:cTn>
                              </p:par>
                            </p:childTnLst>
                          </p:cTn>
                        </p:par>
                        <p:par>
                          <p:cTn id="31" fill="hold" nodeType="afterGroup">
                            <p:stCondLst>
                              <p:cond delay="59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64564">
                                            <p:txEl>
                                              <p:pRg st="0" end="0"/>
                                            </p:txEl>
                                          </p:spTgt>
                                        </p:tgtEl>
                                        <p:attrNameLst>
                                          <p:attrName>style.visibility</p:attrName>
                                        </p:attrNameLst>
                                      </p:cBhvr>
                                      <p:to>
                                        <p:strVal val="visible"/>
                                      </p:to>
                                    </p:set>
                                    <p:animEffect transition="in" filter="wipe(left)">
                                      <p:cBhvr>
                                        <p:cTn id="34" dur="75"/>
                                        <p:tgtEl>
                                          <p:spTgt spid="64564">
                                            <p:txEl>
                                              <p:pRg st="0" end="0"/>
                                            </p:txEl>
                                          </p:spTgt>
                                        </p:tgtEl>
                                      </p:cBhvr>
                                    </p:animEffect>
                                  </p:childTnLst>
                                </p:cTn>
                              </p:par>
                            </p:childTnLst>
                          </p:cTn>
                        </p:par>
                        <p:par>
                          <p:cTn id="35" fill="hold" nodeType="afterGroup">
                            <p:stCondLst>
                              <p:cond delay="8000"/>
                            </p:stCondLst>
                            <p:childTnLst>
                              <p:par>
                                <p:cTn id="36" presetID="22" presetClass="entr" presetSubtype="8" fill="hold" grpId="0" nodeType="afterEffect">
                                  <p:stCondLst>
                                    <p:cond delay="0"/>
                                  </p:stCondLst>
                                  <p:iterate type="lt">
                                    <p:tmPct val="100000"/>
                                  </p:iterate>
                                  <p:childTnLst>
                                    <p:set>
                                      <p:cBhvr>
                                        <p:cTn id="37" dur="1" fill="hold">
                                          <p:stCondLst>
                                            <p:cond delay="0"/>
                                          </p:stCondLst>
                                        </p:cTn>
                                        <p:tgtEl>
                                          <p:spTgt spid="64565">
                                            <p:txEl>
                                              <p:pRg st="0" end="0"/>
                                            </p:txEl>
                                          </p:spTgt>
                                        </p:tgtEl>
                                        <p:attrNameLst>
                                          <p:attrName>style.visibility</p:attrName>
                                        </p:attrNameLst>
                                      </p:cBhvr>
                                      <p:to>
                                        <p:strVal val="visible"/>
                                      </p:to>
                                    </p:set>
                                    <p:animEffect transition="in" filter="wipe(left)">
                                      <p:cBhvr>
                                        <p:cTn id="38" dur="75"/>
                                        <p:tgtEl>
                                          <p:spTgt spid="64565">
                                            <p:txEl>
                                              <p:pRg st="0" end="0"/>
                                            </p:txEl>
                                          </p:spTgt>
                                        </p:tgtEl>
                                      </p:cBhvr>
                                    </p:animEffect>
                                  </p:childTnLst>
                                </p:cTn>
                              </p:par>
                            </p:childTnLst>
                          </p:cTn>
                        </p:par>
                        <p:par>
                          <p:cTn id="39" fill="hold" nodeType="afterGroup">
                            <p:stCondLst>
                              <p:cond delay="10175"/>
                            </p:stCondLst>
                            <p:childTnLst>
                              <p:par>
                                <p:cTn id="40" presetID="22" presetClass="entr" presetSubtype="8" fill="hold" grpId="0" nodeType="afterEffect">
                                  <p:stCondLst>
                                    <p:cond delay="0"/>
                                  </p:stCondLst>
                                  <p:iterate type="lt">
                                    <p:tmPct val="100000"/>
                                  </p:iterate>
                                  <p:childTnLst>
                                    <p:set>
                                      <p:cBhvr>
                                        <p:cTn id="41" dur="1" fill="hold">
                                          <p:stCondLst>
                                            <p:cond delay="0"/>
                                          </p:stCondLst>
                                        </p:cTn>
                                        <p:tgtEl>
                                          <p:spTgt spid="64565">
                                            <p:txEl>
                                              <p:pRg st="1" end="1"/>
                                            </p:txEl>
                                          </p:spTgt>
                                        </p:tgtEl>
                                        <p:attrNameLst>
                                          <p:attrName>style.visibility</p:attrName>
                                        </p:attrNameLst>
                                      </p:cBhvr>
                                      <p:to>
                                        <p:strVal val="visible"/>
                                      </p:to>
                                    </p:set>
                                    <p:animEffect transition="in" filter="wipe(left)">
                                      <p:cBhvr>
                                        <p:cTn id="42" dur="75"/>
                                        <p:tgtEl>
                                          <p:spTgt spid="64565">
                                            <p:txEl>
                                              <p:pRg st="1" end="1"/>
                                            </p:txEl>
                                          </p:spTgt>
                                        </p:tgtEl>
                                      </p:cBhvr>
                                    </p:animEffect>
                                  </p:childTnLst>
                                </p:cTn>
                              </p:par>
                            </p:childTnLst>
                          </p:cTn>
                        </p:par>
                        <p:par>
                          <p:cTn id="43" fill="hold" nodeType="afterGroup">
                            <p:stCondLst>
                              <p:cond delay="12575"/>
                            </p:stCondLst>
                            <p:childTnLst>
                              <p:par>
                                <p:cTn id="44" presetID="22" presetClass="entr" presetSubtype="8" fill="hold" grpId="0" nodeType="afterEffect">
                                  <p:stCondLst>
                                    <p:cond delay="0"/>
                                  </p:stCondLst>
                                  <p:iterate type="lt">
                                    <p:tmPct val="100000"/>
                                  </p:iterate>
                                  <p:childTnLst>
                                    <p:set>
                                      <p:cBhvr>
                                        <p:cTn id="45" dur="1" fill="hold">
                                          <p:stCondLst>
                                            <p:cond delay="0"/>
                                          </p:stCondLst>
                                        </p:cTn>
                                        <p:tgtEl>
                                          <p:spTgt spid="64565">
                                            <p:txEl>
                                              <p:pRg st="2" end="2"/>
                                            </p:txEl>
                                          </p:spTgt>
                                        </p:tgtEl>
                                        <p:attrNameLst>
                                          <p:attrName>style.visibility</p:attrName>
                                        </p:attrNameLst>
                                      </p:cBhvr>
                                      <p:to>
                                        <p:strVal val="visible"/>
                                      </p:to>
                                    </p:set>
                                    <p:animEffect transition="in" filter="wipe(left)">
                                      <p:cBhvr>
                                        <p:cTn id="46" dur="75"/>
                                        <p:tgtEl>
                                          <p:spTgt spid="645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62" grpId="0" build="p" autoUpdateAnimBg="0" advAuto="0"/>
      <p:bldP spid="64563" grpId="0" build="p" autoUpdateAnimBg="0" advAuto="0"/>
      <p:bldP spid="64564" grpId="0" build="p" autoUpdateAnimBg="0" advAuto="0"/>
      <p:bldP spid="6456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p>
        </p:txBody>
      </p:sp>
      <p:sp>
        <p:nvSpPr>
          <p:cNvPr id="41987" name="Rectangle 3"/>
          <p:cNvSpPr>
            <a:spLocks noGrp="1" noChangeArrowheads="1"/>
          </p:cNvSpPr>
          <p:nvPr>
            <p:ph sz="quarter" idx="11"/>
          </p:nvPr>
        </p:nvSpPr>
        <p:spPr/>
        <p:txBody>
          <a:bodyPr/>
          <a:lstStyle/>
          <a:p>
            <a:pPr eaLnBrk="1" hangingPunct="1">
              <a:lnSpc>
                <a:spcPct val="130000"/>
              </a:lnSpc>
            </a:pPr>
            <a:r>
              <a:rPr lang="zh-CN" altLang="en-US" sz="2400" dirty="0" smtClean="0">
                <a:ea typeface="宋体" charset="-122"/>
              </a:rPr>
              <a:t>等效电路的概念</a:t>
            </a:r>
          </a:p>
          <a:p>
            <a:pPr marL="533400" lvl="1" indent="0" eaLnBrk="1" hangingPunct="1">
              <a:lnSpc>
                <a:spcPct val="130000"/>
              </a:lnSpc>
              <a:buFont typeface="Wingdings" pitchFamily="2" charset="2"/>
              <a:buNone/>
            </a:pPr>
            <a:r>
              <a:rPr lang="zh-CN" altLang="en-US" sz="2400" dirty="0" smtClean="0"/>
              <a:t>两个部分电路具有完全相同的对外连接端，如果两者分别和任意其他的电路成分构成电路，除了这两个部分电路内部，电路的其他部分工作完全一致，则称此两电路互为等效电路。</a:t>
            </a:r>
          </a:p>
          <a:p>
            <a:pPr eaLnBrk="1" hangingPunct="1">
              <a:lnSpc>
                <a:spcPct val="130000"/>
              </a:lnSpc>
            </a:pPr>
            <a:r>
              <a:rPr lang="zh-CN" altLang="en-US" sz="2400" dirty="0" smtClean="0">
                <a:ea typeface="宋体" charset="-122"/>
              </a:rPr>
              <a:t>电路的外特性</a:t>
            </a:r>
          </a:p>
          <a:p>
            <a:pPr marL="533400" lvl="1" indent="0" eaLnBrk="1" hangingPunct="1">
              <a:lnSpc>
                <a:spcPct val="130000"/>
              </a:lnSpc>
              <a:buFont typeface="Wingdings" pitchFamily="2" charset="2"/>
              <a:buNone/>
            </a:pPr>
            <a:r>
              <a:rPr lang="zh-CN" altLang="en-US" sz="2400" dirty="0" smtClean="0"/>
              <a:t>电路外接端上的电压与电流之间的关系。每个元件可视为一个电路部分，它的特性即是外特性，如，电阻元件的欧姆定律方程。</a:t>
            </a:r>
          </a:p>
          <a:p>
            <a:pPr eaLnBrk="1" hangingPunct="1">
              <a:lnSpc>
                <a:spcPct val="130000"/>
              </a:lnSpc>
            </a:pPr>
            <a:r>
              <a:rPr lang="zh-CN" altLang="en-US" sz="2400" dirty="0" smtClean="0">
                <a:ea typeface="宋体" charset="-122"/>
              </a:rPr>
              <a:t>等效电路概念的数学描述：</a:t>
            </a:r>
          </a:p>
          <a:p>
            <a:pPr marL="533400" lvl="1" indent="0" eaLnBrk="1" hangingPunct="1">
              <a:lnSpc>
                <a:spcPct val="130000"/>
              </a:lnSpc>
              <a:buFont typeface="Wingdings" pitchFamily="2" charset="2"/>
              <a:buNone/>
            </a:pPr>
            <a:r>
              <a:rPr lang="zh-CN" altLang="en-US" sz="2400" dirty="0" smtClean="0"/>
              <a:t>如果具有相同外接端的两个电路具有完全相同的外特性，这两个电路互为等效电路。</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88068" name="Text Box 4"/>
          <p:cNvSpPr txBox="1">
            <a:spLocks noChangeArrowheads="1"/>
          </p:cNvSpPr>
          <p:nvPr/>
        </p:nvSpPr>
        <p:spPr bwMode="auto">
          <a:xfrm>
            <a:off x="976313" y="1279525"/>
            <a:ext cx="377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800">
                <a:solidFill>
                  <a:schemeClr val="tx2"/>
                </a:solidFill>
              </a:rPr>
              <a:t>两组方程合并、整理得</a:t>
            </a:r>
          </a:p>
        </p:txBody>
      </p:sp>
      <p:graphicFrame>
        <p:nvGraphicFramePr>
          <p:cNvPr id="88069" name="Object 2"/>
          <p:cNvGraphicFramePr>
            <a:graphicFrameLocks/>
          </p:cNvGraphicFramePr>
          <p:nvPr/>
        </p:nvGraphicFramePr>
        <p:xfrm>
          <a:off x="1643063" y="2071688"/>
          <a:ext cx="5651500" cy="2657475"/>
        </p:xfrm>
        <a:graphic>
          <a:graphicData uri="http://schemas.openxmlformats.org/presentationml/2006/ole">
            <mc:AlternateContent xmlns:mc="http://schemas.openxmlformats.org/markup-compatibility/2006">
              <mc:Choice xmlns:v="urn:schemas-microsoft-com:vml" Requires="v">
                <p:oleObj spid="_x0000_s15402" name="Equation" r:id="rId3" imgW="4411080" imgH="1954440" progId="">
                  <p:embed/>
                </p:oleObj>
              </mc:Choice>
              <mc:Fallback>
                <p:oleObj name="Equation" r:id="rId3" imgW="4411080" imgH="1954440" progId="">
                  <p:embed/>
                  <p:pic>
                    <p:nvPicPr>
                      <p:cNvPr id="0"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071688"/>
                        <a:ext cx="565150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50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8068">
                                            <p:txEl>
                                              <p:pRg st="0" end="0"/>
                                            </p:txEl>
                                          </p:spTgt>
                                        </p:tgtEl>
                                        <p:attrNameLst>
                                          <p:attrName>style.visibility</p:attrName>
                                        </p:attrNameLst>
                                      </p:cBhvr>
                                      <p:to>
                                        <p:strVal val="visible"/>
                                      </p:to>
                                    </p:set>
                                    <p:animEffect transition="in" filter="wipe(left)">
                                      <p:cBhvr>
                                        <p:cTn id="7" dur="75"/>
                                        <p:tgtEl>
                                          <p:spTgt spid="88068">
                                            <p:txEl>
                                              <p:pRg st="0" end="0"/>
                                            </p:txEl>
                                          </p:spTgt>
                                        </p:tgtEl>
                                      </p:cBhvr>
                                    </p:animEffect>
                                  </p:childTnLst>
                                </p:cTn>
                              </p:par>
                            </p:childTnLst>
                          </p:cTn>
                        </p:par>
                        <p:par>
                          <p:cTn id="8" fill="hold" nodeType="afterGroup">
                            <p:stCondLst>
                              <p:cond delay="750"/>
                            </p:stCondLst>
                            <p:childTnLst>
                              <p:par>
                                <p:cTn id="9" presetID="22" presetClass="entr" presetSubtype="8" fill="hold" nodeType="afterEffect">
                                  <p:stCondLst>
                                    <p:cond delay="0"/>
                                  </p:stCondLst>
                                  <p:childTnLst>
                                    <p:set>
                                      <p:cBhvr>
                                        <p:cTn id="10" dur="1" fill="hold">
                                          <p:stCondLst>
                                            <p:cond delay="0"/>
                                          </p:stCondLst>
                                        </p:cTn>
                                        <p:tgtEl>
                                          <p:spTgt spid="88069"/>
                                        </p:tgtEl>
                                        <p:attrNameLst>
                                          <p:attrName>style.visibility</p:attrName>
                                        </p:attrNameLst>
                                      </p:cBhvr>
                                      <p:to>
                                        <p:strVal val="visible"/>
                                      </p:to>
                                    </p:set>
                                    <p:animEffect transition="in" filter="wipe(left)">
                                      <p:cBhvr>
                                        <p:cTn id="11"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sp>
        <p:nvSpPr>
          <p:cNvPr id="89092" name="Text Box 4"/>
          <p:cNvSpPr txBox="1">
            <a:spLocks noChangeArrowheads="1"/>
          </p:cNvSpPr>
          <p:nvPr/>
        </p:nvSpPr>
        <p:spPr bwMode="auto">
          <a:xfrm>
            <a:off x="614363" y="1014413"/>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结点电压方程具有如下规律：</a:t>
            </a:r>
          </a:p>
        </p:txBody>
      </p:sp>
      <p:graphicFrame>
        <p:nvGraphicFramePr>
          <p:cNvPr id="89093" name="Object 2"/>
          <p:cNvGraphicFramePr>
            <a:graphicFrameLocks/>
          </p:cNvGraphicFramePr>
          <p:nvPr/>
        </p:nvGraphicFramePr>
        <p:xfrm>
          <a:off x="2211388" y="1828800"/>
          <a:ext cx="5546725" cy="1279525"/>
        </p:xfrm>
        <a:graphic>
          <a:graphicData uri="http://schemas.openxmlformats.org/presentationml/2006/ole">
            <mc:AlternateContent xmlns:mc="http://schemas.openxmlformats.org/markup-compatibility/2006">
              <mc:Choice xmlns:v="urn:schemas-microsoft-com:vml" Requires="v">
                <p:oleObj spid="_x0000_s16505" name="Equation" r:id="rId3" imgW="4106160" imgH="939240" progId="">
                  <p:embed/>
                </p:oleObj>
              </mc:Choice>
              <mc:Fallback>
                <p:oleObj name="Equation" r:id="rId3" imgW="4106160" imgH="939240" progId="">
                  <p:embed/>
                  <p:pic>
                    <p:nvPicPr>
                      <p:cNvPr id="0" name="Picture 10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1828800"/>
                        <a:ext cx="554672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4" name="Object 3"/>
          <p:cNvGraphicFramePr>
            <a:graphicFrameLocks/>
          </p:cNvGraphicFramePr>
          <p:nvPr/>
        </p:nvGraphicFramePr>
        <p:xfrm>
          <a:off x="2211388" y="3254375"/>
          <a:ext cx="5281612" cy="1279525"/>
        </p:xfrm>
        <a:graphic>
          <a:graphicData uri="http://schemas.openxmlformats.org/presentationml/2006/ole">
            <mc:AlternateContent xmlns:mc="http://schemas.openxmlformats.org/markup-compatibility/2006">
              <mc:Choice xmlns:v="urn:schemas-microsoft-com:vml" Requires="v">
                <p:oleObj spid="_x0000_s16506" name="Equation" r:id="rId5" imgW="3902760" imgH="939240" progId="">
                  <p:embed/>
                </p:oleObj>
              </mc:Choice>
              <mc:Fallback>
                <p:oleObj name="Equation" r:id="rId5" imgW="3902760" imgH="939240" progId="">
                  <p:embed/>
                  <p:pic>
                    <p:nvPicPr>
                      <p:cNvPr id="0" name="Picture 1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8" y="3254375"/>
                        <a:ext cx="5281612"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5" name="Object 4"/>
          <p:cNvGraphicFramePr>
            <a:graphicFrameLocks/>
          </p:cNvGraphicFramePr>
          <p:nvPr/>
        </p:nvGraphicFramePr>
        <p:xfrm>
          <a:off x="2222500" y="4830763"/>
          <a:ext cx="5967413" cy="1281112"/>
        </p:xfrm>
        <a:graphic>
          <a:graphicData uri="http://schemas.openxmlformats.org/presentationml/2006/ole">
            <mc:AlternateContent xmlns:mc="http://schemas.openxmlformats.org/markup-compatibility/2006">
              <mc:Choice xmlns:v="urn:schemas-microsoft-com:vml" Requires="v">
                <p:oleObj spid="_x0000_s16507" name="Equation" r:id="rId7" imgW="4411080" imgH="939240" progId="">
                  <p:embed/>
                </p:oleObj>
              </mc:Choice>
              <mc:Fallback>
                <p:oleObj name="Equation" r:id="rId7" imgW="4411080" imgH="939240" progId="">
                  <p:embed/>
                  <p:pic>
                    <p:nvPicPr>
                      <p:cNvPr id="0" name="Picture 1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00" y="4830763"/>
                        <a:ext cx="5967413"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6" name="Text Box 8"/>
          <p:cNvSpPr txBox="1">
            <a:spLocks noChangeArrowheads="1"/>
          </p:cNvSpPr>
          <p:nvPr/>
        </p:nvSpPr>
        <p:spPr bwMode="auto">
          <a:xfrm>
            <a:off x="642938" y="1992313"/>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结点</a:t>
            </a:r>
            <a:r>
              <a:rPr lang="en-US" altLang="zh-CN" sz="2400" b="1">
                <a:solidFill>
                  <a:schemeClr val="tx2"/>
                </a:solidFill>
                <a:latin typeface="Times New Roman" pitchFamily="18" charset="0"/>
                <a:cs typeface="Times New Roman" pitchFamily="18" charset="0"/>
              </a:rPr>
              <a:t>a</a:t>
            </a:r>
          </a:p>
        </p:txBody>
      </p:sp>
      <p:sp>
        <p:nvSpPr>
          <p:cNvPr id="89097" name="Text Box 9"/>
          <p:cNvSpPr txBox="1">
            <a:spLocks noChangeArrowheads="1"/>
          </p:cNvSpPr>
          <p:nvPr/>
        </p:nvSpPr>
        <p:spPr bwMode="auto">
          <a:xfrm>
            <a:off x="642938" y="3413125"/>
            <a:ext cx="974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结点</a:t>
            </a:r>
            <a:r>
              <a:rPr lang="en-US" altLang="zh-CN" sz="2400" b="1">
                <a:solidFill>
                  <a:schemeClr val="tx2"/>
                </a:solidFill>
                <a:latin typeface="Times New Roman" pitchFamily="18" charset="0"/>
                <a:cs typeface="Times New Roman" pitchFamily="18" charset="0"/>
              </a:rPr>
              <a:t>b</a:t>
            </a:r>
          </a:p>
        </p:txBody>
      </p:sp>
      <p:sp>
        <p:nvSpPr>
          <p:cNvPr id="89098" name="Text Box 10"/>
          <p:cNvSpPr txBox="1">
            <a:spLocks noChangeArrowheads="1"/>
          </p:cNvSpPr>
          <p:nvPr/>
        </p:nvSpPr>
        <p:spPr bwMode="auto">
          <a:xfrm>
            <a:off x="642938" y="5014913"/>
            <a:ext cx="93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结点</a:t>
            </a:r>
            <a:r>
              <a:rPr lang="en-US" altLang="zh-CN" sz="2400" b="1">
                <a:solidFill>
                  <a:schemeClr val="tx2"/>
                </a:solidFill>
                <a:latin typeface="Times New Roman" pitchFamily="18" charset="0"/>
                <a:cs typeface="Times New Roman" pitchFamily="18" charset="0"/>
              </a:rPr>
              <a:t>c</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2000"/>
                                        <p:tgtEl>
                                          <p:spTgt spid="89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animEffect transition="in" filter="wipe(left)">
                                      <p:cBhvr>
                                        <p:cTn id="12" dur="500"/>
                                        <p:tgtEl>
                                          <p:spTgt spid="89096"/>
                                        </p:tgtEl>
                                      </p:cBhvr>
                                    </p:animEffect>
                                  </p:childTnLst>
                                </p:cTn>
                              </p:par>
                            </p:childTnLst>
                          </p:cTn>
                        </p:par>
                        <p:par>
                          <p:cTn id="13" fill="hold" nodeType="afterGroup">
                            <p:stCondLst>
                              <p:cond delay="500"/>
                            </p:stCondLst>
                            <p:childTnLst>
                              <p:par>
                                <p:cTn id="14" presetID="12" presetClass="entr" presetSubtype="2" fill="hold" nodeType="afterEffect">
                                  <p:stCondLst>
                                    <p:cond delay="0"/>
                                  </p:stCondLst>
                                  <p:childTnLst>
                                    <p:set>
                                      <p:cBhvr>
                                        <p:cTn id="15" dur="1" fill="hold">
                                          <p:stCondLst>
                                            <p:cond delay="0"/>
                                          </p:stCondLst>
                                        </p:cTn>
                                        <p:tgtEl>
                                          <p:spTgt spid="89093"/>
                                        </p:tgtEl>
                                        <p:attrNameLst>
                                          <p:attrName>style.visibility</p:attrName>
                                        </p:attrNameLst>
                                      </p:cBhvr>
                                      <p:to>
                                        <p:strVal val="visible"/>
                                      </p:to>
                                    </p:set>
                                    <p:animEffect transition="in" filter="slide(fromRight)">
                                      <p:cBhvr>
                                        <p:cTn id="16" dur="500"/>
                                        <p:tgtEl>
                                          <p:spTgt spid="890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9097"/>
                                        </p:tgtEl>
                                        <p:attrNameLst>
                                          <p:attrName>style.visibility</p:attrName>
                                        </p:attrNameLst>
                                      </p:cBhvr>
                                      <p:to>
                                        <p:strVal val="visible"/>
                                      </p:to>
                                    </p:set>
                                    <p:animEffect transition="in" filter="wipe(left)">
                                      <p:cBhvr>
                                        <p:cTn id="21" dur="500"/>
                                        <p:tgtEl>
                                          <p:spTgt spid="89097"/>
                                        </p:tgtEl>
                                      </p:cBhvr>
                                    </p:animEffect>
                                  </p:childTnLst>
                                </p:cTn>
                              </p:par>
                            </p:childTnLst>
                          </p:cTn>
                        </p:par>
                        <p:par>
                          <p:cTn id="22" fill="hold" nodeType="afterGroup">
                            <p:stCondLst>
                              <p:cond delay="500"/>
                            </p:stCondLst>
                            <p:childTnLst>
                              <p:par>
                                <p:cTn id="23" presetID="12" presetClass="entr" presetSubtype="2" fill="hold" nodeType="afterEffect">
                                  <p:stCondLst>
                                    <p:cond delay="0"/>
                                  </p:stCondLst>
                                  <p:childTnLst>
                                    <p:set>
                                      <p:cBhvr>
                                        <p:cTn id="24" dur="1" fill="hold">
                                          <p:stCondLst>
                                            <p:cond delay="0"/>
                                          </p:stCondLst>
                                        </p:cTn>
                                        <p:tgtEl>
                                          <p:spTgt spid="89094"/>
                                        </p:tgtEl>
                                        <p:attrNameLst>
                                          <p:attrName>style.visibility</p:attrName>
                                        </p:attrNameLst>
                                      </p:cBhvr>
                                      <p:to>
                                        <p:strVal val="visible"/>
                                      </p:to>
                                    </p:set>
                                    <p:animEffect transition="in" filter="slide(fromRight)">
                                      <p:cBhvr>
                                        <p:cTn id="25" dur="500"/>
                                        <p:tgtEl>
                                          <p:spTgt spid="8909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9098"/>
                                        </p:tgtEl>
                                        <p:attrNameLst>
                                          <p:attrName>style.visibility</p:attrName>
                                        </p:attrNameLst>
                                      </p:cBhvr>
                                      <p:to>
                                        <p:strVal val="visible"/>
                                      </p:to>
                                    </p:set>
                                    <p:animEffect transition="in" filter="wipe(left)">
                                      <p:cBhvr>
                                        <p:cTn id="30" dur="500"/>
                                        <p:tgtEl>
                                          <p:spTgt spid="89098"/>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89095"/>
                                        </p:tgtEl>
                                        <p:attrNameLst>
                                          <p:attrName>style.visibility</p:attrName>
                                        </p:attrNameLst>
                                      </p:cBhvr>
                                      <p:to>
                                        <p:strVal val="visible"/>
                                      </p:to>
                                    </p:set>
                                    <p:animEffect transition="in" filter="slide(fromBottom)">
                                      <p:cBhvr>
                                        <p:cTn id="34"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6" grpId="0"/>
      <p:bldP spid="89097" grpId="0"/>
      <p:bldP spid="8909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4</a:t>
            </a:r>
            <a:r>
              <a:rPr lang="zh-CN" altLang="en-US" smtClean="0">
                <a:ea typeface="楷体_GB2312" pitchFamily="49" charset="-122"/>
              </a:rPr>
              <a:t>）</a:t>
            </a:r>
          </a:p>
        </p:txBody>
      </p:sp>
      <p:sp>
        <p:nvSpPr>
          <p:cNvPr id="90117" name="Text Box 5"/>
          <p:cNvSpPr txBox="1">
            <a:spLocks noChangeArrowheads="1"/>
          </p:cNvSpPr>
          <p:nvPr/>
        </p:nvSpPr>
        <p:spPr bwMode="auto">
          <a:xfrm>
            <a:off x="412750" y="2041525"/>
            <a:ext cx="8321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400" b="1">
                <a:solidFill>
                  <a:schemeClr val="tx2"/>
                </a:solidFill>
                <a:latin typeface="Times New Roman" pitchFamily="18" charset="0"/>
                <a:cs typeface="Times New Roman" pitchFamily="18" charset="0"/>
              </a:rPr>
              <a:t>1、</a:t>
            </a:r>
            <a:r>
              <a:rPr kumimoji="1" lang="en-US" altLang="zh-CN" sz="2400" b="1" i="1">
                <a:solidFill>
                  <a:schemeClr val="tx2"/>
                </a:solidFill>
                <a:latin typeface="Times New Roman" pitchFamily="18" charset="0"/>
                <a:cs typeface="Times New Roman" pitchFamily="18" charset="0"/>
              </a:rPr>
              <a:t>G</a:t>
            </a:r>
            <a:r>
              <a:rPr kumimoji="1" lang="en-US" altLang="zh-CN" sz="2400" b="1" i="1" baseline="-25000">
                <a:solidFill>
                  <a:schemeClr val="tx2"/>
                </a:solidFill>
                <a:latin typeface="Times New Roman" pitchFamily="18" charset="0"/>
                <a:cs typeface="Times New Roman" pitchFamily="18" charset="0"/>
              </a:rPr>
              <a:t>jj </a:t>
            </a:r>
            <a:r>
              <a:rPr kumimoji="1" lang="zh-CN" altLang="en-US" sz="2400" b="1">
                <a:solidFill>
                  <a:schemeClr val="tx2"/>
                </a:solidFill>
                <a:latin typeface="Times New Roman" pitchFamily="18" charset="0"/>
                <a:cs typeface="Times New Roman" pitchFamily="18" charset="0"/>
              </a:rPr>
              <a:t>称为结点 </a:t>
            </a:r>
            <a:r>
              <a:rPr kumimoji="1" lang="en-US" altLang="zh-CN" sz="2400" b="1" i="1">
                <a:solidFill>
                  <a:schemeClr val="tx2"/>
                </a:solidFill>
                <a:latin typeface="Times New Roman" pitchFamily="18" charset="0"/>
                <a:cs typeface="Times New Roman" pitchFamily="18" charset="0"/>
              </a:rPr>
              <a:t>j </a:t>
            </a:r>
            <a:r>
              <a:rPr kumimoji="1" lang="zh-CN" altLang="en-US" sz="2400" b="1">
                <a:solidFill>
                  <a:schemeClr val="tx2"/>
                </a:solidFill>
                <a:latin typeface="Times New Roman" pitchFamily="18" charset="0"/>
                <a:cs typeface="Times New Roman" pitchFamily="18" charset="0"/>
              </a:rPr>
              <a:t>的自电导，它是所有连接到该结点 </a:t>
            </a:r>
            <a:r>
              <a:rPr kumimoji="1" lang="en-US" altLang="zh-CN" sz="2400" b="1" i="1">
                <a:solidFill>
                  <a:schemeClr val="tx2"/>
                </a:solidFill>
                <a:latin typeface="Times New Roman" pitchFamily="18" charset="0"/>
                <a:cs typeface="Times New Roman" pitchFamily="18" charset="0"/>
              </a:rPr>
              <a:t>j </a:t>
            </a:r>
            <a:r>
              <a:rPr kumimoji="1" lang="zh-CN" altLang="en-US" sz="2400" b="1">
                <a:solidFill>
                  <a:schemeClr val="tx2"/>
                </a:solidFill>
                <a:latin typeface="Times New Roman" pitchFamily="18" charset="0"/>
                <a:cs typeface="Times New Roman" pitchFamily="18" charset="0"/>
              </a:rPr>
              <a:t>的支路电导之和。</a:t>
            </a:r>
          </a:p>
        </p:txBody>
      </p:sp>
      <p:sp>
        <p:nvSpPr>
          <p:cNvPr id="90118" name="Text Box 6"/>
          <p:cNvSpPr txBox="1">
            <a:spLocks noChangeArrowheads="1"/>
          </p:cNvSpPr>
          <p:nvPr/>
        </p:nvSpPr>
        <p:spPr bwMode="auto">
          <a:xfrm>
            <a:off x="412750" y="3000375"/>
            <a:ext cx="84153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zh-CN" sz="2400" b="1">
                <a:solidFill>
                  <a:schemeClr val="tx2"/>
                </a:solidFill>
                <a:latin typeface="Times New Roman" pitchFamily="18" charset="0"/>
                <a:cs typeface="Times New Roman" pitchFamily="18" charset="0"/>
              </a:rPr>
              <a:t>2、</a:t>
            </a:r>
            <a:r>
              <a:rPr kumimoji="1" lang="en-US" altLang="zh-CN" sz="2400" b="1" i="1">
                <a:solidFill>
                  <a:schemeClr val="tx2"/>
                </a:solidFill>
                <a:latin typeface="Times New Roman" pitchFamily="18" charset="0"/>
                <a:cs typeface="Times New Roman" pitchFamily="18" charset="0"/>
              </a:rPr>
              <a:t>G</a:t>
            </a:r>
            <a:r>
              <a:rPr kumimoji="1" lang="en-US" altLang="zh-CN" sz="2400" b="1" i="1" baseline="-25000">
                <a:solidFill>
                  <a:schemeClr val="tx2"/>
                </a:solidFill>
                <a:latin typeface="Times New Roman" pitchFamily="18" charset="0"/>
                <a:cs typeface="Times New Roman" pitchFamily="18" charset="0"/>
              </a:rPr>
              <a:t>jn</a:t>
            </a:r>
            <a:r>
              <a:rPr kumimoji="1" lang="en-US" altLang="zh-CN" sz="2400" b="1" i="1">
                <a:solidFill>
                  <a:schemeClr val="tx2"/>
                </a:solidFill>
                <a:latin typeface="Times New Roman" pitchFamily="18" charset="0"/>
                <a:cs typeface="Times New Roman" pitchFamily="18" charset="0"/>
              </a:rPr>
              <a:t> </a:t>
            </a:r>
            <a:r>
              <a:rPr kumimoji="1" lang="en-US" altLang="zh-CN"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n</a:t>
            </a:r>
            <a:r>
              <a:rPr kumimoji="1" lang="en-US" altLang="zh-CN"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j</a:t>
            </a:r>
            <a:r>
              <a:rPr kumimoji="1" lang="en-US" altLang="zh-CN" sz="2400" b="1">
                <a:solidFill>
                  <a:schemeClr val="tx2"/>
                </a:solidFill>
                <a:latin typeface="Times New Roman" pitchFamily="18" charset="0"/>
                <a:cs typeface="Times New Roman" pitchFamily="18" charset="0"/>
              </a:rPr>
              <a:t>) </a:t>
            </a:r>
            <a:r>
              <a:rPr kumimoji="1" lang="zh-CN" altLang="en-US" sz="2400" b="1">
                <a:solidFill>
                  <a:schemeClr val="tx2"/>
                </a:solidFill>
                <a:latin typeface="Times New Roman" pitchFamily="18" charset="0"/>
                <a:cs typeface="Times New Roman" pitchFamily="18" charset="0"/>
              </a:rPr>
              <a:t>称为结点 </a:t>
            </a:r>
            <a:r>
              <a:rPr kumimoji="1" lang="en-US" altLang="zh-CN" sz="2400" b="1" i="1">
                <a:solidFill>
                  <a:schemeClr val="tx2"/>
                </a:solidFill>
                <a:latin typeface="Times New Roman" pitchFamily="18" charset="0"/>
                <a:cs typeface="Times New Roman" pitchFamily="18" charset="0"/>
              </a:rPr>
              <a:t>j</a:t>
            </a:r>
            <a:r>
              <a:rPr kumimoji="1" lang="en-US" altLang="zh-CN" sz="2400" b="1">
                <a:solidFill>
                  <a:schemeClr val="tx2"/>
                </a:solidFill>
                <a:latin typeface="Times New Roman" pitchFamily="18" charset="0"/>
                <a:cs typeface="Times New Roman" pitchFamily="18" charset="0"/>
              </a:rPr>
              <a:t> </a:t>
            </a:r>
            <a:r>
              <a:rPr kumimoji="1" lang="zh-CN" altLang="en-US" sz="2400" b="1">
                <a:solidFill>
                  <a:schemeClr val="tx2"/>
                </a:solidFill>
                <a:latin typeface="Times New Roman" pitchFamily="18" charset="0"/>
                <a:cs typeface="Times New Roman" pitchFamily="18" charset="0"/>
              </a:rPr>
              <a:t>与结点</a:t>
            </a:r>
            <a:r>
              <a:rPr kumimoji="1" lang="zh-CN" altLang="en-US" sz="2400" b="1" i="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n </a:t>
            </a:r>
            <a:r>
              <a:rPr kumimoji="1" lang="zh-CN" altLang="en-US" sz="2400" b="1">
                <a:solidFill>
                  <a:schemeClr val="tx2"/>
                </a:solidFill>
                <a:latin typeface="Times New Roman" pitchFamily="18" charset="0"/>
                <a:cs typeface="Times New Roman" pitchFamily="18" charset="0"/>
              </a:rPr>
              <a:t>之间的互电导，它是连接在结点 </a:t>
            </a:r>
            <a:r>
              <a:rPr kumimoji="1" lang="en-US" altLang="zh-CN" sz="2400" b="1" i="1">
                <a:solidFill>
                  <a:schemeClr val="tx2"/>
                </a:solidFill>
                <a:latin typeface="Times New Roman" pitchFamily="18" charset="0"/>
                <a:cs typeface="Times New Roman" pitchFamily="18" charset="0"/>
              </a:rPr>
              <a:t>j</a:t>
            </a:r>
            <a:r>
              <a:rPr kumimoji="1" lang="en-US" altLang="zh-CN" sz="2400" b="1" i="1">
                <a:solidFill>
                  <a:schemeClr val="tx2"/>
                </a:solidFill>
                <a:latin typeface="Castellar"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n </a:t>
            </a:r>
            <a:r>
              <a:rPr kumimoji="1" lang="zh-CN" altLang="en-US" sz="2400" b="1">
                <a:solidFill>
                  <a:schemeClr val="tx2"/>
                </a:solidFill>
                <a:latin typeface="Times New Roman" pitchFamily="18" charset="0"/>
                <a:cs typeface="Times New Roman" pitchFamily="18" charset="0"/>
              </a:rPr>
              <a:t>间的支路电导之负值，如果两个非参考结点之间没有支路相联或只有纯电源</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理想、受控</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支路相连，则互电导为</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。一般情况有： </a:t>
            </a:r>
            <a:r>
              <a:rPr kumimoji="1" lang="en-US" altLang="zh-CN" sz="2400" b="1" i="1">
                <a:solidFill>
                  <a:schemeClr val="tx2"/>
                </a:solidFill>
                <a:latin typeface="Times New Roman" pitchFamily="18" charset="0"/>
                <a:cs typeface="Times New Roman" pitchFamily="18" charset="0"/>
              </a:rPr>
              <a:t>G</a:t>
            </a:r>
            <a:r>
              <a:rPr kumimoji="1" lang="en-US" altLang="zh-CN" sz="2400" b="1" i="1" baseline="-25000">
                <a:solidFill>
                  <a:schemeClr val="tx2"/>
                </a:solidFill>
                <a:latin typeface="Times New Roman" pitchFamily="18" charset="0"/>
                <a:cs typeface="Times New Roman" pitchFamily="18" charset="0"/>
              </a:rPr>
              <a:t>ik</a:t>
            </a:r>
            <a:r>
              <a:rPr kumimoji="1" lang="en-US" altLang="zh-CN" sz="2400" b="1">
                <a:solidFill>
                  <a:schemeClr val="tx2"/>
                </a:solidFill>
                <a:latin typeface="Times New Roman" pitchFamily="18" charset="0"/>
                <a:cs typeface="Times New Roman" pitchFamily="18" charset="0"/>
              </a:rPr>
              <a:t> = </a:t>
            </a:r>
            <a:r>
              <a:rPr kumimoji="1" lang="en-US" altLang="zh-CN" sz="2400" b="1" i="1">
                <a:solidFill>
                  <a:schemeClr val="tx2"/>
                </a:solidFill>
                <a:latin typeface="Times New Roman" pitchFamily="18" charset="0"/>
                <a:cs typeface="Times New Roman" pitchFamily="18" charset="0"/>
              </a:rPr>
              <a:t>G</a:t>
            </a:r>
            <a:r>
              <a:rPr kumimoji="1" lang="en-US" altLang="zh-CN" sz="2400" b="1" i="1" baseline="-25000">
                <a:solidFill>
                  <a:schemeClr val="tx2"/>
                </a:solidFill>
                <a:latin typeface="Times New Roman" pitchFamily="18" charset="0"/>
                <a:cs typeface="Times New Roman" pitchFamily="18" charset="0"/>
              </a:rPr>
              <a:t>ki </a:t>
            </a:r>
            <a:r>
              <a:rPr kumimoji="1" lang="zh-CN" altLang="en-US" sz="2400" b="1" i="1">
                <a:solidFill>
                  <a:schemeClr val="tx2"/>
                </a:solidFill>
                <a:latin typeface="Times New Roman" pitchFamily="18" charset="0"/>
                <a:cs typeface="Times New Roman" pitchFamily="18" charset="0"/>
              </a:rPr>
              <a:t>。</a:t>
            </a:r>
            <a:endParaRPr kumimoji="1" lang="en-US" altLang="zh-CN" sz="2400" b="1">
              <a:solidFill>
                <a:schemeClr val="tx2"/>
              </a:solidFill>
              <a:latin typeface="Times New Roman" pitchFamily="18" charset="0"/>
              <a:cs typeface="Times New Roman" pitchFamily="18" charset="0"/>
            </a:endParaRPr>
          </a:p>
        </p:txBody>
      </p:sp>
      <p:sp>
        <p:nvSpPr>
          <p:cNvPr id="90119" name="Text Box 7"/>
          <p:cNvSpPr txBox="1">
            <a:spLocks noChangeArrowheads="1"/>
          </p:cNvSpPr>
          <p:nvPr/>
        </p:nvSpPr>
        <p:spPr bwMode="auto">
          <a:xfrm>
            <a:off x="412750" y="4921250"/>
            <a:ext cx="8321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77825" indent="-37782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zh-CN" sz="2400" b="1">
                <a:solidFill>
                  <a:schemeClr val="tx2"/>
                </a:solidFill>
                <a:latin typeface="Times New Roman" pitchFamily="18" charset="0"/>
                <a:cs typeface="Times New Roman" pitchFamily="18" charset="0"/>
              </a:rPr>
              <a:t>3、</a:t>
            </a:r>
            <a:r>
              <a:rPr kumimoji="1" lang="en-US" altLang="zh-CN" sz="2400" b="1" i="1">
                <a:solidFill>
                  <a:schemeClr val="tx2"/>
                </a:solidFill>
                <a:latin typeface="Times New Roman" pitchFamily="18" charset="0"/>
                <a:cs typeface="Times New Roman" pitchFamily="18" charset="0"/>
              </a:rPr>
              <a:t>I</a:t>
            </a:r>
            <a:r>
              <a:rPr kumimoji="1" lang="en-US" altLang="zh-CN" sz="2400" b="1" i="1" baseline="-25000">
                <a:solidFill>
                  <a:schemeClr val="tx2"/>
                </a:solidFill>
                <a:latin typeface="Times New Roman" pitchFamily="18" charset="0"/>
                <a:cs typeface="Times New Roman" pitchFamily="18" charset="0"/>
              </a:rPr>
              <a:t>j</a:t>
            </a:r>
            <a:r>
              <a:rPr kumimoji="1" lang="en-US" altLang="zh-CN" sz="2400" b="1" baseline="-25000">
                <a:solidFill>
                  <a:schemeClr val="tx2"/>
                </a:solidFill>
                <a:latin typeface="Times New Roman" pitchFamily="18" charset="0"/>
                <a:cs typeface="Times New Roman" pitchFamily="18" charset="0"/>
              </a:rPr>
              <a:t>S</a:t>
            </a:r>
            <a:r>
              <a:rPr kumimoji="1" lang="en-US" altLang="zh-CN" sz="2400" b="1" i="1" baseline="-25000">
                <a:solidFill>
                  <a:schemeClr val="tx2"/>
                </a:solidFill>
                <a:latin typeface="Times New Roman" pitchFamily="18" charset="0"/>
                <a:cs typeface="Times New Roman" pitchFamily="18" charset="0"/>
              </a:rPr>
              <a:t> </a:t>
            </a:r>
            <a:r>
              <a:rPr kumimoji="1" lang="zh-CN" altLang="en-US" sz="2400" b="1">
                <a:solidFill>
                  <a:schemeClr val="tx2"/>
                </a:solidFill>
                <a:latin typeface="Times New Roman" pitchFamily="18" charset="0"/>
                <a:cs typeface="Times New Roman" pitchFamily="18" charset="0"/>
              </a:rPr>
              <a:t>为电路中流进结点</a:t>
            </a:r>
            <a:r>
              <a:rPr kumimoji="1" lang="zh-CN" altLang="en-US" sz="2400" b="1" i="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j </a:t>
            </a:r>
            <a:r>
              <a:rPr kumimoji="1" lang="zh-CN" altLang="en-US" sz="2400" b="1">
                <a:solidFill>
                  <a:schemeClr val="tx2"/>
                </a:solidFill>
                <a:latin typeface="Times New Roman" pitchFamily="18" charset="0"/>
                <a:cs typeface="Times New Roman" pitchFamily="18" charset="0"/>
              </a:rPr>
              <a:t>的电源支路电流</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包括受控电源</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之和。对于电压源形式的电源模型，应转变为电流源形式的电源模型，以便于列写结点电压方程。</a:t>
            </a:r>
          </a:p>
        </p:txBody>
      </p:sp>
      <p:sp>
        <p:nvSpPr>
          <p:cNvPr id="90120" name="Text Box 8"/>
          <p:cNvSpPr txBox="1">
            <a:spLocks noChangeArrowheads="1"/>
          </p:cNvSpPr>
          <p:nvPr/>
        </p:nvSpPr>
        <p:spPr bwMode="auto">
          <a:xfrm>
            <a:off x="285750" y="1000125"/>
            <a:ext cx="621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每个结点的方程具有统一的结构 </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对结点</a:t>
            </a:r>
            <a:r>
              <a:rPr kumimoji="1" lang="zh-CN" altLang="en-US" sz="2400" b="1" i="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j </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a:t>
            </a:r>
          </a:p>
        </p:txBody>
      </p:sp>
      <p:graphicFrame>
        <p:nvGraphicFramePr>
          <p:cNvPr id="90121" name="Object 2"/>
          <p:cNvGraphicFramePr>
            <a:graphicFrameLocks noChangeAspect="1"/>
          </p:cNvGraphicFramePr>
          <p:nvPr/>
        </p:nvGraphicFramePr>
        <p:xfrm>
          <a:off x="1763713" y="1574800"/>
          <a:ext cx="6551612" cy="481013"/>
        </p:xfrm>
        <a:graphic>
          <a:graphicData uri="http://schemas.openxmlformats.org/presentationml/2006/ole">
            <mc:AlternateContent xmlns:mc="http://schemas.openxmlformats.org/markup-compatibility/2006">
              <mc:Choice xmlns:v="urn:schemas-microsoft-com:vml" Requires="v">
                <p:oleObj spid="_x0000_s17453" name="Equation" r:id="rId3" imgW="4360320" imgH="304560" progId="">
                  <p:embed/>
                </p:oleObj>
              </mc:Choice>
              <mc:Fallback>
                <p:oleObj name="Equation" r:id="rId3" imgW="4360320" imgH="304560"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574800"/>
                        <a:ext cx="65516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75"/>
                                        <p:tgtEl>
                                          <p:spTgt spid="90120">
                                            <p:txEl>
                                              <p:pRg st="0" end="0"/>
                                            </p:txEl>
                                          </p:spTgt>
                                        </p:tgtEl>
                                      </p:cBhvr>
                                    </p:animEffect>
                                  </p:childTnLst>
                                </p:cTn>
                              </p:par>
                            </p:childTnLst>
                          </p:cTn>
                        </p:par>
                        <p:par>
                          <p:cTn id="8" fill="hold" nodeType="afterGroup">
                            <p:stCondLst>
                              <p:cond delay="1575"/>
                            </p:stCondLst>
                            <p:childTnLst>
                              <p:par>
                                <p:cTn id="9" presetID="22" presetClass="entr" presetSubtype="8" fill="hold" nodeType="afterEffect">
                                  <p:stCondLst>
                                    <p:cond delay="0"/>
                                  </p:stCondLst>
                                  <p:childTnLst>
                                    <p:set>
                                      <p:cBhvr>
                                        <p:cTn id="10" dur="1" fill="hold">
                                          <p:stCondLst>
                                            <p:cond delay="0"/>
                                          </p:stCondLst>
                                        </p:cTn>
                                        <p:tgtEl>
                                          <p:spTgt spid="90121"/>
                                        </p:tgtEl>
                                        <p:attrNameLst>
                                          <p:attrName>style.visibility</p:attrName>
                                        </p:attrNameLst>
                                      </p:cBhvr>
                                      <p:to>
                                        <p:strVal val="visible"/>
                                      </p:to>
                                    </p:set>
                                    <p:animEffect transition="in" filter="wipe(left)">
                                      <p:cBhvr>
                                        <p:cTn id="11" dur="500"/>
                                        <p:tgtEl>
                                          <p:spTgt spid="901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90117">
                                            <p:txEl>
                                              <p:pRg st="0" end="0"/>
                                            </p:txEl>
                                          </p:spTgt>
                                        </p:tgtEl>
                                        <p:attrNameLst>
                                          <p:attrName>style.visibility</p:attrName>
                                        </p:attrNameLst>
                                      </p:cBhvr>
                                      <p:to>
                                        <p:strVal val="visible"/>
                                      </p:to>
                                    </p:set>
                                    <p:animEffect transition="in" filter="wipe(left)">
                                      <p:cBhvr>
                                        <p:cTn id="16" dur="75"/>
                                        <p:tgtEl>
                                          <p:spTgt spid="9011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90118">
                                            <p:txEl>
                                              <p:pRg st="0" end="0"/>
                                            </p:txEl>
                                          </p:spTgt>
                                        </p:tgtEl>
                                        <p:attrNameLst>
                                          <p:attrName>style.visibility</p:attrName>
                                        </p:attrNameLst>
                                      </p:cBhvr>
                                      <p:to>
                                        <p:strVal val="visible"/>
                                      </p:to>
                                    </p:set>
                                    <p:animEffect transition="in" filter="wipe(left)">
                                      <p:cBhvr>
                                        <p:cTn id="21" dur="75"/>
                                        <p:tgtEl>
                                          <p:spTgt spid="9011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90119">
                                            <p:txEl>
                                              <p:pRg st="0" end="0"/>
                                            </p:txEl>
                                          </p:spTgt>
                                        </p:tgtEl>
                                        <p:attrNameLst>
                                          <p:attrName>style.visibility</p:attrName>
                                        </p:attrNameLst>
                                      </p:cBhvr>
                                      <p:to>
                                        <p:strVal val="visible"/>
                                      </p:to>
                                    </p:set>
                                    <p:animEffect transition="in" filter="wipe(left)">
                                      <p:cBhvr>
                                        <p:cTn id="26" dur="75"/>
                                        <p:tgtEl>
                                          <p:spTgt spid="90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P spid="90118" grpId="0" build="p" autoUpdateAnimBg="0"/>
      <p:bldP spid="90119" grpId="0" build="p" autoUpdateAnimBg="0"/>
      <p:bldP spid="90120"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5</a:t>
            </a:r>
            <a:r>
              <a:rPr lang="zh-CN" altLang="en-US" smtClean="0">
                <a:ea typeface="楷体_GB2312" pitchFamily="49" charset="-122"/>
              </a:rPr>
              <a:t>）</a:t>
            </a:r>
          </a:p>
        </p:txBody>
      </p:sp>
      <p:sp>
        <p:nvSpPr>
          <p:cNvPr id="57347" name="Text Box 4"/>
          <p:cNvSpPr txBox="1">
            <a:spLocks noChangeArrowheads="1"/>
          </p:cNvSpPr>
          <p:nvPr/>
        </p:nvSpPr>
        <p:spPr bwMode="auto">
          <a:xfrm>
            <a:off x="2525713" y="915988"/>
            <a:ext cx="374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800" b="1">
                <a:solidFill>
                  <a:schemeClr val="tx2"/>
                </a:solidFill>
                <a:ea typeface="华文新魏" pitchFamily="2" charset="-122"/>
              </a:rPr>
              <a:t>结点电压法分析过程：</a:t>
            </a:r>
          </a:p>
        </p:txBody>
      </p:sp>
      <p:sp>
        <p:nvSpPr>
          <p:cNvPr id="91141" name="Text Box 5"/>
          <p:cNvSpPr txBox="1">
            <a:spLocks noChangeArrowheads="1"/>
          </p:cNvSpPr>
          <p:nvPr/>
        </p:nvSpPr>
        <p:spPr bwMode="auto">
          <a:xfrm>
            <a:off x="669925" y="1433513"/>
            <a:ext cx="8258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73075" indent="-4730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tx2"/>
                </a:solidFill>
                <a:latin typeface="Times New Roman" pitchFamily="18" charset="0"/>
                <a:cs typeface="Times New Roman" pitchFamily="18" charset="0"/>
              </a:rPr>
              <a:t>1</a:t>
            </a:r>
            <a:r>
              <a:rPr lang="zh-CN" altLang="en-US" sz="2400" b="1">
                <a:solidFill>
                  <a:schemeClr val="tx2"/>
                </a:solidFill>
                <a:latin typeface="Times New Roman" pitchFamily="18" charset="0"/>
                <a:cs typeface="Times New Roman" pitchFamily="18" charset="0"/>
              </a:rPr>
              <a:t>、选取参考结点；其他结点标号</a:t>
            </a:r>
            <a:r>
              <a:rPr lang="en-US" altLang="zh-CN" sz="2400" b="1">
                <a:solidFill>
                  <a:schemeClr val="tx2"/>
                </a:solidFill>
                <a:latin typeface="Times New Roman" pitchFamily="18" charset="0"/>
                <a:cs typeface="Times New Roman" pitchFamily="18" charset="0"/>
              </a:rPr>
              <a:t>1~</a:t>
            </a:r>
            <a:r>
              <a:rPr lang="en-US" altLang="zh-CN" sz="2400" b="1" i="1">
                <a:solidFill>
                  <a:schemeClr val="tx2"/>
                </a:solidFill>
                <a:latin typeface="Times New Roman" pitchFamily="18" charset="0"/>
                <a:cs typeface="Times New Roman" pitchFamily="18" charset="0"/>
              </a:rPr>
              <a:t>N</a:t>
            </a:r>
            <a:r>
              <a:rPr lang="en-US" altLang="zh-CN" sz="2400" b="1">
                <a:solidFill>
                  <a:schemeClr val="tx2"/>
                </a:solidFill>
                <a:latin typeface="Times New Roman" pitchFamily="18" charset="0"/>
                <a:cs typeface="Times New Roman" pitchFamily="18" charset="0"/>
              </a:rPr>
              <a:t>-1</a:t>
            </a:r>
            <a:r>
              <a:rPr lang="zh-CN" altLang="en-US" sz="2400" b="1">
                <a:solidFill>
                  <a:schemeClr val="tx2"/>
                </a:solidFill>
                <a:latin typeface="Times New Roman" pitchFamily="18" charset="0"/>
                <a:cs typeface="Times New Roman" pitchFamily="18" charset="0"/>
              </a:rPr>
              <a:t>；将含源支路转化为电流源与电导并联的形式</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熟练后可不转化</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a:t>
            </a:r>
          </a:p>
        </p:txBody>
      </p:sp>
      <p:sp>
        <p:nvSpPr>
          <p:cNvPr id="91142" name="Text Box 6"/>
          <p:cNvSpPr txBox="1">
            <a:spLocks noChangeArrowheads="1"/>
          </p:cNvSpPr>
          <p:nvPr/>
        </p:nvSpPr>
        <p:spPr bwMode="auto">
          <a:xfrm>
            <a:off x="669925" y="2524125"/>
            <a:ext cx="768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tx2"/>
                </a:solidFill>
                <a:latin typeface="Times New Roman" pitchFamily="18" charset="0"/>
                <a:cs typeface="Times New Roman" pitchFamily="18" charset="0"/>
              </a:rPr>
              <a:t>2</a:t>
            </a:r>
            <a:r>
              <a:rPr lang="zh-CN" altLang="en-US" sz="2400" b="1">
                <a:solidFill>
                  <a:schemeClr val="tx2"/>
                </a:solidFill>
                <a:latin typeface="Times New Roman" pitchFamily="18" charset="0"/>
                <a:cs typeface="Times New Roman" pitchFamily="18" charset="0"/>
              </a:rPr>
              <a:t>、对参考结点以外的其他各个结点列写结点电压方程：</a:t>
            </a:r>
          </a:p>
        </p:txBody>
      </p:sp>
      <p:sp>
        <p:nvSpPr>
          <p:cNvPr id="91143" name="Text Box 7"/>
          <p:cNvSpPr txBox="1">
            <a:spLocks noChangeArrowheads="1"/>
          </p:cNvSpPr>
          <p:nvPr/>
        </p:nvSpPr>
        <p:spPr bwMode="auto">
          <a:xfrm>
            <a:off x="2027238" y="2981325"/>
            <a:ext cx="6065837"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spcAft>
                <a:spcPct val="10000"/>
              </a:spcAft>
            </a:pPr>
            <a:r>
              <a:rPr lang="en-US" altLang="zh-CN" sz="2400" b="1" i="1">
                <a:solidFill>
                  <a:schemeClr val="tx2"/>
                </a:solidFill>
                <a:latin typeface="Times New Roman" pitchFamily="18" charset="0"/>
                <a:cs typeface="Times New Roman" pitchFamily="18" charset="0"/>
              </a:rPr>
              <a:t>G</a:t>
            </a:r>
            <a:r>
              <a:rPr lang="en-US" altLang="zh-CN" sz="2400" b="1" i="1" baseline="-25000">
                <a:solidFill>
                  <a:schemeClr val="tx2"/>
                </a:solidFill>
                <a:latin typeface="Times New Roman" pitchFamily="18" charset="0"/>
                <a:cs typeface="Times New Roman" pitchFamily="18" charset="0"/>
              </a:rPr>
              <a:t>j</a:t>
            </a:r>
            <a:r>
              <a:rPr lang="en-US" altLang="zh-CN" sz="2400" b="1" baseline="-25000">
                <a:solidFill>
                  <a:schemeClr val="tx2"/>
                </a:solidFill>
                <a:latin typeface="Times New Roman" pitchFamily="18" charset="0"/>
                <a:cs typeface="Times New Roman" pitchFamily="18" charset="0"/>
              </a:rPr>
              <a:t>1</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G</a:t>
            </a:r>
            <a:r>
              <a:rPr lang="en-US" altLang="zh-CN" sz="2400" b="1" i="1" baseline="-25000">
                <a:solidFill>
                  <a:schemeClr val="tx2"/>
                </a:solidFill>
                <a:latin typeface="Times New Roman" pitchFamily="18" charset="0"/>
                <a:cs typeface="Times New Roman" pitchFamily="18" charset="0"/>
              </a:rPr>
              <a:t>j</a:t>
            </a:r>
            <a:r>
              <a:rPr lang="en-US" altLang="zh-CN" sz="2400" b="1" baseline="-25000">
                <a:solidFill>
                  <a:schemeClr val="tx2"/>
                </a:solidFill>
                <a:latin typeface="Times New Roman" pitchFamily="18" charset="0"/>
                <a:cs typeface="Times New Roman" pitchFamily="18" charset="0"/>
              </a:rPr>
              <a:t>2</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G</a:t>
            </a:r>
            <a:r>
              <a:rPr lang="en-US" altLang="zh-CN" sz="2400" b="1" i="1" baseline="-25000">
                <a:solidFill>
                  <a:schemeClr val="tx2"/>
                </a:solidFill>
                <a:latin typeface="Times New Roman" pitchFamily="18" charset="0"/>
                <a:cs typeface="Times New Roman" pitchFamily="18" charset="0"/>
              </a:rPr>
              <a:t>jj</a:t>
            </a:r>
            <a:r>
              <a:rPr lang="en-US" altLang="zh-CN" sz="2400" b="1" i="1">
                <a:solidFill>
                  <a:schemeClr val="tx2"/>
                </a:solidFill>
                <a:latin typeface="Times New Roman" pitchFamily="18" charset="0"/>
                <a:cs typeface="Times New Roman" pitchFamily="18" charset="0"/>
              </a:rPr>
              <a:t>U</a:t>
            </a:r>
            <a:r>
              <a:rPr lang="en-US" altLang="zh-CN" sz="2400" b="1" i="1" baseline="-25000">
                <a:solidFill>
                  <a:schemeClr val="tx2"/>
                </a:solidFill>
                <a:latin typeface="Times New Roman" pitchFamily="18" charset="0"/>
                <a:cs typeface="Times New Roman" pitchFamily="18" charset="0"/>
              </a:rPr>
              <a:t>j</a:t>
            </a:r>
            <a:r>
              <a:rPr lang="en-US" altLang="zh-CN" sz="2400" b="1">
                <a:solidFill>
                  <a:schemeClr val="tx2"/>
                </a:solidFill>
                <a:latin typeface="Times New Roman" pitchFamily="18" charset="0"/>
                <a:cs typeface="Times New Roman" pitchFamily="18" charset="0"/>
              </a:rPr>
              <a:t>+…+G</a:t>
            </a:r>
            <a:r>
              <a:rPr lang="en-US" altLang="zh-CN" sz="2400" b="1" i="1" baseline="-25000">
                <a:solidFill>
                  <a:schemeClr val="tx2"/>
                </a:solidFill>
                <a:latin typeface="Times New Roman" pitchFamily="18" charset="0"/>
                <a:cs typeface="Times New Roman" pitchFamily="18" charset="0"/>
              </a:rPr>
              <a:t>jN</a:t>
            </a:r>
            <a:r>
              <a:rPr lang="en-US" altLang="zh-CN" sz="2400" b="1" baseline="-25000">
                <a:solidFill>
                  <a:schemeClr val="tx2"/>
                </a:solidFill>
                <a:latin typeface="Times New Roman" pitchFamily="18" charset="0"/>
                <a:cs typeface="Times New Roman" pitchFamily="18" charset="0"/>
              </a:rPr>
              <a:t>-1</a:t>
            </a:r>
            <a:r>
              <a:rPr lang="en-US" altLang="zh-CN" sz="2400" b="1" i="1">
                <a:solidFill>
                  <a:schemeClr val="tx2"/>
                </a:solidFill>
                <a:latin typeface="Times New Roman" pitchFamily="18" charset="0"/>
                <a:cs typeface="Times New Roman" pitchFamily="18" charset="0"/>
              </a:rPr>
              <a:t>U</a:t>
            </a:r>
            <a:r>
              <a:rPr lang="en-US" altLang="zh-CN" sz="2400" b="1" i="1" baseline="-25000">
                <a:solidFill>
                  <a:schemeClr val="tx2"/>
                </a:solidFill>
                <a:latin typeface="Times New Roman" pitchFamily="18" charset="0"/>
                <a:cs typeface="Times New Roman" pitchFamily="18" charset="0"/>
              </a:rPr>
              <a:t>N</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i="1" baseline="-25000">
                <a:solidFill>
                  <a:schemeClr val="tx2"/>
                </a:solidFill>
                <a:latin typeface="Times New Roman" pitchFamily="18" charset="0"/>
                <a:cs typeface="Times New Roman" pitchFamily="18" charset="0"/>
              </a:rPr>
              <a:t>j</a:t>
            </a:r>
            <a:r>
              <a:rPr lang="en-US" altLang="zh-CN" sz="2400" b="1" baseline="-25000">
                <a:solidFill>
                  <a:schemeClr val="tx2"/>
                </a:solidFill>
                <a:latin typeface="Times New Roman" pitchFamily="18" charset="0"/>
                <a:cs typeface="Times New Roman" pitchFamily="18" charset="0"/>
              </a:rPr>
              <a:t>s</a:t>
            </a:r>
          </a:p>
          <a:p>
            <a:pPr eaLnBrk="1" hangingPunct="1">
              <a:lnSpc>
                <a:spcPct val="125000"/>
              </a:lnSpc>
              <a:spcAft>
                <a:spcPct val="10000"/>
              </a:spcAft>
            </a:pPr>
            <a:r>
              <a:rPr lang="en-US" altLang="zh-CN" sz="2400" b="1" baseline="-25000">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j=</a:t>
            </a:r>
            <a:r>
              <a:rPr lang="en-US" altLang="zh-CN" sz="2400" b="1">
                <a:solidFill>
                  <a:schemeClr val="tx2"/>
                </a:solidFill>
                <a:latin typeface="Times New Roman" pitchFamily="18" charset="0"/>
                <a:cs typeface="Times New Roman" pitchFamily="18" charset="0"/>
              </a:rPr>
              <a:t>1, 2,…, </a:t>
            </a:r>
            <a:r>
              <a:rPr lang="en-US" altLang="zh-CN" sz="2400" b="1" i="1">
                <a:solidFill>
                  <a:schemeClr val="tx2"/>
                </a:solidFill>
                <a:latin typeface="Times New Roman" pitchFamily="18" charset="0"/>
                <a:cs typeface="Times New Roman" pitchFamily="18" charset="0"/>
              </a:rPr>
              <a:t>N</a:t>
            </a:r>
            <a:r>
              <a:rPr lang="en-US" altLang="zh-CN" sz="2400" b="1">
                <a:solidFill>
                  <a:schemeClr val="tx2"/>
                </a:solidFill>
                <a:latin typeface="Times New Roman" pitchFamily="18" charset="0"/>
                <a:cs typeface="Times New Roman" pitchFamily="18" charset="0"/>
              </a:rPr>
              <a:t>-1</a:t>
            </a:r>
            <a:endParaRPr lang="en-US" altLang="zh-CN" sz="2400" b="1" i="1">
              <a:solidFill>
                <a:schemeClr val="tx2"/>
              </a:solidFill>
              <a:latin typeface="Times New Roman" pitchFamily="18" charset="0"/>
              <a:cs typeface="Times New Roman" pitchFamily="18" charset="0"/>
            </a:endParaRPr>
          </a:p>
        </p:txBody>
      </p:sp>
      <p:sp>
        <p:nvSpPr>
          <p:cNvPr id="91144" name="Text Box 8"/>
          <p:cNvSpPr txBox="1">
            <a:spLocks noChangeArrowheads="1"/>
          </p:cNvSpPr>
          <p:nvPr/>
        </p:nvSpPr>
        <p:spPr bwMode="auto">
          <a:xfrm>
            <a:off x="669925" y="4098925"/>
            <a:ext cx="7924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pPr>
            <a:r>
              <a:rPr lang="en-US" altLang="zh-CN" sz="2400" b="1">
                <a:solidFill>
                  <a:schemeClr val="tx2"/>
                </a:solidFill>
                <a:latin typeface="Times New Roman" pitchFamily="18" charset="0"/>
                <a:cs typeface="Times New Roman" pitchFamily="18" charset="0"/>
              </a:rPr>
              <a:t>3</a:t>
            </a:r>
            <a:r>
              <a:rPr lang="zh-CN" altLang="en-US" sz="2400" b="1">
                <a:solidFill>
                  <a:schemeClr val="tx2"/>
                </a:solidFill>
                <a:latin typeface="Times New Roman" pitchFamily="18" charset="0"/>
                <a:cs typeface="Times New Roman" pitchFamily="18" charset="0"/>
              </a:rPr>
              <a:t>、联立求解上面的</a:t>
            </a:r>
            <a:r>
              <a:rPr lang="en-US" altLang="zh-CN" sz="2400" b="1" i="1">
                <a:solidFill>
                  <a:schemeClr val="tx2"/>
                </a:solidFill>
                <a:latin typeface="Times New Roman" pitchFamily="18" charset="0"/>
                <a:cs typeface="Times New Roman" pitchFamily="18" charset="0"/>
              </a:rPr>
              <a:t>N</a:t>
            </a:r>
            <a:r>
              <a:rPr lang="en-US" altLang="zh-CN" sz="2400" b="1">
                <a:solidFill>
                  <a:schemeClr val="tx2"/>
                </a:solidFill>
                <a:latin typeface="Times New Roman" pitchFamily="18" charset="0"/>
                <a:cs typeface="Times New Roman" pitchFamily="18" charset="0"/>
              </a:rPr>
              <a:t>-1</a:t>
            </a:r>
            <a:r>
              <a:rPr lang="zh-CN" altLang="en-US" sz="2400" b="1">
                <a:solidFill>
                  <a:schemeClr val="tx2"/>
                </a:solidFill>
                <a:latin typeface="Times New Roman" pitchFamily="18" charset="0"/>
                <a:cs typeface="Times New Roman" pitchFamily="18" charset="0"/>
              </a:rPr>
              <a:t>个结点电压方程，求出结点电压</a:t>
            </a:r>
          </a:p>
          <a:p>
            <a:pPr eaLnBrk="1" hangingPunct="1">
              <a:lnSpc>
                <a:spcPct val="125000"/>
              </a:lnSpc>
            </a:pPr>
            <a:r>
              <a:rPr lang="zh-CN" altLang="zh-CN" i="1">
                <a:solidFill>
                  <a:schemeClr val="tx2"/>
                </a:solidFill>
                <a:latin typeface="Times New Roman" pitchFamily="18" charset="0"/>
                <a:cs typeface="Times New Roman" pitchFamily="18" charset="0"/>
              </a:rPr>
              <a:t>		</a:t>
            </a:r>
            <a:r>
              <a:rPr lang="en-US" altLang="zh-CN" sz="2800" b="1" i="1">
                <a:solidFill>
                  <a:schemeClr val="tx2"/>
                </a:solidFill>
                <a:latin typeface="Times New Roman" pitchFamily="18" charset="0"/>
                <a:cs typeface="Times New Roman" pitchFamily="18" charset="0"/>
              </a:rPr>
              <a:t>U</a:t>
            </a:r>
            <a:r>
              <a:rPr lang="en-US" altLang="zh-CN" sz="2800" b="1" baseline="-25000">
                <a:solidFill>
                  <a:schemeClr val="tx2"/>
                </a:solidFill>
                <a:latin typeface="Times New Roman" pitchFamily="18" charset="0"/>
                <a:cs typeface="Times New Roman" pitchFamily="18" charset="0"/>
              </a:rPr>
              <a:t>1</a:t>
            </a:r>
            <a:r>
              <a:rPr lang="zh-CN" altLang="en-US" sz="2800" b="1">
                <a:solidFill>
                  <a:schemeClr val="tx2"/>
                </a:solidFill>
                <a:latin typeface="Times New Roman" pitchFamily="18" charset="0"/>
                <a:cs typeface="Times New Roman" pitchFamily="18" charset="0"/>
              </a:rPr>
              <a:t>，</a:t>
            </a:r>
            <a:r>
              <a:rPr lang="en-US" altLang="zh-CN" sz="2800" b="1" i="1">
                <a:solidFill>
                  <a:schemeClr val="tx2"/>
                </a:solidFill>
                <a:latin typeface="Times New Roman" pitchFamily="18" charset="0"/>
                <a:cs typeface="Times New Roman" pitchFamily="18" charset="0"/>
              </a:rPr>
              <a:t>U</a:t>
            </a:r>
            <a:r>
              <a:rPr lang="en-US" altLang="zh-CN" sz="2800" b="1" baseline="-25000">
                <a:solidFill>
                  <a:schemeClr val="tx2"/>
                </a:solidFill>
                <a:latin typeface="Times New Roman" pitchFamily="18" charset="0"/>
                <a:cs typeface="Times New Roman" pitchFamily="18" charset="0"/>
              </a:rPr>
              <a:t>2</a:t>
            </a:r>
            <a:r>
              <a:rPr lang="zh-CN" altLang="en-US" sz="2800" b="1">
                <a:solidFill>
                  <a:schemeClr val="tx2"/>
                </a:solidFill>
                <a:latin typeface="Times New Roman" pitchFamily="18" charset="0"/>
                <a:cs typeface="Times New Roman" pitchFamily="18" charset="0"/>
              </a:rPr>
              <a:t>，</a:t>
            </a:r>
            <a:r>
              <a:rPr lang="en-US" altLang="zh-CN" sz="2800" b="1">
                <a:solidFill>
                  <a:schemeClr val="tx2"/>
                </a:solidFill>
                <a:latin typeface="Times New Roman" pitchFamily="18" charset="0"/>
                <a:cs typeface="Times New Roman" pitchFamily="18" charset="0"/>
              </a:rPr>
              <a:t>…</a:t>
            </a:r>
            <a:r>
              <a:rPr lang="zh-CN" altLang="en-US" sz="2800" b="1">
                <a:solidFill>
                  <a:schemeClr val="tx2"/>
                </a:solidFill>
                <a:latin typeface="Times New Roman" pitchFamily="18" charset="0"/>
                <a:cs typeface="Times New Roman" pitchFamily="18" charset="0"/>
              </a:rPr>
              <a:t>，</a:t>
            </a:r>
            <a:r>
              <a:rPr lang="en-US" altLang="zh-CN" sz="2800" b="1" i="1">
                <a:solidFill>
                  <a:schemeClr val="tx2"/>
                </a:solidFill>
                <a:latin typeface="Times New Roman" pitchFamily="18" charset="0"/>
                <a:cs typeface="Times New Roman" pitchFamily="18" charset="0"/>
              </a:rPr>
              <a:t>U</a:t>
            </a:r>
            <a:r>
              <a:rPr lang="en-US" altLang="zh-CN" sz="2800" b="1" i="1" baseline="-25000">
                <a:solidFill>
                  <a:schemeClr val="tx2"/>
                </a:solidFill>
                <a:latin typeface="Times New Roman" pitchFamily="18" charset="0"/>
                <a:cs typeface="Times New Roman" pitchFamily="18" charset="0"/>
              </a:rPr>
              <a:t>N</a:t>
            </a:r>
            <a:r>
              <a:rPr lang="en-US" altLang="zh-CN" sz="2800" b="1" baseline="-25000">
                <a:solidFill>
                  <a:schemeClr val="tx2"/>
                </a:solidFill>
                <a:latin typeface="Times New Roman" pitchFamily="18" charset="0"/>
                <a:cs typeface="Times New Roman" pitchFamily="18" charset="0"/>
              </a:rPr>
              <a:t>-1</a:t>
            </a:r>
            <a:endParaRPr lang="en-US" altLang="zh-CN" sz="2800" b="1" i="1" baseline="-25000">
              <a:solidFill>
                <a:schemeClr val="tx2"/>
              </a:solidFill>
              <a:latin typeface="Times New Roman" pitchFamily="18" charset="0"/>
              <a:cs typeface="Times New Roman" pitchFamily="18" charset="0"/>
            </a:endParaRPr>
          </a:p>
        </p:txBody>
      </p:sp>
      <p:sp>
        <p:nvSpPr>
          <p:cNvPr id="91145" name="Text Box 9"/>
          <p:cNvSpPr txBox="1">
            <a:spLocks noChangeArrowheads="1"/>
          </p:cNvSpPr>
          <p:nvPr/>
        </p:nvSpPr>
        <p:spPr bwMode="auto">
          <a:xfrm>
            <a:off x="669925" y="5241925"/>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73075" indent="-4730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tx2"/>
                </a:solidFill>
                <a:latin typeface="Times New Roman" pitchFamily="18" charset="0"/>
                <a:cs typeface="Times New Roman" pitchFamily="18" charset="0"/>
              </a:rPr>
              <a:t>4</a:t>
            </a:r>
            <a:r>
              <a:rPr lang="zh-CN" altLang="en-US" sz="2400" b="1">
                <a:solidFill>
                  <a:schemeClr val="tx2"/>
                </a:solidFill>
                <a:latin typeface="Times New Roman" pitchFamily="18" charset="0"/>
                <a:cs typeface="Times New Roman" pitchFamily="18" charset="0"/>
              </a:rPr>
              <a:t>、根据各个支路的连接位置，利用结点电压求出所需的支路电压；根据支路的特性确定支路电流。</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53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2"/>
                                        </p:tgtEl>
                                        <p:attrNameLst>
                                          <p:attrName>style.visibility</p:attrName>
                                        </p:attrNameLst>
                                      </p:cBhvr>
                                      <p:to>
                                        <p:strVal val="visible"/>
                                      </p:to>
                                    </p:set>
                                    <p:anim calcmode="lin" valueType="num">
                                      <p:cBhvr additive="base">
                                        <p:cTn id="13" dur="500" fill="hold"/>
                                        <p:tgtEl>
                                          <p:spTgt spid="91142"/>
                                        </p:tgtEl>
                                        <p:attrNameLst>
                                          <p:attrName>ppt_x</p:attrName>
                                        </p:attrNameLst>
                                      </p:cBhvr>
                                      <p:tavLst>
                                        <p:tav tm="0">
                                          <p:val>
                                            <p:strVal val="0-#ppt_w/2"/>
                                          </p:val>
                                        </p:tav>
                                        <p:tav tm="100000">
                                          <p:val>
                                            <p:strVal val="#ppt_x"/>
                                          </p:val>
                                        </p:tav>
                                      </p:tavLst>
                                    </p:anim>
                                    <p:anim calcmode="lin" valueType="num">
                                      <p:cBhvr additive="base">
                                        <p:cTn id="14" dur="5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3"/>
                                        </p:tgtEl>
                                        <p:attrNameLst>
                                          <p:attrName>style.visibility</p:attrName>
                                        </p:attrNameLst>
                                      </p:cBhvr>
                                      <p:to>
                                        <p:strVal val="visible"/>
                                      </p:to>
                                    </p:set>
                                    <p:anim calcmode="lin" valueType="num">
                                      <p:cBhvr additive="base">
                                        <p:cTn id="19" dur="500" fill="hold"/>
                                        <p:tgtEl>
                                          <p:spTgt spid="91143"/>
                                        </p:tgtEl>
                                        <p:attrNameLst>
                                          <p:attrName>ppt_x</p:attrName>
                                        </p:attrNameLst>
                                      </p:cBhvr>
                                      <p:tavLst>
                                        <p:tav tm="0">
                                          <p:val>
                                            <p:strVal val="0-#ppt_w/2"/>
                                          </p:val>
                                        </p:tav>
                                        <p:tav tm="100000">
                                          <p:val>
                                            <p:strVal val="#ppt_x"/>
                                          </p:val>
                                        </p:tav>
                                      </p:tavLst>
                                    </p:anim>
                                    <p:anim calcmode="lin" valueType="num">
                                      <p:cBhvr additive="base">
                                        <p:cTn id="20"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4"/>
                                        </p:tgtEl>
                                        <p:attrNameLst>
                                          <p:attrName>style.visibility</p:attrName>
                                        </p:attrNameLst>
                                      </p:cBhvr>
                                      <p:to>
                                        <p:strVal val="visible"/>
                                      </p:to>
                                    </p:set>
                                    <p:anim calcmode="lin" valueType="num">
                                      <p:cBhvr additive="base">
                                        <p:cTn id="25" dur="500" fill="hold"/>
                                        <p:tgtEl>
                                          <p:spTgt spid="91144"/>
                                        </p:tgtEl>
                                        <p:attrNameLst>
                                          <p:attrName>ppt_x</p:attrName>
                                        </p:attrNameLst>
                                      </p:cBhvr>
                                      <p:tavLst>
                                        <p:tav tm="0">
                                          <p:val>
                                            <p:strVal val="0-#ppt_w/2"/>
                                          </p:val>
                                        </p:tav>
                                        <p:tav tm="100000">
                                          <p:val>
                                            <p:strVal val="#ppt_x"/>
                                          </p:val>
                                        </p:tav>
                                      </p:tavLst>
                                    </p:anim>
                                    <p:anim calcmode="lin" valueType="num">
                                      <p:cBhvr additive="base">
                                        <p:cTn id="26" dur="500" fill="hold"/>
                                        <p:tgtEl>
                                          <p:spTgt spid="9114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P spid="91142" grpId="0" autoUpdateAnimBg="0"/>
      <p:bldP spid="91143" grpId="0" autoUpdateAnimBg="0"/>
      <p:bldP spid="91144" grpId="0" autoUpdateAnimBg="0"/>
      <p:bldP spid="9114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6</a:t>
            </a:r>
            <a:r>
              <a:rPr lang="zh-CN" altLang="en-US" smtClean="0">
                <a:ea typeface="楷体_GB2312" pitchFamily="49" charset="-122"/>
              </a:rPr>
              <a:t>）</a:t>
            </a:r>
          </a:p>
        </p:txBody>
      </p:sp>
      <p:sp>
        <p:nvSpPr>
          <p:cNvPr id="92164" name="Text Box 4"/>
          <p:cNvSpPr txBox="1">
            <a:spLocks noChangeArrowheads="1"/>
          </p:cNvSpPr>
          <p:nvPr/>
        </p:nvSpPr>
        <p:spPr bwMode="auto">
          <a:xfrm>
            <a:off x="423863" y="5133975"/>
            <a:ext cx="7377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rPr>
              <a:t>参考结点和结点编号如图，列写结点电压方程。</a:t>
            </a:r>
          </a:p>
        </p:txBody>
      </p:sp>
      <p:sp>
        <p:nvSpPr>
          <p:cNvPr id="92165" name="Text Box 5"/>
          <p:cNvSpPr txBox="1">
            <a:spLocks noChangeArrowheads="1"/>
          </p:cNvSpPr>
          <p:nvPr/>
        </p:nvSpPr>
        <p:spPr bwMode="auto">
          <a:xfrm>
            <a:off x="644525" y="933450"/>
            <a:ext cx="8304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400" b="1">
                <a:solidFill>
                  <a:schemeClr val="tx2"/>
                </a:solidFill>
                <a:latin typeface="Times New Roman" pitchFamily="18" charset="0"/>
                <a:cs typeface="Times New Roman" pitchFamily="18" charset="0"/>
              </a:rPr>
              <a:t>图示电路含有</a:t>
            </a:r>
            <a:r>
              <a:rPr lang="en-US" altLang="zh-CN" sz="2400" b="1">
                <a:solidFill>
                  <a:schemeClr val="tx2"/>
                </a:solidFill>
                <a:latin typeface="Times New Roman" pitchFamily="18" charset="0"/>
                <a:cs typeface="Times New Roman" pitchFamily="18" charset="0"/>
              </a:rPr>
              <a:t>5</a:t>
            </a:r>
            <a:r>
              <a:rPr lang="zh-CN" altLang="en-US" sz="2400" b="1">
                <a:solidFill>
                  <a:schemeClr val="tx2"/>
                </a:solidFill>
                <a:latin typeface="Times New Roman" pitchFamily="18" charset="0"/>
                <a:cs typeface="Times New Roman" pitchFamily="18" charset="0"/>
              </a:rPr>
              <a:t>个结点，</a:t>
            </a:r>
            <a:r>
              <a:rPr lang="en-US" altLang="zh-CN" sz="2400" b="1">
                <a:solidFill>
                  <a:schemeClr val="tx2"/>
                </a:solidFill>
                <a:latin typeface="Times New Roman" pitchFamily="18" charset="0"/>
                <a:cs typeface="Times New Roman" pitchFamily="18" charset="0"/>
              </a:rPr>
              <a:t>8</a:t>
            </a:r>
            <a:r>
              <a:rPr lang="zh-CN" altLang="en-US" sz="2400" b="1">
                <a:solidFill>
                  <a:schemeClr val="tx2"/>
                </a:solidFill>
                <a:latin typeface="Times New Roman" pitchFamily="18" charset="0"/>
                <a:cs typeface="Times New Roman" pitchFamily="18" charset="0"/>
              </a:rPr>
              <a:t>条支路。如果用支路电流法求解要解</a:t>
            </a:r>
            <a:r>
              <a:rPr lang="en-US" altLang="zh-CN" sz="2400" b="1">
                <a:solidFill>
                  <a:schemeClr val="tx2"/>
                </a:solidFill>
                <a:latin typeface="Times New Roman" pitchFamily="18" charset="0"/>
                <a:cs typeface="Times New Roman" pitchFamily="18" charset="0"/>
              </a:rPr>
              <a:t>8</a:t>
            </a:r>
            <a:r>
              <a:rPr lang="zh-CN" altLang="en-US" sz="2400" b="1">
                <a:solidFill>
                  <a:schemeClr val="tx2"/>
                </a:solidFill>
                <a:latin typeface="Times New Roman" pitchFamily="18" charset="0"/>
                <a:cs typeface="Times New Roman" pitchFamily="18" charset="0"/>
              </a:rPr>
              <a:t>个联立方程。用结点分析法求解电源功率。</a:t>
            </a:r>
          </a:p>
        </p:txBody>
      </p:sp>
      <p:grpSp>
        <p:nvGrpSpPr>
          <p:cNvPr id="2" name="Group 6"/>
          <p:cNvGrpSpPr>
            <a:grpSpLocks/>
          </p:cNvGrpSpPr>
          <p:nvPr/>
        </p:nvGrpSpPr>
        <p:grpSpPr bwMode="auto">
          <a:xfrm>
            <a:off x="1508125" y="2222500"/>
            <a:ext cx="5561013" cy="2552700"/>
            <a:chOff x="2256" y="192"/>
            <a:chExt cx="3503" cy="1608"/>
          </a:xfrm>
        </p:grpSpPr>
        <p:grpSp>
          <p:nvGrpSpPr>
            <p:cNvPr id="18439" name="Group 7"/>
            <p:cNvGrpSpPr>
              <a:grpSpLocks/>
            </p:cNvGrpSpPr>
            <p:nvPr/>
          </p:nvGrpSpPr>
          <p:grpSpPr bwMode="auto">
            <a:xfrm>
              <a:off x="2256" y="192"/>
              <a:ext cx="3503" cy="1608"/>
              <a:chOff x="2256" y="192"/>
              <a:chExt cx="3503" cy="1608"/>
            </a:xfrm>
          </p:grpSpPr>
          <p:graphicFrame>
            <p:nvGraphicFramePr>
              <p:cNvPr id="18434" name="Object 2"/>
              <p:cNvGraphicFramePr>
                <a:graphicFrameLocks noChangeAspect="1"/>
              </p:cNvGraphicFramePr>
              <p:nvPr/>
            </p:nvGraphicFramePr>
            <p:xfrm>
              <a:off x="2256" y="192"/>
              <a:ext cx="3503" cy="1608"/>
            </p:xfrm>
            <a:graphic>
              <a:graphicData uri="http://schemas.openxmlformats.org/presentationml/2006/ole">
                <mc:AlternateContent xmlns:mc="http://schemas.openxmlformats.org/markup-compatibility/2006">
                  <mc:Choice xmlns:v="urn:schemas-microsoft-com:vml" Requires="v">
                    <p:oleObj spid="_x0000_s18479" name="图片" r:id="rId3" imgW="4614480" imgH="2259000" progId="Word.Picture.8">
                      <p:embed/>
                    </p:oleObj>
                  </mc:Choice>
                  <mc:Fallback>
                    <p:oleObj name="图片" r:id="rId3" imgW="4614480" imgH="2259000" progId="Word.Picture.8">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r="-4251"/>
                          <a:stretch>
                            <a:fillRect/>
                          </a:stretch>
                        </p:blipFill>
                        <p:spPr bwMode="auto">
                          <a:xfrm>
                            <a:off x="2256" y="192"/>
                            <a:ext cx="3503" cy="16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Line 9"/>
              <p:cNvSpPr>
                <a:spLocks noChangeShapeType="1"/>
              </p:cNvSpPr>
              <p:nvPr/>
            </p:nvSpPr>
            <p:spPr bwMode="auto">
              <a:xfrm>
                <a:off x="3906" y="1776"/>
                <a:ext cx="14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40" name="Line 10"/>
            <p:cNvSpPr>
              <a:spLocks noChangeAspect="1" noChangeShapeType="1"/>
            </p:cNvSpPr>
            <p:nvPr/>
          </p:nvSpPr>
          <p:spPr bwMode="auto">
            <a:xfrm>
              <a:off x="5606" y="1234"/>
              <a:ext cx="1" cy="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54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9216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7</a:t>
            </a:r>
            <a:r>
              <a:rPr lang="zh-CN" altLang="en-US" smtClean="0">
                <a:ea typeface="楷体_GB2312" pitchFamily="49" charset="-122"/>
              </a:rPr>
              <a:t>）</a:t>
            </a:r>
          </a:p>
        </p:txBody>
      </p:sp>
      <p:sp>
        <p:nvSpPr>
          <p:cNvPr id="93188" name="Text Box 4"/>
          <p:cNvSpPr txBox="1">
            <a:spLocks noChangeArrowheads="1"/>
          </p:cNvSpPr>
          <p:nvPr/>
        </p:nvSpPr>
        <p:spPr bwMode="auto">
          <a:xfrm>
            <a:off x="492125" y="3286150"/>
            <a:ext cx="606425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0000"/>
              </a:lnSpc>
            </a:pPr>
            <a:r>
              <a:rPr lang="zh-CN" altLang="en-US" sz="2400" b="1">
                <a:solidFill>
                  <a:schemeClr val="tx2"/>
                </a:solidFill>
                <a:latin typeface="Times New Roman" pitchFamily="18" charset="0"/>
                <a:cs typeface="Times New Roman" pitchFamily="18" charset="0"/>
              </a:rPr>
              <a:t>结点 </a:t>
            </a:r>
            <a:r>
              <a:rPr lang="en-US" altLang="zh-CN" sz="2400" b="1">
                <a:solidFill>
                  <a:schemeClr val="tx2"/>
                </a:solidFill>
                <a:latin typeface="Times New Roman" pitchFamily="18" charset="0"/>
                <a:cs typeface="Times New Roman" pitchFamily="18" charset="0"/>
              </a:rPr>
              <a:t>1</a:t>
            </a:r>
            <a:r>
              <a:rPr lang="zh-CN" altLang="en-US" sz="2400" b="1">
                <a:solidFill>
                  <a:schemeClr val="tx2"/>
                </a:solidFill>
                <a:latin typeface="Times New Roman" pitchFamily="18" charset="0"/>
                <a:cs typeface="Times New Roman" pitchFamily="18" charset="0"/>
              </a:rPr>
              <a:t>：</a:t>
            </a:r>
            <a:r>
              <a:rPr lang="en-US" altLang="zh-CN" sz="2400" b="1">
                <a:solidFill>
                  <a:schemeClr val="tx2"/>
                </a:solidFill>
                <a:latin typeface="Times New Roman" pitchFamily="18" charset="0"/>
                <a:cs typeface="Times New Roman" pitchFamily="18" charset="0"/>
              </a:rPr>
              <a:t>(1+0.1+0.1)</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i="1">
                <a:solidFill>
                  <a:schemeClr val="tx2"/>
                </a:solidFill>
                <a:latin typeface="Times New Roman" pitchFamily="18" charset="0"/>
                <a:cs typeface="Times New Roman" pitchFamily="18" charset="0"/>
              </a:rPr>
              <a:t>-</a:t>
            </a:r>
            <a:r>
              <a:rPr lang="en-US" altLang="zh-CN" sz="2400" b="1">
                <a:solidFill>
                  <a:schemeClr val="tx2"/>
                </a:solidFill>
                <a:latin typeface="Times New Roman" pitchFamily="18" charset="0"/>
                <a:cs typeface="Times New Roman" pitchFamily="18" charset="0"/>
              </a:rPr>
              <a:t>0.1</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rPr>
              <a:t>=1</a:t>
            </a:r>
          </a:p>
          <a:p>
            <a:pPr eaLnBrk="1" hangingPunct="1">
              <a:lnSpc>
                <a:spcPct val="140000"/>
              </a:lnSpc>
            </a:pPr>
            <a:r>
              <a:rPr lang="zh-CN" altLang="en-US" sz="2400" b="1">
                <a:solidFill>
                  <a:schemeClr val="tx2"/>
                </a:solidFill>
                <a:latin typeface="Times New Roman" pitchFamily="18" charset="0"/>
                <a:cs typeface="Times New Roman" pitchFamily="18" charset="0"/>
              </a:rPr>
              <a:t>结点 </a:t>
            </a:r>
            <a:r>
              <a:rPr lang="en-US" altLang="zh-CN" sz="2400" b="1">
                <a:solidFill>
                  <a:schemeClr val="tx2"/>
                </a:solidFill>
                <a:latin typeface="Times New Roman" pitchFamily="18" charset="0"/>
                <a:cs typeface="Times New Roman" pitchFamily="18" charset="0"/>
              </a:rPr>
              <a:t>2</a:t>
            </a:r>
            <a:r>
              <a:rPr lang="zh-CN" altLang="en-US" sz="2400" b="1">
                <a:solidFill>
                  <a:schemeClr val="tx2"/>
                </a:solidFill>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+(1+1+0.5)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-0.5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=-0.5</a:t>
            </a:r>
          </a:p>
          <a:p>
            <a:pPr eaLnBrk="1" hangingPunct="1">
              <a:lnSpc>
                <a:spcPct val="140000"/>
              </a:lnSpc>
            </a:pPr>
            <a:r>
              <a:rPr lang="zh-CN" altLang="en-US" sz="2400" b="1">
                <a:solidFill>
                  <a:schemeClr val="tx2"/>
                </a:solidFill>
                <a:latin typeface="Times New Roman" pitchFamily="18" charset="0"/>
                <a:cs typeface="Times New Roman" pitchFamily="18" charset="0"/>
              </a:rPr>
              <a:t>结点 </a:t>
            </a:r>
            <a:r>
              <a:rPr lang="en-US" altLang="zh-CN" sz="2400" b="1">
                <a:solidFill>
                  <a:schemeClr val="tx2"/>
                </a:solidFill>
                <a:latin typeface="Times New Roman" pitchFamily="18" charset="0"/>
                <a:cs typeface="Times New Roman" pitchFamily="18" charset="0"/>
              </a:rPr>
              <a:t>3</a:t>
            </a:r>
            <a:r>
              <a:rPr lang="zh-CN" altLang="en-US" sz="2400" b="1">
                <a:solidFill>
                  <a:schemeClr val="tx2"/>
                </a:solidFill>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-0.5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+(0.5+0.5+0.25)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-0.25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rPr>
              <a:t>=0.5</a:t>
            </a:r>
          </a:p>
          <a:p>
            <a:pPr eaLnBrk="1" hangingPunct="1">
              <a:lnSpc>
                <a:spcPct val="140000"/>
              </a:lnSpc>
            </a:pPr>
            <a:r>
              <a:rPr lang="zh-CN" altLang="en-US" sz="2400" b="1">
                <a:solidFill>
                  <a:schemeClr val="tx2"/>
                </a:solidFill>
                <a:latin typeface="Times New Roman" pitchFamily="18" charset="0"/>
                <a:cs typeface="Times New Roman" pitchFamily="18" charset="0"/>
              </a:rPr>
              <a:t>结点 </a:t>
            </a:r>
            <a:r>
              <a:rPr lang="en-US" altLang="zh-CN" sz="2400" b="1">
                <a:solidFill>
                  <a:schemeClr val="tx2"/>
                </a:solidFill>
                <a:latin typeface="Times New Roman" pitchFamily="18" charset="0"/>
                <a:cs typeface="Times New Roman" pitchFamily="18" charset="0"/>
              </a:rPr>
              <a:t>4</a:t>
            </a:r>
            <a:r>
              <a:rPr lang="zh-CN" altLang="en-US" sz="2400" b="1">
                <a:solidFill>
                  <a:schemeClr val="tx2"/>
                </a:solidFill>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-0.1</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-0.25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+(0.1+0.25+0.25)</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rPr>
              <a:t>=0</a:t>
            </a:r>
          </a:p>
        </p:txBody>
      </p:sp>
      <p:sp>
        <p:nvSpPr>
          <p:cNvPr id="93189" name="Text Box 5"/>
          <p:cNvSpPr txBox="1">
            <a:spLocks noChangeArrowheads="1"/>
          </p:cNvSpPr>
          <p:nvPr/>
        </p:nvSpPr>
        <p:spPr bwMode="auto">
          <a:xfrm>
            <a:off x="5662613" y="871562"/>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解方程得各结点电压：</a:t>
            </a:r>
          </a:p>
        </p:txBody>
      </p:sp>
      <p:sp>
        <p:nvSpPr>
          <p:cNvPr id="93190" name="Text Box 6"/>
          <p:cNvSpPr txBox="1">
            <a:spLocks noChangeArrowheads="1"/>
          </p:cNvSpPr>
          <p:nvPr/>
        </p:nvSpPr>
        <p:spPr bwMode="auto">
          <a:xfrm>
            <a:off x="6662738" y="1379562"/>
            <a:ext cx="21177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=1.2267V</a:t>
            </a:r>
          </a:p>
          <a:p>
            <a:pPr eaLnBrk="1" hangingPunct="1">
              <a:lnSpc>
                <a:spcPct val="150000"/>
              </a:lnSpc>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=0.4239V</a:t>
            </a:r>
          </a:p>
          <a:p>
            <a:pPr eaLnBrk="1" hangingPunct="1">
              <a:lnSpc>
                <a:spcPct val="150000"/>
              </a:lnSpc>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=0.6659V</a:t>
            </a:r>
          </a:p>
          <a:p>
            <a:pPr eaLnBrk="1" hangingPunct="1">
              <a:lnSpc>
                <a:spcPct val="150000"/>
              </a:lnSpc>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rPr>
              <a:t>=0.4819V</a:t>
            </a:r>
          </a:p>
        </p:txBody>
      </p:sp>
      <p:sp>
        <p:nvSpPr>
          <p:cNvPr id="93191" name="Text Box 7"/>
          <p:cNvSpPr txBox="1">
            <a:spLocks noChangeArrowheads="1"/>
          </p:cNvSpPr>
          <p:nvPr/>
        </p:nvSpPr>
        <p:spPr bwMode="auto">
          <a:xfrm>
            <a:off x="317500" y="5314975"/>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chemeClr val="tx2"/>
                </a:solidFill>
                <a:latin typeface="Times New Roman" pitchFamily="18" charset="0"/>
                <a:cs typeface="Times New Roman" pitchFamily="18" charset="0"/>
              </a:rPr>
              <a:t>计算电源功率：</a:t>
            </a:r>
          </a:p>
        </p:txBody>
      </p:sp>
      <p:sp>
        <p:nvSpPr>
          <p:cNvPr id="93192" name="Text Box 8"/>
          <p:cNvSpPr txBox="1">
            <a:spLocks noChangeArrowheads="1"/>
          </p:cNvSpPr>
          <p:nvPr/>
        </p:nvSpPr>
        <p:spPr bwMode="auto">
          <a:xfrm>
            <a:off x="1000125" y="5707087"/>
            <a:ext cx="769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lang="en-US" altLang="zh-CN" sz="2400" b="1" i="1">
                <a:solidFill>
                  <a:schemeClr val="tx2"/>
                </a:solidFill>
                <a:latin typeface="Times New Roman" pitchFamily="18" charset="0"/>
                <a:cs typeface="Times New Roman" pitchFamily="18" charset="0"/>
              </a:rPr>
              <a:t>P</a:t>
            </a:r>
            <a:r>
              <a:rPr lang="en-US" altLang="zh-CN" sz="2400" b="1" baseline="-25000">
                <a:solidFill>
                  <a:schemeClr val="tx2"/>
                </a:solidFill>
                <a:latin typeface="Times New Roman" pitchFamily="18" charset="0"/>
                <a:cs typeface="Times New Roman" pitchFamily="18" charset="0"/>
              </a:rPr>
              <a:t>1A</a:t>
            </a:r>
            <a:r>
              <a:rPr lang="en-US" altLang="zh-CN" sz="2400" b="1">
                <a:solidFill>
                  <a:schemeClr val="tx2"/>
                </a:solidFill>
                <a:latin typeface="Times New Roman" pitchFamily="18" charset="0"/>
                <a:cs typeface="Times New Roman" pitchFamily="18" charset="0"/>
              </a:rPr>
              <a:t>= -1</a:t>
            </a:r>
            <a:r>
              <a:rPr lang="en-US" altLang="zh-CN" sz="2400" b="1">
                <a:solidFill>
                  <a:schemeClr val="tx2"/>
                </a:solidFill>
                <a:latin typeface="Times New Roman" pitchFamily="18" charset="0"/>
                <a:cs typeface="Times New Roman" pitchFamily="18" charset="0"/>
                <a:sym typeface="Symbol" pitchFamily="18" charset="2"/>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 -1.2267W</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P</a:t>
            </a:r>
            <a:r>
              <a:rPr lang="en-US" altLang="zh-CN" sz="2400" b="1" baseline="-25000">
                <a:solidFill>
                  <a:schemeClr val="tx2"/>
                </a:solidFill>
                <a:latin typeface="Times New Roman" pitchFamily="18" charset="0"/>
                <a:cs typeface="Times New Roman" pitchFamily="18" charset="0"/>
              </a:rPr>
              <a:t>0.5A</a:t>
            </a:r>
            <a:r>
              <a:rPr lang="en-US" altLang="zh-CN" sz="2400" b="1">
                <a:solidFill>
                  <a:schemeClr val="tx2"/>
                </a:solidFill>
                <a:latin typeface="Times New Roman" pitchFamily="18" charset="0"/>
                <a:cs typeface="Times New Roman" pitchFamily="18" charset="0"/>
              </a:rPr>
              <a:t>=0.5</a:t>
            </a:r>
            <a:r>
              <a:rPr lang="en-US" altLang="zh-CN" sz="2400" b="1">
                <a:solidFill>
                  <a:schemeClr val="tx2"/>
                </a:solidFill>
                <a:latin typeface="Times New Roman" pitchFamily="18" charset="0"/>
                <a:cs typeface="Times New Roman" pitchFamily="18" charset="0"/>
                <a:sym typeface="Symbol" pitchFamily="18" charset="2"/>
              </a:rPr>
              <a:t></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a:t>
            </a:r>
            <a:r>
              <a:rPr lang="en-US" altLang="zh-CN" sz="2400" b="1" baseline="-25000">
                <a:solidFill>
                  <a:schemeClr val="tx2"/>
                </a:solidFill>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 -0.121W</a:t>
            </a:r>
          </a:p>
        </p:txBody>
      </p:sp>
      <p:grpSp>
        <p:nvGrpSpPr>
          <p:cNvPr id="2" name="Group 9"/>
          <p:cNvGrpSpPr>
            <a:grpSpLocks/>
          </p:cNvGrpSpPr>
          <p:nvPr/>
        </p:nvGrpSpPr>
        <p:grpSpPr bwMode="auto">
          <a:xfrm>
            <a:off x="442913" y="785837"/>
            <a:ext cx="5561012" cy="2552700"/>
            <a:chOff x="2256" y="192"/>
            <a:chExt cx="3503" cy="1608"/>
          </a:xfrm>
        </p:grpSpPr>
        <p:grpSp>
          <p:nvGrpSpPr>
            <p:cNvPr id="19466" name="Group 10"/>
            <p:cNvGrpSpPr>
              <a:grpSpLocks/>
            </p:cNvGrpSpPr>
            <p:nvPr/>
          </p:nvGrpSpPr>
          <p:grpSpPr bwMode="auto">
            <a:xfrm>
              <a:off x="2256" y="192"/>
              <a:ext cx="3503" cy="1608"/>
              <a:chOff x="2256" y="192"/>
              <a:chExt cx="3503" cy="1608"/>
            </a:xfrm>
          </p:grpSpPr>
          <p:graphicFrame>
            <p:nvGraphicFramePr>
              <p:cNvPr id="19458" name="Object 2"/>
              <p:cNvGraphicFramePr>
                <a:graphicFrameLocks noChangeAspect="1"/>
              </p:cNvGraphicFramePr>
              <p:nvPr/>
            </p:nvGraphicFramePr>
            <p:xfrm>
              <a:off x="2256" y="192"/>
              <a:ext cx="3503" cy="1608"/>
            </p:xfrm>
            <a:graphic>
              <a:graphicData uri="http://schemas.openxmlformats.org/presentationml/2006/ole">
                <mc:AlternateContent xmlns:mc="http://schemas.openxmlformats.org/markup-compatibility/2006">
                  <mc:Choice xmlns:v="urn:schemas-microsoft-com:vml" Requires="v">
                    <p:oleObj spid="_x0000_s19506" name="图片" r:id="rId3" imgW="4614480" imgH="2259000" progId="Word.Picture.8">
                      <p:embed/>
                    </p:oleObj>
                  </mc:Choice>
                  <mc:Fallback>
                    <p:oleObj name="图片" r:id="rId3" imgW="4614480" imgH="2259000" progId="Word.Picture.8">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r="-4251"/>
                          <a:stretch>
                            <a:fillRect/>
                          </a:stretch>
                        </p:blipFill>
                        <p:spPr bwMode="auto">
                          <a:xfrm>
                            <a:off x="2256" y="192"/>
                            <a:ext cx="3503" cy="16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8" name="Line 12"/>
              <p:cNvSpPr>
                <a:spLocks noChangeShapeType="1"/>
              </p:cNvSpPr>
              <p:nvPr/>
            </p:nvSpPr>
            <p:spPr bwMode="auto">
              <a:xfrm>
                <a:off x="3906" y="1776"/>
                <a:ext cx="14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67" name="Line 13"/>
            <p:cNvSpPr>
              <a:spLocks noChangeAspect="1" noChangeShapeType="1"/>
            </p:cNvSpPr>
            <p:nvPr/>
          </p:nvSpPr>
          <p:spPr bwMode="auto">
            <a:xfrm>
              <a:off x="5606" y="1234"/>
              <a:ext cx="1" cy="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55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9318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9318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0"/>
                                  </p:stCondLst>
                                  <p:iterate type="lt">
                                    <p:tmAbs val="75"/>
                                  </p:iterate>
                                  <p:childTnLst>
                                    <p:set>
                                      <p:cBhvr>
                                        <p:cTn id="16" dur="1" fill="hold">
                                          <p:stCondLst>
                                            <p:cond delay="74"/>
                                          </p:stCondLst>
                                        </p:cTn>
                                        <p:tgtEl>
                                          <p:spTgt spid="931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93191"/>
                                        </p:tgtEl>
                                        <p:attrNameLst>
                                          <p:attrName>style.visibility</p:attrName>
                                        </p:attrNameLst>
                                      </p:cBhvr>
                                      <p:to>
                                        <p:strVal val="visible"/>
                                      </p:to>
                                    </p:set>
                                  </p:childTnLst>
                                </p:cTn>
                              </p:par>
                            </p:childTnLst>
                          </p:cTn>
                        </p:par>
                        <p:par>
                          <p:cTn id="21" fill="hold" nodeType="afterGroup">
                            <p:stCondLst>
                              <p:cond delay="525"/>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93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189" grpId="0" autoUpdateAnimBg="0"/>
      <p:bldP spid="93190" grpId="0" autoUpdateAnimBg="0"/>
      <p:bldP spid="93191" grpId="0" autoUpdateAnimBg="0"/>
      <p:bldP spid="9319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Rectangle 2"/>
          <p:cNvSpPr>
            <a:spLocks noGrp="1" noChangeArrowheads="1"/>
          </p:cNvSpPr>
          <p:nvPr>
            <p:ph type="title"/>
          </p:nvPr>
        </p:nvSpPr>
        <p:spPr/>
        <p:txBody>
          <a:bodyPr/>
          <a:lstStyle/>
          <a:p>
            <a:pPr eaLnBrk="1" hangingPunct="1"/>
            <a:r>
              <a:rPr lang="en-US" altLang="zh-CN" smtClean="0">
                <a:ea typeface="宋体" charset="-122"/>
              </a:rPr>
              <a:t>2.4  </a:t>
            </a:r>
            <a:r>
              <a:rPr lang="zh-CN" altLang="en-US" smtClean="0">
                <a:ea typeface="宋体" charset="-122"/>
              </a:rPr>
              <a:t>结点电压分析法</a:t>
            </a:r>
            <a:r>
              <a:rPr lang="zh-CN" altLang="en-US" smtClean="0">
                <a:ea typeface="楷体_GB2312" pitchFamily="49" charset="-122"/>
              </a:rPr>
              <a:t>（</a:t>
            </a:r>
            <a:r>
              <a:rPr lang="zh-CN" altLang="en-US" smtClean="0">
                <a:ea typeface="宋体" charset="-122"/>
              </a:rPr>
              <a:t>续</a:t>
            </a:r>
            <a:r>
              <a:rPr lang="en-US" altLang="zh-CN" smtClean="0">
                <a:ea typeface="宋体" charset="-122"/>
              </a:rPr>
              <a:t>8</a:t>
            </a:r>
            <a:r>
              <a:rPr lang="zh-CN" altLang="en-US" smtClean="0">
                <a:ea typeface="楷体_GB2312" pitchFamily="49" charset="-122"/>
              </a:rPr>
              <a:t>）</a:t>
            </a:r>
          </a:p>
        </p:txBody>
      </p:sp>
      <p:sp>
        <p:nvSpPr>
          <p:cNvPr id="132327" name="Text Box 231"/>
          <p:cNvSpPr txBox="1">
            <a:spLocks noChangeArrowheads="1"/>
          </p:cNvSpPr>
          <p:nvPr/>
        </p:nvSpPr>
        <p:spPr bwMode="auto">
          <a:xfrm>
            <a:off x="285750" y="836712"/>
            <a:ext cx="600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用结点电压法求图示电路中电阻</a:t>
            </a:r>
            <a:r>
              <a:rPr kumimoji="1" lang="en-US" altLang="zh-CN" sz="2400" b="1" i="1">
                <a:solidFill>
                  <a:schemeClr val="tx2"/>
                </a:solidFill>
                <a:latin typeface="Times New Roman" pitchFamily="18" charset="0"/>
                <a:cs typeface="Times New Roman" pitchFamily="18" charset="0"/>
              </a:rPr>
              <a:t>R</a:t>
            </a:r>
            <a:r>
              <a:rPr kumimoji="1" lang="en-US" altLang="zh-CN" sz="2400" b="1" baseline="-25000">
                <a:solidFill>
                  <a:schemeClr val="tx2"/>
                </a:solidFill>
                <a:latin typeface="Times New Roman" pitchFamily="18" charset="0"/>
                <a:cs typeface="Times New Roman" pitchFamily="18" charset="0"/>
              </a:rPr>
              <a:t>3</a:t>
            </a:r>
            <a:r>
              <a:rPr kumimoji="1" lang="zh-CN" altLang="en-US" sz="2400" b="1">
                <a:solidFill>
                  <a:schemeClr val="tx2"/>
                </a:solidFill>
                <a:latin typeface="Times New Roman" pitchFamily="18" charset="0"/>
                <a:cs typeface="Times New Roman" pitchFamily="18" charset="0"/>
              </a:rPr>
              <a:t>的功率。</a:t>
            </a:r>
          </a:p>
        </p:txBody>
      </p:sp>
      <p:grpSp>
        <p:nvGrpSpPr>
          <p:cNvPr id="2" name="Group 232"/>
          <p:cNvGrpSpPr>
            <a:grpSpLocks/>
          </p:cNvGrpSpPr>
          <p:nvPr/>
        </p:nvGrpSpPr>
        <p:grpSpPr bwMode="auto">
          <a:xfrm>
            <a:off x="5105400" y="1001812"/>
            <a:ext cx="3889375" cy="2058988"/>
            <a:chOff x="3310" y="144"/>
            <a:chExt cx="2450" cy="1297"/>
          </a:xfrm>
        </p:grpSpPr>
        <p:grpSp>
          <p:nvGrpSpPr>
            <p:cNvPr id="20506" name="Group 233"/>
            <p:cNvGrpSpPr>
              <a:grpSpLocks/>
            </p:cNvGrpSpPr>
            <p:nvPr/>
          </p:nvGrpSpPr>
          <p:grpSpPr bwMode="auto">
            <a:xfrm rot="16200000" flipH="1">
              <a:off x="4211" y="250"/>
              <a:ext cx="157" cy="363"/>
              <a:chOff x="1248" y="230"/>
              <a:chExt cx="157" cy="363"/>
            </a:xfrm>
          </p:grpSpPr>
          <p:sp>
            <p:nvSpPr>
              <p:cNvPr id="20550" name="Oval 234"/>
              <p:cNvSpPr>
                <a:spLocks noChangeArrowheads="1"/>
              </p:cNvSpPr>
              <p:nvPr/>
            </p:nvSpPr>
            <p:spPr bwMode="auto">
              <a:xfrm>
                <a:off x="1261"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51" name="Line 235"/>
              <p:cNvSpPr>
                <a:spLocks noChangeAspect="1" noChangeShapeType="1"/>
              </p:cNvSpPr>
              <p:nvPr/>
            </p:nvSpPr>
            <p:spPr bwMode="auto">
              <a:xfrm>
                <a:off x="1333" y="230"/>
                <a:ext cx="1"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2" name="Line 236"/>
              <p:cNvSpPr>
                <a:spLocks noChangeAspect="1" noChangeShapeType="1"/>
              </p:cNvSpPr>
              <p:nvPr/>
            </p:nvSpPr>
            <p:spPr bwMode="auto">
              <a:xfrm>
                <a:off x="1248" y="289"/>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3" name="Line 237"/>
              <p:cNvSpPr>
                <a:spLocks noChangeAspect="1" noChangeShapeType="1"/>
              </p:cNvSpPr>
              <p:nvPr/>
            </p:nvSpPr>
            <p:spPr bwMode="auto">
              <a:xfrm rot="-5400000">
                <a:off x="1248" y="289"/>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238"/>
              <p:cNvSpPr>
                <a:spLocks noChangeAspect="1" noChangeShapeType="1"/>
              </p:cNvSpPr>
              <p:nvPr/>
            </p:nvSpPr>
            <p:spPr bwMode="auto">
              <a:xfrm>
                <a:off x="1252" y="529"/>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07" name="Group 239"/>
            <p:cNvGrpSpPr>
              <a:grpSpLocks/>
            </p:cNvGrpSpPr>
            <p:nvPr/>
          </p:nvGrpSpPr>
          <p:grpSpPr bwMode="auto">
            <a:xfrm>
              <a:off x="5308" y="812"/>
              <a:ext cx="182" cy="433"/>
              <a:chOff x="1536" y="192"/>
              <a:chExt cx="182" cy="433"/>
            </a:xfrm>
          </p:grpSpPr>
          <p:sp>
            <p:nvSpPr>
              <p:cNvPr id="20545" name="Oval 240"/>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46" name="Line 241"/>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7" name="Line 242"/>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8" name="Line 243"/>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9" name="Line 244"/>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508" name="Group 245"/>
            <p:cNvGrpSpPr>
              <a:grpSpLocks/>
            </p:cNvGrpSpPr>
            <p:nvPr/>
          </p:nvGrpSpPr>
          <p:grpSpPr bwMode="auto">
            <a:xfrm>
              <a:off x="3931" y="788"/>
              <a:ext cx="77" cy="480"/>
              <a:chOff x="1824" y="1344"/>
              <a:chExt cx="77" cy="480"/>
            </a:xfrm>
          </p:grpSpPr>
          <p:sp>
            <p:nvSpPr>
              <p:cNvPr id="20542" name="Rectangle 246"/>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43" name="Line 247"/>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4" name="Line 248"/>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9" name="Text Box 249"/>
            <p:cNvSpPr txBox="1">
              <a:spLocks noChangeArrowheads="1"/>
            </p:cNvSpPr>
            <p:nvPr/>
          </p:nvSpPr>
          <p:spPr bwMode="auto">
            <a:xfrm>
              <a:off x="4012" y="91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1</a:t>
              </a:r>
              <a:endParaRPr kumimoji="1" lang="en-US" altLang="zh-CN" i="1">
                <a:solidFill>
                  <a:schemeClr val="tx2"/>
                </a:solidFill>
                <a:latin typeface="Times New Roman" pitchFamily="18" charset="0"/>
                <a:cs typeface="Times New Roman" pitchFamily="18" charset="0"/>
              </a:endParaRPr>
            </a:p>
          </p:txBody>
        </p:sp>
        <p:grpSp>
          <p:nvGrpSpPr>
            <p:cNvPr id="20510" name="Group 250"/>
            <p:cNvGrpSpPr>
              <a:grpSpLocks/>
            </p:cNvGrpSpPr>
            <p:nvPr/>
          </p:nvGrpSpPr>
          <p:grpSpPr bwMode="auto">
            <a:xfrm rot="5400000">
              <a:off x="4645" y="200"/>
              <a:ext cx="77" cy="480"/>
              <a:chOff x="1824" y="1344"/>
              <a:chExt cx="77" cy="480"/>
            </a:xfrm>
          </p:grpSpPr>
          <p:sp>
            <p:nvSpPr>
              <p:cNvPr id="20539" name="Rectangle 251"/>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40" name="Line 252"/>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 name="Line 253"/>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11" name="Group 254"/>
            <p:cNvGrpSpPr>
              <a:grpSpLocks/>
            </p:cNvGrpSpPr>
            <p:nvPr/>
          </p:nvGrpSpPr>
          <p:grpSpPr bwMode="auto">
            <a:xfrm>
              <a:off x="4972" y="768"/>
              <a:ext cx="77" cy="480"/>
              <a:chOff x="1824" y="1344"/>
              <a:chExt cx="77" cy="480"/>
            </a:xfrm>
          </p:grpSpPr>
          <p:sp>
            <p:nvSpPr>
              <p:cNvPr id="20536" name="Rectangle 255"/>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37" name="Line 256"/>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8" name="Line 257"/>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12" name="Group 258"/>
            <p:cNvGrpSpPr>
              <a:grpSpLocks/>
            </p:cNvGrpSpPr>
            <p:nvPr/>
          </p:nvGrpSpPr>
          <p:grpSpPr bwMode="auto">
            <a:xfrm rot="5400000">
              <a:off x="4456" y="529"/>
              <a:ext cx="77" cy="480"/>
              <a:chOff x="1824" y="1344"/>
              <a:chExt cx="77" cy="480"/>
            </a:xfrm>
          </p:grpSpPr>
          <p:sp>
            <p:nvSpPr>
              <p:cNvPr id="20533" name="Rectangle 259"/>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34" name="Line 260"/>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261"/>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13" name="Group 262"/>
            <p:cNvGrpSpPr>
              <a:grpSpLocks/>
            </p:cNvGrpSpPr>
            <p:nvPr/>
          </p:nvGrpSpPr>
          <p:grpSpPr bwMode="auto">
            <a:xfrm flipH="1" flipV="1">
              <a:off x="3532" y="817"/>
              <a:ext cx="182" cy="433"/>
              <a:chOff x="1536" y="192"/>
              <a:chExt cx="182" cy="433"/>
            </a:xfrm>
          </p:grpSpPr>
          <p:sp>
            <p:nvSpPr>
              <p:cNvPr id="20528" name="Oval 263"/>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0529" name="Line 264"/>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Line 265"/>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1" name="Line 266"/>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Line 267"/>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0514" name="Freeform 268"/>
            <p:cNvSpPr>
              <a:spLocks/>
            </p:cNvSpPr>
            <p:nvPr/>
          </p:nvSpPr>
          <p:spPr bwMode="auto">
            <a:xfrm>
              <a:off x="3638" y="768"/>
              <a:ext cx="662" cy="182"/>
            </a:xfrm>
            <a:custGeom>
              <a:avLst/>
              <a:gdLst>
                <a:gd name="T0" fmla="*/ 0 w 528"/>
                <a:gd name="T1" fmla="*/ 0 h 576"/>
                <a:gd name="T2" fmla="*/ 0 w 528"/>
                <a:gd name="T3" fmla="*/ 0 h 576"/>
                <a:gd name="T4" fmla="*/ 4043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0" y="0"/>
                  </a:lnTo>
                  <a:lnTo>
                    <a:pt x="52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15" name="Freeform 269"/>
            <p:cNvSpPr>
              <a:spLocks/>
            </p:cNvSpPr>
            <p:nvPr/>
          </p:nvSpPr>
          <p:spPr bwMode="auto">
            <a:xfrm flipH="1">
              <a:off x="4724" y="768"/>
              <a:ext cx="662" cy="182"/>
            </a:xfrm>
            <a:custGeom>
              <a:avLst/>
              <a:gdLst>
                <a:gd name="T0" fmla="*/ 0 w 528"/>
                <a:gd name="T1" fmla="*/ 0 h 576"/>
                <a:gd name="T2" fmla="*/ 0 w 528"/>
                <a:gd name="T3" fmla="*/ 0 h 576"/>
                <a:gd name="T4" fmla="*/ 4043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0" y="0"/>
                  </a:lnTo>
                  <a:lnTo>
                    <a:pt x="52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16" name="Freeform 270"/>
            <p:cNvSpPr>
              <a:spLocks/>
            </p:cNvSpPr>
            <p:nvPr/>
          </p:nvSpPr>
          <p:spPr bwMode="auto">
            <a:xfrm>
              <a:off x="3964" y="437"/>
              <a:ext cx="144" cy="326"/>
            </a:xfrm>
            <a:custGeom>
              <a:avLst/>
              <a:gdLst>
                <a:gd name="T0" fmla="*/ 0 w 528"/>
                <a:gd name="T1" fmla="*/ 3 h 576"/>
                <a:gd name="T2" fmla="*/ 0 w 528"/>
                <a:gd name="T3" fmla="*/ 0 h 576"/>
                <a:gd name="T4" fmla="*/ 0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0" y="0"/>
                  </a:lnTo>
                  <a:lnTo>
                    <a:pt x="528" y="0"/>
                  </a:lnTo>
                </a:path>
              </a:pathLst>
            </a:custGeom>
            <a:noFill/>
            <a:ln w="12700">
              <a:solidFill>
                <a:schemeClr val="tx1"/>
              </a:solidFill>
              <a:round/>
              <a:headEnd type="oval" w="sm" len="sm"/>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17" name="Freeform 271"/>
            <p:cNvSpPr>
              <a:spLocks/>
            </p:cNvSpPr>
            <p:nvPr/>
          </p:nvSpPr>
          <p:spPr bwMode="auto">
            <a:xfrm flipH="1">
              <a:off x="4863" y="438"/>
              <a:ext cx="144" cy="326"/>
            </a:xfrm>
            <a:custGeom>
              <a:avLst/>
              <a:gdLst>
                <a:gd name="T0" fmla="*/ 0 w 528"/>
                <a:gd name="T1" fmla="*/ 3 h 576"/>
                <a:gd name="T2" fmla="*/ 0 w 528"/>
                <a:gd name="T3" fmla="*/ 0 h 576"/>
                <a:gd name="T4" fmla="*/ 0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0" y="0"/>
                  </a:lnTo>
                  <a:lnTo>
                    <a:pt x="528" y="0"/>
                  </a:lnTo>
                </a:path>
              </a:pathLst>
            </a:custGeom>
            <a:noFill/>
            <a:ln w="12700">
              <a:solidFill>
                <a:schemeClr val="tx1"/>
              </a:solidFill>
              <a:round/>
              <a:headEnd type="oval" w="sm" len="sm"/>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18" name="Freeform 272"/>
            <p:cNvSpPr>
              <a:spLocks/>
            </p:cNvSpPr>
            <p:nvPr/>
          </p:nvSpPr>
          <p:spPr bwMode="auto">
            <a:xfrm>
              <a:off x="3638" y="1152"/>
              <a:ext cx="864" cy="288"/>
            </a:xfrm>
            <a:custGeom>
              <a:avLst/>
              <a:gdLst>
                <a:gd name="T0" fmla="*/ 0 w 864"/>
                <a:gd name="T1" fmla="*/ 0 h 288"/>
                <a:gd name="T2" fmla="*/ 0 w 864"/>
                <a:gd name="T3" fmla="*/ 288 h 288"/>
                <a:gd name="T4" fmla="*/ 864 w 864"/>
                <a:gd name="T5" fmla="*/ 288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0" y="0"/>
                  </a:moveTo>
                  <a:lnTo>
                    <a:pt x="0" y="288"/>
                  </a:lnTo>
                  <a:lnTo>
                    <a:pt x="864" y="28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19" name="Freeform 273"/>
            <p:cNvSpPr>
              <a:spLocks/>
            </p:cNvSpPr>
            <p:nvPr/>
          </p:nvSpPr>
          <p:spPr bwMode="auto">
            <a:xfrm flipH="1">
              <a:off x="4386" y="1153"/>
              <a:ext cx="998" cy="288"/>
            </a:xfrm>
            <a:custGeom>
              <a:avLst/>
              <a:gdLst>
                <a:gd name="T0" fmla="*/ 0 w 864"/>
                <a:gd name="T1" fmla="*/ 0 h 288"/>
                <a:gd name="T2" fmla="*/ 0 w 864"/>
                <a:gd name="T3" fmla="*/ 288 h 288"/>
                <a:gd name="T4" fmla="*/ 3166 w 864"/>
                <a:gd name="T5" fmla="*/ 288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0" y="0"/>
                  </a:moveTo>
                  <a:lnTo>
                    <a:pt x="0" y="288"/>
                  </a:lnTo>
                  <a:lnTo>
                    <a:pt x="864" y="28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0520" name="Line 274"/>
            <p:cNvSpPr>
              <a:spLocks noChangeShapeType="1"/>
            </p:cNvSpPr>
            <p:nvPr/>
          </p:nvSpPr>
          <p:spPr bwMode="auto">
            <a:xfrm>
              <a:off x="3972" y="1243"/>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0521" name="Line 275"/>
            <p:cNvSpPr>
              <a:spLocks noChangeShapeType="1"/>
            </p:cNvSpPr>
            <p:nvPr/>
          </p:nvSpPr>
          <p:spPr bwMode="auto">
            <a:xfrm>
              <a:off x="5010" y="1238"/>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0522" name="Text Box 276"/>
            <p:cNvSpPr txBox="1">
              <a:spLocks noChangeArrowheads="1"/>
            </p:cNvSpPr>
            <p:nvPr/>
          </p:nvSpPr>
          <p:spPr bwMode="auto">
            <a:xfrm>
              <a:off x="4732" y="91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2</a:t>
              </a:r>
              <a:endParaRPr kumimoji="1" lang="en-US" altLang="zh-CN" i="1">
                <a:solidFill>
                  <a:schemeClr val="tx2"/>
                </a:solidFill>
                <a:latin typeface="Times New Roman" pitchFamily="18" charset="0"/>
                <a:cs typeface="Times New Roman" pitchFamily="18" charset="0"/>
              </a:endParaRPr>
            </a:p>
          </p:txBody>
        </p:sp>
        <p:sp>
          <p:nvSpPr>
            <p:cNvPr id="20523" name="Text Box 277"/>
            <p:cNvSpPr txBox="1">
              <a:spLocks noChangeArrowheads="1"/>
            </p:cNvSpPr>
            <p:nvPr/>
          </p:nvSpPr>
          <p:spPr bwMode="auto">
            <a:xfrm>
              <a:off x="4348" y="49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3</a:t>
              </a:r>
              <a:endParaRPr kumimoji="1" lang="en-US" altLang="zh-CN" i="1">
                <a:solidFill>
                  <a:schemeClr val="tx2"/>
                </a:solidFill>
                <a:latin typeface="Times New Roman" pitchFamily="18" charset="0"/>
                <a:cs typeface="Times New Roman" pitchFamily="18" charset="0"/>
              </a:endParaRPr>
            </a:p>
          </p:txBody>
        </p:sp>
        <p:sp>
          <p:nvSpPr>
            <p:cNvPr id="20524" name="Text Box 278"/>
            <p:cNvSpPr txBox="1">
              <a:spLocks noChangeArrowheads="1"/>
            </p:cNvSpPr>
            <p:nvPr/>
          </p:nvSpPr>
          <p:spPr bwMode="auto">
            <a:xfrm>
              <a:off x="4588" y="144"/>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4</a:t>
              </a:r>
              <a:endParaRPr kumimoji="1" lang="en-US" altLang="zh-CN" i="1">
                <a:solidFill>
                  <a:schemeClr val="tx2"/>
                </a:solidFill>
                <a:latin typeface="Times New Roman" pitchFamily="18" charset="0"/>
                <a:cs typeface="Times New Roman" pitchFamily="18" charset="0"/>
              </a:endParaRPr>
            </a:p>
          </p:txBody>
        </p:sp>
        <p:sp>
          <p:nvSpPr>
            <p:cNvPr id="20525" name="Text Box 279"/>
            <p:cNvSpPr txBox="1">
              <a:spLocks noChangeArrowheads="1"/>
            </p:cNvSpPr>
            <p:nvPr/>
          </p:nvSpPr>
          <p:spPr bwMode="auto">
            <a:xfrm>
              <a:off x="4156" y="148"/>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i="1" baseline="-25000">
                  <a:solidFill>
                    <a:schemeClr val="tx2"/>
                  </a:solidFill>
                  <a:latin typeface="Times New Roman" pitchFamily="18" charset="0"/>
                  <a:cs typeface="Times New Roman" pitchFamily="18" charset="0"/>
                </a:rPr>
                <a:t>S</a:t>
              </a:r>
            </a:p>
          </p:txBody>
        </p:sp>
        <p:sp>
          <p:nvSpPr>
            <p:cNvPr id="20526" name="Text Box 280"/>
            <p:cNvSpPr txBox="1">
              <a:spLocks noChangeArrowheads="1"/>
            </p:cNvSpPr>
            <p:nvPr/>
          </p:nvSpPr>
          <p:spPr bwMode="auto">
            <a:xfrm>
              <a:off x="3310" y="91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r>
                <a:rPr kumimoji="1" lang="en-US" altLang="zh-CN" i="1" baseline="-25000">
                  <a:solidFill>
                    <a:schemeClr val="tx2"/>
                  </a:solidFill>
                  <a:latin typeface="Times New Roman" pitchFamily="18" charset="0"/>
                  <a:cs typeface="Times New Roman" pitchFamily="18" charset="0"/>
                </a:rPr>
                <a:t>S</a:t>
              </a:r>
              <a:r>
                <a:rPr kumimoji="1" lang="en-US" altLang="zh-CN" baseline="-25000">
                  <a:solidFill>
                    <a:schemeClr val="tx2"/>
                  </a:solidFill>
                  <a:latin typeface="Times New Roman" pitchFamily="18" charset="0"/>
                  <a:cs typeface="Times New Roman" pitchFamily="18" charset="0"/>
                </a:rPr>
                <a:t>1</a:t>
              </a:r>
              <a:endParaRPr kumimoji="1" lang="en-US" altLang="zh-CN" i="1" baseline="-25000">
                <a:solidFill>
                  <a:schemeClr val="tx2"/>
                </a:solidFill>
                <a:latin typeface="Times New Roman" pitchFamily="18" charset="0"/>
                <a:cs typeface="Times New Roman" pitchFamily="18" charset="0"/>
              </a:endParaRPr>
            </a:p>
          </p:txBody>
        </p:sp>
        <p:sp>
          <p:nvSpPr>
            <p:cNvPr id="20527" name="Text Box 281"/>
            <p:cNvSpPr txBox="1">
              <a:spLocks noChangeArrowheads="1"/>
            </p:cNvSpPr>
            <p:nvPr/>
          </p:nvSpPr>
          <p:spPr bwMode="auto">
            <a:xfrm>
              <a:off x="5500" y="91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r>
                <a:rPr kumimoji="1" lang="en-US" altLang="zh-CN" i="1" baseline="-25000">
                  <a:solidFill>
                    <a:schemeClr val="tx2"/>
                  </a:solidFill>
                  <a:latin typeface="Times New Roman" pitchFamily="18" charset="0"/>
                  <a:cs typeface="Times New Roman" pitchFamily="18" charset="0"/>
                </a:rPr>
                <a:t>S</a:t>
              </a:r>
              <a:r>
                <a:rPr kumimoji="1" lang="en-US" altLang="zh-CN" baseline="-25000">
                  <a:solidFill>
                    <a:schemeClr val="tx2"/>
                  </a:solidFill>
                  <a:latin typeface="Times New Roman" pitchFamily="18" charset="0"/>
                  <a:cs typeface="Times New Roman" pitchFamily="18" charset="0"/>
                </a:rPr>
                <a:t>2</a:t>
              </a:r>
              <a:endParaRPr kumimoji="1" lang="en-US" altLang="zh-CN" i="1" baseline="-25000">
                <a:solidFill>
                  <a:schemeClr val="tx2"/>
                </a:solidFill>
                <a:latin typeface="Times New Roman" pitchFamily="18" charset="0"/>
                <a:cs typeface="Times New Roman" pitchFamily="18" charset="0"/>
              </a:endParaRPr>
            </a:p>
          </p:txBody>
        </p:sp>
      </p:grpSp>
      <p:sp>
        <p:nvSpPr>
          <p:cNvPr id="132378" name="Text Box 282"/>
          <p:cNvSpPr txBox="1">
            <a:spLocks noChangeArrowheads="1"/>
          </p:cNvSpPr>
          <p:nvPr/>
        </p:nvSpPr>
        <p:spPr bwMode="auto">
          <a:xfrm>
            <a:off x="409575" y="1319312"/>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已知电路元件参数为</a:t>
            </a:r>
          </a:p>
        </p:txBody>
      </p:sp>
      <p:graphicFrame>
        <p:nvGraphicFramePr>
          <p:cNvPr id="132379" name="Object 2"/>
          <p:cNvGraphicFramePr>
            <a:graphicFrameLocks noChangeAspect="1"/>
          </p:cNvGraphicFramePr>
          <p:nvPr>
            <p:extLst>
              <p:ext uri="{D42A27DB-BD31-4B8C-83A1-F6EECF244321}">
                <p14:modId xmlns:p14="http://schemas.microsoft.com/office/powerpoint/2010/main" val="2638506745"/>
              </p:ext>
            </p:extLst>
          </p:nvPr>
        </p:nvGraphicFramePr>
        <p:xfrm>
          <a:off x="1036638" y="1720950"/>
          <a:ext cx="3175000" cy="766762"/>
        </p:xfrm>
        <a:graphic>
          <a:graphicData uri="http://schemas.openxmlformats.org/presentationml/2006/ole">
            <mc:AlternateContent xmlns:mc="http://schemas.openxmlformats.org/markup-compatibility/2006">
              <mc:Choice xmlns:v="urn:schemas-microsoft-com:vml" Requires="v">
                <p:oleObj spid="_x0000_s20888" name="Equation" r:id="rId3" imgW="2517120" imgH="596520" progId="">
                  <p:embed/>
                </p:oleObj>
              </mc:Choice>
              <mc:Fallback>
                <p:oleObj name="Equation" r:id="rId3" imgW="2517120" imgH="596520" progId="">
                  <p:embed/>
                  <p:pic>
                    <p:nvPicPr>
                      <p:cNvPr id="0" name="Picture 3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8" y="1720950"/>
                        <a:ext cx="3175000"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380" name="Text Box 284"/>
          <p:cNvSpPr txBox="1">
            <a:spLocks noChangeArrowheads="1"/>
          </p:cNvSpPr>
          <p:nvPr/>
        </p:nvSpPr>
        <p:spPr bwMode="auto">
          <a:xfrm>
            <a:off x="411163" y="2622650"/>
            <a:ext cx="523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、设定参考结点，对非参考结点标号</a:t>
            </a:r>
          </a:p>
        </p:txBody>
      </p:sp>
      <p:grpSp>
        <p:nvGrpSpPr>
          <p:cNvPr id="10" name="Group 285"/>
          <p:cNvGrpSpPr>
            <a:grpSpLocks/>
          </p:cNvGrpSpPr>
          <p:nvPr/>
        </p:nvGrpSpPr>
        <p:grpSpPr bwMode="auto">
          <a:xfrm>
            <a:off x="7699375" y="3059212"/>
            <a:ext cx="228600" cy="152400"/>
            <a:chOff x="1056" y="1392"/>
            <a:chExt cx="144" cy="96"/>
          </a:xfrm>
        </p:grpSpPr>
        <p:sp>
          <p:nvSpPr>
            <p:cNvPr id="20504" name="Line 286"/>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287"/>
            <p:cNvSpPr>
              <a:spLocks noChangeShapeType="1"/>
            </p:cNvSpPr>
            <p:nvPr/>
          </p:nvSpPr>
          <p:spPr bwMode="auto">
            <a:xfrm flipV="1">
              <a:off x="1128" y="139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2384" name="Text Box 288"/>
          <p:cNvSpPr txBox="1">
            <a:spLocks noChangeArrowheads="1"/>
          </p:cNvSpPr>
          <p:nvPr/>
        </p:nvSpPr>
        <p:spPr bwMode="auto">
          <a:xfrm>
            <a:off x="5718175" y="161141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t>①</a:t>
            </a:r>
          </a:p>
        </p:txBody>
      </p:sp>
      <p:sp>
        <p:nvSpPr>
          <p:cNvPr id="132385" name="Text Box 289"/>
          <p:cNvSpPr txBox="1">
            <a:spLocks noChangeArrowheads="1"/>
          </p:cNvSpPr>
          <p:nvPr/>
        </p:nvSpPr>
        <p:spPr bwMode="auto">
          <a:xfrm>
            <a:off x="7775575" y="161141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t>②</a:t>
            </a:r>
          </a:p>
        </p:txBody>
      </p:sp>
      <p:sp>
        <p:nvSpPr>
          <p:cNvPr id="132386" name="Text Box 290"/>
          <p:cNvSpPr txBox="1">
            <a:spLocks noChangeArrowheads="1"/>
          </p:cNvSpPr>
          <p:nvPr/>
        </p:nvSpPr>
        <p:spPr bwMode="auto">
          <a:xfrm>
            <a:off x="415925" y="3140175"/>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2</a:t>
            </a:r>
            <a:r>
              <a:rPr kumimoji="1" lang="zh-CN" altLang="en-US" sz="2400" b="1">
                <a:solidFill>
                  <a:schemeClr val="tx2"/>
                </a:solidFill>
                <a:latin typeface="Times New Roman" pitchFamily="18" charset="0"/>
                <a:cs typeface="Times New Roman" pitchFamily="18" charset="0"/>
              </a:rPr>
              <a:t>、列结点方程组：</a:t>
            </a:r>
          </a:p>
        </p:txBody>
      </p:sp>
      <p:sp>
        <p:nvSpPr>
          <p:cNvPr id="132387" name="Text Box 291"/>
          <p:cNvSpPr txBox="1">
            <a:spLocks noChangeArrowheads="1"/>
          </p:cNvSpPr>
          <p:nvPr/>
        </p:nvSpPr>
        <p:spPr bwMode="auto">
          <a:xfrm>
            <a:off x="465138" y="3698975"/>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a:t>
            </a:r>
            <a:r>
              <a:rPr kumimoji="1" lang="en-US" altLang="zh-CN" sz="2400" b="1">
                <a:solidFill>
                  <a:schemeClr val="tx2"/>
                </a:solidFill>
                <a:latin typeface="Times New Roman" pitchFamily="18" charset="0"/>
                <a:cs typeface="Times New Roman" pitchFamily="18" charset="0"/>
              </a:rPr>
              <a:t>1</a:t>
            </a:r>
          </a:p>
        </p:txBody>
      </p:sp>
      <p:graphicFrame>
        <p:nvGraphicFramePr>
          <p:cNvPr id="132388" name="Object 3"/>
          <p:cNvGraphicFramePr>
            <a:graphicFrameLocks noChangeAspect="1"/>
          </p:cNvGraphicFramePr>
          <p:nvPr>
            <p:extLst>
              <p:ext uri="{D42A27DB-BD31-4B8C-83A1-F6EECF244321}">
                <p14:modId xmlns:p14="http://schemas.microsoft.com/office/powerpoint/2010/main" val="4266405082"/>
              </p:ext>
            </p:extLst>
          </p:nvPr>
        </p:nvGraphicFramePr>
        <p:xfrm>
          <a:off x="1581150" y="3610075"/>
          <a:ext cx="4745038" cy="777875"/>
        </p:xfrm>
        <a:graphic>
          <a:graphicData uri="http://schemas.openxmlformats.org/presentationml/2006/ole">
            <mc:AlternateContent xmlns:mc="http://schemas.openxmlformats.org/markup-compatibility/2006">
              <mc:Choice xmlns:v="urn:schemas-microsoft-com:vml" Requires="v">
                <p:oleObj spid="_x0000_s20889" name="Equation" r:id="rId5" imgW="3483360" imgH="558360" progId="">
                  <p:embed/>
                </p:oleObj>
              </mc:Choice>
              <mc:Fallback>
                <p:oleObj name="Equation" r:id="rId5" imgW="3483360" imgH="558360" progId="">
                  <p:embed/>
                  <p:pic>
                    <p:nvPicPr>
                      <p:cNvPr id="0" name="Picture 3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3610075"/>
                        <a:ext cx="474503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389" name="Object 4"/>
          <p:cNvGraphicFramePr>
            <a:graphicFrameLocks noChangeAspect="1"/>
          </p:cNvGraphicFramePr>
          <p:nvPr>
            <p:extLst>
              <p:ext uri="{D42A27DB-BD31-4B8C-83A1-F6EECF244321}">
                <p14:modId xmlns:p14="http://schemas.microsoft.com/office/powerpoint/2010/main" val="146436334"/>
              </p:ext>
            </p:extLst>
          </p:nvPr>
        </p:nvGraphicFramePr>
        <p:xfrm>
          <a:off x="1570038" y="3683100"/>
          <a:ext cx="2389187" cy="788987"/>
        </p:xfrm>
        <a:graphic>
          <a:graphicData uri="http://schemas.openxmlformats.org/presentationml/2006/ole">
            <mc:AlternateContent xmlns:mc="http://schemas.openxmlformats.org/markup-compatibility/2006">
              <mc:Choice xmlns:v="urn:schemas-microsoft-com:vml" Requires="v">
                <p:oleObj spid="_x0000_s20890" name="Equation" r:id="rId7" imgW="1576440" imgH="507600" progId="">
                  <p:embed/>
                </p:oleObj>
              </mc:Choice>
              <mc:Fallback>
                <p:oleObj name="Equation" r:id="rId7" imgW="1576440" imgH="507600" progId="">
                  <p:embed/>
                  <p:pic>
                    <p:nvPicPr>
                      <p:cNvPr id="0" name="Picture 3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0038" y="3683100"/>
                        <a:ext cx="23891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390" name="Text Box 294"/>
          <p:cNvSpPr txBox="1">
            <a:spLocks noChangeArrowheads="1"/>
          </p:cNvSpPr>
          <p:nvPr/>
        </p:nvSpPr>
        <p:spPr bwMode="auto">
          <a:xfrm>
            <a:off x="434975" y="5024537"/>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结点</a:t>
            </a:r>
            <a:r>
              <a:rPr kumimoji="1" lang="en-US" altLang="zh-CN" sz="2400" b="1">
                <a:solidFill>
                  <a:schemeClr val="tx2"/>
                </a:solidFill>
                <a:latin typeface="Times New Roman" pitchFamily="18" charset="0"/>
                <a:cs typeface="Times New Roman" pitchFamily="18" charset="0"/>
              </a:rPr>
              <a:t>2</a:t>
            </a:r>
          </a:p>
        </p:txBody>
      </p:sp>
      <p:graphicFrame>
        <p:nvGraphicFramePr>
          <p:cNvPr id="132391" name="Object 5"/>
          <p:cNvGraphicFramePr>
            <a:graphicFrameLocks noChangeAspect="1"/>
          </p:cNvGraphicFramePr>
          <p:nvPr>
            <p:extLst>
              <p:ext uri="{D42A27DB-BD31-4B8C-83A1-F6EECF244321}">
                <p14:modId xmlns:p14="http://schemas.microsoft.com/office/powerpoint/2010/main" val="1855994946"/>
              </p:ext>
            </p:extLst>
          </p:nvPr>
        </p:nvGraphicFramePr>
        <p:xfrm>
          <a:off x="1633538" y="4908650"/>
          <a:ext cx="5097462" cy="777875"/>
        </p:xfrm>
        <a:graphic>
          <a:graphicData uri="http://schemas.openxmlformats.org/presentationml/2006/ole">
            <mc:AlternateContent xmlns:mc="http://schemas.openxmlformats.org/markup-compatibility/2006">
              <mc:Choice xmlns:v="urn:schemas-microsoft-com:vml" Requires="v">
                <p:oleObj spid="_x0000_s20891" name="Equation" r:id="rId9" imgW="3763080" imgH="558360" progId="">
                  <p:embed/>
                </p:oleObj>
              </mc:Choice>
              <mc:Fallback>
                <p:oleObj name="Equation" r:id="rId9" imgW="3763080" imgH="558360" progId="">
                  <p:embed/>
                  <p:pic>
                    <p:nvPicPr>
                      <p:cNvPr id="0" name="Picture 3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3538" y="4908650"/>
                        <a:ext cx="5097462"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392" name="Object 6"/>
          <p:cNvGraphicFramePr>
            <a:graphicFrameLocks noChangeAspect="1"/>
          </p:cNvGraphicFramePr>
          <p:nvPr>
            <p:extLst>
              <p:ext uri="{D42A27DB-BD31-4B8C-83A1-F6EECF244321}">
                <p14:modId xmlns:p14="http://schemas.microsoft.com/office/powerpoint/2010/main" val="2910593620"/>
              </p:ext>
            </p:extLst>
          </p:nvPr>
        </p:nvGraphicFramePr>
        <p:xfrm>
          <a:off x="1547813" y="4934050"/>
          <a:ext cx="2641600" cy="787400"/>
        </p:xfrm>
        <a:graphic>
          <a:graphicData uri="http://schemas.openxmlformats.org/presentationml/2006/ole">
            <mc:AlternateContent xmlns:mc="http://schemas.openxmlformats.org/markup-compatibility/2006">
              <mc:Choice xmlns:v="urn:schemas-microsoft-com:vml" Requires="v">
                <p:oleObj spid="_x0000_s20892" name="Equation" r:id="rId11" imgW="1754280" imgH="507600" progId="">
                  <p:embed/>
                </p:oleObj>
              </mc:Choice>
              <mc:Fallback>
                <p:oleObj name="Equation" r:id="rId11" imgW="1754280" imgH="507600" progId="">
                  <p:embed/>
                  <p:pic>
                    <p:nvPicPr>
                      <p:cNvPr id="0" name="Picture 3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4934050"/>
                        <a:ext cx="26416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393" name="Text Box 297"/>
          <p:cNvSpPr txBox="1">
            <a:spLocks noChangeArrowheads="1"/>
          </p:cNvSpPr>
          <p:nvPr/>
        </p:nvSpPr>
        <p:spPr bwMode="auto">
          <a:xfrm>
            <a:off x="5868988" y="3212976"/>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dirty="0">
                <a:solidFill>
                  <a:schemeClr val="tx2"/>
                </a:solidFill>
                <a:latin typeface="Times New Roman" pitchFamily="18" charset="0"/>
                <a:cs typeface="Times New Roman" pitchFamily="18" charset="0"/>
              </a:rPr>
              <a:t>3</a:t>
            </a:r>
            <a:r>
              <a:rPr kumimoji="1" lang="zh-CN" altLang="en-US" sz="2400" b="1" dirty="0">
                <a:solidFill>
                  <a:schemeClr val="tx2"/>
                </a:solidFill>
                <a:latin typeface="Times New Roman" pitchFamily="18" charset="0"/>
                <a:cs typeface="Times New Roman" pitchFamily="18" charset="0"/>
              </a:rPr>
              <a:t>、解方程</a:t>
            </a:r>
          </a:p>
        </p:txBody>
      </p:sp>
      <p:graphicFrame>
        <p:nvGraphicFramePr>
          <p:cNvPr id="132394" name="Object 7"/>
          <p:cNvGraphicFramePr>
            <a:graphicFrameLocks noChangeAspect="1"/>
          </p:cNvGraphicFramePr>
          <p:nvPr>
            <p:extLst>
              <p:ext uri="{D42A27DB-BD31-4B8C-83A1-F6EECF244321}">
                <p14:modId xmlns:p14="http://schemas.microsoft.com/office/powerpoint/2010/main" val="2707429599"/>
              </p:ext>
            </p:extLst>
          </p:nvPr>
        </p:nvGraphicFramePr>
        <p:xfrm>
          <a:off x="6240463" y="3922812"/>
          <a:ext cx="2638425" cy="449263"/>
        </p:xfrm>
        <a:graphic>
          <a:graphicData uri="http://schemas.openxmlformats.org/presentationml/2006/ole">
            <mc:AlternateContent xmlns:mc="http://schemas.openxmlformats.org/markup-compatibility/2006">
              <mc:Choice xmlns:v="urn:schemas-microsoft-com:vml" Requires="v">
                <p:oleObj spid="_x0000_s20893" name="Equation" r:id="rId13" imgW="1779840" imgH="291960" progId="">
                  <p:embed/>
                </p:oleObj>
              </mc:Choice>
              <mc:Fallback>
                <p:oleObj name="Equation" r:id="rId13" imgW="1779840" imgH="291960" progId="">
                  <p:embed/>
                  <p:pic>
                    <p:nvPicPr>
                      <p:cNvPr id="0" name="Picture 3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463" y="3922812"/>
                        <a:ext cx="263842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397" name="Text Box 301"/>
          <p:cNvSpPr txBox="1">
            <a:spLocks noChangeArrowheads="1"/>
          </p:cNvSpPr>
          <p:nvPr/>
        </p:nvSpPr>
        <p:spPr bwMode="auto">
          <a:xfrm>
            <a:off x="5868988" y="4330800"/>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cs typeface="Times New Roman" pitchFamily="18" charset="0"/>
              </a:rPr>
              <a:t>4</a:t>
            </a:r>
            <a:r>
              <a:rPr kumimoji="1" lang="zh-CN" altLang="en-US" sz="2400" b="1">
                <a:solidFill>
                  <a:schemeClr val="tx2"/>
                </a:solidFill>
                <a:latin typeface="Times New Roman" pitchFamily="18" charset="0"/>
                <a:cs typeface="Times New Roman" pitchFamily="18" charset="0"/>
              </a:rPr>
              <a:t>、计算功率</a:t>
            </a:r>
          </a:p>
        </p:txBody>
      </p:sp>
      <p:graphicFrame>
        <p:nvGraphicFramePr>
          <p:cNvPr id="132398" name="Object 8"/>
          <p:cNvGraphicFramePr>
            <a:graphicFrameLocks noChangeAspect="1"/>
          </p:cNvGraphicFramePr>
          <p:nvPr>
            <p:extLst>
              <p:ext uri="{D42A27DB-BD31-4B8C-83A1-F6EECF244321}">
                <p14:modId xmlns:p14="http://schemas.microsoft.com/office/powerpoint/2010/main" val="412766107"/>
              </p:ext>
            </p:extLst>
          </p:nvPr>
        </p:nvGraphicFramePr>
        <p:xfrm>
          <a:off x="6321425" y="4740375"/>
          <a:ext cx="2051050" cy="1370012"/>
        </p:xfrm>
        <a:graphic>
          <a:graphicData uri="http://schemas.openxmlformats.org/presentationml/2006/ole">
            <mc:AlternateContent xmlns:mc="http://schemas.openxmlformats.org/markup-compatibility/2006">
              <mc:Choice xmlns:v="urn:schemas-microsoft-com:vml" Requires="v">
                <p:oleObj spid="_x0000_s20894" name="Equation" r:id="rId15" imgW="1360080" imgH="901080" progId="">
                  <p:embed/>
                </p:oleObj>
              </mc:Choice>
              <mc:Fallback>
                <p:oleObj name="Equation" r:id="rId15" imgW="1360080" imgH="901080" progId="">
                  <p:embed/>
                  <p:pic>
                    <p:nvPicPr>
                      <p:cNvPr id="0" name="Picture 3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1425" y="4740375"/>
                        <a:ext cx="2051050" cy="137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400" name="Object 9"/>
          <p:cNvGraphicFramePr>
            <a:graphicFrameLocks noChangeAspect="1"/>
          </p:cNvGraphicFramePr>
          <p:nvPr>
            <p:extLst>
              <p:ext uri="{D42A27DB-BD31-4B8C-83A1-F6EECF244321}">
                <p14:modId xmlns:p14="http://schemas.microsoft.com/office/powerpoint/2010/main" val="2112115541"/>
              </p:ext>
            </p:extLst>
          </p:nvPr>
        </p:nvGraphicFramePr>
        <p:xfrm>
          <a:off x="2760663" y="4419700"/>
          <a:ext cx="1903412" cy="431800"/>
        </p:xfrm>
        <a:graphic>
          <a:graphicData uri="http://schemas.openxmlformats.org/presentationml/2006/ole">
            <mc:AlternateContent xmlns:mc="http://schemas.openxmlformats.org/markup-compatibility/2006">
              <mc:Choice xmlns:v="urn:schemas-microsoft-com:vml" Requires="v">
                <p:oleObj spid="_x0000_s20895" name="Equation" r:id="rId17" imgW="1258560" imgH="279360" progId="">
                  <p:embed/>
                </p:oleObj>
              </mc:Choice>
              <mc:Fallback>
                <p:oleObj name="Equation" r:id="rId17" imgW="1258560" imgH="279360" progId="">
                  <p:embed/>
                  <p:pic>
                    <p:nvPicPr>
                      <p:cNvPr id="0" name="Picture 3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0663" y="4419700"/>
                        <a:ext cx="1903412"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401" name="Object 10"/>
          <p:cNvGraphicFramePr>
            <a:graphicFrameLocks noChangeAspect="1"/>
          </p:cNvGraphicFramePr>
          <p:nvPr>
            <p:extLst>
              <p:ext uri="{D42A27DB-BD31-4B8C-83A1-F6EECF244321}">
                <p14:modId xmlns:p14="http://schemas.microsoft.com/office/powerpoint/2010/main" val="2125486188"/>
              </p:ext>
            </p:extLst>
          </p:nvPr>
        </p:nvGraphicFramePr>
        <p:xfrm>
          <a:off x="2760663" y="5745262"/>
          <a:ext cx="2260600" cy="431800"/>
        </p:xfrm>
        <a:graphic>
          <a:graphicData uri="http://schemas.openxmlformats.org/presentationml/2006/ole">
            <mc:AlternateContent xmlns:mc="http://schemas.openxmlformats.org/markup-compatibility/2006">
              <mc:Choice xmlns:v="urn:schemas-microsoft-com:vml" Requires="v">
                <p:oleObj spid="_x0000_s20896" name="Equation" r:id="rId19" imgW="1500120" imgH="279360" progId="">
                  <p:embed/>
                </p:oleObj>
              </mc:Choice>
              <mc:Fallback>
                <p:oleObj name="Equation" r:id="rId19" imgW="1500120" imgH="279360" progId="">
                  <p:embed/>
                  <p:pic>
                    <p:nvPicPr>
                      <p:cNvPr id="0" name="Picture 3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60663" y="5745262"/>
                        <a:ext cx="2260600"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56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2327"/>
                                        </p:tgtEl>
                                        <p:attrNameLst>
                                          <p:attrName>style.visibility</p:attrName>
                                        </p:attrNameLst>
                                      </p:cBhvr>
                                      <p:to>
                                        <p:strVal val="visible"/>
                                      </p:to>
                                    </p:set>
                                    <p:animEffect transition="in" filter="wipe(left)">
                                      <p:cBhvr>
                                        <p:cTn id="7" dur="75"/>
                                        <p:tgtEl>
                                          <p:spTgt spid="132327"/>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nodeType="afterGroup">
                            <p:stCondLst>
                              <p:cond delay="1500"/>
                            </p:stCondLst>
                            <p:childTnLst>
                              <p:par>
                                <p:cTn id="12" presetID="22" presetClass="entr" presetSubtype="8" fill="hold" grpId="0" nodeType="afterEffect">
                                  <p:stCondLst>
                                    <p:cond delay="0"/>
                                  </p:stCondLst>
                                  <p:iterate type="lt">
                                    <p:tmPct val="100000"/>
                                  </p:iterate>
                                  <p:childTnLst>
                                    <p:set>
                                      <p:cBhvr>
                                        <p:cTn id="13" dur="1" fill="hold">
                                          <p:stCondLst>
                                            <p:cond delay="0"/>
                                          </p:stCondLst>
                                        </p:cTn>
                                        <p:tgtEl>
                                          <p:spTgt spid="132378"/>
                                        </p:tgtEl>
                                        <p:attrNameLst>
                                          <p:attrName>style.visibility</p:attrName>
                                        </p:attrNameLst>
                                      </p:cBhvr>
                                      <p:to>
                                        <p:strVal val="visible"/>
                                      </p:to>
                                    </p:set>
                                    <p:animEffect transition="in" filter="wipe(left)">
                                      <p:cBhvr>
                                        <p:cTn id="14" dur="75"/>
                                        <p:tgtEl>
                                          <p:spTgt spid="132378"/>
                                        </p:tgtEl>
                                      </p:cBhvr>
                                    </p:animEffect>
                                  </p:childTnLst>
                                </p:cTn>
                              </p:par>
                            </p:childTnLst>
                          </p:cTn>
                        </p:par>
                        <p:par>
                          <p:cTn id="15" fill="hold" nodeType="afterGroup">
                            <p:stCondLst>
                              <p:cond delay="2175"/>
                            </p:stCondLst>
                            <p:childTnLst>
                              <p:par>
                                <p:cTn id="16" presetID="22" presetClass="entr" presetSubtype="8" fill="hold" nodeType="afterEffect">
                                  <p:stCondLst>
                                    <p:cond delay="0"/>
                                  </p:stCondLst>
                                  <p:childTnLst>
                                    <p:set>
                                      <p:cBhvr>
                                        <p:cTn id="17" dur="1" fill="hold">
                                          <p:stCondLst>
                                            <p:cond delay="0"/>
                                          </p:stCondLst>
                                        </p:cTn>
                                        <p:tgtEl>
                                          <p:spTgt spid="132379"/>
                                        </p:tgtEl>
                                        <p:attrNameLst>
                                          <p:attrName>style.visibility</p:attrName>
                                        </p:attrNameLst>
                                      </p:cBhvr>
                                      <p:to>
                                        <p:strVal val="visible"/>
                                      </p:to>
                                    </p:set>
                                    <p:animEffect transition="in" filter="wipe(left)">
                                      <p:cBhvr>
                                        <p:cTn id="18" dur="500"/>
                                        <p:tgtEl>
                                          <p:spTgt spid="1323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32380"/>
                                        </p:tgtEl>
                                        <p:attrNameLst>
                                          <p:attrName>style.visibility</p:attrName>
                                        </p:attrNameLst>
                                      </p:cBhvr>
                                      <p:to>
                                        <p:strVal val="visible"/>
                                      </p:to>
                                    </p:set>
                                    <p:animEffect transition="in" filter="wipe(left)">
                                      <p:cBhvr>
                                        <p:cTn id="23" dur="75"/>
                                        <p:tgtEl>
                                          <p:spTgt spid="132380"/>
                                        </p:tgtEl>
                                      </p:cBhvr>
                                    </p:animEffect>
                                  </p:childTnLst>
                                </p:cTn>
                              </p:par>
                            </p:childTnLst>
                          </p:cTn>
                        </p:par>
                        <p:par>
                          <p:cTn id="24" fill="hold" nodeType="afterGroup">
                            <p:stCondLst>
                              <p:cond delay="1275"/>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1775"/>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132384"/>
                                        </p:tgtEl>
                                        <p:attrNameLst>
                                          <p:attrName>style.visibility</p:attrName>
                                        </p:attrNameLst>
                                      </p:cBhvr>
                                      <p:to>
                                        <p:strVal val="visible"/>
                                      </p:to>
                                    </p:set>
                                    <p:animEffect transition="in" filter="wipe(left)">
                                      <p:cBhvr>
                                        <p:cTn id="31" dur="75"/>
                                        <p:tgtEl>
                                          <p:spTgt spid="132384"/>
                                        </p:tgtEl>
                                      </p:cBhvr>
                                    </p:animEffect>
                                  </p:childTnLst>
                                </p:cTn>
                              </p:par>
                            </p:childTnLst>
                          </p:cTn>
                        </p:par>
                        <p:par>
                          <p:cTn id="32" fill="hold" nodeType="afterGroup">
                            <p:stCondLst>
                              <p:cond delay="1850"/>
                            </p:stCondLst>
                            <p:childTnLst>
                              <p:par>
                                <p:cTn id="33" presetID="22" presetClass="entr" presetSubtype="8" fill="hold" grpId="0" nodeType="afterEffect">
                                  <p:stCondLst>
                                    <p:cond delay="0"/>
                                  </p:stCondLst>
                                  <p:iterate type="lt">
                                    <p:tmPct val="100000"/>
                                  </p:iterate>
                                  <p:childTnLst>
                                    <p:set>
                                      <p:cBhvr>
                                        <p:cTn id="34" dur="1" fill="hold">
                                          <p:stCondLst>
                                            <p:cond delay="0"/>
                                          </p:stCondLst>
                                        </p:cTn>
                                        <p:tgtEl>
                                          <p:spTgt spid="132385"/>
                                        </p:tgtEl>
                                        <p:attrNameLst>
                                          <p:attrName>style.visibility</p:attrName>
                                        </p:attrNameLst>
                                      </p:cBhvr>
                                      <p:to>
                                        <p:strVal val="visible"/>
                                      </p:to>
                                    </p:set>
                                    <p:animEffect transition="in" filter="wipe(left)">
                                      <p:cBhvr>
                                        <p:cTn id="35" dur="75"/>
                                        <p:tgtEl>
                                          <p:spTgt spid="1323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132386"/>
                                        </p:tgtEl>
                                        <p:attrNameLst>
                                          <p:attrName>style.visibility</p:attrName>
                                        </p:attrNameLst>
                                      </p:cBhvr>
                                      <p:to>
                                        <p:strVal val="visible"/>
                                      </p:to>
                                    </p:set>
                                    <p:animEffect transition="in" filter="wipe(left)">
                                      <p:cBhvr>
                                        <p:cTn id="40" dur="75"/>
                                        <p:tgtEl>
                                          <p:spTgt spid="132386"/>
                                        </p:tgtEl>
                                      </p:cBhvr>
                                    </p:animEffect>
                                  </p:childTnLst>
                                </p:cTn>
                              </p:par>
                            </p:childTnLst>
                          </p:cTn>
                        </p:par>
                        <p:par>
                          <p:cTn id="41" fill="hold" nodeType="afterGroup">
                            <p:stCondLst>
                              <p:cond delay="675"/>
                            </p:stCondLst>
                            <p:childTnLst>
                              <p:par>
                                <p:cTn id="42" presetID="22" presetClass="entr" presetSubtype="8" fill="hold" grpId="0" nodeType="afterEffect">
                                  <p:stCondLst>
                                    <p:cond delay="0"/>
                                  </p:stCondLst>
                                  <p:iterate type="lt">
                                    <p:tmPct val="100000"/>
                                  </p:iterate>
                                  <p:childTnLst>
                                    <p:set>
                                      <p:cBhvr>
                                        <p:cTn id="43" dur="1" fill="hold">
                                          <p:stCondLst>
                                            <p:cond delay="0"/>
                                          </p:stCondLst>
                                        </p:cTn>
                                        <p:tgtEl>
                                          <p:spTgt spid="132387"/>
                                        </p:tgtEl>
                                        <p:attrNameLst>
                                          <p:attrName>style.visibility</p:attrName>
                                        </p:attrNameLst>
                                      </p:cBhvr>
                                      <p:to>
                                        <p:strVal val="visible"/>
                                      </p:to>
                                    </p:set>
                                    <p:animEffect transition="in" filter="wipe(left)">
                                      <p:cBhvr>
                                        <p:cTn id="44" dur="75"/>
                                        <p:tgtEl>
                                          <p:spTgt spid="132387"/>
                                        </p:tgtEl>
                                      </p:cBhvr>
                                    </p:animEffect>
                                  </p:childTnLst>
                                </p:cTn>
                              </p:par>
                            </p:childTnLst>
                          </p:cTn>
                        </p:par>
                        <p:par>
                          <p:cTn id="45" fill="hold" nodeType="afterGroup">
                            <p:stCondLst>
                              <p:cond delay="900"/>
                            </p:stCondLst>
                            <p:childTnLst>
                              <p:par>
                                <p:cTn id="46" presetID="22" presetClass="entr" presetSubtype="8" fill="hold" nodeType="afterEffect">
                                  <p:stCondLst>
                                    <p:cond delay="0"/>
                                  </p:stCondLst>
                                  <p:childTnLst>
                                    <p:set>
                                      <p:cBhvr>
                                        <p:cTn id="47" dur="1" fill="hold">
                                          <p:stCondLst>
                                            <p:cond delay="0"/>
                                          </p:stCondLst>
                                        </p:cTn>
                                        <p:tgtEl>
                                          <p:spTgt spid="132388"/>
                                        </p:tgtEl>
                                        <p:attrNameLst>
                                          <p:attrName>style.visibility</p:attrName>
                                        </p:attrNameLst>
                                      </p:cBhvr>
                                      <p:to>
                                        <p:strVal val="visible"/>
                                      </p:to>
                                    </p:set>
                                    <p:animEffect transition="in" filter="wipe(left)">
                                      <p:cBhvr>
                                        <p:cTn id="48" dur="500"/>
                                        <p:tgtEl>
                                          <p:spTgt spid="132388"/>
                                        </p:tgtEl>
                                      </p:cBhvr>
                                    </p:animEffect>
                                  </p:childTnLst>
                                  <p:subTnLst>
                                    <p:set>
                                      <p:cBhvr override="childStyle">
                                        <p:cTn dur="1" fill="hold" display="0" masterRel="nextClick" afterEffect="1"/>
                                        <p:tgtEl>
                                          <p:spTgt spid="132388"/>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32389"/>
                                        </p:tgtEl>
                                        <p:attrNameLst>
                                          <p:attrName>style.visibility</p:attrName>
                                        </p:attrNameLst>
                                      </p:cBhvr>
                                      <p:to>
                                        <p:strVal val="visible"/>
                                      </p:to>
                                    </p:set>
                                    <p:animEffect transition="in" filter="wipe(left)">
                                      <p:cBhvr>
                                        <p:cTn id="53" dur="500"/>
                                        <p:tgtEl>
                                          <p:spTgt spid="132389"/>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32400"/>
                                        </p:tgtEl>
                                        <p:attrNameLst>
                                          <p:attrName>style.visibility</p:attrName>
                                        </p:attrNameLst>
                                      </p:cBhvr>
                                      <p:to>
                                        <p:strVal val="visible"/>
                                      </p:to>
                                    </p:set>
                                    <p:animEffect transition="in" filter="wipe(left)">
                                      <p:cBhvr>
                                        <p:cTn id="57" dur="500"/>
                                        <p:tgtEl>
                                          <p:spTgt spid="13240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132390"/>
                                        </p:tgtEl>
                                        <p:attrNameLst>
                                          <p:attrName>style.visibility</p:attrName>
                                        </p:attrNameLst>
                                      </p:cBhvr>
                                      <p:to>
                                        <p:strVal val="visible"/>
                                      </p:to>
                                    </p:set>
                                    <p:animEffect transition="in" filter="wipe(left)">
                                      <p:cBhvr>
                                        <p:cTn id="62" dur="75"/>
                                        <p:tgtEl>
                                          <p:spTgt spid="132390"/>
                                        </p:tgtEl>
                                      </p:cBhvr>
                                    </p:animEffect>
                                  </p:childTnLst>
                                </p:cTn>
                              </p:par>
                            </p:childTnLst>
                          </p:cTn>
                        </p:par>
                        <p:par>
                          <p:cTn id="63" fill="hold" nodeType="afterGroup">
                            <p:stCondLst>
                              <p:cond delay="225"/>
                            </p:stCondLst>
                            <p:childTnLst>
                              <p:par>
                                <p:cTn id="64" presetID="22" presetClass="entr" presetSubtype="8" fill="hold" nodeType="afterEffect">
                                  <p:stCondLst>
                                    <p:cond delay="0"/>
                                  </p:stCondLst>
                                  <p:childTnLst>
                                    <p:set>
                                      <p:cBhvr>
                                        <p:cTn id="65" dur="1" fill="hold">
                                          <p:stCondLst>
                                            <p:cond delay="0"/>
                                          </p:stCondLst>
                                        </p:cTn>
                                        <p:tgtEl>
                                          <p:spTgt spid="132391"/>
                                        </p:tgtEl>
                                        <p:attrNameLst>
                                          <p:attrName>style.visibility</p:attrName>
                                        </p:attrNameLst>
                                      </p:cBhvr>
                                      <p:to>
                                        <p:strVal val="visible"/>
                                      </p:to>
                                    </p:set>
                                    <p:animEffect transition="in" filter="wipe(left)">
                                      <p:cBhvr>
                                        <p:cTn id="66" dur="500"/>
                                        <p:tgtEl>
                                          <p:spTgt spid="132391"/>
                                        </p:tgtEl>
                                      </p:cBhvr>
                                    </p:animEffect>
                                  </p:childTnLst>
                                  <p:subTnLst>
                                    <p:set>
                                      <p:cBhvr override="childStyle">
                                        <p:cTn dur="1" fill="hold" display="0" masterRel="nextClick" afterEffect="1"/>
                                        <p:tgtEl>
                                          <p:spTgt spid="132391"/>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32392"/>
                                        </p:tgtEl>
                                        <p:attrNameLst>
                                          <p:attrName>style.visibility</p:attrName>
                                        </p:attrNameLst>
                                      </p:cBhvr>
                                      <p:to>
                                        <p:strVal val="visible"/>
                                      </p:to>
                                    </p:set>
                                    <p:animEffect transition="in" filter="wipe(left)">
                                      <p:cBhvr>
                                        <p:cTn id="71" dur="500"/>
                                        <p:tgtEl>
                                          <p:spTgt spid="132392"/>
                                        </p:tgtEl>
                                      </p:cBhvr>
                                    </p:animEffect>
                                  </p:childTnLst>
                                </p:cTn>
                              </p:par>
                            </p:childTnLst>
                          </p:cTn>
                        </p:par>
                        <p:par>
                          <p:cTn id="72" fill="hold" nodeType="afterGroup">
                            <p:stCondLst>
                              <p:cond delay="500"/>
                            </p:stCondLst>
                            <p:childTnLst>
                              <p:par>
                                <p:cTn id="73" presetID="22" presetClass="entr" presetSubtype="8" fill="hold" nodeType="afterEffect">
                                  <p:stCondLst>
                                    <p:cond delay="0"/>
                                  </p:stCondLst>
                                  <p:childTnLst>
                                    <p:set>
                                      <p:cBhvr>
                                        <p:cTn id="74" dur="1" fill="hold">
                                          <p:stCondLst>
                                            <p:cond delay="0"/>
                                          </p:stCondLst>
                                        </p:cTn>
                                        <p:tgtEl>
                                          <p:spTgt spid="132401"/>
                                        </p:tgtEl>
                                        <p:attrNameLst>
                                          <p:attrName>style.visibility</p:attrName>
                                        </p:attrNameLst>
                                      </p:cBhvr>
                                      <p:to>
                                        <p:strVal val="visible"/>
                                      </p:to>
                                    </p:set>
                                    <p:animEffect transition="in" filter="wipe(left)">
                                      <p:cBhvr>
                                        <p:cTn id="75" dur="500"/>
                                        <p:tgtEl>
                                          <p:spTgt spid="1324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iterate type="lt">
                                    <p:tmPct val="100000"/>
                                  </p:iterate>
                                  <p:childTnLst>
                                    <p:set>
                                      <p:cBhvr>
                                        <p:cTn id="79" dur="1" fill="hold">
                                          <p:stCondLst>
                                            <p:cond delay="0"/>
                                          </p:stCondLst>
                                        </p:cTn>
                                        <p:tgtEl>
                                          <p:spTgt spid="132393"/>
                                        </p:tgtEl>
                                        <p:attrNameLst>
                                          <p:attrName>style.visibility</p:attrName>
                                        </p:attrNameLst>
                                      </p:cBhvr>
                                      <p:to>
                                        <p:strVal val="visible"/>
                                      </p:to>
                                    </p:set>
                                    <p:animEffect transition="in" filter="wipe(left)">
                                      <p:cBhvr>
                                        <p:cTn id="80" dur="75"/>
                                        <p:tgtEl>
                                          <p:spTgt spid="13239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32394"/>
                                        </p:tgtEl>
                                        <p:attrNameLst>
                                          <p:attrName>style.visibility</p:attrName>
                                        </p:attrNameLst>
                                      </p:cBhvr>
                                      <p:to>
                                        <p:strVal val="visible"/>
                                      </p:to>
                                    </p:set>
                                    <p:animEffect transition="in" filter="wipe(left)">
                                      <p:cBhvr>
                                        <p:cTn id="85" dur="500"/>
                                        <p:tgtEl>
                                          <p:spTgt spid="13239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iterate type="lt">
                                    <p:tmPct val="100000"/>
                                  </p:iterate>
                                  <p:childTnLst>
                                    <p:set>
                                      <p:cBhvr>
                                        <p:cTn id="89" dur="1" fill="hold">
                                          <p:stCondLst>
                                            <p:cond delay="0"/>
                                          </p:stCondLst>
                                        </p:cTn>
                                        <p:tgtEl>
                                          <p:spTgt spid="132397"/>
                                        </p:tgtEl>
                                        <p:attrNameLst>
                                          <p:attrName>style.visibility</p:attrName>
                                        </p:attrNameLst>
                                      </p:cBhvr>
                                      <p:to>
                                        <p:strVal val="visible"/>
                                      </p:to>
                                    </p:set>
                                    <p:animEffect transition="in" filter="wipe(left)">
                                      <p:cBhvr>
                                        <p:cTn id="90" dur="75"/>
                                        <p:tgtEl>
                                          <p:spTgt spid="13239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32398"/>
                                        </p:tgtEl>
                                        <p:attrNameLst>
                                          <p:attrName>style.visibility</p:attrName>
                                        </p:attrNameLst>
                                      </p:cBhvr>
                                      <p:to>
                                        <p:strVal val="visible"/>
                                      </p:to>
                                    </p:set>
                                    <p:animEffect transition="in" filter="wipe(left)">
                                      <p:cBhvr>
                                        <p:cTn id="95" dur="500"/>
                                        <p:tgtEl>
                                          <p:spTgt spid="132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27" grpId="0" autoUpdateAnimBg="0"/>
      <p:bldP spid="132378" grpId="0" autoUpdateAnimBg="0"/>
      <p:bldP spid="132380" grpId="0" autoUpdateAnimBg="0"/>
      <p:bldP spid="132384" grpId="0" autoUpdateAnimBg="0"/>
      <p:bldP spid="132385" grpId="0" autoUpdateAnimBg="0"/>
      <p:bldP spid="132386" grpId="0" autoUpdateAnimBg="0"/>
      <p:bldP spid="132387" grpId="0" autoUpdateAnimBg="0"/>
      <p:bldP spid="132390" grpId="0" autoUpdateAnimBg="0"/>
      <p:bldP spid="132393" grpId="0" autoUpdateAnimBg="0"/>
      <p:bldP spid="13239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154"/>
          <p:cNvGrpSpPr>
            <a:grpSpLocks/>
          </p:cNvGrpSpPr>
          <p:nvPr/>
        </p:nvGrpSpPr>
        <p:grpSpPr bwMode="auto">
          <a:xfrm>
            <a:off x="4427984" y="908720"/>
            <a:ext cx="4608512" cy="3456421"/>
            <a:chOff x="2653" y="464"/>
            <a:chExt cx="2903" cy="2395"/>
          </a:xfrm>
        </p:grpSpPr>
        <p:sp>
          <p:nvSpPr>
            <p:cNvPr id="64" name="Oval 110"/>
            <p:cNvSpPr>
              <a:spLocks noChangeArrowheads="1"/>
            </p:cNvSpPr>
            <p:nvPr/>
          </p:nvSpPr>
          <p:spPr bwMode="auto">
            <a:xfrm>
              <a:off x="3968" y="2160"/>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Arial" charset="0"/>
                <a:ea typeface="仿宋_GB2312" pitchFamily="49" charset="-122"/>
              </a:endParaRPr>
            </a:p>
          </p:txBody>
        </p:sp>
        <p:sp>
          <p:nvSpPr>
            <p:cNvPr id="65" name="Oval 111"/>
            <p:cNvSpPr>
              <a:spLocks noChangeArrowheads="1"/>
            </p:cNvSpPr>
            <p:nvPr/>
          </p:nvSpPr>
          <p:spPr bwMode="auto">
            <a:xfrm>
              <a:off x="4875" y="890"/>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Arial" charset="0"/>
                <a:ea typeface="仿宋_GB2312" pitchFamily="49" charset="-122"/>
              </a:endParaRPr>
            </a:p>
          </p:txBody>
        </p:sp>
        <p:sp>
          <p:nvSpPr>
            <p:cNvPr id="66" name="Oval 112"/>
            <p:cNvSpPr>
              <a:spLocks noChangeArrowheads="1"/>
            </p:cNvSpPr>
            <p:nvPr/>
          </p:nvSpPr>
          <p:spPr bwMode="auto">
            <a:xfrm>
              <a:off x="3152" y="1207"/>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Arial" charset="0"/>
                <a:ea typeface="仿宋_GB2312" pitchFamily="49" charset="-122"/>
              </a:endParaRPr>
            </a:p>
          </p:txBody>
        </p:sp>
        <p:sp>
          <p:nvSpPr>
            <p:cNvPr id="67" name="Text Box 113"/>
            <p:cNvSpPr txBox="1">
              <a:spLocks noChangeArrowheads="1"/>
            </p:cNvSpPr>
            <p:nvPr/>
          </p:nvSpPr>
          <p:spPr bwMode="auto">
            <a:xfrm>
              <a:off x="2653" y="1207"/>
              <a:ext cx="59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90V</a:t>
              </a:r>
            </a:p>
          </p:txBody>
        </p:sp>
        <p:sp>
          <p:nvSpPr>
            <p:cNvPr id="68" name="Rectangle 114"/>
            <p:cNvSpPr>
              <a:spLocks noChangeArrowheads="1"/>
            </p:cNvSpPr>
            <p:nvPr/>
          </p:nvSpPr>
          <p:spPr bwMode="auto">
            <a:xfrm>
              <a:off x="3333" y="527"/>
              <a:ext cx="1724" cy="18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15"/>
            <p:cNvSpPr>
              <a:spLocks noChangeShapeType="1"/>
            </p:cNvSpPr>
            <p:nvPr/>
          </p:nvSpPr>
          <p:spPr bwMode="auto">
            <a:xfrm>
              <a:off x="3334" y="1797"/>
              <a:ext cx="1723" cy="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16"/>
            <p:cNvSpPr>
              <a:spLocks noChangeShapeType="1"/>
            </p:cNvSpPr>
            <p:nvPr/>
          </p:nvSpPr>
          <p:spPr bwMode="auto">
            <a:xfrm>
              <a:off x="4150" y="527"/>
              <a:ext cx="0" cy="127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Text Box 117"/>
            <p:cNvSpPr txBox="1">
              <a:spLocks noChangeArrowheads="1"/>
            </p:cNvSpPr>
            <p:nvPr/>
          </p:nvSpPr>
          <p:spPr bwMode="auto">
            <a:xfrm>
              <a:off x="3016" y="1525"/>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2" name="Text Box 118"/>
            <p:cNvSpPr txBox="1">
              <a:spLocks noChangeArrowheads="1"/>
            </p:cNvSpPr>
            <p:nvPr/>
          </p:nvSpPr>
          <p:spPr bwMode="auto">
            <a:xfrm flipV="1">
              <a:off x="5148" y="1298"/>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3" name="Text Box 119"/>
            <p:cNvSpPr txBox="1">
              <a:spLocks noChangeArrowheads="1"/>
            </p:cNvSpPr>
            <p:nvPr/>
          </p:nvSpPr>
          <p:spPr bwMode="auto">
            <a:xfrm>
              <a:off x="3515" y="2341"/>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4" name="Text Box 120"/>
            <p:cNvSpPr txBox="1">
              <a:spLocks noChangeArrowheads="1"/>
            </p:cNvSpPr>
            <p:nvPr/>
          </p:nvSpPr>
          <p:spPr bwMode="auto">
            <a:xfrm>
              <a:off x="3016" y="935"/>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5" name="Text Box 121"/>
            <p:cNvSpPr txBox="1">
              <a:spLocks noChangeArrowheads="1"/>
            </p:cNvSpPr>
            <p:nvPr/>
          </p:nvSpPr>
          <p:spPr bwMode="auto">
            <a:xfrm>
              <a:off x="4376" y="2296"/>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6" name="Text Box 122"/>
            <p:cNvSpPr txBox="1">
              <a:spLocks noChangeArrowheads="1"/>
            </p:cNvSpPr>
            <p:nvPr/>
          </p:nvSpPr>
          <p:spPr bwMode="auto">
            <a:xfrm>
              <a:off x="5102" y="572"/>
              <a:ext cx="25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7" name="Text Box 123"/>
            <p:cNvSpPr txBox="1">
              <a:spLocks noChangeArrowheads="1"/>
            </p:cNvSpPr>
            <p:nvPr/>
          </p:nvSpPr>
          <p:spPr bwMode="auto">
            <a:xfrm>
              <a:off x="3515" y="1797"/>
              <a:ext cx="51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a:t>
              </a:r>
              <a:r>
                <a:rPr lang="en-US" altLang="zh-CN" sz="2800" b="0">
                  <a:solidFill>
                    <a:schemeClr val="tx1"/>
                  </a:solidFill>
                  <a:sym typeface="Symbol" pitchFamily="18" charset="2"/>
                </a:rPr>
                <a:t></a:t>
              </a:r>
              <a:endParaRPr lang="en-US" altLang="zh-CN" sz="2800" b="0">
                <a:solidFill>
                  <a:schemeClr val="tx1"/>
                </a:solidFill>
              </a:endParaRPr>
            </a:p>
          </p:txBody>
        </p:sp>
        <p:sp>
          <p:nvSpPr>
            <p:cNvPr id="78" name="Text Box 124"/>
            <p:cNvSpPr txBox="1">
              <a:spLocks noChangeArrowheads="1"/>
            </p:cNvSpPr>
            <p:nvPr/>
          </p:nvSpPr>
          <p:spPr bwMode="auto">
            <a:xfrm>
              <a:off x="2925" y="663"/>
              <a:ext cx="59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a:t>
              </a:r>
              <a:r>
                <a:rPr lang="en-US" altLang="zh-CN" sz="2800" b="0">
                  <a:solidFill>
                    <a:schemeClr val="tx1"/>
                  </a:solidFill>
                  <a:sym typeface="Symbol" pitchFamily="18" charset="2"/>
                </a:rPr>
                <a:t></a:t>
              </a:r>
              <a:endParaRPr lang="en-US" altLang="zh-CN" sz="2800" b="0">
                <a:solidFill>
                  <a:schemeClr val="tx1"/>
                </a:solidFill>
              </a:endParaRPr>
            </a:p>
          </p:txBody>
        </p:sp>
        <p:sp>
          <p:nvSpPr>
            <p:cNvPr id="79" name="Text Box 125"/>
            <p:cNvSpPr txBox="1">
              <a:spLocks noChangeArrowheads="1"/>
            </p:cNvSpPr>
            <p:nvPr/>
          </p:nvSpPr>
          <p:spPr bwMode="auto">
            <a:xfrm>
              <a:off x="4432" y="1797"/>
              <a:ext cx="76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a:t>
              </a:r>
              <a:r>
                <a:rPr lang="en-US" altLang="zh-CN" sz="2800" b="0">
                  <a:solidFill>
                    <a:schemeClr val="tx1"/>
                  </a:solidFill>
                  <a:sym typeface="Symbol" pitchFamily="18" charset="2"/>
                </a:rPr>
                <a:t></a:t>
              </a:r>
              <a:endParaRPr lang="en-US" altLang="zh-CN" sz="2800" b="0">
                <a:solidFill>
                  <a:schemeClr val="tx1"/>
                </a:solidFill>
              </a:endParaRPr>
            </a:p>
          </p:txBody>
        </p:sp>
        <p:sp>
          <p:nvSpPr>
            <p:cNvPr id="80" name="Text Box 126"/>
            <p:cNvSpPr txBox="1">
              <a:spLocks noChangeArrowheads="1"/>
            </p:cNvSpPr>
            <p:nvPr/>
          </p:nvSpPr>
          <p:spPr bwMode="auto">
            <a:xfrm>
              <a:off x="4195" y="663"/>
              <a:ext cx="55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a:t>
              </a:r>
              <a:r>
                <a:rPr lang="en-US" altLang="zh-CN" sz="2800" b="0">
                  <a:solidFill>
                    <a:schemeClr val="tx1"/>
                  </a:solidFill>
                  <a:sym typeface="Symbol" pitchFamily="18" charset="2"/>
                </a:rPr>
                <a:t></a:t>
              </a:r>
              <a:endParaRPr lang="en-US" altLang="zh-CN" sz="2800" b="0">
                <a:solidFill>
                  <a:schemeClr val="tx1"/>
                </a:solidFill>
              </a:endParaRPr>
            </a:p>
          </p:txBody>
        </p:sp>
        <p:sp>
          <p:nvSpPr>
            <p:cNvPr id="81" name="Text Box 127"/>
            <p:cNvSpPr txBox="1">
              <a:spLocks noChangeArrowheads="1"/>
            </p:cNvSpPr>
            <p:nvPr/>
          </p:nvSpPr>
          <p:spPr bwMode="auto">
            <a:xfrm rot="5400000">
              <a:off x="4963" y="1067"/>
              <a:ext cx="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100V</a:t>
              </a:r>
            </a:p>
          </p:txBody>
        </p:sp>
        <p:sp>
          <p:nvSpPr>
            <p:cNvPr id="82" name="Line 128"/>
            <p:cNvSpPr>
              <a:spLocks noChangeShapeType="1"/>
            </p:cNvSpPr>
            <p:nvPr/>
          </p:nvSpPr>
          <p:spPr bwMode="auto">
            <a:xfrm flipV="1">
              <a:off x="4241" y="1525"/>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Text Box 129"/>
            <p:cNvSpPr txBox="1">
              <a:spLocks noChangeArrowheads="1"/>
            </p:cNvSpPr>
            <p:nvPr/>
          </p:nvSpPr>
          <p:spPr bwMode="auto">
            <a:xfrm>
              <a:off x="3651" y="1389"/>
              <a:ext cx="50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20</a:t>
              </a:r>
              <a:r>
                <a:rPr lang="en-US" altLang="zh-CN" sz="2800" b="0">
                  <a:solidFill>
                    <a:schemeClr val="tx1"/>
                  </a:solidFill>
                  <a:sym typeface="Symbol" pitchFamily="18" charset="2"/>
                </a:rPr>
                <a:t>A</a:t>
              </a:r>
              <a:endParaRPr lang="en-US" altLang="zh-CN" sz="2800" b="0">
                <a:solidFill>
                  <a:schemeClr val="tx1"/>
                </a:solidFill>
              </a:endParaRPr>
            </a:p>
          </p:txBody>
        </p:sp>
        <p:sp>
          <p:nvSpPr>
            <p:cNvPr id="84" name="Text Box 130"/>
            <p:cNvSpPr txBox="1">
              <a:spLocks noChangeArrowheads="1"/>
            </p:cNvSpPr>
            <p:nvPr/>
          </p:nvSpPr>
          <p:spPr bwMode="auto">
            <a:xfrm>
              <a:off x="3741" y="2496"/>
              <a:ext cx="9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110V</a:t>
              </a:r>
            </a:p>
          </p:txBody>
        </p:sp>
        <p:sp>
          <p:nvSpPr>
            <p:cNvPr id="85" name="Text Box 131"/>
            <p:cNvSpPr txBox="1">
              <a:spLocks noChangeArrowheads="1"/>
            </p:cNvSpPr>
            <p:nvPr/>
          </p:nvSpPr>
          <p:spPr bwMode="auto">
            <a:xfrm>
              <a:off x="4240" y="1434"/>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86" name="Text Box 132"/>
            <p:cNvSpPr txBox="1">
              <a:spLocks noChangeArrowheads="1"/>
            </p:cNvSpPr>
            <p:nvPr/>
          </p:nvSpPr>
          <p:spPr bwMode="auto">
            <a:xfrm>
              <a:off x="4241" y="890"/>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87" name="Text Box 133"/>
            <p:cNvSpPr txBox="1">
              <a:spLocks noChangeArrowheads="1"/>
            </p:cNvSpPr>
            <p:nvPr/>
          </p:nvSpPr>
          <p:spPr bwMode="auto">
            <a:xfrm>
              <a:off x="4332" y="1162"/>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i="1">
                  <a:solidFill>
                    <a:schemeClr val="tx1"/>
                  </a:solidFill>
                </a:rPr>
                <a:t>U</a:t>
              </a:r>
            </a:p>
          </p:txBody>
        </p:sp>
        <p:sp>
          <p:nvSpPr>
            <p:cNvPr id="88" name="Line 134"/>
            <p:cNvSpPr>
              <a:spLocks noChangeShapeType="1"/>
            </p:cNvSpPr>
            <p:nvPr/>
          </p:nvSpPr>
          <p:spPr bwMode="auto">
            <a:xfrm>
              <a:off x="3515" y="464"/>
              <a:ext cx="363" cy="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35"/>
            <p:cNvSpPr txBox="1">
              <a:spLocks noChangeArrowheads="1"/>
            </p:cNvSpPr>
            <p:nvPr/>
          </p:nvSpPr>
          <p:spPr bwMode="auto">
            <a:xfrm>
              <a:off x="3606" y="482"/>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i="1">
                  <a:solidFill>
                    <a:schemeClr val="tx1"/>
                  </a:solidFill>
                </a:rPr>
                <a:t>I</a:t>
              </a:r>
            </a:p>
          </p:txBody>
        </p:sp>
        <p:sp>
          <p:nvSpPr>
            <p:cNvPr id="90" name="Rectangle 136"/>
            <p:cNvSpPr>
              <a:spLocks noChangeArrowheads="1"/>
            </p:cNvSpPr>
            <p:nvPr/>
          </p:nvSpPr>
          <p:spPr bwMode="auto">
            <a:xfrm>
              <a:off x="4104" y="663"/>
              <a:ext cx="127" cy="3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137"/>
            <p:cNvSpPr>
              <a:spLocks noChangeArrowheads="1"/>
            </p:cNvSpPr>
            <p:nvPr/>
          </p:nvSpPr>
          <p:spPr bwMode="auto">
            <a:xfrm>
              <a:off x="3288" y="663"/>
              <a:ext cx="127" cy="3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 name="Group 138"/>
            <p:cNvGrpSpPr>
              <a:grpSpLocks/>
            </p:cNvGrpSpPr>
            <p:nvPr/>
          </p:nvGrpSpPr>
          <p:grpSpPr bwMode="auto">
            <a:xfrm>
              <a:off x="3969" y="1071"/>
              <a:ext cx="363" cy="363"/>
              <a:chOff x="4785" y="709"/>
              <a:chExt cx="363" cy="363"/>
            </a:xfrm>
          </p:grpSpPr>
          <p:sp>
            <p:nvSpPr>
              <p:cNvPr id="95" name="Oval 139"/>
              <p:cNvSpPr>
                <a:spLocks noChangeArrowheads="1"/>
              </p:cNvSpPr>
              <p:nvPr/>
            </p:nvSpPr>
            <p:spPr bwMode="auto">
              <a:xfrm>
                <a:off x="4785" y="709"/>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Arial" charset="0"/>
                  <a:ea typeface="仿宋_GB2312" pitchFamily="49" charset="-122"/>
                </a:endParaRPr>
              </a:p>
            </p:txBody>
          </p:sp>
          <p:sp>
            <p:nvSpPr>
              <p:cNvPr id="96" name="Line 140"/>
              <p:cNvSpPr>
                <a:spLocks noChangeShapeType="1"/>
              </p:cNvSpPr>
              <p:nvPr/>
            </p:nvSpPr>
            <p:spPr bwMode="auto">
              <a:xfrm>
                <a:off x="4785" y="890"/>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 name="Rectangle 141"/>
            <p:cNvSpPr>
              <a:spLocks noChangeArrowheads="1"/>
            </p:cNvSpPr>
            <p:nvPr/>
          </p:nvSpPr>
          <p:spPr bwMode="auto">
            <a:xfrm>
              <a:off x="4467" y="1706"/>
              <a:ext cx="317" cy="13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142"/>
            <p:cNvSpPr>
              <a:spLocks noChangeArrowheads="1"/>
            </p:cNvSpPr>
            <p:nvPr/>
          </p:nvSpPr>
          <p:spPr bwMode="auto">
            <a:xfrm>
              <a:off x="3560" y="1706"/>
              <a:ext cx="317" cy="13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 name="Text Box 74"/>
          <p:cNvSpPr txBox="1">
            <a:spLocks noChangeArrowheads="1"/>
          </p:cNvSpPr>
          <p:nvPr/>
        </p:nvSpPr>
        <p:spPr bwMode="auto">
          <a:xfrm>
            <a:off x="0" y="856825"/>
            <a:ext cx="4643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dirty="0" smtClean="0">
                <a:solidFill>
                  <a:schemeClr val="tx1"/>
                </a:solidFill>
                <a:latin typeface="楷体_GB2312" pitchFamily="49" charset="-122"/>
              </a:rPr>
              <a:t>用结点法求</a:t>
            </a:r>
            <a:r>
              <a:rPr lang="zh-CN" altLang="en-US" sz="2800" dirty="0">
                <a:solidFill>
                  <a:schemeClr val="tx1"/>
                </a:solidFill>
                <a:latin typeface="楷体_GB2312" pitchFamily="49" charset="-122"/>
              </a:rPr>
              <a:t>电压</a:t>
            </a:r>
            <a:r>
              <a:rPr lang="en-US" altLang="zh-CN" sz="2800" b="0" i="1" dirty="0">
                <a:solidFill>
                  <a:schemeClr val="tx1"/>
                </a:solidFill>
                <a:ea typeface="仿宋_GB2312" pitchFamily="49" charset="-122"/>
              </a:rPr>
              <a:t>U</a:t>
            </a:r>
            <a:r>
              <a:rPr lang="zh-CN" altLang="en-US" sz="2800" dirty="0">
                <a:solidFill>
                  <a:schemeClr val="tx1"/>
                </a:solidFill>
                <a:latin typeface="楷体_GB2312" pitchFamily="49" charset="-122"/>
              </a:rPr>
              <a:t>和电流</a:t>
            </a:r>
            <a:r>
              <a:rPr lang="en-US" altLang="zh-CN" sz="2800" b="0" i="1" dirty="0">
                <a:solidFill>
                  <a:schemeClr val="tx1"/>
                </a:solidFill>
                <a:ea typeface="仿宋_GB2312" pitchFamily="49" charset="-122"/>
              </a:rPr>
              <a:t>I</a:t>
            </a:r>
            <a:r>
              <a:rPr lang="zh-CN" altLang="en-US" sz="2800" b="0" dirty="0">
                <a:solidFill>
                  <a:schemeClr val="tx1"/>
                </a:solidFill>
                <a:ea typeface="仿宋_GB2312" pitchFamily="49" charset="-122"/>
              </a:rPr>
              <a:t>。</a:t>
            </a:r>
            <a:r>
              <a:rPr lang="zh-CN" altLang="en-US" sz="2800" b="0" dirty="0">
                <a:solidFill>
                  <a:schemeClr val="tx1"/>
                </a:solidFill>
                <a:latin typeface="仿宋_GB2312" pitchFamily="49" charset="-122"/>
                <a:ea typeface="仿宋_GB2312" pitchFamily="49" charset="-122"/>
              </a:rPr>
              <a:t> </a:t>
            </a:r>
            <a:endParaRPr lang="zh-CN" altLang="en-US" sz="2800" dirty="0">
              <a:solidFill>
                <a:schemeClr val="tx1"/>
              </a:solidFill>
              <a:latin typeface="Arial" charset="0"/>
            </a:endParaRPr>
          </a:p>
        </p:txBody>
      </p:sp>
      <p:sp>
        <p:nvSpPr>
          <p:cNvPr id="2" name="标题 1"/>
          <p:cNvSpPr>
            <a:spLocks noGrp="1"/>
          </p:cNvSpPr>
          <p:nvPr>
            <p:ph type="title"/>
          </p:nvPr>
        </p:nvSpPr>
        <p:spPr/>
        <p:txBody>
          <a:bodyPr/>
          <a:lstStyle/>
          <a:p>
            <a:r>
              <a:rPr lang="en-US" altLang="zh-CN" dirty="0">
                <a:ea typeface="宋体" charset="-122"/>
              </a:rPr>
              <a:t>2.4  </a:t>
            </a:r>
            <a:r>
              <a:rPr lang="zh-CN" altLang="en-US" dirty="0">
                <a:ea typeface="宋体" charset="-122"/>
              </a:rPr>
              <a:t>结点电压分析法</a:t>
            </a:r>
            <a:r>
              <a:rPr lang="zh-CN" altLang="en-US" dirty="0">
                <a:ea typeface="楷体_GB2312" pitchFamily="49" charset="-122"/>
              </a:rPr>
              <a:t>（</a:t>
            </a:r>
            <a:r>
              <a:rPr lang="zh-CN" altLang="en-US" dirty="0" smtClean="0">
                <a:ea typeface="宋体" charset="-122"/>
              </a:rPr>
              <a:t>续</a:t>
            </a:r>
            <a:r>
              <a:rPr lang="en-US" altLang="zh-CN" dirty="0" smtClean="0">
                <a:ea typeface="宋体" charset="-122"/>
              </a:rPr>
              <a:t>9</a:t>
            </a:r>
            <a:r>
              <a:rPr lang="zh-CN" altLang="en-US" dirty="0" smtClean="0">
                <a:ea typeface="楷体_GB2312" pitchFamily="49" charset="-122"/>
              </a:rPr>
              <a:t>）</a:t>
            </a:r>
            <a:endParaRPr lang="zh-CN" altLang="en-US" dirty="0"/>
          </a:p>
        </p:txBody>
      </p:sp>
      <p:sp>
        <p:nvSpPr>
          <p:cNvPr id="38" name="Oval 86"/>
          <p:cNvSpPr>
            <a:spLocks noChangeArrowheads="1"/>
          </p:cNvSpPr>
          <p:nvPr/>
        </p:nvSpPr>
        <p:spPr bwMode="auto">
          <a:xfrm>
            <a:off x="6696521" y="2849152"/>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latin typeface="Times New Roman" panose="02020603050405020304" pitchFamily="18" charset="0"/>
                <a:cs typeface="Times New Roman" panose="02020603050405020304" pitchFamily="18" charset="0"/>
              </a:rPr>
              <a:t>3</a:t>
            </a:r>
          </a:p>
        </p:txBody>
      </p:sp>
      <p:sp>
        <p:nvSpPr>
          <p:cNvPr id="39" name="Oval 87"/>
          <p:cNvSpPr>
            <a:spLocks noChangeArrowheads="1"/>
          </p:cNvSpPr>
          <p:nvPr/>
        </p:nvSpPr>
        <p:spPr bwMode="auto">
          <a:xfrm>
            <a:off x="5073918" y="2832481"/>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FF0000"/>
                </a:solidFill>
                <a:latin typeface="Times New Roman" panose="02020603050405020304" pitchFamily="18" charset="0"/>
                <a:cs typeface="Times New Roman" panose="02020603050405020304" pitchFamily="18" charset="0"/>
              </a:rPr>
              <a:t>1</a:t>
            </a:r>
          </a:p>
        </p:txBody>
      </p:sp>
      <p:sp>
        <p:nvSpPr>
          <p:cNvPr id="40" name="Oval 88"/>
          <p:cNvSpPr>
            <a:spLocks noChangeArrowheads="1"/>
          </p:cNvSpPr>
          <p:nvPr/>
        </p:nvSpPr>
        <p:spPr bwMode="auto">
          <a:xfrm>
            <a:off x="7008464" y="934697"/>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latin typeface="Times New Roman" panose="02020603050405020304" pitchFamily="18" charset="0"/>
                <a:cs typeface="Times New Roman" panose="02020603050405020304" pitchFamily="18" charset="0"/>
              </a:rPr>
              <a:t>2</a:t>
            </a:r>
          </a:p>
        </p:txBody>
      </p:sp>
      <p:grpSp>
        <p:nvGrpSpPr>
          <p:cNvPr id="7" name="组合 6"/>
          <p:cNvGrpSpPr/>
          <p:nvPr/>
        </p:nvGrpSpPr>
        <p:grpSpPr>
          <a:xfrm>
            <a:off x="8244730" y="2787207"/>
            <a:ext cx="431452" cy="331464"/>
            <a:chOff x="8099425" y="3075202"/>
            <a:chExt cx="431452" cy="331464"/>
          </a:xfrm>
        </p:grpSpPr>
        <p:cxnSp>
          <p:nvCxnSpPr>
            <p:cNvPr id="4" name="直接连接符 3"/>
            <p:cNvCxnSpPr/>
            <p:nvPr/>
          </p:nvCxnSpPr>
          <p:spPr>
            <a:xfrm>
              <a:off x="8099425" y="3087283"/>
              <a:ext cx="277018" cy="1645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8315325" y="3075202"/>
              <a:ext cx="215552" cy="3314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6512" y="1484784"/>
            <a:ext cx="4825360" cy="461665"/>
          </a:xfrm>
          <a:prstGeom prst="rect">
            <a:avLst/>
          </a:prstGeom>
          <a:noFill/>
        </p:spPr>
        <p:txBody>
          <a:bodyPr wrap="none" rtlCol="0">
            <a:spAutoFit/>
          </a:bodyPr>
          <a:lstStyle/>
          <a:p>
            <a:r>
              <a:rPr lang="zh-CN" altLang="en-US" sz="2400" b="1" dirty="0" smtClean="0">
                <a:solidFill>
                  <a:srgbClr val="FF0000"/>
                </a:solidFill>
              </a:rPr>
              <a:t>设定参考结点，并给其他结点编号</a:t>
            </a:r>
            <a:endParaRPr lang="zh-CN" altLang="en-US" sz="24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38834039"/>
              </p:ext>
            </p:extLst>
          </p:nvPr>
        </p:nvGraphicFramePr>
        <p:xfrm>
          <a:off x="614039" y="2570544"/>
          <a:ext cx="1746000" cy="571500"/>
        </p:xfrm>
        <a:graphic>
          <a:graphicData uri="http://schemas.openxmlformats.org/presentationml/2006/ole">
            <mc:AlternateContent xmlns:mc="http://schemas.openxmlformats.org/markup-compatibility/2006">
              <mc:Choice xmlns:v="urn:schemas-microsoft-com:vml" Requires="v">
                <p:oleObj spid="_x0000_s43150" name="Equation" r:id="rId3" imgW="698400" imgH="228600" progId="">
                  <p:embed/>
                </p:oleObj>
              </mc:Choice>
              <mc:Fallback>
                <p:oleObj name="Equation" r:id="rId3" imgW="698400" imgH="228600"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039" y="2570544"/>
                        <a:ext cx="1746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Lst>
                    </p:spPr>
                  </p:pic>
                </p:oleObj>
              </mc:Fallback>
            </mc:AlternateContent>
          </a:graphicData>
        </a:graphic>
      </p:graphicFrame>
      <p:sp>
        <p:nvSpPr>
          <p:cNvPr id="49" name="TextBox 48"/>
          <p:cNvSpPr txBox="1"/>
          <p:nvPr/>
        </p:nvSpPr>
        <p:spPr>
          <a:xfrm>
            <a:off x="10777" y="2103239"/>
            <a:ext cx="2040943" cy="461665"/>
          </a:xfrm>
          <a:prstGeom prst="rect">
            <a:avLst/>
          </a:prstGeom>
          <a:noFill/>
        </p:spPr>
        <p:txBody>
          <a:bodyPr wrap="none" rtlCol="0">
            <a:spAutoFit/>
          </a:bodyPr>
          <a:lstStyle/>
          <a:p>
            <a:r>
              <a:rPr lang="zh-CN" altLang="en-US" sz="2400" b="1" dirty="0" smtClean="0">
                <a:solidFill>
                  <a:srgbClr val="FF0000"/>
                </a:solidFill>
              </a:rPr>
              <a:t>列结点方程组</a:t>
            </a:r>
            <a:endParaRPr lang="zh-CN" altLang="en-US" sz="2400" b="1" dirty="0">
              <a:solidFill>
                <a:srgbClr val="FF0000"/>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764928613"/>
              </p:ext>
            </p:extLst>
          </p:nvPr>
        </p:nvGraphicFramePr>
        <p:xfrm>
          <a:off x="614039" y="3118671"/>
          <a:ext cx="2032000" cy="571500"/>
        </p:xfrm>
        <a:graphic>
          <a:graphicData uri="http://schemas.openxmlformats.org/presentationml/2006/ole">
            <mc:AlternateContent xmlns:mc="http://schemas.openxmlformats.org/markup-compatibility/2006">
              <mc:Choice xmlns:v="urn:schemas-microsoft-com:vml" Requires="v">
                <p:oleObj spid="_x0000_s43151" name="Equation" r:id="rId5" imgW="812520" imgH="228600" progId="">
                  <p:embed/>
                </p:oleObj>
              </mc:Choice>
              <mc:Fallback>
                <p:oleObj name="Equation" r:id="rId5" imgW="812520" imgH="228600" progId="">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039" y="3118671"/>
                        <a:ext cx="203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562219895"/>
              </p:ext>
            </p:extLst>
          </p:nvPr>
        </p:nvGraphicFramePr>
        <p:xfrm>
          <a:off x="614039" y="3784600"/>
          <a:ext cx="4318001" cy="571500"/>
        </p:xfrm>
        <a:graphic>
          <a:graphicData uri="http://schemas.openxmlformats.org/presentationml/2006/ole">
            <mc:AlternateContent xmlns:mc="http://schemas.openxmlformats.org/markup-compatibility/2006">
              <mc:Choice xmlns:v="urn:schemas-microsoft-com:vml" Requires="v">
                <p:oleObj spid="_x0000_s43152" name="Equation" r:id="rId7" imgW="1726920" imgH="228600" progId="">
                  <p:embed/>
                </p:oleObj>
              </mc:Choice>
              <mc:Fallback>
                <p:oleObj name="Equation" r:id="rId7" imgW="1726920" imgH="228600" progId="">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039" y="3784600"/>
                        <a:ext cx="4318001"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Lst>
                    </p:spPr>
                  </p:pic>
                </p:oleObj>
              </mc:Fallback>
            </mc:AlternateContent>
          </a:graphicData>
        </a:graphic>
      </p:graphicFrame>
      <p:sp>
        <p:nvSpPr>
          <p:cNvPr id="52" name="TextBox 51"/>
          <p:cNvSpPr txBox="1"/>
          <p:nvPr/>
        </p:nvSpPr>
        <p:spPr>
          <a:xfrm>
            <a:off x="107504" y="4407495"/>
            <a:ext cx="1422184" cy="461665"/>
          </a:xfrm>
          <a:prstGeom prst="rect">
            <a:avLst/>
          </a:prstGeom>
          <a:noFill/>
        </p:spPr>
        <p:txBody>
          <a:bodyPr wrap="none" rtlCol="0">
            <a:spAutoFit/>
          </a:bodyPr>
          <a:lstStyle/>
          <a:p>
            <a:r>
              <a:rPr lang="zh-CN" altLang="en-US" sz="2400" b="1" dirty="0">
                <a:solidFill>
                  <a:srgbClr val="FF0000"/>
                </a:solidFill>
              </a:rPr>
              <a:t>解</a:t>
            </a:r>
            <a:r>
              <a:rPr lang="zh-CN" altLang="en-US" sz="2400" b="1" dirty="0" smtClean="0">
                <a:solidFill>
                  <a:srgbClr val="FF0000"/>
                </a:solidFill>
              </a:rPr>
              <a:t>方程组</a:t>
            </a:r>
            <a:endParaRPr lang="zh-CN" altLang="en-US" sz="24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145532426"/>
              </p:ext>
            </p:extLst>
          </p:nvPr>
        </p:nvGraphicFramePr>
        <p:xfrm>
          <a:off x="683568" y="4941168"/>
          <a:ext cx="3079750" cy="571500"/>
        </p:xfrm>
        <a:graphic>
          <a:graphicData uri="http://schemas.openxmlformats.org/presentationml/2006/ole">
            <mc:AlternateContent xmlns:mc="http://schemas.openxmlformats.org/markup-compatibility/2006">
              <mc:Choice xmlns:v="urn:schemas-microsoft-com:vml" Requires="v">
                <p:oleObj spid="_x0000_s43153" name="Equation" r:id="rId9" imgW="1231560" imgH="228600" progId="">
                  <p:embed/>
                </p:oleObj>
              </mc:Choice>
              <mc:Fallback>
                <p:oleObj name="Equation" r:id="rId9" imgW="1231560" imgH="228600" progId="">
                  <p:embed/>
                  <p:pic>
                    <p:nvPicPr>
                      <p:cNvPr id="0" name="Picture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4941168"/>
                        <a:ext cx="3079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837825526"/>
              </p:ext>
            </p:extLst>
          </p:nvPr>
        </p:nvGraphicFramePr>
        <p:xfrm>
          <a:off x="4294956" y="4581128"/>
          <a:ext cx="4381500" cy="571500"/>
        </p:xfrm>
        <a:graphic>
          <a:graphicData uri="http://schemas.openxmlformats.org/presentationml/2006/ole">
            <mc:AlternateContent xmlns:mc="http://schemas.openxmlformats.org/markup-compatibility/2006">
              <mc:Choice xmlns:v="urn:schemas-microsoft-com:vml" Requires="v">
                <p:oleObj spid="_x0000_s43154" name="Equation" r:id="rId11" imgW="1752480" imgH="228600" progId="">
                  <p:embed/>
                </p:oleObj>
              </mc:Choice>
              <mc:Fallback>
                <p:oleObj name="Equation" r:id="rId11" imgW="1752480" imgH="228600" progId="">
                  <p:embed/>
                  <p:pic>
                    <p:nvPicPr>
                      <p:cNvPr id="0" name="Picture 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4956" y="4581128"/>
                        <a:ext cx="4381500" cy="571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45097230"/>
              </p:ext>
            </p:extLst>
          </p:nvPr>
        </p:nvGraphicFramePr>
        <p:xfrm>
          <a:off x="4283968" y="5301208"/>
          <a:ext cx="4000500" cy="984250"/>
        </p:xfrm>
        <a:graphic>
          <a:graphicData uri="http://schemas.openxmlformats.org/presentationml/2006/ole">
            <mc:AlternateContent xmlns:mc="http://schemas.openxmlformats.org/markup-compatibility/2006">
              <mc:Choice xmlns:v="urn:schemas-microsoft-com:vml" Requires="v">
                <p:oleObj spid="_x0000_s43155" name="Equation" r:id="rId13" imgW="1600200" imgH="393480" progId="">
                  <p:embed/>
                </p:oleObj>
              </mc:Choice>
              <mc:Fallback>
                <p:oleObj name="Equation" r:id="rId13" imgW="1600200" imgH="393480" progId="">
                  <p:embed/>
                  <p:pic>
                    <p:nvPicPr>
                      <p:cNvPr id="0" name="Picture 1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3968" y="5301208"/>
                        <a:ext cx="4000500" cy="984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644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P spid="38" grpId="0" animBg="1"/>
      <p:bldP spid="39" grpId="0" animBg="1"/>
      <p:bldP spid="40" grpId="0" animBg="1"/>
      <p:bldP spid="8" grpId="0"/>
      <p:bldP spid="49" grpId="0"/>
      <p:bldP spid="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ChangeArrowheads="1"/>
          </p:cNvSpPr>
          <p:nvPr/>
        </p:nvSpPr>
        <p:spPr bwMode="auto">
          <a:xfrm>
            <a:off x="436880" y="787400"/>
            <a:ext cx="85547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30238" algn="l">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结点电压法列写方程时，电源的合适形式是电流源。</a:t>
            </a:r>
            <a:r>
              <a:rPr lang="en-US" altLang="zh-CN" sz="2400" b="1" dirty="0" smtClean="0">
                <a:solidFill>
                  <a:schemeClr val="tx2"/>
                </a:solidFill>
                <a:latin typeface="Times New Roman" panose="02020603050405020304" pitchFamily="18" charset="0"/>
                <a:cs typeface="Times New Roman" panose="02020603050405020304" pitchFamily="18" charset="0"/>
              </a:rPr>
              <a:t>        </a:t>
            </a:r>
          </a:p>
          <a:p>
            <a:pPr indent="630238" algn="l">
              <a:lnSpc>
                <a:spcPct val="150000"/>
              </a:lnSpc>
            </a:pPr>
            <a:r>
              <a:rPr lang="zh-CN" altLang="en-US" sz="2400" b="1" dirty="0" smtClean="0">
                <a:solidFill>
                  <a:schemeClr val="tx2"/>
                </a:solidFill>
                <a:latin typeface="Times New Roman" panose="02020603050405020304" pitchFamily="18" charset="0"/>
                <a:cs typeface="Times New Roman" panose="02020603050405020304" pitchFamily="18" charset="0"/>
              </a:rPr>
              <a:t>当</a:t>
            </a:r>
            <a:r>
              <a:rPr lang="zh-CN" altLang="en-US" sz="2400" b="1" dirty="0">
                <a:solidFill>
                  <a:schemeClr val="tx2"/>
                </a:solidFill>
                <a:latin typeface="Times New Roman" panose="02020603050405020304" pitchFamily="18" charset="0"/>
                <a:cs typeface="Times New Roman" panose="02020603050405020304" pitchFamily="18" charset="0"/>
              </a:rPr>
              <a:t>电路</a:t>
            </a:r>
            <a:r>
              <a:rPr lang="zh-CN" altLang="en-US" sz="2400" b="1" dirty="0" smtClean="0">
                <a:solidFill>
                  <a:schemeClr val="tx2"/>
                </a:solidFill>
                <a:latin typeface="Times New Roman" panose="02020603050405020304" pitchFamily="18" charset="0"/>
                <a:cs typeface="Times New Roman" panose="02020603050405020304" pitchFamily="18" charset="0"/>
              </a:rPr>
              <a:t>中含有电压源时，若电压源包含串联电阻（有伴电压源），可先将其等效</a:t>
            </a:r>
            <a:r>
              <a:rPr lang="zh-CN" altLang="en-US" sz="2400" b="1" dirty="0">
                <a:solidFill>
                  <a:schemeClr val="tx2"/>
                </a:solidFill>
                <a:latin typeface="Times New Roman" panose="02020603050405020304" pitchFamily="18" charset="0"/>
                <a:cs typeface="Times New Roman" panose="02020603050405020304" pitchFamily="18" charset="0"/>
              </a:rPr>
              <a:t>变换为</a:t>
            </a:r>
            <a:r>
              <a:rPr lang="zh-CN" altLang="en-US" sz="2400" b="1" dirty="0" smtClean="0">
                <a:solidFill>
                  <a:schemeClr val="tx2"/>
                </a:solidFill>
                <a:latin typeface="Times New Roman" panose="02020603050405020304" pitchFamily="18" charset="0"/>
                <a:cs typeface="Times New Roman" panose="02020603050405020304" pitchFamily="18" charset="0"/>
              </a:rPr>
              <a:t>电流源</a:t>
            </a:r>
            <a:r>
              <a:rPr lang="zh-CN" altLang="en-US" sz="2400" b="1" dirty="0">
                <a:solidFill>
                  <a:schemeClr val="tx2"/>
                </a:solidFill>
                <a:latin typeface="Times New Roman" panose="02020603050405020304" pitchFamily="18" charset="0"/>
                <a:cs typeface="Times New Roman" panose="02020603050405020304" pitchFamily="18" charset="0"/>
              </a:rPr>
              <a:t>和</a:t>
            </a:r>
            <a:r>
              <a:rPr lang="zh-CN" altLang="en-US" sz="2400" b="1" dirty="0" smtClean="0">
                <a:solidFill>
                  <a:schemeClr val="tx2"/>
                </a:solidFill>
                <a:latin typeface="Times New Roman" panose="02020603050405020304" pitchFamily="18" charset="0"/>
                <a:cs typeface="Times New Roman" panose="02020603050405020304" pitchFamily="18" charset="0"/>
              </a:rPr>
              <a:t>电阻并联形式，再列写结点方程</a:t>
            </a:r>
            <a:r>
              <a:rPr lang="zh-CN" altLang="en-US" sz="2400" b="1" dirty="0">
                <a:solidFill>
                  <a:schemeClr val="tx2"/>
                </a:solidFill>
                <a:latin typeface="Times New Roman" panose="02020603050405020304" pitchFamily="18" charset="0"/>
                <a:cs typeface="Times New Roman" panose="02020603050405020304" pitchFamily="18" charset="0"/>
              </a:rPr>
              <a:t>。</a:t>
            </a:r>
          </a:p>
          <a:p>
            <a:pPr indent="630238" algn="l">
              <a:lnSpc>
                <a:spcPct val="150000"/>
              </a:lnSpc>
            </a:pPr>
            <a:r>
              <a:rPr lang="zh-CN" altLang="en-US" sz="2400" b="1" dirty="0" smtClean="0">
                <a:solidFill>
                  <a:srgbClr val="FF0000"/>
                </a:solidFill>
                <a:latin typeface="Times New Roman" panose="02020603050405020304" pitchFamily="18" charset="0"/>
                <a:cs typeface="Times New Roman" panose="02020603050405020304" pitchFamily="18" charset="0"/>
              </a:rPr>
              <a:t>若</a:t>
            </a:r>
            <a:r>
              <a:rPr lang="zh-CN" altLang="en-US" sz="2400" b="1" dirty="0">
                <a:solidFill>
                  <a:srgbClr val="FF0000"/>
                </a:solidFill>
                <a:latin typeface="Times New Roman" panose="02020603050405020304" pitchFamily="18" charset="0"/>
                <a:cs typeface="Times New Roman" panose="02020603050405020304" pitchFamily="18" charset="0"/>
              </a:rPr>
              <a:t>电路中的</a:t>
            </a:r>
            <a:r>
              <a:rPr lang="zh-CN" altLang="en-US" sz="2400" b="1" dirty="0" smtClean="0">
                <a:solidFill>
                  <a:srgbClr val="FF0000"/>
                </a:solidFill>
                <a:latin typeface="Times New Roman" panose="02020603050405020304" pitchFamily="18" charset="0"/>
                <a:cs typeface="Times New Roman" panose="02020603050405020304" pitchFamily="18" charset="0"/>
              </a:rPr>
              <a:t>电压源不含串联电阻（无伴电压源），则先将电压源视为电流源（假设其流过电流），建立结点方程。由于增加</a:t>
            </a:r>
            <a:r>
              <a:rPr lang="zh-CN" altLang="en-US" sz="2400" b="1" dirty="0">
                <a:solidFill>
                  <a:srgbClr val="FF0000"/>
                </a:solidFill>
                <a:latin typeface="Times New Roman" panose="02020603050405020304" pitchFamily="18" charset="0"/>
                <a:cs typeface="Times New Roman" panose="02020603050405020304" pitchFamily="18" charset="0"/>
              </a:rPr>
              <a:t>了</a:t>
            </a:r>
            <a:r>
              <a:rPr lang="zh-CN" altLang="en-US" sz="2400" b="1" dirty="0" smtClean="0">
                <a:solidFill>
                  <a:srgbClr val="FF0000"/>
                </a:solidFill>
                <a:latin typeface="Times New Roman" panose="02020603050405020304" pitchFamily="18" charset="0"/>
                <a:cs typeface="Times New Roman" panose="02020603050405020304" pitchFamily="18" charset="0"/>
              </a:rPr>
              <a:t>电流变量</a:t>
            </a:r>
            <a:r>
              <a:rPr lang="zh-CN" altLang="en-US" sz="2400" b="1" dirty="0">
                <a:solidFill>
                  <a:srgbClr val="FF0000"/>
                </a:solidFill>
                <a:latin typeface="Times New Roman" panose="02020603050405020304" pitchFamily="18" charset="0"/>
                <a:cs typeface="Times New Roman" panose="02020603050405020304" pitchFamily="18" charset="0"/>
              </a:rPr>
              <a:t>，需补充</a:t>
            </a:r>
            <a:r>
              <a:rPr lang="zh-CN" altLang="en-US" sz="2400" b="1" dirty="0" smtClean="0">
                <a:solidFill>
                  <a:srgbClr val="FF0000"/>
                </a:solidFill>
                <a:latin typeface="Times New Roman" panose="02020603050405020304" pitchFamily="18" charset="0"/>
                <a:cs typeface="Times New Roman" panose="02020603050405020304" pitchFamily="18" charset="0"/>
              </a:rPr>
              <a:t>电压源电压与结点电压关系</a:t>
            </a:r>
            <a:r>
              <a:rPr lang="zh-CN" altLang="en-US" sz="2400" b="1" dirty="0">
                <a:solidFill>
                  <a:srgbClr val="FF0000"/>
                </a:solidFill>
                <a:latin typeface="Times New Roman" panose="02020603050405020304" pitchFamily="18" charset="0"/>
                <a:cs typeface="Times New Roman" panose="02020603050405020304" pitchFamily="18" charset="0"/>
              </a:rPr>
              <a:t>的</a:t>
            </a:r>
            <a:r>
              <a:rPr lang="zh-CN" altLang="en-US" sz="2400" b="1" dirty="0" smtClean="0">
                <a:solidFill>
                  <a:srgbClr val="FF0000"/>
                </a:solidFill>
                <a:latin typeface="Times New Roman" panose="02020603050405020304" pitchFamily="18" charset="0"/>
                <a:cs typeface="Times New Roman" panose="02020603050405020304" pitchFamily="18" charset="0"/>
              </a:rPr>
              <a:t>方程</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zh-CN" altLang="en-US" sz="2400" b="1" dirty="0" smtClean="0">
                <a:solidFill>
                  <a:srgbClr val="FF0000"/>
                </a:solidFill>
                <a:latin typeface="Times New Roman" panose="02020603050405020304" pitchFamily="18" charset="0"/>
                <a:cs typeface="Times New Roman" panose="02020603050405020304" pitchFamily="18" charset="0"/>
              </a:rPr>
              <a:t>电压源方程。</a:t>
            </a: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indent="630238" algn="l">
              <a:lnSpc>
                <a:spcPct val="150000"/>
              </a:lnSpc>
            </a:pPr>
            <a:r>
              <a:rPr lang="zh-CN" altLang="en-US" sz="2400" b="1" dirty="0">
                <a:solidFill>
                  <a:srgbClr val="FF0000"/>
                </a:solidFill>
                <a:latin typeface="Times New Roman" panose="02020603050405020304" pitchFamily="18" charset="0"/>
                <a:cs typeface="Times New Roman" panose="02020603050405020304" pitchFamily="18" charset="0"/>
              </a:rPr>
              <a:t>也</a:t>
            </a:r>
            <a:r>
              <a:rPr lang="zh-CN" altLang="en-US" sz="2400" b="1" dirty="0" smtClean="0">
                <a:solidFill>
                  <a:srgbClr val="FF0000"/>
                </a:solidFill>
                <a:latin typeface="Times New Roman" panose="02020603050405020304" pitchFamily="18" charset="0"/>
                <a:cs typeface="Times New Roman" panose="02020603050405020304" pitchFamily="18" charset="0"/>
              </a:rPr>
              <a:t>可选择参考结点为电压源的一端，使无伴电压源另一端结点电压成为已知，从而无需再列写结点方程求解。</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smtClean="0"/>
              <a:t>含电压源的结点电压法</a:t>
            </a:r>
            <a:endParaRPr lang="zh-CN" altLang="en-US" dirty="0"/>
          </a:p>
        </p:txBody>
      </p:sp>
    </p:spTree>
    <p:extLst>
      <p:ext uri="{BB962C8B-B14F-4D97-AF65-F5344CB8AC3E}">
        <p14:creationId xmlns:p14="http://schemas.microsoft.com/office/powerpoint/2010/main" val="23882011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dissolve">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dissolve">
                                      <p:cBhvr>
                                        <p:cTn id="12" dur="500"/>
                                        <p:tgtEl>
                                          <p:spTgt spid="122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dissolve">
                                      <p:cBhvr>
                                        <p:cTn id="17" dur="500"/>
                                        <p:tgtEl>
                                          <p:spTgt spid="122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4">
                                            <p:txEl>
                                              <p:pRg st="3" end="3"/>
                                            </p:txEl>
                                          </p:spTgt>
                                        </p:tgtEl>
                                        <p:attrNameLst>
                                          <p:attrName>style.visibility</p:attrName>
                                        </p:attrNameLst>
                                      </p:cBhvr>
                                      <p:to>
                                        <p:strVal val="visible"/>
                                      </p:to>
                                    </p:set>
                                    <p:animEffect transition="in" filter="dissolve">
                                      <p:cBhvr>
                                        <p:cTn id="22" dur="500"/>
                                        <p:tgtEl>
                                          <p:spTgt spid="122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154"/>
          <p:cNvGrpSpPr>
            <a:grpSpLocks/>
          </p:cNvGrpSpPr>
          <p:nvPr/>
        </p:nvGrpSpPr>
        <p:grpSpPr bwMode="auto">
          <a:xfrm>
            <a:off x="4427984" y="908722"/>
            <a:ext cx="4608512" cy="3456421"/>
            <a:chOff x="2653" y="464"/>
            <a:chExt cx="2903" cy="2395"/>
          </a:xfrm>
        </p:grpSpPr>
        <p:sp>
          <p:nvSpPr>
            <p:cNvPr id="64" name="Oval 110"/>
            <p:cNvSpPr>
              <a:spLocks noChangeArrowheads="1"/>
            </p:cNvSpPr>
            <p:nvPr/>
          </p:nvSpPr>
          <p:spPr bwMode="auto">
            <a:xfrm>
              <a:off x="3968" y="2160"/>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charset="0"/>
                <a:ea typeface="仿宋_GB2312" pitchFamily="49" charset="-122"/>
              </a:endParaRPr>
            </a:p>
          </p:txBody>
        </p:sp>
        <p:sp>
          <p:nvSpPr>
            <p:cNvPr id="65" name="Oval 111"/>
            <p:cNvSpPr>
              <a:spLocks noChangeArrowheads="1"/>
            </p:cNvSpPr>
            <p:nvPr/>
          </p:nvSpPr>
          <p:spPr bwMode="auto">
            <a:xfrm>
              <a:off x="4875" y="890"/>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charset="0"/>
                <a:ea typeface="仿宋_GB2312" pitchFamily="49" charset="-122"/>
              </a:endParaRPr>
            </a:p>
          </p:txBody>
        </p:sp>
        <p:sp>
          <p:nvSpPr>
            <p:cNvPr id="66" name="Oval 112"/>
            <p:cNvSpPr>
              <a:spLocks noChangeArrowheads="1"/>
            </p:cNvSpPr>
            <p:nvPr/>
          </p:nvSpPr>
          <p:spPr bwMode="auto">
            <a:xfrm>
              <a:off x="3152" y="1207"/>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charset="0"/>
                <a:ea typeface="仿宋_GB2312" pitchFamily="49" charset="-122"/>
              </a:endParaRPr>
            </a:p>
          </p:txBody>
        </p:sp>
        <p:sp>
          <p:nvSpPr>
            <p:cNvPr id="67" name="Text Box 113"/>
            <p:cNvSpPr txBox="1">
              <a:spLocks noChangeArrowheads="1"/>
            </p:cNvSpPr>
            <p:nvPr/>
          </p:nvSpPr>
          <p:spPr bwMode="auto">
            <a:xfrm>
              <a:off x="2653" y="1207"/>
              <a:ext cx="59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90V</a:t>
              </a:r>
            </a:p>
          </p:txBody>
        </p:sp>
        <p:sp>
          <p:nvSpPr>
            <p:cNvPr id="68" name="Rectangle 114"/>
            <p:cNvSpPr>
              <a:spLocks noChangeArrowheads="1"/>
            </p:cNvSpPr>
            <p:nvPr/>
          </p:nvSpPr>
          <p:spPr bwMode="auto">
            <a:xfrm>
              <a:off x="3333" y="527"/>
              <a:ext cx="1724" cy="18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15"/>
            <p:cNvSpPr>
              <a:spLocks noChangeShapeType="1"/>
            </p:cNvSpPr>
            <p:nvPr/>
          </p:nvSpPr>
          <p:spPr bwMode="auto">
            <a:xfrm>
              <a:off x="3334" y="1797"/>
              <a:ext cx="1723" cy="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16"/>
            <p:cNvSpPr>
              <a:spLocks noChangeShapeType="1"/>
            </p:cNvSpPr>
            <p:nvPr/>
          </p:nvSpPr>
          <p:spPr bwMode="auto">
            <a:xfrm>
              <a:off x="4150" y="527"/>
              <a:ext cx="0" cy="1270"/>
            </a:xfrm>
            <a:prstGeom prst="line">
              <a:avLst/>
            </a:prstGeom>
            <a:noFill/>
            <a:ln w="285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Text Box 117"/>
            <p:cNvSpPr txBox="1">
              <a:spLocks noChangeArrowheads="1"/>
            </p:cNvSpPr>
            <p:nvPr/>
          </p:nvSpPr>
          <p:spPr bwMode="auto">
            <a:xfrm>
              <a:off x="3016" y="1525"/>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2" name="Text Box 118"/>
            <p:cNvSpPr txBox="1">
              <a:spLocks noChangeArrowheads="1"/>
            </p:cNvSpPr>
            <p:nvPr/>
          </p:nvSpPr>
          <p:spPr bwMode="auto">
            <a:xfrm flipV="1">
              <a:off x="5148" y="1298"/>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3" name="Text Box 119"/>
            <p:cNvSpPr txBox="1">
              <a:spLocks noChangeArrowheads="1"/>
            </p:cNvSpPr>
            <p:nvPr/>
          </p:nvSpPr>
          <p:spPr bwMode="auto">
            <a:xfrm>
              <a:off x="3515" y="2341"/>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74" name="Text Box 120"/>
            <p:cNvSpPr txBox="1">
              <a:spLocks noChangeArrowheads="1"/>
            </p:cNvSpPr>
            <p:nvPr/>
          </p:nvSpPr>
          <p:spPr bwMode="auto">
            <a:xfrm>
              <a:off x="3016" y="935"/>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5" name="Text Box 121"/>
            <p:cNvSpPr txBox="1">
              <a:spLocks noChangeArrowheads="1"/>
            </p:cNvSpPr>
            <p:nvPr/>
          </p:nvSpPr>
          <p:spPr bwMode="auto">
            <a:xfrm>
              <a:off x="4376" y="2296"/>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6" name="Text Box 122"/>
            <p:cNvSpPr txBox="1">
              <a:spLocks noChangeArrowheads="1"/>
            </p:cNvSpPr>
            <p:nvPr/>
          </p:nvSpPr>
          <p:spPr bwMode="auto">
            <a:xfrm>
              <a:off x="5102" y="572"/>
              <a:ext cx="25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77" name="Text Box 123"/>
            <p:cNvSpPr txBox="1">
              <a:spLocks noChangeArrowheads="1"/>
            </p:cNvSpPr>
            <p:nvPr/>
          </p:nvSpPr>
          <p:spPr bwMode="auto">
            <a:xfrm>
              <a:off x="3515" y="1797"/>
              <a:ext cx="51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a:t>
              </a:r>
              <a:r>
                <a:rPr lang="en-US" altLang="zh-CN" sz="2800" b="0">
                  <a:solidFill>
                    <a:schemeClr val="tx1"/>
                  </a:solidFill>
                  <a:sym typeface="Symbol" pitchFamily="18" charset="2"/>
                </a:rPr>
                <a:t></a:t>
              </a:r>
              <a:endParaRPr lang="en-US" altLang="zh-CN" sz="2800" b="0">
                <a:solidFill>
                  <a:schemeClr val="tx1"/>
                </a:solidFill>
              </a:endParaRPr>
            </a:p>
          </p:txBody>
        </p:sp>
        <p:sp>
          <p:nvSpPr>
            <p:cNvPr id="78" name="Text Box 124"/>
            <p:cNvSpPr txBox="1">
              <a:spLocks noChangeArrowheads="1"/>
            </p:cNvSpPr>
            <p:nvPr/>
          </p:nvSpPr>
          <p:spPr bwMode="auto">
            <a:xfrm>
              <a:off x="2925" y="663"/>
              <a:ext cx="59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a:t>
              </a:r>
              <a:r>
                <a:rPr lang="en-US" altLang="zh-CN" sz="2800" b="0">
                  <a:solidFill>
                    <a:schemeClr val="tx1"/>
                  </a:solidFill>
                  <a:sym typeface="Symbol" pitchFamily="18" charset="2"/>
                </a:rPr>
                <a:t></a:t>
              </a:r>
              <a:endParaRPr lang="en-US" altLang="zh-CN" sz="2800" b="0">
                <a:solidFill>
                  <a:schemeClr val="tx1"/>
                </a:solidFill>
              </a:endParaRPr>
            </a:p>
          </p:txBody>
        </p:sp>
        <p:sp>
          <p:nvSpPr>
            <p:cNvPr id="79" name="Text Box 125"/>
            <p:cNvSpPr txBox="1">
              <a:spLocks noChangeArrowheads="1"/>
            </p:cNvSpPr>
            <p:nvPr/>
          </p:nvSpPr>
          <p:spPr bwMode="auto">
            <a:xfrm>
              <a:off x="4432" y="1797"/>
              <a:ext cx="76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a:t>
              </a:r>
              <a:r>
                <a:rPr lang="en-US" altLang="zh-CN" sz="2800" b="0">
                  <a:solidFill>
                    <a:schemeClr val="tx1"/>
                  </a:solidFill>
                  <a:sym typeface="Symbol" pitchFamily="18" charset="2"/>
                </a:rPr>
                <a:t></a:t>
              </a:r>
              <a:endParaRPr lang="en-US" altLang="zh-CN" sz="2800" b="0">
                <a:solidFill>
                  <a:schemeClr val="tx1"/>
                </a:solidFill>
              </a:endParaRPr>
            </a:p>
          </p:txBody>
        </p:sp>
        <p:sp>
          <p:nvSpPr>
            <p:cNvPr id="80" name="Text Box 126"/>
            <p:cNvSpPr txBox="1">
              <a:spLocks noChangeArrowheads="1"/>
            </p:cNvSpPr>
            <p:nvPr/>
          </p:nvSpPr>
          <p:spPr bwMode="auto">
            <a:xfrm>
              <a:off x="4195" y="663"/>
              <a:ext cx="55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a:t>
              </a:r>
              <a:r>
                <a:rPr lang="en-US" altLang="zh-CN" sz="2800" b="0">
                  <a:solidFill>
                    <a:schemeClr val="tx1"/>
                  </a:solidFill>
                  <a:sym typeface="Symbol" pitchFamily="18" charset="2"/>
                </a:rPr>
                <a:t></a:t>
              </a:r>
              <a:endParaRPr lang="en-US" altLang="zh-CN" sz="2800" b="0">
                <a:solidFill>
                  <a:schemeClr val="tx1"/>
                </a:solidFill>
              </a:endParaRPr>
            </a:p>
          </p:txBody>
        </p:sp>
        <p:sp>
          <p:nvSpPr>
            <p:cNvPr id="81" name="Text Box 127"/>
            <p:cNvSpPr txBox="1">
              <a:spLocks noChangeArrowheads="1"/>
            </p:cNvSpPr>
            <p:nvPr/>
          </p:nvSpPr>
          <p:spPr bwMode="auto">
            <a:xfrm rot="5400000">
              <a:off x="4963" y="1067"/>
              <a:ext cx="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100V</a:t>
              </a:r>
            </a:p>
          </p:txBody>
        </p:sp>
        <p:sp>
          <p:nvSpPr>
            <p:cNvPr id="82" name="Line 128"/>
            <p:cNvSpPr>
              <a:spLocks noChangeShapeType="1"/>
            </p:cNvSpPr>
            <p:nvPr/>
          </p:nvSpPr>
          <p:spPr bwMode="auto">
            <a:xfrm flipV="1">
              <a:off x="4241" y="1525"/>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Text Box 129"/>
            <p:cNvSpPr txBox="1">
              <a:spLocks noChangeArrowheads="1"/>
            </p:cNvSpPr>
            <p:nvPr/>
          </p:nvSpPr>
          <p:spPr bwMode="auto">
            <a:xfrm>
              <a:off x="3651" y="1389"/>
              <a:ext cx="50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20</a:t>
              </a:r>
              <a:r>
                <a:rPr lang="en-US" altLang="zh-CN" sz="2800" b="0">
                  <a:solidFill>
                    <a:schemeClr val="tx1"/>
                  </a:solidFill>
                  <a:sym typeface="Symbol" pitchFamily="18" charset="2"/>
                </a:rPr>
                <a:t>A</a:t>
              </a:r>
              <a:endParaRPr lang="en-US" altLang="zh-CN" sz="2800" b="0">
                <a:solidFill>
                  <a:schemeClr val="tx1"/>
                </a:solidFill>
              </a:endParaRPr>
            </a:p>
          </p:txBody>
        </p:sp>
        <p:sp>
          <p:nvSpPr>
            <p:cNvPr id="84" name="Text Box 130"/>
            <p:cNvSpPr txBox="1">
              <a:spLocks noChangeArrowheads="1"/>
            </p:cNvSpPr>
            <p:nvPr/>
          </p:nvSpPr>
          <p:spPr bwMode="auto">
            <a:xfrm>
              <a:off x="3741" y="2496"/>
              <a:ext cx="9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a:solidFill>
                    <a:schemeClr val="tx1"/>
                  </a:solidFill>
                </a:rPr>
                <a:t>110V</a:t>
              </a:r>
            </a:p>
          </p:txBody>
        </p:sp>
        <p:sp>
          <p:nvSpPr>
            <p:cNvPr id="85" name="Text Box 131"/>
            <p:cNvSpPr txBox="1">
              <a:spLocks noChangeArrowheads="1"/>
            </p:cNvSpPr>
            <p:nvPr/>
          </p:nvSpPr>
          <p:spPr bwMode="auto">
            <a:xfrm>
              <a:off x="4240" y="1434"/>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800" b="0">
                  <a:solidFill>
                    <a:schemeClr val="tx1"/>
                  </a:solidFill>
                </a:rPr>
                <a:t>＋</a:t>
              </a:r>
            </a:p>
          </p:txBody>
        </p:sp>
        <p:sp>
          <p:nvSpPr>
            <p:cNvPr id="86" name="Text Box 132"/>
            <p:cNvSpPr txBox="1">
              <a:spLocks noChangeArrowheads="1"/>
            </p:cNvSpPr>
            <p:nvPr/>
          </p:nvSpPr>
          <p:spPr bwMode="auto">
            <a:xfrm>
              <a:off x="4241" y="890"/>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sz="2800" b="0">
                  <a:solidFill>
                    <a:schemeClr val="tx1"/>
                  </a:solidFill>
                </a:rPr>
                <a:t>－</a:t>
              </a:r>
            </a:p>
          </p:txBody>
        </p:sp>
        <p:sp>
          <p:nvSpPr>
            <p:cNvPr id="87" name="Text Box 133"/>
            <p:cNvSpPr txBox="1">
              <a:spLocks noChangeArrowheads="1"/>
            </p:cNvSpPr>
            <p:nvPr/>
          </p:nvSpPr>
          <p:spPr bwMode="auto">
            <a:xfrm>
              <a:off x="4332" y="1162"/>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i="1">
                  <a:solidFill>
                    <a:schemeClr val="tx1"/>
                  </a:solidFill>
                </a:rPr>
                <a:t>U</a:t>
              </a:r>
            </a:p>
          </p:txBody>
        </p:sp>
        <p:sp>
          <p:nvSpPr>
            <p:cNvPr id="88" name="Line 134"/>
            <p:cNvSpPr>
              <a:spLocks noChangeShapeType="1"/>
            </p:cNvSpPr>
            <p:nvPr/>
          </p:nvSpPr>
          <p:spPr bwMode="auto">
            <a:xfrm>
              <a:off x="3515" y="464"/>
              <a:ext cx="363" cy="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35"/>
            <p:cNvSpPr txBox="1">
              <a:spLocks noChangeArrowheads="1"/>
            </p:cNvSpPr>
            <p:nvPr/>
          </p:nvSpPr>
          <p:spPr bwMode="auto">
            <a:xfrm>
              <a:off x="3606" y="482"/>
              <a:ext cx="25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en-US" altLang="zh-CN" sz="2800" b="0" i="1">
                  <a:solidFill>
                    <a:schemeClr val="tx1"/>
                  </a:solidFill>
                </a:rPr>
                <a:t>I</a:t>
              </a:r>
            </a:p>
          </p:txBody>
        </p:sp>
        <p:sp>
          <p:nvSpPr>
            <p:cNvPr id="90" name="Rectangle 136"/>
            <p:cNvSpPr>
              <a:spLocks noChangeArrowheads="1"/>
            </p:cNvSpPr>
            <p:nvPr/>
          </p:nvSpPr>
          <p:spPr bwMode="auto">
            <a:xfrm>
              <a:off x="4104" y="663"/>
              <a:ext cx="127" cy="3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137"/>
            <p:cNvSpPr>
              <a:spLocks noChangeArrowheads="1"/>
            </p:cNvSpPr>
            <p:nvPr/>
          </p:nvSpPr>
          <p:spPr bwMode="auto">
            <a:xfrm>
              <a:off x="3288" y="663"/>
              <a:ext cx="127" cy="3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 name="Group 138"/>
            <p:cNvGrpSpPr>
              <a:grpSpLocks/>
            </p:cNvGrpSpPr>
            <p:nvPr/>
          </p:nvGrpSpPr>
          <p:grpSpPr bwMode="auto">
            <a:xfrm>
              <a:off x="3969" y="1071"/>
              <a:ext cx="363" cy="363"/>
              <a:chOff x="4785" y="709"/>
              <a:chExt cx="363" cy="363"/>
            </a:xfrm>
          </p:grpSpPr>
          <p:sp>
            <p:nvSpPr>
              <p:cNvPr id="95" name="Oval 139"/>
              <p:cNvSpPr>
                <a:spLocks noChangeArrowheads="1"/>
              </p:cNvSpPr>
              <p:nvPr/>
            </p:nvSpPr>
            <p:spPr bwMode="auto">
              <a:xfrm>
                <a:off x="4785" y="709"/>
                <a:ext cx="363" cy="36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charset="0"/>
                  <a:ea typeface="仿宋_GB2312" pitchFamily="49" charset="-122"/>
                </a:endParaRPr>
              </a:p>
            </p:txBody>
          </p:sp>
          <p:sp>
            <p:nvSpPr>
              <p:cNvPr id="96" name="Line 140"/>
              <p:cNvSpPr>
                <a:spLocks noChangeShapeType="1"/>
              </p:cNvSpPr>
              <p:nvPr/>
            </p:nvSpPr>
            <p:spPr bwMode="auto">
              <a:xfrm>
                <a:off x="4785" y="890"/>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 name="Rectangle 141"/>
            <p:cNvSpPr>
              <a:spLocks noChangeArrowheads="1"/>
            </p:cNvSpPr>
            <p:nvPr/>
          </p:nvSpPr>
          <p:spPr bwMode="auto">
            <a:xfrm>
              <a:off x="4467" y="1706"/>
              <a:ext cx="317" cy="13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142"/>
            <p:cNvSpPr>
              <a:spLocks noChangeArrowheads="1"/>
            </p:cNvSpPr>
            <p:nvPr/>
          </p:nvSpPr>
          <p:spPr bwMode="auto">
            <a:xfrm>
              <a:off x="3560" y="1706"/>
              <a:ext cx="317" cy="13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 name="Text Box 74"/>
          <p:cNvSpPr txBox="1">
            <a:spLocks noChangeArrowheads="1"/>
          </p:cNvSpPr>
          <p:nvPr/>
        </p:nvSpPr>
        <p:spPr bwMode="auto">
          <a:xfrm>
            <a:off x="325120" y="856825"/>
            <a:ext cx="4643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rgbClr val="FFFF00"/>
                </a:solidFill>
                <a:latin typeface="Times New Roman" pitchFamily="18" charset="0"/>
                <a:ea typeface="楷体_GB2312" pitchFamily="49" charset="-122"/>
              </a:defRPr>
            </a:lvl1pPr>
            <a:lvl2pPr marL="742950" indent="-285750" eaLnBrk="0" hangingPunct="0">
              <a:defRPr sz="2400" b="1">
                <a:solidFill>
                  <a:srgbClr val="FFFF00"/>
                </a:solidFill>
                <a:latin typeface="Times New Roman" pitchFamily="18" charset="0"/>
                <a:ea typeface="楷体_GB2312" pitchFamily="49" charset="-122"/>
              </a:defRPr>
            </a:lvl2pPr>
            <a:lvl3pPr marL="1143000" indent="-228600" eaLnBrk="0" hangingPunct="0">
              <a:defRPr sz="2400" b="1">
                <a:solidFill>
                  <a:srgbClr val="FFFF00"/>
                </a:solidFill>
                <a:latin typeface="Times New Roman" pitchFamily="18" charset="0"/>
                <a:ea typeface="楷体_GB2312" pitchFamily="49" charset="-122"/>
              </a:defRPr>
            </a:lvl3pPr>
            <a:lvl4pPr marL="1600200" indent="-228600" eaLnBrk="0" hangingPunct="0">
              <a:defRPr sz="2400" b="1">
                <a:solidFill>
                  <a:srgbClr val="FFFF00"/>
                </a:solidFill>
                <a:latin typeface="Times New Roman" pitchFamily="18" charset="0"/>
                <a:ea typeface="楷体_GB2312" pitchFamily="49" charset="-122"/>
              </a:defRPr>
            </a:lvl4pPr>
            <a:lvl5pPr marL="2057400" indent="-228600" eaLnBrk="0" hangingPunct="0">
              <a:defRPr sz="24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FFFF00"/>
                </a:solidFill>
                <a:latin typeface="Times New Roman" pitchFamily="18" charset="0"/>
                <a:ea typeface="楷体_GB2312" pitchFamily="49" charset="-122"/>
              </a:defRPr>
            </a:lvl9pPr>
          </a:lstStyle>
          <a:p>
            <a:pPr eaLnBrk="1" hangingPunct="1"/>
            <a:r>
              <a:rPr lang="zh-CN" altLang="en-US" dirty="0">
                <a:solidFill>
                  <a:schemeClr val="tx2"/>
                </a:solidFill>
                <a:latin typeface="楷体_GB2312" pitchFamily="49" charset="-122"/>
              </a:rPr>
              <a:t>用结点法求电压</a:t>
            </a:r>
            <a:r>
              <a:rPr lang="en-US" altLang="zh-CN" b="0" i="1" dirty="0">
                <a:solidFill>
                  <a:schemeClr val="tx2"/>
                </a:solidFill>
                <a:ea typeface="仿宋_GB2312" pitchFamily="49" charset="-122"/>
              </a:rPr>
              <a:t>U</a:t>
            </a:r>
            <a:r>
              <a:rPr lang="zh-CN" altLang="en-US" dirty="0">
                <a:solidFill>
                  <a:schemeClr val="tx2"/>
                </a:solidFill>
                <a:latin typeface="楷体_GB2312" pitchFamily="49" charset="-122"/>
              </a:rPr>
              <a:t>和电流</a:t>
            </a:r>
            <a:r>
              <a:rPr lang="en-US" altLang="zh-CN" b="0" i="1" dirty="0">
                <a:solidFill>
                  <a:schemeClr val="tx2"/>
                </a:solidFill>
                <a:ea typeface="仿宋_GB2312" pitchFamily="49" charset="-122"/>
              </a:rPr>
              <a:t>I</a:t>
            </a:r>
            <a:r>
              <a:rPr lang="zh-CN" altLang="en-US" b="0" dirty="0">
                <a:solidFill>
                  <a:schemeClr val="tx2"/>
                </a:solidFill>
                <a:ea typeface="仿宋_GB2312" pitchFamily="49" charset="-122"/>
              </a:rPr>
              <a:t>。</a:t>
            </a:r>
            <a:r>
              <a:rPr lang="zh-CN" altLang="en-US" b="0" dirty="0">
                <a:solidFill>
                  <a:schemeClr val="tx2"/>
                </a:solidFill>
                <a:latin typeface="仿宋_GB2312" pitchFamily="49" charset="-122"/>
                <a:ea typeface="仿宋_GB2312" pitchFamily="49" charset="-122"/>
              </a:rPr>
              <a:t> </a:t>
            </a:r>
            <a:endParaRPr lang="zh-CN" altLang="en-US" dirty="0">
              <a:solidFill>
                <a:schemeClr val="tx2"/>
              </a:solidFill>
              <a:latin typeface="Arial" charset="0"/>
            </a:endParaRPr>
          </a:p>
        </p:txBody>
      </p:sp>
      <p:sp>
        <p:nvSpPr>
          <p:cNvPr id="2" name="标题 1"/>
          <p:cNvSpPr>
            <a:spLocks noGrp="1"/>
          </p:cNvSpPr>
          <p:nvPr>
            <p:ph type="title"/>
          </p:nvPr>
        </p:nvSpPr>
        <p:spPr/>
        <p:txBody>
          <a:bodyPr/>
          <a:lstStyle/>
          <a:p>
            <a:r>
              <a:rPr lang="zh-CN" altLang="en-US" dirty="0">
                <a:latin typeface="黑体" panose="02010609060101010101" pitchFamily="49" charset="-122"/>
              </a:rPr>
              <a:t>结点电压分析法举例</a:t>
            </a:r>
            <a:endParaRPr lang="zh-CN" altLang="en-US" dirty="0"/>
          </a:p>
        </p:txBody>
      </p:sp>
      <p:sp>
        <p:nvSpPr>
          <p:cNvPr id="38" name="Oval 86"/>
          <p:cNvSpPr>
            <a:spLocks noChangeArrowheads="1"/>
          </p:cNvSpPr>
          <p:nvPr/>
        </p:nvSpPr>
        <p:spPr bwMode="auto">
          <a:xfrm>
            <a:off x="6696523" y="2849154"/>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latin typeface="Times New Roman" panose="02020603050405020304" pitchFamily="18" charset="0"/>
                <a:cs typeface="Times New Roman" panose="02020603050405020304" pitchFamily="18" charset="0"/>
              </a:rPr>
              <a:t>3</a:t>
            </a:r>
          </a:p>
        </p:txBody>
      </p:sp>
      <p:sp>
        <p:nvSpPr>
          <p:cNvPr id="39" name="Oval 87"/>
          <p:cNvSpPr>
            <a:spLocks noChangeArrowheads="1"/>
          </p:cNvSpPr>
          <p:nvPr/>
        </p:nvSpPr>
        <p:spPr bwMode="auto">
          <a:xfrm>
            <a:off x="5073920" y="2832483"/>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FF0000"/>
                </a:solidFill>
                <a:latin typeface="Times New Roman" panose="02020603050405020304" pitchFamily="18" charset="0"/>
                <a:cs typeface="Times New Roman" panose="02020603050405020304" pitchFamily="18" charset="0"/>
              </a:rPr>
              <a:t>1</a:t>
            </a:r>
          </a:p>
        </p:txBody>
      </p:sp>
      <p:sp>
        <p:nvSpPr>
          <p:cNvPr id="40" name="Oval 88"/>
          <p:cNvSpPr>
            <a:spLocks noChangeArrowheads="1"/>
          </p:cNvSpPr>
          <p:nvPr/>
        </p:nvSpPr>
        <p:spPr bwMode="auto">
          <a:xfrm>
            <a:off x="7008466" y="934699"/>
            <a:ext cx="358775" cy="360363"/>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latin typeface="Times New Roman" panose="02020603050405020304" pitchFamily="18" charset="0"/>
                <a:cs typeface="Times New Roman" panose="02020603050405020304" pitchFamily="18" charset="0"/>
              </a:rPr>
              <a:t>2</a:t>
            </a:r>
          </a:p>
        </p:txBody>
      </p:sp>
      <p:grpSp>
        <p:nvGrpSpPr>
          <p:cNvPr id="7" name="组合 6"/>
          <p:cNvGrpSpPr/>
          <p:nvPr/>
        </p:nvGrpSpPr>
        <p:grpSpPr>
          <a:xfrm>
            <a:off x="8244730" y="2787207"/>
            <a:ext cx="431452" cy="331464"/>
            <a:chOff x="8099425" y="3075202"/>
            <a:chExt cx="431452" cy="331464"/>
          </a:xfrm>
        </p:grpSpPr>
        <p:cxnSp>
          <p:nvCxnSpPr>
            <p:cNvPr id="4" name="直接连接符 3"/>
            <p:cNvCxnSpPr/>
            <p:nvPr/>
          </p:nvCxnSpPr>
          <p:spPr>
            <a:xfrm>
              <a:off x="8099425" y="3087283"/>
              <a:ext cx="277018" cy="1645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8315325" y="3075202"/>
              <a:ext cx="215552" cy="3314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27648" y="1464466"/>
            <a:ext cx="4515980" cy="461665"/>
          </a:xfrm>
          <a:prstGeom prst="rect">
            <a:avLst/>
          </a:prstGeom>
          <a:noFill/>
        </p:spPr>
        <p:txBody>
          <a:bodyPr wrap="none" rtlCol="0">
            <a:spAutoFit/>
          </a:bodyPr>
          <a:lstStyle/>
          <a:p>
            <a:r>
              <a:rPr lang="zh-CN" altLang="en-US" sz="2400" b="1" dirty="0">
                <a:solidFill>
                  <a:srgbClr val="FF0000"/>
                </a:solidFill>
                <a:latin typeface="宋体" panose="02010600030101010101" pitchFamily="2" charset="-122"/>
                <a:ea typeface="宋体" panose="02010600030101010101" pitchFamily="2" charset="-122"/>
              </a:rPr>
              <a:t>设定参考</a:t>
            </a:r>
            <a:r>
              <a:rPr lang="zh-CN" altLang="en-US" sz="2400" b="1" dirty="0" smtClean="0">
                <a:solidFill>
                  <a:srgbClr val="FF0000"/>
                </a:solidFill>
                <a:latin typeface="宋体" panose="02010600030101010101" pitchFamily="2" charset="-122"/>
                <a:ea typeface="宋体" panose="02010600030101010101" pitchFamily="2" charset="-122"/>
              </a:rPr>
              <a:t>结点并</a:t>
            </a:r>
            <a:r>
              <a:rPr lang="zh-CN" altLang="en-US" sz="2400" b="1" dirty="0">
                <a:solidFill>
                  <a:srgbClr val="FF0000"/>
                </a:solidFill>
                <a:latin typeface="宋体" panose="02010600030101010101" pitchFamily="2" charset="-122"/>
                <a:ea typeface="宋体" panose="02010600030101010101" pitchFamily="2" charset="-122"/>
              </a:rPr>
              <a:t>给其他</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结点</a:t>
            </a:r>
            <a:r>
              <a:rPr lang="zh-CN" altLang="en-US" sz="2400" b="1" dirty="0">
                <a:solidFill>
                  <a:srgbClr val="FF0000"/>
                </a:solidFill>
                <a:latin typeface="宋体" panose="02010600030101010101" pitchFamily="2" charset="-122"/>
                <a:ea typeface="宋体" panose="02010600030101010101" pitchFamily="2" charset="-122"/>
              </a:rPr>
              <a:t>编号</a:t>
            </a:r>
          </a:p>
        </p:txBody>
      </p:sp>
      <p:graphicFrame>
        <p:nvGraphicFramePr>
          <p:cNvPr id="10" name="对象 9"/>
          <p:cNvGraphicFramePr>
            <a:graphicFrameLocks noChangeAspect="1"/>
          </p:cNvGraphicFramePr>
          <p:nvPr>
            <p:extLst/>
          </p:nvPr>
        </p:nvGraphicFramePr>
        <p:xfrm>
          <a:off x="614039" y="2570544"/>
          <a:ext cx="1746000" cy="571500"/>
        </p:xfrm>
        <a:graphic>
          <a:graphicData uri="http://schemas.openxmlformats.org/presentationml/2006/ole">
            <mc:AlternateContent xmlns:mc="http://schemas.openxmlformats.org/markup-compatibility/2006">
              <mc:Choice xmlns:v="urn:schemas-microsoft-com:vml" Requires="v">
                <p:oleObj spid="_x0000_s53250" name="Equation" r:id="rId3" imgW="698400" imgH="228600" progId="Equation.DSMT4">
                  <p:embed/>
                </p:oleObj>
              </mc:Choice>
              <mc:Fallback>
                <p:oleObj name="Equation" r:id="rId3" imgW="698400" imgH="228600" progId="Equation.DSMT4">
                  <p:embed/>
                  <p:pic>
                    <p:nvPicPr>
                      <p:cNvPr id="0" name=""/>
                      <p:cNvPicPr>
                        <a:picLocks noChangeAspect="1" noChangeArrowheads="1"/>
                      </p:cNvPicPr>
                      <p:nvPr/>
                    </p:nvPicPr>
                    <p:blipFill>
                      <a:blip r:embed="rId4"/>
                      <a:srcRect/>
                      <a:stretch>
                        <a:fillRect/>
                      </a:stretch>
                    </p:blipFill>
                    <p:spPr bwMode="auto">
                      <a:xfrm>
                        <a:off x="614039" y="2570544"/>
                        <a:ext cx="1746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Box 48"/>
          <p:cNvSpPr txBox="1"/>
          <p:nvPr/>
        </p:nvSpPr>
        <p:spPr>
          <a:xfrm>
            <a:off x="244459" y="2052441"/>
            <a:ext cx="2040943" cy="461665"/>
          </a:xfrm>
          <a:prstGeom prst="rect">
            <a:avLst/>
          </a:prstGeom>
          <a:noFill/>
        </p:spPr>
        <p:txBody>
          <a:bodyPr wrap="non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列结点方程组</a:t>
            </a:r>
          </a:p>
        </p:txBody>
      </p:sp>
      <p:graphicFrame>
        <p:nvGraphicFramePr>
          <p:cNvPr id="11" name="对象 10"/>
          <p:cNvGraphicFramePr>
            <a:graphicFrameLocks noChangeAspect="1"/>
          </p:cNvGraphicFramePr>
          <p:nvPr>
            <p:extLst/>
          </p:nvPr>
        </p:nvGraphicFramePr>
        <p:xfrm>
          <a:off x="614039" y="3118671"/>
          <a:ext cx="2032000" cy="571500"/>
        </p:xfrm>
        <a:graphic>
          <a:graphicData uri="http://schemas.openxmlformats.org/presentationml/2006/ole">
            <mc:AlternateContent xmlns:mc="http://schemas.openxmlformats.org/markup-compatibility/2006">
              <mc:Choice xmlns:v="urn:schemas-microsoft-com:vml" Requires="v">
                <p:oleObj spid="_x0000_s53251" name="Equation" r:id="rId5" imgW="812520" imgH="228600" progId="Equation.DSMT4">
                  <p:embed/>
                </p:oleObj>
              </mc:Choice>
              <mc:Fallback>
                <p:oleObj name="Equation" r:id="rId5" imgW="812520" imgH="228600" progId="Equation.DSMT4">
                  <p:embed/>
                  <p:pic>
                    <p:nvPicPr>
                      <p:cNvPr id="0" name=""/>
                      <p:cNvPicPr>
                        <a:picLocks noChangeAspect="1" noChangeArrowheads="1"/>
                      </p:cNvPicPr>
                      <p:nvPr/>
                    </p:nvPicPr>
                    <p:blipFill>
                      <a:blip r:embed="rId6"/>
                      <a:srcRect/>
                      <a:stretch>
                        <a:fillRect/>
                      </a:stretch>
                    </p:blipFill>
                    <p:spPr bwMode="auto">
                      <a:xfrm>
                        <a:off x="614039" y="3118671"/>
                        <a:ext cx="2032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614041" y="3784600"/>
          <a:ext cx="4318001" cy="571500"/>
        </p:xfrm>
        <a:graphic>
          <a:graphicData uri="http://schemas.openxmlformats.org/presentationml/2006/ole">
            <mc:AlternateContent xmlns:mc="http://schemas.openxmlformats.org/markup-compatibility/2006">
              <mc:Choice xmlns:v="urn:schemas-microsoft-com:vml" Requires="v">
                <p:oleObj spid="_x0000_s53252" name="Equation" r:id="rId7" imgW="1726920" imgH="228600" progId="Equation.DSMT4">
                  <p:embed/>
                </p:oleObj>
              </mc:Choice>
              <mc:Fallback>
                <p:oleObj name="Equation" r:id="rId7" imgW="1726920" imgH="228600" progId="Equation.DSMT4">
                  <p:embed/>
                  <p:pic>
                    <p:nvPicPr>
                      <p:cNvPr id="0" name=""/>
                      <p:cNvPicPr>
                        <a:picLocks noChangeAspect="1" noChangeArrowheads="1"/>
                      </p:cNvPicPr>
                      <p:nvPr/>
                    </p:nvPicPr>
                    <p:blipFill>
                      <a:blip r:embed="rId8"/>
                      <a:srcRect/>
                      <a:stretch>
                        <a:fillRect/>
                      </a:stretch>
                    </p:blipFill>
                    <p:spPr bwMode="auto">
                      <a:xfrm>
                        <a:off x="614041" y="3784600"/>
                        <a:ext cx="4318001"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Box 51"/>
          <p:cNvSpPr txBox="1"/>
          <p:nvPr/>
        </p:nvSpPr>
        <p:spPr>
          <a:xfrm>
            <a:off x="290384" y="4407497"/>
            <a:ext cx="1422184" cy="461665"/>
          </a:xfrm>
          <a:prstGeom prst="rect">
            <a:avLst/>
          </a:prstGeom>
          <a:noFill/>
        </p:spPr>
        <p:txBody>
          <a:bodyPr wrap="non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解方程组</a:t>
            </a:r>
          </a:p>
        </p:txBody>
      </p:sp>
      <p:graphicFrame>
        <p:nvGraphicFramePr>
          <p:cNvPr id="13" name="对象 12"/>
          <p:cNvGraphicFramePr>
            <a:graphicFrameLocks noChangeAspect="1"/>
          </p:cNvGraphicFramePr>
          <p:nvPr>
            <p:extLst/>
          </p:nvPr>
        </p:nvGraphicFramePr>
        <p:xfrm>
          <a:off x="683568" y="4941168"/>
          <a:ext cx="3079750" cy="571500"/>
        </p:xfrm>
        <a:graphic>
          <a:graphicData uri="http://schemas.openxmlformats.org/presentationml/2006/ole">
            <mc:AlternateContent xmlns:mc="http://schemas.openxmlformats.org/markup-compatibility/2006">
              <mc:Choice xmlns:v="urn:schemas-microsoft-com:vml" Requires="v">
                <p:oleObj spid="_x0000_s53253" name="Equation" r:id="rId9" imgW="1231560" imgH="228600" progId="Equation.DSMT4">
                  <p:embed/>
                </p:oleObj>
              </mc:Choice>
              <mc:Fallback>
                <p:oleObj name="Equation" r:id="rId9" imgW="1231560" imgH="228600" progId="Equation.DSMT4">
                  <p:embed/>
                  <p:pic>
                    <p:nvPicPr>
                      <p:cNvPr id="0" name=""/>
                      <p:cNvPicPr>
                        <a:picLocks noChangeAspect="1" noChangeArrowheads="1"/>
                      </p:cNvPicPr>
                      <p:nvPr/>
                    </p:nvPicPr>
                    <p:blipFill>
                      <a:blip r:embed="rId10"/>
                      <a:srcRect/>
                      <a:stretch>
                        <a:fillRect/>
                      </a:stretch>
                    </p:blipFill>
                    <p:spPr bwMode="auto">
                      <a:xfrm>
                        <a:off x="683568" y="4941168"/>
                        <a:ext cx="3079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4294956" y="4581128"/>
          <a:ext cx="4381500" cy="571500"/>
        </p:xfrm>
        <a:graphic>
          <a:graphicData uri="http://schemas.openxmlformats.org/presentationml/2006/ole">
            <mc:AlternateContent xmlns:mc="http://schemas.openxmlformats.org/markup-compatibility/2006">
              <mc:Choice xmlns:v="urn:schemas-microsoft-com:vml" Requires="v">
                <p:oleObj spid="_x0000_s53254" name="Equation" r:id="rId11" imgW="1752480" imgH="228600" progId="Equation.DSMT4">
                  <p:embed/>
                </p:oleObj>
              </mc:Choice>
              <mc:Fallback>
                <p:oleObj name="Equation" r:id="rId11" imgW="1752480" imgH="228600" progId="Equation.DSMT4">
                  <p:embed/>
                  <p:pic>
                    <p:nvPicPr>
                      <p:cNvPr id="0" name=""/>
                      <p:cNvPicPr>
                        <a:picLocks noChangeAspect="1" noChangeArrowheads="1"/>
                      </p:cNvPicPr>
                      <p:nvPr/>
                    </p:nvPicPr>
                    <p:blipFill>
                      <a:blip r:embed="rId12"/>
                      <a:srcRect/>
                      <a:stretch>
                        <a:fillRect/>
                      </a:stretch>
                    </p:blipFill>
                    <p:spPr bwMode="auto">
                      <a:xfrm>
                        <a:off x="4294956" y="4581128"/>
                        <a:ext cx="4381500" cy="571500"/>
                      </a:xfrm>
                      <a:prstGeom prst="rect">
                        <a:avLst/>
                      </a:prstGeom>
                      <a:noFill/>
                      <a:ln>
                        <a:solidFill>
                          <a:srgbClr val="FF0000"/>
                        </a:solidFill>
                      </a:ln>
                      <a:effectLst/>
                    </p:spPr>
                  </p:pic>
                </p:oleObj>
              </mc:Fallback>
            </mc:AlternateContent>
          </a:graphicData>
        </a:graphic>
      </p:graphicFrame>
      <p:graphicFrame>
        <p:nvGraphicFramePr>
          <p:cNvPr id="15" name="对象 14"/>
          <p:cNvGraphicFramePr>
            <a:graphicFrameLocks noChangeAspect="1"/>
          </p:cNvGraphicFramePr>
          <p:nvPr>
            <p:extLst/>
          </p:nvPr>
        </p:nvGraphicFramePr>
        <p:xfrm>
          <a:off x="4283968" y="5301208"/>
          <a:ext cx="4000500" cy="984250"/>
        </p:xfrm>
        <a:graphic>
          <a:graphicData uri="http://schemas.openxmlformats.org/presentationml/2006/ole">
            <mc:AlternateContent xmlns:mc="http://schemas.openxmlformats.org/markup-compatibility/2006">
              <mc:Choice xmlns:v="urn:schemas-microsoft-com:vml" Requires="v">
                <p:oleObj spid="_x0000_s53255" name="Equation" r:id="rId13" imgW="1600200" imgH="393480" progId="Equation.DSMT4">
                  <p:embed/>
                </p:oleObj>
              </mc:Choice>
              <mc:Fallback>
                <p:oleObj name="Equation" r:id="rId13" imgW="1600200" imgH="393480" progId="Equation.DSMT4">
                  <p:embed/>
                  <p:pic>
                    <p:nvPicPr>
                      <p:cNvPr id="0" name=""/>
                      <p:cNvPicPr>
                        <a:picLocks noChangeAspect="1" noChangeArrowheads="1"/>
                      </p:cNvPicPr>
                      <p:nvPr/>
                    </p:nvPicPr>
                    <p:blipFill>
                      <a:blip r:embed="rId14"/>
                      <a:srcRect/>
                      <a:stretch>
                        <a:fillRect/>
                      </a:stretch>
                    </p:blipFill>
                    <p:spPr bwMode="auto">
                      <a:xfrm>
                        <a:off x="4283968" y="5301208"/>
                        <a:ext cx="4000500" cy="984250"/>
                      </a:xfrm>
                      <a:prstGeom prst="rect">
                        <a:avLst/>
                      </a:prstGeom>
                      <a:no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1224048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P spid="38" grpId="0" animBg="1"/>
      <p:bldP spid="39" grpId="0" animBg="1"/>
      <p:bldP spid="40" grpId="0" animBg="1"/>
      <p:bldP spid="8" grpId="0"/>
      <p:bldP spid="49"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r>
              <a:rPr lang="zh-CN" altLang="en-US" smtClean="0">
                <a:ea typeface="楷体_GB2312" pitchFamily="49" charset="-122"/>
              </a:rPr>
              <a:t>（</a:t>
            </a:r>
            <a:r>
              <a:rPr lang="zh-CN" altLang="en-US" smtClean="0">
                <a:ea typeface="宋体" charset="-122"/>
              </a:rPr>
              <a:t>续</a:t>
            </a:r>
            <a:r>
              <a:rPr lang="en-US" altLang="zh-CN" smtClean="0">
                <a:ea typeface="宋体" charset="-122"/>
              </a:rPr>
              <a:t>1</a:t>
            </a:r>
            <a:r>
              <a:rPr lang="zh-CN" altLang="en-US" smtClean="0">
                <a:ea typeface="楷体_GB2312" pitchFamily="49" charset="-122"/>
              </a:rPr>
              <a:t>）</a:t>
            </a:r>
          </a:p>
        </p:txBody>
      </p:sp>
      <p:sp>
        <p:nvSpPr>
          <p:cNvPr id="43011" name="Rectangle 3"/>
          <p:cNvSpPr>
            <a:spLocks noGrp="1" noChangeArrowheads="1"/>
          </p:cNvSpPr>
          <p:nvPr>
            <p:ph sz="quarter" idx="11"/>
          </p:nvPr>
        </p:nvSpPr>
        <p:spPr/>
        <p:txBody>
          <a:bodyPr/>
          <a:lstStyle/>
          <a:p>
            <a:pPr eaLnBrk="1" hangingPunct="1"/>
            <a:r>
              <a:rPr lang="zh-CN" altLang="en-US" sz="2400" dirty="0" smtClean="0">
                <a:ea typeface="宋体" charset="-122"/>
              </a:rPr>
              <a:t>等效电路分析方法</a:t>
            </a:r>
          </a:p>
          <a:p>
            <a:pPr marL="533400" lvl="1" indent="0" eaLnBrk="1" hangingPunct="1">
              <a:buFont typeface="Wingdings" pitchFamily="2" charset="2"/>
              <a:buNone/>
            </a:pPr>
            <a:r>
              <a:rPr lang="zh-CN" altLang="en-US" sz="2400" dirty="0" smtClean="0"/>
              <a:t>电路中的一个部分用其等效电路替换后，电路其他部分的工作情况保持不变。等效只能适用于外部，对于互相等效的两个电路部分内部的工作一般是不等效的。</a:t>
            </a:r>
          </a:p>
          <a:p>
            <a:pPr marL="533400" lvl="1" indent="0" eaLnBrk="1" hangingPunct="1">
              <a:buFont typeface="Wingdings" pitchFamily="2" charset="2"/>
              <a:buNone/>
            </a:pPr>
            <a:r>
              <a:rPr lang="zh-CN" altLang="en-US" sz="2400" dirty="0" smtClean="0"/>
              <a:t>在电路中，通过用简单的等效电路替代复杂电路部分，简化电路结构，方便分析。有时，为了进一步等效化简的需要，需要对一些电路结构进行等效变换，如两种电源模型之间的转换。</a:t>
            </a:r>
          </a:p>
          <a:p>
            <a:pPr marL="533400" lvl="1" indent="0" eaLnBrk="1" hangingPunct="1">
              <a:buFont typeface="Wingdings" pitchFamily="2" charset="2"/>
              <a:buNone/>
            </a:pPr>
            <a:r>
              <a:rPr lang="zh-CN" altLang="en-US" sz="2400" dirty="0" smtClean="0"/>
              <a:t>下面我们学习几种常用的等效电路关系，灵活运用这些典型的等效关系，往往可以大大减轻电路分析的工作量。</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电路分析方法小结</a:t>
            </a:r>
            <a:endParaRPr lang="zh-CN" altLang="en-US" dirty="0"/>
          </a:p>
        </p:txBody>
      </p:sp>
      <p:sp>
        <p:nvSpPr>
          <p:cNvPr id="3" name="灯片编号占位符 2"/>
          <p:cNvSpPr>
            <a:spLocks noGrp="1"/>
          </p:cNvSpPr>
          <p:nvPr>
            <p:ph type="sldNum" sz="quarter" idx="12"/>
          </p:nvPr>
        </p:nvSpPr>
        <p:spPr/>
        <p:txBody>
          <a:bodyPr/>
          <a:lstStyle/>
          <a:p>
            <a:pPr>
              <a:defRPr/>
            </a:pPr>
            <a:fld id="{AA76034A-07FC-4B0B-AA65-7D5F3401188A}" type="slidenum">
              <a:rPr lang="zh-CN" altLang="en-US" smtClean="0"/>
              <a:pPr>
                <a:defRPr/>
              </a:pPr>
              <a:t>60</a:t>
            </a:fld>
            <a:endParaRPr lang="zh-CN" altLang="en-US"/>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2293712156"/>
                  </p:ext>
                </p:extLst>
              </p:nvPr>
            </p:nvGraphicFramePr>
            <p:xfrm>
              <a:off x="179512" y="758654"/>
              <a:ext cx="8712968" cy="5544617"/>
            </p:xfrm>
            <a:graphic>
              <a:graphicData uri="http://schemas.openxmlformats.org/drawingml/2006/table">
                <a:tbl>
                  <a:tblPr firstRow="1" bandRow="1">
                    <a:tableStyleId>{5C22544A-7EE6-4342-B048-85BDC9FD1C3A}</a:tableStyleId>
                  </a:tblPr>
                  <a:tblGrid>
                    <a:gridCol w="2178242"/>
                    <a:gridCol w="3366374"/>
                    <a:gridCol w="1656184"/>
                    <a:gridCol w="1512168"/>
                  </a:tblGrid>
                  <a:tr h="784585">
                    <a:tc>
                      <a:txBody>
                        <a:bodyPr/>
                        <a:lstStyle/>
                        <a:p>
                          <a:pPr algn="ctr"/>
                          <a:r>
                            <a:rPr lang="zh-CN" altLang="en-US" sz="2400" b="1" dirty="0" smtClean="0">
                              <a:latin typeface="宋体" panose="02010600030101010101" pitchFamily="2" charset="-122"/>
                              <a:ea typeface="宋体" panose="02010600030101010101" pitchFamily="2" charset="-122"/>
                            </a:rPr>
                            <a:t>方法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基本方程</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中间变量</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方程数</a:t>
                          </a:r>
                          <a:endParaRPr lang="zh-CN" altLang="en-US" sz="2400" b="1" dirty="0">
                            <a:latin typeface="宋体" panose="02010600030101010101" pitchFamily="2" charset="-122"/>
                            <a:ea typeface="宋体" panose="02010600030101010101" pitchFamily="2" charset="-122"/>
                          </a:endParaRPr>
                        </a:p>
                      </a:txBody>
                      <a:tcPr anchor="ctr"/>
                    </a:tc>
                  </a:tr>
                  <a:tr h="1735696">
                    <a:tc>
                      <a:txBody>
                        <a:bodyPr/>
                        <a:lstStyle/>
                        <a:p>
                          <a:r>
                            <a:rPr lang="zh-CN" altLang="en-US" sz="2400" b="1" dirty="0" smtClean="0">
                              <a:latin typeface="宋体" panose="02010600030101010101" pitchFamily="2" charset="-122"/>
                              <a:ea typeface="宋体" panose="02010600030101010101" pitchFamily="2" charset="-122"/>
                            </a:rPr>
                            <a:t>原始方法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nSpc>
                              <a:spcPct val="100000"/>
                            </a:lnSpc>
                          </a:pPr>
                          <a14:m>
                            <m:oMathPara xmlns:m="http://schemas.openxmlformats.org/officeDocument/2006/math">
                              <m:oMathParaPr>
                                <m:jc m:val="left"/>
                              </m:oMathParaPr>
                              <m:oMath xmlns:m="http://schemas.openxmlformats.org/officeDocument/2006/math">
                                <m:r>
                                  <m:rPr>
                                    <m:sty m:val="p"/>
                                    <m:brk m:alnAt="7"/>
                                  </m:rPr>
                                  <a:rPr lang="en-US" altLang="zh-CN" sz="2400" b="1" i="1" smtClean="0">
                                    <a:latin typeface="Cambria Math" panose="02040503050406030204" pitchFamily="18" charset="0"/>
                                  </a:rPr>
                                  <m:t>K</m:t>
                                </m:r>
                                <m:r>
                                  <m:rPr>
                                    <m:sty m:val="p"/>
                                  </m:rPr>
                                  <a:rPr lang="en-US" altLang="zh-CN" sz="2400" b="1" i="1" smtClean="0">
                                    <a:latin typeface="Cambria Math" panose="02040503050406030204" pitchFamily="18" charset="0"/>
                                  </a:rPr>
                                  <m:t>CL</m:t>
                                </m:r>
                                <m:r>
                                  <m:rPr>
                                    <m:brk m:alnAt="7"/>
                                  </m:rPr>
                                  <a:rPr lang="zh-CN" altLang="en-US" sz="2400" b="1" i="1" smtClean="0">
                                    <a:latin typeface="Cambria Math" panose="02040503050406030204" pitchFamily="18" charset="0"/>
                                  </a:rPr>
                                  <m:t>：</m:t>
                                </m:r>
                                <m:r>
                                  <m:rPr>
                                    <m:brk m:alnAt="7"/>
                                  </m:rP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𝑰</m:t>
                                    </m:r>
                                  </m:e>
                                  <m:sub>
                                    <m:r>
                                      <a:rPr lang="en-US" altLang="zh-CN" sz="2400" b="1" i="1" smtClean="0">
                                        <a:latin typeface="Cambria Math" panose="02040503050406030204" pitchFamily="18" charset="0"/>
                                        <a:ea typeface="Cambria Math" panose="02040503050406030204" pitchFamily="18" charset="0"/>
                                      </a:rPr>
                                      <m:t>𝒃𝒌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oMath>
                            </m:oMathPara>
                          </a14:m>
                          <a:endParaRPr lang="en-US" altLang="zh-CN" sz="2400" b="1" i="1" dirty="0" smtClean="0">
                            <a:latin typeface="Cambria Math" panose="02040503050406030204" pitchFamily="18" charset="0"/>
                          </a:endParaRPr>
                        </a:p>
                        <a:p>
                          <a:pPr>
                            <a:lnSpc>
                              <a:spcPct val="100000"/>
                            </a:lnSpc>
                          </a:pPr>
                          <a14:m>
                            <m:oMathPara xmlns:m="http://schemas.openxmlformats.org/officeDocument/2006/math">
                              <m:oMathParaPr>
                                <m:jc m:val="left"/>
                              </m:oMathParaPr>
                              <m:oMath xmlns:m="http://schemas.openxmlformats.org/officeDocument/2006/math">
                                <m:r>
                                  <m:rPr>
                                    <m:sty m:val="p"/>
                                  </m:rPr>
                                  <a:rPr lang="en-US" altLang="zh-CN" sz="2400" b="1" i="1" smtClean="0">
                                    <a:latin typeface="Cambria Math" panose="02040503050406030204" pitchFamily="18" charset="0"/>
                                  </a:rPr>
                                  <m:t>KVL</m:t>
                                </m:r>
                                <m:r>
                                  <a:rPr lang="zh-CN" altLang="en-US" sz="2400" b="1" i="1" smtClean="0">
                                    <a:latin typeface="Cambria Math" panose="02040503050406030204" pitchFamily="18" charset="0"/>
                                  </a:rPr>
                                  <m:t>：</m:t>
                                </m:r>
                                <m:r>
                                  <m:rPr>
                                    <m:brk m:alnAt="7"/>
                                  </m:rP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𝑼</m:t>
                                    </m:r>
                                  </m:e>
                                  <m:sub>
                                    <m:r>
                                      <a:rPr lang="en-US" altLang="zh-CN" sz="2400" b="1" i="1" smtClean="0">
                                        <a:latin typeface="Cambria Math" panose="02040503050406030204" pitchFamily="18" charset="0"/>
                                        <a:ea typeface="Cambria Math" panose="02040503050406030204" pitchFamily="18" charset="0"/>
                                      </a:rPr>
                                      <m:t>𝒃𝒌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oMath>
                            </m:oMathPara>
                          </a14:m>
                          <a:endParaRPr lang="en-US" altLang="zh-CN" sz="2400" b="1" i="1" dirty="0" smtClean="0">
                            <a:latin typeface="Cambria Math" panose="02040503050406030204" pitchFamily="18" charset="0"/>
                          </a:endParaRPr>
                        </a:p>
                        <a:p>
                          <a:pPr>
                            <a:lnSpc>
                              <a:spcPct val="100000"/>
                            </a:lnSpc>
                          </a:pPr>
                          <a14:m>
                            <m:oMathPara xmlns:m="http://schemas.openxmlformats.org/officeDocument/2006/math">
                              <m:oMathParaPr>
                                <m:jc m:val="left"/>
                              </m:oMathParaPr>
                              <m:oMath xmlns:m="http://schemas.openxmlformats.org/officeDocument/2006/math">
                                <m:sSub>
                                  <m:sSubPr>
                                    <m:ctrlPr>
                                      <a:rPr lang="en-US" altLang="zh-CN" sz="2400" b="1" i="1" smtClean="0">
                                        <a:latin typeface="Cambria Math" panose="02040503050406030204" pitchFamily="18" charset="0"/>
                                      </a:rPr>
                                    </m:ctrlPr>
                                  </m:sSubPr>
                                  <m:e>
                                    <m:r>
                                      <m:rPr>
                                        <m:sty m:val="p"/>
                                      </m:rPr>
                                      <a:rPr lang="en-US" altLang="zh-CN" sz="2400" b="1" i="1" smtClean="0">
                                        <a:latin typeface="Cambria Math" panose="02040503050406030204" pitchFamily="18" charset="0"/>
                                      </a:rPr>
                                      <m:t>VCR</m:t>
                                    </m:r>
                                    <m:r>
                                      <a:rPr lang="zh-CN" altLang="en-US" sz="2400" b="1" i="1" smtClean="0">
                                        <a:latin typeface="Cambria Math" panose="02040503050406030204" pitchFamily="18" charset="0"/>
                                      </a:rPr>
                                      <m:t>：</m:t>
                                    </m:r>
                                    <m:r>
                                      <a:rPr lang="en-US" altLang="zh-CN" sz="2400" b="1" i="1" smtClean="0">
                                        <a:latin typeface="Cambria Math" panose="02040503050406030204" pitchFamily="18" charset="0"/>
                                      </a:rPr>
                                      <m:t>𝑼</m:t>
                                    </m:r>
                                  </m:e>
                                  <m:sub>
                                    <m:r>
                                      <a:rPr lang="en-US" altLang="zh-CN" sz="2400" b="1" i="1" smtClean="0">
                                        <a:latin typeface="Cambria Math" panose="02040503050406030204" pitchFamily="18" charset="0"/>
                                      </a:rPr>
                                      <m:t>𝒃</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𝑹𝒃𝑰𝒃</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𝑼𝒃𝒔</m:t>
                                </m:r>
                              </m:oMath>
                            </m:oMathPara>
                          </a14:m>
                          <a:endParaRPr lang="en-US" altLang="zh-CN" sz="2400" b="1" i="1" baseline="-25000" dirty="0" smtClean="0">
                            <a:latin typeface="Cambria Math" panose="02040503050406030204" pitchFamily="18" charset="0"/>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无</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en-US" altLang="zh-CN" sz="2400" b="1" dirty="0" smtClean="0">
                              <a:latin typeface="宋体" panose="02010600030101010101" pitchFamily="2" charset="-122"/>
                              <a:ea typeface="宋体" panose="02010600030101010101" pitchFamily="2" charset="-122"/>
                            </a:rPr>
                            <a:t>2B</a:t>
                          </a:r>
                          <a:endParaRPr lang="zh-CN" altLang="en-US" sz="2400" b="1" dirty="0">
                            <a:latin typeface="宋体" panose="02010600030101010101" pitchFamily="2" charset="-122"/>
                            <a:ea typeface="宋体" panose="02010600030101010101" pitchFamily="2" charset="-122"/>
                          </a:endParaRPr>
                        </a:p>
                      </a:txBody>
                      <a:tcPr anchor="ctr"/>
                    </a:tc>
                  </a:tr>
                  <a:tr h="784585">
                    <a:tc>
                      <a:txBody>
                        <a:bodyPr/>
                        <a:lstStyle/>
                        <a:p>
                          <a:r>
                            <a:rPr lang="zh-CN" altLang="en-US" sz="2400" b="1" dirty="0" smtClean="0">
                              <a:latin typeface="宋体" panose="02010600030101010101" pitchFamily="2" charset="-122"/>
                              <a:ea typeface="宋体" panose="02010600030101010101" pitchFamily="2" charset="-122"/>
                            </a:rPr>
                            <a:t>支路电流法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nSpc>
                              <a:spcPct val="100000"/>
                            </a:lnSpc>
                          </a:pPr>
                          <a14:m>
                            <m:oMathPara xmlns:m="http://schemas.openxmlformats.org/officeDocument/2006/math">
                              <m:oMathParaPr>
                                <m:jc m:val="left"/>
                              </m:oMathParaPr>
                              <m:oMath xmlns:m="http://schemas.openxmlformats.org/officeDocument/2006/math">
                                <m:r>
                                  <m:rPr>
                                    <m:sty m:val="p"/>
                                    <m:brk m:alnAt="7"/>
                                  </m:rPr>
                                  <a:rPr lang="en-US" altLang="zh-CN" sz="2400" b="1" i="1" smtClean="0">
                                    <a:latin typeface="Cambria Math" panose="02040503050406030204" pitchFamily="18" charset="0"/>
                                  </a:rPr>
                                  <m:t>K</m:t>
                                </m:r>
                                <m:r>
                                  <m:rPr>
                                    <m:sty m:val="p"/>
                                  </m:rPr>
                                  <a:rPr lang="en-US" altLang="zh-CN" sz="2400" b="1" i="1" smtClean="0">
                                    <a:latin typeface="Cambria Math" panose="02040503050406030204" pitchFamily="18" charset="0"/>
                                  </a:rPr>
                                  <m:t>CL</m:t>
                                </m:r>
                                <m:r>
                                  <m:rPr>
                                    <m:brk m:alnAt="7"/>
                                  </m:rPr>
                                  <a:rPr lang="zh-CN" altLang="en-US" sz="2400" b="1" i="1" smtClean="0">
                                    <a:latin typeface="Cambria Math" panose="02040503050406030204" pitchFamily="18" charset="0"/>
                                  </a:rPr>
                                  <m:t>：</m:t>
                                </m:r>
                                <m:r>
                                  <m:rPr>
                                    <m:brk m:alnAt="7"/>
                                  </m:rP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𝑰</m:t>
                                    </m:r>
                                  </m:e>
                                  <m:sub>
                                    <m:r>
                                      <a:rPr lang="en-US" altLang="zh-CN" sz="2400" b="1" i="1" smtClean="0">
                                        <a:latin typeface="Cambria Math" panose="02040503050406030204" pitchFamily="18" charset="0"/>
                                        <a:ea typeface="Cambria Math" panose="02040503050406030204" pitchFamily="18" charset="0"/>
                                      </a:rPr>
                                      <m:t>𝒃𝒌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oMath>
                            </m:oMathPara>
                          </a14:m>
                          <a:endParaRPr lang="en-US" altLang="zh-CN" sz="2400" b="1" i="1" dirty="0" smtClean="0">
                            <a:latin typeface="Cambria Math" panose="02040503050406030204" pitchFamily="18" charset="0"/>
                          </a:endParaRPr>
                        </a:p>
                        <a:p>
                          <a:pPr>
                            <a:lnSpc>
                              <a:spcPct val="100000"/>
                            </a:lnSpc>
                          </a:pPr>
                          <a14:m>
                            <m:oMathPara xmlns:m="http://schemas.openxmlformats.org/officeDocument/2006/math">
                              <m:oMathParaPr>
                                <m:jc m:val="left"/>
                              </m:oMathParaPr>
                              <m:oMath xmlns:m="http://schemas.openxmlformats.org/officeDocument/2006/math">
                                <m:r>
                                  <m:rPr>
                                    <m:sty m:val="p"/>
                                  </m:rPr>
                                  <a:rPr lang="en-US" altLang="zh-CN" sz="2400" b="1" i="1" smtClean="0">
                                    <a:solidFill>
                                      <a:srgbClr val="FF0000"/>
                                    </a:solidFill>
                                    <a:latin typeface="Cambria Math" panose="02040503050406030204" pitchFamily="18" charset="0"/>
                                  </a:rPr>
                                  <m:t>KVL</m:t>
                                </m:r>
                                <m:r>
                                  <a:rPr lang="zh-CN" altLang="en-US" sz="2400" b="1" i="1" smtClean="0">
                                    <a:latin typeface="Cambria Math" panose="02040503050406030204" pitchFamily="18" charset="0"/>
                                  </a:rPr>
                                  <m:t>：</m:t>
                                </m:r>
                                <m:r>
                                  <m:rPr>
                                    <m:brk m:alnAt="7"/>
                                  </m:rP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𝑹</m:t>
                                </m:r>
                                <m:r>
                                  <a:rPr lang="en-US" altLang="zh-CN" sz="2400" b="1" i="1" baseline="-25000" smtClean="0">
                                    <a:latin typeface="Cambria Math" panose="02040503050406030204" pitchFamily="18" charset="0"/>
                                    <a:ea typeface="Cambria Math" panose="02040503050406030204" pitchFamily="18" charset="0"/>
                                  </a:rPr>
                                  <m:t>𝒃𝒌</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𝑰</m:t>
                                    </m:r>
                                  </m:e>
                                  <m:sub>
                                    <m:r>
                                      <a:rPr lang="en-US" altLang="zh-CN" sz="2400" b="1" i="1" smtClean="0">
                                        <a:latin typeface="Cambria Math" panose="02040503050406030204" pitchFamily="18" charset="0"/>
                                        <a:ea typeface="Cambria Math" panose="02040503050406030204" pitchFamily="18" charset="0"/>
                                      </a:rPr>
                                      <m:t>𝒃𝒌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𝑼𝒍</m:t>
                                </m:r>
                                <m:r>
                                  <a:rPr lang="en-US" altLang="zh-CN" sz="2400" b="1" i="1" baseline="-25000" smtClean="0">
                                    <a:latin typeface="Cambria Math" panose="02040503050406030204" pitchFamily="18" charset="0"/>
                                    <a:ea typeface="Cambria Math" panose="02040503050406030204" pitchFamily="18" charset="0"/>
                                  </a:rPr>
                                  <m:t>𝑺</m:t>
                                </m:r>
                              </m:oMath>
                            </m:oMathPara>
                          </a14:m>
                          <a:endParaRPr lang="en-US" altLang="zh-CN" sz="2400" b="1" i="1" baseline="-25000" dirty="0" smtClean="0">
                            <a:latin typeface="Cambria Math" panose="02040503050406030204" pitchFamily="18" charset="0"/>
                          </a:endParaRPr>
                        </a:p>
                      </a:txBody>
                      <a:tcPr anchor="ctr"/>
                    </a:tc>
                    <a:tc>
                      <a:txBody>
                        <a:bodyPr/>
                        <a:lstStyle/>
                        <a:p>
                          <a:pPr algn="ctr"/>
                          <a:r>
                            <a:rPr lang="zh-CN" altLang="en-US" sz="2400" b="1" i="0" dirty="0" smtClean="0">
                              <a:latin typeface="+mn-lt"/>
                              <a:ea typeface="宋体" panose="02010600030101010101" pitchFamily="2" charset="-122"/>
                            </a:rPr>
                            <a:t>支路电流</a:t>
                          </a:r>
                          <a14:m>
                            <m:oMath xmlns:m="http://schemas.openxmlformats.org/officeDocument/2006/math">
                              <m:r>
                                <a:rPr lang="en-US" altLang="zh-CN" sz="2400" b="1" i="1" smtClean="0">
                                  <a:latin typeface="Cambria Math" panose="02040503050406030204" pitchFamily="18" charset="0"/>
                                  <a:ea typeface="宋体" panose="02010600030101010101" pitchFamily="2" charset="-122"/>
                                </a:rPr>
                                <m:t>𝑰</m:t>
                              </m:r>
                              <m:r>
                                <a:rPr lang="en-US" altLang="zh-CN" sz="2400" b="1" i="1" baseline="-25000" smtClean="0">
                                  <a:latin typeface="Cambria Math" panose="02040503050406030204" pitchFamily="18" charset="0"/>
                                  <a:ea typeface="宋体" panose="02010600030101010101" pitchFamily="2" charset="-122"/>
                                </a:rPr>
                                <m:t>𝒃𝒌</m:t>
                              </m:r>
                            </m:oMath>
                          </a14:m>
                          <a:endParaRPr lang="zh-CN" altLang="en-US" sz="2400" b="1" baseline="-25000" dirty="0">
                            <a:latin typeface="宋体" panose="02010600030101010101" pitchFamily="2" charset="-122"/>
                            <a:ea typeface="宋体" panose="02010600030101010101" pitchFamily="2" charset="-122"/>
                          </a:endParaRPr>
                        </a:p>
                      </a:txBody>
                      <a:tcPr anchor="ctr"/>
                    </a:tc>
                    <a:tc>
                      <a:txBody>
                        <a:bodyPr/>
                        <a:lstStyle/>
                        <a:p>
                          <a:pPr algn="ctr"/>
                          <a:r>
                            <a:rPr lang="en-US" altLang="zh-CN" sz="2400" b="1" dirty="0" smtClean="0">
                              <a:latin typeface="宋体" panose="02010600030101010101" pitchFamily="2" charset="-122"/>
                              <a:ea typeface="宋体" panose="02010600030101010101" pitchFamily="2" charset="-122"/>
                            </a:rPr>
                            <a:t>B</a:t>
                          </a:r>
                          <a:endParaRPr lang="zh-CN" altLang="en-US" sz="2400" b="1" dirty="0">
                            <a:latin typeface="宋体" panose="02010600030101010101" pitchFamily="2" charset="-122"/>
                            <a:ea typeface="宋体" panose="02010600030101010101" pitchFamily="2" charset="-122"/>
                          </a:endParaRPr>
                        </a:p>
                      </a:txBody>
                      <a:tcPr anchor="ctr"/>
                    </a:tc>
                  </a:tr>
                  <a:tr h="1129701">
                    <a:tc>
                      <a:txBody>
                        <a:bodyPr/>
                        <a:lstStyle/>
                        <a:p>
                          <a:r>
                            <a:rPr lang="zh-CN" altLang="en-US" sz="2400" b="1" dirty="0" smtClean="0">
                              <a:latin typeface="宋体" panose="02010600030101010101" pitchFamily="2" charset="-122"/>
                              <a:ea typeface="宋体" panose="02010600030101010101" pitchFamily="2" charset="-122"/>
                            </a:rPr>
                            <a:t>网孔电流法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𝑹</m:t>
                                </m:r>
                                <m:r>
                                  <a:rPr lang="en-US" altLang="zh-CN" sz="2400" b="1" i="1" baseline="-25000" smtClean="0">
                                    <a:latin typeface="Cambria Math" panose="02040503050406030204" pitchFamily="18" charset="0"/>
                                    <a:ea typeface="Cambria Math" panose="02040503050406030204" pitchFamily="18" charset="0"/>
                                  </a:rPr>
                                  <m:t>𝒌</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baseline="-25000" smtClean="0">
                                        <a:latin typeface="Cambria Math" panose="02040503050406030204" pitchFamily="18" charset="0"/>
                                        <a:ea typeface="Cambria Math" panose="02040503050406030204" pitchFamily="18" charset="0"/>
                                      </a:rPr>
                                      <m:t>𝒋</m:t>
                                    </m:r>
                                    <m:r>
                                      <a:rPr lang="en-US" altLang="zh-CN" sz="2400" b="1" i="1" smtClean="0">
                                        <a:latin typeface="Cambria Math" panose="02040503050406030204" pitchFamily="18" charset="0"/>
                                        <a:ea typeface="Cambria Math" panose="02040503050406030204" pitchFamily="18" charset="0"/>
                                      </a:rPr>
                                      <m:t>𝑰</m:t>
                                    </m:r>
                                  </m:e>
                                  <m:sub>
                                    <m:r>
                                      <a:rPr lang="en-US" altLang="zh-CN" sz="2400" b="1" i="1" smtClean="0">
                                        <a:latin typeface="Cambria Math" panose="02040503050406030204" pitchFamily="18" charset="0"/>
                                        <a:ea typeface="Cambria Math" panose="02040503050406030204" pitchFamily="18" charset="0"/>
                                      </a:rPr>
                                      <m:t>𝒎𝒌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𝑼𝒎</m:t>
                                </m:r>
                                <m:r>
                                  <a:rPr lang="en-US" altLang="zh-CN" sz="2400" b="1" i="1" baseline="-25000" smtClean="0">
                                    <a:latin typeface="Cambria Math" panose="02040503050406030204" pitchFamily="18" charset="0"/>
                                    <a:ea typeface="Cambria Math" panose="02040503050406030204" pitchFamily="18" charset="0"/>
                                  </a:rPr>
                                  <m:t>𝑺</m:t>
                                </m:r>
                              </m:oMath>
                            </m:oMathPara>
                          </a14:m>
                          <a:endParaRPr lang="en-US" altLang="zh-CN" sz="2400" b="1" i="1" baseline="-25000" dirty="0" smtClean="0">
                            <a:latin typeface="Cambria Math" panose="02040503050406030204" pitchFamily="18" charset="0"/>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网孔电流</a:t>
                          </a:r>
                          <a:endParaRPr lang="en-US" altLang="zh-CN" sz="2400" b="1" dirty="0" smtClean="0">
                            <a:latin typeface="宋体" panose="02010600030101010101" pitchFamily="2" charset="-122"/>
                            <a:ea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宋体" panose="02010600030101010101" pitchFamily="2" charset="-122"/>
                                  </a:rPr>
                                  <m:t>𝑰</m:t>
                                </m:r>
                                <m:r>
                                  <a:rPr lang="en-US" altLang="zh-CN" sz="2400" b="1" i="1" baseline="-25000" smtClean="0">
                                    <a:latin typeface="Cambria Math" panose="02040503050406030204" pitchFamily="18" charset="0"/>
                                    <a:ea typeface="宋体" panose="02010600030101010101" pitchFamily="2" charset="-122"/>
                                  </a:rPr>
                                  <m:t>𝒎𝒌</m:t>
                                </m:r>
                              </m:oMath>
                            </m:oMathPara>
                          </a14:m>
                          <a:endParaRPr lang="zh-CN" altLang="en-US" sz="2400" b="1" baseline="-25000" dirty="0">
                            <a:latin typeface="宋体" panose="02010600030101010101" pitchFamily="2" charset="-122"/>
                            <a:ea typeface="宋体" panose="02010600030101010101" pitchFamily="2" charset="-122"/>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宋体" panose="02010600030101010101" pitchFamily="2" charset="-122"/>
                                  </a:rPr>
                                  <m:t>𝑩</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𝑵</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𝟏</m:t>
                                </m:r>
                              </m:oMath>
                            </m:oMathPara>
                          </a14:m>
                          <a:endParaRPr lang="zh-CN" altLang="en-US" sz="2000" b="1" dirty="0">
                            <a:latin typeface="宋体" panose="02010600030101010101" pitchFamily="2" charset="-122"/>
                            <a:ea typeface="宋体" panose="02010600030101010101" pitchFamily="2" charset="-122"/>
                          </a:endParaRPr>
                        </a:p>
                      </a:txBody>
                      <a:tcPr anchor="ctr"/>
                    </a:tc>
                  </a:tr>
                  <a:tr h="1080120">
                    <a:tc>
                      <a:txBody>
                        <a:bodyPr/>
                        <a:lstStyle/>
                        <a:p>
                          <a:r>
                            <a:rPr lang="zh-CN" altLang="en-US" sz="2400" b="1" dirty="0" smtClean="0">
                              <a:latin typeface="宋体" panose="02010600030101010101" pitchFamily="2" charset="-122"/>
                              <a:ea typeface="宋体" panose="02010600030101010101" pitchFamily="2" charset="-122"/>
                            </a:rPr>
                            <a:t>结点电压法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𝑮</m:t>
                                </m:r>
                                <m:r>
                                  <a:rPr lang="en-US" altLang="zh-CN" sz="2400" b="1" i="1" baseline="-25000" smtClean="0">
                                    <a:latin typeface="Cambria Math" panose="02040503050406030204" pitchFamily="18" charset="0"/>
                                    <a:ea typeface="Cambria Math" panose="02040503050406030204" pitchFamily="18" charset="0"/>
                                  </a:rPr>
                                  <m:t>𝒌</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baseline="-25000" smtClean="0">
                                        <a:latin typeface="Cambria Math" panose="02040503050406030204" pitchFamily="18" charset="0"/>
                                        <a:ea typeface="Cambria Math" panose="02040503050406030204" pitchFamily="18" charset="0"/>
                                      </a:rPr>
                                      <m:t>𝒋</m:t>
                                    </m:r>
                                    <m:r>
                                      <a:rPr lang="en-US" altLang="zh-CN" sz="2400" b="1" i="1" smtClean="0">
                                        <a:latin typeface="Cambria Math" panose="02040503050406030204" pitchFamily="18" charset="0"/>
                                        <a:ea typeface="Cambria Math" panose="02040503050406030204" pitchFamily="18" charset="0"/>
                                      </a:rPr>
                                      <m:t>𝑼</m:t>
                                    </m:r>
                                  </m:e>
                                  <m:sub>
                                    <m:r>
                                      <a:rPr lang="en-US" altLang="zh-CN" sz="2400" b="1" i="1" smtClean="0">
                                        <a:latin typeface="Cambria Math" panose="02040503050406030204" pitchFamily="18" charset="0"/>
                                        <a:ea typeface="Cambria Math" panose="02040503050406030204" pitchFamily="18" charset="0"/>
                                      </a:rPr>
                                      <m:t>𝒏𝒌</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𝑰𝒏</m:t>
                                </m:r>
                                <m:r>
                                  <a:rPr lang="en-US" altLang="zh-CN" sz="2400" b="1" i="1" baseline="-25000" smtClean="0">
                                    <a:latin typeface="Cambria Math" panose="02040503050406030204" pitchFamily="18" charset="0"/>
                                    <a:ea typeface="Cambria Math" panose="02040503050406030204" pitchFamily="18" charset="0"/>
                                  </a:rPr>
                                  <m:t>𝑺</m:t>
                                </m:r>
                              </m:oMath>
                            </m:oMathPara>
                          </a14:m>
                          <a:endParaRPr lang="en-US" altLang="zh-CN" sz="2400" b="1" i="1" baseline="-25000" dirty="0" smtClean="0">
                            <a:latin typeface="Cambria Math" panose="02040503050406030204" pitchFamily="18" charset="0"/>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结点电压</a:t>
                          </a:r>
                          <a:endParaRPr lang="en-US" altLang="zh-CN" sz="2400" b="1" dirty="0" smtClean="0">
                            <a:latin typeface="宋体" panose="02010600030101010101" pitchFamily="2" charset="-122"/>
                            <a:ea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宋体" panose="02010600030101010101" pitchFamily="2" charset="-122"/>
                                  </a:rPr>
                                  <m:t>𝑼</m:t>
                                </m:r>
                                <m:r>
                                  <a:rPr lang="en-US" altLang="zh-CN" sz="2400" b="1" i="1" baseline="-25000" smtClean="0">
                                    <a:latin typeface="Cambria Math" panose="02040503050406030204" pitchFamily="18" charset="0"/>
                                    <a:ea typeface="宋体" panose="02010600030101010101" pitchFamily="2" charset="-122"/>
                                  </a:rPr>
                                  <m:t>𝒏𝒌</m:t>
                                </m:r>
                              </m:oMath>
                            </m:oMathPara>
                          </a14:m>
                          <a:endParaRPr lang="zh-CN" altLang="en-US" sz="2400" b="1" baseline="-25000" dirty="0">
                            <a:latin typeface="宋体" panose="02010600030101010101" pitchFamily="2" charset="-122"/>
                            <a:ea typeface="宋体" panose="02010600030101010101" pitchFamily="2" charset="-122"/>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宋体" panose="02010600030101010101" pitchFamily="2" charset="-122"/>
                                  </a:rPr>
                                  <m:t>𝑵</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𝟏</m:t>
                                </m:r>
                              </m:oMath>
                            </m:oMathPara>
                          </a14:m>
                          <a:endParaRPr lang="zh-CN" altLang="en-US" sz="2000" b="1" dirty="0">
                            <a:latin typeface="宋体" panose="02010600030101010101" pitchFamily="2" charset="-122"/>
                            <a:ea typeface="宋体" panose="02010600030101010101" pitchFamily="2" charset="-122"/>
                          </a:endParaRPr>
                        </a:p>
                      </a:txBody>
                      <a:tcPr anchor="ct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2293712156"/>
                  </p:ext>
                </p:extLst>
              </p:nvPr>
            </p:nvGraphicFramePr>
            <p:xfrm>
              <a:off x="179512" y="758654"/>
              <a:ext cx="8712968" cy="5544617"/>
            </p:xfrm>
            <a:graphic>
              <a:graphicData uri="http://schemas.openxmlformats.org/drawingml/2006/table">
                <a:tbl>
                  <a:tblPr firstRow="1" bandRow="1">
                    <a:tableStyleId>{5C22544A-7EE6-4342-B048-85BDC9FD1C3A}</a:tableStyleId>
                  </a:tblPr>
                  <a:tblGrid>
                    <a:gridCol w="2178242"/>
                    <a:gridCol w="3366374"/>
                    <a:gridCol w="1656184"/>
                    <a:gridCol w="1512168"/>
                  </a:tblGrid>
                  <a:tr h="784585">
                    <a:tc>
                      <a:txBody>
                        <a:bodyPr/>
                        <a:lstStyle/>
                        <a:p>
                          <a:pPr algn="ctr"/>
                          <a:r>
                            <a:rPr lang="zh-CN" altLang="en-US" sz="2400" b="1" dirty="0" smtClean="0">
                              <a:latin typeface="宋体" panose="02010600030101010101" pitchFamily="2" charset="-122"/>
                              <a:ea typeface="宋体" panose="02010600030101010101" pitchFamily="2" charset="-122"/>
                            </a:rPr>
                            <a:t>方法</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基本方程</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中间变量</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zh-CN" altLang="en-US" sz="2400" b="1" dirty="0" smtClean="0">
                              <a:latin typeface="宋体" panose="02010600030101010101" pitchFamily="2" charset="-122"/>
                              <a:ea typeface="宋体" panose="02010600030101010101" pitchFamily="2" charset="-122"/>
                            </a:rPr>
                            <a:t>方程数</a:t>
                          </a:r>
                          <a:endParaRPr lang="zh-CN" altLang="en-US" sz="2400" b="1" dirty="0">
                            <a:latin typeface="宋体" panose="02010600030101010101" pitchFamily="2" charset="-122"/>
                            <a:ea typeface="宋体" panose="02010600030101010101" pitchFamily="2" charset="-122"/>
                          </a:endParaRPr>
                        </a:p>
                      </a:txBody>
                      <a:tcPr anchor="ctr"/>
                    </a:tc>
                  </a:tr>
                  <a:tr h="1735696">
                    <a:tc>
                      <a:txBody>
                        <a:bodyPr/>
                        <a:lstStyle/>
                        <a:p>
                          <a:r>
                            <a:rPr lang="zh-CN" altLang="en-US" sz="2400" b="1" dirty="0" smtClean="0">
                              <a:latin typeface="宋体" panose="02010600030101010101" pitchFamily="2" charset="-122"/>
                              <a:ea typeface="宋体" panose="02010600030101010101" pitchFamily="2" charset="-122"/>
                            </a:rPr>
                            <a:t>原始方法</a:t>
                          </a:r>
                          <a:endParaRPr lang="zh-CN" altLang="en-US" sz="2400" b="1" dirty="0">
                            <a:latin typeface="宋体" panose="02010600030101010101" pitchFamily="2" charset="-122"/>
                            <a:ea typeface="宋体" panose="02010600030101010101" pitchFamily="2" charset="-122"/>
                          </a:endParaRPr>
                        </a:p>
                      </a:txBody>
                      <a:tcPr anchor="ctr"/>
                    </a:tc>
                    <a:tc>
                      <a:txBody>
                        <a:bodyPr/>
                        <a:lstStyle/>
                        <a:p>
                          <a:endParaRPr lang="zh-CN"/>
                        </a:p>
                      </a:txBody>
                      <a:tcPr anchor="ctr">
                        <a:blipFill rotWithShape="0">
                          <a:blip r:embed="rId2"/>
                          <a:stretch>
                            <a:fillRect l="-65036" t="-45614" r="-94928" b="-175088"/>
                          </a:stretch>
                        </a:blipFill>
                      </a:tcPr>
                    </a:tc>
                    <a:tc>
                      <a:txBody>
                        <a:bodyPr/>
                        <a:lstStyle/>
                        <a:p>
                          <a:pPr algn="ctr"/>
                          <a:r>
                            <a:rPr lang="zh-CN" altLang="en-US" sz="2400" b="1" dirty="0" smtClean="0">
                              <a:latin typeface="宋体" panose="02010600030101010101" pitchFamily="2" charset="-122"/>
                              <a:ea typeface="宋体" panose="02010600030101010101" pitchFamily="2" charset="-122"/>
                            </a:rPr>
                            <a:t>无</a:t>
                          </a:r>
                          <a:endParaRPr lang="zh-CN" altLang="en-US" sz="2400" b="1" dirty="0">
                            <a:latin typeface="宋体" panose="02010600030101010101" pitchFamily="2" charset="-122"/>
                            <a:ea typeface="宋体" panose="02010600030101010101" pitchFamily="2" charset="-122"/>
                          </a:endParaRPr>
                        </a:p>
                      </a:txBody>
                      <a:tcPr anchor="ctr"/>
                    </a:tc>
                    <a:tc>
                      <a:txBody>
                        <a:bodyPr/>
                        <a:lstStyle/>
                        <a:p>
                          <a:pPr algn="ctr"/>
                          <a:r>
                            <a:rPr lang="en-US" altLang="zh-CN" sz="2400" b="1" dirty="0" smtClean="0">
                              <a:latin typeface="宋体" panose="02010600030101010101" pitchFamily="2" charset="-122"/>
                              <a:ea typeface="宋体" panose="02010600030101010101" pitchFamily="2" charset="-122"/>
                            </a:rPr>
                            <a:t>2B</a:t>
                          </a:r>
                          <a:endParaRPr lang="zh-CN" altLang="en-US" sz="2400" b="1" dirty="0">
                            <a:latin typeface="宋体" panose="02010600030101010101" pitchFamily="2" charset="-122"/>
                            <a:ea typeface="宋体" panose="02010600030101010101" pitchFamily="2" charset="-122"/>
                          </a:endParaRPr>
                        </a:p>
                      </a:txBody>
                      <a:tcPr anchor="ctr"/>
                    </a:tc>
                  </a:tr>
                  <a:tr h="814515">
                    <a:tc>
                      <a:txBody>
                        <a:bodyPr/>
                        <a:lstStyle/>
                        <a:p>
                          <a:r>
                            <a:rPr lang="zh-CN" altLang="en-US" sz="2400" b="1" dirty="0" smtClean="0">
                              <a:latin typeface="宋体" panose="02010600030101010101" pitchFamily="2" charset="-122"/>
                              <a:ea typeface="宋体" panose="02010600030101010101" pitchFamily="2" charset="-122"/>
                            </a:rPr>
                            <a:t>支路电流法</a:t>
                          </a:r>
                          <a:endParaRPr lang="zh-CN" altLang="en-US" sz="2400" b="1" dirty="0">
                            <a:latin typeface="宋体" panose="02010600030101010101" pitchFamily="2" charset="-122"/>
                            <a:ea typeface="宋体" panose="02010600030101010101" pitchFamily="2" charset="-122"/>
                          </a:endParaRPr>
                        </a:p>
                      </a:txBody>
                      <a:tcPr anchor="ctr"/>
                    </a:tc>
                    <a:tc>
                      <a:txBody>
                        <a:bodyPr/>
                        <a:lstStyle/>
                        <a:p>
                          <a:endParaRPr lang="zh-CN"/>
                        </a:p>
                      </a:txBody>
                      <a:tcPr anchor="ctr">
                        <a:blipFill rotWithShape="0">
                          <a:blip r:embed="rId2"/>
                          <a:stretch>
                            <a:fillRect l="-65036" t="-309701" r="-94928" b="-272388"/>
                          </a:stretch>
                        </a:blipFill>
                      </a:tcPr>
                    </a:tc>
                    <a:tc>
                      <a:txBody>
                        <a:bodyPr/>
                        <a:lstStyle/>
                        <a:p>
                          <a:endParaRPr lang="zh-CN"/>
                        </a:p>
                      </a:txBody>
                      <a:tcPr anchor="ctr">
                        <a:blipFill rotWithShape="0">
                          <a:blip r:embed="rId2"/>
                          <a:stretch>
                            <a:fillRect l="-334926" t="-309701" r="-92647" b="-272388"/>
                          </a:stretch>
                        </a:blipFill>
                      </a:tcPr>
                    </a:tc>
                    <a:tc>
                      <a:txBody>
                        <a:bodyPr/>
                        <a:lstStyle/>
                        <a:p>
                          <a:pPr algn="ctr"/>
                          <a:r>
                            <a:rPr lang="en-US" altLang="zh-CN" sz="2400" b="1" dirty="0" smtClean="0">
                              <a:latin typeface="宋体" panose="02010600030101010101" pitchFamily="2" charset="-122"/>
                              <a:ea typeface="宋体" panose="02010600030101010101" pitchFamily="2" charset="-122"/>
                            </a:rPr>
                            <a:t>B</a:t>
                          </a:r>
                          <a:endParaRPr lang="zh-CN" altLang="en-US" sz="2400" b="1" dirty="0">
                            <a:latin typeface="宋体" panose="02010600030101010101" pitchFamily="2" charset="-122"/>
                            <a:ea typeface="宋体" panose="02010600030101010101" pitchFamily="2" charset="-122"/>
                          </a:endParaRPr>
                        </a:p>
                      </a:txBody>
                      <a:tcPr anchor="ctr"/>
                    </a:tc>
                  </a:tr>
                  <a:tr h="1129701">
                    <a:tc>
                      <a:txBody>
                        <a:bodyPr/>
                        <a:lstStyle/>
                        <a:p>
                          <a:r>
                            <a:rPr lang="zh-CN" altLang="en-US" sz="2400" b="1" dirty="0" smtClean="0">
                              <a:latin typeface="宋体" panose="02010600030101010101" pitchFamily="2" charset="-122"/>
                              <a:ea typeface="宋体" panose="02010600030101010101" pitchFamily="2" charset="-122"/>
                            </a:rPr>
                            <a:t>网孔电流法</a:t>
                          </a:r>
                          <a:endParaRPr lang="zh-CN" altLang="en-US" sz="2400" b="1" dirty="0">
                            <a:latin typeface="宋体" panose="02010600030101010101" pitchFamily="2" charset="-122"/>
                            <a:ea typeface="宋体" panose="02010600030101010101" pitchFamily="2" charset="-122"/>
                          </a:endParaRPr>
                        </a:p>
                      </a:txBody>
                      <a:tcPr anchor="ctr"/>
                    </a:tc>
                    <a:tc>
                      <a:txBody>
                        <a:bodyPr/>
                        <a:lstStyle/>
                        <a:p>
                          <a:endParaRPr lang="zh-CN"/>
                        </a:p>
                      </a:txBody>
                      <a:tcPr anchor="ctr">
                        <a:blipFill rotWithShape="0">
                          <a:blip r:embed="rId2"/>
                          <a:stretch>
                            <a:fillRect l="-65036" t="-295161" r="-94928" b="-96237"/>
                          </a:stretch>
                        </a:blipFill>
                      </a:tcPr>
                    </a:tc>
                    <a:tc>
                      <a:txBody>
                        <a:bodyPr/>
                        <a:lstStyle/>
                        <a:p>
                          <a:endParaRPr lang="zh-CN"/>
                        </a:p>
                      </a:txBody>
                      <a:tcPr anchor="ctr">
                        <a:blipFill rotWithShape="0">
                          <a:blip r:embed="rId2"/>
                          <a:stretch>
                            <a:fillRect l="-334926" t="-295161" r="-92647" b="-96237"/>
                          </a:stretch>
                        </a:blipFill>
                      </a:tcPr>
                    </a:tc>
                    <a:tc>
                      <a:txBody>
                        <a:bodyPr/>
                        <a:lstStyle/>
                        <a:p>
                          <a:endParaRPr lang="zh-CN"/>
                        </a:p>
                      </a:txBody>
                      <a:tcPr anchor="ctr">
                        <a:blipFill rotWithShape="0">
                          <a:blip r:embed="rId2"/>
                          <a:stretch>
                            <a:fillRect l="-477016" t="-295161" r="-1613" b="-96237"/>
                          </a:stretch>
                        </a:blipFill>
                      </a:tcPr>
                    </a:tc>
                  </a:tr>
                  <a:tr h="1080120">
                    <a:tc>
                      <a:txBody>
                        <a:bodyPr/>
                        <a:lstStyle/>
                        <a:p>
                          <a:r>
                            <a:rPr lang="zh-CN" altLang="en-US" sz="2400" b="1" dirty="0" smtClean="0">
                              <a:latin typeface="宋体" panose="02010600030101010101" pitchFamily="2" charset="-122"/>
                              <a:ea typeface="宋体" panose="02010600030101010101" pitchFamily="2" charset="-122"/>
                            </a:rPr>
                            <a:t>结点电压法</a:t>
                          </a:r>
                          <a:endParaRPr lang="zh-CN" altLang="en-US" sz="2400" b="1" dirty="0">
                            <a:latin typeface="宋体" panose="02010600030101010101" pitchFamily="2" charset="-122"/>
                            <a:ea typeface="宋体" panose="02010600030101010101" pitchFamily="2" charset="-122"/>
                          </a:endParaRPr>
                        </a:p>
                      </a:txBody>
                      <a:tcPr anchor="ctr"/>
                    </a:tc>
                    <a:tc>
                      <a:txBody>
                        <a:bodyPr/>
                        <a:lstStyle/>
                        <a:p>
                          <a:endParaRPr lang="zh-CN"/>
                        </a:p>
                      </a:txBody>
                      <a:tcPr anchor="ctr">
                        <a:blipFill rotWithShape="0">
                          <a:blip r:embed="rId2"/>
                          <a:stretch>
                            <a:fillRect l="-65036" t="-415254" r="-94928" b="-1130"/>
                          </a:stretch>
                        </a:blipFill>
                      </a:tcPr>
                    </a:tc>
                    <a:tc>
                      <a:txBody>
                        <a:bodyPr/>
                        <a:lstStyle/>
                        <a:p>
                          <a:endParaRPr lang="zh-CN"/>
                        </a:p>
                      </a:txBody>
                      <a:tcPr anchor="ctr">
                        <a:blipFill rotWithShape="0">
                          <a:blip r:embed="rId2"/>
                          <a:stretch>
                            <a:fillRect l="-334926" t="-415254" r="-92647" b="-1130"/>
                          </a:stretch>
                        </a:blipFill>
                      </a:tcPr>
                    </a:tc>
                    <a:tc>
                      <a:txBody>
                        <a:bodyPr/>
                        <a:lstStyle/>
                        <a:p>
                          <a:endParaRPr lang="zh-CN"/>
                        </a:p>
                      </a:txBody>
                      <a:tcPr anchor="ctr">
                        <a:blipFill rotWithShape="0">
                          <a:blip r:embed="rId2"/>
                          <a:stretch>
                            <a:fillRect l="-477016" t="-415254" r="-1613" b="-1130"/>
                          </a:stretch>
                        </a:blipFill>
                      </a:tcPr>
                    </a:tc>
                  </a:tr>
                </a:tbl>
              </a:graphicData>
            </a:graphic>
          </p:graphicFrame>
        </mc:Fallback>
      </mc:AlternateContent>
    </p:spTree>
    <p:extLst>
      <p:ext uri="{BB962C8B-B14F-4D97-AF65-F5344CB8AC3E}">
        <p14:creationId xmlns:p14="http://schemas.microsoft.com/office/powerpoint/2010/main" val="13974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mtClean="0">
                <a:ea typeface="宋体" charset="-122"/>
              </a:rPr>
              <a:t>2-5 </a:t>
            </a:r>
            <a:r>
              <a:rPr lang="zh-CN" altLang="en-US" smtClean="0">
                <a:ea typeface="宋体" charset="-122"/>
              </a:rPr>
              <a:t>电路定理</a:t>
            </a:r>
          </a:p>
        </p:txBody>
      </p:sp>
      <p:sp>
        <p:nvSpPr>
          <p:cNvPr id="58371" name="内容占位符 2"/>
          <p:cNvSpPr>
            <a:spLocks noGrp="1"/>
          </p:cNvSpPr>
          <p:nvPr>
            <p:ph sz="quarter" idx="11"/>
          </p:nvPr>
        </p:nvSpPr>
        <p:spPr/>
        <p:txBody>
          <a:bodyPr/>
          <a:lstStyle/>
          <a:p>
            <a:pPr eaLnBrk="1" hangingPunct="1">
              <a:lnSpc>
                <a:spcPct val="150000"/>
              </a:lnSpc>
              <a:buFont typeface="Wingdings" pitchFamily="2" charset="2"/>
              <a:buNone/>
            </a:pPr>
            <a:r>
              <a:rPr lang="en-US" altLang="zh-CN" dirty="0" smtClean="0">
                <a:ea typeface="宋体" charset="-122"/>
              </a:rPr>
              <a:t>2.5.1 </a:t>
            </a:r>
            <a:r>
              <a:rPr lang="zh-CN" altLang="en-US" dirty="0" smtClean="0">
                <a:ea typeface="宋体" charset="-122"/>
              </a:rPr>
              <a:t>叠加定理</a:t>
            </a:r>
            <a:endParaRPr lang="en-US" altLang="zh-CN" dirty="0" smtClean="0">
              <a:ea typeface="宋体" charset="-122"/>
            </a:endParaRPr>
          </a:p>
          <a:p>
            <a:pPr eaLnBrk="1" hangingPunct="1">
              <a:lnSpc>
                <a:spcPct val="150000"/>
              </a:lnSpc>
              <a:buFont typeface="Wingdings" pitchFamily="2" charset="2"/>
              <a:buNone/>
            </a:pPr>
            <a:r>
              <a:rPr lang="en-US" altLang="zh-CN" dirty="0" smtClean="0">
                <a:ea typeface="宋体" charset="-122"/>
              </a:rPr>
              <a:t>2.5.2 </a:t>
            </a:r>
            <a:r>
              <a:rPr lang="zh-CN" altLang="en-US" dirty="0" smtClean="0">
                <a:ea typeface="宋体" charset="-122"/>
              </a:rPr>
              <a:t>替代定理</a:t>
            </a:r>
            <a:endParaRPr lang="en-US" altLang="zh-CN" dirty="0" smtClean="0">
              <a:ea typeface="宋体" charset="-122"/>
            </a:endParaRPr>
          </a:p>
          <a:p>
            <a:pPr eaLnBrk="1" hangingPunct="1">
              <a:lnSpc>
                <a:spcPct val="150000"/>
              </a:lnSpc>
              <a:buFont typeface="Wingdings" pitchFamily="2" charset="2"/>
              <a:buNone/>
            </a:pPr>
            <a:r>
              <a:rPr lang="en-US" altLang="zh-CN" dirty="0" smtClean="0">
                <a:ea typeface="宋体" charset="-122"/>
              </a:rPr>
              <a:t>2.5.3 </a:t>
            </a:r>
            <a:r>
              <a:rPr lang="zh-CN" altLang="en-US" dirty="0" smtClean="0">
                <a:ea typeface="宋体" charset="-122"/>
              </a:rPr>
              <a:t>等效电源定理</a:t>
            </a:r>
            <a:endParaRPr lang="en-US" altLang="zh-CN" dirty="0" smtClean="0">
              <a:ea typeface="宋体" charset="-122"/>
            </a:endParaRPr>
          </a:p>
          <a:p>
            <a:pPr eaLnBrk="1" hangingPunct="1">
              <a:lnSpc>
                <a:spcPct val="150000"/>
              </a:lnSpc>
              <a:buFont typeface="Wingdings" pitchFamily="2" charset="2"/>
              <a:buNone/>
            </a:pPr>
            <a:r>
              <a:rPr lang="en-US" altLang="zh-CN" dirty="0" smtClean="0">
                <a:ea typeface="宋体" charset="-122"/>
              </a:rPr>
              <a:t>2.5.4 </a:t>
            </a:r>
            <a:r>
              <a:rPr lang="zh-CN" altLang="en-US" dirty="0" smtClean="0">
                <a:ea typeface="宋体" charset="-122"/>
              </a:rPr>
              <a:t>最大功率传输定理</a:t>
            </a:r>
            <a:endParaRPr lang="en-US" altLang="zh-CN" dirty="0" smtClean="0">
              <a:ea typeface="宋体" charset="-122"/>
            </a:endParaRPr>
          </a:p>
          <a:p>
            <a:pPr>
              <a:buNone/>
            </a:pPr>
            <a:r>
              <a:rPr lang="zh-CN" altLang="en-US" dirty="0">
                <a:solidFill>
                  <a:srgbClr val="FF0000"/>
                </a:solidFill>
                <a:ea typeface="宋体" charset="-122"/>
              </a:rPr>
              <a:t>特勒根定理</a:t>
            </a:r>
            <a:r>
              <a:rPr lang="en-US" altLang="zh-CN" dirty="0">
                <a:solidFill>
                  <a:srgbClr val="FF0000"/>
                </a:solidFill>
                <a:ea typeface="宋体" charset="-122"/>
              </a:rPr>
              <a:t>(</a:t>
            </a:r>
            <a:r>
              <a:rPr lang="en-US" altLang="zh-CN" dirty="0" err="1">
                <a:solidFill>
                  <a:srgbClr val="FF0000"/>
                </a:solidFill>
                <a:ea typeface="宋体" charset="-122"/>
              </a:rPr>
              <a:t>Tellegen’s</a:t>
            </a:r>
            <a:r>
              <a:rPr lang="en-US" altLang="zh-CN" dirty="0">
                <a:solidFill>
                  <a:srgbClr val="FF0000"/>
                </a:solidFill>
                <a:ea typeface="宋体" charset="-122"/>
              </a:rPr>
              <a:t>  Theorem)</a:t>
            </a:r>
            <a:endParaRPr lang="en-US" altLang="zh-CN" dirty="0" smtClean="0">
              <a:solidFill>
                <a:srgbClr val="FF0000"/>
              </a:solidFill>
              <a:ea typeface="宋体" charset="-122"/>
            </a:endParaRP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61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mtClean="0">
                <a:ea typeface="宋体" charset="-122"/>
              </a:rPr>
              <a:t>2.5.1  </a:t>
            </a:r>
            <a:r>
              <a:rPr lang="zh-CN" altLang="en-US" smtClean="0">
                <a:ea typeface="宋体" charset="-122"/>
              </a:rPr>
              <a:t>叠加定理</a:t>
            </a:r>
          </a:p>
        </p:txBody>
      </p:sp>
      <p:sp>
        <p:nvSpPr>
          <p:cNvPr id="34820" name="Text Box 4"/>
          <p:cNvSpPr txBox="1">
            <a:spLocks noChangeArrowheads="1"/>
          </p:cNvSpPr>
          <p:nvPr/>
        </p:nvSpPr>
        <p:spPr bwMode="auto">
          <a:xfrm>
            <a:off x="1000125" y="979488"/>
            <a:ext cx="561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考虑下面的电路，现在要确定响应电压</a:t>
            </a:r>
            <a:r>
              <a:rPr kumimoji="1" lang="en-US" altLang="zh-CN" sz="2400" b="1" i="1">
                <a:solidFill>
                  <a:schemeClr val="tx2"/>
                </a:solidFill>
                <a:latin typeface="Times New Roman" pitchFamily="18" charset="0"/>
                <a:cs typeface="Times New Roman" pitchFamily="18" charset="0"/>
              </a:rPr>
              <a:t>U</a:t>
            </a:r>
            <a:endParaRPr kumimoji="1" lang="en-US" altLang="zh-CN" sz="2400" b="1">
              <a:solidFill>
                <a:schemeClr val="tx2"/>
              </a:solidFill>
              <a:latin typeface="Times New Roman" pitchFamily="18" charset="0"/>
              <a:cs typeface="Times New Roman" pitchFamily="18" charset="0"/>
            </a:endParaRPr>
          </a:p>
        </p:txBody>
      </p:sp>
      <p:grpSp>
        <p:nvGrpSpPr>
          <p:cNvPr id="2" name="Group 5"/>
          <p:cNvGrpSpPr>
            <a:grpSpLocks/>
          </p:cNvGrpSpPr>
          <p:nvPr/>
        </p:nvGrpSpPr>
        <p:grpSpPr bwMode="auto">
          <a:xfrm>
            <a:off x="2560638" y="1690688"/>
            <a:ext cx="3667125" cy="1438275"/>
            <a:chOff x="336" y="864"/>
            <a:chExt cx="2310" cy="906"/>
          </a:xfrm>
        </p:grpSpPr>
        <p:grpSp>
          <p:nvGrpSpPr>
            <p:cNvPr id="22536" name="Group 6"/>
            <p:cNvGrpSpPr>
              <a:grpSpLocks/>
            </p:cNvGrpSpPr>
            <p:nvPr/>
          </p:nvGrpSpPr>
          <p:grpSpPr bwMode="auto">
            <a:xfrm>
              <a:off x="336" y="1094"/>
              <a:ext cx="157" cy="433"/>
              <a:chOff x="1331" y="2255"/>
              <a:chExt cx="157" cy="433"/>
            </a:xfrm>
          </p:grpSpPr>
          <p:sp>
            <p:nvSpPr>
              <p:cNvPr id="22571" name="Oval 7"/>
              <p:cNvSpPr>
                <a:spLocks noChangeArrowheads="1"/>
              </p:cNvSpPr>
              <p:nvPr/>
            </p:nvSpPr>
            <p:spPr bwMode="auto">
              <a:xfrm>
                <a:off x="1344" y="2400"/>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2"/>
                  </a:solidFill>
                  <a:latin typeface="Times New Roman" pitchFamily="18" charset="0"/>
                  <a:cs typeface="Times New Roman" pitchFamily="18" charset="0"/>
                </a:endParaRPr>
              </a:p>
            </p:txBody>
          </p:sp>
          <p:sp>
            <p:nvSpPr>
              <p:cNvPr id="22572" name="Line 8"/>
              <p:cNvSpPr>
                <a:spLocks noChangeShapeType="1"/>
              </p:cNvSpPr>
              <p:nvPr/>
            </p:nvSpPr>
            <p:spPr bwMode="auto">
              <a:xfrm>
                <a:off x="1416" y="2255"/>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Line 9"/>
              <p:cNvSpPr>
                <a:spLocks noChangeShapeType="1"/>
              </p:cNvSpPr>
              <p:nvPr/>
            </p:nvSpPr>
            <p:spPr bwMode="auto">
              <a:xfrm>
                <a:off x="1416"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10"/>
              <p:cNvSpPr>
                <a:spLocks noChangeAspect="1" noChangeShapeType="1"/>
              </p:cNvSpPr>
              <p:nvPr/>
            </p:nvSpPr>
            <p:spPr bwMode="auto">
              <a:xfrm>
                <a:off x="1331" y="235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5" name="Line 11"/>
              <p:cNvSpPr>
                <a:spLocks noChangeAspect="1" noChangeShapeType="1"/>
              </p:cNvSpPr>
              <p:nvPr/>
            </p:nvSpPr>
            <p:spPr bwMode="auto">
              <a:xfrm rot="-5400000">
                <a:off x="1331" y="235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Line 12"/>
              <p:cNvSpPr>
                <a:spLocks noChangeAspect="1" noChangeShapeType="1"/>
              </p:cNvSpPr>
              <p:nvPr/>
            </p:nvSpPr>
            <p:spPr bwMode="auto">
              <a:xfrm>
                <a:off x="1335" y="259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37" name="Group 13"/>
            <p:cNvGrpSpPr>
              <a:grpSpLocks/>
            </p:cNvGrpSpPr>
            <p:nvPr/>
          </p:nvGrpSpPr>
          <p:grpSpPr bwMode="auto">
            <a:xfrm>
              <a:off x="1236" y="1088"/>
              <a:ext cx="182" cy="433"/>
              <a:chOff x="1536" y="192"/>
              <a:chExt cx="182" cy="433"/>
            </a:xfrm>
          </p:grpSpPr>
          <p:sp>
            <p:nvSpPr>
              <p:cNvPr id="22566" name="Oval 14"/>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2"/>
                  </a:solidFill>
                  <a:latin typeface="Times New Roman" pitchFamily="18" charset="0"/>
                  <a:cs typeface="Times New Roman" pitchFamily="18" charset="0"/>
                </a:endParaRPr>
              </a:p>
            </p:txBody>
          </p:sp>
          <p:sp>
            <p:nvSpPr>
              <p:cNvPr id="22567" name="Line 15"/>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16"/>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17"/>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18"/>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538" name="Group 19"/>
            <p:cNvGrpSpPr>
              <a:grpSpLocks/>
            </p:cNvGrpSpPr>
            <p:nvPr/>
          </p:nvGrpSpPr>
          <p:grpSpPr bwMode="auto">
            <a:xfrm>
              <a:off x="1236" y="1674"/>
              <a:ext cx="144" cy="96"/>
              <a:chOff x="1056" y="1392"/>
              <a:chExt cx="144" cy="96"/>
            </a:xfrm>
          </p:grpSpPr>
          <p:sp>
            <p:nvSpPr>
              <p:cNvPr id="22564" name="Line 2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21"/>
              <p:cNvSpPr>
                <a:spLocks noChangeShapeType="1"/>
              </p:cNvSpPr>
              <p:nvPr/>
            </p:nvSpPr>
            <p:spPr bwMode="auto">
              <a:xfrm flipV="1">
                <a:off x="1128" y="139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39" name="Group 22"/>
            <p:cNvGrpSpPr>
              <a:grpSpLocks/>
            </p:cNvGrpSpPr>
            <p:nvPr/>
          </p:nvGrpSpPr>
          <p:grpSpPr bwMode="auto">
            <a:xfrm>
              <a:off x="2301" y="1071"/>
              <a:ext cx="77" cy="480"/>
              <a:chOff x="1824" y="1344"/>
              <a:chExt cx="77" cy="480"/>
            </a:xfrm>
          </p:grpSpPr>
          <p:sp>
            <p:nvSpPr>
              <p:cNvPr id="22561" name="Rectangle 23"/>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2"/>
                  </a:solidFill>
                  <a:latin typeface="Times New Roman" pitchFamily="18" charset="0"/>
                  <a:cs typeface="Times New Roman" pitchFamily="18" charset="0"/>
                </a:endParaRPr>
              </a:p>
            </p:txBody>
          </p:sp>
          <p:sp>
            <p:nvSpPr>
              <p:cNvPr id="22562" name="Line 24"/>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25"/>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0" name="Group 26"/>
            <p:cNvGrpSpPr>
              <a:grpSpLocks/>
            </p:cNvGrpSpPr>
            <p:nvPr/>
          </p:nvGrpSpPr>
          <p:grpSpPr bwMode="auto">
            <a:xfrm>
              <a:off x="1716" y="1071"/>
              <a:ext cx="77" cy="480"/>
              <a:chOff x="1824" y="1344"/>
              <a:chExt cx="77" cy="480"/>
            </a:xfrm>
          </p:grpSpPr>
          <p:sp>
            <p:nvSpPr>
              <p:cNvPr id="22558" name="Rectangle 27"/>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2"/>
                  </a:solidFill>
                  <a:latin typeface="Times New Roman" pitchFamily="18" charset="0"/>
                  <a:cs typeface="Times New Roman" pitchFamily="18" charset="0"/>
                </a:endParaRPr>
              </a:p>
            </p:txBody>
          </p:sp>
          <p:sp>
            <p:nvSpPr>
              <p:cNvPr id="22559" name="Line 28"/>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29"/>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1" name="Group 30"/>
            <p:cNvGrpSpPr>
              <a:grpSpLocks/>
            </p:cNvGrpSpPr>
            <p:nvPr/>
          </p:nvGrpSpPr>
          <p:grpSpPr bwMode="auto">
            <a:xfrm rot="-5400000">
              <a:off x="717" y="663"/>
              <a:ext cx="77" cy="480"/>
              <a:chOff x="1824" y="1344"/>
              <a:chExt cx="77" cy="480"/>
            </a:xfrm>
          </p:grpSpPr>
          <p:sp>
            <p:nvSpPr>
              <p:cNvPr id="22555" name="Rectangle 31"/>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2"/>
                  </a:solidFill>
                  <a:latin typeface="Times New Roman" pitchFamily="18" charset="0"/>
                  <a:cs typeface="Times New Roman" pitchFamily="18" charset="0"/>
                </a:endParaRPr>
              </a:p>
            </p:txBody>
          </p:sp>
          <p:sp>
            <p:nvSpPr>
              <p:cNvPr id="22556" name="Line 32"/>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33"/>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42" name="Freeform 34"/>
            <p:cNvSpPr>
              <a:spLocks/>
            </p:cNvSpPr>
            <p:nvPr/>
          </p:nvSpPr>
          <p:spPr bwMode="auto">
            <a:xfrm>
              <a:off x="420" y="1527"/>
              <a:ext cx="1920" cy="144"/>
            </a:xfrm>
            <a:custGeom>
              <a:avLst/>
              <a:gdLst>
                <a:gd name="T0" fmla="*/ 0 w 1920"/>
                <a:gd name="T1" fmla="*/ 0 h 144"/>
                <a:gd name="T2" fmla="*/ 0 w 1920"/>
                <a:gd name="T3" fmla="*/ 144 h 144"/>
                <a:gd name="T4" fmla="*/ 1920 w 1920"/>
                <a:gd name="T5" fmla="*/ 144 h 144"/>
                <a:gd name="T6" fmla="*/ 1920 w 1920"/>
                <a:gd name="T7" fmla="*/ 0 h 144"/>
                <a:gd name="T8" fmla="*/ 0 60000 65536"/>
                <a:gd name="T9" fmla="*/ 0 60000 65536"/>
                <a:gd name="T10" fmla="*/ 0 60000 65536"/>
                <a:gd name="T11" fmla="*/ 0 60000 65536"/>
                <a:gd name="T12" fmla="*/ 0 w 1920"/>
                <a:gd name="T13" fmla="*/ 0 h 144"/>
                <a:gd name="T14" fmla="*/ 1920 w 1920"/>
                <a:gd name="T15" fmla="*/ 144 h 144"/>
              </a:gdLst>
              <a:ahLst/>
              <a:cxnLst>
                <a:cxn ang="T8">
                  <a:pos x="T0" y="T1"/>
                </a:cxn>
                <a:cxn ang="T9">
                  <a:pos x="T2" y="T3"/>
                </a:cxn>
                <a:cxn ang="T10">
                  <a:pos x="T4" y="T5"/>
                </a:cxn>
                <a:cxn ang="T11">
                  <a:pos x="T6" y="T7"/>
                </a:cxn>
              </a:cxnLst>
              <a:rect l="T12" t="T13" r="T14" b="T15"/>
              <a:pathLst>
                <a:path w="1920" h="144">
                  <a:moveTo>
                    <a:pt x="0" y="0"/>
                  </a:moveTo>
                  <a:lnTo>
                    <a:pt x="0" y="144"/>
                  </a:lnTo>
                  <a:lnTo>
                    <a:pt x="1920" y="144"/>
                  </a:lnTo>
                  <a:lnTo>
                    <a:pt x="192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2"/>
                </a:solidFill>
                <a:latin typeface="Times New Roman" pitchFamily="18" charset="0"/>
                <a:cs typeface="Times New Roman" pitchFamily="18" charset="0"/>
              </a:endParaRPr>
            </a:p>
          </p:txBody>
        </p:sp>
        <p:sp>
          <p:nvSpPr>
            <p:cNvPr id="22543" name="Freeform 35"/>
            <p:cNvSpPr>
              <a:spLocks/>
            </p:cNvSpPr>
            <p:nvPr/>
          </p:nvSpPr>
          <p:spPr bwMode="auto">
            <a:xfrm>
              <a:off x="420" y="903"/>
              <a:ext cx="144" cy="240"/>
            </a:xfrm>
            <a:custGeom>
              <a:avLst/>
              <a:gdLst>
                <a:gd name="T0" fmla="*/ 0 w 144"/>
                <a:gd name="T1" fmla="*/ 240 h 240"/>
                <a:gd name="T2" fmla="*/ 0 w 144"/>
                <a:gd name="T3" fmla="*/ 0 h 240"/>
                <a:gd name="T4" fmla="*/ 144 w 144"/>
                <a:gd name="T5" fmla="*/ 0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240"/>
                  </a:moveTo>
                  <a:lnTo>
                    <a:pt x="0" y="0"/>
                  </a:lnTo>
                  <a:lnTo>
                    <a:pt x="14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2"/>
                </a:solidFill>
                <a:latin typeface="Times New Roman" pitchFamily="18" charset="0"/>
                <a:cs typeface="Times New Roman" pitchFamily="18" charset="0"/>
              </a:endParaRPr>
            </a:p>
          </p:txBody>
        </p:sp>
        <p:sp>
          <p:nvSpPr>
            <p:cNvPr id="22544" name="Freeform 36"/>
            <p:cNvSpPr>
              <a:spLocks/>
            </p:cNvSpPr>
            <p:nvPr/>
          </p:nvSpPr>
          <p:spPr bwMode="auto">
            <a:xfrm>
              <a:off x="996" y="903"/>
              <a:ext cx="1344" cy="192"/>
            </a:xfrm>
            <a:custGeom>
              <a:avLst/>
              <a:gdLst>
                <a:gd name="T0" fmla="*/ 0 w 1344"/>
                <a:gd name="T1" fmla="*/ 0 h 192"/>
                <a:gd name="T2" fmla="*/ 1344 w 1344"/>
                <a:gd name="T3" fmla="*/ 0 h 192"/>
                <a:gd name="T4" fmla="*/ 1344 w 1344"/>
                <a:gd name="T5" fmla="*/ 192 h 192"/>
                <a:gd name="T6" fmla="*/ 0 60000 65536"/>
                <a:gd name="T7" fmla="*/ 0 60000 65536"/>
                <a:gd name="T8" fmla="*/ 0 60000 65536"/>
                <a:gd name="T9" fmla="*/ 0 w 1344"/>
                <a:gd name="T10" fmla="*/ 0 h 192"/>
                <a:gd name="T11" fmla="*/ 1344 w 1344"/>
                <a:gd name="T12" fmla="*/ 192 h 192"/>
              </a:gdLst>
              <a:ahLst/>
              <a:cxnLst>
                <a:cxn ang="T6">
                  <a:pos x="T0" y="T1"/>
                </a:cxn>
                <a:cxn ang="T7">
                  <a:pos x="T2" y="T3"/>
                </a:cxn>
                <a:cxn ang="T8">
                  <a:pos x="T4" y="T5"/>
                </a:cxn>
              </a:cxnLst>
              <a:rect l="T9" t="T10" r="T11" b="T12"/>
              <a:pathLst>
                <a:path w="1344" h="192">
                  <a:moveTo>
                    <a:pt x="0" y="0"/>
                  </a:moveTo>
                  <a:lnTo>
                    <a:pt x="1344" y="0"/>
                  </a:lnTo>
                  <a:lnTo>
                    <a:pt x="1344" y="19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2"/>
                </a:solidFill>
                <a:latin typeface="Times New Roman" pitchFamily="18" charset="0"/>
                <a:cs typeface="Times New Roman" pitchFamily="18" charset="0"/>
              </a:endParaRPr>
            </a:p>
          </p:txBody>
        </p:sp>
        <p:sp>
          <p:nvSpPr>
            <p:cNvPr id="22545" name="Line 37"/>
            <p:cNvSpPr>
              <a:spLocks noChangeShapeType="1"/>
            </p:cNvSpPr>
            <p:nvPr/>
          </p:nvSpPr>
          <p:spPr bwMode="auto">
            <a:xfrm>
              <a:off x="1311" y="1476"/>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46" name="Line 38"/>
            <p:cNvSpPr>
              <a:spLocks noChangeShapeType="1"/>
            </p:cNvSpPr>
            <p:nvPr/>
          </p:nvSpPr>
          <p:spPr bwMode="auto">
            <a:xfrm>
              <a:off x="1755" y="1476"/>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47" name="Line 39"/>
            <p:cNvSpPr>
              <a:spLocks noChangeShapeType="1"/>
            </p:cNvSpPr>
            <p:nvPr/>
          </p:nvSpPr>
          <p:spPr bwMode="auto">
            <a:xfrm flipV="1">
              <a:off x="1311" y="900"/>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48" name="Line 40"/>
            <p:cNvSpPr>
              <a:spLocks noChangeShapeType="1"/>
            </p:cNvSpPr>
            <p:nvPr/>
          </p:nvSpPr>
          <p:spPr bwMode="auto">
            <a:xfrm flipV="1">
              <a:off x="1755" y="900"/>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2549" name="Text Box 41"/>
            <p:cNvSpPr txBox="1">
              <a:spLocks noChangeArrowheads="1"/>
            </p:cNvSpPr>
            <p:nvPr/>
          </p:nvSpPr>
          <p:spPr bwMode="auto">
            <a:xfrm>
              <a:off x="2070" y="1215"/>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R</a:t>
              </a:r>
              <a:r>
                <a:rPr kumimoji="1" lang="en-US" altLang="zh-CN" sz="2000" i="1" baseline="-25000">
                  <a:solidFill>
                    <a:schemeClr val="tx2"/>
                  </a:solidFill>
                  <a:latin typeface="Times New Roman" pitchFamily="18" charset="0"/>
                  <a:cs typeface="Times New Roman" pitchFamily="18" charset="0"/>
                </a:rPr>
                <a:t>L</a:t>
              </a:r>
              <a:endParaRPr kumimoji="1" lang="en-US" altLang="zh-CN" sz="2000" i="1">
                <a:solidFill>
                  <a:schemeClr val="tx2"/>
                </a:solidFill>
                <a:latin typeface="Times New Roman" pitchFamily="18" charset="0"/>
                <a:cs typeface="Times New Roman" pitchFamily="18" charset="0"/>
              </a:endParaRPr>
            </a:p>
          </p:txBody>
        </p:sp>
        <p:sp>
          <p:nvSpPr>
            <p:cNvPr id="22550" name="Text Box 42"/>
            <p:cNvSpPr txBox="1">
              <a:spLocks noChangeArrowheads="1"/>
            </p:cNvSpPr>
            <p:nvPr/>
          </p:nvSpPr>
          <p:spPr bwMode="auto">
            <a:xfrm>
              <a:off x="1800" y="1215"/>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R</a:t>
              </a:r>
              <a:r>
                <a:rPr kumimoji="1" lang="en-US" altLang="zh-CN" sz="2000" baseline="-25000">
                  <a:solidFill>
                    <a:schemeClr val="tx2"/>
                  </a:solidFill>
                  <a:latin typeface="Times New Roman" pitchFamily="18" charset="0"/>
                  <a:cs typeface="Times New Roman" pitchFamily="18" charset="0"/>
                </a:rPr>
                <a:t>2</a:t>
              </a:r>
              <a:endParaRPr kumimoji="1" lang="en-US" altLang="zh-CN" sz="2000" i="1">
                <a:solidFill>
                  <a:schemeClr val="tx2"/>
                </a:solidFill>
                <a:latin typeface="Times New Roman" pitchFamily="18" charset="0"/>
                <a:cs typeface="Times New Roman" pitchFamily="18" charset="0"/>
              </a:endParaRPr>
            </a:p>
          </p:txBody>
        </p:sp>
        <p:sp>
          <p:nvSpPr>
            <p:cNvPr id="22551" name="Text Box 43"/>
            <p:cNvSpPr txBox="1">
              <a:spLocks noChangeArrowheads="1"/>
            </p:cNvSpPr>
            <p:nvPr/>
          </p:nvSpPr>
          <p:spPr bwMode="auto">
            <a:xfrm>
              <a:off x="660" y="951"/>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R</a:t>
              </a:r>
              <a:r>
                <a:rPr kumimoji="1" lang="en-US" altLang="zh-CN" sz="2000" baseline="-25000">
                  <a:solidFill>
                    <a:schemeClr val="tx2"/>
                  </a:solidFill>
                  <a:latin typeface="Times New Roman" pitchFamily="18" charset="0"/>
                  <a:cs typeface="Times New Roman" pitchFamily="18" charset="0"/>
                </a:rPr>
                <a:t>1</a:t>
              </a:r>
              <a:endParaRPr kumimoji="1" lang="en-US" altLang="zh-CN" sz="2000" i="1">
                <a:solidFill>
                  <a:schemeClr val="tx2"/>
                </a:solidFill>
                <a:latin typeface="Times New Roman" pitchFamily="18" charset="0"/>
                <a:cs typeface="Times New Roman" pitchFamily="18" charset="0"/>
              </a:endParaRPr>
            </a:p>
          </p:txBody>
        </p:sp>
        <p:sp>
          <p:nvSpPr>
            <p:cNvPr id="22552" name="Text Box 44"/>
            <p:cNvSpPr txBox="1">
              <a:spLocks noChangeArrowheads="1"/>
            </p:cNvSpPr>
            <p:nvPr/>
          </p:nvSpPr>
          <p:spPr bwMode="auto">
            <a:xfrm>
              <a:off x="468" y="1215"/>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U</a:t>
              </a:r>
              <a:r>
                <a:rPr kumimoji="1" lang="en-US" altLang="zh-CN" sz="2000" i="1" baseline="-25000">
                  <a:solidFill>
                    <a:schemeClr val="tx2"/>
                  </a:solidFill>
                  <a:latin typeface="Times New Roman" pitchFamily="18" charset="0"/>
                  <a:cs typeface="Times New Roman" pitchFamily="18" charset="0"/>
                </a:rPr>
                <a:t>S</a:t>
              </a:r>
              <a:endParaRPr kumimoji="1" lang="en-US" altLang="zh-CN" sz="2000" i="1">
                <a:solidFill>
                  <a:schemeClr val="tx2"/>
                </a:solidFill>
                <a:latin typeface="Times New Roman" pitchFamily="18" charset="0"/>
                <a:cs typeface="Times New Roman" pitchFamily="18" charset="0"/>
              </a:endParaRPr>
            </a:p>
          </p:txBody>
        </p:sp>
        <p:sp>
          <p:nvSpPr>
            <p:cNvPr id="22553" name="Text Box 45"/>
            <p:cNvSpPr txBox="1">
              <a:spLocks noChangeArrowheads="1"/>
            </p:cNvSpPr>
            <p:nvPr/>
          </p:nvSpPr>
          <p:spPr bwMode="auto">
            <a:xfrm>
              <a:off x="1428" y="1215"/>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I</a:t>
              </a:r>
              <a:r>
                <a:rPr kumimoji="1" lang="en-US" altLang="zh-CN" sz="2000" i="1" baseline="-25000">
                  <a:solidFill>
                    <a:schemeClr val="tx2"/>
                  </a:solidFill>
                  <a:latin typeface="Times New Roman" pitchFamily="18" charset="0"/>
                  <a:cs typeface="Times New Roman" pitchFamily="18" charset="0"/>
                </a:rPr>
                <a:t>S</a:t>
              </a:r>
              <a:endParaRPr kumimoji="1" lang="en-US" altLang="zh-CN" sz="2000" i="1">
                <a:solidFill>
                  <a:schemeClr val="tx2"/>
                </a:solidFill>
                <a:latin typeface="Times New Roman" pitchFamily="18" charset="0"/>
                <a:cs typeface="Times New Roman" pitchFamily="18" charset="0"/>
              </a:endParaRPr>
            </a:p>
          </p:txBody>
        </p:sp>
        <p:sp>
          <p:nvSpPr>
            <p:cNvPr id="22554" name="Text Box 47"/>
            <p:cNvSpPr txBox="1">
              <a:spLocks noChangeArrowheads="1"/>
            </p:cNvSpPr>
            <p:nvPr/>
          </p:nvSpPr>
          <p:spPr bwMode="auto">
            <a:xfrm>
              <a:off x="2413" y="969"/>
              <a:ext cx="23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i="1">
                  <a:solidFill>
                    <a:schemeClr val="tx2"/>
                  </a:solidFill>
                  <a:latin typeface="Times New Roman" pitchFamily="18" charset="0"/>
                  <a:cs typeface="Times New Roman" pitchFamily="18" charset="0"/>
                </a:rPr>
                <a:t>+</a:t>
              </a:r>
            </a:p>
            <a:p>
              <a:pPr eaLnBrk="1" hangingPunct="1"/>
              <a:r>
                <a:rPr kumimoji="1" lang="en-US" altLang="zh-CN" sz="2000" i="1">
                  <a:solidFill>
                    <a:schemeClr val="tx2"/>
                  </a:solidFill>
                  <a:latin typeface="Times New Roman" pitchFamily="18" charset="0"/>
                  <a:cs typeface="Times New Roman" pitchFamily="18" charset="0"/>
                </a:rPr>
                <a:t>U</a:t>
              </a:r>
            </a:p>
            <a:p>
              <a:pPr eaLnBrk="1" hangingPunct="1"/>
              <a:r>
                <a:rPr kumimoji="1" lang="en-US" altLang="zh-CN" sz="2000" i="1">
                  <a:solidFill>
                    <a:schemeClr val="tx2"/>
                  </a:solidFill>
                  <a:latin typeface="Times New Roman" pitchFamily="18" charset="0"/>
                  <a:cs typeface="Times New Roman" pitchFamily="18" charset="0"/>
                </a:rPr>
                <a:t>_</a:t>
              </a:r>
            </a:p>
          </p:txBody>
        </p:sp>
      </p:grpSp>
      <p:sp>
        <p:nvSpPr>
          <p:cNvPr id="34864" name="Text Box 48"/>
          <p:cNvSpPr txBox="1">
            <a:spLocks noChangeArrowheads="1"/>
          </p:cNvSpPr>
          <p:nvPr/>
        </p:nvSpPr>
        <p:spPr bwMode="auto">
          <a:xfrm>
            <a:off x="701675" y="3502025"/>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利用等效电路的方法，我们很容易得到：</a:t>
            </a:r>
          </a:p>
        </p:txBody>
      </p:sp>
      <p:graphicFrame>
        <p:nvGraphicFramePr>
          <p:cNvPr id="34865" name="Object 2"/>
          <p:cNvGraphicFramePr>
            <a:graphicFrameLocks noChangeAspect="1"/>
          </p:cNvGraphicFramePr>
          <p:nvPr/>
        </p:nvGraphicFramePr>
        <p:xfrm>
          <a:off x="2405063" y="4016375"/>
          <a:ext cx="4052887" cy="1600200"/>
        </p:xfrm>
        <a:graphic>
          <a:graphicData uri="http://schemas.openxmlformats.org/presentationml/2006/ole">
            <mc:AlternateContent xmlns:mc="http://schemas.openxmlformats.org/markup-compatibility/2006">
              <mc:Choice xmlns:v="urn:schemas-microsoft-com:vml" Requires="v">
                <p:oleObj spid="_x0000_s22614" name="Equation" r:id="rId3" imgW="2987280" imgH="1167480" progId="">
                  <p:embed/>
                </p:oleObj>
              </mc:Choice>
              <mc:Fallback>
                <p:oleObj name="Equation" r:id="rId3" imgW="2987280" imgH="1167480" progId="">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063" y="4016375"/>
                        <a:ext cx="4052887"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66" name="Text Box 50"/>
          <p:cNvSpPr txBox="1">
            <a:spLocks noChangeArrowheads="1"/>
          </p:cNvSpPr>
          <p:nvPr/>
        </p:nvSpPr>
        <p:spPr bwMode="auto">
          <a:xfrm>
            <a:off x="531813" y="5910263"/>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响应包括两个部分，分别与电路中的两个理想电源成正比。</a:t>
            </a:r>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62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4820"/>
                                        </p:tgtEl>
                                        <p:attrNameLst>
                                          <p:attrName>style.visibility</p:attrName>
                                        </p:attrNameLst>
                                      </p:cBhvr>
                                      <p:to>
                                        <p:strVal val="visible"/>
                                      </p:to>
                                    </p:set>
                                    <p:animEffect transition="in" filter="wipe(left)">
                                      <p:cBhvr>
                                        <p:cTn id="7" dur="75"/>
                                        <p:tgtEl>
                                          <p:spTgt spid="34820"/>
                                        </p:tgtEl>
                                      </p:cBhvr>
                                    </p:animEffect>
                                  </p:childTnLst>
                                </p:cTn>
                              </p:par>
                            </p:childTnLst>
                          </p:cTn>
                        </p:par>
                        <p:par>
                          <p:cTn id="8" fill="hold" nodeType="afterGroup">
                            <p:stCondLst>
                              <p:cond delay="135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850"/>
                            </p:stCondLst>
                            <p:childTnLst>
                              <p:par>
                                <p:cTn id="12" presetID="22" presetClass="entr" presetSubtype="8" fill="hold" grpId="0" nodeType="afterEffect">
                                  <p:stCondLst>
                                    <p:cond delay="0"/>
                                  </p:stCondLst>
                                  <p:iterate type="lt">
                                    <p:tmPct val="100000"/>
                                  </p:iterate>
                                  <p:childTnLst>
                                    <p:set>
                                      <p:cBhvr>
                                        <p:cTn id="13" dur="1" fill="hold">
                                          <p:stCondLst>
                                            <p:cond delay="0"/>
                                          </p:stCondLst>
                                        </p:cTn>
                                        <p:tgtEl>
                                          <p:spTgt spid="34864"/>
                                        </p:tgtEl>
                                        <p:attrNameLst>
                                          <p:attrName>style.visibility</p:attrName>
                                        </p:attrNameLst>
                                      </p:cBhvr>
                                      <p:to>
                                        <p:strVal val="visible"/>
                                      </p:to>
                                    </p:set>
                                    <p:animEffect transition="in" filter="wipe(left)">
                                      <p:cBhvr>
                                        <p:cTn id="14" dur="75"/>
                                        <p:tgtEl>
                                          <p:spTgt spid="34864"/>
                                        </p:tgtEl>
                                      </p:cBhvr>
                                    </p:animEffect>
                                  </p:childTnLst>
                                </p:cTn>
                              </p:par>
                            </p:childTnLst>
                          </p:cTn>
                        </p:par>
                        <p:par>
                          <p:cTn id="15" fill="hold" nodeType="afterGroup">
                            <p:stCondLst>
                              <p:cond delay="3200"/>
                            </p:stCondLst>
                            <p:childTnLst>
                              <p:par>
                                <p:cTn id="16" presetID="22" presetClass="entr" presetSubtype="8" fill="hold" nodeType="afterEffect">
                                  <p:stCondLst>
                                    <p:cond delay="0"/>
                                  </p:stCondLst>
                                  <p:childTnLst>
                                    <p:set>
                                      <p:cBhvr>
                                        <p:cTn id="17" dur="1" fill="hold">
                                          <p:stCondLst>
                                            <p:cond delay="0"/>
                                          </p:stCondLst>
                                        </p:cTn>
                                        <p:tgtEl>
                                          <p:spTgt spid="34865"/>
                                        </p:tgtEl>
                                        <p:attrNameLst>
                                          <p:attrName>style.visibility</p:attrName>
                                        </p:attrNameLst>
                                      </p:cBhvr>
                                      <p:to>
                                        <p:strVal val="visible"/>
                                      </p:to>
                                    </p:set>
                                    <p:animEffect transition="in" filter="wipe(left)">
                                      <p:cBhvr>
                                        <p:cTn id="18" dur="500"/>
                                        <p:tgtEl>
                                          <p:spTgt spid="348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34866"/>
                                        </p:tgtEl>
                                        <p:attrNameLst>
                                          <p:attrName>style.visibility</p:attrName>
                                        </p:attrNameLst>
                                      </p:cBhvr>
                                      <p:to>
                                        <p:strVal val="visible"/>
                                      </p:to>
                                    </p:set>
                                    <p:animEffect transition="in" filter="wipe(left)">
                                      <p:cBhvr>
                                        <p:cTn id="23" dur="75"/>
                                        <p:tgtEl>
                                          <p:spTgt spid="3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64" grpId="0" autoUpdateAnimBg="0"/>
      <p:bldP spid="3486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zh-CN" smtClean="0">
                <a:ea typeface="宋体" charset="-122"/>
              </a:rPr>
              <a:t>2.5.1  </a:t>
            </a:r>
            <a:r>
              <a:rPr lang="zh-CN" altLang="en-US" smtClean="0">
                <a:ea typeface="宋体" charset="-122"/>
              </a:rPr>
              <a:t>叠加定理</a:t>
            </a:r>
            <a:r>
              <a:rPr lang="zh-CN" altLang="en-US" smtClean="0">
                <a:ea typeface="楷体_GB2312" pitchFamily="49" charset="-122"/>
              </a:rPr>
              <a:t>（</a:t>
            </a:r>
            <a:r>
              <a:rPr lang="zh-CN" altLang="en-US" smtClean="0">
                <a:ea typeface="宋体" charset="-122"/>
              </a:rPr>
              <a:t>续</a:t>
            </a:r>
            <a:r>
              <a:rPr lang="en-US" altLang="zh-CN" smtClean="0">
                <a:ea typeface="宋体" charset="-122"/>
              </a:rPr>
              <a:t>1</a:t>
            </a:r>
            <a:r>
              <a:rPr lang="zh-CN" altLang="en-US" smtClean="0">
                <a:ea typeface="楷体_GB2312" pitchFamily="49" charset="-122"/>
              </a:rPr>
              <a:t>）</a:t>
            </a:r>
          </a:p>
        </p:txBody>
      </p:sp>
      <p:sp>
        <p:nvSpPr>
          <p:cNvPr id="63492" name="Text Box 4"/>
          <p:cNvSpPr txBox="1">
            <a:spLocks noChangeArrowheads="1"/>
          </p:cNvSpPr>
          <p:nvPr/>
        </p:nvSpPr>
        <p:spPr bwMode="auto">
          <a:xfrm>
            <a:off x="563563" y="1171575"/>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我们现在再作另一种考虑，让电路中只保留一个理想电源。</a:t>
            </a:r>
          </a:p>
        </p:txBody>
      </p:sp>
      <p:grpSp>
        <p:nvGrpSpPr>
          <p:cNvPr id="2" name="Group 5"/>
          <p:cNvGrpSpPr>
            <a:grpSpLocks/>
          </p:cNvGrpSpPr>
          <p:nvPr/>
        </p:nvGrpSpPr>
        <p:grpSpPr bwMode="auto">
          <a:xfrm>
            <a:off x="2611438" y="1965325"/>
            <a:ext cx="3597275" cy="1438275"/>
            <a:chOff x="224" y="2832"/>
            <a:chExt cx="2266" cy="906"/>
          </a:xfrm>
        </p:grpSpPr>
        <p:grpSp>
          <p:nvGrpSpPr>
            <p:cNvPr id="23575" name="Group 6"/>
            <p:cNvGrpSpPr>
              <a:grpSpLocks/>
            </p:cNvGrpSpPr>
            <p:nvPr/>
          </p:nvGrpSpPr>
          <p:grpSpPr bwMode="auto">
            <a:xfrm>
              <a:off x="224" y="3062"/>
              <a:ext cx="157" cy="433"/>
              <a:chOff x="1331" y="2255"/>
              <a:chExt cx="157" cy="433"/>
            </a:xfrm>
          </p:grpSpPr>
          <p:sp>
            <p:nvSpPr>
              <p:cNvPr id="23610" name="Oval 7"/>
              <p:cNvSpPr>
                <a:spLocks noChangeArrowheads="1"/>
              </p:cNvSpPr>
              <p:nvPr/>
            </p:nvSpPr>
            <p:spPr bwMode="auto">
              <a:xfrm>
                <a:off x="1344" y="2400"/>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3611" name="Line 8"/>
              <p:cNvSpPr>
                <a:spLocks noChangeShapeType="1"/>
              </p:cNvSpPr>
              <p:nvPr/>
            </p:nvSpPr>
            <p:spPr bwMode="auto">
              <a:xfrm>
                <a:off x="1416" y="2255"/>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2" name="Line 9"/>
              <p:cNvSpPr>
                <a:spLocks noChangeShapeType="1"/>
              </p:cNvSpPr>
              <p:nvPr/>
            </p:nvSpPr>
            <p:spPr bwMode="auto">
              <a:xfrm>
                <a:off x="1416"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3" name="Line 10"/>
              <p:cNvSpPr>
                <a:spLocks noChangeAspect="1" noChangeShapeType="1"/>
              </p:cNvSpPr>
              <p:nvPr/>
            </p:nvSpPr>
            <p:spPr bwMode="auto">
              <a:xfrm>
                <a:off x="1331" y="235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4" name="Line 11"/>
              <p:cNvSpPr>
                <a:spLocks noChangeAspect="1" noChangeShapeType="1"/>
              </p:cNvSpPr>
              <p:nvPr/>
            </p:nvSpPr>
            <p:spPr bwMode="auto">
              <a:xfrm rot="-5400000">
                <a:off x="1331" y="235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5" name="Line 12"/>
              <p:cNvSpPr>
                <a:spLocks noChangeAspect="1" noChangeShapeType="1"/>
              </p:cNvSpPr>
              <p:nvPr/>
            </p:nvSpPr>
            <p:spPr bwMode="auto">
              <a:xfrm>
                <a:off x="1335" y="2592"/>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6" name="Group 13"/>
            <p:cNvGrpSpPr>
              <a:grpSpLocks/>
            </p:cNvGrpSpPr>
            <p:nvPr/>
          </p:nvGrpSpPr>
          <p:grpSpPr bwMode="auto">
            <a:xfrm>
              <a:off x="1124" y="3056"/>
              <a:ext cx="182" cy="433"/>
              <a:chOff x="1536" y="192"/>
              <a:chExt cx="182" cy="433"/>
            </a:xfrm>
          </p:grpSpPr>
          <p:sp>
            <p:nvSpPr>
              <p:cNvPr id="23605" name="Oval 14"/>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3606" name="Line 15"/>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16"/>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17"/>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Line 18"/>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3577" name="Group 19"/>
            <p:cNvGrpSpPr>
              <a:grpSpLocks/>
            </p:cNvGrpSpPr>
            <p:nvPr/>
          </p:nvGrpSpPr>
          <p:grpSpPr bwMode="auto">
            <a:xfrm>
              <a:off x="1124" y="3642"/>
              <a:ext cx="144" cy="96"/>
              <a:chOff x="1056" y="1392"/>
              <a:chExt cx="144" cy="96"/>
            </a:xfrm>
          </p:grpSpPr>
          <p:sp>
            <p:nvSpPr>
              <p:cNvPr id="23603" name="Line 2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4" name="Line 21"/>
              <p:cNvSpPr>
                <a:spLocks noChangeShapeType="1"/>
              </p:cNvSpPr>
              <p:nvPr/>
            </p:nvSpPr>
            <p:spPr bwMode="auto">
              <a:xfrm flipV="1">
                <a:off x="1128" y="139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8" name="Group 22"/>
            <p:cNvGrpSpPr>
              <a:grpSpLocks/>
            </p:cNvGrpSpPr>
            <p:nvPr/>
          </p:nvGrpSpPr>
          <p:grpSpPr bwMode="auto">
            <a:xfrm>
              <a:off x="2189" y="3039"/>
              <a:ext cx="77" cy="480"/>
              <a:chOff x="1824" y="1344"/>
              <a:chExt cx="77" cy="480"/>
            </a:xfrm>
          </p:grpSpPr>
          <p:sp>
            <p:nvSpPr>
              <p:cNvPr id="23600" name="Rectangle 23"/>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3601" name="Line 24"/>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25"/>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9" name="Group 26"/>
            <p:cNvGrpSpPr>
              <a:grpSpLocks/>
            </p:cNvGrpSpPr>
            <p:nvPr/>
          </p:nvGrpSpPr>
          <p:grpSpPr bwMode="auto">
            <a:xfrm>
              <a:off x="1604" y="3039"/>
              <a:ext cx="77" cy="480"/>
              <a:chOff x="1824" y="1344"/>
              <a:chExt cx="77" cy="480"/>
            </a:xfrm>
          </p:grpSpPr>
          <p:sp>
            <p:nvSpPr>
              <p:cNvPr id="23597" name="Rectangle 27"/>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3598" name="Line 28"/>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Line 29"/>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80" name="Group 30"/>
            <p:cNvGrpSpPr>
              <a:grpSpLocks/>
            </p:cNvGrpSpPr>
            <p:nvPr/>
          </p:nvGrpSpPr>
          <p:grpSpPr bwMode="auto">
            <a:xfrm rot="-5400000">
              <a:off x="605" y="2631"/>
              <a:ext cx="77" cy="480"/>
              <a:chOff x="1824" y="1344"/>
              <a:chExt cx="77" cy="480"/>
            </a:xfrm>
          </p:grpSpPr>
          <p:sp>
            <p:nvSpPr>
              <p:cNvPr id="23594" name="Rectangle 31"/>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3595" name="Line 32"/>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6" name="Line 33"/>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1" name="Freeform 34"/>
            <p:cNvSpPr>
              <a:spLocks/>
            </p:cNvSpPr>
            <p:nvPr/>
          </p:nvSpPr>
          <p:spPr bwMode="auto">
            <a:xfrm>
              <a:off x="308" y="3495"/>
              <a:ext cx="1920" cy="144"/>
            </a:xfrm>
            <a:custGeom>
              <a:avLst/>
              <a:gdLst>
                <a:gd name="T0" fmla="*/ 0 w 1920"/>
                <a:gd name="T1" fmla="*/ 0 h 144"/>
                <a:gd name="T2" fmla="*/ 0 w 1920"/>
                <a:gd name="T3" fmla="*/ 144 h 144"/>
                <a:gd name="T4" fmla="*/ 1920 w 1920"/>
                <a:gd name="T5" fmla="*/ 144 h 144"/>
                <a:gd name="T6" fmla="*/ 1920 w 1920"/>
                <a:gd name="T7" fmla="*/ 0 h 144"/>
                <a:gd name="T8" fmla="*/ 0 60000 65536"/>
                <a:gd name="T9" fmla="*/ 0 60000 65536"/>
                <a:gd name="T10" fmla="*/ 0 60000 65536"/>
                <a:gd name="T11" fmla="*/ 0 60000 65536"/>
                <a:gd name="T12" fmla="*/ 0 w 1920"/>
                <a:gd name="T13" fmla="*/ 0 h 144"/>
                <a:gd name="T14" fmla="*/ 1920 w 1920"/>
                <a:gd name="T15" fmla="*/ 144 h 144"/>
              </a:gdLst>
              <a:ahLst/>
              <a:cxnLst>
                <a:cxn ang="T8">
                  <a:pos x="T0" y="T1"/>
                </a:cxn>
                <a:cxn ang="T9">
                  <a:pos x="T2" y="T3"/>
                </a:cxn>
                <a:cxn ang="T10">
                  <a:pos x="T4" y="T5"/>
                </a:cxn>
                <a:cxn ang="T11">
                  <a:pos x="T6" y="T7"/>
                </a:cxn>
              </a:cxnLst>
              <a:rect l="T12" t="T13" r="T14" b="T15"/>
              <a:pathLst>
                <a:path w="1920" h="144">
                  <a:moveTo>
                    <a:pt x="0" y="0"/>
                  </a:moveTo>
                  <a:lnTo>
                    <a:pt x="0" y="144"/>
                  </a:lnTo>
                  <a:lnTo>
                    <a:pt x="1920" y="144"/>
                  </a:lnTo>
                  <a:lnTo>
                    <a:pt x="192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3582" name="Freeform 35"/>
            <p:cNvSpPr>
              <a:spLocks/>
            </p:cNvSpPr>
            <p:nvPr/>
          </p:nvSpPr>
          <p:spPr bwMode="auto">
            <a:xfrm>
              <a:off x="308" y="2871"/>
              <a:ext cx="144" cy="240"/>
            </a:xfrm>
            <a:custGeom>
              <a:avLst/>
              <a:gdLst>
                <a:gd name="T0" fmla="*/ 0 w 144"/>
                <a:gd name="T1" fmla="*/ 240 h 240"/>
                <a:gd name="T2" fmla="*/ 0 w 144"/>
                <a:gd name="T3" fmla="*/ 0 h 240"/>
                <a:gd name="T4" fmla="*/ 144 w 144"/>
                <a:gd name="T5" fmla="*/ 0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240"/>
                  </a:moveTo>
                  <a:lnTo>
                    <a:pt x="0" y="0"/>
                  </a:lnTo>
                  <a:lnTo>
                    <a:pt x="14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3583" name="Freeform 36"/>
            <p:cNvSpPr>
              <a:spLocks/>
            </p:cNvSpPr>
            <p:nvPr/>
          </p:nvSpPr>
          <p:spPr bwMode="auto">
            <a:xfrm>
              <a:off x="884" y="2871"/>
              <a:ext cx="1344" cy="192"/>
            </a:xfrm>
            <a:custGeom>
              <a:avLst/>
              <a:gdLst>
                <a:gd name="T0" fmla="*/ 0 w 1344"/>
                <a:gd name="T1" fmla="*/ 0 h 192"/>
                <a:gd name="T2" fmla="*/ 1344 w 1344"/>
                <a:gd name="T3" fmla="*/ 0 h 192"/>
                <a:gd name="T4" fmla="*/ 1344 w 1344"/>
                <a:gd name="T5" fmla="*/ 192 h 192"/>
                <a:gd name="T6" fmla="*/ 0 60000 65536"/>
                <a:gd name="T7" fmla="*/ 0 60000 65536"/>
                <a:gd name="T8" fmla="*/ 0 60000 65536"/>
                <a:gd name="T9" fmla="*/ 0 w 1344"/>
                <a:gd name="T10" fmla="*/ 0 h 192"/>
                <a:gd name="T11" fmla="*/ 1344 w 1344"/>
                <a:gd name="T12" fmla="*/ 192 h 192"/>
              </a:gdLst>
              <a:ahLst/>
              <a:cxnLst>
                <a:cxn ang="T6">
                  <a:pos x="T0" y="T1"/>
                </a:cxn>
                <a:cxn ang="T7">
                  <a:pos x="T2" y="T3"/>
                </a:cxn>
                <a:cxn ang="T8">
                  <a:pos x="T4" y="T5"/>
                </a:cxn>
              </a:cxnLst>
              <a:rect l="T9" t="T10" r="T11" b="T12"/>
              <a:pathLst>
                <a:path w="1344" h="192">
                  <a:moveTo>
                    <a:pt x="0" y="0"/>
                  </a:moveTo>
                  <a:lnTo>
                    <a:pt x="1344" y="0"/>
                  </a:lnTo>
                  <a:lnTo>
                    <a:pt x="1344" y="19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Times New Roman" pitchFamily="18" charset="0"/>
                <a:cs typeface="Times New Roman" pitchFamily="18" charset="0"/>
              </a:endParaRPr>
            </a:p>
          </p:txBody>
        </p:sp>
        <p:sp>
          <p:nvSpPr>
            <p:cNvPr id="23584" name="Line 37"/>
            <p:cNvSpPr>
              <a:spLocks noChangeShapeType="1"/>
            </p:cNvSpPr>
            <p:nvPr/>
          </p:nvSpPr>
          <p:spPr bwMode="auto">
            <a:xfrm>
              <a:off x="1199" y="3444"/>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85" name="Line 38"/>
            <p:cNvSpPr>
              <a:spLocks noChangeShapeType="1"/>
            </p:cNvSpPr>
            <p:nvPr/>
          </p:nvSpPr>
          <p:spPr bwMode="auto">
            <a:xfrm>
              <a:off x="1643" y="3444"/>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86" name="Line 39"/>
            <p:cNvSpPr>
              <a:spLocks noChangeShapeType="1"/>
            </p:cNvSpPr>
            <p:nvPr/>
          </p:nvSpPr>
          <p:spPr bwMode="auto">
            <a:xfrm flipV="1">
              <a:off x="1199" y="2868"/>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87" name="Line 40"/>
            <p:cNvSpPr>
              <a:spLocks noChangeShapeType="1"/>
            </p:cNvSpPr>
            <p:nvPr/>
          </p:nvSpPr>
          <p:spPr bwMode="auto">
            <a:xfrm flipV="1">
              <a:off x="1643" y="2868"/>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88" name="Text Box 41"/>
            <p:cNvSpPr txBox="1">
              <a:spLocks noChangeArrowheads="1"/>
            </p:cNvSpPr>
            <p:nvPr/>
          </p:nvSpPr>
          <p:spPr bwMode="auto">
            <a:xfrm>
              <a:off x="1958" y="3183"/>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i="1" baseline="-25000">
                  <a:solidFill>
                    <a:schemeClr val="tx2"/>
                  </a:solidFill>
                  <a:latin typeface="Times New Roman" pitchFamily="18" charset="0"/>
                  <a:cs typeface="Times New Roman" pitchFamily="18" charset="0"/>
                </a:rPr>
                <a:t>L</a:t>
              </a:r>
              <a:endParaRPr kumimoji="1" lang="en-US" altLang="zh-CN" i="1">
                <a:solidFill>
                  <a:schemeClr val="tx2"/>
                </a:solidFill>
                <a:latin typeface="Times New Roman" pitchFamily="18" charset="0"/>
                <a:cs typeface="Times New Roman" pitchFamily="18" charset="0"/>
              </a:endParaRPr>
            </a:p>
          </p:txBody>
        </p:sp>
        <p:sp>
          <p:nvSpPr>
            <p:cNvPr id="23589" name="Text Box 42"/>
            <p:cNvSpPr txBox="1">
              <a:spLocks noChangeArrowheads="1"/>
            </p:cNvSpPr>
            <p:nvPr/>
          </p:nvSpPr>
          <p:spPr bwMode="auto">
            <a:xfrm>
              <a:off x="1688" y="318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2</a:t>
              </a:r>
              <a:endParaRPr kumimoji="1" lang="en-US" altLang="zh-CN" i="1">
                <a:solidFill>
                  <a:schemeClr val="tx2"/>
                </a:solidFill>
                <a:latin typeface="Times New Roman" pitchFamily="18" charset="0"/>
                <a:cs typeface="Times New Roman" pitchFamily="18" charset="0"/>
              </a:endParaRPr>
            </a:p>
          </p:txBody>
        </p:sp>
        <p:sp>
          <p:nvSpPr>
            <p:cNvPr id="23590" name="Text Box 43"/>
            <p:cNvSpPr txBox="1">
              <a:spLocks noChangeArrowheads="1"/>
            </p:cNvSpPr>
            <p:nvPr/>
          </p:nvSpPr>
          <p:spPr bwMode="auto">
            <a:xfrm>
              <a:off x="548" y="2919"/>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1</a:t>
              </a:r>
              <a:endParaRPr kumimoji="1" lang="en-US" altLang="zh-CN" i="1">
                <a:solidFill>
                  <a:schemeClr val="tx2"/>
                </a:solidFill>
                <a:latin typeface="Times New Roman" pitchFamily="18" charset="0"/>
                <a:cs typeface="Times New Roman" pitchFamily="18" charset="0"/>
              </a:endParaRPr>
            </a:p>
          </p:txBody>
        </p:sp>
        <p:sp>
          <p:nvSpPr>
            <p:cNvPr id="23591" name="Text Box 44"/>
            <p:cNvSpPr txBox="1">
              <a:spLocks noChangeArrowheads="1"/>
            </p:cNvSpPr>
            <p:nvPr/>
          </p:nvSpPr>
          <p:spPr bwMode="auto">
            <a:xfrm>
              <a:off x="356" y="3183"/>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i="1" baseline="-25000">
                  <a:solidFill>
                    <a:schemeClr val="tx2"/>
                  </a:solidFill>
                  <a:latin typeface="Times New Roman" pitchFamily="18" charset="0"/>
                  <a:cs typeface="Times New Roman" pitchFamily="18" charset="0"/>
                </a:rPr>
                <a:t>S</a:t>
              </a:r>
              <a:endParaRPr kumimoji="1" lang="en-US" altLang="zh-CN" i="1">
                <a:solidFill>
                  <a:schemeClr val="tx2"/>
                </a:solidFill>
                <a:latin typeface="Times New Roman" pitchFamily="18" charset="0"/>
                <a:cs typeface="Times New Roman" pitchFamily="18" charset="0"/>
              </a:endParaRPr>
            </a:p>
          </p:txBody>
        </p:sp>
        <p:sp>
          <p:nvSpPr>
            <p:cNvPr id="23592" name="Text Box 45"/>
            <p:cNvSpPr txBox="1">
              <a:spLocks noChangeArrowheads="1"/>
            </p:cNvSpPr>
            <p:nvPr/>
          </p:nvSpPr>
          <p:spPr bwMode="auto">
            <a:xfrm>
              <a:off x="1316" y="318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r>
                <a:rPr kumimoji="1" lang="en-US" altLang="zh-CN" i="1" baseline="-25000">
                  <a:solidFill>
                    <a:schemeClr val="tx2"/>
                  </a:solidFill>
                  <a:latin typeface="Times New Roman" pitchFamily="18" charset="0"/>
                  <a:cs typeface="Times New Roman" pitchFamily="18" charset="0"/>
                </a:rPr>
                <a:t>S</a:t>
              </a:r>
              <a:endParaRPr kumimoji="1" lang="en-US" altLang="zh-CN" i="1">
                <a:solidFill>
                  <a:schemeClr val="tx2"/>
                </a:solidFill>
                <a:latin typeface="Times New Roman" pitchFamily="18" charset="0"/>
                <a:cs typeface="Times New Roman" pitchFamily="18" charset="0"/>
              </a:endParaRPr>
            </a:p>
          </p:txBody>
        </p:sp>
        <p:sp>
          <p:nvSpPr>
            <p:cNvPr id="23593" name="Text Box 47"/>
            <p:cNvSpPr txBox="1">
              <a:spLocks noChangeArrowheads="1"/>
            </p:cNvSpPr>
            <p:nvPr/>
          </p:nvSpPr>
          <p:spPr bwMode="auto">
            <a:xfrm>
              <a:off x="2269" y="2944"/>
              <a:ext cx="22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p>
            <a:p>
              <a:pPr eaLnBrk="1" hangingPunct="1"/>
              <a:r>
                <a:rPr kumimoji="1" lang="en-US" altLang="zh-CN" i="1">
                  <a:solidFill>
                    <a:schemeClr val="tx2"/>
                  </a:solidFill>
                  <a:latin typeface="Times New Roman" pitchFamily="18" charset="0"/>
                  <a:cs typeface="Times New Roman" pitchFamily="18" charset="0"/>
                </a:rPr>
                <a:t>_</a:t>
              </a:r>
            </a:p>
          </p:txBody>
        </p:sp>
      </p:grpSp>
      <p:sp>
        <p:nvSpPr>
          <p:cNvPr id="63536" name="Text Box 48"/>
          <p:cNvSpPr txBox="1">
            <a:spLocks noChangeArrowheads="1"/>
          </p:cNvSpPr>
          <p:nvPr/>
        </p:nvSpPr>
        <p:spPr bwMode="auto">
          <a:xfrm>
            <a:off x="441325" y="3806825"/>
            <a:ext cx="240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保留电压源</a:t>
            </a:r>
            <a:r>
              <a:rPr kumimoji="1" lang="en-US" altLang="zh-CN" sz="2400" b="1" i="1">
                <a:solidFill>
                  <a:schemeClr val="tx2"/>
                </a:solidFill>
                <a:latin typeface="Times New Roman" pitchFamily="18" charset="0"/>
                <a:cs typeface="Times New Roman" pitchFamily="18" charset="0"/>
              </a:rPr>
              <a:t>U</a:t>
            </a:r>
            <a:r>
              <a:rPr kumimoji="1" lang="en-US" altLang="zh-CN" sz="2400" b="1" baseline="-25000">
                <a:solidFill>
                  <a:schemeClr val="tx2"/>
                </a:solidFill>
                <a:latin typeface="Times New Roman" pitchFamily="18" charset="0"/>
                <a:cs typeface="Times New Roman" pitchFamily="18" charset="0"/>
              </a:rPr>
              <a:t>S</a:t>
            </a:r>
            <a:r>
              <a:rPr kumimoji="1" lang="en-US" altLang="zh-CN" sz="2400" b="1" i="1" baseline="-25000">
                <a:solidFill>
                  <a:schemeClr val="tx2"/>
                </a:solidFill>
                <a:latin typeface="Times New Roman" pitchFamily="18" charset="0"/>
                <a:cs typeface="Times New Roman" pitchFamily="18" charset="0"/>
              </a:rPr>
              <a:t> </a:t>
            </a:r>
            <a:r>
              <a:rPr kumimoji="1" lang="zh-CN" altLang="en-US" sz="2400" b="1">
                <a:solidFill>
                  <a:schemeClr val="tx2"/>
                </a:solidFill>
                <a:latin typeface="Times New Roman" pitchFamily="18" charset="0"/>
                <a:cs typeface="Times New Roman" pitchFamily="18" charset="0"/>
              </a:rPr>
              <a:t>时</a:t>
            </a:r>
          </a:p>
        </p:txBody>
      </p:sp>
      <p:sp>
        <p:nvSpPr>
          <p:cNvPr id="63537" name="Rectangle 49"/>
          <p:cNvSpPr>
            <a:spLocks noChangeArrowheads="1"/>
          </p:cNvSpPr>
          <p:nvPr/>
        </p:nvSpPr>
        <p:spPr bwMode="auto">
          <a:xfrm>
            <a:off x="3932238" y="2270125"/>
            <a:ext cx="685800" cy="685800"/>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9" name="Group 50"/>
          <p:cNvGrpSpPr>
            <a:grpSpLocks/>
          </p:cNvGrpSpPr>
          <p:nvPr/>
        </p:nvGrpSpPr>
        <p:grpSpPr bwMode="auto">
          <a:xfrm>
            <a:off x="4037013" y="2266950"/>
            <a:ext cx="641350" cy="687388"/>
            <a:chOff x="3196" y="3503"/>
            <a:chExt cx="404" cy="433"/>
          </a:xfrm>
        </p:grpSpPr>
        <p:grpSp>
          <p:nvGrpSpPr>
            <p:cNvPr id="23568" name="Group 51"/>
            <p:cNvGrpSpPr>
              <a:grpSpLocks/>
            </p:cNvGrpSpPr>
            <p:nvPr/>
          </p:nvGrpSpPr>
          <p:grpSpPr bwMode="auto">
            <a:xfrm>
              <a:off x="3196" y="3503"/>
              <a:ext cx="182" cy="433"/>
              <a:chOff x="1536" y="192"/>
              <a:chExt cx="182" cy="433"/>
            </a:xfrm>
          </p:grpSpPr>
          <p:sp>
            <p:nvSpPr>
              <p:cNvPr id="23570" name="Oval 52"/>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1" name="Line 53"/>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54"/>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55"/>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56"/>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3569" name="Text Box 57"/>
            <p:cNvSpPr txBox="1">
              <a:spLocks noChangeArrowheads="1"/>
            </p:cNvSpPr>
            <p:nvPr/>
          </p:nvSpPr>
          <p:spPr bwMode="auto">
            <a:xfrm>
              <a:off x="3388" y="363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latin typeface="Times New Roman" pitchFamily="18" charset="0"/>
                  <a:cs typeface="Times New Roman" pitchFamily="18" charset="0"/>
                </a:rPr>
                <a:t>I</a:t>
              </a:r>
              <a:r>
                <a:rPr kumimoji="1" lang="en-US" altLang="zh-CN" i="1" baseline="-25000">
                  <a:latin typeface="Times New Roman" pitchFamily="18" charset="0"/>
                  <a:cs typeface="Times New Roman" pitchFamily="18" charset="0"/>
                </a:rPr>
                <a:t>S</a:t>
              </a:r>
              <a:endParaRPr kumimoji="1" lang="en-US" altLang="zh-CN" i="1">
                <a:latin typeface="Times New Roman" pitchFamily="18" charset="0"/>
                <a:cs typeface="Times New Roman" pitchFamily="18" charset="0"/>
              </a:endParaRPr>
            </a:p>
          </p:txBody>
        </p:sp>
      </p:grpSp>
      <p:graphicFrame>
        <p:nvGraphicFramePr>
          <p:cNvPr id="63546" name="Object 2"/>
          <p:cNvGraphicFramePr>
            <a:graphicFrameLocks noChangeAspect="1"/>
          </p:cNvGraphicFramePr>
          <p:nvPr/>
        </p:nvGraphicFramePr>
        <p:xfrm>
          <a:off x="3136900" y="3597275"/>
          <a:ext cx="2662238" cy="877888"/>
        </p:xfrm>
        <a:graphic>
          <a:graphicData uri="http://schemas.openxmlformats.org/presentationml/2006/ole">
            <mc:AlternateContent xmlns:mc="http://schemas.openxmlformats.org/markup-compatibility/2006">
              <mc:Choice xmlns:v="urn:schemas-microsoft-com:vml" Requires="v">
                <p:oleObj spid="_x0000_s23727" name="Equation" r:id="rId3" imgW="1729080" imgH="558360" progId="">
                  <p:embed/>
                </p:oleObj>
              </mc:Choice>
              <mc:Fallback>
                <p:oleObj name="Equation" r:id="rId3" imgW="1729080" imgH="558360" progId="">
                  <p:embed/>
                  <p:pic>
                    <p:nvPicPr>
                      <p:cNvPr id="0"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900" y="3597275"/>
                        <a:ext cx="2662238"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47" name="Text Box 59"/>
          <p:cNvSpPr txBox="1">
            <a:spLocks noChangeArrowheads="1"/>
          </p:cNvSpPr>
          <p:nvPr/>
        </p:nvSpPr>
        <p:spPr bwMode="auto">
          <a:xfrm>
            <a:off x="441325" y="4776788"/>
            <a:ext cx="2326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dirty="0">
                <a:solidFill>
                  <a:schemeClr val="tx2"/>
                </a:solidFill>
                <a:latin typeface="Times New Roman" pitchFamily="18" charset="0"/>
                <a:cs typeface="Times New Roman" pitchFamily="18" charset="0"/>
              </a:rPr>
              <a:t>保留</a:t>
            </a:r>
            <a:r>
              <a:rPr kumimoji="1" lang="zh-CN" altLang="en-US" sz="2400" b="1" dirty="0" smtClean="0">
                <a:solidFill>
                  <a:schemeClr val="tx2"/>
                </a:solidFill>
                <a:latin typeface="Times New Roman" pitchFamily="18" charset="0"/>
                <a:cs typeface="Times New Roman" pitchFamily="18" charset="0"/>
              </a:rPr>
              <a:t>电流源</a:t>
            </a:r>
            <a:r>
              <a:rPr kumimoji="1" lang="en-US" altLang="zh-CN" sz="2400" b="1" i="1" dirty="0">
                <a:solidFill>
                  <a:schemeClr val="tx2"/>
                </a:solidFill>
                <a:latin typeface="Times New Roman" pitchFamily="18" charset="0"/>
                <a:cs typeface="Times New Roman" pitchFamily="18" charset="0"/>
              </a:rPr>
              <a:t>I</a:t>
            </a:r>
            <a:r>
              <a:rPr kumimoji="1" lang="en-US" altLang="zh-CN" sz="2400" b="1" baseline="-25000" dirty="0">
                <a:solidFill>
                  <a:schemeClr val="tx2"/>
                </a:solidFill>
                <a:latin typeface="Times New Roman" pitchFamily="18" charset="0"/>
                <a:cs typeface="Times New Roman" pitchFamily="18" charset="0"/>
              </a:rPr>
              <a:t>S </a:t>
            </a:r>
            <a:r>
              <a:rPr kumimoji="1" lang="zh-CN" altLang="en-US" sz="2400" b="1" dirty="0">
                <a:solidFill>
                  <a:schemeClr val="tx2"/>
                </a:solidFill>
                <a:latin typeface="Times New Roman" pitchFamily="18" charset="0"/>
                <a:cs typeface="Times New Roman" pitchFamily="18" charset="0"/>
              </a:rPr>
              <a:t>时</a:t>
            </a:r>
          </a:p>
        </p:txBody>
      </p:sp>
      <p:graphicFrame>
        <p:nvGraphicFramePr>
          <p:cNvPr id="63548" name="Object 3"/>
          <p:cNvGraphicFramePr>
            <a:graphicFrameLocks noChangeAspect="1"/>
          </p:cNvGraphicFramePr>
          <p:nvPr/>
        </p:nvGraphicFramePr>
        <p:xfrm>
          <a:off x="3124200" y="4784725"/>
          <a:ext cx="2870200" cy="455613"/>
        </p:xfrm>
        <a:graphic>
          <a:graphicData uri="http://schemas.openxmlformats.org/presentationml/2006/ole">
            <mc:AlternateContent xmlns:mc="http://schemas.openxmlformats.org/markup-compatibility/2006">
              <mc:Choice xmlns:v="urn:schemas-microsoft-com:vml" Requires="v">
                <p:oleObj spid="_x0000_s23728" name="Equation" r:id="rId5" imgW="1906920" imgH="291960" progId="">
                  <p:embed/>
                </p:oleObj>
              </mc:Choice>
              <mc:Fallback>
                <p:oleObj name="Equation" r:id="rId5" imgW="1906920" imgH="291960" progId="">
                  <p:embed/>
                  <p:pic>
                    <p:nvPicPr>
                      <p:cNvPr id="0" name="Picture 1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784725"/>
                        <a:ext cx="28702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61"/>
          <p:cNvGrpSpPr>
            <a:grpSpLocks/>
          </p:cNvGrpSpPr>
          <p:nvPr/>
        </p:nvGrpSpPr>
        <p:grpSpPr bwMode="auto">
          <a:xfrm>
            <a:off x="2484438" y="2266950"/>
            <a:ext cx="685800" cy="838200"/>
            <a:chOff x="144" y="3022"/>
            <a:chExt cx="432" cy="528"/>
          </a:xfrm>
        </p:grpSpPr>
        <p:sp>
          <p:nvSpPr>
            <p:cNvPr id="23566" name="Rectangle 62"/>
            <p:cNvSpPr>
              <a:spLocks noChangeArrowheads="1"/>
            </p:cNvSpPr>
            <p:nvPr/>
          </p:nvSpPr>
          <p:spPr bwMode="auto">
            <a:xfrm>
              <a:off x="144" y="3072"/>
              <a:ext cx="432" cy="432"/>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67" name="Line 63"/>
            <p:cNvSpPr>
              <a:spLocks noChangeShapeType="1"/>
            </p:cNvSpPr>
            <p:nvPr/>
          </p:nvSpPr>
          <p:spPr bwMode="auto">
            <a:xfrm>
              <a:off x="308" y="3022"/>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52" name="Text Box 64"/>
          <p:cNvSpPr txBox="1">
            <a:spLocks noChangeArrowheads="1"/>
          </p:cNvSpPr>
          <p:nvPr/>
        </p:nvSpPr>
        <p:spPr bwMode="auto">
          <a:xfrm>
            <a:off x="487363" y="558482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比较直接分析的结果有</a:t>
            </a:r>
          </a:p>
        </p:txBody>
      </p:sp>
      <p:graphicFrame>
        <p:nvGraphicFramePr>
          <p:cNvPr id="63553" name="Object 4"/>
          <p:cNvGraphicFramePr>
            <a:graphicFrameLocks noChangeAspect="1"/>
          </p:cNvGraphicFramePr>
          <p:nvPr/>
        </p:nvGraphicFramePr>
        <p:xfrm>
          <a:off x="3967163" y="5575300"/>
          <a:ext cx="1846262" cy="522288"/>
        </p:xfrm>
        <a:graphic>
          <a:graphicData uri="http://schemas.openxmlformats.org/presentationml/2006/ole">
            <mc:AlternateContent xmlns:mc="http://schemas.openxmlformats.org/markup-compatibility/2006">
              <mc:Choice xmlns:v="urn:schemas-microsoft-com:vml" Requires="v">
                <p:oleObj spid="_x0000_s23729" name="Equation" r:id="rId7" imgW="1004400" imgH="279360" progId="">
                  <p:embed/>
                </p:oleObj>
              </mc:Choice>
              <mc:Fallback>
                <p:oleObj name="Equation" r:id="rId7" imgW="1004400" imgH="279360" progId="">
                  <p:embed/>
                  <p:pic>
                    <p:nvPicPr>
                      <p:cNvPr id="0" name="Picture 1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7163" y="5575300"/>
                        <a:ext cx="18462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63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3492"/>
                                        </p:tgtEl>
                                        <p:attrNameLst>
                                          <p:attrName>style.visibility</p:attrName>
                                        </p:attrNameLst>
                                      </p:cBhvr>
                                      <p:to>
                                        <p:strVal val="visible"/>
                                      </p:to>
                                    </p:set>
                                    <p:animEffect transition="in" filter="wipe(left)">
                                      <p:cBhvr>
                                        <p:cTn id="7" dur="75"/>
                                        <p:tgtEl>
                                          <p:spTgt spid="63492"/>
                                        </p:tgtEl>
                                      </p:cBhvr>
                                    </p:animEffect>
                                  </p:childTnLst>
                                </p:cTn>
                              </p:par>
                            </p:childTnLst>
                          </p:cTn>
                        </p:par>
                        <p:par>
                          <p:cTn id="8" fill="hold" nodeType="afterGroup">
                            <p:stCondLst>
                              <p:cond delay="195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63536"/>
                                        </p:tgtEl>
                                        <p:attrNameLst>
                                          <p:attrName>style.visibility</p:attrName>
                                        </p:attrNameLst>
                                      </p:cBhvr>
                                      <p:to>
                                        <p:strVal val="visible"/>
                                      </p:to>
                                    </p:set>
                                    <p:animEffect transition="in" filter="wipe(left)">
                                      <p:cBhvr>
                                        <p:cTn id="15" dur="75"/>
                                        <p:tgtEl>
                                          <p:spTgt spid="63536"/>
                                        </p:tgtEl>
                                      </p:cBhvr>
                                    </p:animEffect>
                                  </p:childTnLst>
                                </p:cTn>
                              </p:par>
                            </p:childTnLst>
                          </p:cTn>
                        </p:par>
                        <p:par>
                          <p:cTn id="16" fill="hold" nodeType="afterGroup">
                            <p:stCondLst>
                              <p:cond delay="600"/>
                            </p:stCondLst>
                            <p:childTnLst>
                              <p:par>
                                <p:cTn id="17" presetID="22" presetClass="entr" presetSubtype="8" fill="hold" grpId="0" nodeType="afterEffect">
                                  <p:stCondLst>
                                    <p:cond delay="0"/>
                                  </p:stCondLst>
                                  <p:childTnLst>
                                    <p:set>
                                      <p:cBhvr>
                                        <p:cTn id="18" dur="1" fill="hold">
                                          <p:stCondLst>
                                            <p:cond delay="0"/>
                                          </p:stCondLst>
                                        </p:cTn>
                                        <p:tgtEl>
                                          <p:spTgt spid="63537"/>
                                        </p:tgtEl>
                                        <p:attrNameLst>
                                          <p:attrName>style.visibility</p:attrName>
                                        </p:attrNameLst>
                                      </p:cBhvr>
                                      <p:to>
                                        <p:strVal val="visible"/>
                                      </p:to>
                                    </p:set>
                                    <p:animEffect transition="in" filter="wipe(left)">
                                      <p:cBhvr>
                                        <p:cTn id="19" dur="500"/>
                                        <p:tgtEl>
                                          <p:spTgt spid="63537"/>
                                        </p:tgtEl>
                                      </p:cBhvr>
                                    </p:animEffect>
                                  </p:childTnLst>
                                </p:cTn>
                              </p:par>
                            </p:childTnLst>
                          </p:cTn>
                        </p:par>
                        <p:par>
                          <p:cTn id="20" fill="hold" nodeType="afterGroup">
                            <p:stCondLst>
                              <p:cond delay="1100"/>
                            </p:stCondLst>
                            <p:childTnLst>
                              <p:par>
                                <p:cTn id="21" presetID="22" presetClass="entr" presetSubtype="8" fill="hold" nodeType="afterEffect">
                                  <p:stCondLst>
                                    <p:cond delay="0"/>
                                  </p:stCondLst>
                                  <p:childTnLst>
                                    <p:set>
                                      <p:cBhvr>
                                        <p:cTn id="22" dur="1" fill="hold">
                                          <p:stCondLst>
                                            <p:cond delay="0"/>
                                          </p:stCondLst>
                                        </p:cTn>
                                        <p:tgtEl>
                                          <p:spTgt spid="63546"/>
                                        </p:tgtEl>
                                        <p:attrNameLst>
                                          <p:attrName>style.visibility</p:attrName>
                                        </p:attrNameLst>
                                      </p:cBhvr>
                                      <p:to>
                                        <p:strVal val="visible"/>
                                      </p:to>
                                    </p:set>
                                    <p:animEffect transition="in" filter="wipe(left)">
                                      <p:cBhvr>
                                        <p:cTn id="23" dur="500"/>
                                        <p:tgtEl>
                                          <p:spTgt spid="635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63547"/>
                                        </p:tgtEl>
                                        <p:attrNameLst>
                                          <p:attrName>style.visibility</p:attrName>
                                        </p:attrNameLst>
                                      </p:cBhvr>
                                      <p:to>
                                        <p:strVal val="visible"/>
                                      </p:to>
                                    </p:set>
                                    <p:animEffect transition="in" filter="wipe(left)">
                                      <p:cBhvr>
                                        <p:cTn id="28" dur="75"/>
                                        <p:tgtEl>
                                          <p:spTgt spid="63547"/>
                                        </p:tgtEl>
                                      </p:cBhvr>
                                    </p:animEffect>
                                  </p:childTnLst>
                                </p:cTn>
                              </p:par>
                            </p:childTnLst>
                          </p:cTn>
                        </p:par>
                        <p:par>
                          <p:cTn id="29" fill="hold" nodeType="afterGroup">
                            <p:stCondLst>
                              <p:cond delay="600"/>
                            </p:stCondLst>
                            <p:childTnLst>
                              <p:par>
                                <p:cTn id="30" presetID="1" presetClass="entr" presetSubtype="0" fill="hold" nodeType="after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par>
                          <p:cTn id="32" fill="hold" nodeType="afterGroup">
                            <p:stCondLst>
                              <p:cond delay="1100"/>
                            </p:stCondLst>
                            <p:childTnLst>
                              <p:par>
                                <p:cTn id="33" presetID="1" presetClass="entr" presetSubtype="0" fill="hold" nodeType="afterEffect">
                                  <p:stCondLst>
                                    <p:cond delay="0"/>
                                  </p:stCondLst>
                                  <p:childTnLst>
                                    <p:set>
                                      <p:cBhvr>
                                        <p:cTn id="34" dur="1" fill="hold">
                                          <p:stCondLst>
                                            <p:cond delay="499"/>
                                          </p:stCondLst>
                                        </p:cTn>
                                        <p:tgtEl>
                                          <p:spTgt spid="11"/>
                                        </p:tgtEl>
                                        <p:attrNameLst>
                                          <p:attrName>style.visibility</p:attrName>
                                        </p:attrNameLst>
                                      </p:cBhvr>
                                      <p:to>
                                        <p:strVal val="visible"/>
                                      </p:to>
                                    </p:set>
                                  </p:childTnLst>
                                </p:cTn>
                              </p:par>
                            </p:childTnLst>
                          </p:cTn>
                        </p:par>
                        <p:par>
                          <p:cTn id="35" fill="hold" nodeType="afterGroup">
                            <p:stCondLst>
                              <p:cond delay="1600"/>
                            </p:stCondLst>
                            <p:childTnLst>
                              <p:par>
                                <p:cTn id="36" presetID="22" presetClass="entr" presetSubtype="8" fill="hold" nodeType="afterEffect">
                                  <p:stCondLst>
                                    <p:cond delay="0"/>
                                  </p:stCondLst>
                                  <p:childTnLst>
                                    <p:set>
                                      <p:cBhvr>
                                        <p:cTn id="37" dur="1" fill="hold">
                                          <p:stCondLst>
                                            <p:cond delay="0"/>
                                          </p:stCondLst>
                                        </p:cTn>
                                        <p:tgtEl>
                                          <p:spTgt spid="63548"/>
                                        </p:tgtEl>
                                        <p:attrNameLst>
                                          <p:attrName>style.visibility</p:attrName>
                                        </p:attrNameLst>
                                      </p:cBhvr>
                                      <p:to>
                                        <p:strVal val="visible"/>
                                      </p:to>
                                    </p:set>
                                    <p:animEffect transition="in" filter="wipe(left)">
                                      <p:cBhvr>
                                        <p:cTn id="38" dur="500"/>
                                        <p:tgtEl>
                                          <p:spTgt spid="635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63552"/>
                                        </p:tgtEl>
                                        <p:attrNameLst>
                                          <p:attrName>style.visibility</p:attrName>
                                        </p:attrNameLst>
                                      </p:cBhvr>
                                      <p:to>
                                        <p:strVal val="visible"/>
                                      </p:to>
                                    </p:set>
                                    <p:animEffect transition="in" filter="wipe(left)">
                                      <p:cBhvr>
                                        <p:cTn id="43" dur="75"/>
                                        <p:tgtEl>
                                          <p:spTgt spid="63552"/>
                                        </p:tgtEl>
                                      </p:cBhvr>
                                    </p:animEffect>
                                  </p:childTnLst>
                                </p:cTn>
                              </p:par>
                            </p:childTnLst>
                          </p:cTn>
                        </p:par>
                        <p:par>
                          <p:cTn id="44" fill="hold" nodeType="afterGroup">
                            <p:stCondLst>
                              <p:cond delay="750"/>
                            </p:stCondLst>
                            <p:childTnLst>
                              <p:par>
                                <p:cTn id="45" presetID="22" presetClass="entr" presetSubtype="8" fill="hold" nodeType="afterEffect">
                                  <p:stCondLst>
                                    <p:cond delay="0"/>
                                  </p:stCondLst>
                                  <p:childTnLst>
                                    <p:set>
                                      <p:cBhvr>
                                        <p:cTn id="46" dur="1" fill="hold">
                                          <p:stCondLst>
                                            <p:cond delay="0"/>
                                          </p:stCondLst>
                                        </p:cTn>
                                        <p:tgtEl>
                                          <p:spTgt spid="63553"/>
                                        </p:tgtEl>
                                        <p:attrNameLst>
                                          <p:attrName>style.visibility</p:attrName>
                                        </p:attrNameLst>
                                      </p:cBhvr>
                                      <p:to>
                                        <p:strVal val="visible"/>
                                      </p:to>
                                    </p:set>
                                    <p:animEffect transition="in" filter="wipe(left)">
                                      <p:cBhvr>
                                        <p:cTn id="47" dur="500"/>
                                        <p:tgtEl>
                                          <p:spTgt spid="6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utoUpdateAnimBg="0"/>
      <p:bldP spid="63536" grpId="0" autoUpdateAnimBg="0"/>
      <p:bldP spid="63537" grpId="0" animBg="1"/>
      <p:bldP spid="63547" grpId="0" autoUpdateAnimBg="0"/>
      <p:bldP spid="6355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smtClean="0">
                <a:ea typeface="宋体" charset="-122"/>
              </a:rPr>
              <a:t>2.5.1  </a:t>
            </a:r>
            <a:r>
              <a:rPr lang="zh-CN" altLang="en-US" smtClean="0">
                <a:ea typeface="宋体" charset="-122"/>
              </a:rPr>
              <a:t>叠加定理</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82948" name="Text Box 4"/>
          <p:cNvSpPr txBox="1">
            <a:spLocks noChangeArrowheads="1"/>
          </p:cNvSpPr>
          <p:nvPr/>
        </p:nvSpPr>
        <p:spPr bwMode="auto">
          <a:xfrm>
            <a:off x="285750" y="1000125"/>
            <a:ext cx="802322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0000"/>
              </a:lnSpc>
            </a:pPr>
            <a:r>
              <a:rPr kumimoji="1" lang="zh-CN" altLang="en-US" sz="2400" b="1">
                <a:solidFill>
                  <a:schemeClr val="tx2"/>
                </a:solidFill>
                <a:latin typeface="Times New Roman" pitchFamily="18" charset="0"/>
                <a:cs typeface="Times New Roman" pitchFamily="18" charset="0"/>
              </a:rPr>
              <a:t>一般地，线性含源电路中若含有多个理想电源，</a:t>
            </a:r>
            <a:r>
              <a:rPr kumimoji="1" lang="en-US" altLang="zh-CN" sz="2400" b="1" i="1">
                <a:solidFill>
                  <a:schemeClr val="tx2"/>
                </a:solidFill>
                <a:latin typeface="Times New Roman" pitchFamily="18" charset="0"/>
                <a:cs typeface="Times New Roman" pitchFamily="18" charset="0"/>
              </a:rPr>
              <a:t>U</a:t>
            </a:r>
            <a:r>
              <a:rPr kumimoji="1" lang="en-US" altLang="zh-CN" sz="2400" b="1" baseline="-25000">
                <a:solidFill>
                  <a:schemeClr val="tx2"/>
                </a:solidFill>
                <a:latin typeface="Times New Roman" pitchFamily="18" charset="0"/>
                <a:cs typeface="Times New Roman" pitchFamily="18" charset="0"/>
              </a:rPr>
              <a:t>S1 </a:t>
            </a:r>
            <a:r>
              <a:rPr kumimoji="1" lang="en-US" altLang="zh-CN" sz="2400" b="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U</a:t>
            </a:r>
            <a:r>
              <a:rPr kumimoji="1" lang="en-US" altLang="zh-CN" sz="2400" b="1" baseline="-25000">
                <a:solidFill>
                  <a:schemeClr val="tx2"/>
                </a:solidFill>
                <a:latin typeface="Times New Roman" pitchFamily="18" charset="0"/>
                <a:cs typeface="Times New Roman" pitchFamily="18" charset="0"/>
              </a:rPr>
              <a:t>S2</a:t>
            </a:r>
            <a:r>
              <a:rPr kumimoji="1" lang="en-US" altLang="zh-CN" sz="2400" b="1">
                <a:solidFill>
                  <a:schemeClr val="tx2"/>
                </a:solidFill>
                <a:latin typeface="Times New Roman" pitchFamily="18" charset="0"/>
                <a:cs typeface="Times New Roman" pitchFamily="18" charset="0"/>
              </a:rPr>
              <a:t>, …, </a:t>
            </a:r>
            <a:r>
              <a:rPr kumimoji="1" lang="en-US" altLang="zh-CN" sz="2400" b="1" i="1">
                <a:solidFill>
                  <a:schemeClr val="tx2"/>
                </a:solidFill>
                <a:latin typeface="Times New Roman" pitchFamily="18" charset="0"/>
                <a:cs typeface="Times New Roman" pitchFamily="18" charset="0"/>
              </a:rPr>
              <a:t>U</a:t>
            </a:r>
            <a:r>
              <a:rPr kumimoji="1" lang="en-US" altLang="zh-CN" sz="2400" b="1" baseline="-25000">
                <a:solidFill>
                  <a:schemeClr val="tx2"/>
                </a:solidFill>
                <a:latin typeface="Times New Roman" pitchFamily="18" charset="0"/>
                <a:cs typeface="Times New Roman" pitchFamily="18" charset="0"/>
              </a:rPr>
              <a:t>S</a:t>
            </a:r>
            <a:r>
              <a:rPr kumimoji="1" lang="en-US" altLang="zh-CN" sz="2400" b="1" i="1" baseline="-25000">
                <a:solidFill>
                  <a:schemeClr val="tx2"/>
                </a:solidFill>
                <a:latin typeface="Times New Roman" pitchFamily="18" charset="0"/>
                <a:cs typeface="Times New Roman" pitchFamily="18" charset="0"/>
              </a:rPr>
              <a:t>N</a:t>
            </a:r>
            <a:r>
              <a:rPr kumimoji="1" lang="zh-CN" altLang="en-US" sz="2400" b="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I</a:t>
            </a:r>
            <a:r>
              <a:rPr kumimoji="1" lang="en-US" altLang="zh-CN" sz="2400" b="1" baseline="-25000">
                <a:solidFill>
                  <a:schemeClr val="tx2"/>
                </a:solidFill>
                <a:latin typeface="Times New Roman" pitchFamily="18" charset="0"/>
                <a:cs typeface="Times New Roman" pitchFamily="18" charset="0"/>
              </a:rPr>
              <a:t>S1</a:t>
            </a:r>
            <a:r>
              <a:rPr kumimoji="1" lang="en-US" altLang="zh-CN" sz="2400" b="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I</a:t>
            </a:r>
            <a:r>
              <a:rPr kumimoji="1" lang="en-US" altLang="zh-CN" sz="2400" b="1" baseline="-25000">
                <a:solidFill>
                  <a:schemeClr val="tx2"/>
                </a:solidFill>
                <a:latin typeface="Times New Roman" pitchFamily="18" charset="0"/>
                <a:cs typeface="Times New Roman" pitchFamily="18" charset="0"/>
              </a:rPr>
              <a:t>S2</a:t>
            </a:r>
            <a:r>
              <a:rPr kumimoji="1" lang="en-US" altLang="zh-CN" sz="2400" b="1">
                <a:solidFill>
                  <a:schemeClr val="tx2"/>
                </a:solidFill>
                <a:latin typeface="Times New Roman" pitchFamily="18" charset="0"/>
                <a:cs typeface="Times New Roman" pitchFamily="18" charset="0"/>
              </a:rPr>
              <a:t>, …, </a:t>
            </a:r>
            <a:r>
              <a:rPr kumimoji="1" lang="en-US" altLang="zh-CN" sz="2400" b="1" i="1">
                <a:solidFill>
                  <a:schemeClr val="tx2"/>
                </a:solidFill>
                <a:latin typeface="Times New Roman" pitchFamily="18" charset="0"/>
                <a:cs typeface="Times New Roman" pitchFamily="18" charset="0"/>
              </a:rPr>
              <a:t>I</a:t>
            </a:r>
            <a:r>
              <a:rPr kumimoji="1" lang="en-US" altLang="zh-CN" sz="2400" b="1" baseline="-25000">
                <a:solidFill>
                  <a:schemeClr val="tx2"/>
                </a:solidFill>
                <a:latin typeface="Times New Roman" pitchFamily="18" charset="0"/>
                <a:cs typeface="Times New Roman" pitchFamily="18" charset="0"/>
              </a:rPr>
              <a:t>S</a:t>
            </a:r>
            <a:r>
              <a:rPr kumimoji="1" lang="en-US" altLang="zh-CN" sz="2400" b="1" i="1" baseline="-25000">
                <a:solidFill>
                  <a:schemeClr val="tx2"/>
                </a:solidFill>
                <a:latin typeface="Times New Roman" pitchFamily="18" charset="0"/>
                <a:cs typeface="Times New Roman" pitchFamily="18" charset="0"/>
              </a:rPr>
              <a:t>M</a:t>
            </a:r>
            <a:r>
              <a:rPr kumimoji="1" lang="en-US" altLang="zh-CN" sz="2400" b="1" i="1">
                <a:solidFill>
                  <a:schemeClr val="tx2"/>
                </a:solidFill>
                <a:latin typeface="Times New Roman" pitchFamily="18" charset="0"/>
                <a:cs typeface="Times New Roman" pitchFamily="18" charset="0"/>
              </a:rPr>
              <a:t> </a:t>
            </a:r>
            <a:r>
              <a:rPr kumimoji="1" lang="zh-CN" altLang="en-US" sz="2400" b="1" i="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则电路的响应是所有理想电源共同作用的结果。</a:t>
            </a:r>
            <a:endParaRPr kumimoji="1" lang="zh-CN" altLang="en-US" sz="3600" b="1" baseline="-25000">
              <a:solidFill>
                <a:schemeClr val="tx2"/>
              </a:solidFill>
              <a:latin typeface="Times New Roman" pitchFamily="18" charset="0"/>
              <a:cs typeface="Times New Roman" pitchFamily="18" charset="0"/>
            </a:endParaRPr>
          </a:p>
        </p:txBody>
      </p:sp>
      <p:grpSp>
        <p:nvGrpSpPr>
          <p:cNvPr id="2" name="Group 16"/>
          <p:cNvGrpSpPr>
            <a:grpSpLocks/>
          </p:cNvGrpSpPr>
          <p:nvPr/>
        </p:nvGrpSpPr>
        <p:grpSpPr bwMode="auto">
          <a:xfrm>
            <a:off x="5837238" y="2357438"/>
            <a:ext cx="2481262" cy="1482725"/>
            <a:chOff x="1094" y="1764"/>
            <a:chExt cx="1563" cy="934"/>
          </a:xfrm>
        </p:grpSpPr>
        <p:sp>
          <p:nvSpPr>
            <p:cNvPr id="24584" name="Rectangle 7"/>
            <p:cNvSpPr>
              <a:spLocks noChangeArrowheads="1"/>
            </p:cNvSpPr>
            <p:nvPr/>
          </p:nvSpPr>
          <p:spPr bwMode="auto">
            <a:xfrm>
              <a:off x="1094" y="1786"/>
              <a:ext cx="826" cy="9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r>
                <a:rPr kumimoji="1" lang="zh-CN" altLang="en-US" sz="2400" b="1">
                  <a:solidFill>
                    <a:schemeClr val="tx2"/>
                  </a:solidFill>
                  <a:latin typeface="Times New Roman" pitchFamily="18" charset="0"/>
                  <a:cs typeface="Times New Roman" pitchFamily="18" charset="0"/>
                </a:rPr>
                <a:t>线性含</a:t>
              </a:r>
            </a:p>
            <a:p>
              <a:pPr>
                <a:lnSpc>
                  <a:spcPct val="150000"/>
                </a:lnSpc>
              </a:pPr>
              <a:r>
                <a:rPr kumimoji="1" lang="zh-CN" altLang="en-US" sz="2400" b="1">
                  <a:solidFill>
                    <a:schemeClr val="tx2"/>
                  </a:solidFill>
                  <a:latin typeface="Times New Roman" pitchFamily="18" charset="0"/>
                  <a:cs typeface="Times New Roman" pitchFamily="18" charset="0"/>
                </a:rPr>
                <a:t>源电路</a:t>
              </a:r>
            </a:p>
          </p:txBody>
        </p:sp>
        <p:sp>
          <p:nvSpPr>
            <p:cNvPr id="24585" name="Line 8"/>
            <p:cNvSpPr>
              <a:spLocks noChangeShapeType="1"/>
            </p:cNvSpPr>
            <p:nvPr/>
          </p:nvSpPr>
          <p:spPr bwMode="auto">
            <a:xfrm>
              <a:off x="1920" y="188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9"/>
            <p:cNvSpPr>
              <a:spLocks noChangeShapeType="1"/>
            </p:cNvSpPr>
            <p:nvPr/>
          </p:nvSpPr>
          <p:spPr bwMode="auto">
            <a:xfrm>
              <a:off x="1920" y="2554"/>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Text Box 11"/>
            <p:cNvSpPr txBox="1">
              <a:spLocks noChangeArrowheads="1"/>
            </p:cNvSpPr>
            <p:nvPr/>
          </p:nvSpPr>
          <p:spPr bwMode="auto">
            <a:xfrm>
              <a:off x="2400" y="1764"/>
              <a:ext cx="257"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cs typeface="Times New Roman" pitchFamily="18" charset="0"/>
                </a:rPr>
                <a:t>+</a:t>
              </a:r>
            </a:p>
            <a:p>
              <a:pPr eaLnBrk="1" hangingPunct="1"/>
              <a:r>
                <a:rPr kumimoji="1" lang="en-US" altLang="zh-CN" sz="2400" b="1" i="1">
                  <a:solidFill>
                    <a:schemeClr val="tx2"/>
                  </a:solidFill>
                  <a:latin typeface="Times New Roman" pitchFamily="18" charset="0"/>
                  <a:cs typeface="Times New Roman" pitchFamily="18" charset="0"/>
                </a:rPr>
                <a:t>U</a:t>
              </a:r>
            </a:p>
            <a:p>
              <a:pPr eaLnBrk="1" hangingPunct="1"/>
              <a:r>
                <a:rPr kumimoji="1" lang="en-US" altLang="zh-CN" sz="2400" b="1" i="1">
                  <a:solidFill>
                    <a:schemeClr val="tx2"/>
                  </a:solidFill>
                  <a:latin typeface="Times New Roman" pitchFamily="18" charset="0"/>
                  <a:cs typeface="Times New Roman" pitchFamily="18" charset="0"/>
                </a:rPr>
                <a:t>_</a:t>
              </a:r>
            </a:p>
          </p:txBody>
        </p:sp>
      </p:grpSp>
      <p:sp>
        <p:nvSpPr>
          <p:cNvPr id="82957" name="Text Box 13"/>
          <p:cNvSpPr txBox="1">
            <a:spLocks noChangeArrowheads="1"/>
          </p:cNvSpPr>
          <p:nvPr/>
        </p:nvSpPr>
        <p:spPr bwMode="auto">
          <a:xfrm>
            <a:off x="285750" y="2530475"/>
            <a:ext cx="522446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zh-CN" altLang="en-US" sz="2400" b="1">
                <a:solidFill>
                  <a:schemeClr val="tx2"/>
                </a:solidFill>
                <a:latin typeface="Times New Roman" pitchFamily="18" charset="0"/>
                <a:cs typeface="Times New Roman" pitchFamily="18" charset="0"/>
              </a:rPr>
              <a:t>由于电路的线性，求解电路响应的方程组必为线性方程组。因此，求解的结果具有下面形式：</a:t>
            </a:r>
          </a:p>
        </p:txBody>
      </p:sp>
      <p:graphicFrame>
        <p:nvGraphicFramePr>
          <p:cNvPr id="82958" name="Object 2"/>
          <p:cNvGraphicFramePr>
            <a:graphicFrameLocks noChangeAspect="1"/>
          </p:cNvGraphicFramePr>
          <p:nvPr/>
        </p:nvGraphicFramePr>
        <p:xfrm>
          <a:off x="2408238" y="4156075"/>
          <a:ext cx="4137025" cy="1087438"/>
        </p:xfrm>
        <a:graphic>
          <a:graphicData uri="http://schemas.openxmlformats.org/presentationml/2006/ole">
            <mc:AlternateContent xmlns:mc="http://schemas.openxmlformats.org/markup-compatibility/2006">
              <mc:Choice xmlns:v="urn:schemas-microsoft-com:vml" Requires="v">
                <p:oleObj spid="_x0000_s24625" name="Equation" r:id="rId3" imgW="2173680" imgH="558360" progId="">
                  <p:embed/>
                </p:oleObj>
              </mc:Choice>
              <mc:Fallback>
                <p:oleObj name="Equation" r:id="rId3" imgW="2173680" imgH="558360" progId="">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4156075"/>
                        <a:ext cx="4137025"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9" name="Text Box 15"/>
          <p:cNvSpPr txBox="1">
            <a:spLocks noChangeArrowheads="1"/>
          </p:cNvSpPr>
          <p:nvPr/>
        </p:nvSpPr>
        <p:spPr bwMode="auto">
          <a:xfrm>
            <a:off x="428625" y="5319713"/>
            <a:ext cx="8432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kumimoji="1" lang="zh-CN" altLang="en-US" sz="2400" b="1">
                <a:solidFill>
                  <a:schemeClr val="tx2"/>
                </a:solidFill>
                <a:latin typeface="Times New Roman" pitchFamily="18" charset="0"/>
                <a:cs typeface="Times New Roman" pitchFamily="18" charset="0"/>
              </a:rPr>
              <a:t>其中的每一项恰为电路只保留一个理想电源（其他理想电源置零）时的响应。</a:t>
            </a:r>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64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wipe(left)">
                                      <p:cBhvr>
                                        <p:cTn id="7" dur="75"/>
                                        <p:tgtEl>
                                          <p:spTgt spid="82948">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82957">
                                            <p:txEl>
                                              <p:pRg st="0" end="0"/>
                                            </p:txEl>
                                          </p:spTgt>
                                        </p:tgtEl>
                                        <p:attrNameLst>
                                          <p:attrName>style.visibility</p:attrName>
                                        </p:attrNameLst>
                                      </p:cBhvr>
                                      <p:to>
                                        <p:strVal val="visible"/>
                                      </p:to>
                                    </p:set>
                                    <p:animEffect transition="in" filter="wipe(left)">
                                      <p:cBhvr>
                                        <p:cTn id="15" dur="75"/>
                                        <p:tgtEl>
                                          <p:spTgt spid="82957">
                                            <p:txEl>
                                              <p:pRg st="0" end="0"/>
                                            </p:txEl>
                                          </p:spTgt>
                                        </p:tgtEl>
                                      </p:cBhvr>
                                    </p:animEffect>
                                  </p:childTnLst>
                                </p:cTn>
                              </p:par>
                            </p:childTnLst>
                          </p:cTn>
                        </p:par>
                        <p:par>
                          <p:cTn id="16" fill="hold" nodeType="afterGroup">
                            <p:stCondLst>
                              <p:cond delay="3075"/>
                            </p:stCondLst>
                            <p:childTnLst>
                              <p:par>
                                <p:cTn id="17" presetID="1" presetClass="entr" presetSubtype="0" fill="hold" nodeType="afterEffect">
                                  <p:stCondLst>
                                    <p:cond delay="0"/>
                                  </p:stCondLst>
                                  <p:childTnLst>
                                    <p:set>
                                      <p:cBhvr>
                                        <p:cTn id="18" dur="1" fill="hold">
                                          <p:stCondLst>
                                            <p:cond delay="499"/>
                                          </p:stCondLst>
                                        </p:cTn>
                                        <p:tgtEl>
                                          <p:spTgt spid="82958"/>
                                        </p:tgtEl>
                                        <p:attrNameLst>
                                          <p:attrName>style.visibility</p:attrName>
                                        </p:attrNameLst>
                                      </p:cBhvr>
                                      <p:to>
                                        <p:strVal val="visible"/>
                                      </p:to>
                                    </p:set>
                                  </p:childTnLst>
                                </p:cTn>
                              </p:par>
                            </p:childTnLst>
                          </p:cTn>
                        </p:par>
                        <p:par>
                          <p:cTn id="19" fill="hold" nodeType="afterGroup">
                            <p:stCondLst>
                              <p:cond delay="3575"/>
                            </p:stCondLst>
                            <p:childTnLst>
                              <p:par>
                                <p:cTn id="20" presetID="22" presetClass="entr" presetSubtype="8" fill="hold" grpId="0" nodeType="afterEffect">
                                  <p:stCondLst>
                                    <p:cond delay="0"/>
                                  </p:stCondLst>
                                  <p:iterate type="lt">
                                    <p:tmPct val="100000"/>
                                  </p:iterate>
                                  <p:childTnLst>
                                    <p:set>
                                      <p:cBhvr>
                                        <p:cTn id="21" dur="1" fill="hold">
                                          <p:stCondLst>
                                            <p:cond delay="0"/>
                                          </p:stCondLst>
                                        </p:cTn>
                                        <p:tgtEl>
                                          <p:spTgt spid="82959">
                                            <p:txEl>
                                              <p:pRg st="0" end="0"/>
                                            </p:txEl>
                                          </p:spTgt>
                                        </p:tgtEl>
                                        <p:attrNameLst>
                                          <p:attrName>style.visibility</p:attrName>
                                        </p:attrNameLst>
                                      </p:cBhvr>
                                      <p:to>
                                        <p:strVal val="visible"/>
                                      </p:to>
                                    </p:set>
                                    <p:animEffect transition="in" filter="wipe(left)">
                                      <p:cBhvr>
                                        <p:cTn id="22" dur="75"/>
                                        <p:tgtEl>
                                          <p:spTgt spid="829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advAuto="0"/>
      <p:bldP spid="82957" grpId="0" build="p" autoUpdateAnimBg="0"/>
      <p:bldP spid="82959"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ea typeface="宋体" charset="-122"/>
              </a:rPr>
              <a:t>2.5.1  </a:t>
            </a:r>
            <a:r>
              <a:rPr lang="zh-CN" altLang="en-US" smtClean="0">
                <a:ea typeface="宋体" charset="-122"/>
              </a:rPr>
              <a:t>叠加定理</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sp>
        <p:nvSpPr>
          <p:cNvPr id="83972" name="Text Box 4"/>
          <p:cNvSpPr txBox="1">
            <a:spLocks noChangeArrowheads="1"/>
          </p:cNvSpPr>
          <p:nvPr/>
        </p:nvSpPr>
        <p:spPr bwMode="auto">
          <a:xfrm>
            <a:off x="882650" y="1128713"/>
            <a:ext cx="7940675" cy="1422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kumimoji="1" lang="zh-CN" altLang="en-US" sz="2400" b="1">
                <a:solidFill>
                  <a:schemeClr val="tx2"/>
                </a:solidFill>
                <a:latin typeface="Times New Roman" pitchFamily="18" charset="0"/>
                <a:cs typeface="Times New Roman" pitchFamily="18" charset="0"/>
              </a:rPr>
              <a:t>叠加定理：在任何线性电路中，当有多个理想电源共同激励时，电路的总响应可以分解成各个理想电源单独激励电路时产生的响应之和（叠加）。</a:t>
            </a:r>
          </a:p>
        </p:txBody>
      </p:sp>
      <p:sp>
        <p:nvSpPr>
          <p:cNvPr id="83973" name="Text Box 5"/>
          <p:cNvSpPr txBox="1">
            <a:spLocks noChangeArrowheads="1"/>
          </p:cNvSpPr>
          <p:nvPr/>
        </p:nvSpPr>
        <p:spPr bwMode="auto">
          <a:xfrm>
            <a:off x="654050" y="2628900"/>
            <a:ext cx="8275638"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30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pPr>
            <a:r>
              <a:rPr kumimoji="1" lang="zh-CN" altLang="en-US" sz="2400" b="1">
                <a:solidFill>
                  <a:schemeClr val="tx2"/>
                </a:solidFill>
                <a:latin typeface="Times New Roman" pitchFamily="18" charset="0"/>
                <a:cs typeface="Times New Roman" pitchFamily="18" charset="0"/>
              </a:rPr>
              <a:t>应用叠加定理，电路的总响应可以通过分别求解每个独立电源单独激励的响应，然后叠加起来。</a:t>
            </a:r>
          </a:p>
          <a:p>
            <a:pPr eaLnBrk="1" hangingPunct="1">
              <a:lnSpc>
                <a:spcPct val="120000"/>
              </a:lnSpc>
            </a:pPr>
            <a:r>
              <a:rPr kumimoji="1" lang="zh-CN" altLang="en-US" sz="2400" b="1">
                <a:solidFill>
                  <a:schemeClr val="tx2"/>
                </a:solidFill>
                <a:latin typeface="Times New Roman" pitchFamily="18" charset="0"/>
                <a:cs typeface="Times New Roman" pitchFamily="18" charset="0"/>
              </a:rPr>
              <a:t>在求解每个独立电源单独激励的响应时，其他独立电源必须置</a:t>
            </a:r>
            <a:r>
              <a:rPr kumimoji="1" lang="en-US" altLang="zh-CN" sz="2400" b="1">
                <a:solidFill>
                  <a:schemeClr val="tx2"/>
                </a:solidFill>
                <a:latin typeface="Times New Roman" pitchFamily="18" charset="0"/>
                <a:cs typeface="Times New Roman" pitchFamily="18" charset="0"/>
              </a:rPr>
              <a:t>0</a:t>
            </a:r>
            <a:r>
              <a:rPr kumimoji="1" lang="zh-CN" altLang="en-US" sz="2400" b="1">
                <a:solidFill>
                  <a:schemeClr val="tx2"/>
                </a:solidFill>
                <a:latin typeface="Times New Roman" pitchFamily="18" charset="0"/>
                <a:cs typeface="Times New Roman" pitchFamily="18" charset="0"/>
              </a:rPr>
              <a:t>，即独立电压源用短路代替、独立电流源用开路代替，只保留激励独立电源一个。</a:t>
            </a:r>
          </a:p>
          <a:p>
            <a:pPr eaLnBrk="1" hangingPunct="1">
              <a:lnSpc>
                <a:spcPct val="120000"/>
              </a:lnSpc>
            </a:pPr>
            <a:r>
              <a:rPr kumimoji="1" lang="zh-CN" altLang="en-US" sz="2400" b="1">
                <a:solidFill>
                  <a:schemeClr val="tx2"/>
                </a:solidFill>
                <a:latin typeface="Times New Roman" pitchFamily="18" charset="0"/>
                <a:cs typeface="Times New Roman" pitchFamily="18" charset="0"/>
              </a:rPr>
              <a:t>叠加定理对电路理论的贡献还在于，不同信号源作用于电路时，电路响应中的不同成分可以分开分析。这是电路频率分析的理论基础。</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65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83970"/>
                                        </p:tgtEl>
                                        <p:attrNameLst>
                                          <p:attrName>style.visibility</p:attrName>
                                        </p:attrNameLst>
                                      </p:cBhvr>
                                      <p:to>
                                        <p:strVal val="visible"/>
                                      </p:to>
                                    </p:set>
                                  </p:childTnLst>
                                </p:cTn>
                              </p:par>
                              <p:par>
                                <p:cTn id="7" presetID="22" presetClass="entr" presetSubtype="8" fill="hold" grpId="0" nodeType="withEffect">
                                  <p:stCondLst>
                                    <p:cond delay="0"/>
                                  </p:stCondLst>
                                  <p:iterate type="lt">
                                    <p:tmPct val="100000"/>
                                  </p:iterate>
                                  <p:childTnLst>
                                    <p:set>
                                      <p:cBhvr>
                                        <p:cTn id="8" dur="1" fill="hold">
                                          <p:stCondLst>
                                            <p:cond delay="0"/>
                                          </p:stCondLst>
                                        </p:cTn>
                                        <p:tgtEl>
                                          <p:spTgt spid="83972">
                                            <p:txEl>
                                              <p:pRg st="0" end="0"/>
                                            </p:txEl>
                                          </p:spTgt>
                                        </p:tgtEl>
                                        <p:attrNameLst>
                                          <p:attrName>style.visibility</p:attrName>
                                        </p:attrNameLst>
                                      </p:cBhvr>
                                      <p:to>
                                        <p:strVal val="visible"/>
                                      </p:to>
                                    </p:set>
                                    <p:animEffect transition="in" filter="wipe(left)">
                                      <p:cBhvr>
                                        <p:cTn id="9" dur="75"/>
                                        <p:tgtEl>
                                          <p:spTgt spid="8397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iterate type="lt">
                                    <p:tmPct val="100000"/>
                                  </p:iterate>
                                  <p:childTnLst>
                                    <p:set>
                                      <p:cBhvr>
                                        <p:cTn id="13" dur="1" fill="hold">
                                          <p:stCondLst>
                                            <p:cond delay="0"/>
                                          </p:stCondLst>
                                        </p:cTn>
                                        <p:tgtEl>
                                          <p:spTgt spid="83973">
                                            <p:txEl>
                                              <p:pRg st="0" end="0"/>
                                            </p:txEl>
                                          </p:spTgt>
                                        </p:tgtEl>
                                        <p:attrNameLst>
                                          <p:attrName>style.visibility</p:attrName>
                                        </p:attrNameLst>
                                      </p:cBhvr>
                                      <p:to>
                                        <p:strVal val="visible"/>
                                      </p:to>
                                    </p:set>
                                    <p:animEffect transition="in" filter="wipe(left)">
                                      <p:cBhvr>
                                        <p:cTn id="14" dur="75"/>
                                        <p:tgtEl>
                                          <p:spTgt spid="8397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lt">
                                    <p:tmPct val="100000"/>
                                  </p:iterate>
                                  <p:childTnLst>
                                    <p:set>
                                      <p:cBhvr>
                                        <p:cTn id="18" dur="1" fill="hold">
                                          <p:stCondLst>
                                            <p:cond delay="0"/>
                                          </p:stCondLst>
                                        </p:cTn>
                                        <p:tgtEl>
                                          <p:spTgt spid="83973">
                                            <p:txEl>
                                              <p:pRg st="1" end="1"/>
                                            </p:txEl>
                                          </p:spTgt>
                                        </p:tgtEl>
                                        <p:attrNameLst>
                                          <p:attrName>style.visibility</p:attrName>
                                        </p:attrNameLst>
                                      </p:cBhvr>
                                      <p:to>
                                        <p:strVal val="visible"/>
                                      </p:to>
                                    </p:set>
                                    <p:animEffect transition="in" filter="wipe(left)">
                                      <p:cBhvr>
                                        <p:cTn id="19" dur="75"/>
                                        <p:tgtEl>
                                          <p:spTgt spid="8397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lt">
                                    <p:tmPct val="100000"/>
                                  </p:iterate>
                                  <p:childTnLst>
                                    <p:set>
                                      <p:cBhvr>
                                        <p:cTn id="23" dur="1" fill="hold">
                                          <p:stCondLst>
                                            <p:cond delay="0"/>
                                          </p:stCondLst>
                                        </p:cTn>
                                        <p:tgtEl>
                                          <p:spTgt spid="83973">
                                            <p:txEl>
                                              <p:pRg st="2" end="2"/>
                                            </p:txEl>
                                          </p:spTgt>
                                        </p:tgtEl>
                                        <p:attrNameLst>
                                          <p:attrName>style.visibility</p:attrName>
                                        </p:attrNameLst>
                                      </p:cBhvr>
                                      <p:to>
                                        <p:strVal val="visible"/>
                                      </p:to>
                                    </p:set>
                                    <p:animEffect transition="in" filter="wipe(left)">
                                      <p:cBhvr>
                                        <p:cTn id="24" dur="75"/>
                                        <p:tgtEl>
                                          <p:spTgt spid="839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2" grpId="0" build="p" autoUpdateAnimBg="0"/>
      <p:bldP spid="8397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zh-CN" smtClean="0">
                <a:ea typeface="宋体" charset="-122"/>
              </a:rPr>
              <a:t>2.5.1  </a:t>
            </a:r>
            <a:r>
              <a:rPr lang="zh-CN" altLang="en-US" smtClean="0">
                <a:ea typeface="宋体" charset="-122"/>
              </a:rPr>
              <a:t>叠加定理</a:t>
            </a:r>
            <a:r>
              <a:rPr lang="zh-CN" altLang="en-US" smtClean="0">
                <a:ea typeface="楷体_GB2312" pitchFamily="49" charset="-122"/>
              </a:rPr>
              <a:t>（</a:t>
            </a:r>
            <a:r>
              <a:rPr lang="zh-CN" altLang="en-US" smtClean="0">
                <a:ea typeface="宋体" charset="-122"/>
              </a:rPr>
              <a:t>续</a:t>
            </a:r>
            <a:r>
              <a:rPr lang="en-US" altLang="zh-CN" smtClean="0">
                <a:ea typeface="宋体" charset="-122"/>
              </a:rPr>
              <a:t>4</a:t>
            </a:r>
            <a:r>
              <a:rPr lang="zh-CN" altLang="en-US" smtClean="0">
                <a:ea typeface="楷体_GB2312" pitchFamily="49" charset="-122"/>
              </a:rPr>
              <a:t>）</a:t>
            </a:r>
          </a:p>
        </p:txBody>
      </p:sp>
      <p:sp>
        <p:nvSpPr>
          <p:cNvPr id="84996" name="Text Box 4"/>
          <p:cNvSpPr txBox="1">
            <a:spLocks noChangeArrowheads="1"/>
          </p:cNvSpPr>
          <p:nvPr/>
        </p:nvSpPr>
        <p:spPr bwMode="auto">
          <a:xfrm>
            <a:off x="471488" y="973138"/>
            <a:ext cx="8672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400" b="1">
                <a:solidFill>
                  <a:schemeClr val="tx2"/>
                </a:solidFill>
                <a:latin typeface="Times New Roman" pitchFamily="18" charset="0"/>
                <a:cs typeface="Times New Roman" pitchFamily="18" charset="0"/>
              </a:rPr>
              <a:t>已知：</a:t>
            </a:r>
            <a:r>
              <a:rPr lang="en-US" altLang="zh-CN" sz="2400" b="1" i="1">
                <a:solidFill>
                  <a:schemeClr val="tx2"/>
                </a:solidFill>
                <a:latin typeface="Times New Roman" pitchFamily="18" charset="0"/>
                <a:cs typeface="Times New Roman" pitchFamily="18" charset="0"/>
              </a:rPr>
              <a:t>E</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=5V</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S</a:t>
            </a:r>
            <a:r>
              <a:rPr lang="en-US" altLang="zh-CN" sz="2400" b="1">
                <a:solidFill>
                  <a:schemeClr val="tx2"/>
                </a:solidFill>
                <a:latin typeface="Times New Roman" pitchFamily="18" charset="0"/>
                <a:cs typeface="Times New Roman" pitchFamily="18" charset="0"/>
              </a:rPr>
              <a:t>=1A</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1</a:t>
            </a:r>
            <a:r>
              <a:rPr lang="en-US" altLang="zh-CN" sz="2400" b="1">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sym typeface="Symbol" pitchFamily="18" charset="2"/>
              </a:rPr>
              <a:t></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2</a:t>
            </a:r>
            <a:r>
              <a:rPr lang="en-US" altLang="zh-CN" sz="2400" b="1">
                <a:solidFill>
                  <a:schemeClr val="tx2"/>
                </a:solidFill>
                <a:latin typeface="Times New Roman" pitchFamily="18" charset="0"/>
                <a:cs typeface="Times New Roman" pitchFamily="18" charset="0"/>
              </a:rPr>
              <a:t>=20 </a:t>
            </a:r>
            <a:r>
              <a:rPr lang="en-US" altLang="zh-CN" sz="2400" b="1">
                <a:solidFill>
                  <a:schemeClr val="tx2"/>
                </a:solidFill>
                <a:latin typeface="Times New Roman" pitchFamily="18" charset="0"/>
                <a:cs typeface="Times New Roman" pitchFamily="18" charset="0"/>
                <a:sym typeface="Symbol" pitchFamily="18" charset="2"/>
              </a:rPr>
              <a:t></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3</a:t>
            </a:r>
            <a:r>
              <a:rPr lang="en-US" altLang="zh-CN" sz="2400" b="1">
                <a:solidFill>
                  <a:schemeClr val="tx2"/>
                </a:solidFill>
                <a:latin typeface="Times New Roman" pitchFamily="18" charset="0"/>
                <a:cs typeface="Times New Roman" pitchFamily="18" charset="0"/>
              </a:rPr>
              <a:t>=3 </a:t>
            </a:r>
            <a:r>
              <a:rPr lang="en-US" altLang="zh-CN" sz="2400" b="1">
                <a:solidFill>
                  <a:schemeClr val="tx2"/>
                </a:solidFill>
                <a:latin typeface="Times New Roman" pitchFamily="18" charset="0"/>
                <a:cs typeface="Times New Roman" pitchFamily="18" charset="0"/>
                <a:sym typeface="Symbol" pitchFamily="18" charset="2"/>
              </a:rPr>
              <a:t></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4</a:t>
            </a:r>
            <a:r>
              <a:rPr lang="en-US" altLang="zh-CN" sz="2400" b="1">
                <a:solidFill>
                  <a:schemeClr val="tx2"/>
                </a:solidFill>
                <a:latin typeface="Times New Roman" pitchFamily="18" charset="0"/>
                <a:cs typeface="Times New Roman" pitchFamily="18" charset="0"/>
              </a:rPr>
              <a:t>=3 </a:t>
            </a:r>
            <a:r>
              <a:rPr lang="en-US" altLang="zh-CN" sz="2400" b="1">
                <a:solidFill>
                  <a:schemeClr val="tx2"/>
                </a:solidFill>
                <a:latin typeface="Times New Roman" pitchFamily="18" charset="0"/>
                <a:cs typeface="Times New Roman" pitchFamily="18" charset="0"/>
                <a:sym typeface="Symbol" pitchFamily="18" charset="2"/>
              </a:rPr>
              <a:t></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cs typeface="Times New Roman" pitchFamily="18" charset="0"/>
              </a:rPr>
              <a:t>。用叠加定理求电阻</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4</a:t>
            </a:r>
            <a:r>
              <a:rPr lang="zh-CN" altLang="en-US" sz="2400" b="1">
                <a:solidFill>
                  <a:schemeClr val="tx2"/>
                </a:solidFill>
                <a:latin typeface="Times New Roman" pitchFamily="18" charset="0"/>
                <a:cs typeface="Times New Roman" pitchFamily="18" charset="0"/>
              </a:rPr>
              <a:t>中的电流。</a:t>
            </a:r>
          </a:p>
        </p:txBody>
      </p:sp>
      <p:grpSp>
        <p:nvGrpSpPr>
          <p:cNvPr id="2" name="Group 30"/>
          <p:cNvGrpSpPr>
            <a:grpSpLocks/>
          </p:cNvGrpSpPr>
          <p:nvPr/>
        </p:nvGrpSpPr>
        <p:grpSpPr bwMode="auto">
          <a:xfrm>
            <a:off x="5319713" y="2133600"/>
            <a:ext cx="3017837" cy="1676400"/>
            <a:chOff x="3351" y="576"/>
            <a:chExt cx="1901" cy="1056"/>
          </a:xfrm>
        </p:grpSpPr>
        <p:sp>
          <p:nvSpPr>
            <p:cNvPr id="25649" name="Rectangle 31"/>
            <p:cNvSpPr>
              <a:spLocks noChangeArrowheads="1"/>
            </p:cNvSpPr>
            <p:nvPr/>
          </p:nvSpPr>
          <p:spPr bwMode="auto">
            <a:xfrm>
              <a:off x="3713" y="576"/>
              <a:ext cx="1200" cy="105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0" name="Oval 32"/>
            <p:cNvSpPr>
              <a:spLocks noChangeArrowheads="1"/>
            </p:cNvSpPr>
            <p:nvPr/>
          </p:nvSpPr>
          <p:spPr bwMode="auto">
            <a:xfrm>
              <a:off x="3605" y="1034"/>
              <a:ext cx="252" cy="24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1" name="Line 33"/>
            <p:cNvSpPr>
              <a:spLocks noChangeShapeType="1"/>
            </p:cNvSpPr>
            <p:nvPr/>
          </p:nvSpPr>
          <p:spPr bwMode="auto">
            <a:xfrm>
              <a:off x="4073" y="576"/>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34"/>
            <p:cNvSpPr>
              <a:spLocks noChangeShapeType="1"/>
            </p:cNvSpPr>
            <p:nvPr/>
          </p:nvSpPr>
          <p:spPr bwMode="auto">
            <a:xfrm>
              <a:off x="4073" y="1104"/>
              <a:ext cx="8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Oval 35"/>
            <p:cNvSpPr>
              <a:spLocks noChangeArrowheads="1"/>
            </p:cNvSpPr>
            <p:nvPr/>
          </p:nvSpPr>
          <p:spPr bwMode="auto">
            <a:xfrm>
              <a:off x="4367" y="1008"/>
              <a:ext cx="252" cy="240"/>
            </a:xfrm>
            <a:prstGeom prst="ellipse">
              <a:avLst/>
            </a:prstGeom>
            <a:solidFill>
              <a:srgbClr val="DEFEFC"/>
            </a:solidFill>
            <a:ln w="12700" cap="sq">
              <a:solidFill>
                <a:schemeClr val="tx1"/>
              </a:solidFill>
              <a:round/>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4" name="Line 36"/>
            <p:cNvSpPr>
              <a:spLocks noChangeShapeType="1"/>
            </p:cNvSpPr>
            <p:nvPr/>
          </p:nvSpPr>
          <p:spPr bwMode="auto">
            <a:xfrm>
              <a:off x="4493" y="100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Rectangle 37"/>
            <p:cNvSpPr>
              <a:spLocks noChangeArrowheads="1"/>
            </p:cNvSpPr>
            <p:nvPr/>
          </p:nvSpPr>
          <p:spPr bwMode="auto">
            <a:xfrm>
              <a:off x="4031" y="720"/>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6" name="Rectangle 38"/>
            <p:cNvSpPr>
              <a:spLocks noChangeArrowheads="1"/>
            </p:cNvSpPr>
            <p:nvPr/>
          </p:nvSpPr>
          <p:spPr bwMode="auto">
            <a:xfrm>
              <a:off x="4031" y="1248"/>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7" name="Rectangle 39"/>
            <p:cNvSpPr>
              <a:spLocks noChangeArrowheads="1"/>
            </p:cNvSpPr>
            <p:nvPr/>
          </p:nvSpPr>
          <p:spPr bwMode="auto">
            <a:xfrm>
              <a:off x="4871" y="720"/>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8" name="Rectangle 40"/>
            <p:cNvSpPr>
              <a:spLocks noChangeArrowheads="1"/>
            </p:cNvSpPr>
            <p:nvPr/>
          </p:nvSpPr>
          <p:spPr bwMode="auto">
            <a:xfrm>
              <a:off x="4871" y="1248"/>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59" name="Text Box 41"/>
            <p:cNvSpPr txBox="1">
              <a:spLocks noChangeArrowheads="1"/>
            </p:cNvSpPr>
            <p:nvPr/>
          </p:nvSpPr>
          <p:spPr bwMode="auto">
            <a:xfrm>
              <a:off x="3472" y="72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tx2"/>
                  </a:solidFill>
                  <a:latin typeface="Times New Roman" pitchFamily="18" charset="0"/>
                  <a:cs typeface="Times New Roman" pitchFamily="18" charset="0"/>
                </a:rPr>
                <a:t>+</a:t>
              </a:r>
            </a:p>
          </p:txBody>
        </p:sp>
        <p:sp>
          <p:nvSpPr>
            <p:cNvPr id="25660" name="Text Box 42"/>
            <p:cNvSpPr txBox="1">
              <a:spLocks noChangeArrowheads="1"/>
            </p:cNvSpPr>
            <p:nvPr/>
          </p:nvSpPr>
          <p:spPr bwMode="auto">
            <a:xfrm>
              <a:off x="3484" y="124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tx2"/>
                  </a:solidFill>
                  <a:latin typeface="Times New Roman" pitchFamily="18" charset="0"/>
                  <a:cs typeface="Times New Roman" pitchFamily="18" charset="0"/>
                </a:rPr>
                <a:t>-</a:t>
              </a:r>
            </a:p>
          </p:txBody>
        </p:sp>
        <p:sp>
          <p:nvSpPr>
            <p:cNvPr id="25661" name="Text Box 43"/>
            <p:cNvSpPr txBox="1">
              <a:spLocks noChangeArrowheads="1"/>
            </p:cNvSpPr>
            <p:nvPr/>
          </p:nvSpPr>
          <p:spPr bwMode="auto">
            <a:xfrm>
              <a:off x="3351" y="991"/>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E</a:t>
              </a:r>
              <a:r>
                <a:rPr lang="en-US" altLang="zh-CN" sz="2000" baseline="-25000">
                  <a:solidFill>
                    <a:schemeClr val="tx2"/>
                  </a:solidFill>
                  <a:latin typeface="Times New Roman" pitchFamily="18" charset="0"/>
                  <a:cs typeface="Times New Roman" pitchFamily="18" charset="0"/>
                </a:rPr>
                <a:t>1</a:t>
              </a:r>
              <a:endParaRPr lang="en-US" altLang="zh-CN" sz="2000">
                <a:solidFill>
                  <a:schemeClr val="tx2"/>
                </a:solidFill>
                <a:latin typeface="Times New Roman" pitchFamily="18" charset="0"/>
                <a:cs typeface="Times New Roman" pitchFamily="18" charset="0"/>
              </a:endParaRPr>
            </a:p>
          </p:txBody>
        </p:sp>
        <p:sp>
          <p:nvSpPr>
            <p:cNvPr id="25662" name="Line 44"/>
            <p:cNvSpPr>
              <a:spLocks noChangeShapeType="1"/>
            </p:cNvSpPr>
            <p:nvPr/>
          </p:nvSpPr>
          <p:spPr bwMode="auto">
            <a:xfrm>
              <a:off x="4409" y="960"/>
              <a:ext cx="21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3" name="Text Box 45"/>
            <p:cNvSpPr txBox="1">
              <a:spLocks noChangeArrowheads="1"/>
            </p:cNvSpPr>
            <p:nvPr/>
          </p:nvSpPr>
          <p:spPr bwMode="auto">
            <a:xfrm>
              <a:off x="4409" y="672"/>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S</a:t>
              </a:r>
              <a:endParaRPr lang="en-US" altLang="zh-CN">
                <a:solidFill>
                  <a:schemeClr val="tx2"/>
                </a:solidFill>
                <a:latin typeface="Times New Roman" pitchFamily="18" charset="0"/>
                <a:cs typeface="Times New Roman" pitchFamily="18" charset="0"/>
              </a:endParaRPr>
            </a:p>
          </p:txBody>
        </p:sp>
        <p:sp>
          <p:nvSpPr>
            <p:cNvPr id="25664" name="Text Box 46"/>
            <p:cNvSpPr txBox="1">
              <a:spLocks noChangeArrowheads="1"/>
            </p:cNvSpPr>
            <p:nvPr/>
          </p:nvSpPr>
          <p:spPr bwMode="auto">
            <a:xfrm>
              <a:off x="3761" y="720"/>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1</a:t>
              </a:r>
              <a:endParaRPr lang="en-US" altLang="zh-CN" sz="2000">
                <a:solidFill>
                  <a:schemeClr val="tx2"/>
                </a:solidFill>
                <a:latin typeface="Times New Roman" pitchFamily="18" charset="0"/>
                <a:cs typeface="Times New Roman" pitchFamily="18" charset="0"/>
              </a:endParaRPr>
            </a:p>
          </p:txBody>
        </p:sp>
        <p:sp>
          <p:nvSpPr>
            <p:cNvPr id="25665" name="Text Box 47"/>
            <p:cNvSpPr txBox="1">
              <a:spLocks noChangeArrowheads="1"/>
            </p:cNvSpPr>
            <p:nvPr/>
          </p:nvSpPr>
          <p:spPr bwMode="auto">
            <a:xfrm>
              <a:off x="3761" y="1238"/>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2</a:t>
              </a:r>
              <a:endParaRPr lang="en-US" altLang="zh-CN" sz="2000">
                <a:solidFill>
                  <a:schemeClr val="tx2"/>
                </a:solidFill>
                <a:latin typeface="Times New Roman" pitchFamily="18" charset="0"/>
                <a:cs typeface="Times New Roman" pitchFamily="18" charset="0"/>
              </a:endParaRPr>
            </a:p>
          </p:txBody>
        </p:sp>
        <p:sp>
          <p:nvSpPr>
            <p:cNvPr id="25666" name="Text Box 48"/>
            <p:cNvSpPr txBox="1">
              <a:spLocks noChangeArrowheads="1"/>
            </p:cNvSpPr>
            <p:nvPr/>
          </p:nvSpPr>
          <p:spPr bwMode="auto">
            <a:xfrm>
              <a:off x="4966" y="720"/>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3</a:t>
              </a:r>
              <a:endParaRPr lang="en-US" altLang="zh-CN" sz="2000">
                <a:solidFill>
                  <a:schemeClr val="tx2"/>
                </a:solidFill>
                <a:latin typeface="Times New Roman" pitchFamily="18" charset="0"/>
                <a:cs typeface="Times New Roman" pitchFamily="18" charset="0"/>
              </a:endParaRPr>
            </a:p>
          </p:txBody>
        </p:sp>
        <p:sp>
          <p:nvSpPr>
            <p:cNvPr id="25667" name="Text Box 49"/>
            <p:cNvSpPr txBox="1">
              <a:spLocks noChangeArrowheads="1"/>
            </p:cNvSpPr>
            <p:nvPr/>
          </p:nvSpPr>
          <p:spPr bwMode="auto">
            <a:xfrm>
              <a:off x="4630" y="128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4</a:t>
              </a:r>
              <a:endParaRPr lang="en-US" altLang="zh-CN" sz="2000">
                <a:solidFill>
                  <a:schemeClr val="tx2"/>
                </a:solidFill>
                <a:latin typeface="Times New Roman" pitchFamily="18" charset="0"/>
                <a:cs typeface="Times New Roman" pitchFamily="18" charset="0"/>
              </a:endParaRPr>
            </a:p>
          </p:txBody>
        </p:sp>
        <p:sp>
          <p:nvSpPr>
            <p:cNvPr id="25668" name="Line 50"/>
            <p:cNvSpPr>
              <a:spLocks noChangeShapeType="1"/>
            </p:cNvSpPr>
            <p:nvPr/>
          </p:nvSpPr>
          <p:spPr bwMode="auto">
            <a:xfrm>
              <a:off x="5040" y="1200"/>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Text Box 51"/>
            <p:cNvSpPr txBox="1">
              <a:spLocks noChangeArrowheads="1"/>
            </p:cNvSpPr>
            <p:nvPr/>
          </p:nvSpPr>
          <p:spPr bwMode="auto">
            <a:xfrm>
              <a:off x="5088" y="124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solidFill>
                    <a:schemeClr val="tx2"/>
                  </a:solidFill>
                  <a:latin typeface="Times New Roman" pitchFamily="18" charset="0"/>
                  <a:cs typeface="Times New Roman" pitchFamily="18" charset="0"/>
                </a:rPr>
                <a:t>I</a:t>
              </a:r>
            </a:p>
          </p:txBody>
        </p:sp>
        <p:sp>
          <p:nvSpPr>
            <p:cNvPr id="25670" name="Line 52"/>
            <p:cNvSpPr>
              <a:spLocks noChangeShapeType="1"/>
            </p:cNvSpPr>
            <p:nvPr/>
          </p:nvSpPr>
          <p:spPr bwMode="auto">
            <a:xfrm>
              <a:off x="4661" y="1632"/>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85045" name="Object 2"/>
          <p:cNvGraphicFramePr>
            <a:graphicFrameLocks noChangeAspect="1"/>
          </p:cNvGraphicFramePr>
          <p:nvPr/>
        </p:nvGraphicFramePr>
        <p:xfrm>
          <a:off x="1889125" y="2859088"/>
          <a:ext cx="2227263" cy="776287"/>
        </p:xfrm>
        <a:graphic>
          <a:graphicData uri="http://schemas.openxmlformats.org/presentationml/2006/ole">
            <mc:AlternateContent xmlns:mc="http://schemas.openxmlformats.org/markup-compatibility/2006">
              <mc:Choice xmlns:v="urn:schemas-microsoft-com:vml" Requires="v">
                <p:oleObj spid="_x0000_s25782" name="Equation" r:id="rId3" imgW="1677960" imgH="558360" progId="">
                  <p:embed/>
                </p:oleObj>
              </mc:Choice>
              <mc:Fallback>
                <p:oleObj name="Equation" r:id="rId3" imgW="1677960" imgH="558360" progId="">
                  <p:embed/>
                  <p:pic>
                    <p:nvPicPr>
                      <p:cNvPr id="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5" y="2859088"/>
                        <a:ext cx="2227263"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46" name="Object 3"/>
          <p:cNvGraphicFramePr>
            <a:graphicFrameLocks noChangeAspect="1"/>
          </p:cNvGraphicFramePr>
          <p:nvPr/>
        </p:nvGraphicFramePr>
        <p:xfrm>
          <a:off x="1587500" y="5394325"/>
          <a:ext cx="4059238" cy="706438"/>
        </p:xfrm>
        <a:graphic>
          <a:graphicData uri="http://schemas.openxmlformats.org/presentationml/2006/ole">
            <mc:AlternateContent xmlns:mc="http://schemas.openxmlformats.org/markup-compatibility/2006">
              <mc:Choice xmlns:v="urn:schemas-microsoft-com:vml" Requires="v">
                <p:oleObj spid="_x0000_s25783" name="Equation" r:id="rId5" imgW="3089160" imgH="507600" progId="">
                  <p:embed/>
                </p:oleObj>
              </mc:Choice>
              <mc:Fallback>
                <p:oleObj name="Equation" r:id="rId5" imgW="3089160" imgH="507600" progId="">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00" y="5394325"/>
                        <a:ext cx="4059238"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47" name="Text Box 55"/>
          <p:cNvSpPr txBox="1">
            <a:spLocks noChangeArrowheads="1"/>
          </p:cNvSpPr>
          <p:nvPr/>
        </p:nvSpPr>
        <p:spPr bwMode="auto">
          <a:xfrm>
            <a:off x="565150" y="2239963"/>
            <a:ext cx="293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电压源单独激励</a:t>
            </a:r>
          </a:p>
        </p:txBody>
      </p:sp>
      <p:sp>
        <p:nvSpPr>
          <p:cNvPr id="85048" name="Rectangle 56"/>
          <p:cNvSpPr>
            <a:spLocks noChangeArrowheads="1"/>
          </p:cNvSpPr>
          <p:nvPr/>
        </p:nvSpPr>
        <p:spPr bwMode="auto">
          <a:xfrm>
            <a:off x="6797675" y="2300288"/>
            <a:ext cx="762000" cy="990600"/>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tx2"/>
              </a:solidFill>
              <a:latin typeface="Times New Roman" pitchFamily="18" charset="0"/>
              <a:cs typeface="Times New Roman" pitchFamily="18" charset="0"/>
            </a:endParaRPr>
          </a:p>
        </p:txBody>
      </p:sp>
      <p:grpSp>
        <p:nvGrpSpPr>
          <p:cNvPr id="3" name="Group 57"/>
          <p:cNvGrpSpPr>
            <a:grpSpLocks/>
          </p:cNvGrpSpPr>
          <p:nvPr/>
        </p:nvGrpSpPr>
        <p:grpSpPr bwMode="auto">
          <a:xfrm>
            <a:off x="6473825" y="2287588"/>
            <a:ext cx="1333500" cy="914400"/>
            <a:chOff x="4776" y="2112"/>
            <a:chExt cx="840" cy="576"/>
          </a:xfrm>
        </p:grpSpPr>
        <p:sp>
          <p:nvSpPr>
            <p:cNvPr id="25644" name="Line 58"/>
            <p:cNvSpPr>
              <a:spLocks noChangeShapeType="1"/>
            </p:cNvSpPr>
            <p:nvPr/>
          </p:nvSpPr>
          <p:spPr bwMode="auto">
            <a:xfrm>
              <a:off x="4776" y="2544"/>
              <a:ext cx="8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5" name="Oval 59"/>
            <p:cNvSpPr>
              <a:spLocks noChangeArrowheads="1"/>
            </p:cNvSpPr>
            <p:nvPr/>
          </p:nvSpPr>
          <p:spPr bwMode="auto">
            <a:xfrm>
              <a:off x="5070" y="2448"/>
              <a:ext cx="252" cy="240"/>
            </a:xfrm>
            <a:prstGeom prst="ellipse">
              <a:avLst/>
            </a:prstGeom>
            <a:solidFill>
              <a:srgbClr val="DEFEFC"/>
            </a:solidFill>
            <a:ln w="12700" cap="sq">
              <a:solidFill>
                <a:schemeClr val="tx1"/>
              </a:solidFill>
              <a:round/>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46" name="Line 60"/>
            <p:cNvSpPr>
              <a:spLocks noChangeShapeType="1"/>
            </p:cNvSpPr>
            <p:nvPr/>
          </p:nvSpPr>
          <p:spPr bwMode="auto">
            <a:xfrm>
              <a:off x="5196" y="244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61"/>
            <p:cNvSpPr>
              <a:spLocks noChangeShapeType="1"/>
            </p:cNvSpPr>
            <p:nvPr/>
          </p:nvSpPr>
          <p:spPr bwMode="auto">
            <a:xfrm>
              <a:off x="5112" y="2400"/>
              <a:ext cx="21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Text Box 62"/>
            <p:cNvSpPr txBox="1">
              <a:spLocks noChangeArrowheads="1"/>
            </p:cNvSpPr>
            <p:nvPr/>
          </p:nvSpPr>
          <p:spPr bwMode="auto">
            <a:xfrm>
              <a:off x="5112" y="2112"/>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S</a:t>
              </a:r>
              <a:endParaRPr lang="en-US" altLang="zh-CN">
                <a:solidFill>
                  <a:schemeClr val="tx2"/>
                </a:solidFill>
                <a:latin typeface="Times New Roman" pitchFamily="18" charset="0"/>
                <a:cs typeface="Times New Roman" pitchFamily="18" charset="0"/>
              </a:endParaRPr>
            </a:p>
          </p:txBody>
        </p:sp>
      </p:grpSp>
      <p:sp>
        <p:nvSpPr>
          <p:cNvPr id="85055" name="Text Box 63"/>
          <p:cNvSpPr txBox="1">
            <a:spLocks noChangeArrowheads="1"/>
          </p:cNvSpPr>
          <p:nvPr/>
        </p:nvSpPr>
        <p:spPr bwMode="auto">
          <a:xfrm>
            <a:off x="8147050" y="3124200"/>
            <a:ext cx="393700" cy="366713"/>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 </a:t>
            </a:r>
          </a:p>
        </p:txBody>
      </p:sp>
      <p:sp>
        <p:nvSpPr>
          <p:cNvPr id="85056" name="Text Box 64"/>
          <p:cNvSpPr txBox="1">
            <a:spLocks noChangeArrowheads="1"/>
          </p:cNvSpPr>
          <p:nvPr/>
        </p:nvSpPr>
        <p:spPr bwMode="auto">
          <a:xfrm>
            <a:off x="549275" y="3797300"/>
            <a:ext cx="291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电流源单独激励，</a:t>
            </a:r>
          </a:p>
        </p:txBody>
      </p:sp>
      <p:sp>
        <p:nvSpPr>
          <p:cNvPr id="85057" name="Text Box 65"/>
          <p:cNvSpPr txBox="1">
            <a:spLocks noChangeArrowheads="1"/>
          </p:cNvSpPr>
          <p:nvPr/>
        </p:nvSpPr>
        <p:spPr bwMode="auto">
          <a:xfrm>
            <a:off x="8107363" y="3187700"/>
            <a:ext cx="444500" cy="366713"/>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 </a:t>
            </a:r>
          </a:p>
        </p:txBody>
      </p:sp>
      <p:graphicFrame>
        <p:nvGraphicFramePr>
          <p:cNvPr id="85058" name="Object 4"/>
          <p:cNvGraphicFramePr>
            <a:graphicFrameLocks noChangeAspect="1"/>
          </p:cNvGraphicFramePr>
          <p:nvPr/>
        </p:nvGraphicFramePr>
        <p:xfrm>
          <a:off x="1885950" y="4297363"/>
          <a:ext cx="2516188" cy="776287"/>
        </p:xfrm>
        <a:graphic>
          <a:graphicData uri="http://schemas.openxmlformats.org/presentationml/2006/ole">
            <mc:AlternateContent xmlns:mc="http://schemas.openxmlformats.org/markup-compatibility/2006">
              <mc:Choice xmlns:v="urn:schemas-microsoft-com:vml" Requires="v">
                <p:oleObj spid="_x0000_s25784" name="Equation" r:id="rId7" imgW="1906920" imgH="558360" progId="">
                  <p:embed/>
                </p:oleObj>
              </mc:Choice>
              <mc:Fallback>
                <p:oleObj name="Equation" r:id="rId7" imgW="1906920" imgH="558360" progId="">
                  <p:embed/>
                  <p:pic>
                    <p:nvPicPr>
                      <p:cNvPr id="0" name="Picture 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950" y="4297363"/>
                        <a:ext cx="2516188"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7"/>
          <p:cNvGrpSpPr>
            <a:grpSpLocks/>
          </p:cNvGrpSpPr>
          <p:nvPr/>
        </p:nvGrpSpPr>
        <p:grpSpPr bwMode="auto">
          <a:xfrm>
            <a:off x="5184775" y="2286000"/>
            <a:ext cx="1066800" cy="1295400"/>
            <a:chOff x="3266" y="672"/>
            <a:chExt cx="672" cy="816"/>
          </a:xfrm>
        </p:grpSpPr>
        <p:sp>
          <p:nvSpPr>
            <p:cNvPr id="25641" name="Rectangle 68"/>
            <p:cNvSpPr>
              <a:spLocks noChangeArrowheads="1"/>
            </p:cNvSpPr>
            <p:nvPr/>
          </p:nvSpPr>
          <p:spPr bwMode="auto">
            <a:xfrm>
              <a:off x="3266" y="1008"/>
              <a:ext cx="672" cy="250"/>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42" name="Rectangle 69"/>
            <p:cNvSpPr>
              <a:spLocks noChangeArrowheads="1"/>
            </p:cNvSpPr>
            <p:nvPr/>
          </p:nvSpPr>
          <p:spPr bwMode="auto">
            <a:xfrm>
              <a:off x="3504" y="720"/>
              <a:ext cx="288" cy="720"/>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43" name="Line 70"/>
            <p:cNvSpPr>
              <a:spLocks noChangeShapeType="1"/>
            </p:cNvSpPr>
            <p:nvPr/>
          </p:nvSpPr>
          <p:spPr bwMode="auto">
            <a:xfrm>
              <a:off x="3714" y="672"/>
              <a:ext cx="0"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3" name="Text Box 71"/>
          <p:cNvSpPr txBox="1">
            <a:spLocks noChangeArrowheads="1"/>
          </p:cNvSpPr>
          <p:nvPr/>
        </p:nvSpPr>
        <p:spPr bwMode="auto">
          <a:xfrm>
            <a:off x="563563" y="504348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总响应</a:t>
            </a:r>
          </a:p>
        </p:txBody>
      </p:sp>
      <p:grpSp>
        <p:nvGrpSpPr>
          <p:cNvPr id="5" name="Group 73"/>
          <p:cNvGrpSpPr>
            <a:grpSpLocks/>
          </p:cNvGrpSpPr>
          <p:nvPr/>
        </p:nvGrpSpPr>
        <p:grpSpPr bwMode="auto">
          <a:xfrm>
            <a:off x="5313363" y="2138363"/>
            <a:ext cx="3352800" cy="1676400"/>
            <a:chOff x="432" y="1776"/>
            <a:chExt cx="2112" cy="1056"/>
          </a:xfrm>
        </p:grpSpPr>
        <p:sp>
          <p:nvSpPr>
            <p:cNvPr id="25617" name="Rectangle 74"/>
            <p:cNvSpPr>
              <a:spLocks noChangeArrowheads="1"/>
            </p:cNvSpPr>
            <p:nvPr/>
          </p:nvSpPr>
          <p:spPr bwMode="auto">
            <a:xfrm>
              <a:off x="1920" y="2256"/>
              <a:ext cx="624" cy="528"/>
            </a:xfrm>
            <a:prstGeom prst="rect">
              <a:avLst/>
            </a:prstGeom>
            <a:solidFill>
              <a:srgbClr val="D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tx2"/>
                </a:solidFill>
                <a:latin typeface="Times New Roman" pitchFamily="18" charset="0"/>
                <a:cs typeface="Times New Roman" pitchFamily="18" charset="0"/>
              </a:endParaRPr>
            </a:p>
          </p:txBody>
        </p:sp>
        <p:grpSp>
          <p:nvGrpSpPr>
            <p:cNvPr id="25618" name="Group 75"/>
            <p:cNvGrpSpPr>
              <a:grpSpLocks/>
            </p:cNvGrpSpPr>
            <p:nvPr/>
          </p:nvGrpSpPr>
          <p:grpSpPr bwMode="auto">
            <a:xfrm>
              <a:off x="432" y="1776"/>
              <a:ext cx="1901" cy="1056"/>
              <a:chOff x="3351" y="576"/>
              <a:chExt cx="1901" cy="1056"/>
            </a:xfrm>
          </p:grpSpPr>
          <p:sp>
            <p:nvSpPr>
              <p:cNvPr id="25619" name="Rectangle 76"/>
              <p:cNvSpPr>
                <a:spLocks noChangeArrowheads="1"/>
              </p:cNvSpPr>
              <p:nvPr/>
            </p:nvSpPr>
            <p:spPr bwMode="auto">
              <a:xfrm>
                <a:off x="3713" y="576"/>
                <a:ext cx="1200" cy="105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0" name="Oval 77"/>
              <p:cNvSpPr>
                <a:spLocks noChangeArrowheads="1"/>
              </p:cNvSpPr>
              <p:nvPr/>
            </p:nvSpPr>
            <p:spPr bwMode="auto">
              <a:xfrm>
                <a:off x="3605" y="1034"/>
                <a:ext cx="252" cy="24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1" name="Line 78"/>
              <p:cNvSpPr>
                <a:spLocks noChangeShapeType="1"/>
              </p:cNvSpPr>
              <p:nvPr/>
            </p:nvSpPr>
            <p:spPr bwMode="auto">
              <a:xfrm>
                <a:off x="4073" y="576"/>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79"/>
              <p:cNvSpPr>
                <a:spLocks noChangeShapeType="1"/>
              </p:cNvSpPr>
              <p:nvPr/>
            </p:nvSpPr>
            <p:spPr bwMode="auto">
              <a:xfrm>
                <a:off x="4073" y="1104"/>
                <a:ext cx="8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Oval 80"/>
              <p:cNvSpPr>
                <a:spLocks noChangeArrowheads="1"/>
              </p:cNvSpPr>
              <p:nvPr/>
            </p:nvSpPr>
            <p:spPr bwMode="auto">
              <a:xfrm>
                <a:off x="4367" y="1008"/>
                <a:ext cx="252" cy="240"/>
              </a:xfrm>
              <a:prstGeom prst="ellipse">
                <a:avLst/>
              </a:prstGeom>
              <a:solidFill>
                <a:srgbClr val="DEFEFC"/>
              </a:solidFill>
              <a:ln w="12700" cap="sq">
                <a:solidFill>
                  <a:schemeClr val="tx1"/>
                </a:solidFill>
                <a:round/>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4" name="Line 81"/>
              <p:cNvSpPr>
                <a:spLocks noChangeShapeType="1"/>
              </p:cNvSpPr>
              <p:nvPr/>
            </p:nvSpPr>
            <p:spPr bwMode="auto">
              <a:xfrm>
                <a:off x="4493" y="100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Rectangle 82"/>
              <p:cNvSpPr>
                <a:spLocks noChangeArrowheads="1"/>
              </p:cNvSpPr>
              <p:nvPr/>
            </p:nvSpPr>
            <p:spPr bwMode="auto">
              <a:xfrm>
                <a:off x="4031" y="720"/>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6" name="Rectangle 83"/>
              <p:cNvSpPr>
                <a:spLocks noChangeArrowheads="1"/>
              </p:cNvSpPr>
              <p:nvPr/>
            </p:nvSpPr>
            <p:spPr bwMode="auto">
              <a:xfrm>
                <a:off x="4031" y="1248"/>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7" name="Rectangle 84"/>
              <p:cNvSpPr>
                <a:spLocks noChangeArrowheads="1"/>
              </p:cNvSpPr>
              <p:nvPr/>
            </p:nvSpPr>
            <p:spPr bwMode="auto">
              <a:xfrm>
                <a:off x="4871" y="720"/>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8" name="Rectangle 85"/>
              <p:cNvSpPr>
                <a:spLocks noChangeArrowheads="1"/>
              </p:cNvSpPr>
              <p:nvPr/>
            </p:nvSpPr>
            <p:spPr bwMode="auto">
              <a:xfrm>
                <a:off x="4871" y="1248"/>
                <a:ext cx="84" cy="240"/>
              </a:xfrm>
              <a:prstGeom prst="rect">
                <a:avLst/>
              </a:prstGeom>
              <a:solidFill>
                <a:srgbClr val="DEFEFC"/>
              </a:solidFill>
              <a:ln w="12700" cap="sq">
                <a:solidFill>
                  <a:schemeClr val="tx1"/>
                </a:solidFill>
                <a:miter lim="800000"/>
                <a:headEnd type="none" w="sm" len="sm"/>
                <a:tailEnd type="none" w="sm" len="sm"/>
              </a:ln>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5629" name="Text Box 86"/>
              <p:cNvSpPr txBox="1">
                <a:spLocks noChangeArrowheads="1"/>
              </p:cNvSpPr>
              <p:nvPr/>
            </p:nvSpPr>
            <p:spPr bwMode="auto">
              <a:xfrm>
                <a:off x="3472" y="72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tx2"/>
                    </a:solidFill>
                    <a:latin typeface="Times New Roman" pitchFamily="18" charset="0"/>
                    <a:cs typeface="Times New Roman" pitchFamily="18" charset="0"/>
                  </a:rPr>
                  <a:t>+</a:t>
                </a:r>
              </a:p>
            </p:txBody>
          </p:sp>
          <p:sp>
            <p:nvSpPr>
              <p:cNvPr id="25630" name="Text Box 87"/>
              <p:cNvSpPr txBox="1">
                <a:spLocks noChangeArrowheads="1"/>
              </p:cNvSpPr>
              <p:nvPr/>
            </p:nvSpPr>
            <p:spPr bwMode="auto">
              <a:xfrm>
                <a:off x="3484" y="124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tx2"/>
                    </a:solidFill>
                    <a:latin typeface="Times New Roman" pitchFamily="18" charset="0"/>
                    <a:cs typeface="Times New Roman" pitchFamily="18" charset="0"/>
                  </a:rPr>
                  <a:t>-</a:t>
                </a:r>
              </a:p>
            </p:txBody>
          </p:sp>
          <p:sp>
            <p:nvSpPr>
              <p:cNvPr id="25631" name="Text Box 88"/>
              <p:cNvSpPr txBox="1">
                <a:spLocks noChangeArrowheads="1"/>
              </p:cNvSpPr>
              <p:nvPr/>
            </p:nvSpPr>
            <p:spPr bwMode="auto">
              <a:xfrm>
                <a:off x="3351" y="991"/>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E</a:t>
                </a:r>
                <a:r>
                  <a:rPr lang="en-US" altLang="zh-CN" sz="2000" baseline="-25000">
                    <a:solidFill>
                      <a:schemeClr val="tx2"/>
                    </a:solidFill>
                    <a:latin typeface="Times New Roman" pitchFamily="18" charset="0"/>
                    <a:cs typeface="Times New Roman" pitchFamily="18" charset="0"/>
                  </a:rPr>
                  <a:t>1</a:t>
                </a:r>
                <a:endParaRPr lang="en-US" altLang="zh-CN" sz="2000">
                  <a:solidFill>
                    <a:schemeClr val="tx2"/>
                  </a:solidFill>
                  <a:latin typeface="Times New Roman" pitchFamily="18" charset="0"/>
                  <a:cs typeface="Times New Roman" pitchFamily="18" charset="0"/>
                </a:endParaRPr>
              </a:p>
            </p:txBody>
          </p:sp>
          <p:sp>
            <p:nvSpPr>
              <p:cNvPr id="25632" name="Line 89"/>
              <p:cNvSpPr>
                <a:spLocks noChangeShapeType="1"/>
              </p:cNvSpPr>
              <p:nvPr/>
            </p:nvSpPr>
            <p:spPr bwMode="auto">
              <a:xfrm>
                <a:off x="4409" y="960"/>
                <a:ext cx="21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90"/>
              <p:cNvSpPr txBox="1">
                <a:spLocks noChangeArrowheads="1"/>
              </p:cNvSpPr>
              <p:nvPr/>
            </p:nvSpPr>
            <p:spPr bwMode="auto">
              <a:xfrm>
                <a:off x="4409" y="672"/>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solidFill>
                      <a:schemeClr val="tx2"/>
                    </a:solidFill>
                    <a:latin typeface="Times New Roman" pitchFamily="18" charset="0"/>
                    <a:cs typeface="Times New Roman" pitchFamily="18" charset="0"/>
                  </a:rPr>
                  <a:t>I</a:t>
                </a:r>
                <a:r>
                  <a:rPr lang="en-US" altLang="zh-CN" baseline="-25000">
                    <a:solidFill>
                      <a:schemeClr val="tx2"/>
                    </a:solidFill>
                    <a:latin typeface="Times New Roman" pitchFamily="18" charset="0"/>
                    <a:cs typeface="Times New Roman" pitchFamily="18" charset="0"/>
                  </a:rPr>
                  <a:t>S</a:t>
                </a:r>
                <a:endParaRPr lang="en-US" altLang="zh-CN">
                  <a:solidFill>
                    <a:schemeClr val="tx2"/>
                  </a:solidFill>
                  <a:latin typeface="Times New Roman" pitchFamily="18" charset="0"/>
                  <a:cs typeface="Times New Roman" pitchFamily="18" charset="0"/>
                </a:endParaRPr>
              </a:p>
            </p:txBody>
          </p:sp>
          <p:sp>
            <p:nvSpPr>
              <p:cNvPr id="25634" name="Text Box 91"/>
              <p:cNvSpPr txBox="1">
                <a:spLocks noChangeArrowheads="1"/>
              </p:cNvSpPr>
              <p:nvPr/>
            </p:nvSpPr>
            <p:spPr bwMode="auto">
              <a:xfrm>
                <a:off x="3761" y="720"/>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1</a:t>
                </a:r>
                <a:endParaRPr lang="en-US" altLang="zh-CN" sz="2000">
                  <a:solidFill>
                    <a:schemeClr val="tx2"/>
                  </a:solidFill>
                  <a:latin typeface="Times New Roman" pitchFamily="18" charset="0"/>
                  <a:cs typeface="Times New Roman" pitchFamily="18" charset="0"/>
                </a:endParaRPr>
              </a:p>
            </p:txBody>
          </p:sp>
          <p:sp>
            <p:nvSpPr>
              <p:cNvPr id="25635" name="Text Box 92"/>
              <p:cNvSpPr txBox="1">
                <a:spLocks noChangeArrowheads="1"/>
              </p:cNvSpPr>
              <p:nvPr/>
            </p:nvSpPr>
            <p:spPr bwMode="auto">
              <a:xfrm>
                <a:off x="3761" y="1238"/>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2</a:t>
                </a:r>
                <a:endParaRPr lang="en-US" altLang="zh-CN" sz="2000">
                  <a:solidFill>
                    <a:schemeClr val="tx2"/>
                  </a:solidFill>
                  <a:latin typeface="Times New Roman" pitchFamily="18" charset="0"/>
                  <a:cs typeface="Times New Roman" pitchFamily="18" charset="0"/>
                </a:endParaRPr>
              </a:p>
            </p:txBody>
          </p:sp>
          <p:sp>
            <p:nvSpPr>
              <p:cNvPr id="25636" name="Text Box 93"/>
              <p:cNvSpPr txBox="1">
                <a:spLocks noChangeArrowheads="1"/>
              </p:cNvSpPr>
              <p:nvPr/>
            </p:nvSpPr>
            <p:spPr bwMode="auto">
              <a:xfrm>
                <a:off x="4966" y="720"/>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3</a:t>
                </a:r>
                <a:endParaRPr lang="en-US" altLang="zh-CN" sz="2000">
                  <a:solidFill>
                    <a:schemeClr val="tx2"/>
                  </a:solidFill>
                  <a:latin typeface="Times New Roman" pitchFamily="18" charset="0"/>
                  <a:cs typeface="Times New Roman" pitchFamily="18" charset="0"/>
                </a:endParaRPr>
              </a:p>
            </p:txBody>
          </p:sp>
          <p:sp>
            <p:nvSpPr>
              <p:cNvPr id="25637" name="Text Box 94"/>
              <p:cNvSpPr txBox="1">
                <a:spLocks noChangeArrowheads="1"/>
              </p:cNvSpPr>
              <p:nvPr/>
            </p:nvSpPr>
            <p:spPr bwMode="auto">
              <a:xfrm>
                <a:off x="4630" y="128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i="1">
                    <a:solidFill>
                      <a:schemeClr val="tx2"/>
                    </a:solidFill>
                    <a:latin typeface="Times New Roman" pitchFamily="18" charset="0"/>
                    <a:cs typeface="Times New Roman" pitchFamily="18" charset="0"/>
                  </a:rPr>
                  <a:t>R</a:t>
                </a:r>
                <a:r>
                  <a:rPr lang="en-US" altLang="zh-CN" sz="2000" baseline="-25000">
                    <a:solidFill>
                      <a:schemeClr val="tx2"/>
                    </a:solidFill>
                    <a:latin typeface="Times New Roman" pitchFamily="18" charset="0"/>
                    <a:cs typeface="Times New Roman" pitchFamily="18" charset="0"/>
                  </a:rPr>
                  <a:t>4</a:t>
                </a:r>
                <a:endParaRPr lang="en-US" altLang="zh-CN" sz="2000">
                  <a:solidFill>
                    <a:schemeClr val="tx2"/>
                  </a:solidFill>
                  <a:latin typeface="Times New Roman" pitchFamily="18" charset="0"/>
                  <a:cs typeface="Times New Roman" pitchFamily="18" charset="0"/>
                </a:endParaRPr>
              </a:p>
            </p:txBody>
          </p:sp>
          <p:sp>
            <p:nvSpPr>
              <p:cNvPr id="25638" name="Line 95"/>
              <p:cNvSpPr>
                <a:spLocks noChangeShapeType="1"/>
              </p:cNvSpPr>
              <p:nvPr/>
            </p:nvSpPr>
            <p:spPr bwMode="auto">
              <a:xfrm>
                <a:off x="5040" y="1200"/>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Text Box 96"/>
              <p:cNvSpPr txBox="1">
                <a:spLocks noChangeArrowheads="1"/>
              </p:cNvSpPr>
              <p:nvPr/>
            </p:nvSpPr>
            <p:spPr bwMode="auto">
              <a:xfrm>
                <a:off x="5088" y="124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i="1">
                    <a:solidFill>
                      <a:schemeClr val="tx2"/>
                    </a:solidFill>
                    <a:latin typeface="Times New Roman" pitchFamily="18" charset="0"/>
                    <a:cs typeface="Times New Roman" pitchFamily="18" charset="0"/>
                  </a:rPr>
                  <a:t>I</a:t>
                </a:r>
              </a:p>
            </p:txBody>
          </p:sp>
          <p:sp>
            <p:nvSpPr>
              <p:cNvPr id="25640" name="Line 97"/>
              <p:cNvSpPr>
                <a:spLocks noChangeShapeType="1"/>
              </p:cNvSpPr>
              <p:nvPr/>
            </p:nvSpPr>
            <p:spPr bwMode="auto">
              <a:xfrm>
                <a:off x="4661" y="1632"/>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 name="灯片编号占位符 5"/>
          <p:cNvSpPr>
            <a:spLocks noGrp="1"/>
          </p:cNvSpPr>
          <p:nvPr>
            <p:ph type="sldNum" sz="quarter" idx="10"/>
          </p:nvPr>
        </p:nvSpPr>
        <p:spPr/>
        <p:txBody>
          <a:bodyPr/>
          <a:lstStyle/>
          <a:p>
            <a:pPr>
              <a:defRPr/>
            </a:pPr>
            <a:fld id="{7C1ED1AF-DC7E-464E-B6EB-EEA774D5DC26}" type="slidenum">
              <a:rPr lang="zh-CN" altLang="en-US" smtClean="0"/>
              <a:pPr>
                <a:defRPr/>
              </a:pPr>
              <a:t>66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4996"/>
                                        </p:tgtEl>
                                        <p:attrNameLst>
                                          <p:attrName>style.visibility</p:attrName>
                                        </p:attrNameLst>
                                      </p:cBhvr>
                                      <p:to>
                                        <p:strVal val="visible"/>
                                      </p:to>
                                    </p:set>
                                    <p:animEffect transition="in" filter="wipe(left)">
                                      <p:cBhvr>
                                        <p:cTn id="7" dur="75"/>
                                        <p:tgtEl>
                                          <p:spTgt spid="84996"/>
                                        </p:tgtEl>
                                      </p:cBhvr>
                                    </p:animEffect>
                                  </p:childTnLst>
                                </p:cTn>
                              </p:par>
                            </p:childTnLst>
                          </p:cTn>
                        </p:par>
                        <p:par>
                          <p:cTn id="8" fill="hold" nodeType="afterGroup">
                            <p:stCondLst>
                              <p:cond delay="4125"/>
                            </p:stCondLst>
                            <p:childTnLst>
                              <p:par>
                                <p:cTn id="9" presetID="1" presetClass="entr" presetSubtype="0" fill="hold" nodeType="afterEffect">
                                  <p:stCondLst>
                                    <p:cond delay="100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85047"/>
                                        </p:tgtEl>
                                        <p:attrNameLst>
                                          <p:attrName>style.visibility</p:attrName>
                                        </p:attrNameLst>
                                      </p:cBhvr>
                                      <p:to>
                                        <p:strVal val="visible"/>
                                      </p:to>
                                    </p:set>
                                    <p:animEffect transition="in" filter="wipe(left)">
                                      <p:cBhvr>
                                        <p:cTn id="15" dur="75"/>
                                        <p:tgtEl>
                                          <p:spTgt spid="85047"/>
                                        </p:tgtEl>
                                      </p:cBhvr>
                                    </p:animEffect>
                                  </p:childTnLst>
                                </p:cTn>
                              </p:par>
                            </p:childTnLst>
                          </p:cTn>
                        </p:par>
                        <p:par>
                          <p:cTn id="16" fill="hold" nodeType="afterGroup">
                            <p:stCondLst>
                              <p:cond delay="525"/>
                            </p:stCondLst>
                            <p:childTnLst>
                              <p:par>
                                <p:cTn id="17" presetID="1" presetClass="entr" presetSubtype="0" fill="hold" grpId="0" nodeType="afterEffect">
                                  <p:stCondLst>
                                    <p:cond delay="0"/>
                                  </p:stCondLst>
                                  <p:childTnLst>
                                    <p:set>
                                      <p:cBhvr>
                                        <p:cTn id="18" dur="1" fill="hold">
                                          <p:stCondLst>
                                            <p:cond delay="499"/>
                                          </p:stCondLst>
                                        </p:cTn>
                                        <p:tgtEl>
                                          <p:spTgt spid="85048"/>
                                        </p:tgtEl>
                                        <p:attrNameLst>
                                          <p:attrName>style.visibility</p:attrName>
                                        </p:attrNameLst>
                                      </p:cBhvr>
                                      <p:to>
                                        <p:strVal val="visible"/>
                                      </p:to>
                                    </p:set>
                                  </p:childTnLst>
                                </p:cTn>
                              </p:par>
                            </p:childTnLst>
                          </p:cTn>
                        </p:par>
                        <p:par>
                          <p:cTn id="19" fill="hold" nodeType="afterGroup">
                            <p:stCondLst>
                              <p:cond delay="1025"/>
                            </p:stCondLst>
                            <p:childTnLst>
                              <p:par>
                                <p:cTn id="20" presetID="22" presetClass="entr" presetSubtype="8" fill="hold" grpId="0" nodeType="afterEffect">
                                  <p:stCondLst>
                                    <p:cond delay="0"/>
                                  </p:stCondLst>
                                  <p:childTnLst>
                                    <p:set>
                                      <p:cBhvr>
                                        <p:cTn id="21" dur="1" fill="hold">
                                          <p:stCondLst>
                                            <p:cond delay="0"/>
                                          </p:stCondLst>
                                        </p:cTn>
                                        <p:tgtEl>
                                          <p:spTgt spid="85055">
                                            <p:bg/>
                                          </p:spTgt>
                                        </p:tgtEl>
                                        <p:attrNameLst>
                                          <p:attrName>style.visibility</p:attrName>
                                        </p:attrNameLst>
                                      </p:cBhvr>
                                      <p:to>
                                        <p:strVal val="visible"/>
                                      </p:to>
                                    </p:set>
                                    <p:animEffect transition="in" filter="wipe(left)">
                                      <p:cBhvr>
                                        <p:cTn id="22" dur="75"/>
                                        <p:tgtEl>
                                          <p:spTgt spid="85055">
                                            <p:bg/>
                                          </p:spTgt>
                                        </p:tgtEl>
                                      </p:cBhvr>
                                    </p:animEffect>
                                  </p:childTnLst>
                                </p:cTn>
                              </p:par>
                            </p:childTnLst>
                          </p:cTn>
                        </p:par>
                        <p:par>
                          <p:cTn id="23" fill="hold" nodeType="afterGroup">
                            <p:stCondLst>
                              <p:cond delay="11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85055">
                                            <p:txEl>
                                              <p:pRg st="0" end="0"/>
                                            </p:txEl>
                                          </p:spTgt>
                                        </p:tgtEl>
                                        <p:attrNameLst>
                                          <p:attrName>style.visibility</p:attrName>
                                        </p:attrNameLst>
                                      </p:cBhvr>
                                      <p:to>
                                        <p:strVal val="visible"/>
                                      </p:to>
                                    </p:set>
                                    <p:animEffect transition="in" filter="wipe(left)">
                                      <p:cBhvr>
                                        <p:cTn id="26" dur="75"/>
                                        <p:tgtEl>
                                          <p:spTgt spid="85055">
                                            <p:txEl>
                                              <p:pRg st="0" end="0"/>
                                            </p:txEl>
                                          </p:spTgt>
                                        </p:tgtEl>
                                      </p:cBhvr>
                                    </p:animEffect>
                                  </p:childTnLst>
                                </p:cTn>
                              </p:par>
                            </p:childTnLst>
                          </p:cTn>
                        </p:par>
                        <p:par>
                          <p:cTn id="27" fill="hold" nodeType="afterGroup">
                            <p:stCondLst>
                              <p:cond delay="1250"/>
                            </p:stCondLst>
                            <p:childTnLst>
                              <p:par>
                                <p:cTn id="28" presetID="22" presetClass="entr" presetSubtype="8" fill="hold" nodeType="afterEffect">
                                  <p:stCondLst>
                                    <p:cond delay="0"/>
                                  </p:stCondLst>
                                  <p:childTnLst>
                                    <p:set>
                                      <p:cBhvr>
                                        <p:cTn id="29" dur="1" fill="hold">
                                          <p:stCondLst>
                                            <p:cond delay="0"/>
                                          </p:stCondLst>
                                        </p:cTn>
                                        <p:tgtEl>
                                          <p:spTgt spid="85045"/>
                                        </p:tgtEl>
                                        <p:attrNameLst>
                                          <p:attrName>style.visibility</p:attrName>
                                        </p:attrNameLst>
                                      </p:cBhvr>
                                      <p:to>
                                        <p:strVal val="visible"/>
                                      </p:to>
                                    </p:set>
                                    <p:animEffect transition="in" filter="wipe(left)">
                                      <p:cBhvr>
                                        <p:cTn id="30" dur="500"/>
                                        <p:tgtEl>
                                          <p:spTgt spid="850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85056">
                                            <p:txEl>
                                              <p:pRg st="0" end="0"/>
                                            </p:txEl>
                                          </p:spTgt>
                                        </p:tgtEl>
                                        <p:attrNameLst>
                                          <p:attrName>style.visibility</p:attrName>
                                        </p:attrNameLst>
                                      </p:cBhvr>
                                      <p:to>
                                        <p:strVal val="visible"/>
                                      </p:to>
                                    </p:set>
                                    <p:animEffect transition="in" filter="wipe(left)">
                                      <p:cBhvr>
                                        <p:cTn id="35" dur="75"/>
                                        <p:tgtEl>
                                          <p:spTgt spid="85056">
                                            <p:txEl>
                                              <p:pRg st="0" end="0"/>
                                            </p:txEl>
                                          </p:spTgt>
                                        </p:tgtEl>
                                      </p:cBhvr>
                                    </p:animEffect>
                                  </p:childTnLst>
                                </p:cTn>
                              </p:par>
                            </p:childTnLst>
                          </p:cTn>
                        </p:par>
                        <p:par>
                          <p:cTn id="36" fill="hold" nodeType="afterGroup">
                            <p:stCondLst>
                              <p:cond delay="600"/>
                            </p:stCondLst>
                            <p:childTnLst>
                              <p:par>
                                <p:cTn id="37" presetID="1" presetClass="entr" presetSubtype="0" fill="hold" nodeType="after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par>
                          <p:cTn id="39" fill="hold" nodeType="afterGroup">
                            <p:stCondLst>
                              <p:cond delay="1100"/>
                            </p:stCondLst>
                            <p:childTnLst>
                              <p:par>
                                <p:cTn id="40" presetID="1" presetClass="entr" presetSubtype="0" fill="hold" nodeType="afterEffect">
                                  <p:stCondLst>
                                    <p:cond delay="0"/>
                                  </p:stCondLst>
                                  <p:childTnLst>
                                    <p:set>
                                      <p:cBhvr>
                                        <p:cTn id="41" dur="1" fill="hold">
                                          <p:stCondLst>
                                            <p:cond delay="499"/>
                                          </p:stCondLst>
                                        </p:cTn>
                                        <p:tgtEl>
                                          <p:spTgt spid="3"/>
                                        </p:tgtEl>
                                        <p:attrNameLst>
                                          <p:attrName>style.visibility</p:attrName>
                                        </p:attrNameLst>
                                      </p:cBhvr>
                                      <p:to>
                                        <p:strVal val="visible"/>
                                      </p:to>
                                    </p:set>
                                  </p:childTnLst>
                                </p:cTn>
                              </p:par>
                            </p:childTnLst>
                          </p:cTn>
                        </p:par>
                        <p:par>
                          <p:cTn id="42" fill="hold" nodeType="afterGroup">
                            <p:stCondLst>
                              <p:cond delay="1600"/>
                            </p:stCondLst>
                            <p:childTnLst>
                              <p:par>
                                <p:cTn id="43" presetID="22" presetClass="entr" presetSubtype="8" fill="hold" grpId="0" nodeType="afterEffect">
                                  <p:stCondLst>
                                    <p:cond delay="0"/>
                                  </p:stCondLst>
                                  <p:childTnLst>
                                    <p:set>
                                      <p:cBhvr>
                                        <p:cTn id="44" dur="1" fill="hold">
                                          <p:stCondLst>
                                            <p:cond delay="0"/>
                                          </p:stCondLst>
                                        </p:cTn>
                                        <p:tgtEl>
                                          <p:spTgt spid="85057">
                                            <p:bg/>
                                          </p:spTgt>
                                        </p:tgtEl>
                                        <p:attrNameLst>
                                          <p:attrName>style.visibility</p:attrName>
                                        </p:attrNameLst>
                                      </p:cBhvr>
                                      <p:to>
                                        <p:strVal val="visible"/>
                                      </p:to>
                                    </p:set>
                                    <p:animEffect transition="in" filter="wipe(left)">
                                      <p:cBhvr>
                                        <p:cTn id="45" dur="75"/>
                                        <p:tgtEl>
                                          <p:spTgt spid="85057">
                                            <p:bg/>
                                          </p:spTgt>
                                        </p:tgtEl>
                                      </p:cBhvr>
                                    </p:animEffect>
                                  </p:childTnLst>
                                </p:cTn>
                              </p:par>
                            </p:childTnLst>
                          </p:cTn>
                        </p:par>
                        <p:par>
                          <p:cTn id="46" fill="hold" nodeType="afterGroup">
                            <p:stCondLst>
                              <p:cond delay="1675"/>
                            </p:stCondLst>
                            <p:childTnLst>
                              <p:par>
                                <p:cTn id="47" presetID="22" presetClass="entr" presetSubtype="8" fill="hold" grpId="0" nodeType="afterEffect">
                                  <p:stCondLst>
                                    <p:cond delay="0"/>
                                  </p:stCondLst>
                                  <p:iterate type="lt">
                                    <p:tmPct val="100000"/>
                                  </p:iterate>
                                  <p:childTnLst>
                                    <p:set>
                                      <p:cBhvr>
                                        <p:cTn id="48" dur="1" fill="hold">
                                          <p:stCondLst>
                                            <p:cond delay="0"/>
                                          </p:stCondLst>
                                        </p:cTn>
                                        <p:tgtEl>
                                          <p:spTgt spid="85057">
                                            <p:txEl>
                                              <p:pRg st="0" end="0"/>
                                            </p:txEl>
                                          </p:spTgt>
                                        </p:tgtEl>
                                        <p:attrNameLst>
                                          <p:attrName>style.visibility</p:attrName>
                                        </p:attrNameLst>
                                      </p:cBhvr>
                                      <p:to>
                                        <p:strVal val="visible"/>
                                      </p:to>
                                    </p:set>
                                    <p:animEffect transition="in" filter="wipe(left)">
                                      <p:cBhvr>
                                        <p:cTn id="49" dur="75"/>
                                        <p:tgtEl>
                                          <p:spTgt spid="85057">
                                            <p:txEl>
                                              <p:pRg st="0" end="0"/>
                                            </p:txEl>
                                          </p:spTgt>
                                        </p:tgtEl>
                                      </p:cBhvr>
                                    </p:animEffect>
                                  </p:childTnLst>
                                </p:cTn>
                              </p:par>
                            </p:childTnLst>
                          </p:cTn>
                        </p:par>
                        <p:par>
                          <p:cTn id="50" fill="hold" nodeType="afterGroup">
                            <p:stCondLst>
                              <p:cond delay="1825"/>
                            </p:stCondLst>
                            <p:childTnLst>
                              <p:par>
                                <p:cTn id="51" presetID="22" presetClass="entr" presetSubtype="8" fill="hold" nodeType="afterEffect">
                                  <p:stCondLst>
                                    <p:cond delay="0"/>
                                  </p:stCondLst>
                                  <p:childTnLst>
                                    <p:set>
                                      <p:cBhvr>
                                        <p:cTn id="52" dur="1" fill="hold">
                                          <p:stCondLst>
                                            <p:cond delay="0"/>
                                          </p:stCondLst>
                                        </p:cTn>
                                        <p:tgtEl>
                                          <p:spTgt spid="85058"/>
                                        </p:tgtEl>
                                        <p:attrNameLst>
                                          <p:attrName>style.visibility</p:attrName>
                                        </p:attrNameLst>
                                      </p:cBhvr>
                                      <p:to>
                                        <p:strVal val="visible"/>
                                      </p:to>
                                    </p:set>
                                    <p:animEffect transition="in" filter="wipe(left)">
                                      <p:cBhvr>
                                        <p:cTn id="53" dur="500"/>
                                        <p:tgtEl>
                                          <p:spTgt spid="850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85063">
                                            <p:txEl>
                                              <p:pRg st="0" end="0"/>
                                            </p:txEl>
                                          </p:spTgt>
                                        </p:tgtEl>
                                        <p:attrNameLst>
                                          <p:attrName>style.visibility</p:attrName>
                                        </p:attrNameLst>
                                      </p:cBhvr>
                                      <p:to>
                                        <p:strVal val="visible"/>
                                      </p:to>
                                    </p:set>
                                    <p:animEffect transition="in" filter="wipe(left)">
                                      <p:cBhvr>
                                        <p:cTn id="58" dur="75"/>
                                        <p:tgtEl>
                                          <p:spTgt spid="85063">
                                            <p:txEl>
                                              <p:pRg st="0" end="0"/>
                                            </p:txEl>
                                          </p:spTgt>
                                        </p:tgtEl>
                                      </p:cBhvr>
                                    </p:animEffect>
                                  </p:childTnLst>
                                </p:cTn>
                              </p:par>
                            </p:childTnLst>
                          </p:cTn>
                        </p:par>
                        <p:par>
                          <p:cTn id="59" fill="hold" nodeType="afterGroup">
                            <p:stCondLst>
                              <p:cond delay="225"/>
                            </p:stCondLst>
                            <p:childTnLst>
                              <p:par>
                                <p:cTn id="60" presetID="1" presetClass="entr" presetSubtype="0" fill="hold" nodeType="afterEffect">
                                  <p:stCondLst>
                                    <p:cond delay="0"/>
                                  </p:stCondLst>
                                  <p:childTnLst>
                                    <p:set>
                                      <p:cBhvr>
                                        <p:cTn id="61" dur="1" fill="hold">
                                          <p:stCondLst>
                                            <p:cond delay="499"/>
                                          </p:stCondLst>
                                        </p:cTn>
                                        <p:tgtEl>
                                          <p:spTgt spid="5"/>
                                        </p:tgtEl>
                                        <p:attrNameLst>
                                          <p:attrName>style.visibility</p:attrName>
                                        </p:attrNameLst>
                                      </p:cBhvr>
                                      <p:to>
                                        <p:strVal val="visible"/>
                                      </p:to>
                                    </p:set>
                                  </p:childTnLst>
                                </p:cTn>
                              </p:par>
                            </p:childTnLst>
                          </p:cTn>
                        </p:par>
                        <p:par>
                          <p:cTn id="62" fill="hold" nodeType="afterGroup">
                            <p:stCondLst>
                              <p:cond delay="725"/>
                            </p:stCondLst>
                            <p:childTnLst>
                              <p:par>
                                <p:cTn id="63" presetID="22" presetClass="entr" presetSubtype="8" fill="hold" nodeType="afterEffect">
                                  <p:stCondLst>
                                    <p:cond delay="0"/>
                                  </p:stCondLst>
                                  <p:childTnLst>
                                    <p:set>
                                      <p:cBhvr>
                                        <p:cTn id="64" dur="1" fill="hold">
                                          <p:stCondLst>
                                            <p:cond delay="0"/>
                                          </p:stCondLst>
                                        </p:cTn>
                                        <p:tgtEl>
                                          <p:spTgt spid="85046"/>
                                        </p:tgtEl>
                                        <p:attrNameLst>
                                          <p:attrName>style.visibility</p:attrName>
                                        </p:attrNameLst>
                                      </p:cBhvr>
                                      <p:to>
                                        <p:strVal val="visible"/>
                                      </p:to>
                                    </p:set>
                                    <p:animEffect transition="in" filter="wipe(left)">
                                      <p:cBhvr>
                                        <p:cTn id="65" dur="500"/>
                                        <p:tgtEl>
                                          <p:spTgt spid="8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utoUpdateAnimBg="0"/>
      <p:bldP spid="85047" grpId="0" autoUpdateAnimBg="0"/>
      <p:bldP spid="85048" grpId="0" animBg="1"/>
      <p:bldP spid="85055" grpId="0" build="p" animBg="1" autoUpdateAnimBg="0" advAuto="0"/>
      <p:bldP spid="85056" grpId="0" build="p" autoUpdateAnimBg="0"/>
      <p:bldP spid="85057" grpId="0" build="p" animBg="1" autoUpdateAnimBg="0" advAuto="0"/>
      <p:bldP spid="8506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2.5.1 </a:t>
            </a:r>
            <a:r>
              <a:rPr lang="zh-CN" altLang="en-US" dirty="0" smtClean="0"/>
              <a:t>叠加定理（续</a:t>
            </a:r>
            <a:r>
              <a:rPr lang="en-US" altLang="zh-CN" dirty="0" smtClean="0"/>
              <a:t>5</a:t>
            </a:r>
            <a:r>
              <a:rPr lang="zh-CN" altLang="en-US" dirty="0" smtClean="0"/>
              <a:t>）</a:t>
            </a:r>
            <a:endParaRPr lang="zh-CN" altLang="en-US" dirty="0"/>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67</a:t>
            </a:fld>
            <a:endParaRPr lang="zh-CN" altLang="en-US"/>
          </a:p>
        </p:txBody>
      </p:sp>
      <p:sp>
        <p:nvSpPr>
          <p:cNvPr id="4" name="内容占位符 3"/>
          <p:cNvSpPr>
            <a:spLocks noGrp="1"/>
          </p:cNvSpPr>
          <p:nvPr>
            <p:ph sz="quarter" idx="11"/>
          </p:nvPr>
        </p:nvSpPr>
        <p:spPr/>
        <p:txBody>
          <a:bodyPr/>
          <a:lstStyle/>
          <a:p>
            <a:r>
              <a:rPr lang="zh-CN" altLang="en-US" dirty="0" smtClean="0"/>
              <a:t>叠加定理应用中，理想（独立）电源也可分组分别求解响应，然后进行响应叠加。</a:t>
            </a:r>
            <a:endParaRPr lang="en-US" altLang="zh-CN" dirty="0" smtClean="0"/>
          </a:p>
          <a:p>
            <a:r>
              <a:rPr lang="zh-CN" altLang="en-US" dirty="0" smtClean="0"/>
              <a:t>每个独立电源必须包含且仅包含在一个分组中。</a:t>
            </a:r>
            <a:endParaRPr lang="en-US" altLang="zh-CN" dirty="0" smtClean="0"/>
          </a:p>
          <a:p>
            <a:r>
              <a:rPr lang="zh-CN" altLang="en-US" dirty="0" smtClean="0"/>
              <a:t>常用的分组方法：</a:t>
            </a:r>
            <a:endParaRPr lang="en-US" altLang="zh-CN" dirty="0" smtClean="0"/>
          </a:p>
          <a:p>
            <a:pPr marL="514350" indent="-514350">
              <a:buFont typeface="+mj-lt"/>
              <a:buAutoNum type="arabicPeriod"/>
            </a:pPr>
            <a:r>
              <a:rPr lang="zh-CN" altLang="en-US" dirty="0" smtClean="0"/>
              <a:t>电压源为一组、电流源为一组；</a:t>
            </a:r>
            <a:endParaRPr lang="en-US" altLang="zh-CN" dirty="0" smtClean="0"/>
          </a:p>
          <a:p>
            <a:pPr marL="514350" indent="-514350">
              <a:buFont typeface="+mj-lt"/>
              <a:buAutoNum type="arabicPeriod"/>
            </a:pPr>
            <a:r>
              <a:rPr lang="zh-CN" altLang="en-US" dirty="0" smtClean="0"/>
              <a:t>直流电源分为一组，交流电源分为一组；</a:t>
            </a:r>
            <a:endParaRPr lang="en-US" altLang="zh-CN" dirty="0" smtClean="0"/>
          </a:p>
          <a:p>
            <a:pPr marL="514350" indent="-514350">
              <a:buFont typeface="+mj-lt"/>
              <a:buAutoNum type="arabicPeriod"/>
            </a:pPr>
            <a:r>
              <a:rPr lang="zh-CN" altLang="en-US" dirty="0" smtClean="0"/>
              <a:t>相同频率谐波分为一组，各次谐波分别分析。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smtClean="0">
                <a:ea typeface="宋体" charset="-122"/>
              </a:rPr>
              <a:t>2.5.2 </a:t>
            </a:r>
            <a:r>
              <a:rPr lang="zh-CN" altLang="en-US" smtClean="0">
                <a:ea typeface="宋体" charset="-122"/>
              </a:rPr>
              <a:t>替代定理</a:t>
            </a:r>
          </a:p>
        </p:txBody>
      </p:sp>
      <p:sp>
        <p:nvSpPr>
          <p:cNvPr id="60419" name="内容占位符 2"/>
          <p:cNvSpPr>
            <a:spLocks noGrp="1"/>
          </p:cNvSpPr>
          <p:nvPr>
            <p:ph sz="quarter" idx="11"/>
          </p:nvPr>
        </p:nvSpPr>
        <p:spPr/>
        <p:txBody>
          <a:bodyPr/>
          <a:lstStyle/>
          <a:p>
            <a:pPr eaLnBrk="1" hangingPunct="1">
              <a:lnSpc>
                <a:spcPct val="140000"/>
              </a:lnSpc>
            </a:pPr>
            <a:r>
              <a:rPr lang="zh-CN" altLang="en-US" sz="2400" dirty="0" smtClean="0">
                <a:ea typeface="宋体" charset="-122"/>
              </a:rPr>
              <a:t>替代定理是存在唯一解的集中参数电路（线性和非线性）普遍适用的基本定理，在电子技术领域应用十分广泛。</a:t>
            </a:r>
          </a:p>
          <a:p>
            <a:pPr eaLnBrk="1" hangingPunct="1">
              <a:lnSpc>
                <a:spcPct val="140000"/>
              </a:lnSpc>
            </a:pPr>
            <a:r>
              <a:rPr lang="zh-CN" altLang="en-US" sz="2400" dirty="0" smtClean="0">
                <a:ea typeface="宋体" charset="-122"/>
              </a:rPr>
              <a:t>电路中的一个二端网络</a:t>
            </a:r>
            <a:r>
              <a:rPr lang="en-US" altLang="zh-CN" sz="2400" dirty="0" smtClean="0">
                <a:ea typeface="宋体" charset="-122"/>
              </a:rPr>
              <a:t>N</a:t>
            </a:r>
            <a:r>
              <a:rPr lang="en-US" altLang="zh-CN" sz="2400" baseline="-25000" dirty="0" smtClean="0">
                <a:ea typeface="宋体" charset="-122"/>
              </a:rPr>
              <a:t>1</a:t>
            </a:r>
            <a:r>
              <a:rPr lang="zh-CN" altLang="en-US" sz="2400" dirty="0" smtClean="0">
                <a:ea typeface="宋体" charset="-122"/>
              </a:rPr>
              <a:t>（可以是一条简单支路，也可以是一个电路部分）与电路</a:t>
            </a:r>
            <a:r>
              <a:rPr lang="en-US" altLang="zh-CN" sz="2400" dirty="0" smtClean="0">
                <a:ea typeface="宋体" charset="-122"/>
              </a:rPr>
              <a:t>N</a:t>
            </a:r>
            <a:r>
              <a:rPr lang="zh-CN" altLang="en-US" sz="2400" dirty="0" smtClean="0">
                <a:ea typeface="宋体" charset="-122"/>
              </a:rPr>
              <a:t>构成了具有唯一解的集中参数电路，如图所示</a:t>
            </a:r>
            <a:endParaRPr lang="en-US" altLang="zh-CN" sz="2400" dirty="0" smtClean="0">
              <a:ea typeface="宋体" charset="-122"/>
            </a:endParaRPr>
          </a:p>
          <a:p>
            <a:pPr eaLnBrk="1" hangingPunct="1">
              <a:lnSpc>
                <a:spcPct val="140000"/>
              </a:lnSpc>
            </a:pPr>
            <a:r>
              <a:rPr lang="zh-CN" altLang="en-US" sz="2400" dirty="0" smtClean="0">
                <a:ea typeface="宋体" charset="-122"/>
              </a:rPr>
              <a:t>已经知道，端口电压、电流为</a:t>
            </a:r>
            <a:r>
              <a:rPr lang="en-US" altLang="zh-CN" sz="2400" i="1" dirty="0" smtClean="0">
                <a:ea typeface="宋体" charset="-122"/>
              </a:rPr>
              <a:t>u</a:t>
            </a:r>
            <a:r>
              <a:rPr lang="en-US" altLang="zh-CN" sz="2400" baseline="-25000" dirty="0" smtClean="0">
                <a:ea typeface="宋体" charset="-122"/>
              </a:rPr>
              <a:t>0</a:t>
            </a:r>
            <a:r>
              <a:rPr lang="zh-CN" altLang="en-US" sz="2400" dirty="0" smtClean="0">
                <a:ea typeface="宋体" charset="-122"/>
              </a:rPr>
              <a:t>和</a:t>
            </a:r>
            <a:r>
              <a:rPr lang="en-US" altLang="zh-CN" sz="2400" i="1" dirty="0" smtClean="0">
                <a:ea typeface="宋体" charset="-122"/>
              </a:rPr>
              <a:t>i</a:t>
            </a:r>
            <a:r>
              <a:rPr lang="en-US" altLang="zh-CN" sz="2400" baseline="-25000" dirty="0" smtClean="0">
                <a:ea typeface="宋体" charset="-122"/>
              </a:rPr>
              <a:t>0</a:t>
            </a:r>
            <a:r>
              <a:rPr lang="zh-CN" altLang="en-US" sz="2400" dirty="0" smtClean="0">
                <a:ea typeface="宋体" charset="-122"/>
              </a:rPr>
              <a:t>，说明</a:t>
            </a:r>
            <a:r>
              <a:rPr lang="en-US" altLang="zh-CN" sz="2400" dirty="0" smtClean="0">
                <a:ea typeface="宋体" charset="-122"/>
              </a:rPr>
              <a:t>N</a:t>
            </a:r>
            <a:r>
              <a:rPr lang="zh-CN" altLang="en-US" sz="2400" dirty="0" smtClean="0">
                <a:ea typeface="宋体" charset="-122"/>
              </a:rPr>
              <a:t>和</a:t>
            </a:r>
            <a:r>
              <a:rPr lang="en-US" altLang="zh-CN" sz="2400" dirty="0" smtClean="0">
                <a:ea typeface="宋体" charset="-122"/>
              </a:rPr>
              <a:t>N</a:t>
            </a:r>
            <a:r>
              <a:rPr lang="en-US" altLang="zh-CN" sz="2400" baseline="-25000" dirty="0" smtClean="0">
                <a:ea typeface="宋体" charset="-122"/>
              </a:rPr>
              <a:t>1</a:t>
            </a:r>
            <a:r>
              <a:rPr lang="zh-CN" altLang="en-US" sz="2400" dirty="0" smtClean="0">
                <a:ea typeface="宋体" charset="-122"/>
              </a:rPr>
              <a:t>的端口电压电流关系曲线相交于工作点</a:t>
            </a:r>
            <a:r>
              <a:rPr lang="en-US" altLang="zh-CN" sz="2400" dirty="0" smtClean="0">
                <a:ea typeface="宋体" charset="-122"/>
              </a:rPr>
              <a:t>Q(</a:t>
            </a:r>
            <a:r>
              <a:rPr lang="en-US" altLang="zh-CN" sz="2400" i="1" dirty="0" smtClean="0">
                <a:ea typeface="宋体" charset="-122"/>
              </a:rPr>
              <a:t>u</a:t>
            </a:r>
            <a:r>
              <a:rPr lang="en-US" altLang="zh-CN" sz="2400" baseline="-25000" dirty="0" smtClean="0">
                <a:ea typeface="宋体" charset="-122"/>
              </a:rPr>
              <a:t>0</a:t>
            </a:r>
            <a:r>
              <a:rPr lang="en-US" altLang="zh-CN" sz="2400" dirty="0" smtClean="0">
                <a:ea typeface="宋体" charset="-122"/>
              </a:rPr>
              <a:t>, </a:t>
            </a:r>
            <a:r>
              <a:rPr lang="en-US" altLang="zh-CN" sz="2400" i="1" dirty="0" smtClean="0">
                <a:ea typeface="宋体" charset="-122"/>
              </a:rPr>
              <a:t>i</a:t>
            </a:r>
            <a:r>
              <a:rPr lang="en-US" altLang="zh-CN" sz="2400" baseline="-25000" dirty="0" smtClean="0">
                <a:ea typeface="宋体" charset="-122"/>
              </a:rPr>
              <a:t>0</a:t>
            </a:r>
            <a:r>
              <a:rPr lang="en-US" altLang="zh-CN" sz="2400" dirty="0" smtClean="0">
                <a:ea typeface="宋体" charset="-122"/>
              </a:rPr>
              <a:t>)</a:t>
            </a:r>
            <a:r>
              <a:rPr lang="zh-CN" altLang="en-US" sz="2400" dirty="0" smtClean="0">
                <a:ea typeface="宋体" charset="-122"/>
              </a:rPr>
              <a:t>。</a:t>
            </a:r>
          </a:p>
        </p:txBody>
      </p:sp>
      <p:pic>
        <p:nvPicPr>
          <p:cNvPr id="60420" name="图片 417"/>
          <p:cNvPicPr>
            <a:picLocks noChangeAspect="1" noChangeArrowheads="1"/>
          </p:cNvPicPr>
          <p:nvPr/>
        </p:nvPicPr>
        <p:blipFill>
          <a:blip r:embed="rId2">
            <a:extLst>
              <a:ext uri="{28A0092B-C50C-407E-A947-70E740481C1C}">
                <a14:useLocalDpi xmlns:a14="http://schemas.microsoft.com/office/drawing/2010/main" val="0"/>
              </a:ext>
            </a:extLst>
          </a:blip>
          <a:srcRect r="54414"/>
          <a:stretch>
            <a:fillRect/>
          </a:stretch>
        </p:blipFill>
        <p:spPr bwMode="auto">
          <a:xfrm>
            <a:off x="755576" y="4149080"/>
            <a:ext cx="3571875"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68</a:t>
            </a:fld>
            <a:endParaRPr lang="zh-CN" altLang="en-US"/>
          </a:p>
        </p:txBody>
      </p:sp>
      <p:grpSp>
        <p:nvGrpSpPr>
          <p:cNvPr id="13" name="组合 12"/>
          <p:cNvGrpSpPr/>
          <p:nvPr/>
        </p:nvGrpSpPr>
        <p:grpSpPr>
          <a:xfrm>
            <a:off x="5292080" y="4293096"/>
            <a:ext cx="3612450" cy="2019747"/>
            <a:chOff x="5292080" y="4293096"/>
            <a:chExt cx="3612450" cy="2019747"/>
          </a:xfrm>
        </p:grpSpPr>
        <p:cxnSp>
          <p:nvCxnSpPr>
            <p:cNvPr id="4" name="直接箭头连接符 3"/>
            <p:cNvCxnSpPr/>
            <p:nvPr/>
          </p:nvCxnSpPr>
          <p:spPr>
            <a:xfrm>
              <a:off x="5292080" y="5805264"/>
              <a:ext cx="33123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5724128" y="4365104"/>
              <a:ext cx="0" cy="1947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80112" y="4725144"/>
              <a:ext cx="2520280" cy="792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436096" y="4941168"/>
              <a:ext cx="2808312" cy="57606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04448" y="5620598"/>
              <a:ext cx="300082" cy="369332"/>
            </a:xfrm>
            <a:prstGeom prst="rect">
              <a:avLst/>
            </a:prstGeom>
            <a:noFill/>
          </p:spPr>
          <p:txBody>
            <a:bodyPr wrap="none" rtlCol="0">
              <a:spAutoFit/>
            </a:bodyPr>
            <a:lstStyle/>
            <a:p>
              <a:r>
                <a:rPr lang="en-US" altLang="zh-CN" i="1" dirty="0" smtClean="0">
                  <a:latin typeface="Times New Roman" pitchFamily="18" charset="0"/>
                  <a:cs typeface="Times New Roman" pitchFamily="18" charset="0"/>
                </a:rPr>
                <a:t>u</a:t>
              </a:r>
              <a:endParaRPr lang="zh-CN" altLang="en-US" i="1" dirty="0">
                <a:latin typeface="Times New Roman" pitchFamily="18" charset="0"/>
                <a:cs typeface="Times New Roman" pitchFamily="18" charset="0"/>
              </a:endParaRPr>
            </a:p>
          </p:txBody>
        </p:sp>
        <p:sp>
          <p:nvSpPr>
            <p:cNvPr id="15" name="TextBox 14"/>
            <p:cNvSpPr txBox="1"/>
            <p:nvPr/>
          </p:nvSpPr>
          <p:spPr>
            <a:xfrm>
              <a:off x="5796136" y="4293096"/>
              <a:ext cx="248786" cy="369332"/>
            </a:xfrm>
            <a:prstGeom prst="rect">
              <a:avLst/>
            </a:prstGeom>
            <a:noFill/>
          </p:spPr>
          <p:txBody>
            <a:bodyPr wrap="none" rtlCol="0">
              <a:spAutoFit/>
            </a:bodyPr>
            <a:lstStyle/>
            <a:p>
              <a:r>
                <a:rPr lang="en-US" altLang="zh-CN" i="1" dirty="0" smtClean="0">
                  <a:latin typeface="Times New Roman" pitchFamily="18" charset="0"/>
                  <a:cs typeface="Times New Roman" pitchFamily="18" charset="0"/>
                </a:rPr>
                <a:t>i</a:t>
              </a:r>
              <a:endParaRPr lang="zh-CN" altLang="en-US" i="1" dirty="0">
                <a:latin typeface="Times New Roman" pitchFamily="18" charset="0"/>
                <a:cs typeface="Times New Roman" pitchFamily="18" charset="0"/>
              </a:endParaRPr>
            </a:p>
          </p:txBody>
        </p:sp>
        <p:sp>
          <p:nvSpPr>
            <p:cNvPr id="12" name="TextBox 11"/>
            <p:cNvSpPr txBox="1"/>
            <p:nvPr/>
          </p:nvSpPr>
          <p:spPr>
            <a:xfrm>
              <a:off x="8181062" y="5373216"/>
              <a:ext cx="351378" cy="369332"/>
            </a:xfrm>
            <a:prstGeom prst="rect">
              <a:avLst/>
            </a:prstGeom>
            <a:noFill/>
          </p:spPr>
          <p:txBody>
            <a:bodyPr wrap="none" rtlCol="0">
              <a:spAutoFit/>
            </a:bodyPr>
            <a:lstStyle/>
            <a:p>
              <a:r>
                <a:rPr lang="en-US" altLang="zh-CN" b="1" dirty="0" smtClean="0">
                  <a:solidFill>
                    <a:srgbClr val="FF0000"/>
                  </a:solidFill>
                  <a:latin typeface="Times New Roman" pitchFamily="18" charset="0"/>
                  <a:cs typeface="Times New Roman" pitchFamily="18" charset="0"/>
                </a:rPr>
                <a:t>N</a:t>
              </a:r>
              <a:endParaRPr lang="zh-CN" altLang="en-US" b="1" dirty="0">
                <a:solidFill>
                  <a:srgbClr val="FF0000"/>
                </a:solidFill>
                <a:latin typeface="Times New Roman" pitchFamily="18" charset="0"/>
                <a:cs typeface="Times New Roman" pitchFamily="18" charset="0"/>
              </a:endParaRPr>
            </a:p>
          </p:txBody>
        </p:sp>
        <p:sp>
          <p:nvSpPr>
            <p:cNvPr id="17" name="TextBox 16"/>
            <p:cNvSpPr txBox="1"/>
            <p:nvPr/>
          </p:nvSpPr>
          <p:spPr>
            <a:xfrm>
              <a:off x="8333462" y="4725144"/>
              <a:ext cx="428322" cy="369332"/>
            </a:xfrm>
            <a:prstGeom prst="rect">
              <a:avLst/>
            </a:prstGeom>
            <a:noFill/>
          </p:spPr>
          <p:txBody>
            <a:bodyPr wrap="none" rtlCol="0">
              <a:spAutoFit/>
            </a:bodyPr>
            <a:lstStyle/>
            <a:p>
              <a:r>
                <a:rPr lang="en-US" altLang="zh-CN" b="1" dirty="0" smtClean="0">
                  <a:solidFill>
                    <a:schemeClr val="accent4"/>
                  </a:solidFill>
                  <a:latin typeface="Times New Roman" pitchFamily="18" charset="0"/>
                  <a:cs typeface="Times New Roman" pitchFamily="18" charset="0"/>
                </a:rPr>
                <a:t>N</a:t>
              </a:r>
              <a:r>
                <a:rPr lang="en-US" altLang="zh-CN" b="1" baseline="-25000" dirty="0" smtClean="0">
                  <a:solidFill>
                    <a:schemeClr val="accent4"/>
                  </a:solidFill>
                  <a:latin typeface="Times New Roman" pitchFamily="18" charset="0"/>
                  <a:cs typeface="Times New Roman" pitchFamily="18" charset="0"/>
                </a:rPr>
                <a:t>1</a:t>
              </a:r>
              <a:endParaRPr lang="zh-CN" altLang="en-US" b="1" dirty="0">
                <a:solidFill>
                  <a:schemeClr val="accent4"/>
                </a:solidFill>
                <a:latin typeface="Times New Roman" pitchFamily="18" charset="0"/>
                <a:cs typeface="Times New Roman" pitchFamily="18" charset="0"/>
              </a:endParaRPr>
            </a:p>
          </p:txBody>
        </p:sp>
        <p:sp>
          <p:nvSpPr>
            <p:cNvPr id="18" name="TextBox 17"/>
            <p:cNvSpPr txBox="1"/>
            <p:nvPr/>
          </p:nvSpPr>
          <p:spPr>
            <a:xfrm>
              <a:off x="6917729" y="4787860"/>
              <a:ext cx="364202"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Q</a:t>
              </a:r>
              <a:endParaRPr lang="zh-CN" altLang="en-US" b="1" dirty="0">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60420"/>
                                        </p:tgtEl>
                                        <p:attrNameLst>
                                          <p:attrName>style.visibility</p:attrName>
                                        </p:attrNameLst>
                                      </p:cBhvr>
                                      <p:to>
                                        <p:strVal val="visible"/>
                                      </p:to>
                                    </p:set>
                                    <p:animEffect transition="in" filter="wipe(left)">
                                      <p:cBhvr>
                                        <p:cTn id="14" dur="500"/>
                                        <p:tgtEl>
                                          <p:spTgt spid="604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 y="44624"/>
            <a:ext cx="9162909" cy="664986"/>
          </a:xfrm>
        </p:spPr>
        <p:txBody>
          <a:bodyPr/>
          <a:lstStyle/>
          <a:p>
            <a:pPr eaLnBrk="1" hangingPunct="1"/>
            <a:r>
              <a:rPr lang="en-US" altLang="zh-CN" dirty="0" smtClean="0">
                <a:ea typeface="宋体" charset="-122"/>
              </a:rPr>
              <a:t>2.5.2 </a:t>
            </a:r>
            <a:r>
              <a:rPr lang="zh-CN" altLang="en-US" dirty="0" smtClean="0">
                <a:ea typeface="宋体" charset="-122"/>
              </a:rPr>
              <a:t>替代定理（续</a:t>
            </a:r>
            <a:r>
              <a:rPr lang="en-US" altLang="zh-CN" dirty="0" smtClean="0">
                <a:ea typeface="宋体" charset="-122"/>
              </a:rPr>
              <a:t>1</a:t>
            </a:r>
            <a:r>
              <a:rPr lang="zh-CN" altLang="en-US" dirty="0" smtClean="0">
                <a:ea typeface="宋体" charset="-122"/>
              </a:rPr>
              <a:t>）</a:t>
            </a:r>
          </a:p>
        </p:txBody>
      </p:sp>
      <p:sp>
        <p:nvSpPr>
          <p:cNvPr id="61443" name="内容占位符 2"/>
          <p:cNvSpPr>
            <a:spLocks noGrp="1"/>
          </p:cNvSpPr>
          <p:nvPr>
            <p:ph sz="quarter" idx="11"/>
          </p:nvPr>
        </p:nvSpPr>
        <p:spPr/>
        <p:txBody>
          <a:bodyPr/>
          <a:lstStyle/>
          <a:p>
            <a:pPr eaLnBrk="1" hangingPunct="1">
              <a:spcBef>
                <a:spcPts val="600"/>
              </a:spcBef>
            </a:pPr>
            <a:r>
              <a:rPr lang="zh-CN" altLang="en-US" sz="2400" dirty="0" smtClean="0">
                <a:ea typeface="宋体" charset="-122"/>
              </a:rPr>
              <a:t>二端网络的端口电压、电流之间受到本身特性约束，相互不独立，只要</a:t>
            </a:r>
            <a:r>
              <a:rPr lang="en-US" altLang="zh-CN" sz="2400" dirty="0" smtClean="0">
                <a:ea typeface="宋体" charset="-122"/>
              </a:rPr>
              <a:t>N</a:t>
            </a:r>
            <a:r>
              <a:rPr lang="zh-CN" altLang="en-US" sz="2400" dirty="0" smtClean="0">
                <a:ea typeface="宋体" charset="-122"/>
              </a:rPr>
              <a:t>保持不变，工作点上电压和电流就不能任意变化，一旦电压确定，电流也就随之确定，反之亦然。</a:t>
            </a:r>
            <a:endParaRPr lang="en-US" altLang="zh-CN" sz="2400" dirty="0" smtClean="0">
              <a:ea typeface="宋体" charset="-122"/>
            </a:endParaRPr>
          </a:p>
          <a:p>
            <a:pPr eaLnBrk="1" hangingPunct="1">
              <a:spcBef>
                <a:spcPts val="600"/>
              </a:spcBef>
            </a:pPr>
            <a:r>
              <a:rPr lang="zh-CN" altLang="en-US" sz="2400" dirty="0" smtClean="0">
                <a:ea typeface="宋体" charset="-122"/>
              </a:rPr>
              <a:t>如果我们用另一个二端电路结构</a:t>
            </a:r>
            <a:r>
              <a:rPr lang="en-US" altLang="zh-CN" sz="2400" dirty="0" smtClean="0">
                <a:ea typeface="宋体" charset="-122"/>
              </a:rPr>
              <a:t>N’</a:t>
            </a:r>
            <a:r>
              <a:rPr lang="en-US" altLang="zh-CN" sz="2400" baseline="-25000" dirty="0" smtClean="0">
                <a:ea typeface="宋体" charset="-122"/>
              </a:rPr>
              <a:t>1</a:t>
            </a:r>
            <a:r>
              <a:rPr lang="zh-CN" altLang="en-US" sz="2400" dirty="0" smtClean="0">
                <a:ea typeface="宋体" charset="-122"/>
              </a:rPr>
              <a:t>替代</a:t>
            </a:r>
            <a:r>
              <a:rPr lang="en-US" altLang="zh-CN" sz="2400" dirty="0" smtClean="0">
                <a:ea typeface="宋体" charset="-122"/>
              </a:rPr>
              <a:t>N</a:t>
            </a:r>
            <a:r>
              <a:rPr lang="en-US" altLang="zh-CN" sz="2400" baseline="-25000" dirty="0" smtClean="0">
                <a:ea typeface="宋体" charset="-122"/>
              </a:rPr>
              <a:t>1</a:t>
            </a:r>
            <a:r>
              <a:rPr lang="zh-CN" altLang="en-US" sz="2400" dirty="0" smtClean="0">
                <a:ea typeface="宋体" charset="-122"/>
              </a:rPr>
              <a:t>，能保证替代后的</a:t>
            </a:r>
            <a:r>
              <a:rPr lang="en-US" altLang="zh-CN" sz="2400" dirty="0" smtClean="0">
                <a:ea typeface="宋体" charset="-122"/>
              </a:rPr>
              <a:t>N’</a:t>
            </a:r>
            <a:r>
              <a:rPr lang="en-US" altLang="zh-CN" sz="2400" baseline="-25000" dirty="0" smtClean="0">
                <a:ea typeface="宋体" charset="-122"/>
              </a:rPr>
              <a:t>1</a:t>
            </a:r>
            <a:r>
              <a:rPr lang="zh-CN" altLang="en-US" sz="2400" dirty="0" smtClean="0">
                <a:ea typeface="宋体" charset="-122"/>
              </a:rPr>
              <a:t>电压电流关系特性曲线过</a:t>
            </a:r>
            <a:r>
              <a:rPr lang="en-US" altLang="zh-CN" sz="2400" i="1" dirty="0" smtClean="0">
                <a:ea typeface="宋体" charset="-122"/>
              </a:rPr>
              <a:t>Q</a:t>
            </a:r>
            <a:r>
              <a:rPr lang="zh-CN" altLang="en-US" sz="2400" dirty="0" smtClean="0">
                <a:ea typeface="宋体" charset="-122"/>
              </a:rPr>
              <a:t>点，则</a:t>
            </a:r>
            <a:r>
              <a:rPr lang="en-US" altLang="zh-CN" sz="2400" dirty="0" smtClean="0">
                <a:ea typeface="宋体" charset="-122"/>
              </a:rPr>
              <a:t>N</a:t>
            </a:r>
            <a:r>
              <a:rPr lang="zh-CN" altLang="en-US" sz="2400" dirty="0" smtClean="0">
                <a:ea typeface="宋体" charset="-122"/>
              </a:rPr>
              <a:t>的内部工作就不会改变。</a:t>
            </a:r>
          </a:p>
          <a:p>
            <a:pPr eaLnBrk="1" hangingPunct="1">
              <a:lnSpc>
                <a:spcPct val="130000"/>
              </a:lnSpc>
            </a:pPr>
            <a:endParaRPr lang="zh-CN" altLang="en-US" sz="2400" dirty="0" smtClean="0">
              <a:ea typeface="宋体" charset="-122"/>
            </a:endParaRPr>
          </a:p>
        </p:txBody>
      </p:sp>
      <p:pic>
        <p:nvPicPr>
          <p:cNvPr id="61444" name="图片 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929063"/>
            <a:ext cx="6986587"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86250" y="4786313"/>
            <a:ext cx="714375" cy="500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69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1444"/>
                                        </p:tgtEl>
                                        <p:attrNameLst>
                                          <p:attrName>style.visibility</p:attrName>
                                        </p:attrNameLst>
                                      </p:cBhvr>
                                      <p:to>
                                        <p:strVal val="visible"/>
                                      </p:to>
                                    </p:set>
                                    <p:animEffect transition="in" filter="wipe(left)">
                                      <p:cBhvr>
                                        <p:cTn id="10"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44035" name="Rectangle 3"/>
          <p:cNvSpPr>
            <a:spLocks noGrp="1" noChangeArrowheads="1"/>
          </p:cNvSpPr>
          <p:nvPr>
            <p:ph sz="quarter" idx="11"/>
          </p:nvPr>
        </p:nvSpPr>
        <p:spPr/>
        <p:txBody>
          <a:bodyPr/>
          <a:lstStyle/>
          <a:p>
            <a:pPr eaLnBrk="1" hangingPunct="1"/>
            <a:r>
              <a:rPr lang="zh-CN" altLang="en-US" sz="2400" dirty="0" smtClean="0">
                <a:ea typeface="宋体" charset="-122"/>
              </a:rPr>
              <a:t>电阻的串联等效、分压</a:t>
            </a:r>
          </a:p>
          <a:p>
            <a:pPr lvl="1" eaLnBrk="1" hangingPunct="1">
              <a:lnSpc>
                <a:spcPct val="120000"/>
              </a:lnSpc>
            </a:pPr>
            <a:r>
              <a:rPr lang="zh-CN" altLang="en-US" sz="2400" dirty="0" smtClean="0"/>
              <a:t>串联连接：在电路中，如果两个二端元件首尾相连（且连接处无其他元件端点连接，即中间无分叉），流过同一个电流，称这两个元件串联。</a:t>
            </a:r>
          </a:p>
        </p:txBody>
      </p:sp>
      <p:sp>
        <p:nvSpPr>
          <p:cNvPr id="76804" name="Text Box 4"/>
          <p:cNvSpPr txBox="1">
            <a:spLocks noChangeArrowheads="1"/>
          </p:cNvSpPr>
          <p:nvPr/>
        </p:nvSpPr>
        <p:spPr bwMode="auto">
          <a:xfrm>
            <a:off x="517525" y="2714625"/>
            <a:ext cx="447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两个电阻</a:t>
            </a:r>
            <a:r>
              <a:rPr kumimoji="1" lang="en-US" altLang="zh-CN" sz="2400" b="1" i="1">
                <a:solidFill>
                  <a:schemeClr val="tx2"/>
                </a:solidFill>
                <a:latin typeface="Times New Roman" pitchFamily="18" charset="0"/>
              </a:rPr>
              <a:t>R</a:t>
            </a:r>
            <a:r>
              <a:rPr kumimoji="1" lang="en-US" altLang="zh-CN" sz="2400" b="1" baseline="-25000">
                <a:solidFill>
                  <a:schemeClr val="tx2"/>
                </a:solidFill>
                <a:latin typeface="Times New Roman" pitchFamily="18" charset="0"/>
              </a:rPr>
              <a:t>1</a:t>
            </a:r>
            <a:r>
              <a:rPr kumimoji="1" lang="zh-CN" altLang="en-US" sz="2400" b="1">
                <a:solidFill>
                  <a:schemeClr val="tx2"/>
                </a:solidFill>
                <a:latin typeface="Times New Roman" pitchFamily="18" charset="0"/>
              </a:rPr>
              <a:t>和</a:t>
            </a:r>
            <a:r>
              <a:rPr kumimoji="1" lang="en-US" altLang="zh-CN" sz="2400" b="1" i="1">
                <a:solidFill>
                  <a:schemeClr val="tx2"/>
                </a:solidFill>
                <a:latin typeface="Times New Roman" pitchFamily="18" charset="0"/>
              </a:rPr>
              <a:t>R</a:t>
            </a:r>
            <a:r>
              <a:rPr kumimoji="1" lang="en-US" altLang="zh-CN" sz="2400" b="1" baseline="-25000">
                <a:solidFill>
                  <a:schemeClr val="tx2"/>
                </a:solidFill>
                <a:latin typeface="Times New Roman" pitchFamily="18" charset="0"/>
              </a:rPr>
              <a:t>2</a:t>
            </a:r>
            <a:r>
              <a:rPr kumimoji="1" lang="zh-CN" altLang="en-US" sz="2400" b="1">
                <a:solidFill>
                  <a:schemeClr val="tx2"/>
                </a:solidFill>
                <a:latin typeface="Times New Roman" pitchFamily="18" charset="0"/>
              </a:rPr>
              <a:t>串联连接如图。</a:t>
            </a:r>
          </a:p>
        </p:txBody>
      </p:sp>
      <p:grpSp>
        <p:nvGrpSpPr>
          <p:cNvPr id="2" name="Group 12"/>
          <p:cNvGrpSpPr>
            <a:grpSpLocks/>
          </p:cNvGrpSpPr>
          <p:nvPr/>
        </p:nvGrpSpPr>
        <p:grpSpPr bwMode="auto">
          <a:xfrm>
            <a:off x="839788" y="3028950"/>
            <a:ext cx="1706562" cy="2992438"/>
            <a:chOff x="303" y="2186"/>
            <a:chExt cx="1075" cy="1885"/>
          </a:xfrm>
        </p:grpSpPr>
        <p:sp>
          <p:nvSpPr>
            <p:cNvPr id="44046" name="Rectangle 13"/>
            <p:cNvSpPr>
              <a:spLocks noChangeArrowheads="1"/>
            </p:cNvSpPr>
            <p:nvPr/>
          </p:nvSpPr>
          <p:spPr bwMode="auto">
            <a:xfrm>
              <a:off x="576" y="2854"/>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44047" name="Rectangle 14"/>
            <p:cNvSpPr>
              <a:spLocks noChangeArrowheads="1"/>
            </p:cNvSpPr>
            <p:nvPr/>
          </p:nvSpPr>
          <p:spPr bwMode="auto">
            <a:xfrm>
              <a:off x="576" y="3478"/>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44048" name="Line 15"/>
            <p:cNvSpPr>
              <a:spLocks noChangeShapeType="1"/>
            </p:cNvSpPr>
            <p:nvPr/>
          </p:nvSpPr>
          <p:spPr bwMode="auto">
            <a:xfrm>
              <a:off x="624" y="251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6"/>
            <p:cNvSpPr>
              <a:spLocks noChangeShapeType="1"/>
            </p:cNvSpPr>
            <p:nvPr/>
          </p:nvSpPr>
          <p:spPr bwMode="auto">
            <a:xfrm>
              <a:off x="624" y="314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7"/>
            <p:cNvSpPr>
              <a:spLocks noChangeShapeType="1"/>
            </p:cNvSpPr>
            <p:nvPr/>
          </p:nvSpPr>
          <p:spPr bwMode="auto">
            <a:xfrm>
              <a:off x="624" y="376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8"/>
            <p:cNvSpPr>
              <a:spLocks noChangeShapeType="1"/>
            </p:cNvSpPr>
            <p:nvPr/>
          </p:nvSpPr>
          <p:spPr bwMode="auto">
            <a:xfrm>
              <a:off x="624" y="2518"/>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9"/>
            <p:cNvSpPr>
              <a:spLocks noChangeShapeType="1"/>
            </p:cNvSpPr>
            <p:nvPr/>
          </p:nvSpPr>
          <p:spPr bwMode="auto">
            <a:xfrm>
              <a:off x="624" y="4006"/>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Text Box 20"/>
            <p:cNvSpPr txBox="1">
              <a:spLocks noChangeArrowheads="1"/>
            </p:cNvSpPr>
            <p:nvPr/>
          </p:nvSpPr>
          <p:spPr bwMode="auto">
            <a:xfrm>
              <a:off x="1104" y="2374"/>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a</a:t>
              </a:r>
            </a:p>
          </p:txBody>
        </p:sp>
        <p:sp>
          <p:nvSpPr>
            <p:cNvPr id="44054" name="Text Box 21"/>
            <p:cNvSpPr txBox="1">
              <a:spLocks noChangeArrowheads="1"/>
            </p:cNvSpPr>
            <p:nvPr/>
          </p:nvSpPr>
          <p:spPr bwMode="auto">
            <a:xfrm>
              <a:off x="1084" y="384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chemeClr val="tx2"/>
                  </a:solidFill>
                  <a:latin typeface="Times New Roman" pitchFamily="18" charset="0"/>
                  <a:cs typeface="Times New Roman" pitchFamily="18" charset="0"/>
                </a:rPr>
                <a:t>b</a:t>
              </a:r>
            </a:p>
          </p:txBody>
        </p:sp>
        <p:sp>
          <p:nvSpPr>
            <p:cNvPr id="44055" name="Text Box 22"/>
            <p:cNvSpPr txBox="1">
              <a:spLocks noChangeArrowheads="1"/>
            </p:cNvSpPr>
            <p:nvPr/>
          </p:nvSpPr>
          <p:spPr bwMode="auto">
            <a:xfrm>
              <a:off x="710" y="283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1</a:t>
              </a:r>
              <a:endParaRPr kumimoji="1" lang="en-US" altLang="zh-CN">
                <a:solidFill>
                  <a:schemeClr val="tx2"/>
                </a:solidFill>
                <a:latin typeface="Times New Roman" pitchFamily="18" charset="0"/>
                <a:cs typeface="Times New Roman" pitchFamily="18" charset="0"/>
              </a:endParaRPr>
            </a:p>
          </p:txBody>
        </p:sp>
        <p:sp>
          <p:nvSpPr>
            <p:cNvPr id="44056" name="Text Box 23"/>
            <p:cNvSpPr txBox="1">
              <a:spLocks noChangeArrowheads="1"/>
            </p:cNvSpPr>
            <p:nvPr/>
          </p:nvSpPr>
          <p:spPr bwMode="auto">
            <a:xfrm>
              <a:off x="710" y="345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R</a:t>
              </a:r>
              <a:r>
                <a:rPr kumimoji="1" lang="en-US" altLang="zh-CN" baseline="-250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sp>
          <p:nvSpPr>
            <p:cNvPr id="44057" name="Line 24"/>
            <p:cNvSpPr>
              <a:spLocks noChangeShapeType="1"/>
            </p:cNvSpPr>
            <p:nvPr/>
          </p:nvSpPr>
          <p:spPr bwMode="auto">
            <a:xfrm>
              <a:off x="432" y="2710"/>
              <a:ext cx="0" cy="4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arrow" w="med" len="med"/>
                </a14:hiddenLine>
              </a:ext>
            </a:extLst>
          </p:spPr>
          <p:txBody>
            <a:bodyPr wrap="none" anchor="ctr"/>
            <a:lstStyle/>
            <a:p>
              <a:endParaRPr lang="zh-CN" altLang="en-US"/>
            </a:p>
          </p:txBody>
        </p:sp>
        <p:sp>
          <p:nvSpPr>
            <p:cNvPr id="44058" name="Line 25"/>
            <p:cNvSpPr>
              <a:spLocks noChangeShapeType="1"/>
            </p:cNvSpPr>
            <p:nvPr/>
          </p:nvSpPr>
          <p:spPr bwMode="auto">
            <a:xfrm>
              <a:off x="432" y="3382"/>
              <a:ext cx="0" cy="4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arrow" w="med" len="med"/>
                </a14:hiddenLine>
              </a:ext>
            </a:extLst>
          </p:spPr>
          <p:txBody>
            <a:bodyPr wrap="none" anchor="ctr"/>
            <a:lstStyle/>
            <a:p>
              <a:endParaRPr lang="zh-CN" altLang="en-US"/>
            </a:p>
          </p:txBody>
        </p:sp>
        <p:sp>
          <p:nvSpPr>
            <p:cNvPr id="44059" name="Text Box 26"/>
            <p:cNvSpPr txBox="1">
              <a:spLocks noChangeArrowheads="1"/>
            </p:cNvSpPr>
            <p:nvPr/>
          </p:nvSpPr>
          <p:spPr bwMode="auto">
            <a:xfrm>
              <a:off x="303" y="2618"/>
              <a:ext cx="2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1</a:t>
              </a:r>
            </a:p>
            <a:p>
              <a:pPr eaLnBrk="1" hangingPunct="1"/>
              <a:r>
                <a:rPr kumimoji="1" lang="en-US" altLang="zh-CN" i="1">
                  <a:solidFill>
                    <a:schemeClr val="tx2"/>
                  </a:solidFill>
                  <a:latin typeface="Times New Roman" pitchFamily="18" charset="0"/>
                  <a:cs typeface="Times New Roman" pitchFamily="18" charset="0"/>
                </a:rPr>
                <a:t>_</a:t>
              </a:r>
            </a:p>
          </p:txBody>
        </p:sp>
        <p:sp>
          <p:nvSpPr>
            <p:cNvPr id="44060" name="Text Box 27"/>
            <p:cNvSpPr txBox="1">
              <a:spLocks noChangeArrowheads="1"/>
            </p:cNvSpPr>
            <p:nvPr/>
          </p:nvSpPr>
          <p:spPr bwMode="auto">
            <a:xfrm>
              <a:off x="303" y="3293"/>
              <a:ext cx="2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2</a:t>
              </a:r>
            </a:p>
            <a:p>
              <a:pPr eaLnBrk="1" hangingPunct="1"/>
              <a:r>
                <a:rPr kumimoji="1" lang="en-US" altLang="zh-CN" i="1">
                  <a:solidFill>
                    <a:schemeClr val="tx2"/>
                  </a:solidFill>
                  <a:latin typeface="Times New Roman" pitchFamily="18" charset="0"/>
                  <a:cs typeface="Times New Roman" pitchFamily="18" charset="0"/>
                </a:rPr>
                <a:t>_</a:t>
              </a:r>
            </a:p>
          </p:txBody>
        </p:sp>
        <p:sp>
          <p:nvSpPr>
            <p:cNvPr id="44061" name="Line 28"/>
            <p:cNvSpPr>
              <a:spLocks noChangeShapeType="1"/>
            </p:cNvSpPr>
            <p:nvPr/>
          </p:nvSpPr>
          <p:spPr bwMode="auto">
            <a:xfrm>
              <a:off x="1104" y="2736"/>
              <a:ext cx="0" cy="1056"/>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Text Box 29"/>
            <p:cNvSpPr txBox="1">
              <a:spLocks noChangeArrowheads="1"/>
            </p:cNvSpPr>
            <p:nvPr/>
          </p:nvSpPr>
          <p:spPr bwMode="auto">
            <a:xfrm>
              <a:off x="1190" y="305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u</a:t>
              </a:r>
            </a:p>
          </p:txBody>
        </p:sp>
        <p:sp>
          <p:nvSpPr>
            <p:cNvPr id="44063" name="Line 30"/>
            <p:cNvSpPr>
              <a:spLocks noChangeShapeType="1"/>
            </p:cNvSpPr>
            <p:nvPr/>
          </p:nvSpPr>
          <p:spPr bwMode="auto">
            <a:xfrm flipH="1">
              <a:off x="720" y="2400"/>
              <a:ext cx="384"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Text Box 31"/>
            <p:cNvSpPr txBox="1">
              <a:spLocks noChangeArrowheads="1"/>
            </p:cNvSpPr>
            <p:nvPr/>
          </p:nvSpPr>
          <p:spPr bwMode="auto">
            <a:xfrm>
              <a:off x="1142" y="2186"/>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p>
          </p:txBody>
        </p:sp>
      </p:grpSp>
      <p:sp>
        <p:nvSpPr>
          <p:cNvPr id="76832" name="Text Box 32"/>
          <p:cNvSpPr txBox="1">
            <a:spLocks noChangeArrowheads="1"/>
          </p:cNvSpPr>
          <p:nvPr/>
        </p:nvSpPr>
        <p:spPr bwMode="auto">
          <a:xfrm>
            <a:off x="2740025" y="444817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按照欧姆定律：</a:t>
            </a:r>
          </a:p>
        </p:txBody>
      </p:sp>
      <p:sp>
        <p:nvSpPr>
          <p:cNvPr id="76833" name="Rectangle 33"/>
          <p:cNvSpPr>
            <a:spLocks noChangeArrowheads="1"/>
          </p:cNvSpPr>
          <p:nvPr/>
        </p:nvSpPr>
        <p:spPr bwMode="auto">
          <a:xfrm>
            <a:off x="5153025" y="4448175"/>
            <a:ext cx="113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i="1">
                <a:solidFill>
                  <a:schemeClr val="tx2"/>
                </a:solidFill>
                <a:latin typeface="Times New Roman" pitchFamily="18" charset="0"/>
                <a:cs typeface="Times New Roman" pitchFamily="18" charset="0"/>
              </a:rPr>
              <a:t>u</a:t>
            </a:r>
            <a:r>
              <a:rPr kumimoji="1" lang="en-US" altLang="zh-CN" sz="2400" baseline="-25000">
                <a:solidFill>
                  <a:schemeClr val="tx2"/>
                </a:solidFill>
                <a:latin typeface="Times New Roman" pitchFamily="18" charset="0"/>
                <a:cs typeface="Times New Roman" pitchFamily="18" charset="0"/>
              </a:rPr>
              <a:t>1</a:t>
            </a:r>
            <a:r>
              <a:rPr kumimoji="1" lang="en-US" altLang="zh-CN" sz="2400" i="1">
                <a:solidFill>
                  <a:schemeClr val="tx2"/>
                </a:solidFill>
                <a:latin typeface="Times New Roman" pitchFamily="18" charset="0"/>
                <a:cs typeface="Times New Roman" pitchFamily="18" charset="0"/>
              </a:rPr>
              <a:t>=R</a:t>
            </a:r>
            <a:r>
              <a:rPr kumimoji="1" lang="en-US" altLang="zh-CN" sz="2400" baseline="-25000">
                <a:solidFill>
                  <a:schemeClr val="tx2"/>
                </a:solidFill>
                <a:latin typeface="Times New Roman" pitchFamily="18" charset="0"/>
                <a:cs typeface="Times New Roman" pitchFamily="18" charset="0"/>
              </a:rPr>
              <a:t>1</a:t>
            </a:r>
            <a:r>
              <a:rPr kumimoji="1" lang="en-US" altLang="zh-CN" sz="2400">
                <a:solidFill>
                  <a:schemeClr val="tx2"/>
                </a:solidFill>
                <a:latin typeface="Times New Roman" pitchFamily="18" charset="0"/>
                <a:cs typeface="Times New Roman" pitchFamily="18" charset="0"/>
              </a:rPr>
              <a:t>·</a:t>
            </a:r>
            <a:r>
              <a:rPr kumimoji="1" lang="en-US" altLang="zh-CN" sz="2400" i="1">
                <a:solidFill>
                  <a:schemeClr val="tx2"/>
                </a:solidFill>
                <a:latin typeface="Times New Roman" pitchFamily="18" charset="0"/>
                <a:cs typeface="Times New Roman" pitchFamily="18" charset="0"/>
              </a:rPr>
              <a:t>i</a:t>
            </a:r>
          </a:p>
        </p:txBody>
      </p:sp>
      <p:sp>
        <p:nvSpPr>
          <p:cNvPr id="76834" name="Rectangle 34"/>
          <p:cNvSpPr>
            <a:spLocks noChangeArrowheads="1"/>
          </p:cNvSpPr>
          <p:nvPr/>
        </p:nvSpPr>
        <p:spPr bwMode="auto">
          <a:xfrm>
            <a:off x="6654800" y="4448175"/>
            <a:ext cx="113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i="1">
                <a:solidFill>
                  <a:schemeClr val="tx2"/>
                </a:solidFill>
                <a:latin typeface="Times New Roman" pitchFamily="18" charset="0"/>
                <a:cs typeface="Times New Roman" pitchFamily="18" charset="0"/>
              </a:rPr>
              <a:t>u</a:t>
            </a:r>
            <a:r>
              <a:rPr kumimoji="1" lang="en-US" altLang="zh-CN" sz="2400" baseline="-25000">
                <a:solidFill>
                  <a:schemeClr val="tx2"/>
                </a:solidFill>
                <a:latin typeface="Times New Roman" pitchFamily="18" charset="0"/>
                <a:cs typeface="Times New Roman" pitchFamily="18" charset="0"/>
              </a:rPr>
              <a:t>2</a:t>
            </a:r>
            <a:r>
              <a:rPr kumimoji="1" lang="en-US" altLang="zh-CN" sz="2400" i="1">
                <a:solidFill>
                  <a:schemeClr val="tx2"/>
                </a:solidFill>
                <a:latin typeface="Times New Roman" pitchFamily="18" charset="0"/>
                <a:cs typeface="Times New Roman" pitchFamily="18" charset="0"/>
              </a:rPr>
              <a:t>=R</a:t>
            </a:r>
            <a:r>
              <a:rPr kumimoji="1" lang="en-US" altLang="zh-CN" sz="2400" baseline="-25000">
                <a:solidFill>
                  <a:schemeClr val="tx2"/>
                </a:solidFill>
                <a:latin typeface="Times New Roman" pitchFamily="18" charset="0"/>
                <a:cs typeface="Times New Roman" pitchFamily="18" charset="0"/>
              </a:rPr>
              <a:t>2</a:t>
            </a:r>
            <a:r>
              <a:rPr kumimoji="1" lang="en-US" altLang="zh-CN" sz="2400">
                <a:solidFill>
                  <a:schemeClr val="tx2"/>
                </a:solidFill>
                <a:latin typeface="Times New Roman" pitchFamily="18" charset="0"/>
                <a:cs typeface="Times New Roman" pitchFamily="18" charset="0"/>
              </a:rPr>
              <a:t>·</a:t>
            </a:r>
            <a:r>
              <a:rPr kumimoji="1" lang="en-US" altLang="zh-CN" sz="2400" i="1">
                <a:solidFill>
                  <a:schemeClr val="tx2"/>
                </a:solidFill>
                <a:latin typeface="Times New Roman" pitchFamily="18" charset="0"/>
                <a:cs typeface="Times New Roman" pitchFamily="18" charset="0"/>
              </a:rPr>
              <a:t>i</a:t>
            </a:r>
          </a:p>
        </p:txBody>
      </p:sp>
      <p:sp>
        <p:nvSpPr>
          <p:cNvPr id="76835" name="Text Box 35"/>
          <p:cNvSpPr txBox="1">
            <a:spLocks noChangeArrowheads="1"/>
          </p:cNvSpPr>
          <p:nvPr/>
        </p:nvSpPr>
        <p:spPr bwMode="auto">
          <a:xfrm>
            <a:off x="2740025" y="5048250"/>
            <a:ext cx="177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根据</a:t>
            </a:r>
            <a:r>
              <a:rPr kumimoji="1" lang="en-US" altLang="zh-CN" sz="2400" b="1">
                <a:solidFill>
                  <a:schemeClr val="tx2"/>
                </a:solidFill>
                <a:latin typeface="Times New Roman" pitchFamily="18" charset="0"/>
              </a:rPr>
              <a:t>KVL</a:t>
            </a:r>
            <a:r>
              <a:rPr kumimoji="1" lang="zh-CN" altLang="en-US" sz="2400" b="1">
                <a:solidFill>
                  <a:schemeClr val="tx2"/>
                </a:solidFill>
                <a:latin typeface="Times New Roman" pitchFamily="18" charset="0"/>
              </a:rPr>
              <a:t>：</a:t>
            </a:r>
          </a:p>
        </p:txBody>
      </p:sp>
      <p:sp>
        <p:nvSpPr>
          <p:cNvPr id="76836" name="Rectangle 36"/>
          <p:cNvSpPr>
            <a:spLocks noChangeArrowheads="1"/>
          </p:cNvSpPr>
          <p:nvPr/>
        </p:nvSpPr>
        <p:spPr bwMode="auto">
          <a:xfrm>
            <a:off x="5153025" y="5046663"/>
            <a:ext cx="1455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i="1">
                <a:solidFill>
                  <a:schemeClr val="tx2"/>
                </a:solidFill>
                <a:latin typeface="Times New Roman" pitchFamily="18" charset="0"/>
                <a:cs typeface="Times New Roman" pitchFamily="18" charset="0"/>
              </a:rPr>
              <a:t>u= u</a:t>
            </a:r>
            <a:r>
              <a:rPr kumimoji="1" lang="en-US" altLang="zh-CN" sz="2400" baseline="-25000">
                <a:solidFill>
                  <a:schemeClr val="tx2"/>
                </a:solidFill>
                <a:latin typeface="Times New Roman" pitchFamily="18" charset="0"/>
                <a:cs typeface="Times New Roman" pitchFamily="18" charset="0"/>
              </a:rPr>
              <a:t>1</a:t>
            </a:r>
            <a:r>
              <a:rPr kumimoji="1" lang="en-US" altLang="zh-CN" sz="2400" i="1">
                <a:solidFill>
                  <a:schemeClr val="tx2"/>
                </a:solidFill>
                <a:latin typeface="Times New Roman" pitchFamily="18" charset="0"/>
                <a:cs typeface="Times New Roman" pitchFamily="18" charset="0"/>
              </a:rPr>
              <a:t>+ u</a:t>
            </a:r>
            <a:r>
              <a:rPr kumimoji="1" lang="en-US" altLang="zh-CN" sz="2400" baseline="-25000">
                <a:solidFill>
                  <a:schemeClr val="tx2"/>
                </a:solidFill>
                <a:latin typeface="Times New Roman" pitchFamily="18" charset="0"/>
                <a:cs typeface="Times New Roman" pitchFamily="18" charset="0"/>
              </a:rPr>
              <a:t>2</a:t>
            </a:r>
          </a:p>
        </p:txBody>
      </p:sp>
      <p:sp>
        <p:nvSpPr>
          <p:cNvPr id="76837" name="Text Box 37"/>
          <p:cNvSpPr txBox="1">
            <a:spLocks noChangeArrowheads="1"/>
          </p:cNvSpPr>
          <p:nvPr/>
        </p:nvSpPr>
        <p:spPr bwMode="auto">
          <a:xfrm>
            <a:off x="2740025" y="5702300"/>
            <a:ext cx="216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chemeClr val="tx2"/>
                </a:solidFill>
                <a:latin typeface="Times New Roman" pitchFamily="18" charset="0"/>
              </a:rPr>
              <a:t>a-b</a:t>
            </a:r>
            <a:r>
              <a:rPr kumimoji="1" lang="zh-CN" altLang="en-US" sz="2400" b="1">
                <a:solidFill>
                  <a:schemeClr val="tx2"/>
                </a:solidFill>
                <a:latin typeface="Times New Roman" pitchFamily="18" charset="0"/>
              </a:rPr>
              <a:t>端外特性：</a:t>
            </a:r>
          </a:p>
        </p:txBody>
      </p:sp>
      <p:sp>
        <p:nvSpPr>
          <p:cNvPr id="76838" name="Rectangle 38"/>
          <p:cNvSpPr>
            <a:spLocks noChangeArrowheads="1"/>
          </p:cNvSpPr>
          <p:nvPr/>
        </p:nvSpPr>
        <p:spPr bwMode="auto">
          <a:xfrm>
            <a:off x="5153025" y="5627688"/>
            <a:ext cx="255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i="1">
                <a:solidFill>
                  <a:schemeClr val="tx2"/>
                </a:solidFill>
                <a:latin typeface="Times New Roman" pitchFamily="18" charset="0"/>
                <a:cs typeface="Times New Roman" pitchFamily="18" charset="0"/>
              </a:rPr>
              <a:t>u= </a:t>
            </a:r>
            <a:r>
              <a:rPr kumimoji="1" lang="en-US" altLang="zh-CN" sz="2400">
                <a:solidFill>
                  <a:schemeClr val="tx2"/>
                </a:solidFill>
                <a:latin typeface="Times New Roman" pitchFamily="18" charset="0"/>
                <a:cs typeface="Times New Roman" pitchFamily="18" charset="0"/>
              </a:rPr>
              <a:t>(</a:t>
            </a:r>
            <a:r>
              <a:rPr kumimoji="1" lang="en-US" altLang="zh-CN" sz="2400" i="1">
                <a:solidFill>
                  <a:schemeClr val="tx2"/>
                </a:solidFill>
                <a:latin typeface="Times New Roman" pitchFamily="18" charset="0"/>
                <a:cs typeface="Times New Roman" pitchFamily="18" charset="0"/>
              </a:rPr>
              <a:t>R</a:t>
            </a:r>
            <a:r>
              <a:rPr kumimoji="1" lang="en-US" altLang="zh-CN" sz="2400" baseline="-25000">
                <a:solidFill>
                  <a:schemeClr val="tx2"/>
                </a:solidFill>
                <a:latin typeface="Times New Roman" pitchFamily="18" charset="0"/>
                <a:cs typeface="Times New Roman" pitchFamily="18" charset="0"/>
              </a:rPr>
              <a:t>1</a:t>
            </a:r>
            <a:r>
              <a:rPr kumimoji="1" lang="en-US" altLang="zh-CN" sz="2400" i="1">
                <a:solidFill>
                  <a:schemeClr val="tx2"/>
                </a:solidFill>
                <a:latin typeface="Times New Roman" pitchFamily="18" charset="0"/>
                <a:cs typeface="Times New Roman" pitchFamily="18" charset="0"/>
              </a:rPr>
              <a:t>+ R</a:t>
            </a:r>
            <a:r>
              <a:rPr kumimoji="1" lang="en-US" altLang="zh-CN" sz="2400" baseline="-25000">
                <a:solidFill>
                  <a:schemeClr val="tx2"/>
                </a:solidFill>
                <a:latin typeface="Times New Roman" pitchFamily="18" charset="0"/>
                <a:cs typeface="Times New Roman" pitchFamily="18" charset="0"/>
              </a:rPr>
              <a:t>2</a:t>
            </a:r>
            <a:r>
              <a:rPr kumimoji="1" lang="en-US" altLang="zh-CN" sz="2400">
                <a:solidFill>
                  <a:schemeClr val="tx2"/>
                </a:solidFill>
                <a:latin typeface="Times New Roman" pitchFamily="18" charset="0"/>
                <a:cs typeface="Times New Roman" pitchFamily="18" charset="0"/>
              </a:rPr>
              <a:t>)·</a:t>
            </a:r>
            <a:r>
              <a:rPr kumimoji="1" lang="en-US" altLang="zh-CN" sz="2400" i="1">
                <a:solidFill>
                  <a:schemeClr val="tx2"/>
                </a:solidFill>
                <a:latin typeface="Times New Roman" pitchFamily="18" charset="0"/>
                <a:cs typeface="Times New Roman" pitchFamily="18" charset="0"/>
              </a:rPr>
              <a:t>i= R·i</a:t>
            </a:r>
            <a:endParaRPr kumimoji="1" lang="en-US" altLang="zh-CN" sz="2400" i="1" baseline="-25000">
              <a:solidFill>
                <a:schemeClr val="tx2"/>
              </a:solidFill>
              <a:latin typeface="Times New Roman" pitchFamily="18" charset="0"/>
              <a:cs typeface="Times New Roman" pitchFamily="18" charset="0"/>
            </a:endParaRPr>
          </a:p>
        </p:txBody>
      </p:sp>
      <p:sp>
        <p:nvSpPr>
          <p:cNvPr id="76839" name="Text Box 39"/>
          <p:cNvSpPr txBox="1">
            <a:spLocks noChangeArrowheads="1"/>
          </p:cNvSpPr>
          <p:nvPr/>
        </p:nvSpPr>
        <p:spPr bwMode="auto">
          <a:xfrm>
            <a:off x="2971800" y="3176588"/>
            <a:ext cx="595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rPr>
              <a:t>外接端</a:t>
            </a:r>
            <a:r>
              <a:rPr kumimoji="1" lang="en-US" altLang="zh-CN" sz="2400" b="1">
                <a:solidFill>
                  <a:schemeClr val="tx2"/>
                </a:solidFill>
                <a:latin typeface="Times New Roman" pitchFamily="18" charset="0"/>
              </a:rPr>
              <a:t>a</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b</a:t>
            </a:r>
            <a:r>
              <a:rPr kumimoji="1" lang="zh-CN" altLang="en-US" sz="2400" b="1">
                <a:solidFill>
                  <a:schemeClr val="tx2"/>
                </a:solidFill>
                <a:latin typeface="Times New Roman" pitchFamily="18" charset="0"/>
              </a:rPr>
              <a:t>，电压 </a:t>
            </a:r>
            <a:r>
              <a:rPr kumimoji="1" lang="en-US" altLang="zh-CN" sz="2400" b="1" i="1">
                <a:solidFill>
                  <a:schemeClr val="tx2"/>
                </a:solidFill>
                <a:latin typeface="Times New Roman" pitchFamily="18" charset="0"/>
              </a:rPr>
              <a:t>u</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和电流 </a:t>
            </a:r>
            <a:r>
              <a:rPr kumimoji="1" lang="en-US" altLang="zh-CN" sz="2400" b="1" i="1">
                <a:solidFill>
                  <a:schemeClr val="tx2"/>
                </a:solidFill>
                <a:latin typeface="Times New Roman" pitchFamily="18" charset="0"/>
              </a:rPr>
              <a:t>i</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之间的关系表达了这一部分电路的外特性。</a:t>
            </a:r>
          </a:p>
        </p:txBody>
      </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6804"/>
                                        </p:tgtEl>
                                        <p:attrNameLst>
                                          <p:attrName>style.visibility</p:attrName>
                                        </p:attrNameLst>
                                      </p:cBhvr>
                                      <p:to>
                                        <p:strVal val="visible"/>
                                      </p:to>
                                    </p:set>
                                  </p:childTnLst>
                                </p:cTn>
                              </p:par>
                            </p:childTnLst>
                          </p:cTn>
                        </p:par>
                        <p:par>
                          <p:cTn id="7" fill="hold" nodeType="afterGroup">
                            <p:stCondLst>
                              <p:cond delay="12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76839"/>
                                        </p:tgtEl>
                                        <p:attrNameLst>
                                          <p:attrName>style.visibility</p:attrName>
                                        </p:attrNameLst>
                                      </p:cBhvr>
                                      <p:to>
                                        <p:strVal val="visible"/>
                                      </p:to>
                                    </p:set>
                                  </p:childTnLst>
                                </p:cTn>
                              </p:par>
                            </p:childTnLst>
                          </p:cTn>
                        </p:par>
                        <p:par>
                          <p:cTn id="14" fill="hold" nodeType="afterGroup">
                            <p:stCondLst>
                              <p:cond delay="2475"/>
                            </p:stCondLst>
                            <p:childTnLst>
                              <p:par>
                                <p:cTn id="15" presetID="1" presetClass="entr" presetSubtype="0" fill="hold" grpId="0" nodeType="afterEffect">
                                  <p:stCondLst>
                                    <p:cond delay="0"/>
                                  </p:stCondLst>
                                  <p:iterate type="lt">
                                    <p:tmAbs val="75"/>
                                  </p:iterate>
                                  <p:childTnLst>
                                    <p:set>
                                      <p:cBhvr>
                                        <p:cTn id="16" dur="1" fill="hold">
                                          <p:stCondLst>
                                            <p:cond delay="74"/>
                                          </p:stCondLst>
                                        </p:cTn>
                                        <p:tgtEl>
                                          <p:spTgt spid="76832"/>
                                        </p:tgtEl>
                                        <p:attrNameLst>
                                          <p:attrName>style.visibility</p:attrName>
                                        </p:attrNameLst>
                                      </p:cBhvr>
                                      <p:to>
                                        <p:strVal val="visible"/>
                                      </p:to>
                                    </p:set>
                                  </p:childTnLst>
                                </p:cTn>
                              </p:par>
                            </p:childTnLst>
                          </p:cTn>
                        </p:par>
                        <p:par>
                          <p:cTn id="17" fill="hold" nodeType="afterGroup">
                            <p:stCondLst>
                              <p:cond delay="30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76833"/>
                                        </p:tgtEl>
                                        <p:attrNameLst>
                                          <p:attrName>style.visibility</p:attrName>
                                        </p:attrNameLst>
                                      </p:cBhvr>
                                      <p:to>
                                        <p:strVal val="visible"/>
                                      </p:to>
                                    </p:set>
                                  </p:childTnLst>
                                </p:cTn>
                              </p:par>
                            </p:childTnLst>
                          </p:cTn>
                        </p:par>
                        <p:par>
                          <p:cTn id="20" fill="hold" nodeType="afterGroup">
                            <p:stCondLst>
                              <p:cond delay="352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68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76835"/>
                                        </p:tgtEl>
                                        <p:attrNameLst>
                                          <p:attrName>style.visibility</p:attrName>
                                        </p:attrNameLst>
                                      </p:cBhvr>
                                      <p:to>
                                        <p:strVal val="visible"/>
                                      </p:to>
                                    </p:set>
                                  </p:childTnLst>
                                </p:cTn>
                              </p:par>
                            </p:childTnLst>
                          </p:cTn>
                        </p:par>
                        <p:par>
                          <p:cTn id="27" fill="hold" nodeType="afterGroup">
                            <p:stCondLst>
                              <p:cond delay="450"/>
                            </p:stCondLst>
                            <p:childTnLst>
                              <p:par>
                                <p:cTn id="28" presetID="1" presetClass="entr" presetSubtype="0" fill="hold" grpId="0" nodeType="afterEffect">
                                  <p:stCondLst>
                                    <p:cond delay="0"/>
                                  </p:stCondLst>
                                  <p:iterate type="lt">
                                    <p:tmAbs val="75"/>
                                  </p:iterate>
                                  <p:childTnLst>
                                    <p:set>
                                      <p:cBhvr>
                                        <p:cTn id="29" dur="1" fill="hold">
                                          <p:stCondLst>
                                            <p:cond delay="74"/>
                                          </p:stCondLst>
                                        </p:cTn>
                                        <p:tgtEl>
                                          <p:spTgt spid="768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76837"/>
                                        </p:tgtEl>
                                        <p:attrNameLst>
                                          <p:attrName>style.visibility</p:attrName>
                                        </p:attrNameLst>
                                      </p:cBhvr>
                                      <p:to>
                                        <p:strVal val="visible"/>
                                      </p:to>
                                    </p:set>
                                  </p:childTnLst>
                                </p:cTn>
                              </p:par>
                            </p:childTnLst>
                          </p:cTn>
                        </p:par>
                        <p:par>
                          <p:cTn id="34" fill="hold" nodeType="afterGroup">
                            <p:stCondLst>
                              <p:cond delay="6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76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32" grpId="0" autoUpdateAnimBg="0"/>
      <p:bldP spid="76833" grpId="0" autoUpdateAnimBg="0"/>
      <p:bldP spid="76834" grpId="0" autoUpdateAnimBg="0"/>
      <p:bldP spid="76835" grpId="0" autoUpdateAnimBg="0"/>
      <p:bldP spid="76836" grpId="0" autoUpdateAnimBg="0"/>
      <p:bldP spid="76837" grpId="0" autoUpdateAnimBg="0"/>
      <p:bldP spid="76838" grpId="0" autoUpdateAnimBg="0"/>
      <p:bldP spid="7683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en-US" altLang="zh-CN" smtClean="0">
                <a:ea typeface="宋体" charset="-122"/>
              </a:rPr>
              <a:t>2.5.2 </a:t>
            </a:r>
            <a:r>
              <a:rPr lang="zh-CN" altLang="en-US" smtClean="0">
                <a:ea typeface="宋体" charset="-122"/>
              </a:rPr>
              <a:t>替代定理（续</a:t>
            </a:r>
            <a:r>
              <a:rPr lang="en-US" altLang="zh-CN" smtClean="0">
                <a:ea typeface="宋体" charset="-122"/>
              </a:rPr>
              <a:t>2</a:t>
            </a:r>
            <a:r>
              <a:rPr lang="zh-CN" altLang="en-US" smtClean="0">
                <a:ea typeface="宋体" charset="-122"/>
              </a:rPr>
              <a:t>）</a:t>
            </a:r>
          </a:p>
        </p:txBody>
      </p:sp>
      <p:sp>
        <p:nvSpPr>
          <p:cNvPr id="62467" name="内容占位符 2"/>
          <p:cNvSpPr>
            <a:spLocks noGrp="1"/>
          </p:cNvSpPr>
          <p:nvPr>
            <p:ph sz="quarter" idx="11"/>
          </p:nvPr>
        </p:nvSpPr>
        <p:spPr/>
        <p:txBody>
          <a:bodyPr/>
          <a:lstStyle/>
          <a:p>
            <a:pPr eaLnBrk="1" hangingPunct="1">
              <a:lnSpc>
                <a:spcPct val="130000"/>
              </a:lnSpc>
            </a:pPr>
            <a:r>
              <a:rPr lang="en-US" altLang="zh-CN" sz="2400" smtClean="0">
                <a:ea typeface="宋体" charset="-122"/>
              </a:rPr>
              <a:t>N’</a:t>
            </a:r>
            <a:r>
              <a:rPr lang="en-US" altLang="zh-CN" sz="2400" baseline="-25000" smtClean="0">
                <a:ea typeface="宋体" charset="-122"/>
              </a:rPr>
              <a:t>1</a:t>
            </a:r>
            <a:r>
              <a:rPr lang="zh-CN" altLang="en-US" sz="2400" smtClean="0">
                <a:ea typeface="宋体" charset="-122"/>
              </a:rPr>
              <a:t>采用最简单的替代结构</a:t>
            </a:r>
            <a:r>
              <a:rPr lang="en-US" altLang="zh-CN" sz="2400" smtClean="0">
                <a:ea typeface="宋体" charset="-122"/>
              </a:rPr>
              <a:t>——</a:t>
            </a:r>
            <a:r>
              <a:rPr lang="zh-CN" altLang="en-US" sz="2400" smtClean="0">
                <a:ea typeface="宋体" charset="-122"/>
              </a:rPr>
              <a:t>电压源或电流源</a:t>
            </a:r>
            <a:endParaRPr lang="en-US" altLang="zh-CN" sz="2400" smtClean="0">
              <a:ea typeface="宋体" charset="-122"/>
            </a:endParaRPr>
          </a:p>
          <a:p>
            <a:pPr eaLnBrk="1" hangingPunct="1">
              <a:lnSpc>
                <a:spcPct val="130000"/>
              </a:lnSpc>
            </a:pPr>
            <a:r>
              <a:rPr lang="zh-CN" altLang="en-US" sz="2400" smtClean="0">
                <a:ea typeface="宋体" charset="-122"/>
              </a:rPr>
              <a:t>普遍适用的替代定理：</a:t>
            </a:r>
            <a:r>
              <a:rPr lang="en-US" altLang="zh-CN" sz="2400" smtClean="0">
                <a:ea typeface="宋体" charset="-122"/>
              </a:rPr>
              <a:t/>
            </a:r>
            <a:br>
              <a:rPr lang="en-US" altLang="zh-CN" sz="2400" smtClean="0">
                <a:ea typeface="宋体" charset="-122"/>
              </a:rPr>
            </a:br>
            <a:r>
              <a:rPr lang="zh-CN" altLang="en-US" sz="2400" smtClean="0">
                <a:solidFill>
                  <a:srgbClr val="FF0000"/>
                </a:solidFill>
                <a:ea typeface="宋体" charset="-122"/>
              </a:rPr>
              <a:t>如果</a:t>
            </a:r>
            <a:r>
              <a:rPr lang="en-US" altLang="zh-CN" sz="2400" smtClean="0">
                <a:solidFill>
                  <a:srgbClr val="FF0000"/>
                </a:solidFill>
                <a:ea typeface="宋体" charset="-122"/>
              </a:rPr>
              <a:t>N</a:t>
            </a:r>
            <a:r>
              <a:rPr lang="en-US" altLang="zh-CN" sz="2400" baseline="-25000" smtClean="0">
                <a:solidFill>
                  <a:srgbClr val="FF0000"/>
                </a:solidFill>
                <a:ea typeface="宋体" charset="-122"/>
              </a:rPr>
              <a:t>1</a:t>
            </a:r>
            <a:r>
              <a:rPr lang="zh-CN" altLang="en-US" sz="2400" smtClean="0">
                <a:solidFill>
                  <a:srgbClr val="FF0000"/>
                </a:solidFill>
                <a:ea typeface="宋体" charset="-122"/>
              </a:rPr>
              <a:t>的端口电压电流</a:t>
            </a:r>
            <a:r>
              <a:rPr lang="en-US" altLang="zh-CN" sz="2400" i="1" smtClean="0">
                <a:solidFill>
                  <a:srgbClr val="FF0000"/>
                </a:solidFill>
                <a:ea typeface="宋体" charset="-122"/>
              </a:rPr>
              <a:t>u</a:t>
            </a:r>
            <a:r>
              <a:rPr lang="en-US" altLang="zh-CN" sz="2400" baseline="-25000" smtClean="0">
                <a:solidFill>
                  <a:srgbClr val="FF0000"/>
                </a:solidFill>
                <a:ea typeface="宋体" charset="-122"/>
              </a:rPr>
              <a:t>0</a:t>
            </a:r>
            <a:r>
              <a:rPr lang="zh-CN" altLang="en-US" sz="2400" smtClean="0">
                <a:solidFill>
                  <a:srgbClr val="FF0000"/>
                </a:solidFill>
                <a:ea typeface="宋体" charset="-122"/>
              </a:rPr>
              <a:t>和</a:t>
            </a:r>
            <a:r>
              <a:rPr lang="en-US" altLang="zh-CN" sz="2400" i="1" smtClean="0">
                <a:solidFill>
                  <a:srgbClr val="FF0000"/>
                </a:solidFill>
                <a:ea typeface="宋体" charset="-122"/>
              </a:rPr>
              <a:t>i</a:t>
            </a:r>
            <a:r>
              <a:rPr lang="en-US" altLang="zh-CN" sz="2400" baseline="-25000" smtClean="0">
                <a:solidFill>
                  <a:srgbClr val="FF0000"/>
                </a:solidFill>
                <a:ea typeface="宋体" charset="-122"/>
              </a:rPr>
              <a:t>0</a:t>
            </a:r>
            <a:r>
              <a:rPr lang="zh-CN" altLang="en-US" sz="2400" smtClean="0">
                <a:solidFill>
                  <a:srgbClr val="FF0000"/>
                </a:solidFill>
                <a:ea typeface="宋体" charset="-122"/>
              </a:rPr>
              <a:t>已知，则用（</a:t>
            </a:r>
            <a:r>
              <a:rPr lang="en-US" altLang="zh-CN" sz="2400" smtClean="0">
                <a:solidFill>
                  <a:srgbClr val="FF0000"/>
                </a:solidFill>
                <a:ea typeface="宋体" charset="-122"/>
              </a:rPr>
              <a:t>1</a:t>
            </a:r>
            <a:r>
              <a:rPr lang="zh-CN" altLang="en-US" sz="2400" smtClean="0">
                <a:solidFill>
                  <a:srgbClr val="FF0000"/>
                </a:solidFill>
                <a:ea typeface="宋体" charset="-122"/>
              </a:rPr>
              <a:t>）数值为的</a:t>
            </a:r>
            <a:r>
              <a:rPr lang="en-US" altLang="zh-CN" sz="2400" i="1" smtClean="0">
                <a:solidFill>
                  <a:srgbClr val="FF0000"/>
                </a:solidFill>
                <a:ea typeface="宋体" charset="-122"/>
              </a:rPr>
              <a:t>u</a:t>
            </a:r>
            <a:r>
              <a:rPr lang="en-US" altLang="zh-CN" sz="2400" baseline="-25000" smtClean="0">
                <a:solidFill>
                  <a:srgbClr val="FF0000"/>
                </a:solidFill>
                <a:ea typeface="宋体" charset="-122"/>
              </a:rPr>
              <a:t>0</a:t>
            </a:r>
            <a:r>
              <a:rPr lang="zh-CN" altLang="en-US" sz="2400" smtClean="0">
                <a:solidFill>
                  <a:srgbClr val="FF0000"/>
                </a:solidFill>
                <a:ea typeface="宋体" charset="-122"/>
              </a:rPr>
              <a:t>电压源或（</a:t>
            </a:r>
            <a:r>
              <a:rPr lang="en-US" altLang="zh-CN" sz="2400" smtClean="0">
                <a:solidFill>
                  <a:srgbClr val="FF0000"/>
                </a:solidFill>
                <a:ea typeface="宋体" charset="-122"/>
              </a:rPr>
              <a:t>2</a:t>
            </a:r>
            <a:r>
              <a:rPr lang="zh-CN" altLang="en-US" sz="2400" smtClean="0">
                <a:solidFill>
                  <a:srgbClr val="FF0000"/>
                </a:solidFill>
                <a:ea typeface="宋体" charset="-122"/>
              </a:rPr>
              <a:t>）数值为</a:t>
            </a:r>
            <a:r>
              <a:rPr lang="en-US" altLang="zh-CN" sz="2400" i="1" smtClean="0">
                <a:solidFill>
                  <a:srgbClr val="FF0000"/>
                </a:solidFill>
                <a:ea typeface="宋体" charset="-122"/>
              </a:rPr>
              <a:t>i</a:t>
            </a:r>
            <a:r>
              <a:rPr lang="en-US" altLang="zh-CN" sz="2400" baseline="-25000" smtClean="0">
                <a:solidFill>
                  <a:srgbClr val="FF0000"/>
                </a:solidFill>
                <a:ea typeface="宋体" charset="-122"/>
              </a:rPr>
              <a:t>0</a:t>
            </a:r>
            <a:r>
              <a:rPr lang="zh-CN" altLang="en-US" sz="2400" smtClean="0">
                <a:solidFill>
                  <a:srgbClr val="FF0000"/>
                </a:solidFill>
                <a:ea typeface="宋体" charset="-122"/>
              </a:rPr>
              <a:t>的电流源替代</a:t>
            </a:r>
            <a:r>
              <a:rPr lang="en-US" altLang="zh-CN" sz="2400" smtClean="0">
                <a:solidFill>
                  <a:srgbClr val="FF0000"/>
                </a:solidFill>
                <a:ea typeface="宋体" charset="-122"/>
              </a:rPr>
              <a:t>N</a:t>
            </a:r>
            <a:r>
              <a:rPr lang="en-US" altLang="zh-CN" sz="2400" baseline="-25000" smtClean="0">
                <a:solidFill>
                  <a:srgbClr val="FF0000"/>
                </a:solidFill>
                <a:ea typeface="宋体" charset="-122"/>
              </a:rPr>
              <a:t>1</a:t>
            </a:r>
            <a:r>
              <a:rPr lang="zh-CN" altLang="en-US" sz="2400" smtClean="0">
                <a:solidFill>
                  <a:srgbClr val="FF0000"/>
                </a:solidFill>
                <a:ea typeface="宋体" charset="-122"/>
              </a:rPr>
              <a:t>，电路其余部分</a:t>
            </a:r>
            <a:r>
              <a:rPr lang="en-US" altLang="zh-CN" sz="2400" smtClean="0">
                <a:solidFill>
                  <a:srgbClr val="FF0000"/>
                </a:solidFill>
                <a:ea typeface="宋体" charset="-122"/>
              </a:rPr>
              <a:t>N</a:t>
            </a:r>
            <a:r>
              <a:rPr lang="zh-CN" altLang="en-US" sz="2400" smtClean="0">
                <a:solidFill>
                  <a:srgbClr val="FF0000"/>
                </a:solidFill>
                <a:ea typeface="宋体" charset="-122"/>
              </a:rPr>
              <a:t>的各处工作状态不会改变。</a:t>
            </a:r>
          </a:p>
          <a:p>
            <a:pPr eaLnBrk="1" hangingPunct="1">
              <a:lnSpc>
                <a:spcPct val="130000"/>
              </a:lnSpc>
            </a:pPr>
            <a:r>
              <a:rPr lang="zh-CN" altLang="en-US" sz="2400" smtClean="0">
                <a:ea typeface="宋体" charset="-122"/>
              </a:rPr>
              <a:t>替代定理与等效电路的不同，替代定理是在电路固定的前提下，替代一个已知端口电压电流的分支，对其他部分进行分析；</a:t>
            </a:r>
            <a:endParaRPr lang="en-US" altLang="zh-CN" sz="2400" smtClean="0">
              <a:ea typeface="宋体" charset="-122"/>
            </a:endParaRPr>
          </a:p>
          <a:p>
            <a:pPr eaLnBrk="1" hangingPunct="1">
              <a:lnSpc>
                <a:spcPct val="130000"/>
              </a:lnSpc>
            </a:pPr>
            <a:r>
              <a:rPr lang="zh-CN" altLang="en-US" sz="2400" smtClean="0">
                <a:ea typeface="宋体" charset="-122"/>
              </a:rPr>
              <a:t>而等效电路方法并不要求被替换的部分端口电压电流已知，两者的等效可以适用于各种电路结构中，并不局限于固定的电路。</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70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p:txBody>
          <a:bodyPr/>
          <a:lstStyle/>
          <a:p>
            <a:pPr eaLnBrk="1" hangingPunct="1"/>
            <a:r>
              <a:rPr lang="en-US" altLang="zh-CN" smtClean="0">
                <a:ea typeface="宋体" charset="-122"/>
              </a:rPr>
              <a:t>2.5.2 </a:t>
            </a:r>
            <a:r>
              <a:rPr lang="zh-CN" altLang="en-US" smtClean="0">
                <a:ea typeface="宋体" charset="-122"/>
              </a:rPr>
              <a:t>替代定理（续</a:t>
            </a:r>
            <a:r>
              <a:rPr lang="en-US" altLang="zh-CN" smtClean="0">
                <a:ea typeface="宋体" charset="-122"/>
              </a:rPr>
              <a:t>3</a:t>
            </a:r>
            <a:r>
              <a:rPr lang="zh-CN" altLang="en-US" smtClean="0">
                <a:ea typeface="宋体" charset="-122"/>
              </a:rPr>
              <a:t>）</a:t>
            </a:r>
          </a:p>
        </p:txBody>
      </p:sp>
      <p:sp>
        <p:nvSpPr>
          <p:cNvPr id="26628" name="内容占位符 2"/>
          <p:cNvSpPr>
            <a:spLocks noGrp="1"/>
          </p:cNvSpPr>
          <p:nvPr>
            <p:ph sz="quarter" idx="11"/>
          </p:nvPr>
        </p:nvSpPr>
        <p:spPr/>
        <p:txBody>
          <a:bodyPr/>
          <a:lstStyle/>
          <a:p>
            <a:pPr eaLnBrk="1" hangingPunct="1">
              <a:buFont typeface="Wingdings" pitchFamily="2" charset="2"/>
              <a:buNone/>
            </a:pPr>
            <a:r>
              <a:rPr lang="zh-CN" altLang="en-US" smtClean="0">
                <a:ea typeface="宋体" charset="-122"/>
              </a:rPr>
              <a:t>在图示电路中，已知电流</a:t>
            </a:r>
            <a:r>
              <a:rPr lang="en-US" altLang="zh-CN" i="1" smtClean="0">
                <a:ea typeface="宋体" charset="-122"/>
              </a:rPr>
              <a:t>I</a:t>
            </a:r>
            <a:r>
              <a:rPr lang="en-US" altLang="zh-CN" smtClean="0">
                <a:ea typeface="宋体" charset="-122"/>
              </a:rPr>
              <a:t>=0.2A</a:t>
            </a:r>
            <a:r>
              <a:rPr lang="zh-CN" altLang="en-US" smtClean="0">
                <a:ea typeface="宋体" charset="-122"/>
              </a:rPr>
              <a:t>，求电阻</a:t>
            </a:r>
            <a:r>
              <a:rPr lang="en-US" altLang="zh-CN" i="1" smtClean="0">
                <a:ea typeface="宋体" charset="-122"/>
              </a:rPr>
              <a:t>R</a:t>
            </a:r>
            <a:r>
              <a:rPr lang="zh-CN" altLang="en-US" smtClean="0">
                <a:ea typeface="宋体" charset="-122"/>
              </a:rPr>
              <a:t>的电阻值。</a:t>
            </a:r>
          </a:p>
        </p:txBody>
      </p:sp>
      <p:pic>
        <p:nvPicPr>
          <p:cNvPr id="26629" name="图片 1714"/>
          <p:cNvPicPr>
            <a:picLocks noChangeAspect="1" noChangeArrowheads="1"/>
          </p:cNvPicPr>
          <p:nvPr/>
        </p:nvPicPr>
        <p:blipFill>
          <a:blip r:embed="rId3">
            <a:extLst>
              <a:ext uri="{28A0092B-C50C-407E-A947-70E740481C1C}">
                <a14:useLocalDpi xmlns:a14="http://schemas.microsoft.com/office/drawing/2010/main" val="0"/>
              </a:ext>
            </a:extLst>
          </a:blip>
          <a:srcRect r="53336"/>
          <a:stretch>
            <a:fillRect/>
          </a:stretch>
        </p:blipFill>
        <p:spPr bwMode="auto">
          <a:xfrm>
            <a:off x="357188" y="1357313"/>
            <a:ext cx="39290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142875" y="3857625"/>
            <a:ext cx="728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tx2"/>
                </a:solidFill>
                <a:latin typeface="Times New Roman" pitchFamily="18" charset="0"/>
                <a:cs typeface="Times New Roman" pitchFamily="18" charset="0"/>
              </a:rPr>
              <a:t>将已经知道端口电流的电阻</a:t>
            </a:r>
            <a:r>
              <a:rPr lang="en-US" altLang="zh-CN" sz="2400" b="1" i="1">
                <a:solidFill>
                  <a:schemeClr val="tx2"/>
                </a:solidFill>
                <a:latin typeface="Times New Roman" pitchFamily="18" charset="0"/>
                <a:cs typeface="Times New Roman" pitchFamily="18" charset="0"/>
              </a:rPr>
              <a:t>R</a:t>
            </a:r>
            <a:r>
              <a:rPr lang="zh-CN" altLang="en-US" sz="2400" b="1">
                <a:solidFill>
                  <a:schemeClr val="tx2"/>
                </a:solidFill>
                <a:latin typeface="Times New Roman" pitchFamily="18" charset="0"/>
                <a:cs typeface="Times New Roman" pitchFamily="18" charset="0"/>
              </a:rPr>
              <a:t>用电流源替代，如图</a:t>
            </a:r>
          </a:p>
        </p:txBody>
      </p:sp>
      <p:pic>
        <p:nvPicPr>
          <p:cNvPr id="6" name="图片 1714"/>
          <p:cNvPicPr>
            <a:picLocks noChangeAspect="1" noChangeArrowheads="1"/>
          </p:cNvPicPr>
          <p:nvPr/>
        </p:nvPicPr>
        <p:blipFill>
          <a:blip r:embed="rId3">
            <a:extLst>
              <a:ext uri="{28A0092B-C50C-407E-A947-70E740481C1C}">
                <a14:useLocalDpi xmlns:a14="http://schemas.microsoft.com/office/drawing/2010/main" val="0"/>
              </a:ext>
            </a:extLst>
          </a:blip>
          <a:srcRect l="50058" r="-114"/>
          <a:stretch>
            <a:fillRect/>
          </a:stretch>
        </p:blipFill>
        <p:spPr bwMode="auto">
          <a:xfrm>
            <a:off x="4643438" y="1357313"/>
            <a:ext cx="421481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矩形 6"/>
          <p:cNvSpPr>
            <a:spLocks noChangeArrowheads="1"/>
          </p:cNvSpPr>
          <p:nvPr/>
        </p:nvSpPr>
        <p:spPr bwMode="auto">
          <a:xfrm>
            <a:off x="142875" y="442912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2"/>
                </a:solidFill>
              </a:rPr>
              <a:t>利用叠加定理可以得到</a:t>
            </a:r>
          </a:p>
        </p:txBody>
      </p:sp>
      <p:sp>
        <p:nvSpPr>
          <p:cNvPr id="26633" name="Rectangle 4"/>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6803" name="Object 3"/>
          <p:cNvGraphicFramePr>
            <a:graphicFrameLocks noChangeAspect="1"/>
          </p:cNvGraphicFramePr>
          <p:nvPr/>
        </p:nvGraphicFramePr>
        <p:xfrm>
          <a:off x="4714875" y="4429125"/>
          <a:ext cx="3714750" cy="1903413"/>
        </p:xfrm>
        <a:graphic>
          <a:graphicData uri="http://schemas.openxmlformats.org/presentationml/2006/ole">
            <mc:AlternateContent xmlns:mc="http://schemas.openxmlformats.org/markup-compatibility/2006">
              <mc:Choice xmlns:v="urn:schemas-microsoft-com:vml" Requires="v">
                <p:oleObj spid="_x0000_s26672" name="Equation" r:id="rId4" imgW="1943100" imgH="1003300" progId="">
                  <p:embed/>
                </p:oleObj>
              </mc:Choice>
              <mc:Fallback>
                <p:oleObj name="Equation" r:id="rId4" imgW="1943100" imgH="100330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4429125"/>
                        <a:ext cx="3714750" cy="190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a:spLocks noChangeArrowheads="1"/>
          </p:cNvSpPr>
          <p:nvPr/>
        </p:nvSpPr>
        <p:spPr bwMode="auto">
          <a:xfrm>
            <a:off x="142875" y="4929188"/>
            <a:ext cx="26352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sz="2400" b="1">
                <a:solidFill>
                  <a:schemeClr val="tx2"/>
                </a:solidFill>
                <a:latin typeface="Times New Roman" pitchFamily="18" charset="0"/>
                <a:cs typeface="Times New Roman" pitchFamily="18" charset="0"/>
              </a:rPr>
              <a:t>结果与原电路一致</a:t>
            </a:r>
            <a:endParaRPr lang="en-US" altLang="zh-CN" sz="2400" b="1">
              <a:solidFill>
                <a:schemeClr val="tx2"/>
              </a:solidFill>
              <a:latin typeface="Times New Roman" pitchFamily="18" charset="0"/>
              <a:cs typeface="Times New Roman" pitchFamily="18" charset="0"/>
            </a:endParaRPr>
          </a:p>
          <a:p>
            <a:pPr>
              <a:lnSpc>
                <a:spcPct val="150000"/>
              </a:lnSpc>
            </a:pPr>
            <a:r>
              <a:rPr lang="zh-CN" altLang="en-US" sz="2400" b="1">
                <a:solidFill>
                  <a:schemeClr val="tx2"/>
                </a:solidFill>
                <a:latin typeface="Times New Roman" pitchFamily="18" charset="0"/>
                <a:cs typeface="Times New Roman" pitchFamily="18" charset="0"/>
              </a:rPr>
              <a:t>电阻</a:t>
            </a:r>
            <a:r>
              <a:rPr lang="en-US" altLang="zh-CN" sz="2400" b="1" i="1">
                <a:solidFill>
                  <a:schemeClr val="tx2"/>
                </a:solidFill>
                <a:latin typeface="Times New Roman" pitchFamily="18" charset="0"/>
                <a:cs typeface="Times New Roman" pitchFamily="18" charset="0"/>
              </a:rPr>
              <a:t>R</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U</a:t>
            </a:r>
            <a:r>
              <a:rPr lang="en-US" altLang="zh-CN" sz="2400" b="1">
                <a:solidFill>
                  <a:schemeClr val="tx2"/>
                </a:solidFill>
                <a:latin typeface="Times New Roman" pitchFamily="18" charset="0"/>
                <a:cs typeface="Times New Roman" pitchFamily="18" charset="0"/>
              </a:rPr>
              <a:t>/</a:t>
            </a:r>
            <a:r>
              <a:rPr lang="en-US" altLang="zh-CN" sz="2400" b="1" i="1">
                <a:solidFill>
                  <a:schemeClr val="tx2"/>
                </a:solidFill>
                <a:latin typeface="Times New Roman" pitchFamily="18" charset="0"/>
                <a:cs typeface="Times New Roman" pitchFamily="18" charset="0"/>
              </a:rPr>
              <a:t>I</a:t>
            </a:r>
            <a:r>
              <a:rPr lang="en-US" altLang="zh-CN" sz="2400" b="1">
                <a:solidFill>
                  <a:schemeClr val="tx2"/>
                </a:solidFill>
                <a:latin typeface="Times New Roman" pitchFamily="18" charset="0"/>
                <a:cs typeface="Times New Roman" pitchFamily="18" charset="0"/>
              </a:rPr>
              <a:t>=20</a:t>
            </a:r>
            <a:r>
              <a:rPr lang="en-US" altLang="zh-CN" sz="2400" b="1">
                <a:solidFill>
                  <a:schemeClr val="tx2"/>
                </a:solidFill>
                <a:latin typeface="Times New Roman" pitchFamily="18" charset="0"/>
                <a:cs typeface="Times New Roman" pitchFamily="18" charset="0"/>
                <a:sym typeface="Symbol" pitchFamily="18" charset="2"/>
              </a:rPr>
              <a:t></a:t>
            </a:r>
            <a:r>
              <a:rPr lang="zh-CN" altLang="en-US" sz="2400" b="1">
                <a:solidFill>
                  <a:schemeClr val="tx2"/>
                </a:solidFill>
                <a:latin typeface="Times New Roman" pitchFamily="18" charset="0"/>
                <a:cs typeface="Times New Roman" pitchFamily="18" charset="0"/>
              </a:rPr>
              <a:t>。</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71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gtEl>
                                        <p:attrNameLst>
                                          <p:attrName>style.visibility</p:attrName>
                                        </p:attrNameLst>
                                      </p:cBhvr>
                                      <p:to>
                                        <p:strVal val="visible"/>
                                      </p:to>
                                    </p:set>
                                    <p:anim calcmode="lin" valueType="num">
                                      <p:cBhvr additive="base">
                                        <p:cTn id="19" dur="500" fill="hold"/>
                                        <p:tgtEl>
                                          <p:spTgt spid="76803"/>
                                        </p:tgtEl>
                                        <p:attrNameLst>
                                          <p:attrName>ppt_x</p:attrName>
                                        </p:attrNameLst>
                                      </p:cBhvr>
                                      <p:tavLst>
                                        <p:tav tm="0">
                                          <p:val>
                                            <p:strVal val="#ppt_x"/>
                                          </p:val>
                                        </p:tav>
                                        <p:tav tm="100000">
                                          <p:val>
                                            <p:strVal val="#ppt_x"/>
                                          </p:val>
                                        </p:tav>
                                      </p:tavLst>
                                    </p:anim>
                                    <p:anim calcmode="lin" valueType="num">
                                      <p:cBhvr additive="base">
                                        <p:cTn id="20"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en-US" altLang="zh-CN" smtClean="0">
                <a:ea typeface="宋体" charset="-122"/>
              </a:rPr>
              <a:t>2.5.2 </a:t>
            </a:r>
            <a:r>
              <a:rPr lang="zh-CN" altLang="en-US" smtClean="0">
                <a:ea typeface="宋体" charset="-122"/>
              </a:rPr>
              <a:t>替代定理（续</a:t>
            </a:r>
            <a:r>
              <a:rPr lang="en-US" altLang="zh-CN" smtClean="0">
                <a:ea typeface="宋体" charset="-122"/>
              </a:rPr>
              <a:t>4</a:t>
            </a:r>
            <a:r>
              <a:rPr lang="zh-CN" altLang="en-US" smtClean="0">
                <a:ea typeface="宋体" charset="-122"/>
              </a:rPr>
              <a:t>）</a:t>
            </a:r>
          </a:p>
        </p:txBody>
      </p:sp>
      <p:sp>
        <p:nvSpPr>
          <p:cNvPr id="63491" name="内容占位符 2"/>
          <p:cNvSpPr>
            <a:spLocks noGrp="1"/>
          </p:cNvSpPr>
          <p:nvPr>
            <p:ph sz="quarter" idx="11"/>
          </p:nvPr>
        </p:nvSpPr>
        <p:spPr/>
        <p:txBody>
          <a:bodyPr/>
          <a:lstStyle/>
          <a:p>
            <a:pPr marL="0" indent="725488" eaLnBrk="1" hangingPunct="1">
              <a:lnSpc>
                <a:spcPct val="150000"/>
              </a:lnSpc>
              <a:buFont typeface="Wingdings" pitchFamily="2" charset="2"/>
              <a:buNone/>
            </a:pPr>
            <a:r>
              <a:rPr lang="zh-CN" altLang="en-US" smtClean="0">
                <a:ea typeface="宋体" charset="-122"/>
              </a:rPr>
              <a:t>替代定理在电子技术中的一个典型应用是在一些关键的电路测试点标注出正常工作时的电压电流值，直接在测试点注入信号（即用电源替代）的方法，逐级排查电子系统中的故障位置。</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72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endParaRPr lang="zh-CN" altLang="en-US" smtClean="0">
              <a:ea typeface="楷体_GB2312" pitchFamily="49" charset="-122"/>
            </a:endParaRPr>
          </a:p>
        </p:txBody>
      </p:sp>
      <p:sp>
        <p:nvSpPr>
          <p:cNvPr id="64515" name="Rectangle 3"/>
          <p:cNvSpPr>
            <a:spLocks noGrp="1" noChangeArrowheads="1"/>
          </p:cNvSpPr>
          <p:nvPr>
            <p:ph sz="quarter" idx="11"/>
          </p:nvPr>
        </p:nvSpPr>
        <p:spPr/>
        <p:txBody>
          <a:bodyPr/>
          <a:lstStyle/>
          <a:p>
            <a:pPr marL="0" indent="725488" algn="just" eaLnBrk="1" hangingPunct="1">
              <a:lnSpc>
                <a:spcPct val="150000"/>
              </a:lnSpc>
              <a:buFont typeface="Wingdings" pitchFamily="2" charset="2"/>
              <a:buNone/>
            </a:pPr>
            <a:r>
              <a:rPr lang="zh-CN" altLang="en-US" smtClean="0">
                <a:ea typeface="宋体" charset="-122"/>
              </a:rPr>
              <a:t>在复杂电路中，如果我们只需要计算某一条支路的电压或电流时，常常使用等效电源的方法（戴维宁定理和诺顿定理合称等效电源定理）来分析电路，而不需要对整个电路进行全面求解。分析电路时将待求支路从电路中分离出来，其余的部分电路（二端网络）可视为待分析支路的等效电源。</a:t>
            </a:r>
            <a:endParaRPr lang="en-US" altLang="zh-CN" smtClean="0">
              <a:ea typeface="宋体" charset="-122"/>
            </a:endParaRPr>
          </a:p>
          <a:p>
            <a:pPr marL="0" indent="725488" algn="just" eaLnBrk="1" hangingPunct="1">
              <a:lnSpc>
                <a:spcPct val="150000"/>
              </a:lnSpc>
              <a:buFont typeface="Wingdings" pitchFamily="2" charset="2"/>
              <a:buNone/>
            </a:pPr>
            <a:r>
              <a:rPr lang="zh-CN" altLang="en-US" smtClean="0">
                <a:ea typeface="宋体" charset="-122"/>
              </a:rPr>
              <a:t>等效电源定理还是分析电路暂态过程和含非线性元件电路的重要工具。</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73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1</a:t>
            </a:r>
            <a:r>
              <a:rPr lang="zh-CN" altLang="en-US" smtClean="0">
                <a:ea typeface="楷体_GB2312" pitchFamily="49" charset="-122"/>
              </a:rPr>
              <a:t>）</a:t>
            </a:r>
          </a:p>
        </p:txBody>
      </p:sp>
      <p:sp>
        <p:nvSpPr>
          <p:cNvPr id="65539" name="Rectangle 3"/>
          <p:cNvSpPr>
            <a:spLocks noGrp="1" noChangeArrowheads="1"/>
          </p:cNvSpPr>
          <p:nvPr>
            <p:ph sz="quarter" idx="11"/>
          </p:nvPr>
        </p:nvSpPr>
        <p:spPr/>
        <p:txBody>
          <a:bodyPr/>
          <a:lstStyle/>
          <a:p>
            <a:pPr eaLnBrk="1" hangingPunct="1"/>
            <a:r>
              <a:rPr lang="zh-CN" altLang="en-US" smtClean="0">
                <a:ea typeface="宋体" charset="-122"/>
              </a:rPr>
              <a:t>戴维宁定理</a:t>
            </a:r>
          </a:p>
          <a:p>
            <a:pPr lvl="1" eaLnBrk="1" hangingPunct="1"/>
            <a:r>
              <a:rPr lang="zh-CN" altLang="en-US" smtClean="0"/>
              <a:t>定理的表述：任意线性含源二端电阻网络，其端电压与端电流之间满足线性代数关系，等效为一个理想电压源与一个电阻的串联组合。</a:t>
            </a:r>
          </a:p>
        </p:txBody>
      </p:sp>
      <p:grpSp>
        <p:nvGrpSpPr>
          <p:cNvPr id="2" name="Group 49"/>
          <p:cNvGrpSpPr>
            <a:grpSpLocks/>
          </p:cNvGrpSpPr>
          <p:nvPr/>
        </p:nvGrpSpPr>
        <p:grpSpPr bwMode="auto">
          <a:xfrm>
            <a:off x="1017588" y="3043238"/>
            <a:ext cx="3352800" cy="2244725"/>
            <a:chOff x="288" y="602"/>
            <a:chExt cx="2112" cy="1414"/>
          </a:xfrm>
        </p:grpSpPr>
        <p:sp>
          <p:nvSpPr>
            <p:cNvPr id="65556" name="Rectangle 50"/>
            <p:cNvSpPr>
              <a:spLocks noChangeArrowheads="1"/>
            </p:cNvSpPr>
            <p:nvPr/>
          </p:nvSpPr>
          <p:spPr bwMode="auto">
            <a:xfrm>
              <a:off x="288" y="864"/>
              <a:ext cx="1008" cy="115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solidFill>
                    <a:schemeClr val="tx2"/>
                  </a:solidFill>
                  <a:latin typeface="Times New Roman" pitchFamily="18" charset="0"/>
                  <a:cs typeface="Times New Roman" pitchFamily="18" charset="0"/>
                </a:rPr>
                <a:t>任意线性</a:t>
              </a:r>
            </a:p>
            <a:p>
              <a:pPr algn="ctr"/>
              <a:r>
                <a:rPr kumimoji="1" lang="zh-CN" altLang="en-US" sz="2400" b="1">
                  <a:solidFill>
                    <a:schemeClr val="tx2"/>
                  </a:solidFill>
                  <a:latin typeface="Times New Roman" pitchFamily="18" charset="0"/>
                  <a:cs typeface="Times New Roman" pitchFamily="18" charset="0"/>
                </a:rPr>
                <a:t>有源电阻</a:t>
              </a:r>
            </a:p>
            <a:p>
              <a:pPr algn="ctr"/>
              <a:r>
                <a:rPr kumimoji="1" lang="zh-CN" altLang="en-US" sz="2400" b="1">
                  <a:solidFill>
                    <a:schemeClr val="tx2"/>
                  </a:solidFill>
                  <a:latin typeface="Times New Roman" pitchFamily="18" charset="0"/>
                  <a:cs typeface="Times New Roman" pitchFamily="18" charset="0"/>
                </a:rPr>
                <a:t>二端网络</a:t>
              </a:r>
            </a:p>
            <a:p>
              <a:pPr algn="ctr"/>
              <a:r>
                <a:rPr kumimoji="1" lang="zh-CN" altLang="en-US" sz="2400" b="1">
                  <a:solidFill>
                    <a:schemeClr val="tx2"/>
                  </a:solidFill>
                  <a:latin typeface="Times New Roman" pitchFamily="18" charset="0"/>
                  <a:cs typeface="Times New Roman" pitchFamily="18" charset="0"/>
                </a:rPr>
                <a:t> </a:t>
              </a:r>
              <a:r>
                <a:rPr kumimoji="1" lang="en-US" altLang="zh-CN" sz="2400" b="1">
                  <a:solidFill>
                    <a:schemeClr val="tx2"/>
                  </a:solidFill>
                  <a:latin typeface="Times New Roman" pitchFamily="18" charset="0"/>
                  <a:cs typeface="Times New Roman" pitchFamily="18" charset="0"/>
                </a:rPr>
                <a:t>N</a:t>
              </a:r>
            </a:p>
          </p:txBody>
        </p:sp>
        <p:sp>
          <p:nvSpPr>
            <p:cNvPr id="65557" name="Line 51"/>
            <p:cNvSpPr>
              <a:spLocks noChangeShapeType="1"/>
            </p:cNvSpPr>
            <p:nvPr/>
          </p:nvSpPr>
          <p:spPr bwMode="auto">
            <a:xfrm>
              <a:off x="1296" y="1056"/>
              <a:ext cx="72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52"/>
            <p:cNvSpPr>
              <a:spLocks noChangeShapeType="1"/>
            </p:cNvSpPr>
            <p:nvPr/>
          </p:nvSpPr>
          <p:spPr bwMode="auto">
            <a:xfrm>
              <a:off x="1296" y="1824"/>
              <a:ext cx="72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54"/>
            <p:cNvSpPr>
              <a:spLocks noChangeShapeType="1"/>
            </p:cNvSpPr>
            <p:nvPr/>
          </p:nvSpPr>
          <p:spPr bwMode="auto">
            <a:xfrm>
              <a:off x="1488" y="912"/>
              <a:ext cx="480"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Text Box 55"/>
            <p:cNvSpPr txBox="1">
              <a:spLocks noChangeArrowheads="1"/>
            </p:cNvSpPr>
            <p:nvPr/>
          </p:nvSpPr>
          <p:spPr bwMode="auto">
            <a:xfrm>
              <a:off x="2054" y="1070"/>
              <a:ext cx="34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65561" name="Text Box 56"/>
            <p:cNvSpPr txBox="1">
              <a:spLocks noChangeArrowheads="1"/>
            </p:cNvSpPr>
            <p:nvPr/>
          </p:nvSpPr>
          <p:spPr bwMode="auto">
            <a:xfrm>
              <a:off x="1574" y="60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p>
          </p:txBody>
        </p:sp>
        <p:sp>
          <p:nvSpPr>
            <p:cNvPr id="65562" name="Text Box 57"/>
            <p:cNvSpPr txBox="1">
              <a:spLocks noChangeArrowheads="1"/>
            </p:cNvSpPr>
            <p:nvPr/>
          </p:nvSpPr>
          <p:spPr bwMode="auto">
            <a:xfrm>
              <a:off x="2054" y="86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a:t>
              </a:r>
            </a:p>
          </p:txBody>
        </p:sp>
        <p:sp>
          <p:nvSpPr>
            <p:cNvPr id="65563" name="Text Box 58"/>
            <p:cNvSpPr txBox="1">
              <a:spLocks noChangeArrowheads="1"/>
            </p:cNvSpPr>
            <p:nvPr/>
          </p:nvSpPr>
          <p:spPr bwMode="auto">
            <a:xfrm>
              <a:off x="2051" y="167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b</a:t>
              </a:r>
            </a:p>
          </p:txBody>
        </p:sp>
      </p:grpSp>
      <p:grpSp>
        <p:nvGrpSpPr>
          <p:cNvPr id="3" name="Group 59"/>
          <p:cNvGrpSpPr>
            <a:grpSpLocks/>
          </p:cNvGrpSpPr>
          <p:nvPr/>
        </p:nvGrpSpPr>
        <p:grpSpPr bwMode="auto">
          <a:xfrm>
            <a:off x="6732588" y="2755900"/>
            <a:ext cx="1897062" cy="2732088"/>
            <a:chOff x="672" y="2304"/>
            <a:chExt cx="1195" cy="1721"/>
          </a:xfrm>
        </p:grpSpPr>
        <p:sp>
          <p:nvSpPr>
            <p:cNvPr id="65545" name="Rectangle 60"/>
            <p:cNvSpPr>
              <a:spLocks noChangeArrowheads="1"/>
            </p:cNvSpPr>
            <p:nvPr/>
          </p:nvSpPr>
          <p:spPr bwMode="auto">
            <a:xfrm>
              <a:off x="720" y="2998"/>
              <a:ext cx="96" cy="33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5546" name="Oval 61"/>
            <p:cNvSpPr>
              <a:spLocks noChangeArrowheads="1"/>
            </p:cNvSpPr>
            <p:nvPr/>
          </p:nvSpPr>
          <p:spPr bwMode="auto">
            <a:xfrm>
              <a:off x="672" y="3504"/>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5547" name="Freeform 62"/>
            <p:cNvSpPr>
              <a:spLocks/>
            </p:cNvSpPr>
            <p:nvPr/>
          </p:nvSpPr>
          <p:spPr bwMode="auto">
            <a:xfrm>
              <a:off x="768" y="2710"/>
              <a:ext cx="816" cy="288"/>
            </a:xfrm>
            <a:custGeom>
              <a:avLst/>
              <a:gdLst>
                <a:gd name="T0" fmla="*/ 816 w 816"/>
                <a:gd name="T1" fmla="*/ 0 h 288"/>
                <a:gd name="T2" fmla="*/ 0 w 816"/>
                <a:gd name="T3" fmla="*/ 0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5548" name="Freeform 63"/>
            <p:cNvSpPr>
              <a:spLocks/>
            </p:cNvSpPr>
            <p:nvPr/>
          </p:nvSpPr>
          <p:spPr bwMode="auto">
            <a:xfrm flipV="1">
              <a:off x="768" y="3334"/>
              <a:ext cx="816" cy="602"/>
            </a:xfrm>
            <a:custGeom>
              <a:avLst/>
              <a:gdLst>
                <a:gd name="T0" fmla="*/ 816 w 816"/>
                <a:gd name="T1" fmla="*/ 0 h 288"/>
                <a:gd name="T2" fmla="*/ 0 w 816"/>
                <a:gd name="T3" fmla="*/ 0 h 288"/>
                <a:gd name="T4" fmla="*/ 0 w 816"/>
                <a:gd name="T5" fmla="*/ 219345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5549" name="Text Box 64"/>
            <p:cNvSpPr txBox="1">
              <a:spLocks noChangeArrowheads="1"/>
            </p:cNvSpPr>
            <p:nvPr/>
          </p:nvSpPr>
          <p:spPr bwMode="auto">
            <a:xfrm>
              <a:off x="1670" y="25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a:t>
              </a:r>
            </a:p>
          </p:txBody>
        </p:sp>
        <p:sp>
          <p:nvSpPr>
            <p:cNvPr id="65550" name="Text Box 65"/>
            <p:cNvSpPr txBox="1">
              <a:spLocks noChangeArrowheads="1"/>
            </p:cNvSpPr>
            <p:nvPr/>
          </p:nvSpPr>
          <p:spPr bwMode="auto">
            <a:xfrm>
              <a:off x="1670" y="379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b</a:t>
              </a:r>
            </a:p>
          </p:txBody>
        </p:sp>
        <p:sp>
          <p:nvSpPr>
            <p:cNvPr id="65551" name="Text Box 67"/>
            <p:cNvSpPr txBox="1">
              <a:spLocks noChangeArrowheads="1"/>
            </p:cNvSpPr>
            <p:nvPr/>
          </p:nvSpPr>
          <p:spPr bwMode="auto">
            <a:xfrm>
              <a:off x="1426" y="2832"/>
              <a:ext cx="346"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U</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_</a:t>
              </a:r>
            </a:p>
          </p:txBody>
        </p:sp>
        <p:sp>
          <p:nvSpPr>
            <p:cNvPr id="65552" name="Line 68"/>
            <p:cNvSpPr>
              <a:spLocks noChangeShapeType="1"/>
            </p:cNvSpPr>
            <p:nvPr/>
          </p:nvSpPr>
          <p:spPr bwMode="auto">
            <a:xfrm>
              <a:off x="912" y="2566"/>
              <a:ext cx="528"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Text Box 69"/>
            <p:cNvSpPr txBox="1">
              <a:spLocks noChangeArrowheads="1"/>
            </p:cNvSpPr>
            <p:nvPr/>
          </p:nvSpPr>
          <p:spPr bwMode="auto">
            <a:xfrm>
              <a:off x="1526" y="2304"/>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sp>
          <p:nvSpPr>
            <p:cNvPr id="65554" name="Text Box 70"/>
            <p:cNvSpPr txBox="1">
              <a:spLocks noChangeArrowheads="1"/>
            </p:cNvSpPr>
            <p:nvPr/>
          </p:nvSpPr>
          <p:spPr bwMode="auto">
            <a:xfrm>
              <a:off x="854" y="2976"/>
              <a:ext cx="2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r>
                <a:rPr kumimoji="1" lang="en-US" altLang="zh-CN" b="1" baseline="-25000">
                  <a:solidFill>
                    <a:schemeClr val="tx2"/>
                  </a:solidFill>
                  <a:latin typeface="Times New Roman" pitchFamily="18" charset="0"/>
                  <a:cs typeface="Times New Roman" pitchFamily="18" charset="0"/>
                </a:rPr>
                <a:t>O</a:t>
              </a:r>
              <a:endParaRPr kumimoji="1" lang="en-US" altLang="zh-CN" b="1" i="1">
                <a:solidFill>
                  <a:schemeClr val="tx2"/>
                </a:solidFill>
                <a:latin typeface="Times New Roman" pitchFamily="18" charset="0"/>
                <a:cs typeface="Times New Roman" pitchFamily="18" charset="0"/>
              </a:endParaRPr>
            </a:p>
          </p:txBody>
        </p:sp>
        <p:sp>
          <p:nvSpPr>
            <p:cNvPr id="65555" name="Text Box 71"/>
            <p:cNvSpPr txBox="1">
              <a:spLocks noChangeArrowheads="1"/>
            </p:cNvSpPr>
            <p:nvPr/>
          </p:nvSpPr>
          <p:spPr bwMode="auto">
            <a:xfrm>
              <a:off x="841" y="3258"/>
              <a:ext cx="43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OC</a:t>
              </a:r>
            </a:p>
            <a:p>
              <a:pPr eaLnBrk="1" hangingPunct="1"/>
              <a:r>
                <a:rPr kumimoji="1" lang="en-US" altLang="zh-CN" sz="2000" b="1">
                  <a:solidFill>
                    <a:schemeClr val="tx2"/>
                  </a:solidFill>
                  <a:latin typeface="Times New Roman" pitchFamily="18" charset="0"/>
                  <a:cs typeface="Times New Roman" pitchFamily="18" charset="0"/>
                </a:rPr>
                <a:t>_</a:t>
              </a:r>
            </a:p>
          </p:txBody>
        </p:sp>
      </p:grpSp>
      <p:sp>
        <p:nvSpPr>
          <p:cNvPr id="112713" name="AutoShape 73"/>
          <p:cNvSpPr>
            <a:spLocks noChangeArrowheads="1"/>
          </p:cNvSpPr>
          <p:nvPr/>
        </p:nvSpPr>
        <p:spPr bwMode="auto">
          <a:xfrm>
            <a:off x="4675188" y="4051300"/>
            <a:ext cx="1676400" cy="228600"/>
          </a:xfrm>
          <a:prstGeom prst="rightArrow">
            <a:avLst>
              <a:gd name="adj1" fmla="val 50000"/>
              <a:gd name="adj2" fmla="val 1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14" name="Text Box 74"/>
          <p:cNvSpPr txBox="1">
            <a:spLocks noChangeArrowheads="1"/>
          </p:cNvSpPr>
          <p:nvPr/>
        </p:nvSpPr>
        <p:spPr bwMode="auto">
          <a:xfrm>
            <a:off x="4525963" y="33575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戴维宁定理</a:t>
            </a:r>
          </a:p>
        </p:txBody>
      </p:sp>
      <p:sp>
        <p:nvSpPr>
          <p:cNvPr id="112715" name="Text Box 75"/>
          <p:cNvSpPr txBox="1">
            <a:spLocks noChangeArrowheads="1"/>
          </p:cNvSpPr>
          <p:nvPr/>
        </p:nvSpPr>
        <p:spPr bwMode="auto">
          <a:xfrm>
            <a:off x="552450" y="5381625"/>
            <a:ext cx="82915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400" b="1">
                <a:solidFill>
                  <a:schemeClr val="tx2"/>
                </a:solidFill>
                <a:latin typeface="Times New Roman" pitchFamily="18" charset="0"/>
                <a:cs typeface="Times New Roman" pitchFamily="18" charset="0"/>
              </a:rPr>
              <a:t>其中，</a:t>
            </a: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OC</a:t>
            </a:r>
            <a:r>
              <a:rPr lang="zh-CN" altLang="en-US" sz="2400" b="1">
                <a:solidFill>
                  <a:schemeClr val="tx2"/>
                </a:solidFill>
                <a:latin typeface="Times New Roman" pitchFamily="18" charset="0"/>
                <a:cs typeface="Times New Roman" pitchFamily="18" charset="0"/>
              </a:rPr>
              <a:t>为端口开路时的端电压，称为开路电压；</a:t>
            </a:r>
            <a:r>
              <a:rPr lang="en-US" altLang="zh-CN" sz="2400" b="1" i="1">
                <a:solidFill>
                  <a:schemeClr val="tx2"/>
                </a:solidFill>
                <a:latin typeface="Times New Roman" pitchFamily="18" charset="0"/>
                <a:cs typeface="Times New Roman" pitchFamily="18" charset="0"/>
              </a:rPr>
              <a:t>R</a:t>
            </a:r>
            <a:r>
              <a:rPr lang="en-US" altLang="zh-CN" sz="2400" b="1" baseline="-25000">
                <a:solidFill>
                  <a:schemeClr val="tx2"/>
                </a:solidFill>
                <a:latin typeface="Times New Roman" pitchFamily="18" charset="0"/>
                <a:cs typeface="Times New Roman" pitchFamily="18" charset="0"/>
              </a:rPr>
              <a:t>O</a:t>
            </a:r>
            <a:r>
              <a:rPr lang="zh-CN" altLang="en-US" sz="2400" b="1">
                <a:solidFill>
                  <a:schemeClr val="tx2"/>
                </a:solidFill>
                <a:latin typeface="Times New Roman" pitchFamily="18" charset="0"/>
                <a:cs typeface="Times New Roman" pitchFamily="18" charset="0"/>
              </a:rPr>
              <a:t>为网络内部理想电源全部置</a:t>
            </a:r>
            <a:r>
              <a:rPr lang="en-US" altLang="zh-CN" sz="2400" b="1">
                <a:solidFill>
                  <a:schemeClr val="tx2"/>
                </a:solidFill>
                <a:latin typeface="Times New Roman" pitchFamily="18" charset="0"/>
                <a:cs typeface="Times New Roman" pitchFamily="18" charset="0"/>
              </a:rPr>
              <a:t>0</a:t>
            </a:r>
            <a:r>
              <a:rPr lang="zh-CN" altLang="en-US" sz="2400" b="1">
                <a:solidFill>
                  <a:schemeClr val="tx2"/>
                </a:solidFill>
                <a:latin typeface="Times New Roman" pitchFamily="18" charset="0"/>
                <a:cs typeface="Times New Roman" pitchFamily="18" charset="0"/>
              </a:rPr>
              <a:t>后的等效电阻，称为内阻。</a:t>
            </a:r>
          </a:p>
        </p:txBody>
      </p:sp>
      <p:sp>
        <p:nvSpPr>
          <p:cNvPr id="4" name="灯片编号占位符 3"/>
          <p:cNvSpPr>
            <a:spLocks noGrp="1"/>
          </p:cNvSpPr>
          <p:nvPr>
            <p:ph type="sldNum" sz="quarter" idx="10"/>
          </p:nvPr>
        </p:nvSpPr>
        <p:spPr/>
        <p:txBody>
          <a:bodyPr/>
          <a:lstStyle/>
          <a:p>
            <a:pPr>
              <a:defRPr/>
            </a:pPr>
            <a:fld id="{7C1ED1AF-DC7E-464E-B6EB-EEA774D5DC26}" type="slidenum">
              <a:rPr lang="zh-CN" altLang="en-US" smtClean="0"/>
              <a:pPr>
                <a:defRPr/>
              </a:pPr>
              <a:t>74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713"/>
                                        </p:tgtEl>
                                        <p:attrNameLst>
                                          <p:attrName>style.visibility</p:attrName>
                                        </p:attrNameLst>
                                      </p:cBhvr>
                                      <p:to>
                                        <p:strVal val="visible"/>
                                      </p:to>
                                    </p:set>
                                    <p:animEffect transition="in" filter="wipe(left)">
                                      <p:cBhvr>
                                        <p:cTn id="16" dur="500"/>
                                        <p:tgtEl>
                                          <p:spTgt spid="11271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112714">
                                            <p:txEl>
                                              <p:pRg st="0" end="0"/>
                                            </p:txEl>
                                          </p:spTgt>
                                        </p:tgtEl>
                                        <p:attrNameLst>
                                          <p:attrName>style.visibility</p:attrName>
                                        </p:attrNameLst>
                                      </p:cBhvr>
                                      <p:to>
                                        <p:strVal val="visible"/>
                                      </p:to>
                                    </p:set>
                                    <p:animEffect transition="in" filter="wipe(left)">
                                      <p:cBhvr>
                                        <p:cTn id="20" dur="75"/>
                                        <p:tgtEl>
                                          <p:spTgt spid="11271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100"/>
                                  </p:iterate>
                                  <p:childTnLst>
                                    <p:set>
                                      <p:cBhvr>
                                        <p:cTn id="24" dur="1" fill="hold">
                                          <p:stCondLst>
                                            <p:cond delay="0"/>
                                          </p:stCondLst>
                                        </p:cTn>
                                        <p:tgtEl>
                                          <p:spTgt spid="112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3" grpId="0" animBg="1"/>
      <p:bldP spid="112714" grpId="0" build="p" autoUpdateAnimBg="0" advAuto="0"/>
      <p:bldP spid="1127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66563" name="Rectangle 3"/>
          <p:cNvSpPr>
            <a:spLocks noGrp="1" noChangeArrowheads="1"/>
          </p:cNvSpPr>
          <p:nvPr>
            <p:ph sz="quarter" idx="11"/>
          </p:nvPr>
        </p:nvSpPr>
        <p:spPr/>
        <p:txBody>
          <a:bodyPr/>
          <a:lstStyle/>
          <a:p>
            <a:pPr eaLnBrk="1" hangingPunct="1"/>
            <a:r>
              <a:rPr lang="zh-CN" altLang="en-US" smtClean="0">
                <a:ea typeface="宋体" charset="-122"/>
              </a:rPr>
              <a:t>诺顿定理：</a:t>
            </a:r>
            <a:r>
              <a:rPr lang="zh-CN" altLang="en-US" smtClean="0">
                <a:ea typeface="楷体_GB2312" pitchFamily="49" charset="-122"/>
              </a:rPr>
              <a:t>诺顿定理是戴维宁定理的对偶形式</a:t>
            </a:r>
          </a:p>
        </p:txBody>
      </p:sp>
      <p:sp>
        <p:nvSpPr>
          <p:cNvPr id="118788" name="AutoShape 4"/>
          <p:cNvSpPr>
            <a:spLocks noChangeArrowheads="1"/>
          </p:cNvSpPr>
          <p:nvPr/>
        </p:nvSpPr>
        <p:spPr bwMode="auto">
          <a:xfrm flipH="1">
            <a:off x="3986213" y="2835275"/>
            <a:ext cx="762000" cy="304800"/>
          </a:xfrm>
          <a:prstGeom prst="rightArrow">
            <a:avLst>
              <a:gd name="adj1" fmla="val 50000"/>
              <a:gd name="adj2" fmla="val 62500"/>
            </a:avLst>
          </a:prstGeom>
          <a:solidFill>
            <a:schemeClr val="hlink"/>
          </a:solidFill>
          <a:ln w="9525">
            <a:solidFill>
              <a:schemeClr val="tx1"/>
            </a:solidFill>
            <a:miter lim="800000"/>
            <a:headEnd/>
            <a:tailEnd/>
          </a:ln>
        </p:spPr>
        <p:txBody>
          <a:bodyPr wrap="none" anchor="ctr"/>
          <a:lstStyle/>
          <a:p>
            <a:endParaRPr lang="zh-CN" altLang="en-US"/>
          </a:p>
        </p:txBody>
      </p:sp>
      <p:sp>
        <p:nvSpPr>
          <p:cNvPr id="118789" name="Text Box 5"/>
          <p:cNvSpPr txBox="1">
            <a:spLocks noChangeArrowheads="1"/>
          </p:cNvSpPr>
          <p:nvPr/>
        </p:nvSpPr>
        <p:spPr bwMode="auto">
          <a:xfrm>
            <a:off x="3498850" y="2246313"/>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戴维宁定理</a:t>
            </a:r>
          </a:p>
        </p:txBody>
      </p:sp>
      <p:grpSp>
        <p:nvGrpSpPr>
          <p:cNvPr id="2" name="Group 8"/>
          <p:cNvGrpSpPr>
            <a:grpSpLocks/>
          </p:cNvGrpSpPr>
          <p:nvPr/>
        </p:nvGrpSpPr>
        <p:grpSpPr bwMode="auto">
          <a:xfrm>
            <a:off x="3627438" y="4005064"/>
            <a:ext cx="2497137" cy="2428875"/>
            <a:chOff x="2148" y="473"/>
            <a:chExt cx="993" cy="974"/>
          </a:xfrm>
        </p:grpSpPr>
        <p:grpSp>
          <p:nvGrpSpPr>
            <p:cNvPr id="66593" name="Group 9"/>
            <p:cNvGrpSpPr>
              <a:grpSpLocks/>
            </p:cNvGrpSpPr>
            <p:nvPr/>
          </p:nvGrpSpPr>
          <p:grpSpPr bwMode="auto">
            <a:xfrm flipH="1" flipV="1">
              <a:off x="2148" y="838"/>
              <a:ext cx="182" cy="433"/>
              <a:chOff x="1536" y="192"/>
              <a:chExt cx="182" cy="433"/>
            </a:xfrm>
          </p:grpSpPr>
          <p:sp>
            <p:nvSpPr>
              <p:cNvPr id="66611" name="Oval 10"/>
              <p:cNvSpPr>
                <a:spLocks noChangeArrowheads="1"/>
              </p:cNvSpPr>
              <p:nvPr/>
            </p:nvSpPr>
            <p:spPr bwMode="auto">
              <a:xfrm>
                <a:off x="1539" y="337"/>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612" name="Line 11"/>
              <p:cNvSpPr>
                <a:spLocks noChangeShapeType="1"/>
              </p:cNvSpPr>
              <p:nvPr/>
            </p:nvSpPr>
            <p:spPr bwMode="auto">
              <a:xfrm>
                <a:off x="1611" y="192"/>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Line 12"/>
              <p:cNvSpPr>
                <a:spLocks noChangeShapeType="1"/>
              </p:cNvSpPr>
              <p:nvPr/>
            </p:nvSpPr>
            <p:spPr bwMode="auto">
              <a:xfrm>
                <a:off x="1611" y="48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4" name="Line 13"/>
              <p:cNvSpPr>
                <a:spLocks noChangeAspect="1" noChangeShapeType="1"/>
              </p:cNvSpPr>
              <p:nvPr/>
            </p:nvSpPr>
            <p:spPr bwMode="auto">
              <a:xfrm>
                <a:off x="1536" y="413"/>
                <a:ext cx="14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14"/>
              <p:cNvSpPr>
                <a:spLocks noChangeShapeType="1"/>
              </p:cNvSpPr>
              <p:nvPr/>
            </p:nvSpPr>
            <p:spPr bwMode="auto">
              <a:xfrm>
                <a:off x="1718" y="289"/>
                <a:ext cx="0"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6594" name="Group 15"/>
            <p:cNvGrpSpPr>
              <a:grpSpLocks/>
            </p:cNvGrpSpPr>
            <p:nvPr/>
          </p:nvGrpSpPr>
          <p:grpSpPr bwMode="auto">
            <a:xfrm>
              <a:off x="2563" y="816"/>
              <a:ext cx="77" cy="480"/>
              <a:chOff x="1824" y="1344"/>
              <a:chExt cx="77" cy="480"/>
            </a:xfrm>
          </p:grpSpPr>
          <p:sp>
            <p:nvSpPr>
              <p:cNvPr id="66608" name="Rectangle 16"/>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609" name="Line 17"/>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18"/>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95" name="Freeform 19"/>
            <p:cNvSpPr>
              <a:spLocks/>
            </p:cNvSpPr>
            <p:nvPr/>
          </p:nvSpPr>
          <p:spPr bwMode="auto">
            <a:xfrm>
              <a:off x="2254" y="1248"/>
              <a:ext cx="720" cy="144"/>
            </a:xfrm>
            <a:custGeom>
              <a:avLst/>
              <a:gdLst>
                <a:gd name="T0" fmla="*/ 0 w 720"/>
                <a:gd name="T1" fmla="*/ 0 h 144"/>
                <a:gd name="T2" fmla="*/ 0 w 720"/>
                <a:gd name="T3" fmla="*/ 144 h 144"/>
                <a:gd name="T4" fmla="*/ 720 w 720"/>
                <a:gd name="T5" fmla="*/ 144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0"/>
                  </a:moveTo>
                  <a:lnTo>
                    <a:pt x="0" y="144"/>
                  </a:lnTo>
                  <a:lnTo>
                    <a:pt x="720"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66596" name="Freeform 20"/>
            <p:cNvSpPr>
              <a:spLocks/>
            </p:cNvSpPr>
            <p:nvPr/>
          </p:nvSpPr>
          <p:spPr bwMode="auto">
            <a:xfrm flipV="1">
              <a:off x="2254" y="720"/>
              <a:ext cx="720" cy="144"/>
            </a:xfrm>
            <a:custGeom>
              <a:avLst/>
              <a:gdLst>
                <a:gd name="T0" fmla="*/ 0 w 720"/>
                <a:gd name="T1" fmla="*/ 0 h 144"/>
                <a:gd name="T2" fmla="*/ 0 w 720"/>
                <a:gd name="T3" fmla="*/ 144 h 144"/>
                <a:gd name="T4" fmla="*/ 720 w 720"/>
                <a:gd name="T5" fmla="*/ 144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0"/>
                  </a:moveTo>
                  <a:lnTo>
                    <a:pt x="0" y="144"/>
                  </a:lnTo>
                  <a:lnTo>
                    <a:pt x="720"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tx2"/>
                </a:solidFill>
                <a:latin typeface="Times New Roman" pitchFamily="18" charset="0"/>
                <a:cs typeface="Times New Roman" pitchFamily="18" charset="0"/>
              </a:endParaRPr>
            </a:p>
          </p:txBody>
        </p:sp>
        <p:sp>
          <p:nvSpPr>
            <p:cNvPr id="66597" name="Line 21"/>
            <p:cNvSpPr>
              <a:spLocks noChangeShapeType="1"/>
            </p:cNvSpPr>
            <p:nvPr/>
          </p:nvSpPr>
          <p:spPr bwMode="auto">
            <a:xfrm>
              <a:off x="2602" y="1200"/>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6598" name="Line 22"/>
            <p:cNvSpPr>
              <a:spLocks noChangeShapeType="1"/>
            </p:cNvSpPr>
            <p:nvPr/>
          </p:nvSpPr>
          <p:spPr bwMode="auto">
            <a:xfrm flipV="1">
              <a:off x="2602" y="720"/>
              <a:ext cx="0" cy="192"/>
            </a:xfrm>
            <a:prstGeom prst="line">
              <a:avLst/>
            </a:prstGeom>
            <a:noFill/>
            <a:ln w="1270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6599" name="Text Box 23"/>
            <p:cNvSpPr txBox="1">
              <a:spLocks noChangeArrowheads="1"/>
            </p:cNvSpPr>
            <p:nvPr/>
          </p:nvSpPr>
          <p:spPr bwMode="auto">
            <a:xfrm>
              <a:off x="2630" y="960"/>
              <a:ext cx="24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r>
                <a:rPr kumimoji="1" lang="en-US" altLang="zh-CN" b="1" baseline="-25000">
                  <a:solidFill>
                    <a:schemeClr val="tx2"/>
                  </a:solidFill>
                  <a:latin typeface="Times New Roman" pitchFamily="18" charset="0"/>
                  <a:cs typeface="Times New Roman" pitchFamily="18" charset="0"/>
                </a:rPr>
                <a:t>O</a:t>
              </a:r>
              <a:endParaRPr kumimoji="1" lang="en-US" altLang="zh-CN" b="1" i="1">
                <a:solidFill>
                  <a:schemeClr val="tx2"/>
                </a:solidFill>
                <a:latin typeface="Times New Roman" pitchFamily="18" charset="0"/>
                <a:cs typeface="Times New Roman" pitchFamily="18" charset="0"/>
              </a:endParaRPr>
            </a:p>
          </p:txBody>
        </p:sp>
        <p:sp>
          <p:nvSpPr>
            <p:cNvPr id="66600" name="Text Box 24"/>
            <p:cNvSpPr txBox="1">
              <a:spLocks noChangeArrowheads="1"/>
            </p:cNvSpPr>
            <p:nvPr/>
          </p:nvSpPr>
          <p:spPr bwMode="auto">
            <a:xfrm>
              <a:off x="2303" y="900"/>
              <a:ext cx="18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I</a:t>
              </a:r>
              <a:r>
                <a:rPr kumimoji="1" lang="en-US" altLang="zh-CN" b="1" baseline="-25000">
                  <a:solidFill>
                    <a:schemeClr val="tx2"/>
                  </a:solidFill>
                  <a:latin typeface="Times New Roman" pitchFamily="18" charset="0"/>
                  <a:cs typeface="Times New Roman" pitchFamily="18" charset="0"/>
                </a:rPr>
                <a:t>SC</a:t>
              </a:r>
              <a:endParaRPr kumimoji="1" lang="en-US" altLang="zh-CN" b="1" i="1">
                <a:solidFill>
                  <a:schemeClr val="tx2"/>
                </a:solidFill>
                <a:latin typeface="Times New Roman" pitchFamily="18" charset="0"/>
                <a:cs typeface="Times New Roman" pitchFamily="18" charset="0"/>
              </a:endParaRPr>
            </a:p>
          </p:txBody>
        </p:sp>
        <p:sp>
          <p:nvSpPr>
            <p:cNvPr id="66601" name="Oval 25"/>
            <p:cNvSpPr>
              <a:spLocks noChangeAspect="1" noChangeArrowheads="1"/>
            </p:cNvSpPr>
            <p:nvPr/>
          </p:nvSpPr>
          <p:spPr bwMode="auto">
            <a:xfrm>
              <a:off x="2977" y="699"/>
              <a:ext cx="39" cy="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602" name="Oval 26"/>
            <p:cNvSpPr>
              <a:spLocks noChangeAspect="1" noChangeArrowheads="1"/>
            </p:cNvSpPr>
            <p:nvPr/>
          </p:nvSpPr>
          <p:spPr bwMode="auto">
            <a:xfrm>
              <a:off x="2975" y="1370"/>
              <a:ext cx="39" cy="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603" name="Text Box 27"/>
            <p:cNvSpPr txBox="1">
              <a:spLocks noChangeArrowheads="1"/>
            </p:cNvSpPr>
            <p:nvPr/>
          </p:nvSpPr>
          <p:spPr bwMode="auto">
            <a:xfrm>
              <a:off x="3007" y="624"/>
              <a:ext cx="11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a:t>
              </a:r>
            </a:p>
          </p:txBody>
        </p:sp>
        <p:sp>
          <p:nvSpPr>
            <p:cNvPr id="66604" name="Text Box 28"/>
            <p:cNvSpPr txBox="1">
              <a:spLocks noChangeArrowheads="1"/>
            </p:cNvSpPr>
            <p:nvPr/>
          </p:nvSpPr>
          <p:spPr bwMode="auto">
            <a:xfrm>
              <a:off x="3017" y="1299"/>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b</a:t>
              </a:r>
            </a:p>
          </p:txBody>
        </p:sp>
        <p:sp>
          <p:nvSpPr>
            <p:cNvPr id="66605" name="Text Box 30"/>
            <p:cNvSpPr txBox="1">
              <a:spLocks noChangeArrowheads="1"/>
            </p:cNvSpPr>
            <p:nvPr/>
          </p:nvSpPr>
          <p:spPr bwMode="auto">
            <a:xfrm>
              <a:off x="2921" y="740"/>
              <a:ext cx="140"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U</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_</a:t>
              </a:r>
            </a:p>
          </p:txBody>
        </p:sp>
        <p:sp>
          <p:nvSpPr>
            <p:cNvPr id="66606" name="Line 31"/>
            <p:cNvSpPr>
              <a:spLocks noChangeShapeType="1"/>
            </p:cNvSpPr>
            <p:nvPr/>
          </p:nvSpPr>
          <p:spPr bwMode="auto">
            <a:xfrm rot="16200000" flipH="1">
              <a:off x="2856" y="552"/>
              <a:ext cx="0" cy="24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6607" name="Text Box 32"/>
            <p:cNvSpPr txBox="1">
              <a:spLocks noChangeArrowheads="1"/>
            </p:cNvSpPr>
            <p:nvPr/>
          </p:nvSpPr>
          <p:spPr bwMode="auto">
            <a:xfrm>
              <a:off x="2621" y="473"/>
              <a:ext cx="10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grpSp>
      <p:sp>
        <p:nvSpPr>
          <p:cNvPr id="118817" name="AutoShape 33"/>
          <p:cNvSpPr>
            <a:spLocks noChangeArrowheads="1"/>
          </p:cNvSpPr>
          <p:nvPr/>
        </p:nvSpPr>
        <p:spPr bwMode="auto">
          <a:xfrm rot="3349798">
            <a:off x="3665538" y="4000500"/>
            <a:ext cx="685800" cy="304800"/>
          </a:xfrm>
          <a:prstGeom prst="rightArrow">
            <a:avLst>
              <a:gd name="adj1" fmla="val 50000"/>
              <a:gd name="adj2" fmla="val 5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AutoShape 34"/>
          <p:cNvSpPr>
            <a:spLocks noChangeArrowheads="1"/>
          </p:cNvSpPr>
          <p:nvPr/>
        </p:nvSpPr>
        <p:spPr bwMode="auto">
          <a:xfrm rot="-2607534">
            <a:off x="4983163" y="3617913"/>
            <a:ext cx="1066800" cy="457200"/>
          </a:xfrm>
          <a:prstGeom prst="leftArrow">
            <a:avLst>
              <a:gd name="adj1" fmla="val 50000"/>
              <a:gd name="adj2" fmla="val 58333"/>
            </a:avLst>
          </a:prstGeom>
          <a:solidFill>
            <a:schemeClr val="hlink"/>
          </a:solidFill>
          <a:ln w="9525">
            <a:solidFill>
              <a:schemeClr val="tx1"/>
            </a:solidFill>
            <a:miter lim="800000"/>
            <a:headEnd/>
            <a:tailEnd/>
          </a:ln>
        </p:spPr>
        <p:txBody>
          <a:bodyPr wrap="none" anchor="ctr"/>
          <a:lstStyle/>
          <a:p>
            <a:endParaRPr lang="zh-CN" altLang="en-US"/>
          </a:p>
        </p:txBody>
      </p:sp>
      <p:sp>
        <p:nvSpPr>
          <p:cNvPr id="118819" name="Text Box 35"/>
          <p:cNvSpPr txBox="1">
            <a:spLocks noChangeArrowheads="1"/>
          </p:cNvSpPr>
          <p:nvPr/>
        </p:nvSpPr>
        <p:spPr bwMode="auto">
          <a:xfrm>
            <a:off x="5846763" y="40116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诺顿定理</a:t>
            </a:r>
          </a:p>
        </p:txBody>
      </p:sp>
      <p:sp>
        <p:nvSpPr>
          <p:cNvPr id="118820" name="Text Box 36"/>
          <p:cNvSpPr txBox="1">
            <a:spLocks noChangeArrowheads="1"/>
          </p:cNvSpPr>
          <p:nvPr/>
        </p:nvSpPr>
        <p:spPr bwMode="auto">
          <a:xfrm>
            <a:off x="1492250" y="3903663"/>
            <a:ext cx="2022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400" b="1">
                <a:solidFill>
                  <a:schemeClr val="tx2"/>
                </a:solidFill>
                <a:latin typeface="Times New Roman" pitchFamily="18" charset="0"/>
                <a:cs typeface="Times New Roman" pitchFamily="18" charset="0"/>
              </a:rPr>
              <a:t>两种电源模型</a:t>
            </a:r>
          </a:p>
          <a:p>
            <a:pPr algn="just" eaLnBrk="1" hangingPunct="1"/>
            <a:r>
              <a:rPr lang="zh-CN" altLang="en-US" sz="2400" b="1">
                <a:solidFill>
                  <a:schemeClr val="tx2"/>
                </a:solidFill>
                <a:latin typeface="Times New Roman" pitchFamily="18" charset="0"/>
                <a:cs typeface="Times New Roman" pitchFamily="18" charset="0"/>
              </a:rPr>
              <a:t>的互相转换</a:t>
            </a:r>
          </a:p>
        </p:txBody>
      </p:sp>
      <p:sp>
        <p:nvSpPr>
          <p:cNvPr id="118821" name="Text Box 37"/>
          <p:cNvSpPr txBox="1">
            <a:spLocks noChangeArrowheads="1"/>
          </p:cNvSpPr>
          <p:nvPr/>
        </p:nvSpPr>
        <p:spPr bwMode="auto">
          <a:xfrm>
            <a:off x="6084888" y="334962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400" b="1">
                <a:solidFill>
                  <a:schemeClr val="tx2"/>
                </a:solidFill>
                <a:latin typeface="Times New Roman" pitchFamily="18" charset="0"/>
                <a:cs typeface="Times New Roman" pitchFamily="18" charset="0"/>
              </a:rPr>
              <a:t>等效的传递性</a:t>
            </a:r>
          </a:p>
        </p:txBody>
      </p:sp>
      <p:grpSp>
        <p:nvGrpSpPr>
          <p:cNvPr id="5" name="Group 49"/>
          <p:cNvGrpSpPr>
            <a:grpSpLocks/>
          </p:cNvGrpSpPr>
          <p:nvPr/>
        </p:nvGrpSpPr>
        <p:grpSpPr bwMode="auto">
          <a:xfrm>
            <a:off x="5643563" y="1357313"/>
            <a:ext cx="2786062" cy="1927225"/>
            <a:chOff x="288" y="602"/>
            <a:chExt cx="2112" cy="1414"/>
          </a:xfrm>
        </p:grpSpPr>
        <p:sp>
          <p:nvSpPr>
            <p:cNvPr id="66585" name="Rectangle 50"/>
            <p:cNvSpPr>
              <a:spLocks noChangeArrowheads="1"/>
            </p:cNvSpPr>
            <p:nvPr/>
          </p:nvSpPr>
          <p:spPr bwMode="auto">
            <a:xfrm>
              <a:off x="288" y="864"/>
              <a:ext cx="1008" cy="115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solidFill>
                    <a:schemeClr val="tx2"/>
                  </a:solidFill>
                  <a:latin typeface="Times New Roman" pitchFamily="18" charset="0"/>
                  <a:cs typeface="Times New Roman" pitchFamily="18" charset="0"/>
                </a:rPr>
                <a:t>任意线性</a:t>
              </a:r>
            </a:p>
            <a:p>
              <a:pPr algn="ctr"/>
              <a:r>
                <a:rPr kumimoji="1" lang="zh-CN" altLang="en-US" sz="2400" b="1">
                  <a:solidFill>
                    <a:schemeClr val="tx2"/>
                  </a:solidFill>
                  <a:latin typeface="Times New Roman" pitchFamily="18" charset="0"/>
                  <a:cs typeface="Times New Roman" pitchFamily="18" charset="0"/>
                </a:rPr>
                <a:t>有源电阻</a:t>
              </a:r>
            </a:p>
            <a:p>
              <a:pPr algn="ctr"/>
              <a:r>
                <a:rPr kumimoji="1" lang="zh-CN" altLang="en-US" sz="2400" b="1">
                  <a:solidFill>
                    <a:schemeClr val="tx2"/>
                  </a:solidFill>
                  <a:latin typeface="Times New Roman" pitchFamily="18" charset="0"/>
                  <a:cs typeface="Times New Roman" pitchFamily="18" charset="0"/>
                </a:rPr>
                <a:t>二端网络</a:t>
              </a:r>
            </a:p>
            <a:p>
              <a:pPr algn="ctr"/>
              <a:r>
                <a:rPr kumimoji="1" lang="zh-CN" altLang="en-US" sz="2400" b="1">
                  <a:solidFill>
                    <a:schemeClr val="tx2"/>
                  </a:solidFill>
                  <a:latin typeface="Times New Roman" pitchFamily="18" charset="0"/>
                  <a:cs typeface="Times New Roman" pitchFamily="18" charset="0"/>
                </a:rPr>
                <a:t> </a:t>
              </a:r>
              <a:r>
                <a:rPr kumimoji="1" lang="en-US" altLang="zh-CN" sz="2400" b="1">
                  <a:solidFill>
                    <a:schemeClr val="tx2"/>
                  </a:solidFill>
                  <a:latin typeface="Times New Roman" pitchFamily="18" charset="0"/>
                  <a:cs typeface="Times New Roman" pitchFamily="18" charset="0"/>
                </a:rPr>
                <a:t>N</a:t>
              </a:r>
            </a:p>
          </p:txBody>
        </p:sp>
        <p:sp>
          <p:nvSpPr>
            <p:cNvPr id="66586" name="Line 51"/>
            <p:cNvSpPr>
              <a:spLocks noChangeShapeType="1"/>
            </p:cNvSpPr>
            <p:nvPr/>
          </p:nvSpPr>
          <p:spPr bwMode="auto">
            <a:xfrm>
              <a:off x="1296" y="1056"/>
              <a:ext cx="72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52"/>
            <p:cNvSpPr>
              <a:spLocks noChangeShapeType="1"/>
            </p:cNvSpPr>
            <p:nvPr/>
          </p:nvSpPr>
          <p:spPr bwMode="auto">
            <a:xfrm>
              <a:off x="1296" y="1824"/>
              <a:ext cx="72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54"/>
            <p:cNvSpPr>
              <a:spLocks noChangeShapeType="1"/>
            </p:cNvSpPr>
            <p:nvPr/>
          </p:nvSpPr>
          <p:spPr bwMode="auto">
            <a:xfrm>
              <a:off x="1488" y="912"/>
              <a:ext cx="480"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Text Box 55"/>
            <p:cNvSpPr txBox="1">
              <a:spLocks noChangeArrowheads="1"/>
            </p:cNvSpPr>
            <p:nvPr/>
          </p:nvSpPr>
          <p:spPr bwMode="auto">
            <a:xfrm>
              <a:off x="2054" y="1070"/>
              <a:ext cx="34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a:t>
              </a:r>
            </a:p>
            <a:p>
              <a:pPr eaLnBrk="1" hangingPunct="1"/>
              <a:r>
                <a:rPr kumimoji="1" lang="en-US" altLang="zh-CN" sz="2000" b="1" i="1">
                  <a:solidFill>
                    <a:schemeClr val="tx2"/>
                  </a:solidFill>
                  <a:latin typeface="Times New Roman" pitchFamily="18" charset="0"/>
                  <a:cs typeface="Times New Roman" pitchFamily="18" charset="0"/>
                </a:rPr>
                <a:t>U</a:t>
              </a:r>
            </a:p>
            <a:p>
              <a:pPr eaLnBrk="1" hangingPunct="1"/>
              <a:r>
                <a:rPr kumimoji="1" lang="en-US" altLang="zh-CN" sz="2000" b="1" i="1">
                  <a:solidFill>
                    <a:schemeClr val="tx2"/>
                  </a:solidFill>
                  <a:latin typeface="Times New Roman" pitchFamily="18" charset="0"/>
                  <a:cs typeface="Times New Roman" pitchFamily="18" charset="0"/>
                </a:rPr>
                <a:t>_</a:t>
              </a:r>
            </a:p>
          </p:txBody>
        </p:sp>
        <p:sp>
          <p:nvSpPr>
            <p:cNvPr id="66590" name="Text Box 56"/>
            <p:cNvSpPr txBox="1">
              <a:spLocks noChangeArrowheads="1"/>
            </p:cNvSpPr>
            <p:nvPr/>
          </p:nvSpPr>
          <p:spPr bwMode="auto">
            <a:xfrm>
              <a:off x="1574" y="60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p>
          </p:txBody>
        </p:sp>
        <p:sp>
          <p:nvSpPr>
            <p:cNvPr id="66591" name="Text Box 57"/>
            <p:cNvSpPr txBox="1">
              <a:spLocks noChangeArrowheads="1"/>
            </p:cNvSpPr>
            <p:nvPr/>
          </p:nvSpPr>
          <p:spPr bwMode="auto">
            <a:xfrm>
              <a:off x="2054" y="86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a</a:t>
              </a:r>
            </a:p>
          </p:txBody>
        </p:sp>
        <p:sp>
          <p:nvSpPr>
            <p:cNvPr id="66592" name="Text Box 58"/>
            <p:cNvSpPr txBox="1">
              <a:spLocks noChangeArrowheads="1"/>
            </p:cNvSpPr>
            <p:nvPr/>
          </p:nvSpPr>
          <p:spPr bwMode="auto">
            <a:xfrm>
              <a:off x="2051" y="167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tx2"/>
                  </a:solidFill>
                  <a:latin typeface="Times New Roman" pitchFamily="18" charset="0"/>
                  <a:cs typeface="Times New Roman" pitchFamily="18" charset="0"/>
                </a:rPr>
                <a:t>b</a:t>
              </a:r>
            </a:p>
          </p:txBody>
        </p:sp>
      </p:grpSp>
      <p:grpSp>
        <p:nvGrpSpPr>
          <p:cNvPr id="6" name="Group 59"/>
          <p:cNvGrpSpPr>
            <a:grpSpLocks/>
          </p:cNvGrpSpPr>
          <p:nvPr/>
        </p:nvGrpSpPr>
        <p:grpSpPr bwMode="auto">
          <a:xfrm>
            <a:off x="1500188" y="1285875"/>
            <a:ext cx="1571625" cy="2286000"/>
            <a:chOff x="672" y="2304"/>
            <a:chExt cx="1195" cy="1721"/>
          </a:xfrm>
        </p:grpSpPr>
        <p:sp>
          <p:nvSpPr>
            <p:cNvPr id="66574" name="Rectangle 60"/>
            <p:cNvSpPr>
              <a:spLocks noChangeArrowheads="1"/>
            </p:cNvSpPr>
            <p:nvPr/>
          </p:nvSpPr>
          <p:spPr bwMode="auto">
            <a:xfrm>
              <a:off x="720" y="2998"/>
              <a:ext cx="96" cy="33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575" name="Oval 61"/>
            <p:cNvSpPr>
              <a:spLocks noChangeArrowheads="1"/>
            </p:cNvSpPr>
            <p:nvPr/>
          </p:nvSpPr>
          <p:spPr bwMode="auto">
            <a:xfrm>
              <a:off x="672" y="3504"/>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576" name="Freeform 62"/>
            <p:cNvSpPr>
              <a:spLocks/>
            </p:cNvSpPr>
            <p:nvPr/>
          </p:nvSpPr>
          <p:spPr bwMode="auto">
            <a:xfrm>
              <a:off x="768" y="2710"/>
              <a:ext cx="816" cy="288"/>
            </a:xfrm>
            <a:custGeom>
              <a:avLst/>
              <a:gdLst>
                <a:gd name="T0" fmla="*/ 816 w 816"/>
                <a:gd name="T1" fmla="*/ 0 h 288"/>
                <a:gd name="T2" fmla="*/ 0 w 816"/>
                <a:gd name="T3" fmla="*/ 0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577" name="Freeform 63"/>
            <p:cNvSpPr>
              <a:spLocks/>
            </p:cNvSpPr>
            <p:nvPr/>
          </p:nvSpPr>
          <p:spPr bwMode="auto">
            <a:xfrm flipV="1">
              <a:off x="768" y="3334"/>
              <a:ext cx="816" cy="602"/>
            </a:xfrm>
            <a:custGeom>
              <a:avLst/>
              <a:gdLst>
                <a:gd name="T0" fmla="*/ 816 w 816"/>
                <a:gd name="T1" fmla="*/ 0 h 288"/>
                <a:gd name="T2" fmla="*/ 0 w 816"/>
                <a:gd name="T3" fmla="*/ 0 h 288"/>
                <a:gd name="T4" fmla="*/ 0 w 816"/>
                <a:gd name="T5" fmla="*/ 219345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66578" name="Text Box 64"/>
            <p:cNvSpPr txBox="1">
              <a:spLocks noChangeArrowheads="1"/>
            </p:cNvSpPr>
            <p:nvPr/>
          </p:nvSpPr>
          <p:spPr bwMode="auto">
            <a:xfrm>
              <a:off x="1670" y="25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a:t>
              </a:r>
            </a:p>
          </p:txBody>
        </p:sp>
        <p:sp>
          <p:nvSpPr>
            <p:cNvPr id="66579" name="Text Box 65"/>
            <p:cNvSpPr txBox="1">
              <a:spLocks noChangeArrowheads="1"/>
            </p:cNvSpPr>
            <p:nvPr/>
          </p:nvSpPr>
          <p:spPr bwMode="auto">
            <a:xfrm>
              <a:off x="1670" y="379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b</a:t>
              </a:r>
            </a:p>
          </p:txBody>
        </p:sp>
        <p:sp>
          <p:nvSpPr>
            <p:cNvPr id="66580" name="Text Box 67"/>
            <p:cNvSpPr txBox="1">
              <a:spLocks noChangeArrowheads="1"/>
            </p:cNvSpPr>
            <p:nvPr/>
          </p:nvSpPr>
          <p:spPr bwMode="auto">
            <a:xfrm>
              <a:off x="1426" y="2832"/>
              <a:ext cx="346"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U</a:t>
              </a:r>
            </a:p>
            <a:p>
              <a:pPr eaLnBrk="1" hangingPunct="1"/>
              <a:endParaRPr kumimoji="1" lang="en-US" altLang="zh-CN" b="1" i="1">
                <a:solidFill>
                  <a:schemeClr val="tx2"/>
                </a:solidFill>
                <a:latin typeface="Times New Roman" pitchFamily="18" charset="0"/>
                <a:cs typeface="Times New Roman" pitchFamily="18" charset="0"/>
              </a:endParaRPr>
            </a:p>
            <a:p>
              <a:pPr eaLnBrk="1" hangingPunct="1"/>
              <a:r>
                <a:rPr kumimoji="1" lang="en-US" altLang="zh-CN" b="1" i="1">
                  <a:solidFill>
                    <a:schemeClr val="tx2"/>
                  </a:solidFill>
                  <a:latin typeface="Times New Roman" pitchFamily="18" charset="0"/>
                  <a:cs typeface="Times New Roman" pitchFamily="18" charset="0"/>
                </a:rPr>
                <a:t>_</a:t>
              </a:r>
            </a:p>
          </p:txBody>
        </p:sp>
        <p:sp>
          <p:nvSpPr>
            <p:cNvPr id="66581" name="Line 68"/>
            <p:cNvSpPr>
              <a:spLocks noChangeShapeType="1"/>
            </p:cNvSpPr>
            <p:nvPr/>
          </p:nvSpPr>
          <p:spPr bwMode="auto">
            <a:xfrm>
              <a:off x="912" y="2566"/>
              <a:ext cx="528"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Text Box 69"/>
            <p:cNvSpPr txBox="1">
              <a:spLocks noChangeArrowheads="1"/>
            </p:cNvSpPr>
            <p:nvPr/>
          </p:nvSpPr>
          <p:spPr bwMode="auto">
            <a:xfrm>
              <a:off x="1526" y="2304"/>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sp>
          <p:nvSpPr>
            <p:cNvPr id="66583" name="Text Box 70"/>
            <p:cNvSpPr txBox="1">
              <a:spLocks noChangeArrowheads="1"/>
            </p:cNvSpPr>
            <p:nvPr/>
          </p:nvSpPr>
          <p:spPr bwMode="auto">
            <a:xfrm>
              <a:off x="854" y="2976"/>
              <a:ext cx="2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R</a:t>
              </a:r>
              <a:r>
                <a:rPr kumimoji="1" lang="en-US" altLang="zh-CN" b="1" baseline="-25000">
                  <a:solidFill>
                    <a:schemeClr val="tx2"/>
                  </a:solidFill>
                  <a:latin typeface="Times New Roman" pitchFamily="18" charset="0"/>
                  <a:cs typeface="Times New Roman" pitchFamily="18" charset="0"/>
                </a:rPr>
                <a:t>O</a:t>
              </a:r>
              <a:endParaRPr kumimoji="1" lang="en-US" altLang="zh-CN" b="1" i="1">
                <a:solidFill>
                  <a:schemeClr val="tx2"/>
                </a:solidFill>
                <a:latin typeface="Times New Roman" pitchFamily="18" charset="0"/>
                <a:cs typeface="Times New Roman" pitchFamily="18" charset="0"/>
              </a:endParaRPr>
            </a:p>
          </p:txBody>
        </p:sp>
        <p:sp>
          <p:nvSpPr>
            <p:cNvPr id="66584" name="Text Box 71"/>
            <p:cNvSpPr txBox="1">
              <a:spLocks noChangeArrowheads="1"/>
            </p:cNvSpPr>
            <p:nvPr/>
          </p:nvSpPr>
          <p:spPr bwMode="auto">
            <a:xfrm>
              <a:off x="895" y="3325"/>
              <a:ext cx="537"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1800"/>
                </a:lnSpc>
              </a:pPr>
              <a:r>
                <a:rPr kumimoji="1" lang="en-US" altLang="zh-CN" sz="2000" b="1" i="1">
                  <a:solidFill>
                    <a:schemeClr val="tx2"/>
                  </a:solidFill>
                  <a:latin typeface="Times New Roman" pitchFamily="18" charset="0"/>
                  <a:cs typeface="Times New Roman" pitchFamily="18" charset="0"/>
                </a:rPr>
                <a:t>+</a:t>
              </a:r>
            </a:p>
            <a:p>
              <a:pPr eaLnBrk="1" hangingPunct="1">
                <a:lnSpc>
                  <a:spcPts val="1800"/>
                </a:lnSpc>
              </a:pPr>
              <a:r>
                <a:rPr kumimoji="1" lang="en-US" altLang="zh-CN" sz="2000" b="1" i="1">
                  <a:solidFill>
                    <a:schemeClr val="tx2"/>
                  </a:solidFill>
                  <a:latin typeface="Times New Roman" pitchFamily="18" charset="0"/>
                  <a:cs typeface="Times New Roman" pitchFamily="18" charset="0"/>
                </a:rPr>
                <a:t>U</a:t>
              </a:r>
              <a:r>
                <a:rPr kumimoji="1" lang="en-US" altLang="zh-CN" sz="2000" b="1" baseline="-25000">
                  <a:solidFill>
                    <a:schemeClr val="tx2"/>
                  </a:solidFill>
                  <a:latin typeface="Times New Roman" pitchFamily="18" charset="0"/>
                  <a:cs typeface="Times New Roman" pitchFamily="18" charset="0"/>
                </a:rPr>
                <a:t>OC</a:t>
              </a:r>
            </a:p>
            <a:p>
              <a:pPr eaLnBrk="1" hangingPunct="1">
                <a:lnSpc>
                  <a:spcPts val="1800"/>
                </a:lnSpc>
              </a:pPr>
              <a:r>
                <a:rPr kumimoji="1" lang="en-US" altLang="zh-CN" sz="2000" b="1">
                  <a:solidFill>
                    <a:schemeClr val="tx2"/>
                  </a:solidFill>
                  <a:latin typeface="Times New Roman" pitchFamily="18" charset="0"/>
                  <a:cs typeface="Times New Roman" pitchFamily="18" charset="0"/>
                </a:rPr>
                <a:t>_</a:t>
              </a:r>
            </a:p>
          </p:txBody>
        </p:sp>
      </p:grpSp>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75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8789"/>
                                        </p:tgtEl>
                                        <p:attrNameLst>
                                          <p:attrName>style.visibility</p:attrName>
                                        </p:attrNameLst>
                                      </p:cBhvr>
                                      <p:to>
                                        <p:strVal val="visible"/>
                                      </p:to>
                                    </p:set>
                                    <p:animEffect transition="in" filter="wipe(up)">
                                      <p:cBhvr>
                                        <p:cTn id="10" dur="75"/>
                                        <p:tgtEl>
                                          <p:spTgt spid="118789"/>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nodeType="afterGroup">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18788"/>
                                        </p:tgtEl>
                                        <p:attrNameLst>
                                          <p:attrName>style.visibility</p:attrName>
                                        </p:attrNameLst>
                                      </p:cBhvr>
                                      <p:to>
                                        <p:strVal val="visible"/>
                                      </p:to>
                                    </p:set>
                                    <p:animEffect transition="in" filter="wipe(right)">
                                      <p:cBhvr>
                                        <p:cTn id="18" dur="500"/>
                                        <p:tgtEl>
                                          <p:spTgt spid="1187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8817"/>
                                        </p:tgtEl>
                                        <p:attrNameLst>
                                          <p:attrName>style.visibility</p:attrName>
                                        </p:attrNameLst>
                                      </p:cBhvr>
                                      <p:to>
                                        <p:strVal val="visible"/>
                                      </p:to>
                                    </p:set>
                                    <p:animEffect transition="in" filter="wipe(left)">
                                      <p:cBhvr>
                                        <p:cTn id="23" dur="500"/>
                                        <p:tgtEl>
                                          <p:spTgt spid="11881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8820"/>
                                        </p:tgtEl>
                                        <p:attrNameLst>
                                          <p:attrName>style.visibility</p:attrName>
                                        </p:attrNameLst>
                                      </p:cBhvr>
                                      <p:to>
                                        <p:strVal val="visible"/>
                                      </p:to>
                                    </p:set>
                                    <p:animEffect transition="in" filter="wipe(up)">
                                      <p:cBhvr>
                                        <p:cTn id="26" dur="500"/>
                                        <p:tgtEl>
                                          <p:spTgt spid="11882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8818"/>
                                        </p:tgtEl>
                                        <p:attrNameLst>
                                          <p:attrName>style.visibility</p:attrName>
                                        </p:attrNameLst>
                                      </p:cBhvr>
                                      <p:to>
                                        <p:strVal val="visible"/>
                                      </p:to>
                                    </p:set>
                                    <p:animEffect transition="in" filter="wipe(up)">
                                      <p:cBhvr>
                                        <p:cTn id="35" dur="500"/>
                                        <p:tgtEl>
                                          <p:spTgt spid="118818"/>
                                        </p:tgtEl>
                                      </p:cBhvr>
                                    </p:animEffect>
                                  </p:childTnLst>
                                </p:cTn>
                              </p:par>
                            </p:childTnLst>
                          </p:cTn>
                        </p:par>
                        <p:par>
                          <p:cTn id="36" fill="hold" nodeType="afterGroup">
                            <p:stCondLst>
                              <p:cond delay="500"/>
                            </p:stCondLst>
                            <p:childTnLst>
                              <p:par>
                                <p:cTn id="37" presetID="12" presetClass="entr" presetSubtype="2" fill="hold" grpId="0" nodeType="afterEffect">
                                  <p:stCondLst>
                                    <p:cond delay="0"/>
                                  </p:stCondLst>
                                  <p:childTnLst>
                                    <p:set>
                                      <p:cBhvr>
                                        <p:cTn id="38" dur="1" fill="hold">
                                          <p:stCondLst>
                                            <p:cond delay="0"/>
                                          </p:stCondLst>
                                        </p:cTn>
                                        <p:tgtEl>
                                          <p:spTgt spid="118821"/>
                                        </p:tgtEl>
                                        <p:attrNameLst>
                                          <p:attrName>style.visibility</p:attrName>
                                        </p:attrNameLst>
                                      </p:cBhvr>
                                      <p:to>
                                        <p:strVal val="visible"/>
                                      </p:to>
                                    </p:set>
                                    <p:animEffect transition="in" filter="slide(fromRight)">
                                      <p:cBhvr>
                                        <p:cTn id="39" dur="500"/>
                                        <p:tgtEl>
                                          <p:spTgt spid="11882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118819"/>
                                        </p:tgtEl>
                                        <p:attrNameLst>
                                          <p:attrName>style.visibility</p:attrName>
                                        </p:attrNameLst>
                                      </p:cBhvr>
                                      <p:to>
                                        <p:strVal val="visible"/>
                                      </p:to>
                                    </p:set>
                                    <p:animEffect transition="in" filter="wipe(left)">
                                      <p:cBhvr>
                                        <p:cTn id="44" dur="75"/>
                                        <p:tgtEl>
                                          <p:spTgt spid="1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118789" grpId="0" autoUpdateAnimBg="0"/>
      <p:bldP spid="118817" grpId="0" animBg="1"/>
      <p:bldP spid="118818" grpId="0" animBg="1"/>
      <p:bldP spid="118819" grpId="0" autoUpdateAnimBg="0"/>
      <p:bldP spid="118820" grpId="0"/>
      <p:bldP spid="11882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sp>
        <p:nvSpPr>
          <p:cNvPr id="67587" name="Rectangle 3"/>
          <p:cNvSpPr>
            <a:spLocks noGrp="1" noChangeArrowheads="1"/>
          </p:cNvSpPr>
          <p:nvPr>
            <p:ph sz="quarter" idx="11"/>
          </p:nvPr>
        </p:nvSpPr>
        <p:spPr/>
        <p:txBody>
          <a:bodyPr/>
          <a:lstStyle/>
          <a:p>
            <a:pPr eaLnBrk="1" hangingPunct="1">
              <a:lnSpc>
                <a:spcPct val="130000"/>
              </a:lnSpc>
            </a:pPr>
            <a:r>
              <a:rPr lang="zh-CN" altLang="en-US" smtClean="0">
                <a:ea typeface="宋体" charset="-122"/>
              </a:rPr>
              <a:t>等效电源定理的应用</a:t>
            </a:r>
          </a:p>
          <a:p>
            <a:pPr lvl="1" eaLnBrk="1" hangingPunct="1">
              <a:lnSpc>
                <a:spcPct val="130000"/>
              </a:lnSpc>
            </a:pPr>
            <a:r>
              <a:rPr lang="zh-CN" altLang="en-US" smtClean="0"/>
              <a:t>等效电源定理只适用于线性电路。</a:t>
            </a:r>
          </a:p>
          <a:p>
            <a:pPr lvl="1" eaLnBrk="1" hangingPunct="1">
              <a:lnSpc>
                <a:spcPct val="130000"/>
              </a:lnSpc>
            </a:pPr>
            <a:r>
              <a:rPr lang="zh-CN" altLang="en-US" smtClean="0"/>
              <a:t>在电路分析中，等效电源定理主要用在两个方面</a:t>
            </a:r>
          </a:p>
          <a:p>
            <a:pPr lvl="2" eaLnBrk="1" hangingPunct="1">
              <a:lnSpc>
                <a:spcPct val="130000"/>
              </a:lnSpc>
            </a:pPr>
            <a:r>
              <a:rPr lang="zh-CN" altLang="en-US" smtClean="0"/>
              <a:t>将负载（响应端）以外的其他线性电路部分用等效电路替代，使分析简化。</a:t>
            </a:r>
          </a:p>
          <a:p>
            <a:pPr lvl="2" eaLnBrk="1" hangingPunct="1">
              <a:lnSpc>
                <a:spcPct val="130000"/>
              </a:lnSpc>
            </a:pPr>
            <a:r>
              <a:rPr lang="zh-CN" altLang="en-US" smtClean="0"/>
              <a:t>如果电路中只有一个非线性元件，将除非线性元件以外的电路部分用等效电路替代使电路成为一个单回路简单电路，便于分析。</a:t>
            </a:r>
          </a:p>
          <a:p>
            <a:pPr lvl="1" eaLnBrk="1" hangingPunct="1">
              <a:lnSpc>
                <a:spcPct val="130000"/>
              </a:lnSpc>
            </a:pPr>
            <a:r>
              <a:rPr lang="zh-CN" altLang="en-US" smtClean="0"/>
              <a:t>等效电路的获得是定理应用的前提，等效电路参数的求取是一个重点内容。</a:t>
            </a:r>
          </a:p>
          <a:p>
            <a:pPr eaLnBrk="1" hangingPunct="1">
              <a:lnSpc>
                <a:spcPct val="130000"/>
              </a:lnSpc>
            </a:pPr>
            <a:endParaRPr lang="en-US" altLang="zh-CN" smtClean="0">
              <a:ea typeface="宋体" charset="-122"/>
            </a:endParaRP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76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827584" y="43409"/>
            <a:ext cx="7607300" cy="649287"/>
          </a:xfrm>
        </p:spPr>
        <p:txBody>
          <a:bodyPr/>
          <a:lstStyle/>
          <a:p>
            <a:pPr eaLnBrk="1" hangingPunct="1"/>
            <a:r>
              <a:rPr lang="en-US" altLang="zh-CN" dirty="0" smtClean="0">
                <a:ea typeface="宋体" charset="-122"/>
              </a:rPr>
              <a:t>2.5.3 </a:t>
            </a:r>
            <a:r>
              <a:rPr lang="zh-CN" altLang="en-US" dirty="0" smtClean="0">
                <a:ea typeface="宋体" charset="-122"/>
              </a:rPr>
              <a:t>等效电源定理</a:t>
            </a:r>
            <a:r>
              <a:rPr lang="zh-CN" altLang="en-US" dirty="0" smtClean="0">
                <a:ea typeface="楷体_GB2312" pitchFamily="49" charset="-122"/>
              </a:rPr>
              <a:t>（</a:t>
            </a:r>
            <a:r>
              <a:rPr lang="zh-CN" altLang="en-US" dirty="0" smtClean="0">
                <a:ea typeface="宋体" charset="-122"/>
              </a:rPr>
              <a:t>续</a:t>
            </a:r>
            <a:r>
              <a:rPr lang="en-US" altLang="zh-CN" dirty="0" smtClean="0">
                <a:ea typeface="宋体" charset="-122"/>
              </a:rPr>
              <a:t>4</a:t>
            </a:r>
            <a:r>
              <a:rPr lang="zh-CN" altLang="en-US" dirty="0" smtClean="0">
                <a:ea typeface="楷体_GB2312" pitchFamily="49" charset="-122"/>
              </a:rPr>
              <a:t>）</a:t>
            </a:r>
          </a:p>
        </p:txBody>
      </p:sp>
      <p:sp>
        <p:nvSpPr>
          <p:cNvPr id="27653" name="Rectangle 3"/>
          <p:cNvSpPr>
            <a:spLocks noGrp="1" noChangeArrowheads="1"/>
          </p:cNvSpPr>
          <p:nvPr>
            <p:ph type="body" sz="half" idx="1"/>
          </p:nvPr>
        </p:nvSpPr>
        <p:spPr>
          <a:xfrm>
            <a:off x="35496" y="836712"/>
            <a:ext cx="8634412" cy="5400675"/>
          </a:xfrm>
        </p:spPr>
        <p:txBody>
          <a:bodyPr/>
          <a:lstStyle/>
          <a:p>
            <a:pPr eaLnBrk="1" hangingPunct="1"/>
            <a:r>
              <a:rPr lang="zh-CN" altLang="en-US" sz="2400" dirty="0" smtClean="0">
                <a:ea typeface="宋体" charset="-122"/>
              </a:rPr>
              <a:t>等效电源参数</a:t>
            </a:r>
            <a:r>
              <a:rPr lang="en-US" altLang="zh-CN" sz="2400" i="1" dirty="0" smtClean="0">
                <a:ea typeface="宋体" charset="-122"/>
              </a:rPr>
              <a:t>U</a:t>
            </a:r>
            <a:r>
              <a:rPr lang="en-US" altLang="zh-CN" sz="2400" baseline="-25000" dirty="0" smtClean="0">
                <a:ea typeface="宋体" charset="-122"/>
              </a:rPr>
              <a:t>OC </a:t>
            </a:r>
            <a:r>
              <a:rPr lang="zh-CN" altLang="en-US" sz="2400" dirty="0" smtClean="0">
                <a:ea typeface="宋体" charset="-122"/>
              </a:rPr>
              <a:t>和</a:t>
            </a:r>
            <a:r>
              <a:rPr lang="en-US" altLang="zh-CN" sz="2400" i="1" dirty="0" smtClean="0">
                <a:ea typeface="宋体" charset="-122"/>
              </a:rPr>
              <a:t>R</a:t>
            </a:r>
            <a:r>
              <a:rPr lang="en-US" altLang="zh-CN" sz="2400" baseline="-25000" dirty="0" smtClean="0">
                <a:ea typeface="宋体" charset="-122"/>
              </a:rPr>
              <a:t>0</a:t>
            </a:r>
            <a:r>
              <a:rPr lang="zh-CN" altLang="en-US" sz="2400" dirty="0" smtClean="0">
                <a:ea typeface="宋体" charset="-122"/>
              </a:rPr>
              <a:t>的确定方法有三种：二步法、一步法、测量法</a:t>
            </a:r>
          </a:p>
          <a:p>
            <a:pPr marL="538163" lvl="1" indent="-457200" eaLnBrk="1" hangingPunct="1"/>
            <a:r>
              <a:rPr lang="zh-CN" altLang="en-US" sz="2400" dirty="0" smtClean="0"/>
              <a:t>二步法求解等效电源参数</a:t>
            </a:r>
            <a:endParaRPr kumimoji="1" lang="zh-CN" altLang="en-US" sz="2400" dirty="0" smtClean="0"/>
          </a:p>
          <a:p>
            <a:pPr marL="620713" lvl="2" indent="-261938" eaLnBrk="1" hangingPunct="1">
              <a:lnSpc>
                <a:spcPct val="120000"/>
              </a:lnSpc>
              <a:spcBef>
                <a:spcPts val="0"/>
              </a:spcBef>
            </a:pPr>
            <a:r>
              <a:rPr lang="zh-CN" altLang="en-US" dirty="0" smtClean="0">
                <a:solidFill>
                  <a:srgbClr val="FF0000"/>
                </a:solidFill>
              </a:rPr>
              <a:t>计算开路电压</a:t>
            </a:r>
            <a:r>
              <a:rPr lang="en-US" altLang="zh-CN" i="1" dirty="0" smtClean="0">
                <a:solidFill>
                  <a:srgbClr val="FF0000"/>
                </a:solidFill>
              </a:rPr>
              <a:t>U</a:t>
            </a:r>
            <a:r>
              <a:rPr lang="en-US" altLang="zh-CN" baseline="-25000" dirty="0" smtClean="0">
                <a:solidFill>
                  <a:srgbClr val="FF0000"/>
                </a:solidFill>
              </a:rPr>
              <a:t>OC</a:t>
            </a:r>
            <a:r>
              <a:rPr lang="zh-CN" altLang="en-US" dirty="0" smtClean="0">
                <a:solidFill>
                  <a:srgbClr val="FF0000"/>
                </a:solidFill>
              </a:rPr>
              <a:t>或短路电流</a:t>
            </a:r>
            <a:r>
              <a:rPr lang="en-US" altLang="zh-CN" i="1" dirty="0" smtClean="0">
                <a:solidFill>
                  <a:srgbClr val="FF0000"/>
                </a:solidFill>
              </a:rPr>
              <a:t>I</a:t>
            </a:r>
            <a:r>
              <a:rPr lang="en-US" altLang="zh-CN" baseline="-25000" dirty="0" smtClean="0">
                <a:solidFill>
                  <a:srgbClr val="FF0000"/>
                </a:solidFill>
              </a:rPr>
              <a:t>SC</a:t>
            </a:r>
            <a:r>
              <a:rPr lang="en-US" altLang="zh-CN" sz="2800" i="1" dirty="0" smtClean="0"/>
              <a:t/>
            </a:r>
            <a:br>
              <a:rPr lang="en-US" altLang="zh-CN" sz="2800" i="1" dirty="0" smtClean="0"/>
            </a:br>
            <a:r>
              <a:rPr lang="zh-CN" altLang="en-US" dirty="0" smtClean="0"/>
              <a:t>将需要确定参数的二端网络开路或短路，并视为一完整电路，分析其在端口处的电压（开路时）或电流（短路时）。</a:t>
            </a:r>
          </a:p>
          <a:p>
            <a:pPr marL="620713" lvl="2" indent="-261938" eaLnBrk="1" hangingPunct="1">
              <a:lnSpc>
                <a:spcPct val="120000"/>
              </a:lnSpc>
              <a:spcBef>
                <a:spcPts val="0"/>
              </a:spcBef>
            </a:pPr>
            <a:r>
              <a:rPr lang="zh-CN" altLang="en-US" dirty="0" smtClean="0">
                <a:solidFill>
                  <a:srgbClr val="FF0000"/>
                </a:solidFill>
              </a:rPr>
              <a:t>确定等效电源内阻</a:t>
            </a:r>
            <a:r>
              <a:rPr lang="en-US" altLang="zh-CN" i="1" dirty="0" smtClean="0">
                <a:solidFill>
                  <a:srgbClr val="FF0000"/>
                </a:solidFill>
              </a:rPr>
              <a:t>R</a:t>
            </a:r>
            <a:r>
              <a:rPr lang="en-US" altLang="zh-CN" baseline="-25000" dirty="0" smtClean="0">
                <a:solidFill>
                  <a:srgbClr val="FF0000"/>
                </a:solidFill>
              </a:rPr>
              <a:t>0</a:t>
            </a:r>
            <a:r>
              <a:rPr lang="en-US" altLang="zh-CN" sz="2800" dirty="0" smtClean="0"/>
              <a:t/>
            </a:r>
            <a:br>
              <a:rPr lang="en-US" altLang="zh-CN" sz="2800" dirty="0" smtClean="0"/>
            </a:br>
            <a:r>
              <a:rPr lang="zh-CN" altLang="en-US" dirty="0" smtClean="0"/>
              <a:t>首先将网络内的所有独立电源置零，即电压源用短路代替，电流源用开路代替，对剩余的电阻网络作等效变换，确定等效内阻数值。如果电路结构复杂，等效变换比较困难，可以分别求出开路电压和短路电流，然后用下式确定等效内阻：</a:t>
            </a:r>
          </a:p>
        </p:txBody>
      </p:sp>
      <p:graphicFrame>
        <p:nvGraphicFramePr>
          <p:cNvPr id="120836" name="Object 2"/>
          <p:cNvGraphicFramePr>
            <a:graphicFrameLocks noGrp="1" noChangeAspect="1"/>
          </p:cNvGraphicFramePr>
          <p:nvPr>
            <p:ph sz="half" idx="2"/>
            <p:extLst>
              <p:ext uri="{D42A27DB-BD31-4B8C-83A1-F6EECF244321}">
                <p14:modId xmlns:p14="http://schemas.microsoft.com/office/powerpoint/2010/main" val="3264672312"/>
              </p:ext>
            </p:extLst>
          </p:nvPr>
        </p:nvGraphicFramePr>
        <p:xfrm>
          <a:off x="1907704" y="5546874"/>
          <a:ext cx="1306512" cy="906462"/>
        </p:xfrm>
        <a:graphic>
          <a:graphicData uri="http://schemas.openxmlformats.org/presentationml/2006/ole">
            <mc:AlternateContent xmlns:mc="http://schemas.openxmlformats.org/markup-compatibility/2006">
              <mc:Choice xmlns:v="urn:schemas-microsoft-com:vml" Requires="v">
                <p:oleObj spid="_x0000_s27691" name="Equation" r:id="rId3" imgW="813600" imgH="558360" progId="">
                  <p:embed/>
                </p:oleObj>
              </mc:Choice>
              <mc:Fallback>
                <p:oleObj name="Equation" r:id="rId3" imgW="813600" imgH="558360" progId="">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5546874"/>
                        <a:ext cx="13065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r>
              <a:rPr lang="zh-CN" altLang="en-US"/>
              <a:t>第</a:t>
            </a:r>
            <a:fld id="{FB6A0777-F216-4B5D-9764-FBABA0D20565}" type="slidenum">
              <a:rPr lang="zh-CN" altLang="en-US"/>
              <a:pPr>
                <a:defRPr/>
              </a:pPr>
              <a:t>77</a:t>
            </a:fld>
            <a:r>
              <a:rPr lang="zh-CN" altLang="en-US"/>
              <a:t>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5</a:t>
            </a:r>
            <a:r>
              <a:rPr lang="zh-CN" altLang="en-US" smtClean="0">
                <a:ea typeface="楷体_GB2312" pitchFamily="49" charset="-122"/>
              </a:rPr>
              <a:t>）</a:t>
            </a:r>
          </a:p>
        </p:txBody>
      </p:sp>
      <p:grpSp>
        <p:nvGrpSpPr>
          <p:cNvPr id="2" name="Group 4"/>
          <p:cNvGrpSpPr>
            <a:grpSpLocks/>
          </p:cNvGrpSpPr>
          <p:nvPr/>
        </p:nvGrpSpPr>
        <p:grpSpPr bwMode="auto">
          <a:xfrm>
            <a:off x="595313" y="1325563"/>
            <a:ext cx="3589337" cy="2165350"/>
            <a:chOff x="24" y="352"/>
            <a:chExt cx="2261" cy="1364"/>
          </a:xfrm>
        </p:grpSpPr>
        <p:sp>
          <p:nvSpPr>
            <p:cNvPr id="28726" name="Rectangle 5"/>
            <p:cNvSpPr>
              <a:spLocks noChangeArrowheads="1"/>
            </p:cNvSpPr>
            <p:nvPr/>
          </p:nvSpPr>
          <p:spPr bwMode="auto">
            <a:xfrm>
              <a:off x="341" y="600"/>
              <a:ext cx="1824" cy="1092"/>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7" name="Line 6"/>
            <p:cNvSpPr>
              <a:spLocks noChangeShapeType="1"/>
            </p:cNvSpPr>
            <p:nvPr/>
          </p:nvSpPr>
          <p:spPr bwMode="auto">
            <a:xfrm>
              <a:off x="1241" y="600"/>
              <a:ext cx="0" cy="109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8" name="Rectangle 7"/>
            <p:cNvSpPr>
              <a:spLocks noChangeArrowheads="1"/>
            </p:cNvSpPr>
            <p:nvPr/>
          </p:nvSpPr>
          <p:spPr bwMode="auto">
            <a:xfrm>
              <a:off x="1517" y="540"/>
              <a:ext cx="288" cy="120"/>
            </a:xfrm>
            <a:prstGeom prst="rect">
              <a:avLst/>
            </a:prstGeom>
            <a:solidFill>
              <a:srgbClr val="EDFFF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9" name="Rectangle 8"/>
            <p:cNvSpPr>
              <a:spLocks noChangeArrowheads="1"/>
            </p:cNvSpPr>
            <p:nvPr/>
          </p:nvSpPr>
          <p:spPr bwMode="auto">
            <a:xfrm rot="5400000">
              <a:off x="1097" y="804"/>
              <a:ext cx="288" cy="120"/>
            </a:xfrm>
            <a:prstGeom prst="rect">
              <a:avLst/>
            </a:prstGeom>
            <a:solidFill>
              <a:srgbClr val="EDFFF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0" name="Rectangle 9"/>
            <p:cNvSpPr>
              <a:spLocks noChangeArrowheads="1"/>
            </p:cNvSpPr>
            <p:nvPr/>
          </p:nvSpPr>
          <p:spPr bwMode="auto">
            <a:xfrm rot="5400000">
              <a:off x="1097" y="1368"/>
              <a:ext cx="288" cy="120"/>
            </a:xfrm>
            <a:prstGeom prst="rect">
              <a:avLst/>
            </a:prstGeom>
            <a:solidFill>
              <a:srgbClr val="EDFFF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1" name="Rectangle 10"/>
            <p:cNvSpPr>
              <a:spLocks noChangeArrowheads="1"/>
            </p:cNvSpPr>
            <p:nvPr/>
          </p:nvSpPr>
          <p:spPr bwMode="auto">
            <a:xfrm rot="5400000">
              <a:off x="197" y="792"/>
              <a:ext cx="288" cy="120"/>
            </a:xfrm>
            <a:prstGeom prst="rect">
              <a:avLst/>
            </a:prstGeom>
            <a:solidFill>
              <a:srgbClr val="EDFFF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2" name="Rectangle 11"/>
            <p:cNvSpPr>
              <a:spLocks noChangeArrowheads="1"/>
            </p:cNvSpPr>
            <p:nvPr/>
          </p:nvSpPr>
          <p:spPr bwMode="auto">
            <a:xfrm rot="5400000">
              <a:off x="197" y="1380"/>
              <a:ext cx="288" cy="120"/>
            </a:xfrm>
            <a:prstGeom prst="rect">
              <a:avLst/>
            </a:prstGeom>
            <a:solidFill>
              <a:srgbClr val="EDFFFA"/>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3" name="Line 12"/>
            <p:cNvSpPr>
              <a:spLocks noChangeShapeType="1"/>
            </p:cNvSpPr>
            <p:nvPr/>
          </p:nvSpPr>
          <p:spPr bwMode="auto">
            <a:xfrm>
              <a:off x="341" y="1140"/>
              <a:ext cx="912"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Oval 13"/>
            <p:cNvSpPr>
              <a:spLocks noChangeArrowheads="1"/>
            </p:cNvSpPr>
            <p:nvPr/>
          </p:nvSpPr>
          <p:spPr bwMode="auto">
            <a:xfrm>
              <a:off x="665" y="1032"/>
              <a:ext cx="228" cy="216"/>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5" name="Oval 14"/>
            <p:cNvSpPr>
              <a:spLocks noChangeArrowheads="1"/>
            </p:cNvSpPr>
            <p:nvPr/>
          </p:nvSpPr>
          <p:spPr bwMode="auto">
            <a:xfrm>
              <a:off x="2057" y="1056"/>
              <a:ext cx="228" cy="216"/>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6" name="Oval 15"/>
            <p:cNvSpPr>
              <a:spLocks noChangeArrowheads="1"/>
            </p:cNvSpPr>
            <p:nvPr/>
          </p:nvSpPr>
          <p:spPr bwMode="auto">
            <a:xfrm>
              <a:off x="1217" y="1668"/>
              <a:ext cx="47" cy="48"/>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7" name="Oval 16"/>
            <p:cNvSpPr>
              <a:spLocks noChangeArrowheads="1"/>
            </p:cNvSpPr>
            <p:nvPr/>
          </p:nvSpPr>
          <p:spPr bwMode="auto">
            <a:xfrm>
              <a:off x="1217" y="1116"/>
              <a:ext cx="47" cy="48"/>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8" name="Oval 17"/>
            <p:cNvSpPr>
              <a:spLocks noChangeArrowheads="1"/>
            </p:cNvSpPr>
            <p:nvPr/>
          </p:nvSpPr>
          <p:spPr bwMode="auto">
            <a:xfrm>
              <a:off x="317" y="1116"/>
              <a:ext cx="47" cy="48"/>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39" name="Oval 18"/>
            <p:cNvSpPr>
              <a:spLocks noChangeArrowheads="1"/>
            </p:cNvSpPr>
            <p:nvPr/>
          </p:nvSpPr>
          <p:spPr bwMode="auto">
            <a:xfrm>
              <a:off x="1217" y="576"/>
              <a:ext cx="47" cy="48"/>
            </a:xfrm>
            <a:prstGeom prst="ellipse">
              <a:avLst/>
            </a:prstGeom>
            <a:solidFill>
              <a:srgbClr val="EDFFFA"/>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40" name="Line 19"/>
            <p:cNvSpPr>
              <a:spLocks noChangeShapeType="1"/>
            </p:cNvSpPr>
            <p:nvPr/>
          </p:nvSpPr>
          <p:spPr bwMode="auto">
            <a:xfrm>
              <a:off x="1937" y="600"/>
              <a:ext cx="10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Text Box 20"/>
            <p:cNvSpPr txBox="1">
              <a:spLocks noChangeArrowheads="1"/>
            </p:cNvSpPr>
            <p:nvPr/>
          </p:nvSpPr>
          <p:spPr bwMode="auto">
            <a:xfrm>
              <a:off x="24" y="724"/>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1</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42" name="Text Box 21"/>
            <p:cNvSpPr txBox="1">
              <a:spLocks noChangeArrowheads="1"/>
            </p:cNvSpPr>
            <p:nvPr/>
          </p:nvSpPr>
          <p:spPr bwMode="auto">
            <a:xfrm>
              <a:off x="24" y="1336"/>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43" name="Text Box 22"/>
            <p:cNvSpPr txBox="1">
              <a:spLocks noChangeArrowheads="1"/>
            </p:cNvSpPr>
            <p:nvPr/>
          </p:nvSpPr>
          <p:spPr bwMode="auto">
            <a:xfrm>
              <a:off x="900" y="748"/>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4</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44" name="Text Box 23"/>
            <p:cNvSpPr txBox="1">
              <a:spLocks noChangeArrowheads="1"/>
            </p:cNvSpPr>
            <p:nvPr/>
          </p:nvSpPr>
          <p:spPr bwMode="auto">
            <a:xfrm>
              <a:off x="924" y="1324"/>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45" name="Line 24"/>
            <p:cNvSpPr>
              <a:spLocks noChangeShapeType="1"/>
            </p:cNvSpPr>
            <p:nvPr/>
          </p:nvSpPr>
          <p:spPr bwMode="auto">
            <a:xfrm flipH="1">
              <a:off x="785" y="1032"/>
              <a:ext cx="0" cy="21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6" name="Line 25"/>
            <p:cNvSpPr>
              <a:spLocks noChangeShapeType="1"/>
            </p:cNvSpPr>
            <p:nvPr/>
          </p:nvSpPr>
          <p:spPr bwMode="auto">
            <a:xfrm>
              <a:off x="665" y="1284"/>
              <a:ext cx="24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7" name="Text Box 26"/>
            <p:cNvSpPr txBox="1">
              <a:spLocks noChangeArrowheads="1"/>
            </p:cNvSpPr>
            <p:nvPr/>
          </p:nvSpPr>
          <p:spPr bwMode="auto">
            <a:xfrm>
              <a:off x="631" y="1276"/>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9A</a:t>
              </a:r>
            </a:p>
          </p:txBody>
        </p:sp>
        <p:sp>
          <p:nvSpPr>
            <p:cNvPr id="28748" name="Text Box 27"/>
            <p:cNvSpPr txBox="1">
              <a:spLocks noChangeArrowheads="1"/>
            </p:cNvSpPr>
            <p:nvPr/>
          </p:nvSpPr>
          <p:spPr bwMode="auto">
            <a:xfrm>
              <a:off x="1873" y="80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49" name="Text Box 28"/>
            <p:cNvSpPr txBox="1">
              <a:spLocks noChangeArrowheads="1"/>
            </p:cNvSpPr>
            <p:nvPr/>
          </p:nvSpPr>
          <p:spPr bwMode="auto">
            <a:xfrm>
              <a:off x="1883" y="1212"/>
              <a:ext cx="1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50" name="Text Box 29"/>
            <p:cNvSpPr txBox="1">
              <a:spLocks noChangeArrowheads="1"/>
            </p:cNvSpPr>
            <p:nvPr/>
          </p:nvSpPr>
          <p:spPr bwMode="auto">
            <a:xfrm>
              <a:off x="1512" y="352"/>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51" name="Text Box 30"/>
            <p:cNvSpPr txBox="1">
              <a:spLocks noChangeArrowheads="1"/>
            </p:cNvSpPr>
            <p:nvPr/>
          </p:nvSpPr>
          <p:spPr bwMode="auto">
            <a:xfrm>
              <a:off x="1932" y="367"/>
              <a:ext cx="1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Times New Roman" pitchFamily="18" charset="0"/>
                  <a:cs typeface="Times New Roman" pitchFamily="18" charset="0"/>
                </a:rPr>
                <a:t>I</a:t>
              </a:r>
            </a:p>
          </p:txBody>
        </p:sp>
        <p:sp>
          <p:nvSpPr>
            <p:cNvPr id="28752" name="Text Box 31"/>
            <p:cNvSpPr txBox="1">
              <a:spLocks noChangeArrowheads="1"/>
            </p:cNvSpPr>
            <p:nvPr/>
          </p:nvSpPr>
          <p:spPr bwMode="auto">
            <a:xfrm>
              <a:off x="1743" y="108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10V</a:t>
              </a:r>
            </a:p>
          </p:txBody>
        </p:sp>
      </p:grpSp>
      <p:sp>
        <p:nvSpPr>
          <p:cNvPr id="121888" name="Text Box 32"/>
          <p:cNvSpPr txBox="1">
            <a:spLocks noChangeArrowheads="1"/>
          </p:cNvSpPr>
          <p:nvPr/>
        </p:nvSpPr>
        <p:spPr bwMode="auto">
          <a:xfrm>
            <a:off x="841375" y="939800"/>
            <a:ext cx="323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在图示电路中求</a:t>
            </a:r>
            <a:r>
              <a:rPr kumimoji="1" lang="zh-CN" altLang="zh-CN"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I</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a:t>
            </a:r>
          </a:p>
        </p:txBody>
      </p:sp>
      <p:sp>
        <p:nvSpPr>
          <p:cNvPr id="121889" name="Text Box 33"/>
          <p:cNvSpPr txBox="1">
            <a:spLocks noChangeArrowheads="1"/>
          </p:cNvSpPr>
          <p:nvPr/>
        </p:nvSpPr>
        <p:spPr bwMode="auto">
          <a:xfrm>
            <a:off x="4314825" y="9699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解：</a:t>
            </a:r>
          </a:p>
        </p:txBody>
      </p:sp>
      <p:sp>
        <p:nvSpPr>
          <p:cNvPr id="121890" name="Text Box 34"/>
          <p:cNvSpPr txBox="1">
            <a:spLocks noChangeArrowheads="1"/>
          </p:cNvSpPr>
          <p:nvPr/>
        </p:nvSpPr>
        <p:spPr bwMode="auto">
          <a:xfrm>
            <a:off x="4972050" y="98266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用戴维宁定理</a:t>
            </a:r>
          </a:p>
        </p:txBody>
      </p:sp>
      <p:sp>
        <p:nvSpPr>
          <p:cNvPr id="121892" name="Rectangle 36"/>
          <p:cNvSpPr>
            <a:spLocks noChangeArrowheads="1"/>
          </p:cNvSpPr>
          <p:nvPr/>
        </p:nvSpPr>
        <p:spPr bwMode="auto">
          <a:xfrm>
            <a:off x="2874963" y="1425575"/>
            <a:ext cx="1428750" cy="2266950"/>
          </a:xfrm>
          <a:prstGeom prst="rect">
            <a:avLst/>
          </a:prstGeom>
          <a:solidFill>
            <a:srgbClr val="F3FDDF"/>
          </a:solidFill>
          <a:ln>
            <a:noFill/>
          </a:ln>
          <a:extLs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8685" name="Rectangle 39"/>
          <p:cNvSpPr>
            <a:spLocks noChangeArrowheads="1"/>
          </p:cNvSpPr>
          <p:nvPr/>
        </p:nvSpPr>
        <p:spPr bwMode="auto">
          <a:xfrm>
            <a:off x="2786063" y="1785938"/>
            <a:ext cx="5651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r>
              <a:rPr kumimoji="1" lang="en-US" altLang="zh-CN" i="1">
                <a:solidFill>
                  <a:schemeClr val="tx2"/>
                </a:solidFill>
                <a:latin typeface="Times New Roman" pitchFamily="18" charset="0"/>
                <a:cs typeface="Times New Roman" pitchFamily="18" charset="0"/>
              </a:rPr>
              <a:t>+</a:t>
            </a:r>
          </a:p>
          <a:p>
            <a:endParaRPr kumimoji="1" lang="en-US" altLang="zh-CN" i="1">
              <a:solidFill>
                <a:schemeClr val="tx2"/>
              </a:solidFill>
              <a:latin typeface="Times New Roman" pitchFamily="18" charset="0"/>
              <a:cs typeface="Times New Roman" pitchFamily="18" charset="0"/>
            </a:endParaRPr>
          </a:p>
          <a:p>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OC</a:t>
            </a:r>
          </a:p>
          <a:p>
            <a:endParaRPr kumimoji="1" lang="en-US" altLang="zh-CN">
              <a:solidFill>
                <a:schemeClr val="tx2"/>
              </a:solidFill>
              <a:latin typeface="Times New Roman" pitchFamily="18" charset="0"/>
              <a:cs typeface="Times New Roman" pitchFamily="18" charset="0"/>
            </a:endParaRPr>
          </a:p>
          <a:p>
            <a:r>
              <a:rPr kumimoji="1" lang="en-US" altLang="zh-CN">
                <a:solidFill>
                  <a:schemeClr val="tx2"/>
                </a:solidFill>
                <a:latin typeface="Times New Roman" pitchFamily="18" charset="0"/>
                <a:cs typeface="Times New Roman" pitchFamily="18" charset="0"/>
              </a:rPr>
              <a:t>_</a:t>
            </a:r>
          </a:p>
        </p:txBody>
      </p:sp>
      <p:grpSp>
        <p:nvGrpSpPr>
          <p:cNvPr id="3" name="Group 40"/>
          <p:cNvGrpSpPr>
            <a:grpSpLocks/>
          </p:cNvGrpSpPr>
          <p:nvPr/>
        </p:nvGrpSpPr>
        <p:grpSpPr bwMode="auto">
          <a:xfrm>
            <a:off x="1220788" y="1765300"/>
            <a:ext cx="887412" cy="1524000"/>
            <a:chOff x="413" y="684"/>
            <a:chExt cx="559" cy="960"/>
          </a:xfrm>
        </p:grpSpPr>
        <p:sp>
          <p:nvSpPr>
            <p:cNvPr id="28722" name="Freeform 41"/>
            <p:cNvSpPr>
              <a:spLocks/>
            </p:cNvSpPr>
            <p:nvPr/>
          </p:nvSpPr>
          <p:spPr bwMode="auto">
            <a:xfrm>
              <a:off x="600" y="758"/>
              <a:ext cx="300" cy="226"/>
            </a:xfrm>
            <a:custGeom>
              <a:avLst/>
              <a:gdLst>
                <a:gd name="T0" fmla="*/ 204 w 300"/>
                <a:gd name="T1" fmla="*/ 226 h 226"/>
                <a:gd name="T2" fmla="*/ 288 w 300"/>
                <a:gd name="T3" fmla="*/ 166 h 226"/>
                <a:gd name="T4" fmla="*/ 276 w 300"/>
                <a:gd name="T5" fmla="*/ 70 h 226"/>
                <a:gd name="T6" fmla="*/ 168 w 300"/>
                <a:gd name="T7" fmla="*/ 10 h 226"/>
                <a:gd name="T8" fmla="*/ 0 w 300"/>
                <a:gd name="T9" fmla="*/ 10 h 226"/>
                <a:gd name="T10" fmla="*/ 0 60000 65536"/>
                <a:gd name="T11" fmla="*/ 0 60000 65536"/>
                <a:gd name="T12" fmla="*/ 0 60000 65536"/>
                <a:gd name="T13" fmla="*/ 0 60000 65536"/>
                <a:gd name="T14" fmla="*/ 0 60000 65536"/>
                <a:gd name="T15" fmla="*/ 0 w 300"/>
                <a:gd name="T16" fmla="*/ 0 h 226"/>
                <a:gd name="T17" fmla="*/ 300 w 300"/>
                <a:gd name="T18" fmla="*/ 226 h 226"/>
              </a:gdLst>
              <a:ahLst/>
              <a:cxnLst>
                <a:cxn ang="T10">
                  <a:pos x="T0" y="T1"/>
                </a:cxn>
                <a:cxn ang="T11">
                  <a:pos x="T2" y="T3"/>
                </a:cxn>
                <a:cxn ang="T12">
                  <a:pos x="T4" y="T5"/>
                </a:cxn>
                <a:cxn ang="T13">
                  <a:pos x="T6" y="T7"/>
                </a:cxn>
                <a:cxn ang="T14">
                  <a:pos x="T8" y="T9"/>
                </a:cxn>
              </a:cxnLst>
              <a:rect l="T15" t="T16" r="T17" b="T18"/>
              <a:pathLst>
                <a:path w="300" h="226">
                  <a:moveTo>
                    <a:pt x="204" y="226"/>
                  </a:moveTo>
                  <a:cubicBezTo>
                    <a:pt x="240" y="209"/>
                    <a:pt x="276" y="192"/>
                    <a:pt x="288" y="166"/>
                  </a:cubicBezTo>
                  <a:cubicBezTo>
                    <a:pt x="300" y="140"/>
                    <a:pt x="296" y="96"/>
                    <a:pt x="276" y="70"/>
                  </a:cubicBezTo>
                  <a:cubicBezTo>
                    <a:pt x="256" y="44"/>
                    <a:pt x="214" y="20"/>
                    <a:pt x="168" y="10"/>
                  </a:cubicBezTo>
                  <a:cubicBezTo>
                    <a:pt x="122" y="0"/>
                    <a:pt x="28" y="10"/>
                    <a:pt x="0" y="10"/>
                  </a:cubicBezTo>
                </a:path>
              </a:pathLst>
            </a:custGeom>
            <a:noFill/>
            <a:ln w="12700"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8723" name="Text Box 42"/>
            <p:cNvSpPr txBox="1">
              <a:spLocks noChangeArrowheads="1"/>
            </p:cNvSpPr>
            <p:nvPr/>
          </p:nvSpPr>
          <p:spPr bwMode="auto">
            <a:xfrm>
              <a:off x="413" y="684"/>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r>
                <a:rPr kumimoji="1" lang="en-US" altLang="zh-CN" baseline="-25000">
                  <a:solidFill>
                    <a:schemeClr val="tx2"/>
                  </a:solidFill>
                  <a:latin typeface="Times New Roman" pitchFamily="18" charset="0"/>
                  <a:cs typeface="Times New Roman" pitchFamily="18" charset="0"/>
                </a:rPr>
                <a:t>1</a:t>
              </a:r>
              <a:endParaRPr kumimoji="1" lang="en-US" altLang="zh-CN">
                <a:solidFill>
                  <a:schemeClr val="tx2"/>
                </a:solidFill>
                <a:latin typeface="Times New Roman" pitchFamily="18" charset="0"/>
                <a:cs typeface="Times New Roman" pitchFamily="18" charset="0"/>
              </a:endParaRPr>
            </a:p>
          </p:txBody>
        </p:sp>
        <p:sp>
          <p:nvSpPr>
            <p:cNvPr id="28724" name="Freeform 43"/>
            <p:cNvSpPr>
              <a:spLocks/>
            </p:cNvSpPr>
            <p:nvPr/>
          </p:nvSpPr>
          <p:spPr bwMode="auto">
            <a:xfrm flipV="1">
              <a:off x="672" y="1418"/>
              <a:ext cx="300" cy="226"/>
            </a:xfrm>
            <a:custGeom>
              <a:avLst/>
              <a:gdLst>
                <a:gd name="T0" fmla="*/ 204 w 300"/>
                <a:gd name="T1" fmla="*/ 226 h 226"/>
                <a:gd name="T2" fmla="*/ 288 w 300"/>
                <a:gd name="T3" fmla="*/ 166 h 226"/>
                <a:gd name="T4" fmla="*/ 276 w 300"/>
                <a:gd name="T5" fmla="*/ 70 h 226"/>
                <a:gd name="T6" fmla="*/ 168 w 300"/>
                <a:gd name="T7" fmla="*/ 10 h 226"/>
                <a:gd name="T8" fmla="*/ 0 w 300"/>
                <a:gd name="T9" fmla="*/ 10 h 226"/>
                <a:gd name="T10" fmla="*/ 0 60000 65536"/>
                <a:gd name="T11" fmla="*/ 0 60000 65536"/>
                <a:gd name="T12" fmla="*/ 0 60000 65536"/>
                <a:gd name="T13" fmla="*/ 0 60000 65536"/>
                <a:gd name="T14" fmla="*/ 0 60000 65536"/>
                <a:gd name="T15" fmla="*/ 0 w 300"/>
                <a:gd name="T16" fmla="*/ 0 h 226"/>
                <a:gd name="T17" fmla="*/ 300 w 300"/>
                <a:gd name="T18" fmla="*/ 226 h 226"/>
              </a:gdLst>
              <a:ahLst/>
              <a:cxnLst>
                <a:cxn ang="T10">
                  <a:pos x="T0" y="T1"/>
                </a:cxn>
                <a:cxn ang="T11">
                  <a:pos x="T2" y="T3"/>
                </a:cxn>
                <a:cxn ang="T12">
                  <a:pos x="T4" y="T5"/>
                </a:cxn>
                <a:cxn ang="T13">
                  <a:pos x="T6" y="T7"/>
                </a:cxn>
                <a:cxn ang="T14">
                  <a:pos x="T8" y="T9"/>
                </a:cxn>
              </a:cxnLst>
              <a:rect l="T15" t="T16" r="T17" b="T18"/>
              <a:pathLst>
                <a:path w="300" h="226">
                  <a:moveTo>
                    <a:pt x="204" y="226"/>
                  </a:moveTo>
                  <a:cubicBezTo>
                    <a:pt x="240" y="209"/>
                    <a:pt x="276" y="192"/>
                    <a:pt x="288" y="166"/>
                  </a:cubicBezTo>
                  <a:cubicBezTo>
                    <a:pt x="300" y="140"/>
                    <a:pt x="296" y="96"/>
                    <a:pt x="276" y="70"/>
                  </a:cubicBezTo>
                  <a:cubicBezTo>
                    <a:pt x="256" y="44"/>
                    <a:pt x="214" y="20"/>
                    <a:pt x="168" y="10"/>
                  </a:cubicBezTo>
                  <a:cubicBezTo>
                    <a:pt x="122" y="0"/>
                    <a:pt x="28" y="10"/>
                    <a:pt x="0" y="10"/>
                  </a:cubicBezTo>
                </a:path>
              </a:pathLst>
            </a:custGeom>
            <a:noFill/>
            <a:ln w="12700"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28725" name="Text Box 44"/>
            <p:cNvSpPr txBox="1">
              <a:spLocks noChangeArrowheads="1"/>
            </p:cNvSpPr>
            <p:nvPr/>
          </p:nvSpPr>
          <p:spPr bwMode="auto">
            <a:xfrm>
              <a:off x="449" y="136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i="1">
                  <a:solidFill>
                    <a:schemeClr val="tx2"/>
                  </a:solidFill>
                  <a:latin typeface="Times New Roman" pitchFamily="18" charset="0"/>
                  <a:cs typeface="Times New Roman" pitchFamily="18" charset="0"/>
                </a:rPr>
                <a:t>I</a:t>
              </a:r>
              <a:r>
                <a:rPr kumimoji="1" lang="en-US" altLang="zh-CN" baseline="-25000">
                  <a:solidFill>
                    <a:schemeClr val="tx2"/>
                  </a:solidFill>
                  <a:latin typeface="Times New Roman" pitchFamily="18" charset="0"/>
                  <a:cs typeface="Times New Roman" pitchFamily="18" charset="0"/>
                </a:rPr>
                <a:t>2</a:t>
              </a:r>
              <a:endParaRPr kumimoji="1" lang="en-US" altLang="zh-CN">
                <a:solidFill>
                  <a:schemeClr val="tx2"/>
                </a:solidFill>
                <a:latin typeface="Times New Roman" pitchFamily="18" charset="0"/>
                <a:cs typeface="Times New Roman" pitchFamily="18" charset="0"/>
              </a:endParaRPr>
            </a:p>
          </p:txBody>
        </p:sp>
      </p:grpSp>
      <p:graphicFrame>
        <p:nvGraphicFramePr>
          <p:cNvPr id="121901" name="Object 2"/>
          <p:cNvGraphicFramePr>
            <a:graphicFrameLocks noChangeAspect="1"/>
          </p:cNvGraphicFramePr>
          <p:nvPr/>
        </p:nvGraphicFramePr>
        <p:xfrm>
          <a:off x="4525963" y="2095500"/>
          <a:ext cx="2176462" cy="712788"/>
        </p:xfrm>
        <a:graphic>
          <a:graphicData uri="http://schemas.openxmlformats.org/presentationml/2006/ole">
            <mc:AlternateContent xmlns:mc="http://schemas.openxmlformats.org/markup-compatibility/2006">
              <mc:Choice xmlns:v="urn:schemas-microsoft-com:vml" Requires="v">
                <p:oleObj spid="_x0000_s28938" name="Equation" r:id="rId3" imgW="1677960" imgH="507600" progId="">
                  <p:embed/>
                </p:oleObj>
              </mc:Choice>
              <mc:Fallback>
                <p:oleObj name="Equation" r:id="rId3" imgW="1677960" imgH="507600" progId="">
                  <p:embed/>
                  <p:pic>
                    <p:nvPicPr>
                      <p:cNvPr id="0" name="Picture 2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963" y="2095500"/>
                        <a:ext cx="2176462"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02" name="Object 3"/>
          <p:cNvGraphicFramePr>
            <a:graphicFrameLocks noChangeAspect="1"/>
          </p:cNvGraphicFramePr>
          <p:nvPr/>
        </p:nvGraphicFramePr>
        <p:xfrm>
          <a:off x="6764338" y="2084388"/>
          <a:ext cx="2176462" cy="712787"/>
        </p:xfrm>
        <a:graphic>
          <a:graphicData uri="http://schemas.openxmlformats.org/presentationml/2006/ole">
            <mc:AlternateContent xmlns:mc="http://schemas.openxmlformats.org/markup-compatibility/2006">
              <mc:Choice xmlns:v="urn:schemas-microsoft-com:vml" Requires="v">
                <p:oleObj spid="_x0000_s28939" name="Equation" r:id="rId5" imgW="1677960" imgH="507600" progId="">
                  <p:embed/>
                </p:oleObj>
              </mc:Choice>
              <mc:Fallback>
                <p:oleObj name="Equation" r:id="rId5" imgW="1677960" imgH="507600" progId="">
                  <p:embed/>
                  <p:pic>
                    <p:nvPicPr>
                      <p:cNvPr id="0" name="Picture 2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4338" y="2084388"/>
                        <a:ext cx="2176462"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03" name="Object 4"/>
          <p:cNvGraphicFramePr>
            <a:graphicFrameLocks noChangeAspect="1"/>
          </p:cNvGraphicFramePr>
          <p:nvPr/>
        </p:nvGraphicFramePr>
        <p:xfrm>
          <a:off x="4510088" y="2892425"/>
          <a:ext cx="4179887" cy="414338"/>
        </p:xfrm>
        <a:graphic>
          <a:graphicData uri="http://schemas.openxmlformats.org/presentationml/2006/ole">
            <mc:AlternateContent xmlns:mc="http://schemas.openxmlformats.org/markup-compatibility/2006">
              <mc:Choice xmlns:v="urn:schemas-microsoft-com:vml" Requires="v">
                <p:oleObj spid="_x0000_s28940" name="Equation" r:id="rId7" imgW="3241800" imgH="291960" progId="">
                  <p:embed/>
                </p:oleObj>
              </mc:Choice>
              <mc:Fallback>
                <p:oleObj name="Equation" r:id="rId7" imgW="3241800" imgH="291960" progId="">
                  <p:embed/>
                  <p:pic>
                    <p:nvPicPr>
                      <p:cNvPr id="0" name="Picture 2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0088" y="2892425"/>
                        <a:ext cx="4179887"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904" name="Text Box 48"/>
          <p:cNvSpPr txBox="1">
            <a:spLocks noChangeArrowheads="1"/>
          </p:cNvSpPr>
          <p:nvPr/>
        </p:nvSpPr>
        <p:spPr bwMode="auto">
          <a:xfrm>
            <a:off x="504825" y="3624263"/>
            <a:ext cx="192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2</a:t>
            </a:r>
            <a:r>
              <a:rPr kumimoji="1" lang="zh-CN" altLang="en-US" sz="2400" b="1">
                <a:solidFill>
                  <a:schemeClr val="tx2"/>
                </a:solidFill>
                <a:latin typeface="Times New Roman" pitchFamily="18" charset="0"/>
                <a:cs typeface="Times New Roman" pitchFamily="18" charset="0"/>
              </a:rPr>
              <a:t>）求：</a:t>
            </a:r>
            <a:r>
              <a:rPr kumimoji="1" lang="en-US" altLang="zh-CN" sz="2400" b="1" i="1">
                <a:solidFill>
                  <a:schemeClr val="tx2"/>
                </a:solidFill>
                <a:latin typeface="Times New Roman" pitchFamily="18" charset="0"/>
                <a:cs typeface="Times New Roman" pitchFamily="18" charset="0"/>
              </a:rPr>
              <a:t>R</a:t>
            </a:r>
            <a:r>
              <a:rPr kumimoji="1" lang="en-US" altLang="zh-CN" sz="2400" b="1" baseline="-25000">
                <a:solidFill>
                  <a:schemeClr val="tx2"/>
                </a:solidFill>
                <a:latin typeface="Times New Roman" pitchFamily="18" charset="0"/>
                <a:cs typeface="Times New Roman" pitchFamily="18" charset="0"/>
              </a:rPr>
              <a:t>0</a:t>
            </a:r>
            <a:endParaRPr kumimoji="1" lang="en-US" altLang="zh-CN" sz="2400" b="1">
              <a:solidFill>
                <a:schemeClr val="tx2"/>
              </a:solidFill>
              <a:latin typeface="Times New Roman" pitchFamily="18" charset="0"/>
              <a:cs typeface="Times New Roman" pitchFamily="18" charset="0"/>
            </a:endParaRPr>
          </a:p>
        </p:txBody>
      </p:sp>
      <p:grpSp>
        <p:nvGrpSpPr>
          <p:cNvPr id="4" name="Group 49"/>
          <p:cNvGrpSpPr>
            <a:grpSpLocks/>
          </p:cNvGrpSpPr>
          <p:nvPr/>
        </p:nvGrpSpPr>
        <p:grpSpPr bwMode="auto">
          <a:xfrm>
            <a:off x="1141413" y="4095750"/>
            <a:ext cx="3062287" cy="1809750"/>
            <a:chOff x="108" y="2280"/>
            <a:chExt cx="1929" cy="1140"/>
          </a:xfrm>
        </p:grpSpPr>
        <p:sp>
          <p:nvSpPr>
            <p:cNvPr id="28706" name="Rectangle 50"/>
            <p:cNvSpPr>
              <a:spLocks noChangeArrowheads="1"/>
            </p:cNvSpPr>
            <p:nvPr/>
          </p:nvSpPr>
          <p:spPr bwMode="auto">
            <a:xfrm>
              <a:off x="425" y="2304"/>
              <a:ext cx="900" cy="1092"/>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07" name="Line 51"/>
            <p:cNvSpPr>
              <a:spLocks noChangeShapeType="1"/>
            </p:cNvSpPr>
            <p:nvPr/>
          </p:nvSpPr>
          <p:spPr bwMode="auto">
            <a:xfrm>
              <a:off x="1325" y="2304"/>
              <a:ext cx="0" cy="1092"/>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Rectangle 52"/>
            <p:cNvSpPr>
              <a:spLocks noChangeArrowheads="1"/>
            </p:cNvSpPr>
            <p:nvPr/>
          </p:nvSpPr>
          <p:spPr bwMode="auto">
            <a:xfrm rot="5400000">
              <a:off x="1181" y="2508"/>
              <a:ext cx="288" cy="120"/>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09" name="Rectangle 53"/>
            <p:cNvSpPr>
              <a:spLocks noChangeArrowheads="1"/>
            </p:cNvSpPr>
            <p:nvPr/>
          </p:nvSpPr>
          <p:spPr bwMode="auto">
            <a:xfrm rot="5400000">
              <a:off x="1181" y="3072"/>
              <a:ext cx="288" cy="120"/>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0" name="Rectangle 54"/>
            <p:cNvSpPr>
              <a:spLocks noChangeArrowheads="1"/>
            </p:cNvSpPr>
            <p:nvPr/>
          </p:nvSpPr>
          <p:spPr bwMode="auto">
            <a:xfrm rot="5400000">
              <a:off x="281" y="2496"/>
              <a:ext cx="288" cy="120"/>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1" name="Rectangle 55"/>
            <p:cNvSpPr>
              <a:spLocks noChangeArrowheads="1"/>
            </p:cNvSpPr>
            <p:nvPr/>
          </p:nvSpPr>
          <p:spPr bwMode="auto">
            <a:xfrm rot="5400000">
              <a:off x="281" y="3084"/>
              <a:ext cx="288" cy="120"/>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2" name="Oval 56"/>
            <p:cNvSpPr>
              <a:spLocks noChangeArrowheads="1"/>
            </p:cNvSpPr>
            <p:nvPr/>
          </p:nvSpPr>
          <p:spPr bwMode="auto">
            <a:xfrm>
              <a:off x="1301" y="3372"/>
              <a:ext cx="47" cy="48"/>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3" name="Oval 57"/>
            <p:cNvSpPr>
              <a:spLocks noChangeArrowheads="1"/>
            </p:cNvSpPr>
            <p:nvPr/>
          </p:nvSpPr>
          <p:spPr bwMode="auto">
            <a:xfrm>
              <a:off x="1301" y="2280"/>
              <a:ext cx="47" cy="48"/>
            </a:xfrm>
            <a:prstGeom prst="ellipse">
              <a:avLst/>
            </a:prstGeom>
            <a:solidFill>
              <a:srgbClr val="FFFFFF"/>
            </a:solidFill>
            <a:ln w="12700" cap="sq">
              <a:solidFill>
                <a:schemeClr val="tx1"/>
              </a:solidFill>
              <a:round/>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14" name="Text Box 58"/>
            <p:cNvSpPr txBox="1">
              <a:spLocks noChangeArrowheads="1"/>
            </p:cNvSpPr>
            <p:nvPr/>
          </p:nvSpPr>
          <p:spPr bwMode="auto">
            <a:xfrm>
              <a:off x="108" y="2428"/>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1</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15" name="Text Box 59"/>
            <p:cNvSpPr txBox="1">
              <a:spLocks noChangeArrowheads="1"/>
            </p:cNvSpPr>
            <p:nvPr/>
          </p:nvSpPr>
          <p:spPr bwMode="auto">
            <a:xfrm>
              <a:off x="108" y="304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16" name="Text Box 60"/>
            <p:cNvSpPr txBox="1">
              <a:spLocks noChangeArrowheads="1"/>
            </p:cNvSpPr>
            <p:nvPr/>
          </p:nvSpPr>
          <p:spPr bwMode="auto">
            <a:xfrm>
              <a:off x="984" y="2452"/>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4</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17" name="Text Box 61"/>
            <p:cNvSpPr txBox="1">
              <a:spLocks noChangeArrowheads="1"/>
            </p:cNvSpPr>
            <p:nvPr/>
          </p:nvSpPr>
          <p:spPr bwMode="auto">
            <a:xfrm>
              <a:off x="1008" y="3028"/>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endParaRPr kumimoji="1" lang="en-US" altLang="zh-CN" b="1">
                <a:solidFill>
                  <a:schemeClr val="tx2"/>
                </a:solidFill>
                <a:latin typeface="Times New Roman" pitchFamily="18" charset="0"/>
                <a:cs typeface="Times New Roman" pitchFamily="18" charset="0"/>
              </a:endParaRPr>
            </a:p>
          </p:txBody>
        </p:sp>
        <p:sp>
          <p:nvSpPr>
            <p:cNvPr id="28718" name="Line 62"/>
            <p:cNvSpPr>
              <a:spLocks noChangeShapeType="1"/>
            </p:cNvSpPr>
            <p:nvPr/>
          </p:nvSpPr>
          <p:spPr bwMode="auto">
            <a:xfrm>
              <a:off x="1224" y="2304"/>
              <a:ext cx="576"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63"/>
            <p:cNvSpPr>
              <a:spLocks noChangeShapeType="1"/>
            </p:cNvSpPr>
            <p:nvPr/>
          </p:nvSpPr>
          <p:spPr bwMode="auto">
            <a:xfrm>
              <a:off x="1176" y="3396"/>
              <a:ext cx="600" cy="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AutoShape 64"/>
            <p:cNvSpPr>
              <a:spLocks noChangeArrowheads="1"/>
            </p:cNvSpPr>
            <p:nvPr/>
          </p:nvSpPr>
          <p:spPr bwMode="auto">
            <a:xfrm>
              <a:off x="1500" y="2808"/>
              <a:ext cx="228" cy="96"/>
            </a:xfrm>
            <a:prstGeom prst="leftArrow">
              <a:avLst>
                <a:gd name="adj1" fmla="val 50000"/>
                <a:gd name="adj2" fmla="val 59375"/>
              </a:avLst>
            </a:prstGeom>
            <a:solidFill>
              <a:srgbClr val="FFFFFF"/>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721" name="Text Box 65"/>
            <p:cNvSpPr txBox="1">
              <a:spLocks noChangeArrowheads="1"/>
            </p:cNvSpPr>
            <p:nvPr/>
          </p:nvSpPr>
          <p:spPr bwMode="auto">
            <a:xfrm>
              <a:off x="1767" y="2725"/>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R</a:t>
              </a:r>
              <a:r>
                <a:rPr kumimoji="1" lang="en-US" altLang="zh-CN" b="1" baseline="-25000">
                  <a:solidFill>
                    <a:schemeClr val="tx2"/>
                  </a:solidFill>
                  <a:latin typeface="Times New Roman" pitchFamily="18" charset="0"/>
                  <a:cs typeface="Times New Roman" pitchFamily="18" charset="0"/>
                </a:rPr>
                <a:t>0</a:t>
              </a:r>
              <a:endParaRPr kumimoji="1" lang="en-US" altLang="zh-CN" b="1">
                <a:solidFill>
                  <a:schemeClr val="tx2"/>
                </a:solidFill>
                <a:latin typeface="Times New Roman" pitchFamily="18" charset="0"/>
                <a:cs typeface="Times New Roman" pitchFamily="18" charset="0"/>
              </a:endParaRPr>
            </a:p>
          </p:txBody>
        </p:sp>
      </p:grpSp>
      <p:graphicFrame>
        <p:nvGraphicFramePr>
          <p:cNvPr id="121922" name="Object 5"/>
          <p:cNvGraphicFramePr>
            <a:graphicFrameLocks noChangeAspect="1"/>
          </p:cNvGraphicFramePr>
          <p:nvPr/>
        </p:nvGraphicFramePr>
        <p:xfrm>
          <a:off x="4592638" y="3455988"/>
          <a:ext cx="2895600" cy="414337"/>
        </p:xfrm>
        <a:graphic>
          <a:graphicData uri="http://schemas.openxmlformats.org/presentationml/2006/ole">
            <mc:AlternateContent xmlns:mc="http://schemas.openxmlformats.org/markup-compatibility/2006">
              <mc:Choice xmlns:v="urn:schemas-microsoft-com:vml" Requires="v">
                <p:oleObj spid="_x0000_s28941" name="Equation" r:id="rId9" imgW="2237400" imgH="291960" progId="">
                  <p:embed/>
                </p:oleObj>
              </mc:Choice>
              <mc:Fallback>
                <p:oleObj name="Equation" r:id="rId9" imgW="2237400" imgH="291960" progId="">
                  <p:embed/>
                  <p:pic>
                    <p:nvPicPr>
                      <p:cNvPr id="0" name="Picture 2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2638" y="3455988"/>
                        <a:ext cx="28956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7"/>
          <p:cNvGrpSpPr>
            <a:grpSpLocks/>
          </p:cNvGrpSpPr>
          <p:nvPr/>
        </p:nvGrpSpPr>
        <p:grpSpPr bwMode="auto">
          <a:xfrm>
            <a:off x="5646738" y="3851275"/>
            <a:ext cx="2725737" cy="1677988"/>
            <a:chOff x="2801" y="2656"/>
            <a:chExt cx="1717" cy="1057"/>
          </a:xfrm>
        </p:grpSpPr>
        <p:sp>
          <p:nvSpPr>
            <p:cNvPr id="28691" name="Rectangle 68"/>
            <p:cNvSpPr>
              <a:spLocks noChangeArrowheads="1"/>
            </p:cNvSpPr>
            <p:nvPr/>
          </p:nvSpPr>
          <p:spPr bwMode="auto">
            <a:xfrm>
              <a:off x="3348" y="2940"/>
              <a:ext cx="996" cy="744"/>
            </a:xfrm>
            <a:prstGeom prst="rect">
              <a:avLst/>
            </a:prstGeom>
            <a:noFill/>
            <a:ln w="12700" cap="sq">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692" name="Rectangle 69"/>
            <p:cNvSpPr>
              <a:spLocks noChangeArrowheads="1"/>
            </p:cNvSpPr>
            <p:nvPr/>
          </p:nvSpPr>
          <p:spPr bwMode="auto">
            <a:xfrm>
              <a:off x="3672" y="2880"/>
              <a:ext cx="300" cy="120"/>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693" name="Oval 70"/>
            <p:cNvSpPr>
              <a:spLocks noChangeArrowheads="1"/>
            </p:cNvSpPr>
            <p:nvPr/>
          </p:nvSpPr>
          <p:spPr bwMode="auto">
            <a:xfrm>
              <a:off x="4200" y="3312"/>
              <a:ext cx="276" cy="228"/>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694" name="Rectangle 71"/>
            <p:cNvSpPr>
              <a:spLocks noChangeArrowheads="1"/>
            </p:cNvSpPr>
            <p:nvPr/>
          </p:nvSpPr>
          <p:spPr bwMode="auto">
            <a:xfrm>
              <a:off x="3288" y="3048"/>
              <a:ext cx="120" cy="228"/>
            </a:xfrm>
            <a:prstGeom prst="rect">
              <a:avLst/>
            </a:prstGeom>
            <a:solidFill>
              <a:srgbClr val="DEFEFC"/>
            </a:solidFill>
            <a:ln w="12700" cap="sq">
              <a:solidFill>
                <a:schemeClr val="tx1"/>
              </a:solidFill>
              <a:miter lim="800000"/>
              <a:headEnd type="none" w="sm" len="sm"/>
              <a:tailEnd/>
            </a:ln>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695" name="Oval 72"/>
            <p:cNvSpPr>
              <a:spLocks noChangeArrowheads="1"/>
            </p:cNvSpPr>
            <p:nvPr/>
          </p:nvSpPr>
          <p:spPr bwMode="auto">
            <a:xfrm>
              <a:off x="3204" y="3360"/>
              <a:ext cx="276" cy="228"/>
            </a:xfrm>
            <a:prstGeom prst="ellipse">
              <a:avLst/>
            </a:prstGeom>
            <a:noFill/>
            <a:ln w="127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8696" name="Line 73"/>
            <p:cNvSpPr>
              <a:spLocks noChangeShapeType="1"/>
            </p:cNvSpPr>
            <p:nvPr/>
          </p:nvSpPr>
          <p:spPr bwMode="auto">
            <a:xfrm>
              <a:off x="4344" y="3012"/>
              <a:ext cx="0" cy="14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Rectangle 74"/>
            <p:cNvSpPr>
              <a:spLocks noChangeArrowheads="1"/>
            </p:cNvSpPr>
            <p:nvPr/>
          </p:nvSpPr>
          <p:spPr bwMode="auto">
            <a:xfrm>
              <a:off x="3679" y="2656"/>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r>
                <a:rPr kumimoji="1" lang="en-US" altLang="zh-CN" b="1">
                  <a:solidFill>
                    <a:schemeClr val="tx2"/>
                  </a:solidFill>
                  <a:latin typeface="Times New Roman" pitchFamily="18" charset="0"/>
                  <a:cs typeface="Times New Roman" pitchFamily="18" charset="0"/>
                </a:rPr>
                <a:t>2</a:t>
              </a:r>
              <a:r>
                <a:rPr kumimoji="1" lang="en-US" altLang="zh-CN" b="1">
                  <a:solidFill>
                    <a:schemeClr val="tx2"/>
                  </a:solidFill>
                  <a:latin typeface="Times New Roman" pitchFamily="18" charset="0"/>
                  <a:cs typeface="Times New Roman" pitchFamily="18" charset="0"/>
                  <a:sym typeface="Symbol" pitchFamily="18" charset="2"/>
                </a:rPr>
                <a:t></a:t>
              </a:r>
            </a:p>
          </p:txBody>
        </p:sp>
        <p:sp>
          <p:nvSpPr>
            <p:cNvPr id="28698" name="Text Box 75"/>
            <p:cNvSpPr txBox="1">
              <a:spLocks noChangeArrowheads="1"/>
            </p:cNvSpPr>
            <p:nvPr/>
          </p:nvSpPr>
          <p:spPr bwMode="auto">
            <a:xfrm>
              <a:off x="4345" y="2952"/>
              <a:ext cx="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sp>
          <p:nvSpPr>
            <p:cNvPr id="28699" name="Text Box 76"/>
            <p:cNvSpPr txBox="1">
              <a:spLocks noChangeArrowheads="1"/>
            </p:cNvSpPr>
            <p:nvPr/>
          </p:nvSpPr>
          <p:spPr bwMode="auto">
            <a:xfrm>
              <a:off x="3944" y="308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00" name="Text Box 77"/>
            <p:cNvSpPr txBox="1">
              <a:spLocks noChangeArrowheads="1"/>
            </p:cNvSpPr>
            <p:nvPr/>
          </p:nvSpPr>
          <p:spPr bwMode="auto">
            <a:xfrm>
              <a:off x="3990" y="3420"/>
              <a:ext cx="1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01" name="Text Box 78"/>
            <p:cNvSpPr txBox="1">
              <a:spLocks noChangeArrowheads="1"/>
            </p:cNvSpPr>
            <p:nvPr/>
          </p:nvSpPr>
          <p:spPr bwMode="auto">
            <a:xfrm>
              <a:off x="3886" y="3328"/>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10V</a:t>
              </a:r>
            </a:p>
          </p:txBody>
        </p:sp>
        <p:sp>
          <p:nvSpPr>
            <p:cNvPr id="28702" name="Rectangle 79"/>
            <p:cNvSpPr>
              <a:spLocks noChangeArrowheads="1"/>
            </p:cNvSpPr>
            <p:nvPr/>
          </p:nvSpPr>
          <p:spPr bwMode="auto">
            <a:xfrm>
              <a:off x="2801" y="3289"/>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r>
                <a:rPr kumimoji="1" lang="en-US" altLang="zh-CN" b="1" i="1">
                  <a:solidFill>
                    <a:schemeClr val="tx2"/>
                  </a:solidFill>
                  <a:latin typeface="Times New Roman" pitchFamily="18" charset="0"/>
                  <a:cs typeface="Times New Roman" pitchFamily="18" charset="0"/>
                </a:rPr>
                <a:t>U</a:t>
              </a:r>
              <a:r>
                <a:rPr kumimoji="1" lang="en-US" altLang="zh-CN" b="1" baseline="-25000">
                  <a:solidFill>
                    <a:schemeClr val="tx2"/>
                  </a:solidFill>
                  <a:latin typeface="Times New Roman" pitchFamily="18" charset="0"/>
                  <a:cs typeface="Times New Roman" pitchFamily="18" charset="0"/>
                </a:rPr>
                <a:t>OC</a:t>
              </a:r>
            </a:p>
          </p:txBody>
        </p:sp>
        <p:sp>
          <p:nvSpPr>
            <p:cNvPr id="28703" name="Text Box 80"/>
            <p:cNvSpPr txBox="1">
              <a:spLocks noChangeArrowheads="1"/>
            </p:cNvSpPr>
            <p:nvPr/>
          </p:nvSpPr>
          <p:spPr bwMode="auto">
            <a:xfrm>
              <a:off x="2960" y="3156"/>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04" name="Text Box 81"/>
            <p:cNvSpPr txBox="1">
              <a:spLocks noChangeArrowheads="1"/>
            </p:cNvSpPr>
            <p:nvPr/>
          </p:nvSpPr>
          <p:spPr bwMode="auto">
            <a:xfrm>
              <a:off x="2970" y="3480"/>
              <a:ext cx="1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tx2"/>
                  </a:solidFill>
                  <a:latin typeface="Times New Roman" pitchFamily="18" charset="0"/>
                  <a:cs typeface="Times New Roman" pitchFamily="18" charset="0"/>
                </a:rPr>
                <a:t>-</a:t>
              </a:r>
            </a:p>
          </p:txBody>
        </p:sp>
        <p:sp>
          <p:nvSpPr>
            <p:cNvPr id="28705" name="Rectangle 82"/>
            <p:cNvSpPr>
              <a:spLocks noChangeArrowheads="1"/>
            </p:cNvSpPr>
            <p:nvPr/>
          </p:nvSpPr>
          <p:spPr bwMode="auto">
            <a:xfrm>
              <a:off x="3392" y="3065"/>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p>
              <a:r>
                <a:rPr kumimoji="1" lang="en-US" altLang="zh-CN" b="1">
                  <a:solidFill>
                    <a:schemeClr val="tx2"/>
                  </a:solidFill>
                  <a:latin typeface="Times New Roman" pitchFamily="18" charset="0"/>
                  <a:cs typeface="Times New Roman" pitchFamily="18" charset="0"/>
                </a:rPr>
                <a:t>R</a:t>
              </a:r>
              <a:r>
                <a:rPr kumimoji="1" lang="en-US" altLang="zh-CN" b="1" baseline="-25000">
                  <a:solidFill>
                    <a:schemeClr val="tx2"/>
                  </a:solidFill>
                  <a:latin typeface="Times New Roman" pitchFamily="18" charset="0"/>
                  <a:cs typeface="Times New Roman" pitchFamily="18" charset="0"/>
                </a:rPr>
                <a:t>0</a:t>
              </a:r>
            </a:p>
          </p:txBody>
        </p:sp>
      </p:grpSp>
      <p:graphicFrame>
        <p:nvGraphicFramePr>
          <p:cNvPr id="121939" name="Object 6"/>
          <p:cNvGraphicFramePr>
            <a:graphicFrameLocks noChangeAspect="1"/>
          </p:cNvGraphicFramePr>
          <p:nvPr/>
        </p:nvGraphicFramePr>
        <p:xfrm>
          <a:off x="4438650" y="5589588"/>
          <a:ext cx="3395663" cy="781050"/>
        </p:xfrm>
        <a:graphic>
          <a:graphicData uri="http://schemas.openxmlformats.org/presentationml/2006/ole">
            <mc:AlternateContent xmlns:mc="http://schemas.openxmlformats.org/markup-compatibility/2006">
              <mc:Choice xmlns:v="urn:schemas-microsoft-com:vml" Requires="v">
                <p:oleObj spid="_x0000_s28942" name="Equation" r:id="rId11" imgW="2631600" imgH="558360" progId="">
                  <p:embed/>
                </p:oleObj>
              </mc:Choice>
              <mc:Fallback>
                <p:oleObj name="Equation" r:id="rId11" imgW="2631600" imgH="558360" progId="">
                  <p:embed/>
                  <p:pic>
                    <p:nvPicPr>
                      <p:cNvPr id="0" name="Picture 2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8650" y="5589588"/>
                        <a:ext cx="3395663"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91" name="Text Box 35"/>
          <p:cNvSpPr txBox="1">
            <a:spLocks noChangeArrowheads="1"/>
          </p:cNvSpPr>
          <p:nvPr/>
        </p:nvSpPr>
        <p:spPr bwMode="auto">
          <a:xfrm>
            <a:off x="4054475" y="1570038"/>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a:t>
            </a:r>
            <a:r>
              <a:rPr kumimoji="1" lang="en-US" altLang="zh-CN" sz="2400" b="1">
                <a:solidFill>
                  <a:schemeClr val="tx2"/>
                </a:solidFill>
                <a:latin typeface="Times New Roman" pitchFamily="18" charset="0"/>
                <a:cs typeface="Times New Roman" pitchFamily="18" charset="0"/>
              </a:rPr>
              <a:t>1</a:t>
            </a:r>
            <a:r>
              <a:rPr kumimoji="1" lang="zh-CN" altLang="en-US" sz="2400" b="1">
                <a:solidFill>
                  <a:schemeClr val="tx2"/>
                </a:solidFill>
                <a:latin typeface="Times New Roman" pitchFamily="18" charset="0"/>
                <a:cs typeface="Times New Roman" pitchFamily="18" charset="0"/>
              </a:rPr>
              <a:t>）求开路电压</a:t>
            </a:r>
            <a:r>
              <a:rPr kumimoji="1" lang="en-US" altLang="zh-CN" sz="2400" b="1" i="1">
                <a:solidFill>
                  <a:schemeClr val="tx2"/>
                </a:solidFill>
                <a:latin typeface="Times New Roman" pitchFamily="18" charset="0"/>
                <a:cs typeface="Times New Roman" pitchFamily="18" charset="0"/>
              </a:rPr>
              <a:t>U</a:t>
            </a:r>
            <a:r>
              <a:rPr kumimoji="1" lang="en-US" altLang="zh-CN" sz="2400" b="1" baseline="-25000">
                <a:solidFill>
                  <a:schemeClr val="tx2"/>
                </a:solidFill>
                <a:latin typeface="Times New Roman" pitchFamily="18" charset="0"/>
                <a:cs typeface="Times New Roman" pitchFamily="18" charset="0"/>
              </a:rPr>
              <a:t>OC</a:t>
            </a:r>
            <a:endParaRPr kumimoji="1" lang="en-US" altLang="zh-CN" sz="2400" b="1">
              <a:solidFill>
                <a:schemeClr val="tx2"/>
              </a:solidFill>
              <a:latin typeface="Times New Roman" pitchFamily="18" charset="0"/>
              <a:cs typeface="Times New Roman" pitchFamily="18" charset="0"/>
            </a:endParaRPr>
          </a:p>
        </p:txBody>
      </p:sp>
      <p:sp>
        <p:nvSpPr>
          <p:cNvPr id="6" name="灯片编号占位符 5"/>
          <p:cNvSpPr>
            <a:spLocks noGrp="1"/>
          </p:cNvSpPr>
          <p:nvPr>
            <p:ph type="sldNum" sz="quarter" idx="10"/>
          </p:nvPr>
        </p:nvSpPr>
        <p:spPr/>
        <p:txBody>
          <a:bodyPr/>
          <a:lstStyle/>
          <a:p>
            <a:pPr>
              <a:defRPr/>
            </a:pPr>
            <a:fld id="{7C1ED1AF-DC7E-464E-B6EB-EEA774D5DC26}" type="slidenum">
              <a:rPr lang="zh-CN" altLang="en-US" smtClean="0"/>
              <a:pPr>
                <a:defRPr/>
              </a:pPr>
              <a:t>78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18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188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1890"/>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2189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1892"/>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1901"/>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21902"/>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1219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1904"/>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4"/>
                                        </p:tgtEl>
                                        <p:attrNameLst>
                                          <p:attrName>style.visibility</p:attrName>
                                        </p:attrNameLst>
                                      </p:cBhvr>
                                      <p:to>
                                        <p:strVal val="visible"/>
                                      </p:to>
                                    </p:set>
                                  </p:childTnLst>
                                </p:cTn>
                              </p:par>
                            </p:childTnLst>
                          </p:cTn>
                        </p:par>
                        <p:par>
                          <p:cTn id="44" fill="hold" nodeType="afterGroup">
                            <p:stCondLst>
                              <p:cond delay="1000"/>
                            </p:stCondLst>
                            <p:childTnLst>
                              <p:par>
                                <p:cTn id="45" presetID="1" presetClass="entr" presetSubtype="0" fill="hold" nodeType="afterEffect">
                                  <p:stCondLst>
                                    <p:cond delay="0"/>
                                  </p:stCondLst>
                                  <p:childTnLst>
                                    <p:set>
                                      <p:cBhvr>
                                        <p:cTn id="46" dur="1" fill="hold">
                                          <p:stCondLst>
                                            <p:cond delay="499"/>
                                          </p:stCondLst>
                                        </p:cTn>
                                        <p:tgtEl>
                                          <p:spTgt spid="1219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121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8" grpId="0" autoUpdateAnimBg="0"/>
      <p:bldP spid="121889" grpId="0" autoUpdateAnimBg="0"/>
      <p:bldP spid="121890" grpId="0" autoUpdateAnimBg="0"/>
      <p:bldP spid="121892" grpId="0" animBg="1"/>
      <p:bldP spid="121904" grpId="0" autoUpdateAnimBg="0"/>
      <p:bldP spid="12189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6</a:t>
            </a:r>
            <a:r>
              <a:rPr lang="zh-CN" altLang="en-US" smtClean="0">
                <a:ea typeface="楷体_GB2312" pitchFamily="49" charset="-122"/>
              </a:rPr>
              <a:t>）</a:t>
            </a:r>
          </a:p>
        </p:txBody>
      </p:sp>
      <p:sp>
        <p:nvSpPr>
          <p:cNvPr id="29701" name="Rectangle 3"/>
          <p:cNvSpPr>
            <a:spLocks noGrp="1" noChangeArrowheads="1"/>
          </p:cNvSpPr>
          <p:nvPr>
            <p:ph sz="quarter" idx="11"/>
          </p:nvPr>
        </p:nvSpPr>
        <p:spPr/>
        <p:txBody>
          <a:bodyPr/>
          <a:lstStyle/>
          <a:p>
            <a:pPr marL="358775" lvl="1" indent="-358775" eaLnBrk="1" hangingPunct="1"/>
            <a:r>
              <a:rPr lang="zh-CN" altLang="en-US" dirty="0" smtClean="0">
                <a:cs typeface="Times New Roman" pitchFamily="18" charset="0"/>
              </a:rPr>
              <a:t>一步法求解等效电源参数</a:t>
            </a:r>
            <a:endParaRPr lang="zh-CN" altLang="en-US" i="1" dirty="0" smtClean="0">
              <a:cs typeface="Times New Roman" pitchFamily="18" charset="0"/>
            </a:endParaRPr>
          </a:p>
        </p:txBody>
      </p:sp>
      <p:grpSp>
        <p:nvGrpSpPr>
          <p:cNvPr id="2" name="Group 4"/>
          <p:cNvGrpSpPr>
            <a:grpSpLocks/>
          </p:cNvGrpSpPr>
          <p:nvPr/>
        </p:nvGrpSpPr>
        <p:grpSpPr bwMode="auto">
          <a:xfrm>
            <a:off x="1901825" y="4175125"/>
            <a:ext cx="2819400" cy="1295400"/>
            <a:chOff x="3648" y="1584"/>
            <a:chExt cx="1776" cy="816"/>
          </a:xfrm>
        </p:grpSpPr>
        <p:sp>
          <p:nvSpPr>
            <p:cNvPr id="29717" name="Rectangle 5"/>
            <p:cNvSpPr>
              <a:spLocks noChangeArrowheads="1"/>
            </p:cNvSpPr>
            <p:nvPr/>
          </p:nvSpPr>
          <p:spPr bwMode="auto">
            <a:xfrm>
              <a:off x="3648" y="1584"/>
              <a:ext cx="720"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b="1">
                  <a:solidFill>
                    <a:schemeClr val="tx2"/>
                  </a:solidFill>
                  <a:latin typeface="Times New Roman" pitchFamily="18" charset="0"/>
                  <a:cs typeface="Times New Roman" pitchFamily="18" charset="0"/>
                </a:rPr>
                <a:t>N</a:t>
              </a:r>
              <a:endParaRPr kumimoji="1" lang="en-US" altLang="zh-CN" sz="2000" b="1" i="1">
                <a:solidFill>
                  <a:schemeClr val="tx2"/>
                </a:solidFill>
                <a:latin typeface="Times New Roman" pitchFamily="18" charset="0"/>
                <a:cs typeface="Times New Roman" pitchFamily="18" charset="0"/>
              </a:endParaRPr>
            </a:p>
          </p:txBody>
        </p:sp>
        <p:sp>
          <p:nvSpPr>
            <p:cNvPr id="29718" name="Oval 6"/>
            <p:cNvSpPr>
              <a:spLocks noChangeArrowheads="1"/>
            </p:cNvSpPr>
            <p:nvPr/>
          </p:nvSpPr>
          <p:spPr bwMode="auto">
            <a:xfrm>
              <a:off x="4906" y="1892"/>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29719" name="Text Box 7"/>
            <p:cNvSpPr txBox="1">
              <a:spLocks noChangeArrowheads="1"/>
            </p:cNvSpPr>
            <p:nvPr/>
          </p:nvSpPr>
          <p:spPr bwMode="auto">
            <a:xfrm>
              <a:off x="4586" y="18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i="1">
                  <a:solidFill>
                    <a:schemeClr val="tx2"/>
                  </a:solidFill>
                  <a:latin typeface="Times New Roman" pitchFamily="18" charset="0"/>
                  <a:cs typeface="Times New Roman" pitchFamily="18" charset="0"/>
                </a:rPr>
                <a:t>U</a:t>
              </a:r>
            </a:p>
          </p:txBody>
        </p:sp>
        <p:sp>
          <p:nvSpPr>
            <p:cNvPr id="29720" name="Text Box 8"/>
            <p:cNvSpPr txBox="1">
              <a:spLocks noChangeArrowheads="1"/>
            </p:cNvSpPr>
            <p:nvPr/>
          </p:nvSpPr>
          <p:spPr bwMode="auto">
            <a:xfrm>
              <a:off x="5174" y="182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i="1">
                  <a:solidFill>
                    <a:schemeClr val="tx2"/>
                  </a:solidFill>
                  <a:latin typeface="Times New Roman" pitchFamily="18" charset="0"/>
                  <a:cs typeface="Times New Roman" pitchFamily="18" charset="0"/>
                </a:rPr>
                <a:t>I</a:t>
              </a:r>
            </a:p>
          </p:txBody>
        </p:sp>
        <p:sp>
          <p:nvSpPr>
            <p:cNvPr id="29721" name="Freeform 9"/>
            <p:cNvSpPr>
              <a:spLocks/>
            </p:cNvSpPr>
            <p:nvPr/>
          </p:nvSpPr>
          <p:spPr bwMode="auto">
            <a:xfrm>
              <a:off x="4368" y="1680"/>
              <a:ext cx="624" cy="192"/>
            </a:xfrm>
            <a:custGeom>
              <a:avLst/>
              <a:gdLst>
                <a:gd name="T0" fmla="*/ 624 w 624"/>
                <a:gd name="T1" fmla="*/ 192 h 192"/>
                <a:gd name="T2" fmla="*/ 624 w 624"/>
                <a:gd name="T3" fmla="*/ 0 h 192"/>
                <a:gd name="T4" fmla="*/ 0 w 624"/>
                <a:gd name="T5" fmla="*/ 0 h 192"/>
                <a:gd name="T6" fmla="*/ 0 60000 65536"/>
                <a:gd name="T7" fmla="*/ 0 60000 65536"/>
                <a:gd name="T8" fmla="*/ 0 60000 65536"/>
                <a:gd name="T9" fmla="*/ 0 w 624"/>
                <a:gd name="T10" fmla="*/ 0 h 192"/>
                <a:gd name="T11" fmla="*/ 624 w 624"/>
                <a:gd name="T12" fmla="*/ 192 h 192"/>
              </a:gdLst>
              <a:ahLst/>
              <a:cxnLst>
                <a:cxn ang="T6">
                  <a:pos x="T0" y="T1"/>
                </a:cxn>
                <a:cxn ang="T7">
                  <a:pos x="T2" y="T3"/>
                </a:cxn>
                <a:cxn ang="T8">
                  <a:pos x="T4" y="T5"/>
                </a:cxn>
              </a:cxnLst>
              <a:rect l="T9" t="T10" r="T11" b="T12"/>
              <a:pathLst>
                <a:path w="624" h="192">
                  <a:moveTo>
                    <a:pt x="624" y="192"/>
                  </a:moveTo>
                  <a:lnTo>
                    <a:pt x="624"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29722" name="Freeform 10"/>
            <p:cNvSpPr>
              <a:spLocks/>
            </p:cNvSpPr>
            <p:nvPr/>
          </p:nvSpPr>
          <p:spPr bwMode="auto">
            <a:xfrm flipV="1">
              <a:off x="4374" y="2074"/>
              <a:ext cx="624" cy="192"/>
            </a:xfrm>
            <a:custGeom>
              <a:avLst/>
              <a:gdLst>
                <a:gd name="T0" fmla="*/ 624 w 624"/>
                <a:gd name="T1" fmla="*/ 192 h 192"/>
                <a:gd name="T2" fmla="*/ 624 w 624"/>
                <a:gd name="T3" fmla="*/ 0 h 192"/>
                <a:gd name="T4" fmla="*/ 0 w 624"/>
                <a:gd name="T5" fmla="*/ 0 h 192"/>
                <a:gd name="T6" fmla="*/ 0 60000 65536"/>
                <a:gd name="T7" fmla="*/ 0 60000 65536"/>
                <a:gd name="T8" fmla="*/ 0 60000 65536"/>
                <a:gd name="T9" fmla="*/ 0 w 624"/>
                <a:gd name="T10" fmla="*/ 0 h 192"/>
                <a:gd name="T11" fmla="*/ 624 w 624"/>
                <a:gd name="T12" fmla="*/ 192 h 192"/>
              </a:gdLst>
              <a:ahLst/>
              <a:cxnLst>
                <a:cxn ang="T6">
                  <a:pos x="T0" y="T1"/>
                </a:cxn>
                <a:cxn ang="T7">
                  <a:pos x="T2" y="T3"/>
                </a:cxn>
                <a:cxn ang="T8">
                  <a:pos x="T4" y="T5"/>
                </a:cxn>
              </a:cxnLst>
              <a:rect l="T9" t="T10" r="T11" b="T12"/>
              <a:pathLst>
                <a:path w="624" h="192">
                  <a:moveTo>
                    <a:pt x="624" y="192"/>
                  </a:moveTo>
                  <a:lnTo>
                    <a:pt x="624" y="0"/>
                  </a:lnTo>
                  <a:lnTo>
                    <a:pt x="0"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29723" name="Line 11"/>
            <p:cNvSpPr>
              <a:spLocks noChangeShapeType="1"/>
            </p:cNvSpPr>
            <p:nvPr/>
          </p:nvSpPr>
          <p:spPr bwMode="auto">
            <a:xfrm>
              <a:off x="4906" y="1996"/>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12"/>
            <p:cNvSpPr>
              <a:spLocks noChangeShapeType="1"/>
            </p:cNvSpPr>
            <p:nvPr/>
          </p:nvSpPr>
          <p:spPr bwMode="auto">
            <a:xfrm flipV="1">
              <a:off x="5136" y="1824"/>
              <a:ext cx="0" cy="336"/>
            </a:xfrm>
            <a:prstGeom prst="line">
              <a:avLst/>
            </a:prstGeom>
            <a:noFill/>
            <a:ln w="12700" cap="sq">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Text Box 13"/>
            <p:cNvSpPr txBox="1">
              <a:spLocks noChangeArrowheads="1"/>
            </p:cNvSpPr>
            <p:nvPr/>
          </p:nvSpPr>
          <p:spPr bwMode="auto">
            <a:xfrm>
              <a:off x="4598" y="1641"/>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i="1">
                  <a:solidFill>
                    <a:schemeClr val="tx2"/>
                  </a:solidFill>
                  <a:latin typeface="Times New Roman" pitchFamily="18" charset="0"/>
                  <a:cs typeface="Times New Roman" pitchFamily="18" charset="0"/>
                </a:rPr>
                <a:t>+</a:t>
              </a:r>
            </a:p>
          </p:txBody>
        </p:sp>
        <p:sp>
          <p:nvSpPr>
            <p:cNvPr id="29726" name="Text Box 14"/>
            <p:cNvSpPr txBox="1">
              <a:spLocks noChangeArrowheads="1"/>
            </p:cNvSpPr>
            <p:nvPr/>
          </p:nvSpPr>
          <p:spPr bwMode="auto">
            <a:xfrm>
              <a:off x="4565" y="2062"/>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i="1">
                  <a:solidFill>
                    <a:schemeClr val="tx2"/>
                  </a:solidFill>
                  <a:latin typeface="宋体" charset="-122"/>
                  <a:cs typeface="Times New Roman" pitchFamily="18" charset="0"/>
                </a:rPr>
                <a:t>-</a:t>
              </a:r>
            </a:p>
          </p:txBody>
        </p:sp>
      </p:grpSp>
      <p:sp>
        <p:nvSpPr>
          <p:cNvPr id="122895" name="Text Box 15"/>
          <p:cNvSpPr txBox="1">
            <a:spLocks noChangeArrowheads="1"/>
          </p:cNvSpPr>
          <p:nvPr/>
        </p:nvSpPr>
        <p:spPr bwMode="auto">
          <a:xfrm>
            <a:off x="4843463" y="2087563"/>
            <a:ext cx="139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i="1">
                <a:solidFill>
                  <a:schemeClr val="tx2"/>
                </a:solidFill>
                <a:latin typeface="Times New Roman" pitchFamily="18" charset="0"/>
                <a:cs typeface="Times New Roman" pitchFamily="18" charset="0"/>
              </a:rPr>
              <a:t>I=I</a:t>
            </a:r>
            <a:r>
              <a:rPr kumimoji="1" lang="en-US" altLang="zh-CN" sz="2400" b="1" baseline="-25000">
                <a:solidFill>
                  <a:schemeClr val="tx2"/>
                </a:solidFill>
                <a:latin typeface="Times New Roman" pitchFamily="18" charset="0"/>
                <a:cs typeface="Times New Roman" pitchFamily="18" charset="0"/>
              </a:rPr>
              <a:t>0</a:t>
            </a:r>
            <a:r>
              <a:rPr kumimoji="1" lang="en-US" altLang="zh-CN" sz="2400" b="1">
                <a:solidFill>
                  <a:schemeClr val="tx2"/>
                </a:solidFill>
                <a:latin typeface="Times New Roman" pitchFamily="18" charset="0"/>
                <a:cs typeface="Times New Roman" pitchFamily="18" charset="0"/>
              </a:rPr>
              <a:t>- </a:t>
            </a:r>
            <a:r>
              <a:rPr kumimoji="1" lang="en-US" altLang="zh-CN" sz="2400" b="1" i="1">
                <a:solidFill>
                  <a:schemeClr val="tx2"/>
                </a:solidFill>
                <a:latin typeface="Times New Roman" pitchFamily="18" charset="0"/>
                <a:cs typeface="Times New Roman" pitchFamily="18" charset="0"/>
              </a:rPr>
              <a:t>gU</a:t>
            </a:r>
          </a:p>
        </p:txBody>
      </p:sp>
      <p:sp>
        <p:nvSpPr>
          <p:cNvPr id="122896" name="Text Box 16"/>
          <p:cNvSpPr txBox="1">
            <a:spLocks noChangeArrowheads="1"/>
          </p:cNvSpPr>
          <p:nvPr/>
        </p:nvSpPr>
        <p:spPr bwMode="auto">
          <a:xfrm>
            <a:off x="6462713" y="20955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则</a:t>
            </a:r>
          </a:p>
        </p:txBody>
      </p:sp>
      <p:graphicFrame>
        <p:nvGraphicFramePr>
          <p:cNvPr id="122897" name="Object 2"/>
          <p:cNvGraphicFramePr>
            <a:graphicFrameLocks noChangeAspect="1"/>
          </p:cNvGraphicFramePr>
          <p:nvPr/>
        </p:nvGraphicFramePr>
        <p:xfrm>
          <a:off x="5013325" y="2681288"/>
          <a:ext cx="3713163" cy="838200"/>
        </p:xfrm>
        <a:graphic>
          <a:graphicData uri="http://schemas.openxmlformats.org/presentationml/2006/ole">
            <mc:AlternateContent xmlns:mc="http://schemas.openxmlformats.org/markup-compatibility/2006">
              <mc:Choice xmlns:v="urn:schemas-microsoft-com:vml" Requires="v">
                <p:oleObj spid="_x0000_s29801" name="Equation" r:id="rId3" imgW="2466360" imgH="545760" progId="">
                  <p:embed/>
                </p:oleObj>
              </mc:Choice>
              <mc:Fallback>
                <p:oleObj name="Equation" r:id="rId3" imgW="2466360" imgH="545760" progId="">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325" y="2681288"/>
                        <a:ext cx="37131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8" name="Text Box 18"/>
          <p:cNvSpPr txBox="1">
            <a:spLocks noChangeArrowheads="1"/>
          </p:cNvSpPr>
          <p:nvPr/>
        </p:nvSpPr>
        <p:spPr bwMode="auto">
          <a:xfrm>
            <a:off x="854075" y="3497263"/>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或</a:t>
            </a:r>
            <a:endParaRPr kumimoji="1" lang="zh-CN" altLang="en-US" sz="2400" b="1" i="1">
              <a:solidFill>
                <a:schemeClr val="tx2"/>
              </a:solidFill>
              <a:latin typeface="Times New Roman" pitchFamily="18" charset="0"/>
              <a:cs typeface="Times New Roman" pitchFamily="18" charset="0"/>
            </a:endParaRPr>
          </a:p>
        </p:txBody>
      </p:sp>
      <p:sp>
        <p:nvSpPr>
          <p:cNvPr id="122899" name="Text Box 19"/>
          <p:cNvSpPr txBox="1">
            <a:spLocks noChangeArrowheads="1"/>
          </p:cNvSpPr>
          <p:nvPr/>
        </p:nvSpPr>
        <p:spPr bwMode="auto">
          <a:xfrm>
            <a:off x="4892675" y="4189413"/>
            <a:ext cx="175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i="1">
                <a:solidFill>
                  <a:schemeClr val="tx2"/>
                </a:solidFill>
                <a:latin typeface="Times New Roman" pitchFamily="18" charset="0"/>
                <a:cs typeface="Times New Roman" pitchFamily="18" charset="0"/>
              </a:rPr>
              <a:t>U=U</a:t>
            </a:r>
            <a:r>
              <a:rPr kumimoji="1" lang="en-US" altLang="zh-CN" sz="2800" b="1" baseline="-25000">
                <a:solidFill>
                  <a:schemeClr val="tx2"/>
                </a:solidFill>
                <a:latin typeface="Times New Roman" pitchFamily="18" charset="0"/>
                <a:cs typeface="Times New Roman" pitchFamily="18" charset="0"/>
              </a:rPr>
              <a:t>0</a:t>
            </a:r>
            <a:r>
              <a:rPr kumimoji="1" lang="en-US" altLang="zh-CN" sz="2800" b="1">
                <a:solidFill>
                  <a:schemeClr val="tx2"/>
                </a:solidFill>
                <a:latin typeface="Times New Roman" pitchFamily="18" charset="0"/>
                <a:cs typeface="Times New Roman" pitchFamily="18" charset="0"/>
              </a:rPr>
              <a:t>-</a:t>
            </a:r>
            <a:r>
              <a:rPr kumimoji="1" lang="en-US" altLang="zh-CN" sz="2800" b="1" i="1">
                <a:solidFill>
                  <a:schemeClr val="tx2"/>
                </a:solidFill>
                <a:latin typeface="Times New Roman" pitchFamily="18" charset="0"/>
                <a:cs typeface="Times New Roman" pitchFamily="18" charset="0"/>
              </a:rPr>
              <a:t>rI</a:t>
            </a:r>
          </a:p>
        </p:txBody>
      </p:sp>
      <p:graphicFrame>
        <p:nvGraphicFramePr>
          <p:cNvPr id="122900" name="Object 3"/>
          <p:cNvGraphicFramePr>
            <a:graphicFrameLocks noChangeAspect="1"/>
          </p:cNvGraphicFramePr>
          <p:nvPr/>
        </p:nvGraphicFramePr>
        <p:xfrm>
          <a:off x="5086350" y="5030788"/>
          <a:ext cx="3611563" cy="787400"/>
        </p:xfrm>
        <a:graphic>
          <a:graphicData uri="http://schemas.openxmlformats.org/presentationml/2006/ole">
            <mc:AlternateContent xmlns:mc="http://schemas.openxmlformats.org/markup-compatibility/2006">
              <mc:Choice xmlns:v="urn:schemas-microsoft-com:vml" Requires="v">
                <p:oleObj spid="_x0000_s29802" name="Equation" r:id="rId5" imgW="2390040" imgH="507600" progId="">
                  <p:embed/>
                </p:oleObj>
              </mc:Choice>
              <mc:Fallback>
                <p:oleObj name="Equation" r:id="rId5" imgW="2390040" imgH="507600" progId="">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5030788"/>
                        <a:ext cx="361156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1"/>
          <p:cNvGrpSpPr>
            <a:grpSpLocks/>
          </p:cNvGrpSpPr>
          <p:nvPr/>
        </p:nvGrpSpPr>
        <p:grpSpPr bwMode="auto">
          <a:xfrm>
            <a:off x="1901825" y="2193925"/>
            <a:ext cx="2611438" cy="1295400"/>
            <a:chOff x="480" y="1510"/>
            <a:chExt cx="1645" cy="816"/>
          </a:xfrm>
        </p:grpSpPr>
        <p:sp>
          <p:nvSpPr>
            <p:cNvPr id="29711" name="Rectangle 22"/>
            <p:cNvSpPr>
              <a:spLocks noChangeArrowheads="1"/>
            </p:cNvSpPr>
            <p:nvPr/>
          </p:nvSpPr>
          <p:spPr bwMode="auto">
            <a:xfrm>
              <a:off x="480" y="1510"/>
              <a:ext cx="720"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b="1">
                  <a:solidFill>
                    <a:schemeClr val="tx2"/>
                  </a:solidFill>
                  <a:latin typeface="Times New Roman" pitchFamily="18" charset="0"/>
                  <a:cs typeface="Times New Roman" pitchFamily="18" charset="0"/>
                </a:rPr>
                <a:t>N</a:t>
              </a:r>
              <a:endParaRPr kumimoji="1" lang="en-US" altLang="zh-CN" sz="2000" b="1" i="1">
                <a:solidFill>
                  <a:schemeClr val="tx2"/>
                </a:solidFill>
                <a:latin typeface="Times New Roman" pitchFamily="18" charset="0"/>
                <a:cs typeface="Times New Roman" pitchFamily="18" charset="0"/>
              </a:endParaRPr>
            </a:p>
          </p:txBody>
        </p:sp>
        <p:sp>
          <p:nvSpPr>
            <p:cNvPr id="29712" name="Oval 23"/>
            <p:cNvSpPr>
              <a:spLocks noChangeArrowheads="1"/>
            </p:cNvSpPr>
            <p:nvPr/>
          </p:nvSpPr>
          <p:spPr bwMode="auto">
            <a:xfrm>
              <a:off x="1738" y="1818"/>
              <a:ext cx="192" cy="19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29713" name="Freeform 24"/>
            <p:cNvSpPr>
              <a:spLocks/>
            </p:cNvSpPr>
            <p:nvPr/>
          </p:nvSpPr>
          <p:spPr bwMode="auto">
            <a:xfrm>
              <a:off x="1200" y="1606"/>
              <a:ext cx="624" cy="624"/>
            </a:xfrm>
            <a:custGeom>
              <a:avLst/>
              <a:gdLst>
                <a:gd name="T0" fmla="*/ 0 w 624"/>
                <a:gd name="T1" fmla="*/ 0 h 624"/>
                <a:gd name="T2" fmla="*/ 624 w 624"/>
                <a:gd name="T3" fmla="*/ 0 h 624"/>
                <a:gd name="T4" fmla="*/ 624 w 624"/>
                <a:gd name="T5" fmla="*/ 624 h 624"/>
                <a:gd name="T6" fmla="*/ 0 w 624"/>
                <a:gd name="T7" fmla="*/ 624 h 624"/>
                <a:gd name="T8" fmla="*/ 0 60000 65536"/>
                <a:gd name="T9" fmla="*/ 0 60000 65536"/>
                <a:gd name="T10" fmla="*/ 0 60000 65536"/>
                <a:gd name="T11" fmla="*/ 0 60000 65536"/>
                <a:gd name="T12" fmla="*/ 0 w 624"/>
                <a:gd name="T13" fmla="*/ 0 h 624"/>
                <a:gd name="T14" fmla="*/ 624 w 624"/>
                <a:gd name="T15" fmla="*/ 624 h 624"/>
              </a:gdLst>
              <a:ahLst/>
              <a:cxnLst>
                <a:cxn ang="T8">
                  <a:pos x="T0" y="T1"/>
                </a:cxn>
                <a:cxn ang="T9">
                  <a:pos x="T2" y="T3"/>
                </a:cxn>
                <a:cxn ang="T10">
                  <a:pos x="T4" y="T5"/>
                </a:cxn>
                <a:cxn ang="T11">
                  <a:pos x="T6" y="T7"/>
                </a:cxn>
              </a:cxnLst>
              <a:rect l="T12" t="T13" r="T14" b="T15"/>
              <a:pathLst>
                <a:path w="624" h="624">
                  <a:moveTo>
                    <a:pt x="0" y="0"/>
                  </a:moveTo>
                  <a:lnTo>
                    <a:pt x="624" y="0"/>
                  </a:lnTo>
                  <a:lnTo>
                    <a:pt x="624" y="624"/>
                  </a:lnTo>
                  <a:lnTo>
                    <a:pt x="0" y="624"/>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29714" name="Text Box 25"/>
            <p:cNvSpPr txBox="1">
              <a:spLocks noChangeArrowheads="1"/>
            </p:cNvSpPr>
            <p:nvPr/>
          </p:nvSpPr>
          <p:spPr bwMode="auto">
            <a:xfrm>
              <a:off x="1892" y="1523"/>
              <a:ext cx="23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i="1">
                  <a:solidFill>
                    <a:schemeClr val="tx2"/>
                  </a:solidFill>
                  <a:latin typeface="Times New Roman" pitchFamily="18" charset="0"/>
                  <a:cs typeface="Times New Roman" pitchFamily="18" charset="0"/>
                </a:rPr>
                <a:t>+</a:t>
              </a:r>
            </a:p>
            <a:p>
              <a:pPr algn="ctr" eaLnBrk="1" hangingPunct="1"/>
              <a:r>
                <a:rPr kumimoji="1" lang="en-US" altLang="zh-CN" sz="2000" b="1" i="1">
                  <a:solidFill>
                    <a:schemeClr val="tx2"/>
                  </a:solidFill>
                  <a:latin typeface="Times New Roman" pitchFamily="18" charset="0"/>
                  <a:cs typeface="Times New Roman" pitchFamily="18" charset="0"/>
                </a:rPr>
                <a:t>U</a:t>
              </a:r>
            </a:p>
            <a:p>
              <a:pPr algn="ctr" eaLnBrk="1" hangingPunct="1"/>
              <a:r>
                <a:rPr kumimoji="1" lang="en-US" altLang="zh-CN" sz="2000" b="1" i="1">
                  <a:solidFill>
                    <a:schemeClr val="tx2"/>
                  </a:solidFill>
                  <a:latin typeface="Times New Roman" pitchFamily="18" charset="0"/>
                  <a:cs typeface="Times New Roman" pitchFamily="18" charset="0"/>
                </a:rPr>
                <a:t>_</a:t>
              </a:r>
            </a:p>
          </p:txBody>
        </p:sp>
        <p:sp>
          <p:nvSpPr>
            <p:cNvPr id="29715" name="Text Box 26"/>
            <p:cNvSpPr txBox="1">
              <a:spLocks noChangeArrowheads="1"/>
            </p:cNvSpPr>
            <p:nvPr/>
          </p:nvSpPr>
          <p:spPr bwMode="auto">
            <a:xfrm>
              <a:off x="1296" y="1776"/>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i="1">
                  <a:solidFill>
                    <a:schemeClr val="tx2"/>
                  </a:solidFill>
                  <a:latin typeface="Times New Roman" pitchFamily="18" charset="0"/>
                  <a:cs typeface="Times New Roman" pitchFamily="18" charset="0"/>
                </a:rPr>
                <a:t>I</a:t>
              </a:r>
            </a:p>
          </p:txBody>
        </p:sp>
        <p:sp>
          <p:nvSpPr>
            <p:cNvPr id="29716" name="Freeform 27"/>
            <p:cNvSpPr>
              <a:spLocks/>
            </p:cNvSpPr>
            <p:nvPr/>
          </p:nvSpPr>
          <p:spPr bwMode="auto">
            <a:xfrm>
              <a:off x="1344" y="1752"/>
              <a:ext cx="280" cy="336"/>
            </a:xfrm>
            <a:custGeom>
              <a:avLst/>
              <a:gdLst>
                <a:gd name="T0" fmla="*/ 0 w 280"/>
                <a:gd name="T1" fmla="*/ 24 h 336"/>
                <a:gd name="T2" fmla="*/ 240 w 280"/>
                <a:gd name="T3" fmla="*/ 24 h 336"/>
                <a:gd name="T4" fmla="*/ 240 w 280"/>
                <a:gd name="T5" fmla="*/ 168 h 336"/>
                <a:gd name="T6" fmla="*/ 144 w 280"/>
                <a:gd name="T7" fmla="*/ 312 h 336"/>
                <a:gd name="T8" fmla="*/ 0 w 280"/>
                <a:gd name="T9" fmla="*/ 312 h 336"/>
                <a:gd name="T10" fmla="*/ 0 60000 65536"/>
                <a:gd name="T11" fmla="*/ 0 60000 65536"/>
                <a:gd name="T12" fmla="*/ 0 60000 65536"/>
                <a:gd name="T13" fmla="*/ 0 60000 65536"/>
                <a:gd name="T14" fmla="*/ 0 60000 65536"/>
                <a:gd name="T15" fmla="*/ 0 w 280"/>
                <a:gd name="T16" fmla="*/ 0 h 336"/>
                <a:gd name="T17" fmla="*/ 280 w 280"/>
                <a:gd name="T18" fmla="*/ 336 h 336"/>
              </a:gdLst>
              <a:ahLst/>
              <a:cxnLst>
                <a:cxn ang="T10">
                  <a:pos x="T0" y="T1"/>
                </a:cxn>
                <a:cxn ang="T11">
                  <a:pos x="T2" y="T3"/>
                </a:cxn>
                <a:cxn ang="T12">
                  <a:pos x="T4" y="T5"/>
                </a:cxn>
                <a:cxn ang="T13">
                  <a:pos x="T6" y="T7"/>
                </a:cxn>
                <a:cxn ang="T14">
                  <a:pos x="T8" y="T9"/>
                </a:cxn>
              </a:cxnLst>
              <a:rect l="T15" t="T16" r="T17" b="T18"/>
              <a:pathLst>
                <a:path w="280" h="336">
                  <a:moveTo>
                    <a:pt x="0" y="24"/>
                  </a:moveTo>
                  <a:cubicBezTo>
                    <a:pt x="100" y="12"/>
                    <a:pt x="200" y="0"/>
                    <a:pt x="240" y="24"/>
                  </a:cubicBezTo>
                  <a:cubicBezTo>
                    <a:pt x="280" y="48"/>
                    <a:pt x="256" y="120"/>
                    <a:pt x="240" y="168"/>
                  </a:cubicBezTo>
                  <a:cubicBezTo>
                    <a:pt x="224" y="216"/>
                    <a:pt x="184" y="288"/>
                    <a:pt x="144" y="312"/>
                  </a:cubicBezTo>
                  <a:cubicBezTo>
                    <a:pt x="104" y="336"/>
                    <a:pt x="52" y="324"/>
                    <a:pt x="0" y="312"/>
                  </a:cubicBezTo>
                </a:path>
              </a:pathLst>
            </a:custGeom>
            <a:noFill/>
            <a:ln w="1270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grpSp>
      <p:sp>
        <p:nvSpPr>
          <p:cNvPr id="122908" name="Text Box 28"/>
          <p:cNvSpPr txBox="1">
            <a:spLocks noChangeArrowheads="1"/>
          </p:cNvSpPr>
          <p:nvPr/>
        </p:nvSpPr>
        <p:spPr bwMode="auto">
          <a:xfrm>
            <a:off x="728663" y="5875338"/>
            <a:ext cx="661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具体求解方法可选择支路电流法或结点电压法。</a:t>
            </a:r>
          </a:p>
        </p:txBody>
      </p:sp>
      <p:sp>
        <p:nvSpPr>
          <p:cNvPr id="122909" name="Text Box 29"/>
          <p:cNvSpPr txBox="1">
            <a:spLocks noChangeArrowheads="1"/>
          </p:cNvSpPr>
          <p:nvPr/>
        </p:nvSpPr>
        <p:spPr bwMode="auto">
          <a:xfrm>
            <a:off x="6354763" y="41529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则</a:t>
            </a:r>
          </a:p>
        </p:txBody>
      </p:sp>
      <p:sp>
        <p:nvSpPr>
          <p:cNvPr id="122911" name="Rectangle 31"/>
          <p:cNvSpPr>
            <a:spLocks noChangeArrowheads="1"/>
          </p:cNvSpPr>
          <p:nvPr/>
        </p:nvSpPr>
        <p:spPr bwMode="auto">
          <a:xfrm>
            <a:off x="285750" y="1428750"/>
            <a:ext cx="8540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pPr algn="just">
              <a:lnSpc>
                <a:spcPct val="120000"/>
              </a:lnSpc>
              <a:spcBef>
                <a:spcPct val="20000"/>
              </a:spcBef>
              <a:buClr>
                <a:srgbClr val="000066"/>
              </a:buClr>
              <a:buSzPct val="80000"/>
              <a:buFont typeface="Wingdings" pitchFamily="2" charset="2"/>
              <a:buNone/>
            </a:pPr>
            <a:r>
              <a:rPr lang="zh-CN" altLang="en-US" sz="2400" b="1">
                <a:solidFill>
                  <a:schemeClr val="tx2"/>
                </a:solidFill>
                <a:latin typeface="Times New Roman" pitchFamily="18" charset="0"/>
                <a:cs typeface="Times New Roman" pitchFamily="18" charset="0"/>
              </a:rPr>
              <a:t>在网络</a:t>
            </a:r>
            <a:r>
              <a:rPr lang="en-US" altLang="zh-CN" sz="2400" b="1">
                <a:solidFill>
                  <a:schemeClr val="tx2"/>
                </a:solidFill>
                <a:latin typeface="Times New Roman" pitchFamily="18" charset="0"/>
                <a:cs typeface="Times New Roman" pitchFamily="18" charset="0"/>
              </a:rPr>
              <a:t>N</a:t>
            </a:r>
            <a:r>
              <a:rPr lang="zh-CN" altLang="en-US" sz="2400" b="1">
                <a:solidFill>
                  <a:schemeClr val="tx2"/>
                </a:solidFill>
                <a:latin typeface="Times New Roman" pitchFamily="18" charset="0"/>
                <a:cs typeface="Times New Roman" pitchFamily="18" charset="0"/>
              </a:rPr>
              <a:t>的外接端施加一个任意电压源</a:t>
            </a:r>
            <a:r>
              <a:rPr lang="en-US" altLang="zh-CN" sz="2400" b="1" i="1">
                <a:solidFill>
                  <a:schemeClr val="tx2"/>
                </a:solidFill>
                <a:latin typeface="Times New Roman" pitchFamily="18" charset="0"/>
                <a:cs typeface="Times New Roman" pitchFamily="18" charset="0"/>
              </a:rPr>
              <a:t>U</a:t>
            </a:r>
            <a:r>
              <a:rPr lang="zh-CN" altLang="en-US" sz="2400" b="1">
                <a:solidFill>
                  <a:schemeClr val="tx2"/>
                </a:solidFill>
                <a:latin typeface="Times New Roman" pitchFamily="18" charset="0"/>
                <a:cs typeface="Times New Roman" pitchFamily="18" charset="0"/>
              </a:rPr>
              <a:t>，然后求出电流响应</a:t>
            </a:r>
            <a:r>
              <a:rPr lang="en-US" altLang="zh-CN" sz="2400" b="1" i="1">
                <a:solidFill>
                  <a:schemeClr val="tx2"/>
                </a:solidFill>
                <a:latin typeface="Times New Roman" pitchFamily="18" charset="0"/>
                <a:cs typeface="Times New Roman" pitchFamily="18" charset="0"/>
              </a:rPr>
              <a:t>I</a:t>
            </a:r>
          </a:p>
        </p:txBody>
      </p:sp>
      <p:sp>
        <p:nvSpPr>
          <p:cNvPr id="4" name="灯片编号占位符 3"/>
          <p:cNvSpPr>
            <a:spLocks noGrp="1"/>
          </p:cNvSpPr>
          <p:nvPr>
            <p:ph type="sldNum" sz="quarter" idx="10"/>
          </p:nvPr>
        </p:nvSpPr>
        <p:spPr/>
        <p:txBody>
          <a:bodyPr/>
          <a:lstStyle/>
          <a:p>
            <a:pPr>
              <a:defRPr/>
            </a:pPr>
            <a:fld id="{7C1ED1AF-DC7E-464E-B6EB-EEA774D5DC26}" type="slidenum">
              <a:rPr lang="zh-CN" altLang="en-US" smtClean="0"/>
              <a:pPr>
                <a:defRPr/>
              </a:pPr>
              <a:t>79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1"/>
                                        </p:tgtEl>
                                        <p:attrNameLst>
                                          <p:attrName>style.visibility</p:attrName>
                                        </p:attrNameLst>
                                      </p:cBhvr>
                                      <p:to>
                                        <p:strVal val="visible"/>
                                      </p:to>
                                    </p:set>
                                    <p:animEffect transition="in" filter="wipe(left)">
                                      <p:cBhvr>
                                        <p:cTn id="7" dur="500"/>
                                        <p:tgtEl>
                                          <p:spTgt spid="12291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2289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22896"/>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499"/>
                                          </p:stCondLst>
                                        </p:cTn>
                                        <p:tgtEl>
                                          <p:spTgt spid="12289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2898"/>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22899"/>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122909"/>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nodeType="afterEffect">
                                  <p:stCondLst>
                                    <p:cond delay="0"/>
                                  </p:stCondLst>
                                  <p:childTnLst>
                                    <p:set>
                                      <p:cBhvr>
                                        <p:cTn id="35" dur="1" fill="hold">
                                          <p:stCondLst>
                                            <p:cond delay="499"/>
                                          </p:stCondLst>
                                        </p:cTn>
                                        <p:tgtEl>
                                          <p:spTgt spid="12290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2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5" grpId="0" autoUpdateAnimBg="0"/>
      <p:bldP spid="122896" grpId="0" autoUpdateAnimBg="0"/>
      <p:bldP spid="122898" grpId="0" autoUpdateAnimBg="0"/>
      <p:bldP spid="122899" grpId="0" autoUpdateAnimBg="0"/>
      <p:bldP spid="122908" grpId="0" autoUpdateAnimBg="0"/>
      <p:bldP spid="122909" grpId="0" autoUpdateAnimBg="0"/>
      <p:bldP spid="1229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graphicFrame>
        <p:nvGraphicFramePr>
          <p:cNvPr id="77845" name="Object 2"/>
          <p:cNvGraphicFramePr>
            <a:graphicFrameLocks noGrp="1" noChangeAspect="1"/>
          </p:cNvGraphicFramePr>
          <p:nvPr>
            <p:ph sz="quarter" idx="11"/>
            <p:extLst>
              <p:ext uri="{D42A27DB-BD31-4B8C-83A1-F6EECF244321}">
                <p14:modId xmlns:p14="http://schemas.microsoft.com/office/powerpoint/2010/main" val="2869152180"/>
              </p:ext>
            </p:extLst>
          </p:nvPr>
        </p:nvGraphicFramePr>
        <p:xfrm>
          <a:off x="2669927" y="3746500"/>
          <a:ext cx="1727200" cy="903288"/>
        </p:xfrm>
        <a:graphic>
          <a:graphicData uri="http://schemas.openxmlformats.org/presentationml/2006/ole">
            <mc:AlternateContent xmlns:mc="http://schemas.openxmlformats.org/markup-compatibility/2006">
              <mc:Choice xmlns:v="urn:schemas-microsoft-com:vml" Requires="v">
                <p:oleObj spid="_x0000_s1158" name="Equation" r:id="rId3" imgW="825480" imgH="431640" progId="">
                  <p:embed/>
                </p:oleObj>
              </mc:Choice>
              <mc:Fallback>
                <p:oleObj name="Equation" r:id="rId3" imgW="825480" imgH="431640" progId="">
                  <p:embed/>
                  <p:pic>
                    <p:nvPicPr>
                      <p:cNvPr id="0" name="Picture 1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927" y="3746500"/>
                        <a:ext cx="17272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645275" y="1730375"/>
            <a:ext cx="1817688" cy="2443163"/>
            <a:chOff x="4327" y="2186"/>
            <a:chExt cx="1145" cy="1539"/>
          </a:xfrm>
        </p:grpSpPr>
        <p:sp>
          <p:nvSpPr>
            <p:cNvPr id="1037" name="Rectangle 5"/>
            <p:cNvSpPr>
              <a:spLocks noChangeArrowheads="1"/>
            </p:cNvSpPr>
            <p:nvPr/>
          </p:nvSpPr>
          <p:spPr bwMode="auto">
            <a:xfrm>
              <a:off x="4560" y="2976"/>
              <a:ext cx="96"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tx2"/>
                </a:solidFill>
                <a:latin typeface="Times New Roman" pitchFamily="18" charset="0"/>
                <a:cs typeface="Times New Roman" pitchFamily="18" charset="0"/>
              </a:endParaRPr>
            </a:p>
          </p:txBody>
        </p:sp>
        <p:sp>
          <p:nvSpPr>
            <p:cNvPr id="1038" name="Freeform 6"/>
            <p:cNvSpPr>
              <a:spLocks/>
            </p:cNvSpPr>
            <p:nvPr/>
          </p:nvSpPr>
          <p:spPr bwMode="auto">
            <a:xfrm>
              <a:off x="4608" y="2640"/>
              <a:ext cx="624" cy="336"/>
            </a:xfrm>
            <a:custGeom>
              <a:avLst/>
              <a:gdLst>
                <a:gd name="T0" fmla="*/ 0 w 624"/>
                <a:gd name="T1" fmla="*/ 336 h 336"/>
                <a:gd name="T2" fmla="*/ 0 w 624"/>
                <a:gd name="T3" fmla="*/ 0 h 336"/>
                <a:gd name="T4" fmla="*/ 624 w 624"/>
                <a:gd name="T5" fmla="*/ 0 h 336"/>
                <a:gd name="T6" fmla="*/ 0 60000 65536"/>
                <a:gd name="T7" fmla="*/ 0 60000 65536"/>
                <a:gd name="T8" fmla="*/ 0 60000 65536"/>
                <a:gd name="T9" fmla="*/ 0 w 624"/>
                <a:gd name="T10" fmla="*/ 0 h 336"/>
                <a:gd name="T11" fmla="*/ 624 w 624"/>
                <a:gd name="T12" fmla="*/ 336 h 336"/>
              </a:gdLst>
              <a:ahLst/>
              <a:cxnLst>
                <a:cxn ang="T6">
                  <a:pos x="T0" y="T1"/>
                </a:cxn>
                <a:cxn ang="T7">
                  <a:pos x="T2" y="T3"/>
                </a:cxn>
                <a:cxn ang="T8">
                  <a:pos x="T4" y="T5"/>
                </a:cxn>
              </a:cxnLst>
              <a:rect l="T9" t="T10" r="T11" b="T12"/>
              <a:pathLst>
                <a:path w="624" h="336">
                  <a:moveTo>
                    <a:pt x="0" y="336"/>
                  </a:moveTo>
                  <a:lnTo>
                    <a:pt x="0" y="0"/>
                  </a:lnTo>
                  <a:lnTo>
                    <a:pt x="624"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tx2"/>
                </a:solidFill>
                <a:latin typeface="Times New Roman" pitchFamily="18" charset="0"/>
                <a:cs typeface="Times New Roman" pitchFamily="18" charset="0"/>
              </a:endParaRPr>
            </a:p>
          </p:txBody>
        </p:sp>
        <p:sp>
          <p:nvSpPr>
            <p:cNvPr id="1039" name="Freeform 7"/>
            <p:cNvSpPr>
              <a:spLocks/>
            </p:cNvSpPr>
            <p:nvPr/>
          </p:nvSpPr>
          <p:spPr bwMode="auto">
            <a:xfrm flipV="1">
              <a:off x="4618" y="3264"/>
              <a:ext cx="624" cy="336"/>
            </a:xfrm>
            <a:custGeom>
              <a:avLst/>
              <a:gdLst>
                <a:gd name="T0" fmla="*/ 0 w 624"/>
                <a:gd name="T1" fmla="*/ 336 h 336"/>
                <a:gd name="T2" fmla="*/ 0 w 624"/>
                <a:gd name="T3" fmla="*/ 0 h 336"/>
                <a:gd name="T4" fmla="*/ 624 w 624"/>
                <a:gd name="T5" fmla="*/ 0 h 336"/>
                <a:gd name="T6" fmla="*/ 0 60000 65536"/>
                <a:gd name="T7" fmla="*/ 0 60000 65536"/>
                <a:gd name="T8" fmla="*/ 0 60000 65536"/>
                <a:gd name="T9" fmla="*/ 0 w 624"/>
                <a:gd name="T10" fmla="*/ 0 h 336"/>
                <a:gd name="T11" fmla="*/ 624 w 624"/>
                <a:gd name="T12" fmla="*/ 336 h 336"/>
              </a:gdLst>
              <a:ahLst/>
              <a:cxnLst>
                <a:cxn ang="T6">
                  <a:pos x="T0" y="T1"/>
                </a:cxn>
                <a:cxn ang="T7">
                  <a:pos x="T2" y="T3"/>
                </a:cxn>
                <a:cxn ang="T8">
                  <a:pos x="T4" y="T5"/>
                </a:cxn>
              </a:cxnLst>
              <a:rect l="T9" t="T10" r="T11" b="T12"/>
              <a:pathLst>
                <a:path w="624" h="336">
                  <a:moveTo>
                    <a:pt x="0" y="336"/>
                  </a:moveTo>
                  <a:lnTo>
                    <a:pt x="0" y="0"/>
                  </a:lnTo>
                  <a:lnTo>
                    <a:pt x="624"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tx2"/>
                </a:solidFill>
                <a:latin typeface="Times New Roman" pitchFamily="18" charset="0"/>
                <a:cs typeface="Times New Roman" pitchFamily="18" charset="0"/>
              </a:endParaRPr>
            </a:p>
          </p:txBody>
        </p:sp>
        <p:sp>
          <p:nvSpPr>
            <p:cNvPr id="1040" name="Text Box 8"/>
            <p:cNvSpPr txBox="1">
              <a:spLocks noChangeArrowheads="1"/>
            </p:cNvSpPr>
            <p:nvPr/>
          </p:nvSpPr>
          <p:spPr bwMode="auto">
            <a:xfrm>
              <a:off x="4327" y="2954"/>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solidFill>
                    <a:schemeClr val="tx2"/>
                  </a:solidFill>
                  <a:latin typeface="Times New Roman" pitchFamily="18" charset="0"/>
                  <a:cs typeface="Times New Roman" pitchFamily="18" charset="0"/>
                </a:rPr>
                <a:t>R</a:t>
              </a:r>
              <a:endParaRPr kumimoji="1" lang="en-US" altLang="zh-CN" sz="2400">
                <a:solidFill>
                  <a:schemeClr val="tx2"/>
                </a:solidFill>
                <a:latin typeface="Times New Roman" pitchFamily="18" charset="0"/>
                <a:cs typeface="Times New Roman" pitchFamily="18" charset="0"/>
              </a:endParaRPr>
            </a:p>
          </p:txBody>
        </p:sp>
        <p:sp>
          <p:nvSpPr>
            <p:cNvPr id="1041" name="Text Box 9"/>
            <p:cNvSpPr txBox="1">
              <a:spLocks noChangeArrowheads="1"/>
            </p:cNvSpPr>
            <p:nvPr/>
          </p:nvSpPr>
          <p:spPr bwMode="auto">
            <a:xfrm>
              <a:off x="5270" y="2474"/>
              <a:ext cx="2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a:solidFill>
                    <a:schemeClr val="tx2"/>
                  </a:solidFill>
                  <a:latin typeface="Times New Roman" pitchFamily="18" charset="0"/>
                  <a:cs typeface="Times New Roman" pitchFamily="18" charset="0"/>
                </a:rPr>
                <a:t>a</a:t>
              </a:r>
            </a:p>
          </p:txBody>
        </p:sp>
        <p:sp>
          <p:nvSpPr>
            <p:cNvPr id="1042" name="Text Box 10"/>
            <p:cNvSpPr txBox="1">
              <a:spLocks noChangeArrowheads="1"/>
            </p:cNvSpPr>
            <p:nvPr/>
          </p:nvSpPr>
          <p:spPr bwMode="auto">
            <a:xfrm>
              <a:off x="5222" y="343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a:solidFill>
                    <a:schemeClr val="tx2"/>
                  </a:solidFill>
                  <a:latin typeface="Times New Roman" pitchFamily="18" charset="0"/>
                  <a:cs typeface="Times New Roman" pitchFamily="18" charset="0"/>
                </a:rPr>
                <a:t>b</a:t>
              </a:r>
            </a:p>
          </p:txBody>
        </p:sp>
        <p:sp>
          <p:nvSpPr>
            <p:cNvPr id="1043" name="Line 11"/>
            <p:cNvSpPr>
              <a:spLocks noChangeShapeType="1"/>
            </p:cNvSpPr>
            <p:nvPr/>
          </p:nvSpPr>
          <p:spPr bwMode="auto">
            <a:xfrm>
              <a:off x="5184" y="2784"/>
              <a:ext cx="0" cy="6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arrow" w="med" len="med"/>
                </a14:hiddenLine>
              </a:ext>
            </a:extLst>
          </p:spPr>
          <p:txBody>
            <a:bodyPr wrap="none" anchor="ctr"/>
            <a:lstStyle/>
            <a:p>
              <a:endParaRPr lang="zh-CN" altLang="en-US"/>
            </a:p>
          </p:txBody>
        </p:sp>
        <p:sp>
          <p:nvSpPr>
            <p:cNvPr id="1044" name="Line 12"/>
            <p:cNvSpPr>
              <a:spLocks noChangeShapeType="1"/>
            </p:cNvSpPr>
            <p:nvPr/>
          </p:nvSpPr>
          <p:spPr bwMode="auto">
            <a:xfrm flipH="1">
              <a:off x="4752" y="2496"/>
              <a:ext cx="432" cy="0"/>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5" name="Text Box 13"/>
            <p:cNvSpPr txBox="1">
              <a:spLocks noChangeArrowheads="1"/>
            </p:cNvSpPr>
            <p:nvPr/>
          </p:nvSpPr>
          <p:spPr bwMode="auto">
            <a:xfrm>
              <a:off x="5160" y="2688"/>
              <a:ext cx="24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solidFill>
                    <a:schemeClr val="tx2"/>
                  </a:solidFill>
                  <a:latin typeface="Times New Roman" pitchFamily="18" charset="0"/>
                  <a:cs typeface="Times New Roman" pitchFamily="18" charset="0"/>
                </a:rPr>
                <a:t>+</a:t>
              </a:r>
            </a:p>
            <a:p>
              <a:pPr eaLnBrk="1" hangingPunct="1"/>
              <a:r>
                <a:rPr kumimoji="1" lang="en-US" altLang="zh-CN" sz="2400" i="1">
                  <a:solidFill>
                    <a:schemeClr val="tx2"/>
                  </a:solidFill>
                  <a:latin typeface="Times New Roman" pitchFamily="18" charset="0"/>
                  <a:cs typeface="Times New Roman" pitchFamily="18" charset="0"/>
                </a:rPr>
                <a:t>u</a:t>
              </a:r>
            </a:p>
            <a:p>
              <a:pPr eaLnBrk="1" hangingPunct="1"/>
              <a:r>
                <a:rPr kumimoji="1" lang="en-US" altLang="zh-CN" sz="2400" i="1">
                  <a:solidFill>
                    <a:schemeClr val="tx2"/>
                  </a:solidFill>
                  <a:latin typeface="Times New Roman" pitchFamily="18" charset="0"/>
                  <a:cs typeface="Times New Roman" pitchFamily="18" charset="0"/>
                </a:rPr>
                <a:t>_</a:t>
              </a:r>
            </a:p>
          </p:txBody>
        </p:sp>
        <p:sp>
          <p:nvSpPr>
            <p:cNvPr id="1046" name="Text Box 14"/>
            <p:cNvSpPr txBox="1">
              <a:spLocks noChangeArrowheads="1"/>
            </p:cNvSpPr>
            <p:nvPr/>
          </p:nvSpPr>
          <p:spPr bwMode="auto">
            <a:xfrm>
              <a:off x="5126" y="2186"/>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i="1">
                  <a:solidFill>
                    <a:schemeClr val="tx2"/>
                  </a:solidFill>
                  <a:latin typeface="Times New Roman" pitchFamily="18" charset="0"/>
                  <a:cs typeface="Times New Roman" pitchFamily="18" charset="0"/>
                </a:rPr>
                <a:t>i</a:t>
              </a:r>
            </a:p>
          </p:txBody>
        </p:sp>
      </p:grpSp>
      <p:sp>
        <p:nvSpPr>
          <p:cNvPr id="77840" name="Text Box 16"/>
          <p:cNvSpPr txBox="1">
            <a:spLocks noChangeArrowheads="1"/>
          </p:cNvSpPr>
          <p:nvPr/>
        </p:nvSpPr>
        <p:spPr bwMode="auto">
          <a:xfrm>
            <a:off x="357188" y="928688"/>
            <a:ext cx="6340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上述电阻串联电路具有单个电阻元件外特性：</a:t>
            </a:r>
          </a:p>
        </p:txBody>
      </p:sp>
      <p:sp>
        <p:nvSpPr>
          <p:cNvPr id="77841" name="Rectangle 17"/>
          <p:cNvSpPr>
            <a:spLocks noChangeArrowheads="1"/>
          </p:cNvSpPr>
          <p:nvPr/>
        </p:nvSpPr>
        <p:spPr bwMode="auto">
          <a:xfrm>
            <a:off x="6665913" y="95408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b="1" i="1">
                <a:solidFill>
                  <a:schemeClr val="tx2"/>
                </a:solidFill>
                <a:latin typeface="Times New Roman" pitchFamily="18" charset="0"/>
                <a:cs typeface="Times New Roman" pitchFamily="18" charset="0"/>
              </a:rPr>
              <a:t>u= R·i</a:t>
            </a:r>
            <a:endParaRPr kumimoji="1" lang="en-US" altLang="zh-CN" sz="2400" b="1" i="1" baseline="-25000">
              <a:solidFill>
                <a:schemeClr val="tx2"/>
              </a:solidFill>
              <a:latin typeface="Times New Roman" pitchFamily="18" charset="0"/>
              <a:cs typeface="Times New Roman" pitchFamily="18" charset="0"/>
            </a:endParaRPr>
          </a:p>
        </p:txBody>
      </p:sp>
      <p:sp>
        <p:nvSpPr>
          <p:cNvPr id="77842" name="Text Box 18"/>
          <p:cNvSpPr txBox="1">
            <a:spLocks noChangeArrowheads="1"/>
          </p:cNvSpPr>
          <p:nvPr/>
        </p:nvSpPr>
        <p:spPr bwMode="auto">
          <a:xfrm>
            <a:off x="357188" y="1428750"/>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因此，电阻串联等效为单个电阻元件。</a:t>
            </a:r>
          </a:p>
        </p:txBody>
      </p:sp>
      <p:sp>
        <p:nvSpPr>
          <p:cNvPr id="77843" name="Rectangle 19"/>
          <p:cNvSpPr>
            <a:spLocks noChangeArrowheads="1"/>
          </p:cNvSpPr>
          <p:nvPr/>
        </p:nvSpPr>
        <p:spPr bwMode="auto">
          <a:xfrm>
            <a:off x="1470025" y="1928813"/>
            <a:ext cx="290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spcBef>
                <a:spcPct val="50000"/>
              </a:spcBef>
            </a:pPr>
            <a:r>
              <a:rPr kumimoji="1" lang="zh-CN" altLang="en-US" sz="2400" b="1">
                <a:solidFill>
                  <a:schemeClr val="tx2"/>
                </a:solidFill>
                <a:latin typeface="Times New Roman" pitchFamily="18" charset="0"/>
                <a:cs typeface="Times New Roman" pitchFamily="18" charset="0"/>
              </a:rPr>
              <a:t>等效条件：</a:t>
            </a:r>
            <a:r>
              <a:rPr kumimoji="1" lang="en-US" altLang="zh-CN" sz="2400" b="1" i="1">
                <a:solidFill>
                  <a:schemeClr val="tx2"/>
                </a:solidFill>
                <a:latin typeface="Times New Roman" pitchFamily="18" charset="0"/>
                <a:cs typeface="Times New Roman" pitchFamily="18" charset="0"/>
              </a:rPr>
              <a:t>R</a:t>
            </a:r>
            <a:r>
              <a:rPr kumimoji="1" lang="en-US" altLang="zh-CN"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R</a:t>
            </a:r>
            <a:r>
              <a:rPr kumimoji="1" lang="en-US" altLang="zh-CN" sz="2400" b="1" baseline="-25000">
                <a:solidFill>
                  <a:schemeClr val="tx2"/>
                </a:solidFill>
                <a:latin typeface="Times New Roman" pitchFamily="18" charset="0"/>
                <a:cs typeface="Times New Roman" pitchFamily="18" charset="0"/>
              </a:rPr>
              <a:t>1</a:t>
            </a:r>
            <a:r>
              <a:rPr kumimoji="1" lang="en-US" altLang="zh-CN" sz="2400" b="1">
                <a:solidFill>
                  <a:schemeClr val="tx2"/>
                </a:solidFill>
                <a:latin typeface="Times New Roman" pitchFamily="18" charset="0"/>
                <a:cs typeface="Times New Roman" pitchFamily="18" charset="0"/>
              </a:rPr>
              <a:t>+</a:t>
            </a:r>
            <a:r>
              <a:rPr kumimoji="1" lang="en-US" altLang="zh-CN" sz="2400" b="1" i="1">
                <a:solidFill>
                  <a:schemeClr val="tx2"/>
                </a:solidFill>
                <a:latin typeface="Times New Roman" pitchFamily="18" charset="0"/>
                <a:cs typeface="Times New Roman" pitchFamily="18" charset="0"/>
              </a:rPr>
              <a:t>R</a:t>
            </a:r>
            <a:r>
              <a:rPr kumimoji="1" lang="en-US" altLang="zh-CN" sz="2400" b="1" baseline="-25000">
                <a:solidFill>
                  <a:schemeClr val="tx2"/>
                </a:solidFill>
                <a:latin typeface="Times New Roman" pitchFamily="18" charset="0"/>
                <a:cs typeface="Times New Roman" pitchFamily="18" charset="0"/>
              </a:rPr>
              <a:t>2</a:t>
            </a:r>
          </a:p>
        </p:txBody>
      </p:sp>
      <p:sp>
        <p:nvSpPr>
          <p:cNvPr id="77844" name="Text Box 20"/>
          <p:cNvSpPr txBox="1">
            <a:spLocks noChangeArrowheads="1"/>
          </p:cNvSpPr>
          <p:nvPr/>
        </p:nvSpPr>
        <p:spPr bwMode="auto">
          <a:xfrm>
            <a:off x="534988" y="2520950"/>
            <a:ext cx="5588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电阻串联等效可推广到</a:t>
            </a:r>
            <a:r>
              <a:rPr kumimoji="1" lang="en-US" altLang="zh-CN" sz="2400" b="1" i="1">
                <a:solidFill>
                  <a:schemeClr val="tx2"/>
                </a:solidFill>
                <a:latin typeface="Times New Roman" pitchFamily="18" charset="0"/>
                <a:cs typeface="Times New Roman" pitchFamily="18" charset="0"/>
              </a:rPr>
              <a:t>N</a:t>
            </a:r>
            <a:r>
              <a:rPr kumimoji="1" lang="zh-CN" altLang="en-US" sz="2400" b="1">
                <a:solidFill>
                  <a:schemeClr val="tx2"/>
                </a:solidFill>
                <a:latin typeface="Times New Roman" pitchFamily="18" charset="0"/>
                <a:cs typeface="Times New Roman" pitchFamily="18" charset="0"/>
              </a:rPr>
              <a:t>个电阻串联，</a:t>
            </a:r>
            <a:r>
              <a:rPr kumimoji="1" lang="en-US" altLang="zh-CN" sz="2400" b="1" i="1">
                <a:solidFill>
                  <a:schemeClr val="tx2"/>
                </a:solidFill>
                <a:latin typeface="Times New Roman" pitchFamily="18" charset="0"/>
                <a:cs typeface="Times New Roman" pitchFamily="18" charset="0"/>
              </a:rPr>
              <a:t>N</a:t>
            </a:r>
            <a:r>
              <a:rPr kumimoji="1" lang="zh-CN" altLang="en-US" sz="2400" b="1">
                <a:solidFill>
                  <a:schemeClr val="tx2"/>
                </a:solidFill>
                <a:latin typeface="Times New Roman" pitchFamily="18" charset="0"/>
                <a:cs typeface="Times New Roman" pitchFamily="18" charset="0"/>
              </a:rPr>
              <a:t>个电阻串联等效为一个电阻，等效电阻值为各串联电阻值的总和。</a:t>
            </a:r>
          </a:p>
        </p:txBody>
      </p:sp>
      <p:sp>
        <p:nvSpPr>
          <p:cNvPr id="77847" name="Text Box 23"/>
          <p:cNvSpPr txBox="1">
            <a:spLocks noChangeArrowheads="1"/>
          </p:cNvSpPr>
          <p:nvPr/>
        </p:nvSpPr>
        <p:spPr bwMode="auto">
          <a:xfrm>
            <a:off x="285750" y="5168900"/>
            <a:ext cx="295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电阻串联分压公式：</a:t>
            </a:r>
          </a:p>
        </p:txBody>
      </p:sp>
      <p:graphicFrame>
        <p:nvGraphicFramePr>
          <p:cNvPr id="77848" name="Object 3"/>
          <p:cNvGraphicFramePr>
            <a:graphicFrameLocks noChangeAspect="1"/>
          </p:cNvGraphicFramePr>
          <p:nvPr>
            <p:extLst>
              <p:ext uri="{D42A27DB-BD31-4B8C-83A1-F6EECF244321}">
                <p14:modId xmlns:p14="http://schemas.microsoft.com/office/powerpoint/2010/main" val="2519181253"/>
              </p:ext>
            </p:extLst>
          </p:nvPr>
        </p:nvGraphicFramePr>
        <p:xfrm>
          <a:off x="3200400" y="5070475"/>
          <a:ext cx="2627313" cy="815975"/>
        </p:xfrm>
        <a:graphic>
          <a:graphicData uri="http://schemas.openxmlformats.org/presentationml/2006/ole">
            <mc:AlternateContent xmlns:mc="http://schemas.openxmlformats.org/markup-compatibility/2006">
              <mc:Choice xmlns:v="urn:schemas-microsoft-com:vml" Requires="v">
                <p:oleObj spid="_x0000_s1159" name="Equation" r:id="rId5" imgW="1384200" imgH="431640" progId="">
                  <p:embed/>
                </p:oleObj>
              </mc:Choice>
              <mc:Fallback>
                <p:oleObj name="Equation" r:id="rId5" imgW="1384200" imgH="431640" progId="">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070475"/>
                        <a:ext cx="2627313"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9" name="Object 4"/>
          <p:cNvGraphicFramePr>
            <a:graphicFrameLocks noChangeAspect="1"/>
          </p:cNvGraphicFramePr>
          <p:nvPr>
            <p:extLst>
              <p:ext uri="{D42A27DB-BD31-4B8C-83A1-F6EECF244321}">
                <p14:modId xmlns:p14="http://schemas.microsoft.com/office/powerpoint/2010/main" val="219053239"/>
              </p:ext>
            </p:extLst>
          </p:nvPr>
        </p:nvGraphicFramePr>
        <p:xfrm>
          <a:off x="6151563" y="5040313"/>
          <a:ext cx="2762250" cy="835025"/>
        </p:xfrm>
        <a:graphic>
          <a:graphicData uri="http://schemas.openxmlformats.org/presentationml/2006/ole">
            <mc:AlternateContent xmlns:mc="http://schemas.openxmlformats.org/markup-compatibility/2006">
              <mc:Choice xmlns:v="urn:schemas-microsoft-com:vml" Requires="v">
                <p:oleObj spid="_x0000_s1160" name="Equation" r:id="rId7" imgW="1422360" imgH="431640" progId="">
                  <p:embed/>
                </p:oleObj>
              </mc:Choice>
              <mc:Fallback>
                <p:oleObj name="Equation" r:id="rId7" imgW="1422360" imgH="431640" progId="">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1563" y="5040313"/>
                        <a:ext cx="27622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7840"/>
                                        </p:tgtEl>
                                        <p:attrNameLst>
                                          <p:attrName>style.visibility</p:attrName>
                                        </p:attrNameLst>
                                      </p:cBhvr>
                                      <p:to>
                                        <p:strVal val="visible"/>
                                      </p:to>
                                    </p:set>
                                    <p:animEffect transition="in" filter="wipe(left)">
                                      <p:cBhvr>
                                        <p:cTn id="11" dur="500"/>
                                        <p:tgtEl>
                                          <p:spTgt spid="77840"/>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7841"/>
                                        </p:tgtEl>
                                        <p:attrNameLst>
                                          <p:attrName>style.visibility</p:attrName>
                                        </p:attrNameLst>
                                      </p:cBhvr>
                                      <p:to>
                                        <p:strVal val="visible"/>
                                      </p:to>
                                    </p:set>
                                    <p:animEffect transition="in" filter="wipe(left)">
                                      <p:cBhvr>
                                        <p:cTn id="15" dur="500"/>
                                        <p:tgtEl>
                                          <p:spTgt spid="77841"/>
                                        </p:tgtEl>
                                      </p:cBhvr>
                                    </p:animEffect>
                                  </p:childTnLst>
                                </p:cTn>
                              </p:par>
                              <p:par>
                                <p:cTn id="16" presetID="1" presetClass="entr" presetSubtype="0" fill="hold" nodeType="with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7842"/>
                                        </p:tgtEl>
                                        <p:attrNameLst>
                                          <p:attrName>style.visibility</p:attrName>
                                        </p:attrNameLst>
                                      </p:cBhvr>
                                      <p:to>
                                        <p:strVal val="visible"/>
                                      </p:to>
                                    </p:set>
                                    <p:animEffect transition="in" filter="wipe(left)">
                                      <p:cBhvr>
                                        <p:cTn id="21" dur="500"/>
                                        <p:tgtEl>
                                          <p:spTgt spid="77842"/>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7843"/>
                                        </p:tgtEl>
                                        <p:attrNameLst>
                                          <p:attrName>style.visibility</p:attrName>
                                        </p:attrNameLst>
                                      </p:cBhvr>
                                      <p:to>
                                        <p:strVal val="visible"/>
                                      </p:to>
                                    </p:set>
                                    <p:animEffect transition="in" filter="wipe(left)">
                                      <p:cBhvr>
                                        <p:cTn id="25" dur="500"/>
                                        <p:tgtEl>
                                          <p:spTgt spid="7784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77844"/>
                                        </p:tgtEl>
                                        <p:attrNameLst>
                                          <p:attrName>style.visibility</p:attrName>
                                        </p:attrNameLst>
                                      </p:cBhvr>
                                      <p:to>
                                        <p:strVal val="visible"/>
                                      </p:to>
                                    </p:set>
                                  </p:childTnLst>
                                </p:cTn>
                              </p:par>
                            </p:childTnLst>
                          </p:cTn>
                        </p:par>
                        <p:par>
                          <p:cTn id="30" fill="hold" nodeType="afterGroup">
                            <p:stCondLst>
                              <p:cond delay="3525"/>
                            </p:stCondLst>
                            <p:childTnLst>
                              <p:par>
                                <p:cTn id="31" presetID="1" presetClass="entr" presetSubtype="0" fill="hold" nodeType="afterEffect">
                                  <p:stCondLst>
                                    <p:cond delay="0"/>
                                  </p:stCondLst>
                                  <p:childTnLst>
                                    <p:set>
                                      <p:cBhvr>
                                        <p:cTn id="32" dur="1" fill="hold">
                                          <p:stCondLst>
                                            <p:cond delay="499"/>
                                          </p:stCondLst>
                                        </p:cTn>
                                        <p:tgtEl>
                                          <p:spTgt spid="7784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77847"/>
                                        </p:tgtEl>
                                        <p:attrNameLst>
                                          <p:attrName>style.visibility</p:attrName>
                                        </p:attrNameLst>
                                      </p:cBhvr>
                                      <p:to>
                                        <p:strVal val="visible"/>
                                      </p:to>
                                    </p:set>
                                  </p:childTnLst>
                                </p:cTn>
                              </p:par>
                            </p:childTnLst>
                          </p:cTn>
                        </p:par>
                        <p:par>
                          <p:cTn id="37" fill="hold" nodeType="afterGroup">
                            <p:stCondLst>
                              <p:cond delay="675"/>
                            </p:stCondLst>
                            <p:childTnLst>
                              <p:par>
                                <p:cTn id="38" presetID="1" presetClass="entr" presetSubtype="0" fill="hold" nodeType="afterEffect">
                                  <p:stCondLst>
                                    <p:cond delay="0"/>
                                  </p:stCondLst>
                                  <p:childTnLst>
                                    <p:set>
                                      <p:cBhvr>
                                        <p:cTn id="39" dur="1" fill="hold">
                                          <p:stCondLst>
                                            <p:cond delay="499"/>
                                          </p:stCondLst>
                                        </p:cTn>
                                        <p:tgtEl>
                                          <p:spTgt spid="77848"/>
                                        </p:tgtEl>
                                        <p:attrNameLst>
                                          <p:attrName>style.visibility</p:attrName>
                                        </p:attrNameLst>
                                      </p:cBhvr>
                                      <p:to>
                                        <p:strVal val="visible"/>
                                      </p:to>
                                    </p:set>
                                  </p:childTnLst>
                                </p:cTn>
                              </p:par>
                            </p:childTnLst>
                          </p:cTn>
                        </p:par>
                        <p:par>
                          <p:cTn id="40" fill="hold" nodeType="afterGroup">
                            <p:stCondLst>
                              <p:cond delay="1175"/>
                            </p:stCondLst>
                            <p:childTnLst>
                              <p:par>
                                <p:cTn id="41" presetID="1" presetClass="entr" presetSubtype="0" fill="hold" nodeType="afterEffect">
                                  <p:stCondLst>
                                    <p:cond delay="0"/>
                                  </p:stCondLst>
                                  <p:childTnLst>
                                    <p:set>
                                      <p:cBhvr>
                                        <p:cTn id="42" dur="1" fill="hold">
                                          <p:stCondLst>
                                            <p:cond delay="499"/>
                                          </p:stCondLst>
                                        </p:cTn>
                                        <p:tgtEl>
                                          <p:spTgt spid="77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40" grpId="0"/>
      <p:bldP spid="77841" grpId="0"/>
      <p:bldP spid="77842" grpId="0"/>
      <p:bldP spid="77843" grpId="0"/>
      <p:bldP spid="77844" grpId="0" autoUpdateAnimBg="0"/>
      <p:bldP spid="7784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2"/>
          <p:cNvSpPr>
            <a:spLocks noGrp="1" noChangeArrowheads="1"/>
          </p:cNvSpPr>
          <p:nvPr>
            <p:ph type="title"/>
          </p:nvPr>
        </p:nvSpPr>
        <p:spPr/>
        <p:txBody>
          <a:bodyPr/>
          <a:lstStyle/>
          <a:p>
            <a:pPr eaLnBrk="1" hangingPunct="1"/>
            <a:r>
              <a:rPr lang="en-US" altLang="zh-CN" smtClean="0">
                <a:ea typeface="宋体" charset="-122"/>
              </a:rPr>
              <a:t>2.5.3 </a:t>
            </a:r>
            <a:r>
              <a:rPr lang="zh-CN" altLang="en-US" smtClean="0">
                <a:ea typeface="宋体" charset="-122"/>
              </a:rPr>
              <a:t>等效电源定理</a:t>
            </a:r>
            <a:r>
              <a:rPr lang="zh-CN" altLang="en-US" smtClean="0">
                <a:ea typeface="楷体_GB2312" pitchFamily="49" charset="-122"/>
              </a:rPr>
              <a:t>（</a:t>
            </a:r>
            <a:r>
              <a:rPr lang="zh-CN" altLang="en-US" smtClean="0">
                <a:ea typeface="宋体" charset="-122"/>
              </a:rPr>
              <a:t>续</a:t>
            </a:r>
            <a:r>
              <a:rPr lang="en-US" altLang="zh-CN" smtClean="0">
                <a:ea typeface="宋体" charset="-122"/>
              </a:rPr>
              <a:t>7</a:t>
            </a:r>
            <a:r>
              <a:rPr lang="zh-CN" altLang="en-US" smtClean="0">
                <a:ea typeface="楷体_GB2312" pitchFamily="49" charset="-122"/>
              </a:rPr>
              <a:t>）</a:t>
            </a:r>
          </a:p>
        </p:txBody>
      </p:sp>
      <p:sp>
        <p:nvSpPr>
          <p:cNvPr id="30734" name="Rectangle 3"/>
          <p:cNvSpPr>
            <a:spLocks noGrp="1" noChangeArrowheads="1"/>
          </p:cNvSpPr>
          <p:nvPr>
            <p:ph sz="quarter" idx="11"/>
          </p:nvPr>
        </p:nvSpPr>
        <p:spPr/>
        <p:txBody>
          <a:bodyPr/>
          <a:lstStyle/>
          <a:p>
            <a:pPr marL="179388" lvl="1" indent="-179388" eaLnBrk="1" hangingPunct="1"/>
            <a:r>
              <a:rPr lang="zh-CN" altLang="en-US" dirty="0" smtClean="0"/>
              <a:t>测量法确定等效电源参数</a:t>
            </a:r>
          </a:p>
        </p:txBody>
      </p:sp>
      <p:sp>
        <p:nvSpPr>
          <p:cNvPr id="123908" name="Rectangle 4"/>
          <p:cNvSpPr>
            <a:spLocks noChangeArrowheads="1"/>
          </p:cNvSpPr>
          <p:nvPr/>
        </p:nvSpPr>
        <p:spPr bwMode="auto">
          <a:xfrm>
            <a:off x="500063" y="1312863"/>
            <a:ext cx="81232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400" b="1">
                <a:solidFill>
                  <a:schemeClr val="tx2"/>
                </a:solidFill>
                <a:latin typeface="Times New Roman" pitchFamily="18" charset="0"/>
                <a:ea typeface="华文新魏" pitchFamily="2" charset="-122"/>
              </a:rPr>
              <a:t>我们对端口的电压或电流作两次不同环境的测量，得到网络外特性曲线的两个点。</a:t>
            </a:r>
          </a:p>
        </p:txBody>
      </p:sp>
      <p:grpSp>
        <p:nvGrpSpPr>
          <p:cNvPr id="2" name="Group 5"/>
          <p:cNvGrpSpPr>
            <a:grpSpLocks/>
          </p:cNvGrpSpPr>
          <p:nvPr/>
        </p:nvGrpSpPr>
        <p:grpSpPr bwMode="auto">
          <a:xfrm>
            <a:off x="5867400" y="2179638"/>
            <a:ext cx="3000375" cy="1741487"/>
            <a:chOff x="528" y="1320"/>
            <a:chExt cx="1890" cy="1097"/>
          </a:xfrm>
        </p:grpSpPr>
        <p:sp>
          <p:nvSpPr>
            <p:cNvPr id="30767" name="Rectangle 6"/>
            <p:cNvSpPr>
              <a:spLocks noChangeArrowheads="1"/>
            </p:cNvSpPr>
            <p:nvPr/>
          </p:nvSpPr>
          <p:spPr bwMode="auto">
            <a:xfrm>
              <a:off x="528" y="1440"/>
              <a:ext cx="720"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b="1">
                  <a:solidFill>
                    <a:schemeClr val="tx2"/>
                  </a:solidFill>
                  <a:latin typeface="Times New Roman" pitchFamily="18" charset="0"/>
                  <a:cs typeface="Times New Roman" pitchFamily="18" charset="0"/>
                </a:rPr>
                <a:t>N</a:t>
              </a:r>
              <a:endParaRPr kumimoji="1" lang="en-US" altLang="zh-CN" sz="2000" b="1" i="1">
                <a:solidFill>
                  <a:schemeClr val="tx2"/>
                </a:solidFill>
                <a:latin typeface="Times New Roman" pitchFamily="18" charset="0"/>
                <a:cs typeface="Times New Roman" pitchFamily="18" charset="0"/>
              </a:endParaRPr>
            </a:p>
          </p:txBody>
        </p:sp>
        <p:grpSp>
          <p:nvGrpSpPr>
            <p:cNvPr id="30768" name="Group 7"/>
            <p:cNvGrpSpPr>
              <a:grpSpLocks noChangeAspect="1"/>
            </p:cNvGrpSpPr>
            <p:nvPr/>
          </p:nvGrpSpPr>
          <p:grpSpPr bwMode="auto">
            <a:xfrm>
              <a:off x="1774" y="1564"/>
              <a:ext cx="388" cy="559"/>
              <a:chOff x="1754" y="1956"/>
              <a:chExt cx="517" cy="745"/>
            </a:xfrm>
          </p:grpSpPr>
          <p:sp>
            <p:nvSpPr>
              <p:cNvPr id="30782" name="Oval 8"/>
              <p:cNvSpPr>
                <a:spLocks noChangeAspect="1" noChangeArrowheads="1"/>
              </p:cNvSpPr>
              <p:nvPr/>
            </p:nvSpPr>
            <p:spPr bwMode="auto">
              <a:xfrm>
                <a:off x="2040" y="2214"/>
                <a:ext cx="231" cy="23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b="1">
                    <a:solidFill>
                      <a:schemeClr val="tx2"/>
                    </a:solidFill>
                    <a:latin typeface="Times New Roman" pitchFamily="18" charset="0"/>
                    <a:cs typeface="Times New Roman" pitchFamily="18" charset="0"/>
                  </a:rPr>
                  <a:t>V</a:t>
                </a:r>
              </a:p>
            </p:txBody>
          </p:sp>
          <p:sp>
            <p:nvSpPr>
              <p:cNvPr id="30783" name="Oval 9"/>
              <p:cNvSpPr>
                <a:spLocks noChangeAspect="1" noChangeArrowheads="1"/>
              </p:cNvSpPr>
              <p:nvPr/>
            </p:nvSpPr>
            <p:spPr bwMode="auto">
              <a:xfrm rot="5400000">
                <a:off x="1754" y="1956"/>
                <a:ext cx="25" cy="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84" name="Oval 10"/>
              <p:cNvSpPr>
                <a:spLocks noChangeAspect="1" noChangeArrowheads="1"/>
              </p:cNvSpPr>
              <p:nvPr/>
            </p:nvSpPr>
            <p:spPr bwMode="auto">
              <a:xfrm rot="5400000">
                <a:off x="1754" y="2676"/>
                <a:ext cx="25" cy="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85" name="Freeform 11"/>
              <p:cNvSpPr>
                <a:spLocks noChangeAspect="1"/>
              </p:cNvSpPr>
              <p:nvPr/>
            </p:nvSpPr>
            <p:spPr bwMode="auto">
              <a:xfrm>
                <a:off x="1776" y="1968"/>
                <a:ext cx="384" cy="240"/>
              </a:xfrm>
              <a:custGeom>
                <a:avLst/>
                <a:gdLst>
                  <a:gd name="T0" fmla="*/ 0 w 384"/>
                  <a:gd name="T1" fmla="*/ 0 h 240"/>
                  <a:gd name="T2" fmla="*/ 384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lnTo>
                      <a:pt x="384" y="0"/>
                    </a:lnTo>
                    <a:lnTo>
                      <a:pt x="384" y="24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sp>
            <p:nvSpPr>
              <p:cNvPr id="30786" name="Freeform 12"/>
              <p:cNvSpPr>
                <a:spLocks noChangeAspect="1"/>
              </p:cNvSpPr>
              <p:nvPr/>
            </p:nvSpPr>
            <p:spPr bwMode="auto">
              <a:xfrm flipV="1">
                <a:off x="1776" y="2448"/>
                <a:ext cx="384" cy="240"/>
              </a:xfrm>
              <a:custGeom>
                <a:avLst/>
                <a:gdLst>
                  <a:gd name="T0" fmla="*/ 0 w 384"/>
                  <a:gd name="T1" fmla="*/ 0 h 240"/>
                  <a:gd name="T2" fmla="*/ 384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lnTo>
                      <a:pt x="384" y="0"/>
                    </a:lnTo>
                    <a:lnTo>
                      <a:pt x="384" y="24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grpSp>
        <p:grpSp>
          <p:nvGrpSpPr>
            <p:cNvPr id="30769" name="Group 13"/>
            <p:cNvGrpSpPr>
              <a:grpSpLocks/>
            </p:cNvGrpSpPr>
            <p:nvPr/>
          </p:nvGrpSpPr>
          <p:grpSpPr bwMode="auto">
            <a:xfrm>
              <a:off x="1737" y="1594"/>
              <a:ext cx="77" cy="480"/>
              <a:chOff x="1824" y="1344"/>
              <a:chExt cx="77" cy="480"/>
            </a:xfrm>
          </p:grpSpPr>
          <p:sp>
            <p:nvSpPr>
              <p:cNvPr id="30779" name="Rectangle 14"/>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80" name="Line 15"/>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1" name="Line 16"/>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70" name="Freeform 17"/>
            <p:cNvSpPr>
              <a:spLocks/>
            </p:cNvSpPr>
            <p:nvPr/>
          </p:nvSpPr>
          <p:spPr bwMode="auto">
            <a:xfrm>
              <a:off x="1248" y="1536"/>
              <a:ext cx="528" cy="144"/>
            </a:xfrm>
            <a:custGeom>
              <a:avLst/>
              <a:gdLst>
                <a:gd name="T0" fmla="*/ 0 w 528"/>
                <a:gd name="T1" fmla="*/ 0 h 144"/>
                <a:gd name="T2" fmla="*/ 528 w 528"/>
                <a:gd name="T3" fmla="*/ 0 h 144"/>
                <a:gd name="T4" fmla="*/ 528 w 528"/>
                <a:gd name="T5" fmla="*/ 144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0" y="0"/>
                  </a:moveTo>
                  <a:lnTo>
                    <a:pt x="528" y="0"/>
                  </a:lnTo>
                  <a:lnTo>
                    <a:pt x="528"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sp>
          <p:nvSpPr>
            <p:cNvPr id="30771" name="Freeform 18"/>
            <p:cNvSpPr>
              <a:spLocks/>
            </p:cNvSpPr>
            <p:nvPr/>
          </p:nvSpPr>
          <p:spPr bwMode="auto">
            <a:xfrm flipV="1">
              <a:off x="1248" y="2016"/>
              <a:ext cx="528" cy="144"/>
            </a:xfrm>
            <a:custGeom>
              <a:avLst/>
              <a:gdLst>
                <a:gd name="T0" fmla="*/ 0 w 528"/>
                <a:gd name="T1" fmla="*/ 0 h 144"/>
                <a:gd name="T2" fmla="*/ 528 w 528"/>
                <a:gd name="T3" fmla="*/ 0 h 144"/>
                <a:gd name="T4" fmla="*/ 528 w 528"/>
                <a:gd name="T5" fmla="*/ 144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0" y="0"/>
                  </a:moveTo>
                  <a:lnTo>
                    <a:pt x="528" y="0"/>
                  </a:lnTo>
                  <a:lnTo>
                    <a:pt x="528"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sp>
          <p:nvSpPr>
            <p:cNvPr id="30772" name="Line 19"/>
            <p:cNvSpPr>
              <a:spLocks noChangeShapeType="1"/>
            </p:cNvSpPr>
            <p:nvPr/>
          </p:nvSpPr>
          <p:spPr bwMode="auto">
            <a:xfrm flipV="1">
              <a:off x="1680" y="1680"/>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73" name="Text Box 20"/>
            <p:cNvSpPr txBox="1">
              <a:spLocks noChangeArrowheads="1"/>
            </p:cNvSpPr>
            <p:nvPr/>
          </p:nvSpPr>
          <p:spPr bwMode="auto">
            <a:xfrm>
              <a:off x="1488" y="173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i="1">
                  <a:solidFill>
                    <a:schemeClr val="tx2"/>
                  </a:solidFill>
                  <a:latin typeface="Times New Roman" pitchFamily="18" charset="0"/>
                  <a:cs typeface="Times New Roman" pitchFamily="18" charset="0"/>
                </a:rPr>
                <a:t>R</a:t>
              </a:r>
            </a:p>
          </p:txBody>
        </p:sp>
        <p:sp>
          <p:nvSpPr>
            <p:cNvPr id="30774" name="Text Box 21"/>
            <p:cNvSpPr txBox="1">
              <a:spLocks noChangeArrowheads="1"/>
            </p:cNvSpPr>
            <p:nvPr/>
          </p:nvSpPr>
          <p:spPr bwMode="auto">
            <a:xfrm>
              <a:off x="1382" y="132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a</a:t>
              </a:r>
            </a:p>
          </p:txBody>
        </p:sp>
        <p:sp>
          <p:nvSpPr>
            <p:cNvPr id="30775" name="Text Box 22"/>
            <p:cNvSpPr txBox="1">
              <a:spLocks noChangeArrowheads="1"/>
            </p:cNvSpPr>
            <p:nvPr/>
          </p:nvSpPr>
          <p:spPr bwMode="auto">
            <a:xfrm>
              <a:off x="1382" y="2184"/>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b</a:t>
              </a:r>
            </a:p>
          </p:txBody>
        </p:sp>
        <p:sp>
          <p:nvSpPr>
            <p:cNvPr id="30776" name="Text Box 23"/>
            <p:cNvSpPr txBox="1">
              <a:spLocks noChangeArrowheads="1"/>
            </p:cNvSpPr>
            <p:nvPr/>
          </p:nvSpPr>
          <p:spPr bwMode="auto">
            <a:xfrm>
              <a:off x="2074" y="1582"/>
              <a:ext cx="1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a:t>
              </a:r>
            </a:p>
          </p:txBody>
        </p:sp>
        <p:sp>
          <p:nvSpPr>
            <p:cNvPr id="30777" name="Text Box 24"/>
            <p:cNvSpPr txBox="1">
              <a:spLocks noChangeArrowheads="1"/>
            </p:cNvSpPr>
            <p:nvPr/>
          </p:nvSpPr>
          <p:spPr bwMode="auto">
            <a:xfrm>
              <a:off x="2072" y="184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_</a:t>
              </a:r>
            </a:p>
          </p:txBody>
        </p:sp>
        <p:sp>
          <p:nvSpPr>
            <p:cNvPr id="30778" name="Text Box 25"/>
            <p:cNvSpPr txBox="1">
              <a:spLocks noChangeArrowheads="1"/>
            </p:cNvSpPr>
            <p:nvPr/>
          </p:nvSpPr>
          <p:spPr bwMode="auto">
            <a:xfrm>
              <a:off x="2198" y="175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i="1">
                  <a:solidFill>
                    <a:schemeClr val="tx2"/>
                  </a:solidFill>
                  <a:latin typeface="Times New Roman" pitchFamily="18" charset="0"/>
                  <a:cs typeface="Times New Roman" pitchFamily="18" charset="0"/>
                </a:rPr>
                <a:t>U</a:t>
              </a:r>
            </a:p>
          </p:txBody>
        </p:sp>
      </p:grpSp>
      <p:grpSp>
        <p:nvGrpSpPr>
          <p:cNvPr id="5" name="Group 26"/>
          <p:cNvGrpSpPr>
            <a:grpSpLocks/>
          </p:cNvGrpSpPr>
          <p:nvPr/>
        </p:nvGrpSpPr>
        <p:grpSpPr bwMode="auto">
          <a:xfrm>
            <a:off x="5867400" y="3932238"/>
            <a:ext cx="3054350" cy="1741487"/>
            <a:chOff x="3214" y="1296"/>
            <a:chExt cx="1924" cy="1097"/>
          </a:xfrm>
        </p:grpSpPr>
        <p:sp>
          <p:nvSpPr>
            <p:cNvPr id="30746" name="Rectangle 27"/>
            <p:cNvSpPr>
              <a:spLocks noChangeArrowheads="1"/>
            </p:cNvSpPr>
            <p:nvPr/>
          </p:nvSpPr>
          <p:spPr bwMode="auto">
            <a:xfrm>
              <a:off x="3214" y="1416"/>
              <a:ext cx="720" cy="81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b="1">
                  <a:solidFill>
                    <a:schemeClr val="tx2"/>
                  </a:solidFill>
                  <a:latin typeface="Times New Roman" pitchFamily="18" charset="0"/>
                  <a:cs typeface="Times New Roman" pitchFamily="18" charset="0"/>
                </a:rPr>
                <a:t>N</a:t>
              </a:r>
              <a:endParaRPr kumimoji="1" lang="en-US" altLang="zh-CN" sz="2000" b="1" i="1">
                <a:solidFill>
                  <a:schemeClr val="tx2"/>
                </a:solidFill>
                <a:latin typeface="Times New Roman" pitchFamily="18" charset="0"/>
                <a:cs typeface="Times New Roman" pitchFamily="18" charset="0"/>
              </a:endParaRPr>
            </a:p>
          </p:txBody>
        </p:sp>
        <p:grpSp>
          <p:nvGrpSpPr>
            <p:cNvPr id="30747" name="Group 28"/>
            <p:cNvGrpSpPr>
              <a:grpSpLocks/>
            </p:cNvGrpSpPr>
            <p:nvPr/>
          </p:nvGrpSpPr>
          <p:grpSpPr bwMode="auto">
            <a:xfrm>
              <a:off x="4955" y="1570"/>
              <a:ext cx="77" cy="480"/>
              <a:chOff x="1824" y="1344"/>
              <a:chExt cx="77" cy="480"/>
            </a:xfrm>
          </p:grpSpPr>
          <p:sp>
            <p:nvSpPr>
              <p:cNvPr id="30764" name="Rectangle 29"/>
              <p:cNvSpPr>
                <a:spLocks noChangeAspect="1" noChangeArrowheads="1"/>
              </p:cNvSpPr>
              <p:nvPr/>
            </p:nvSpPr>
            <p:spPr bwMode="auto">
              <a:xfrm>
                <a:off x="1824" y="1488"/>
                <a:ext cx="77" cy="1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65" name="Line 30"/>
              <p:cNvSpPr>
                <a:spLocks noChangeShapeType="1"/>
              </p:cNvSpPr>
              <p:nvPr/>
            </p:nvSpPr>
            <p:spPr bwMode="auto">
              <a:xfrm>
                <a:off x="1863" y="13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31"/>
              <p:cNvSpPr>
                <a:spLocks noChangeShapeType="1"/>
              </p:cNvSpPr>
              <p:nvPr/>
            </p:nvSpPr>
            <p:spPr bwMode="auto">
              <a:xfrm>
                <a:off x="1863"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8" name="Line 32"/>
            <p:cNvSpPr>
              <a:spLocks noChangeShapeType="1"/>
            </p:cNvSpPr>
            <p:nvPr/>
          </p:nvSpPr>
          <p:spPr bwMode="auto">
            <a:xfrm flipV="1">
              <a:off x="4898" y="1676"/>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9" name="Text Box 33"/>
            <p:cNvSpPr txBox="1">
              <a:spLocks noChangeArrowheads="1"/>
            </p:cNvSpPr>
            <p:nvPr/>
          </p:nvSpPr>
          <p:spPr bwMode="auto">
            <a:xfrm>
              <a:off x="4706" y="173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i="1">
                  <a:solidFill>
                    <a:schemeClr val="tx2"/>
                  </a:solidFill>
                  <a:latin typeface="Times New Roman" pitchFamily="18" charset="0"/>
                  <a:cs typeface="Times New Roman" pitchFamily="18" charset="0"/>
                </a:rPr>
                <a:t>R</a:t>
              </a:r>
            </a:p>
          </p:txBody>
        </p:sp>
        <p:sp>
          <p:nvSpPr>
            <p:cNvPr id="30750" name="Text Box 34"/>
            <p:cNvSpPr txBox="1">
              <a:spLocks noChangeArrowheads="1"/>
            </p:cNvSpPr>
            <p:nvPr/>
          </p:nvSpPr>
          <p:spPr bwMode="auto">
            <a:xfrm>
              <a:off x="4068" y="129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a</a:t>
              </a:r>
            </a:p>
          </p:txBody>
        </p:sp>
        <p:sp>
          <p:nvSpPr>
            <p:cNvPr id="30751" name="Text Box 35"/>
            <p:cNvSpPr txBox="1">
              <a:spLocks noChangeArrowheads="1"/>
            </p:cNvSpPr>
            <p:nvPr/>
          </p:nvSpPr>
          <p:spPr bwMode="auto">
            <a:xfrm>
              <a:off x="4068" y="2160"/>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b</a:t>
              </a:r>
            </a:p>
          </p:txBody>
        </p:sp>
        <p:grpSp>
          <p:nvGrpSpPr>
            <p:cNvPr id="30752" name="Group 36"/>
            <p:cNvGrpSpPr>
              <a:grpSpLocks noChangeAspect="1"/>
            </p:cNvGrpSpPr>
            <p:nvPr/>
          </p:nvGrpSpPr>
          <p:grpSpPr bwMode="auto">
            <a:xfrm>
              <a:off x="4006" y="1443"/>
              <a:ext cx="714" cy="175"/>
              <a:chOff x="954" y="2304"/>
              <a:chExt cx="945" cy="231"/>
            </a:xfrm>
          </p:grpSpPr>
          <p:sp>
            <p:nvSpPr>
              <p:cNvPr id="30759" name="Oval 37"/>
              <p:cNvSpPr>
                <a:spLocks noChangeAspect="1" noChangeArrowheads="1"/>
              </p:cNvSpPr>
              <p:nvPr/>
            </p:nvSpPr>
            <p:spPr bwMode="auto">
              <a:xfrm>
                <a:off x="1311" y="2304"/>
                <a:ext cx="231" cy="23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b="1">
                    <a:solidFill>
                      <a:schemeClr val="tx2"/>
                    </a:solidFill>
                    <a:latin typeface="Times New Roman" pitchFamily="18" charset="0"/>
                    <a:cs typeface="Times New Roman" pitchFamily="18" charset="0"/>
                  </a:rPr>
                  <a:t>A</a:t>
                </a:r>
              </a:p>
            </p:txBody>
          </p:sp>
          <p:sp>
            <p:nvSpPr>
              <p:cNvPr id="30760" name="Oval 38"/>
              <p:cNvSpPr>
                <a:spLocks noChangeAspect="1" noChangeArrowheads="1"/>
              </p:cNvSpPr>
              <p:nvPr/>
            </p:nvSpPr>
            <p:spPr bwMode="auto">
              <a:xfrm>
                <a:off x="954" y="2407"/>
                <a:ext cx="25" cy="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61" name="Oval 39"/>
              <p:cNvSpPr>
                <a:spLocks noChangeAspect="1" noChangeArrowheads="1"/>
              </p:cNvSpPr>
              <p:nvPr/>
            </p:nvSpPr>
            <p:spPr bwMode="auto">
              <a:xfrm>
                <a:off x="1874" y="2407"/>
                <a:ext cx="25" cy="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chemeClr val="tx2"/>
                  </a:solidFill>
                  <a:latin typeface="Times New Roman" pitchFamily="18" charset="0"/>
                  <a:cs typeface="Times New Roman" pitchFamily="18" charset="0"/>
                </a:endParaRPr>
              </a:p>
            </p:txBody>
          </p:sp>
          <p:sp>
            <p:nvSpPr>
              <p:cNvPr id="30762" name="Line 40"/>
              <p:cNvSpPr>
                <a:spLocks noChangeAspect="1" noChangeShapeType="1"/>
              </p:cNvSpPr>
              <p:nvPr/>
            </p:nvSpPr>
            <p:spPr bwMode="auto">
              <a:xfrm>
                <a:off x="1542" y="2419"/>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Line 41"/>
              <p:cNvSpPr>
                <a:spLocks noChangeAspect="1" noChangeShapeType="1"/>
              </p:cNvSpPr>
              <p:nvPr/>
            </p:nvSpPr>
            <p:spPr bwMode="auto">
              <a:xfrm>
                <a:off x="975" y="2419"/>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53" name="Freeform 42"/>
            <p:cNvSpPr>
              <a:spLocks/>
            </p:cNvSpPr>
            <p:nvPr/>
          </p:nvSpPr>
          <p:spPr bwMode="auto">
            <a:xfrm>
              <a:off x="4466" y="1528"/>
              <a:ext cx="528" cy="144"/>
            </a:xfrm>
            <a:custGeom>
              <a:avLst/>
              <a:gdLst>
                <a:gd name="T0" fmla="*/ 0 w 528"/>
                <a:gd name="T1" fmla="*/ 0 h 144"/>
                <a:gd name="T2" fmla="*/ 528 w 528"/>
                <a:gd name="T3" fmla="*/ 0 h 144"/>
                <a:gd name="T4" fmla="*/ 528 w 528"/>
                <a:gd name="T5" fmla="*/ 144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0" y="0"/>
                  </a:moveTo>
                  <a:lnTo>
                    <a:pt x="528" y="0"/>
                  </a:lnTo>
                  <a:lnTo>
                    <a:pt x="528"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sp>
          <p:nvSpPr>
            <p:cNvPr id="30754" name="Freeform 43"/>
            <p:cNvSpPr>
              <a:spLocks/>
            </p:cNvSpPr>
            <p:nvPr/>
          </p:nvSpPr>
          <p:spPr bwMode="auto">
            <a:xfrm flipV="1">
              <a:off x="3938" y="2008"/>
              <a:ext cx="1056" cy="152"/>
            </a:xfrm>
            <a:custGeom>
              <a:avLst/>
              <a:gdLst>
                <a:gd name="T0" fmla="*/ 0 w 528"/>
                <a:gd name="T1" fmla="*/ 0 h 144"/>
                <a:gd name="T2" fmla="*/ 270336 w 528"/>
                <a:gd name="T3" fmla="*/ 0 h 144"/>
                <a:gd name="T4" fmla="*/ 270336 w 528"/>
                <a:gd name="T5" fmla="*/ 233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0" y="0"/>
                  </a:moveTo>
                  <a:lnTo>
                    <a:pt x="528" y="0"/>
                  </a:lnTo>
                  <a:lnTo>
                    <a:pt x="528"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tx2"/>
                </a:solidFill>
                <a:latin typeface="Times New Roman" pitchFamily="18" charset="0"/>
                <a:cs typeface="Times New Roman" pitchFamily="18" charset="0"/>
              </a:endParaRPr>
            </a:p>
          </p:txBody>
        </p:sp>
        <p:sp>
          <p:nvSpPr>
            <p:cNvPr id="30755" name="Line 44"/>
            <p:cNvSpPr>
              <a:spLocks noChangeShapeType="1"/>
            </p:cNvSpPr>
            <p:nvPr/>
          </p:nvSpPr>
          <p:spPr bwMode="auto">
            <a:xfrm>
              <a:off x="3936" y="1529"/>
              <a:ext cx="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Text Box 45"/>
            <p:cNvSpPr txBox="1">
              <a:spLocks noChangeArrowheads="1"/>
            </p:cNvSpPr>
            <p:nvPr/>
          </p:nvSpPr>
          <p:spPr bwMode="auto">
            <a:xfrm>
              <a:off x="4103" y="1488"/>
              <a:ext cx="1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a:t>
              </a:r>
            </a:p>
          </p:txBody>
        </p:sp>
        <p:sp>
          <p:nvSpPr>
            <p:cNvPr id="30757" name="Text Box 46"/>
            <p:cNvSpPr txBox="1">
              <a:spLocks noChangeArrowheads="1"/>
            </p:cNvSpPr>
            <p:nvPr/>
          </p:nvSpPr>
          <p:spPr bwMode="auto">
            <a:xfrm>
              <a:off x="4448" y="144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tx2"/>
                  </a:solidFill>
                  <a:latin typeface="Times New Roman" pitchFamily="18" charset="0"/>
                  <a:cs typeface="Times New Roman" pitchFamily="18" charset="0"/>
                </a:rPr>
                <a:t>_</a:t>
              </a:r>
            </a:p>
          </p:txBody>
        </p:sp>
        <p:sp>
          <p:nvSpPr>
            <p:cNvPr id="30758" name="Text Box 47"/>
            <p:cNvSpPr txBox="1">
              <a:spLocks noChangeArrowheads="1"/>
            </p:cNvSpPr>
            <p:nvPr/>
          </p:nvSpPr>
          <p:spPr bwMode="auto">
            <a:xfrm>
              <a:off x="4262" y="1608"/>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i="1">
                  <a:solidFill>
                    <a:schemeClr val="tx2"/>
                  </a:solidFill>
                  <a:latin typeface="Times New Roman" pitchFamily="18" charset="0"/>
                  <a:cs typeface="Times New Roman" pitchFamily="18" charset="0"/>
                </a:rPr>
                <a:t>I</a:t>
              </a:r>
            </a:p>
          </p:txBody>
        </p:sp>
      </p:grpSp>
      <p:sp>
        <p:nvSpPr>
          <p:cNvPr id="123952" name="Text Box 48"/>
          <p:cNvSpPr txBox="1">
            <a:spLocks noChangeArrowheads="1"/>
          </p:cNvSpPr>
          <p:nvPr/>
        </p:nvSpPr>
        <p:spPr bwMode="auto">
          <a:xfrm>
            <a:off x="571500" y="2143125"/>
            <a:ext cx="498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solidFill>
                  <a:schemeClr val="tx2"/>
                </a:solidFill>
                <a:latin typeface="Times New Roman" pitchFamily="18" charset="0"/>
                <a:cs typeface="Times New Roman" pitchFamily="18" charset="0"/>
              </a:rPr>
              <a:t>调节外接电阻值</a:t>
            </a:r>
            <a:r>
              <a:rPr kumimoji="1" lang="en-US" altLang="zh-CN" sz="2400" b="1" i="1">
                <a:solidFill>
                  <a:schemeClr val="tx2"/>
                </a:solidFill>
                <a:latin typeface="Times New Roman" pitchFamily="18" charset="0"/>
                <a:cs typeface="Times New Roman" pitchFamily="18" charset="0"/>
              </a:rPr>
              <a:t>R</a:t>
            </a:r>
            <a:r>
              <a:rPr kumimoji="1" lang="zh-CN" altLang="en-US" sz="2400" b="1">
                <a:solidFill>
                  <a:schemeClr val="tx2"/>
                </a:solidFill>
                <a:latin typeface="Times New Roman" pitchFamily="18" charset="0"/>
                <a:cs typeface="Times New Roman" pitchFamily="18" charset="0"/>
              </a:rPr>
              <a:t>，测量得两组结果</a:t>
            </a:r>
          </a:p>
        </p:txBody>
      </p:sp>
      <p:graphicFrame>
        <p:nvGraphicFramePr>
          <p:cNvPr id="123953" name="Object 2"/>
          <p:cNvGraphicFramePr>
            <a:graphicFrameLocks noChangeAspect="1"/>
          </p:cNvGraphicFramePr>
          <p:nvPr/>
        </p:nvGraphicFramePr>
        <p:xfrm>
          <a:off x="2459038" y="3254375"/>
          <a:ext cx="344487" cy="387350"/>
        </p:xfrm>
        <a:graphic>
          <a:graphicData uri="http://schemas.openxmlformats.org/presentationml/2006/ole">
            <mc:AlternateContent xmlns:mc="http://schemas.openxmlformats.org/markup-compatibility/2006">
              <mc:Choice xmlns:v="urn:schemas-microsoft-com:vml" Requires="v">
                <p:oleObj spid="_x0000_s31194" name="Equation" r:id="rId3" imgW="241560" imgH="279360" progId="">
                  <p:embed/>
                </p:oleObj>
              </mc:Choice>
              <mc:Fallback>
                <p:oleObj name="Equation" r:id="rId3" imgW="241560" imgH="279360" progId="">
                  <p:embed/>
                  <p:pic>
                    <p:nvPicPr>
                      <p:cNvPr id="0" name="Picture 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8" y="3254375"/>
                        <a:ext cx="3444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4" name="Text Box 50"/>
          <p:cNvSpPr txBox="1">
            <a:spLocks noChangeArrowheads="1"/>
          </p:cNvSpPr>
          <p:nvPr/>
        </p:nvSpPr>
        <p:spPr bwMode="auto">
          <a:xfrm>
            <a:off x="1965325" y="2781300"/>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端电压</a:t>
            </a:r>
          </a:p>
        </p:txBody>
      </p:sp>
      <p:sp>
        <p:nvSpPr>
          <p:cNvPr id="123955" name="Text Box 51"/>
          <p:cNvSpPr txBox="1">
            <a:spLocks noChangeArrowheads="1"/>
          </p:cNvSpPr>
          <p:nvPr/>
        </p:nvSpPr>
        <p:spPr bwMode="auto">
          <a:xfrm>
            <a:off x="654050" y="2786063"/>
            <a:ext cx="1120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电阻值</a:t>
            </a:r>
            <a:r>
              <a:rPr kumimoji="1" lang="en-US" altLang="zh-CN" sz="2000" b="1" i="1">
                <a:solidFill>
                  <a:schemeClr val="tx2"/>
                </a:solidFill>
                <a:latin typeface="Times New Roman" pitchFamily="18" charset="0"/>
                <a:cs typeface="Times New Roman" pitchFamily="18" charset="0"/>
              </a:rPr>
              <a:t>R</a:t>
            </a:r>
          </a:p>
        </p:txBody>
      </p:sp>
      <p:graphicFrame>
        <p:nvGraphicFramePr>
          <p:cNvPr id="123956" name="Object 3"/>
          <p:cNvGraphicFramePr>
            <a:graphicFrameLocks noChangeAspect="1"/>
          </p:cNvGraphicFramePr>
          <p:nvPr/>
        </p:nvGraphicFramePr>
        <p:xfrm>
          <a:off x="1138238" y="3240088"/>
          <a:ext cx="322262" cy="387350"/>
        </p:xfrm>
        <a:graphic>
          <a:graphicData uri="http://schemas.openxmlformats.org/presentationml/2006/ole">
            <mc:AlternateContent xmlns:mc="http://schemas.openxmlformats.org/markup-compatibility/2006">
              <mc:Choice xmlns:v="urn:schemas-microsoft-com:vml" Requires="v">
                <p:oleObj spid="_x0000_s31195" name="Equation" r:id="rId5" imgW="228960" imgH="279360" progId="">
                  <p:embed/>
                </p:oleObj>
              </mc:Choice>
              <mc:Fallback>
                <p:oleObj name="Equation" r:id="rId5" imgW="228960" imgH="279360" progId="">
                  <p:embed/>
                  <p:pic>
                    <p:nvPicPr>
                      <p:cNvPr id="0" name="Picture 4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3240088"/>
                        <a:ext cx="3222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7" name="Text Box 53"/>
          <p:cNvSpPr txBox="1">
            <a:spLocks noChangeArrowheads="1"/>
          </p:cNvSpPr>
          <p:nvPr/>
        </p:nvSpPr>
        <p:spPr bwMode="auto">
          <a:xfrm>
            <a:off x="3244850" y="2781300"/>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端电流</a:t>
            </a:r>
          </a:p>
        </p:txBody>
      </p:sp>
      <p:graphicFrame>
        <p:nvGraphicFramePr>
          <p:cNvPr id="123958" name="Object 4"/>
          <p:cNvGraphicFramePr>
            <a:graphicFrameLocks noChangeAspect="1"/>
          </p:cNvGraphicFramePr>
          <p:nvPr/>
        </p:nvGraphicFramePr>
        <p:xfrm>
          <a:off x="3635375" y="3240088"/>
          <a:ext cx="276225" cy="387350"/>
        </p:xfrm>
        <a:graphic>
          <a:graphicData uri="http://schemas.openxmlformats.org/presentationml/2006/ole">
            <mc:AlternateContent xmlns:mc="http://schemas.openxmlformats.org/markup-compatibility/2006">
              <mc:Choice xmlns:v="urn:schemas-microsoft-com:vml" Requires="v">
                <p:oleObj spid="_x0000_s31196" name="Equation" r:id="rId7" imgW="190800" imgH="279360" progId="">
                  <p:embed/>
                </p:oleObj>
              </mc:Choice>
              <mc:Fallback>
                <p:oleObj name="Equation" r:id="rId7" imgW="190800" imgH="279360" progId="">
                  <p:embed/>
                  <p:pic>
                    <p:nvPicPr>
                      <p:cNvPr id="0" name="Picture 4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240088"/>
                        <a:ext cx="2762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9" name="AutoShape 55"/>
          <p:cNvSpPr>
            <a:spLocks noChangeArrowheads="1"/>
          </p:cNvSpPr>
          <p:nvPr/>
        </p:nvSpPr>
        <p:spPr bwMode="auto">
          <a:xfrm>
            <a:off x="1660525" y="3392488"/>
            <a:ext cx="381000" cy="76200"/>
          </a:xfrm>
          <a:prstGeom prst="rightArrow">
            <a:avLst>
              <a:gd name="adj1" fmla="val 50000"/>
              <a:gd name="adj2" fmla="val 1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960" name="Object 5"/>
          <p:cNvGraphicFramePr>
            <a:graphicFrameLocks noChangeAspect="1"/>
          </p:cNvGraphicFramePr>
          <p:nvPr/>
        </p:nvGraphicFramePr>
        <p:xfrm>
          <a:off x="2408238" y="3659188"/>
          <a:ext cx="366712" cy="387350"/>
        </p:xfrm>
        <a:graphic>
          <a:graphicData uri="http://schemas.openxmlformats.org/presentationml/2006/ole">
            <mc:AlternateContent xmlns:mc="http://schemas.openxmlformats.org/markup-compatibility/2006">
              <mc:Choice xmlns:v="urn:schemas-microsoft-com:vml" Requires="v">
                <p:oleObj spid="_x0000_s31197" name="Equation" r:id="rId9" imgW="254160" imgH="279360" progId="">
                  <p:embed/>
                </p:oleObj>
              </mc:Choice>
              <mc:Fallback>
                <p:oleObj name="Equation" r:id="rId9" imgW="254160" imgH="279360" progId="">
                  <p:embed/>
                  <p:pic>
                    <p:nvPicPr>
                      <p:cNvPr id="0" name="Picture 4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8238" y="3659188"/>
                        <a:ext cx="36671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61" name="Object 6"/>
          <p:cNvGraphicFramePr>
            <a:graphicFrameLocks noChangeAspect="1"/>
          </p:cNvGraphicFramePr>
          <p:nvPr/>
        </p:nvGraphicFramePr>
        <p:xfrm>
          <a:off x="1127125" y="3621088"/>
          <a:ext cx="346075" cy="387350"/>
        </p:xfrm>
        <a:graphic>
          <a:graphicData uri="http://schemas.openxmlformats.org/presentationml/2006/ole">
            <mc:AlternateContent xmlns:mc="http://schemas.openxmlformats.org/markup-compatibility/2006">
              <mc:Choice xmlns:v="urn:schemas-microsoft-com:vml" Requires="v">
                <p:oleObj spid="_x0000_s31198" name="Equation" r:id="rId11" imgW="241560" imgH="279360" progId="">
                  <p:embed/>
                </p:oleObj>
              </mc:Choice>
              <mc:Fallback>
                <p:oleObj name="Equation" r:id="rId11" imgW="241560" imgH="279360" progId="">
                  <p:embed/>
                  <p:pic>
                    <p:nvPicPr>
                      <p:cNvPr id="0" name="Picture 4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125" y="3621088"/>
                        <a:ext cx="346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62" name="Object 7"/>
          <p:cNvGraphicFramePr>
            <a:graphicFrameLocks noChangeAspect="1"/>
          </p:cNvGraphicFramePr>
          <p:nvPr/>
        </p:nvGraphicFramePr>
        <p:xfrm>
          <a:off x="3629025" y="3630613"/>
          <a:ext cx="298450" cy="387350"/>
        </p:xfrm>
        <a:graphic>
          <a:graphicData uri="http://schemas.openxmlformats.org/presentationml/2006/ole">
            <mc:AlternateContent xmlns:mc="http://schemas.openxmlformats.org/markup-compatibility/2006">
              <mc:Choice xmlns:v="urn:schemas-microsoft-com:vml" Requires="v">
                <p:oleObj spid="_x0000_s31199" name="Equation" r:id="rId13" imgW="203400" imgH="279360" progId="">
                  <p:embed/>
                </p:oleObj>
              </mc:Choice>
              <mc:Fallback>
                <p:oleObj name="Equation" r:id="rId13" imgW="203400" imgH="279360" progId="">
                  <p:embed/>
                  <p:pic>
                    <p:nvPicPr>
                      <p:cNvPr id="0" name="Picture 4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29025" y="3630613"/>
                        <a:ext cx="2984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63" name="AutoShape 59"/>
          <p:cNvSpPr>
            <a:spLocks noChangeArrowheads="1"/>
          </p:cNvSpPr>
          <p:nvPr/>
        </p:nvSpPr>
        <p:spPr bwMode="auto">
          <a:xfrm>
            <a:off x="1697038" y="3767138"/>
            <a:ext cx="381000" cy="76200"/>
          </a:xfrm>
          <a:prstGeom prst="rightArrow">
            <a:avLst>
              <a:gd name="adj1" fmla="val 50000"/>
              <a:gd name="adj2" fmla="val 1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964" name="Text Box 60"/>
          <p:cNvSpPr txBox="1">
            <a:spLocks noChangeArrowheads="1"/>
          </p:cNvSpPr>
          <p:nvPr/>
        </p:nvSpPr>
        <p:spPr bwMode="auto">
          <a:xfrm>
            <a:off x="847725" y="4043363"/>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二端网络外特性为</a:t>
            </a:r>
          </a:p>
        </p:txBody>
      </p:sp>
      <p:graphicFrame>
        <p:nvGraphicFramePr>
          <p:cNvPr id="123965" name="Object 8"/>
          <p:cNvGraphicFramePr>
            <a:graphicFrameLocks noChangeAspect="1"/>
          </p:cNvGraphicFramePr>
          <p:nvPr/>
        </p:nvGraphicFramePr>
        <p:xfrm>
          <a:off x="3670300" y="4068763"/>
          <a:ext cx="1797050" cy="409575"/>
        </p:xfrm>
        <a:graphic>
          <a:graphicData uri="http://schemas.openxmlformats.org/presentationml/2006/ole">
            <mc:AlternateContent xmlns:mc="http://schemas.openxmlformats.org/markup-compatibility/2006">
              <mc:Choice xmlns:v="urn:schemas-microsoft-com:vml" Requires="v">
                <p:oleObj spid="_x0000_s31200" name="Equation" r:id="rId15" imgW="1309320" imgH="291960" progId="">
                  <p:embed/>
                </p:oleObj>
              </mc:Choice>
              <mc:Fallback>
                <p:oleObj name="Equation" r:id="rId15" imgW="1309320" imgH="291960" progId="">
                  <p:embed/>
                  <p:pic>
                    <p:nvPicPr>
                      <p:cNvPr id="0" name="Picture 4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0300" y="4068763"/>
                        <a:ext cx="17970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66" name="Text Box 62"/>
          <p:cNvSpPr txBox="1">
            <a:spLocks noChangeArrowheads="1"/>
          </p:cNvSpPr>
          <p:nvPr/>
        </p:nvSpPr>
        <p:spPr bwMode="auto">
          <a:xfrm>
            <a:off x="420688" y="4600575"/>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tx2"/>
                </a:solidFill>
                <a:latin typeface="Times New Roman" pitchFamily="18" charset="0"/>
                <a:cs typeface="Times New Roman" pitchFamily="18" charset="0"/>
              </a:rPr>
              <a:t>则由测量结果可得</a:t>
            </a:r>
          </a:p>
        </p:txBody>
      </p:sp>
      <p:graphicFrame>
        <p:nvGraphicFramePr>
          <p:cNvPr id="123967" name="Object 9"/>
          <p:cNvGraphicFramePr>
            <a:graphicFrameLocks noChangeAspect="1"/>
          </p:cNvGraphicFramePr>
          <p:nvPr/>
        </p:nvGraphicFramePr>
        <p:xfrm>
          <a:off x="1239838" y="5073650"/>
          <a:ext cx="1909762" cy="409575"/>
        </p:xfrm>
        <a:graphic>
          <a:graphicData uri="http://schemas.openxmlformats.org/presentationml/2006/ole">
            <mc:AlternateContent xmlns:mc="http://schemas.openxmlformats.org/markup-compatibility/2006">
              <mc:Choice xmlns:v="urn:schemas-microsoft-com:vml" Requires="v">
                <p:oleObj spid="_x0000_s31201" name="Equation" r:id="rId17" imgW="1398240" imgH="291960" progId="">
                  <p:embed/>
                </p:oleObj>
              </mc:Choice>
              <mc:Fallback>
                <p:oleObj name="Equation" r:id="rId17" imgW="1398240" imgH="291960" progId="">
                  <p:embed/>
                  <p:pic>
                    <p:nvPicPr>
                      <p:cNvPr id="0" name="Picture 4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9838" y="5073650"/>
                        <a:ext cx="190976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68" name="Object 10"/>
          <p:cNvGraphicFramePr>
            <a:graphicFrameLocks noChangeAspect="1"/>
          </p:cNvGraphicFramePr>
          <p:nvPr/>
        </p:nvGraphicFramePr>
        <p:xfrm>
          <a:off x="1106488" y="5643563"/>
          <a:ext cx="1955800" cy="409575"/>
        </p:xfrm>
        <a:graphic>
          <a:graphicData uri="http://schemas.openxmlformats.org/presentationml/2006/ole">
            <mc:AlternateContent xmlns:mc="http://schemas.openxmlformats.org/markup-compatibility/2006">
              <mc:Choice xmlns:v="urn:schemas-microsoft-com:vml" Requires="v">
                <p:oleObj spid="_x0000_s31202" name="Equation" r:id="rId19" imgW="1423800" imgH="291960" progId="">
                  <p:embed/>
                </p:oleObj>
              </mc:Choice>
              <mc:Fallback>
                <p:oleObj name="Equation" r:id="rId19" imgW="1423800" imgH="291960" progId="">
                  <p:embed/>
                  <p:pic>
                    <p:nvPicPr>
                      <p:cNvPr id="0" name="Picture 4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6488" y="5643563"/>
                        <a:ext cx="19558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70" name="Object 11"/>
          <p:cNvGraphicFramePr>
            <a:graphicFrameLocks noChangeAspect="1"/>
          </p:cNvGraphicFramePr>
          <p:nvPr/>
        </p:nvGraphicFramePr>
        <p:xfrm>
          <a:off x="4108450" y="4818063"/>
          <a:ext cx="1497013" cy="774700"/>
        </p:xfrm>
        <a:graphic>
          <a:graphicData uri="http://schemas.openxmlformats.org/presentationml/2006/ole">
            <mc:AlternateContent xmlns:mc="http://schemas.openxmlformats.org/markup-compatibility/2006">
              <mc:Choice xmlns:v="urn:schemas-microsoft-com:vml" Requires="v">
                <p:oleObj spid="_x0000_s31203" name="Equation" r:id="rId21" imgW="1093320" imgH="558360" progId="">
                  <p:embed/>
                </p:oleObj>
              </mc:Choice>
              <mc:Fallback>
                <p:oleObj name="Equation" r:id="rId21" imgW="1093320" imgH="558360" progId="">
                  <p:embed/>
                  <p:pic>
                    <p:nvPicPr>
                      <p:cNvPr id="0" name="Picture 4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08450" y="4818063"/>
                        <a:ext cx="149701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71" name="Object 12"/>
          <p:cNvGraphicFramePr>
            <a:graphicFrameLocks noChangeAspect="1"/>
          </p:cNvGraphicFramePr>
          <p:nvPr/>
        </p:nvGraphicFramePr>
        <p:xfrm>
          <a:off x="4152900" y="5551488"/>
          <a:ext cx="2486025" cy="774700"/>
        </p:xfrm>
        <a:graphic>
          <a:graphicData uri="http://schemas.openxmlformats.org/presentationml/2006/ole">
            <mc:AlternateContent xmlns:mc="http://schemas.openxmlformats.org/markup-compatibility/2006">
              <mc:Choice xmlns:v="urn:schemas-microsoft-com:vml" Requires="v">
                <p:oleObj spid="_x0000_s31204" name="Equation" r:id="rId23" imgW="1818000" imgH="558360" progId="">
                  <p:embed/>
                </p:oleObj>
              </mc:Choice>
              <mc:Fallback>
                <p:oleObj name="Equation" r:id="rId23" imgW="1818000" imgH="558360" progId="">
                  <p:embed/>
                  <p:pic>
                    <p:nvPicPr>
                      <p:cNvPr id="0" name="Picture 4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2900" y="5551488"/>
                        <a:ext cx="2486025"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7C1ED1AF-DC7E-464E-B6EB-EEA774D5DC26}" type="slidenum">
              <a:rPr lang="zh-CN" altLang="en-US" smtClean="0"/>
              <a:pPr>
                <a:defRPr/>
              </a:pPr>
              <a:t>80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left)">
                                      <p:cBhvr>
                                        <p:cTn id="7" dur="1000"/>
                                        <p:tgtEl>
                                          <p:spTgt spid="123908"/>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23952"/>
                                        </p:tgtEl>
                                        <p:attrNameLst>
                                          <p:attrName>style.visibility</p:attrName>
                                        </p:attrNameLst>
                                      </p:cBhvr>
                                      <p:to>
                                        <p:strVal val="visible"/>
                                      </p:to>
                                    </p:set>
                                    <p:animEffect transition="in" filter="wipe(left)">
                                      <p:cBhvr>
                                        <p:cTn id="20" dur="75"/>
                                        <p:tgtEl>
                                          <p:spTgt spid="123952"/>
                                        </p:tgtEl>
                                      </p:cBhvr>
                                    </p:animEffect>
                                  </p:childTnLst>
                                </p:cTn>
                              </p:par>
                            </p:childTnLst>
                          </p:cTn>
                        </p:par>
                        <p:par>
                          <p:cTn id="21" fill="hold" nodeType="afterGroup">
                            <p:stCondLst>
                              <p:cond delay="1200"/>
                            </p:stCondLst>
                            <p:childTnLst>
                              <p:par>
                                <p:cTn id="22" presetID="22" presetClass="entr" presetSubtype="8" fill="hold" grpId="0" nodeType="afterEffect">
                                  <p:stCondLst>
                                    <p:cond delay="0"/>
                                  </p:stCondLst>
                                  <p:iterate type="lt">
                                    <p:tmPct val="100000"/>
                                  </p:iterate>
                                  <p:childTnLst>
                                    <p:set>
                                      <p:cBhvr>
                                        <p:cTn id="23" dur="1" fill="hold">
                                          <p:stCondLst>
                                            <p:cond delay="0"/>
                                          </p:stCondLst>
                                        </p:cTn>
                                        <p:tgtEl>
                                          <p:spTgt spid="123955"/>
                                        </p:tgtEl>
                                        <p:attrNameLst>
                                          <p:attrName>style.visibility</p:attrName>
                                        </p:attrNameLst>
                                      </p:cBhvr>
                                      <p:to>
                                        <p:strVal val="visible"/>
                                      </p:to>
                                    </p:set>
                                    <p:animEffect transition="in" filter="wipe(left)">
                                      <p:cBhvr>
                                        <p:cTn id="24" dur="75"/>
                                        <p:tgtEl>
                                          <p:spTgt spid="123955"/>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23956"/>
                                        </p:tgtEl>
                                        <p:attrNameLst>
                                          <p:attrName>style.visibility</p:attrName>
                                        </p:attrNameLst>
                                      </p:cBhvr>
                                      <p:to>
                                        <p:strVal val="visible"/>
                                      </p:to>
                                    </p:set>
                                    <p:animEffect transition="in" filter="wipe(left)">
                                      <p:cBhvr>
                                        <p:cTn id="28" dur="500"/>
                                        <p:tgtEl>
                                          <p:spTgt spid="123956"/>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123961"/>
                                        </p:tgtEl>
                                        <p:attrNameLst>
                                          <p:attrName>style.visibility</p:attrName>
                                        </p:attrNameLst>
                                      </p:cBhvr>
                                      <p:to>
                                        <p:strVal val="visible"/>
                                      </p:to>
                                    </p:set>
                                    <p:animEffect transition="in" filter="wipe(left)">
                                      <p:cBhvr>
                                        <p:cTn id="32" dur="500"/>
                                        <p:tgtEl>
                                          <p:spTgt spid="123961"/>
                                        </p:tgtEl>
                                      </p:cBhvr>
                                    </p:animEffect>
                                  </p:childTnLst>
                                </p:cTn>
                              </p:par>
                            </p:childTnLst>
                          </p:cTn>
                        </p:par>
                        <p:par>
                          <p:cTn id="33" fill="hold" nodeType="afterGroup">
                            <p:stCondLst>
                              <p:cond delay="2500"/>
                            </p:stCondLst>
                            <p:childTnLst>
                              <p:par>
                                <p:cTn id="34" presetID="22" presetClass="entr" presetSubtype="8" fill="hold" grpId="0" nodeType="afterEffect">
                                  <p:stCondLst>
                                    <p:cond delay="0"/>
                                  </p:stCondLst>
                                  <p:iterate type="lt">
                                    <p:tmPct val="100000"/>
                                  </p:iterate>
                                  <p:childTnLst>
                                    <p:set>
                                      <p:cBhvr>
                                        <p:cTn id="35" dur="1" fill="hold">
                                          <p:stCondLst>
                                            <p:cond delay="0"/>
                                          </p:stCondLst>
                                        </p:cTn>
                                        <p:tgtEl>
                                          <p:spTgt spid="123954"/>
                                        </p:tgtEl>
                                        <p:attrNameLst>
                                          <p:attrName>style.visibility</p:attrName>
                                        </p:attrNameLst>
                                      </p:cBhvr>
                                      <p:to>
                                        <p:strVal val="visible"/>
                                      </p:to>
                                    </p:set>
                                    <p:animEffect transition="in" filter="wipe(left)">
                                      <p:cBhvr>
                                        <p:cTn id="36" dur="75"/>
                                        <p:tgtEl>
                                          <p:spTgt spid="123954"/>
                                        </p:tgtEl>
                                      </p:cBhvr>
                                    </p:animEffect>
                                  </p:childTnLst>
                                </p:cTn>
                              </p:par>
                            </p:childTnLst>
                          </p:cTn>
                        </p:par>
                        <p:par>
                          <p:cTn id="37" fill="hold" nodeType="afterGroup">
                            <p:stCondLst>
                              <p:cond delay="2725"/>
                            </p:stCondLst>
                            <p:childTnLst>
                              <p:par>
                                <p:cTn id="38" presetID="22" presetClass="entr" presetSubtype="8" fill="hold" grpId="0" nodeType="afterEffect">
                                  <p:stCondLst>
                                    <p:cond delay="0"/>
                                  </p:stCondLst>
                                  <p:iterate type="lt">
                                    <p:tmPct val="100000"/>
                                  </p:iterate>
                                  <p:childTnLst>
                                    <p:set>
                                      <p:cBhvr>
                                        <p:cTn id="39" dur="1" fill="hold">
                                          <p:stCondLst>
                                            <p:cond delay="0"/>
                                          </p:stCondLst>
                                        </p:cTn>
                                        <p:tgtEl>
                                          <p:spTgt spid="123957"/>
                                        </p:tgtEl>
                                        <p:attrNameLst>
                                          <p:attrName>style.visibility</p:attrName>
                                        </p:attrNameLst>
                                      </p:cBhvr>
                                      <p:to>
                                        <p:strVal val="visible"/>
                                      </p:to>
                                    </p:set>
                                    <p:animEffect transition="in" filter="wipe(left)">
                                      <p:cBhvr>
                                        <p:cTn id="40" dur="75"/>
                                        <p:tgtEl>
                                          <p:spTgt spid="123957"/>
                                        </p:tgtEl>
                                      </p:cBhvr>
                                    </p:animEffect>
                                  </p:childTnLst>
                                </p:cTn>
                              </p:par>
                            </p:childTnLst>
                          </p:cTn>
                        </p:par>
                        <p:par>
                          <p:cTn id="41" fill="hold" nodeType="afterGroup">
                            <p:stCondLst>
                              <p:cond delay="2950"/>
                            </p:stCondLst>
                            <p:childTnLst>
                              <p:par>
                                <p:cTn id="42" presetID="22" presetClass="entr" presetSubtype="8" fill="hold" grpId="0" nodeType="afterEffect">
                                  <p:stCondLst>
                                    <p:cond delay="0"/>
                                  </p:stCondLst>
                                  <p:childTnLst>
                                    <p:set>
                                      <p:cBhvr>
                                        <p:cTn id="43" dur="1" fill="hold">
                                          <p:stCondLst>
                                            <p:cond delay="0"/>
                                          </p:stCondLst>
                                        </p:cTn>
                                        <p:tgtEl>
                                          <p:spTgt spid="123959"/>
                                        </p:tgtEl>
                                        <p:attrNameLst>
                                          <p:attrName>style.visibility</p:attrName>
                                        </p:attrNameLst>
                                      </p:cBhvr>
                                      <p:to>
                                        <p:strVal val="visible"/>
                                      </p:to>
                                    </p:set>
                                    <p:animEffect transition="in" filter="wipe(left)">
                                      <p:cBhvr>
                                        <p:cTn id="44" dur="500"/>
                                        <p:tgtEl>
                                          <p:spTgt spid="123959"/>
                                        </p:tgtEl>
                                      </p:cBhvr>
                                    </p:animEffect>
                                  </p:childTnLst>
                                </p:cTn>
                              </p:par>
                            </p:childTnLst>
                          </p:cTn>
                        </p:par>
                        <p:par>
                          <p:cTn id="45" fill="hold" nodeType="afterGroup">
                            <p:stCondLst>
                              <p:cond delay="3450"/>
                            </p:stCondLst>
                            <p:childTnLst>
                              <p:par>
                                <p:cTn id="46" presetID="22" presetClass="entr" presetSubtype="8" fill="hold" nodeType="afterEffect">
                                  <p:stCondLst>
                                    <p:cond delay="0"/>
                                  </p:stCondLst>
                                  <p:childTnLst>
                                    <p:set>
                                      <p:cBhvr>
                                        <p:cTn id="47" dur="1" fill="hold">
                                          <p:stCondLst>
                                            <p:cond delay="0"/>
                                          </p:stCondLst>
                                        </p:cTn>
                                        <p:tgtEl>
                                          <p:spTgt spid="123953"/>
                                        </p:tgtEl>
                                        <p:attrNameLst>
                                          <p:attrName>style.visibility</p:attrName>
                                        </p:attrNameLst>
                                      </p:cBhvr>
                                      <p:to>
                                        <p:strVal val="visible"/>
                                      </p:to>
                                    </p:set>
                                    <p:animEffect transition="in" filter="wipe(left)">
                                      <p:cBhvr>
                                        <p:cTn id="48" dur="500"/>
                                        <p:tgtEl>
                                          <p:spTgt spid="123953"/>
                                        </p:tgtEl>
                                      </p:cBhvr>
                                    </p:animEffect>
                                  </p:childTnLst>
                                </p:cTn>
                              </p:par>
                            </p:childTnLst>
                          </p:cTn>
                        </p:par>
                        <p:par>
                          <p:cTn id="49" fill="hold" nodeType="afterGroup">
                            <p:stCondLst>
                              <p:cond delay="3950"/>
                            </p:stCondLst>
                            <p:childTnLst>
                              <p:par>
                                <p:cTn id="50" presetID="22" presetClass="entr" presetSubtype="8" fill="hold" nodeType="afterEffect">
                                  <p:stCondLst>
                                    <p:cond delay="0"/>
                                  </p:stCondLst>
                                  <p:childTnLst>
                                    <p:set>
                                      <p:cBhvr>
                                        <p:cTn id="51" dur="1" fill="hold">
                                          <p:stCondLst>
                                            <p:cond delay="0"/>
                                          </p:stCondLst>
                                        </p:cTn>
                                        <p:tgtEl>
                                          <p:spTgt spid="123958"/>
                                        </p:tgtEl>
                                        <p:attrNameLst>
                                          <p:attrName>style.visibility</p:attrName>
                                        </p:attrNameLst>
                                      </p:cBhvr>
                                      <p:to>
                                        <p:strVal val="visible"/>
                                      </p:to>
                                    </p:set>
                                    <p:animEffect transition="in" filter="wipe(left)">
                                      <p:cBhvr>
                                        <p:cTn id="52" dur="500"/>
                                        <p:tgtEl>
                                          <p:spTgt spid="123958"/>
                                        </p:tgtEl>
                                      </p:cBhvr>
                                    </p:animEffect>
                                  </p:childTnLst>
                                </p:cTn>
                              </p:par>
                            </p:childTnLst>
                          </p:cTn>
                        </p:par>
                        <p:par>
                          <p:cTn id="53" fill="hold" nodeType="afterGroup">
                            <p:stCondLst>
                              <p:cond delay="4450"/>
                            </p:stCondLst>
                            <p:childTnLst>
                              <p:par>
                                <p:cTn id="54" presetID="22" presetClass="entr" presetSubtype="8" fill="hold" grpId="0" nodeType="afterEffect">
                                  <p:stCondLst>
                                    <p:cond delay="0"/>
                                  </p:stCondLst>
                                  <p:childTnLst>
                                    <p:set>
                                      <p:cBhvr>
                                        <p:cTn id="55" dur="1" fill="hold">
                                          <p:stCondLst>
                                            <p:cond delay="0"/>
                                          </p:stCondLst>
                                        </p:cTn>
                                        <p:tgtEl>
                                          <p:spTgt spid="123963"/>
                                        </p:tgtEl>
                                        <p:attrNameLst>
                                          <p:attrName>style.visibility</p:attrName>
                                        </p:attrNameLst>
                                      </p:cBhvr>
                                      <p:to>
                                        <p:strVal val="visible"/>
                                      </p:to>
                                    </p:set>
                                    <p:animEffect transition="in" filter="wipe(left)">
                                      <p:cBhvr>
                                        <p:cTn id="56" dur="500"/>
                                        <p:tgtEl>
                                          <p:spTgt spid="123963"/>
                                        </p:tgtEl>
                                      </p:cBhvr>
                                    </p:animEffect>
                                  </p:childTnLst>
                                </p:cTn>
                              </p:par>
                            </p:childTnLst>
                          </p:cTn>
                        </p:par>
                        <p:par>
                          <p:cTn id="57" fill="hold" nodeType="afterGroup">
                            <p:stCondLst>
                              <p:cond delay="4950"/>
                            </p:stCondLst>
                            <p:childTnLst>
                              <p:par>
                                <p:cTn id="58" presetID="22" presetClass="entr" presetSubtype="8" fill="hold" nodeType="afterEffect">
                                  <p:stCondLst>
                                    <p:cond delay="0"/>
                                  </p:stCondLst>
                                  <p:childTnLst>
                                    <p:set>
                                      <p:cBhvr>
                                        <p:cTn id="59" dur="1" fill="hold">
                                          <p:stCondLst>
                                            <p:cond delay="0"/>
                                          </p:stCondLst>
                                        </p:cTn>
                                        <p:tgtEl>
                                          <p:spTgt spid="123960"/>
                                        </p:tgtEl>
                                        <p:attrNameLst>
                                          <p:attrName>style.visibility</p:attrName>
                                        </p:attrNameLst>
                                      </p:cBhvr>
                                      <p:to>
                                        <p:strVal val="visible"/>
                                      </p:to>
                                    </p:set>
                                    <p:animEffect transition="in" filter="wipe(left)">
                                      <p:cBhvr>
                                        <p:cTn id="60" dur="500"/>
                                        <p:tgtEl>
                                          <p:spTgt spid="123960"/>
                                        </p:tgtEl>
                                      </p:cBhvr>
                                    </p:animEffect>
                                  </p:childTnLst>
                                </p:cTn>
                              </p:par>
                            </p:childTnLst>
                          </p:cTn>
                        </p:par>
                        <p:par>
                          <p:cTn id="61" fill="hold" nodeType="afterGroup">
                            <p:stCondLst>
                              <p:cond delay="5450"/>
                            </p:stCondLst>
                            <p:childTnLst>
                              <p:par>
                                <p:cTn id="62" presetID="22" presetClass="entr" presetSubtype="8" fill="hold" nodeType="afterEffect">
                                  <p:stCondLst>
                                    <p:cond delay="0"/>
                                  </p:stCondLst>
                                  <p:childTnLst>
                                    <p:set>
                                      <p:cBhvr>
                                        <p:cTn id="63" dur="1" fill="hold">
                                          <p:stCondLst>
                                            <p:cond delay="0"/>
                                          </p:stCondLst>
                                        </p:cTn>
                                        <p:tgtEl>
                                          <p:spTgt spid="123962"/>
                                        </p:tgtEl>
                                        <p:attrNameLst>
                                          <p:attrName>style.visibility</p:attrName>
                                        </p:attrNameLst>
                                      </p:cBhvr>
                                      <p:to>
                                        <p:strVal val="visible"/>
                                      </p:to>
                                    </p:set>
                                    <p:animEffect transition="in" filter="wipe(left)">
                                      <p:cBhvr>
                                        <p:cTn id="64" dur="500"/>
                                        <p:tgtEl>
                                          <p:spTgt spid="1239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123964"/>
                                        </p:tgtEl>
                                        <p:attrNameLst>
                                          <p:attrName>style.visibility</p:attrName>
                                        </p:attrNameLst>
                                      </p:cBhvr>
                                      <p:to>
                                        <p:strVal val="visible"/>
                                      </p:to>
                                    </p:set>
                                    <p:animEffect transition="in" filter="wipe(left)">
                                      <p:cBhvr>
                                        <p:cTn id="69" dur="75"/>
                                        <p:tgtEl>
                                          <p:spTgt spid="123964"/>
                                        </p:tgtEl>
                                      </p:cBhvr>
                                    </p:animEffect>
                                  </p:childTnLst>
                                </p:cTn>
                              </p:par>
                            </p:childTnLst>
                          </p:cTn>
                        </p:par>
                        <p:par>
                          <p:cTn id="70" fill="hold" nodeType="afterGroup">
                            <p:stCondLst>
                              <p:cond delay="600"/>
                            </p:stCondLst>
                            <p:childTnLst>
                              <p:par>
                                <p:cTn id="71" presetID="22" presetClass="entr" presetSubtype="8" fill="hold" nodeType="afterEffect">
                                  <p:stCondLst>
                                    <p:cond delay="0"/>
                                  </p:stCondLst>
                                  <p:childTnLst>
                                    <p:set>
                                      <p:cBhvr>
                                        <p:cTn id="72" dur="1" fill="hold">
                                          <p:stCondLst>
                                            <p:cond delay="0"/>
                                          </p:stCondLst>
                                        </p:cTn>
                                        <p:tgtEl>
                                          <p:spTgt spid="123965"/>
                                        </p:tgtEl>
                                        <p:attrNameLst>
                                          <p:attrName>style.visibility</p:attrName>
                                        </p:attrNameLst>
                                      </p:cBhvr>
                                      <p:to>
                                        <p:strVal val="visible"/>
                                      </p:to>
                                    </p:set>
                                    <p:animEffect transition="in" filter="wipe(left)">
                                      <p:cBhvr>
                                        <p:cTn id="73" dur="500"/>
                                        <p:tgtEl>
                                          <p:spTgt spid="123965"/>
                                        </p:tgtEl>
                                      </p:cBhvr>
                                    </p:animEffect>
                                  </p:childTnLst>
                                </p:cTn>
                              </p:par>
                            </p:childTnLst>
                          </p:cTn>
                        </p:par>
                        <p:par>
                          <p:cTn id="74" fill="hold" nodeType="afterGroup">
                            <p:stCondLst>
                              <p:cond delay="1100"/>
                            </p:stCondLst>
                            <p:childTnLst>
                              <p:par>
                                <p:cTn id="75" presetID="22" presetClass="entr" presetSubtype="8" fill="hold" grpId="0" nodeType="afterEffect">
                                  <p:stCondLst>
                                    <p:cond delay="0"/>
                                  </p:stCondLst>
                                  <p:iterate type="lt">
                                    <p:tmPct val="100000"/>
                                  </p:iterate>
                                  <p:childTnLst>
                                    <p:set>
                                      <p:cBhvr>
                                        <p:cTn id="76" dur="1" fill="hold">
                                          <p:stCondLst>
                                            <p:cond delay="0"/>
                                          </p:stCondLst>
                                        </p:cTn>
                                        <p:tgtEl>
                                          <p:spTgt spid="123966"/>
                                        </p:tgtEl>
                                        <p:attrNameLst>
                                          <p:attrName>style.visibility</p:attrName>
                                        </p:attrNameLst>
                                      </p:cBhvr>
                                      <p:to>
                                        <p:strVal val="visible"/>
                                      </p:to>
                                    </p:set>
                                    <p:animEffect transition="in" filter="wipe(left)">
                                      <p:cBhvr>
                                        <p:cTn id="77" dur="75"/>
                                        <p:tgtEl>
                                          <p:spTgt spid="123966"/>
                                        </p:tgtEl>
                                      </p:cBhvr>
                                    </p:animEffect>
                                  </p:childTnLst>
                                </p:cTn>
                              </p:par>
                            </p:childTnLst>
                          </p:cTn>
                        </p:par>
                        <p:par>
                          <p:cTn id="78" fill="hold" nodeType="afterGroup">
                            <p:stCondLst>
                              <p:cond delay="1700"/>
                            </p:stCondLst>
                            <p:childTnLst>
                              <p:par>
                                <p:cTn id="79" presetID="22" presetClass="entr" presetSubtype="8" fill="hold" nodeType="afterEffect">
                                  <p:stCondLst>
                                    <p:cond delay="0"/>
                                  </p:stCondLst>
                                  <p:childTnLst>
                                    <p:set>
                                      <p:cBhvr>
                                        <p:cTn id="80" dur="1" fill="hold">
                                          <p:stCondLst>
                                            <p:cond delay="0"/>
                                          </p:stCondLst>
                                        </p:cTn>
                                        <p:tgtEl>
                                          <p:spTgt spid="123967"/>
                                        </p:tgtEl>
                                        <p:attrNameLst>
                                          <p:attrName>style.visibility</p:attrName>
                                        </p:attrNameLst>
                                      </p:cBhvr>
                                      <p:to>
                                        <p:strVal val="visible"/>
                                      </p:to>
                                    </p:set>
                                    <p:animEffect transition="in" filter="wipe(left)">
                                      <p:cBhvr>
                                        <p:cTn id="81" dur="500"/>
                                        <p:tgtEl>
                                          <p:spTgt spid="123967"/>
                                        </p:tgtEl>
                                      </p:cBhvr>
                                    </p:animEffect>
                                  </p:childTnLst>
                                </p:cTn>
                              </p:par>
                            </p:childTnLst>
                          </p:cTn>
                        </p:par>
                        <p:par>
                          <p:cTn id="82" fill="hold" nodeType="afterGroup">
                            <p:stCondLst>
                              <p:cond delay="2200"/>
                            </p:stCondLst>
                            <p:childTnLst>
                              <p:par>
                                <p:cTn id="83" presetID="22" presetClass="entr" presetSubtype="8" fill="hold" nodeType="afterEffect">
                                  <p:stCondLst>
                                    <p:cond delay="0"/>
                                  </p:stCondLst>
                                  <p:childTnLst>
                                    <p:set>
                                      <p:cBhvr>
                                        <p:cTn id="84" dur="1" fill="hold">
                                          <p:stCondLst>
                                            <p:cond delay="0"/>
                                          </p:stCondLst>
                                        </p:cTn>
                                        <p:tgtEl>
                                          <p:spTgt spid="123968"/>
                                        </p:tgtEl>
                                        <p:attrNameLst>
                                          <p:attrName>style.visibility</p:attrName>
                                        </p:attrNameLst>
                                      </p:cBhvr>
                                      <p:to>
                                        <p:strVal val="visible"/>
                                      </p:to>
                                    </p:set>
                                    <p:animEffect transition="in" filter="wipe(left)">
                                      <p:cBhvr>
                                        <p:cTn id="85" dur="500"/>
                                        <p:tgtEl>
                                          <p:spTgt spid="123968"/>
                                        </p:tgtEl>
                                      </p:cBhvr>
                                    </p:animEffect>
                                  </p:childTnLst>
                                </p:cTn>
                              </p:par>
                            </p:childTnLst>
                          </p:cTn>
                        </p:par>
                        <p:par>
                          <p:cTn id="86" fill="hold" nodeType="afterGroup">
                            <p:stCondLst>
                              <p:cond delay="2700"/>
                            </p:stCondLst>
                            <p:childTnLst>
                              <p:par>
                                <p:cTn id="87" presetID="22" presetClass="entr" presetSubtype="8" fill="hold" nodeType="afterEffect">
                                  <p:stCondLst>
                                    <p:cond delay="0"/>
                                  </p:stCondLst>
                                  <p:childTnLst>
                                    <p:set>
                                      <p:cBhvr>
                                        <p:cTn id="88" dur="1" fill="hold">
                                          <p:stCondLst>
                                            <p:cond delay="0"/>
                                          </p:stCondLst>
                                        </p:cTn>
                                        <p:tgtEl>
                                          <p:spTgt spid="123970"/>
                                        </p:tgtEl>
                                        <p:attrNameLst>
                                          <p:attrName>style.visibility</p:attrName>
                                        </p:attrNameLst>
                                      </p:cBhvr>
                                      <p:to>
                                        <p:strVal val="visible"/>
                                      </p:to>
                                    </p:set>
                                    <p:animEffect transition="in" filter="wipe(left)">
                                      <p:cBhvr>
                                        <p:cTn id="89" dur="500"/>
                                        <p:tgtEl>
                                          <p:spTgt spid="123970"/>
                                        </p:tgtEl>
                                      </p:cBhvr>
                                    </p:animEffect>
                                  </p:childTnLst>
                                </p:cTn>
                              </p:par>
                            </p:childTnLst>
                          </p:cTn>
                        </p:par>
                        <p:par>
                          <p:cTn id="90" fill="hold" nodeType="afterGroup">
                            <p:stCondLst>
                              <p:cond delay="3200"/>
                            </p:stCondLst>
                            <p:childTnLst>
                              <p:par>
                                <p:cTn id="91" presetID="22" presetClass="entr" presetSubtype="8" fill="hold" nodeType="afterEffect">
                                  <p:stCondLst>
                                    <p:cond delay="0"/>
                                  </p:stCondLst>
                                  <p:childTnLst>
                                    <p:set>
                                      <p:cBhvr>
                                        <p:cTn id="92" dur="1" fill="hold">
                                          <p:stCondLst>
                                            <p:cond delay="0"/>
                                          </p:stCondLst>
                                        </p:cTn>
                                        <p:tgtEl>
                                          <p:spTgt spid="123971"/>
                                        </p:tgtEl>
                                        <p:attrNameLst>
                                          <p:attrName>style.visibility</p:attrName>
                                        </p:attrNameLst>
                                      </p:cBhvr>
                                      <p:to>
                                        <p:strVal val="visible"/>
                                      </p:to>
                                    </p:set>
                                    <p:animEffect transition="in" filter="wipe(left)">
                                      <p:cBhvr>
                                        <p:cTn id="93" dur="500"/>
                                        <p:tgtEl>
                                          <p:spTgt spid="12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utoUpdateAnimBg="0"/>
      <p:bldP spid="123952" grpId="0" autoUpdateAnimBg="0"/>
      <p:bldP spid="123954" grpId="0" autoUpdateAnimBg="0"/>
      <p:bldP spid="123955" grpId="0" autoUpdateAnimBg="0"/>
      <p:bldP spid="123957" grpId="0" autoUpdateAnimBg="0"/>
      <p:bldP spid="123959" grpId="0" animBg="1"/>
      <p:bldP spid="123963" grpId="0" animBg="1"/>
      <p:bldP spid="123964" grpId="0" autoUpdateAnimBg="0"/>
      <p:bldP spid="1239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mtClean="0">
                <a:ea typeface="宋体" charset="-122"/>
              </a:rPr>
              <a:t>2.5.4 </a:t>
            </a:r>
            <a:r>
              <a:rPr lang="zh-CN" altLang="en-US" smtClean="0">
                <a:ea typeface="宋体" charset="-122"/>
              </a:rPr>
              <a:t>最大功率传输定理</a:t>
            </a:r>
            <a:endParaRPr lang="zh-CN" altLang="en-US" smtClean="0">
              <a:ea typeface="楷体_GB2312" pitchFamily="49" charset="-122"/>
            </a:endParaRPr>
          </a:p>
        </p:txBody>
      </p:sp>
      <p:sp>
        <p:nvSpPr>
          <p:cNvPr id="31748" name="Rectangle 3"/>
          <p:cNvSpPr>
            <a:spLocks noGrp="1" noChangeArrowheads="1"/>
          </p:cNvSpPr>
          <p:nvPr>
            <p:ph sz="quarter" idx="11"/>
          </p:nvPr>
        </p:nvSpPr>
        <p:spPr>
          <a:xfrm>
            <a:off x="0" y="857250"/>
            <a:ext cx="8686800" cy="5392738"/>
          </a:xfrm>
        </p:spPr>
        <p:txBody>
          <a:bodyPr/>
          <a:lstStyle/>
          <a:p>
            <a:pPr marL="0" indent="630238" eaLnBrk="1" hangingPunct="1">
              <a:lnSpc>
                <a:spcPct val="150000"/>
              </a:lnSpc>
              <a:buFont typeface="Wingdings" pitchFamily="2" charset="2"/>
              <a:buNone/>
            </a:pPr>
            <a:r>
              <a:rPr lang="zh-CN" altLang="en-US" sz="2400" smtClean="0">
                <a:latin typeface="宋体" charset="-122"/>
                <a:ea typeface="宋体" charset="-122"/>
              </a:rPr>
              <a:t>对于一个线性有源二端网络，接在它两端的负载电阻不同时，从二端网络传递给负载的功率也不同。那么在什么条件下，负载能得到的功率为最大呢？</a:t>
            </a:r>
          </a:p>
        </p:txBody>
      </p:sp>
      <p:sp>
        <p:nvSpPr>
          <p:cNvPr id="124932" name="Rectangle 4"/>
          <p:cNvSpPr>
            <a:spLocks noChangeArrowheads="1"/>
          </p:cNvSpPr>
          <p:nvPr/>
        </p:nvSpPr>
        <p:spPr bwMode="auto">
          <a:xfrm>
            <a:off x="830263" y="2643188"/>
            <a:ext cx="692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lgn="just"/>
            <a:r>
              <a:rPr lang="zh-CN" altLang="en-US" sz="2400" b="1">
                <a:solidFill>
                  <a:schemeClr val="tx2"/>
                </a:solidFill>
              </a:rPr>
              <a:t>将线性有源二端网络用戴维宁或诺顿等效电路代替</a:t>
            </a:r>
          </a:p>
        </p:txBody>
      </p:sp>
      <p:graphicFrame>
        <p:nvGraphicFramePr>
          <p:cNvPr id="124973" name="Object 2"/>
          <p:cNvGraphicFramePr>
            <a:graphicFrameLocks noChangeAspect="1"/>
          </p:cNvGraphicFramePr>
          <p:nvPr/>
        </p:nvGraphicFramePr>
        <p:xfrm>
          <a:off x="2654300" y="5572125"/>
          <a:ext cx="3681413" cy="774700"/>
        </p:xfrm>
        <a:graphic>
          <a:graphicData uri="http://schemas.openxmlformats.org/presentationml/2006/ole">
            <mc:AlternateContent xmlns:mc="http://schemas.openxmlformats.org/markup-compatibility/2006">
              <mc:Choice xmlns:v="urn:schemas-microsoft-com:vml" Requires="v">
                <p:oleObj spid="_x0000_s31788" name="Equation" r:id="rId3" imgW="2694960" imgH="558360" progId="">
                  <p:embed/>
                </p:oleObj>
              </mc:Choice>
              <mc:Fallback>
                <p:oleObj name="Equation" r:id="rId3" imgW="2694960" imgH="558360"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5572125"/>
                        <a:ext cx="368141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61" name="图片 1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3143250"/>
            <a:ext cx="76755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81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down)">
                                      <p:cBhvr>
                                        <p:cTn id="7" dur="500"/>
                                        <p:tgtEl>
                                          <p:spTgt spid="124932"/>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30761"/>
                                        </p:tgtEl>
                                        <p:attrNameLst>
                                          <p:attrName>style.visibility</p:attrName>
                                        </p:attrNameLst>
                                      </p:cBhvr>
                                      <p:to>
                                        <p:strVal val="visible"/>
                                      </p:to>
                                    </p:set>
                                    <p:anim calcmode="lin" valueType="num">
                                      <p:cBhvr additive="base">
                                        <p:cTn id="11" dur="500" fill="hold"/>
                                        <p:tgtEl>
                                          <p:spTgt spid="30761"/>
                                        </p:tgtEl>
                                        <p:attrNameLst>
                                          <p:attrName>ppt_x</p:attrName>
                                        </p:attrNameLst>
                                      </p:cBhvr>
                                      <p:tavLst>
                                        <p:tav tm="0">
                                          <p:val>
                                            <p:strVal val="#ppt_x"/>
                                          </p:val>
                                        </p:tav>
                                        <p:tav tm="100000">
                                          <p:val>
                                            <p:strVal val="#ppt_x"/>
                                          </p:val>
                                        </p:tav>
                                      </p:tavLst>
                                    </p:anim>
                                    <p:anim calcmode="lin" valueType="num">
                                      <p:cBhvr additive="base">
                                        <p:cTn id="12" dur="500" fill="hold"/>
                                        <p:tgtEl>
                                          <p:spTgt spid="30761"/>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24973"/>
                                        </p:tgtEl>
                                        <p:attrNameLst>
                                          <p:attrName>style.visibility</p:attrName>
                                        </p:attrNameLst>
                                      </p:cBhvr>
                                      <p:to>
                                        <p:strVal val="visible"/>
                                      </p:to>
                                    </p:set>
                                    <p:animEffect transition="in" filter="wipe(left)">
                                      <p:cBhvr>
                                        <p:cTn id="16" dur="500"/>
                                        <p:tgtEl>
                                          <p:spTgt spid="124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2"/>
          <p:cNvSpPr>
            <a:spLocks noGrp="1" noChangeArrowheads="1"/>
          </p:cNvSpPr>
          <p:nvPr>
            <p:ph type="title"/>
          </p:nvPr>
        </p:nvSpPr>
        <p:spPr/>
        <p:txBody>
          <a:bodyPr/>
          <a:lstStyle/>
          <a:p>
            <a:pPr eaLnBrk="1" hangingPunct="1"/>
            <a:r>
              <a:rPr lang="en-US" altLang="zh-CN" smtClean="0">
                <a:ea typeface="宋体" charset="-122"/>
              </a:rPr>
              <a:t>2.5.4 </a:t>
            </a:r>
            <a:r>
              <a:rPr lang="zh-CN" altLang="en-US" smtClean="0">
                <a:ea typeface="宋体" charset="-122"/>
              </a:rPr>
              <a:t>最大功率传输定理</a:t>
            </a:r>
            <a:r>
              <a:rPr lang="zh-CN" altLang="en-US" smtClean="0">
                <a:ea typeface="楷体_GB2312" pitchFamily="49" charset="-122"/>
              </a:rPr>
              <a:t>（</a:t>
            </a:r>
            <a:r>
              <a:rPr lang="zh-CN" altLang="en-US" smtClean="0">
                <a:ea typeface="宋体" charset="-122"/>
              </a:rPr>
              <a:t>续</a:t>
            </a:r>
            <a:r>
              <a:rPr lang="en-US" altLang="zh-CN" smtClean="0">
                <a:ea typeface="宋体" charset="-122"/>
              </a:rPr>
              <a:t>1</a:t>
            </a:r>
            <a:r>
              <a:rPr lang="zh-CN" altLang="en-US" smtClean="0">
                <a:ea typeface="楷体_GB2312" pitchFamily="49" charset="-122"/>
              </a:rPr>
              <a:t>）</a:t>
            </a:r>
          </a:p>
        </p:txBody>
      </p:sp>
      <p:sp>
        <p:nvSpPr>
          <p:cNvPr id="125956" name="Rectangle 4"/>
          <p:cNvSpPr>
            <a:spLocks noChangeArrowheads="1"/>
          </p:cNvSpPr>
          <p:nvPr/>
        </p:nvSpPr>
        <p:spPr bwMode="auto">
          <a:xfrm>
            <a:off x="500063" y="990600"/>
            <a:ext cx="5551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lang="zh-CN" altLang="en-US" sz="2000" b="1">
                <a:solidFill>
                  <a:schemeClr val="tx2"/>
                </a:solidFill>
                <a:latin typeface="Times New Roman" pitchFamily="18" charset="0"/>
                <a:cs typeface="Times New Roman" pitchFamily="18" charset="0"/>
              </a:rPr>
              <a:t>二端网络传递给负载的功率（负载吸收的功率）</a:t>
            </a:r>
          </a:p>
        </p:txBody>
      </p:sp>
      <p:graphicFrame>
        <p:nvGraphicFramePr>
          <p:cNvPr id="125959" name="Object 2"/>
          <p:cNvGraphicFramePr>
            <a:graphicFrameLocks noChangeAspect="1"/>
          </p:cNvGraphicFramePr>
          <p:nvPr/>
        </p:nvGraphicFramePr>
        <p:xfrm>
          <a:off x="2573338" y="1368425"/>
          <a:ext cx="2738437" cy="774700"/>
        </p:xfrm>
        <a:graphic>
          <a:graphicData uri="http://schemas.openxmlformats.org/presentationml/2006/ole">
            <mc:AlternateContent xmlns:mc="http://schemas.openxmlformats.org/markup-compatibility/2006">
              <mc:Choice xmlns:v="urn:schemas-microsoft-com:vml" Requires="v">
                <p:oleObj spid="_x0000_s32969" name="Equation" r:id="rId3" imgW="2008440" imgH="558360" progId="">
                  <p:embed/>
                </p:oleObj>
              </mc:Choice>
              <mc:Fallback>
                <p:oleObj name="Equation" r:id="rId3" imgW="2008440" imgH="558360" progId="">
                  <p:embed/>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338" y="1368425"/>
                        <a:ext cx="2738437"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0" name="Rectangle 8"/>
          <p:cNvSpPr>
            <a:spLocks noChangeArrowheads="1"/>
          </p:cNvSpPr>
          <p:nvPr/>
        </p:nvSpPr>
        <p:spPr bwMode="auto">
          <a:xfrm>
            <a:off x="493713" y="2278063"/>
            <a:ext cx="8337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p>
            <a:pPr>
              <a:lnSpc>
                <a:spcPct val="120000"/>
              </a:lnSpc>
            </a:pPr>
            <a:r>
              <a:rPr lang="zh-CN" altLang="en-US" sz="2000" b="1">
                <a:solidFill>
                  <a:schemeClr val="tx2"/>
                </a:solidFill>
                <a:latin typeface="Times New Roman" pitchFamily="18" charset="0"/>
                <a:cs typeface="Times New Roman" pitchFamily="18" charset="0"/>
              </a:rPr>
              <a:t>当等效电源参数确定时，负载获得的功率与负载电阻值呈二次函数关系，存在一个极值，我们现在来确定这个极值点， </a:t>
            </a:r>
          </a:p>
        </p:txBody>
      </p:sp>
      <p:sp>
        <p:nvSpPr>
          <p:cNvPr id="32778" name="Rectangle 10"/>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25961" name="Object 3"/>
          <p:cNvGraphicFramePr>
            <a:graphicFrameLocks noChangeAspect="1"/>
          </p:cNvGraphicFramePr>
          <p:nvPr/>
        </p:nvGraphicFramePr>
        <p:xfrm>
          <a:off x="1703388" y="3214688"/>
          <a:ext cx="6207125" cy="793750"/>
        </p:xfrm>
        <a:graphic>
          <a:graphicData uri="http://schemas.openxmlformats.org/presentationml/2006/ole">
            <mc:AlternateContent xmlns:mc="http://schemas.openxmlformats.org/markup-compatibility/2006">
              <mc:Choice xmlns:v="urn:schemas-microsoft-com:vml" Requires="v">
                <p:oleObj spid="_x0000_s32970" name="Equation" r:id="rId5" imgW="3797300" imgH="482600" progId="">
                  <p:embed/>
                </p:oleObj>
              </mc:Choice>
              <mc:Fallback>
                <p:oleObj name="Equation" r:id="rId5" imgW="3797300" imgH="482600" progId="">
                  <p:embed/>
                  <p:pic>
                    <p:nvPicPr>
                      <p:cNvPr id="0" name="Picture 1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3214688"/>
                        <a:ext cx="62071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3" name="Text Box 11"/>
          <p:cNvSpPr txBox="1">
            <a:spLocks noChangeArrowheads="1"/>
          </p:cNvSpPr>
          <p:nvPr/>
        </p:nvSpPr>
        <p:spPr bwMode="auto">
          <a:xfrm>
            <a:off x="808038" y="3402013"/>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chemeClr val="tx2"/>
                </a:solidFill>
              </a:rPr>
              <a:t>令</a:t>
            </a:r>
          </a:p>
        </p:txBody>
      </p:sp>
      <p:sp>
        <p:nvSpPr>
          <p:cNvPr id="125964" name="Rectangle 12"/>
          <p:cNvSpPr>
            <a:spLocks noChangeArrowheads="1"/>
          </p:cNvSpPr>
          <p:nvPr/>
        </p:nvSpPr>
        <p:spPr bwMode="auto">
          <a:xfrm>
            <a:off x="3749675" y="4318000"/>
            <a:ext cx="427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r>
              <a:rPr lang="zh-CN" altLang="en-US" sz="2000" b="1">
                <a:solidFill>
                  <a:schemeClr val="tx2"/>
                </a:solidFill>
                <a:latin typeface="Times New Roman" pitchFamily="18" charset="0"/>
                <a:cs typeface="Times New Roman" pitchFamily="18" charset="0"/>
              </a:rPr>
              <a:t>得唯一极大值点为</a:t>
            </a:r>
            <a:r>
              <a:rPr lang="en-US" altLang="zh-CN" sz="2000" b="1" i="1">
                <a:solidFill>
                  <a:schemeClr val="tx2"/>
                </a:solidFill>
                <a:latin typeface="Times New Roman" pitchFamily="18" charset="0"/>
                <a:cs typeface="Times New Roman" pitchFamily="18" charset="0"/>
              </a:rPr>
              <a:t>R</a:t>
            </a:r>
            <a:r>
              <a:rPr lang="en-US" altLang="zh-CN" sz="2000" b="1" baseline="-25000">
                <a:solidFill>
                  <a:schemeClr val="tx2"/>
                </a:solidFill>
                <a:latin typeface="Times New Roman" pitchFamily="18" charset="0"/>
                <a:cs typeface="Times New Roman" pitchFamily="18" charset="0"/>
              </a:rPr>
              <a:t>L</a:t>
            </a:r>
            <a:r>
              <a:rPr lang="en-US" altLang="zh-CN" sz="2000" b="1">
                <a:solidFill>
                  <a:schemeClr val="tx2"/>
                </a:solidFill>
                <a:latin typeface="Times New Roman" pitchFamily="18" charset="0"/>
                <a:cs typeface="Times New Roman" pitchFamily="18" charset="0"/>
              </a:rPr>
              <a:t>=</a:t>
            </a:r>
            <a:r>
              <a:rPr lang="en-US" altLang="zh-CN" sz="2000" b="1" i="1">
                <a:solidFill>
                  <a:schemeClr val="tx2"/>
                </a:solidFill>
                <a:latin typeface="Times New Roman" pitchFamily="18" charset="0"/>
                <a:cs typeface="Times New Roman" pitchFamily="18" charset="0"/>
              </a:rPr>
              <a:t>R</a:t>
            </a:r>
            <a:r>
              <a:rPr lang="en-US" altLang="zh-CN" sz="2000" b="1" baseline="-25000">
                <a:solidFill>
                  <a:schemeClr val="tx2"/>
                </a:solidFill>
                <a:latin typeface="Times New Roman" pitchFamily="18" charset="0"/>
                <a:cs typeface="Times New Roman" pitchFamily="18" charset="0"/>
              </a:rPr>
              <a:t>0 </a:t>
            </a:r>
            <a:r>
              <a:rPr lang="zh-CN" altLang="en-US" sz="2000" b="1">
                <a:solidFill>
                  <a:schemeClr val="tx2"/>
                </a:solidFill>
                <a:latin typeface="Times New Roman" pitchFamily="18" charset="0"/>
                <a:cs typeface="Times New Roman" pitchFamily="18" charset="0"/>
              </a:rPr>
              <a:t>，最大功率</a:t>
            </a:r>
            <a:endParaRPr lang="zh-CN" altLang="en-US" sz="2000" b="1" baseline="-25000">
              <a:solidFill>
                <a:schemeClr val="tx2"/>
              </a:solidFill>
              <a:latin typeface="Times New Roman" pitchFamily="18" charset="0"/>
              <a:cs typeface="Times New Roman" pitchFamily="18" charset="0"/>
            </a:endParaRPr>
          </a:p>
        </p:txBody>
      </p:sp>
      <p:sp>
        <p:nvSpPr>
          <p:cNvPr id="32781" name="Rectangle 14"/>
          <p:cNvSpPr>
            <a:spLocks noChangeArrowheads="1"/>
          </p:cNvSpPr>
          <p:nvPr/>
        </p:nvSpPr>
        <p:spPr bwMode="auto">
          <a:xfrm>
            <a:off x="0" y="30130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25965" name="Object 4"/>
          <p:cNvGraphicFramePr>
            <a:graphicFrameLocks noChangeAspect="1"/>
          </p:cNvGraphicFramePr>
          <p:nvPr/>
        </p:nvGraphicFramePr>
        <p:xfrm>
          <a:off x="1082675" y="4062413"/>
          <a:ext cx="2867025" cy="933450"/>
        </p:xfrm>
        <a:graphic>
          <a:graphicData uri="http://schemas.openxmlformats.org/presentationml/2006/ole">
            <mc:AlternateContent xmlns:mc="http://schemas.openxmlformats.org/markup-compatibility/2006">
              <mc:Choice xmlns:v="urn:schemas-microsoft-com:vml" Requires="v">
                <p:oleObj spid="_x0000_s32971" name="Equation" r:id="rId7" imgW="1549400" imgH="508000" progId="">
                  <p:embed/>
                </p:oleObj>
              </mc:Choice>
              <mc:Fallback>
                <p:oleObj name="Equation" r:id="rId7" imgW="1549400" imgH="508000" progId="">
                  <p:embed/>
                  <p:pic>
                    <p:nvPicPr>
                      <p:cNvPr id="0" name="Picture 1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675" y="4062413"/>
                        <a:ext cx="2867025"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7" name="Rectangle 15"/>
          <p:cNvSpPr>
            <a:spLocks noChangeArrowheads="1"/>
          </p:cNvSpPr>
          <p:nvPr/>
        </p:nvSpPr>
        <p:spPr bwMode="auto">
          <a:xfrm>
            <a:off x="501650" y="4206875"/>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lang="zh-CN" altLang="en-US" sz="2000" b="1">
                <a:solidFill>
                  <a:schemeClr val="tx2"/>
                </a:solidFill>
                <a:latin typeface="Times New Roman" pitchFamily="18" charset="0"/>
                <a:cs typeface="Times New Roman" pitchFamily="18" charset="0"/>
              </a:rPr>
              <a:t>且</a:t>
            </a:r>
          </a:p>
        </p:txBody>
      </p:sp>
      <p:graphicFrame>
        <p:nvGraphicFramePr>
          <p:cNvPr id="125968" name="Object 5"/>
          <p:cNvGraphicFramePr>
            <a:graphicFrameLocks noChangeAspect="1"/>
          </p:cNvGraphicFramePr>
          <p:nvPr/>
        </p:nvGraphicFramePr>
        <p:xfrm>
          <a:off x="1143000" y="5105400"/>
          <a:ext cx="1716088" cy="957263"/>
        </p:xfrm>
        <a:graphic>
          <a:graphicData uri="http://schemas.openxmlformats.org/presentationml/2006/ole">
            <mc:AlternateContent xmlns:mc="http://schemas.openxmlformats.org/markup-compatibility/2006">
              <mc:Choice xmlns:v="urn:schemas-microsoft-com:vml" Requires="v">
                <p:oleObj spid="_x0000_s32972" name="Equation" r:id="rId9" imgW="825500" imgH="457200" progId="">
                  <p:embed/>
                </p:oleObj>
              </mc:Choice>
              <mc:Fallback>
                <p:oleObj name="Equation" r:id="rId9" imgW="825500" imgH="457200" progId="">
                  <p:embed/>
                  <p:pic>
                    <p:nvPicPr>
                      <p:cNvPr id="0" name="Picture 1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105400"/>
                        <a:ext cx="1716088"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9" name="Rectangle 17"/>
          <p:cNvSpPr>
            <a:spLocks noChangeArrowheads="1"/>
          </p:cNvSpPr>
          <p:nvPr/>
        </p:nvSpPr>
        <p:spPr bwMode="auto">
          <a:xfrm>
            <a:off x="1428750" y="1357313"/>
            <a:ext cx="6326188" cy="2803525"/>
          </a:xfrm>
          <a:prstGeom prst="rect">
            <a:avLst/>
          </a:prstGeom>
          <a:solidFill>
            <a:srgbClr val="DEFEFC"/>
          </a:solidFill>
          <a:ln w="38100" algn="ctr">
            <a:solidFill>
              <a:srgbClr val="FF0000"/>
            </a:solidFill>
            <a:miter lim="800000"/>
            <a:headEnd/>
            <a:tailEnd/>
          </a:ln>
        </p:spPr>
        <p:txBody>
          <a:bodyPr wrap="none" lIns="180000" tIns="180000" rIns="180000" bIns="180000"/>
          <a:lstStyle/>
          <a:p>
            <a:pPr algn="just">
              <a:lnSpc>
                <a:spcPct val="150000"/>
              </a:lnSpc>
            </a:pPr>
            <a:r>
              <a:rPr lang="zh-CN" altLang="en-US" sz="2400" b="1" dirty="0">
                <a:solidFill>
                  <a:schemeClr val="tx2"/>
                </a:solidFill>
                <a:latin typeface="Times New Roman" pitchFamily="18" charset="0"/>
                <a:cs typeface="Times New Roman" pitchFamily="18" charset="0"/>
              </a:rPr>
              <a:t>最大功率传输定理：若（等效）电源参数确</a:t>
            </a:r>
            <a:br>
              <a:rPr lang="zh-CN" altLang="en-US" sz="2400" b="1" dirty="0">
                <a:solidFill>
                  <a:schemeClr val="tx2"/>
                </a:solidFill>
                <a:latin typeface="Times New Roman" pitchFamily="18" charset="0"/>
                <a:cs typeface="Times New Roman" pitchFamily="18" charset="0"/>
              </a:rPr>
            </a:br>
            <a:r>
              <a:rPr lang="zh-CN" altLang="en-US" sz="2400" b="1" dirty="0">
                <a:solidFill>
                  <a:schemeClr val="tx2"/>
                </a:solidFill>
                <a:latin typeface="Times New Roman" pitchFamily="18" charset="0"/>
                <a:cs typeface="Times New Roman" pitchFamily="18" charset="0"/>
              </a:rPr>
              <a:t>定（</a:t>
            </a:r>
            <a:r>
              <a:rPr lang="en-US" altLang="zh-CN" sz="2400" b="1" i="1" dirty="0">
                <a:solidFill>
                  <a:schemeClr val="tx2"/>
                </a:solidFill>
                <a:latin typeface="Times New Roman" pitchFamily="18" charset="0"/>
                <a:cs typeface="Times New Roman" pitchFamily="18" charset="0"/>
              </a:rPr>
              <a:t>U</a:t>
            </a:r>
            <a:r>
              <a:rPr lang="en-US" altLang="zh-CN" sz="2400" b="1" baseline="-25000" dirty="0">
                <a:solidFill>
                  <a:schemeClr val="tx2"/>
                </a:solidFill>
                <a:latin typeface="Times New Roman" pitchFamily="18" charset="0"/>
                <a:cs typeface="Times New Roman" pitchFamily="18" charset="0"/>
              </a:rPr>
              <a:t>S</a:t>
            </a:r>
            <a:r>
              <a:rPr lang="zh-CN" altLang="en-US" sz="2400" b="1" dirty="0">
                <a:solidFill>
                  <a:schemeClr val="tx2"/>
                </a:solidFill>
                <a:latin typeface="Times New Roman" pitchFamily="18" charset="0"/>
                <a:cs typeface="Times New Roman" pitchFamily="18" charset="0"/>
              </a:rPr>
              <a:t>和</a:t>
            </a:r>
            <a:r>
              <a:rPr lang="en-US" altLang="zh-CN" sz="2400" b="1" i="1" dirty="0">
                <a:solidFill>
                  <a:schemeClr val="tx2"/>
                </a:solidFill>
                <a:latin typeface="Times New Roman" pitchFamily="18" charset="0"/>
                <a:cs typeface="Times New Roman" pitchFamily="18" charset="0"/>
              </a:rPr>
              <a:t>R</a:t>
            </a:r>
            <a:r>
              <a:rPr lang="en-US" altLang="zh-CN" sz="2400" b="1" baseline="-25000" dirty="0">
                <a:solidFill>
                  <a:schemeClr val="tx2"/>
                </a:solidFill>
                <a:latin typeface="Times New Roman" pitchFamily="18" charset="0"/>
                <a:cs typeface="Times New Roman" pitchFamily="18" charset="0"/>
              </a:rPr>
              <a:t>0</a:t>
            </a:r>
            <a:r>
              <a:rPr lang="zh-CN" altLang="en-US" sz="2400" b="1" dirty="0">
                <a:solidFill>
                  <a:schemeClr val="tx2"/>
                </a:solidFill>
                <a:latin typeface="Times New Roman" pitchFamily="18" charset="0"/>
                <a:cs typeface="Times New Roman" pitchFamily="18" charset="0"/>
              </a:rPr>
              <a:t>），当且仅当负载电阻</a:t>
            </a:r>
            <a:r>
              <a:rPr lang="en-US" altLang="zh-CN" sz="2400" b="1" i="1" dirty="0">
                <a:solidFill>
                  <a:schemeClr val="tx2"/>
                </a:solidFill>
                <a:latin typeface="Times New Roman" pitchFamily="18" charset="0"/>
                <a:cs typeface="Times New Roman" pitchFamily="18" charset="0"/>
              </a:rPr>
              <a:t>R</a:t>
            </a:r>
            <a:r>
              <a:rPr lang="en-US" altLang="zh-CN" sz="2400" b="1" baseline="-25000" dirty="0">
                <a:solidFill>
                  <a:schemeClr val="tx2"/>
                </a:solidFill>
                <a:latin typeface="Times New Roman" pitchFamily="18" charset="0"/>
                <a:cs typeface="Times New Roman" pitchFamily="18" charset="0"/>
              </a:rPr>
              <a:t>L</a:t>
            </a:r>
            <a:r>
              <a:rPr lang="en-US" altLang="zh-CN" sz="2400" b="1" dirty="0">
                <a:solidFill>
                  <a:schemeClr val="tx2"/>
                </a:solidFill>
                <a:latin typeface="Times New Roman" pitchFamily="18" charset="0"/>
                <a:cs typeface="Times New Roman" pitchFamily="18" charset="0"/>
              </a:rPr>
              <a:t>= </a:t>
            </a:r>
            <a:r>
              <a:rPr lang="en-US" altLang="zh-CN" sz="2400" b="1" i="1" dirty="0">
                <a:solidFill>
                  <a:schemeClr val="tx2"/>
                </a:solidFill>
                <a:latin typeface="Times New Roman" pitchFamily="18" charset="0"/>
                <a:cs typeface="Times New Roman" pitchFamily="18" charset="0"/>
              </a:rPr>
              <a:t>R</a:t>
            </a:r>
            <a:r>
              <a:rPr lang="en-US" altLang="zh-CN" sz="2400" b="1" baseline="-25000" dirty="0">
                <a:solidFill>
                  <a:schemeClr val="tx2"/>
                </a:solidFill>
                <a:latin typeface="Times New Roman" pitchFamily="18" charset="0"/>
                <a:cs typeface="Times New Roman" pitchFamily="18" charset="0"/>
              </a:rPr>
              <a:t>0</a:t>
            </a:r>
            <a:r>
              <a:rPr lang="zh-CN" altLang="en-US" sz="2400" b="1" dirty="0">
                <a:solidFill>
                  <a:schemeClr val="tx2"/>
                </a:solidFill>
                <a:latin typeface="Times New Roman" pitchFamily="18" charset="0"/>
                <a:cs typeface="Times New Roman" pitchFamily="18" charset="0"/>
              </a:rPr>
              <a:t>时</a:t>
            </a:r>
            <a:br>
              <a:rPr lang="zh-CN" altLang="en-US" sz="2400" b="1" dirty="0">
                <a:solidFill>
                  <a:schemeClr val="tx2"/>
                </a:solidFill>
                <a:latin typeface="Times New Roman" pitchFamily="18" charset="0"/>
                <a:cs typeface="Times New Roman" pitchFamily="18" charset="0"/>
              </a:rPr>
            </a:br>
            <a:r>
              <a:rPr lang="zh-CN" altLang="en-US" sz="2400" b="1" dirty="0">
                <a:solidFill>
                  <a:schemeClr val="tx2"/>
                </a:solidFill>
                <a:latin typeface="Times New Roman" pitchFamily="18" charset="0"/>
                <a:cs typeface="Times New Roman" pitchFamily="18" charset="0"/>
              </a:rPr>
              <a:t>负载从电源（电源传输给负载）获得最大功</a:t>
            </a:r>
          </a:p>
          <a:p>
            <a:pPr algn="just">
              <a:lnSpc>
                <a:spcPct val="150000"/>
              </a:lnSpc>
            </a:pPr>
            <a:r>
              <a:rPr lang="zh-CN" altLang="en-US" sz="2400" b="1" dirty="0">
                <a:solidFill>
                  <a:schemeClr val="tx2"/>
                </a:solidFill>
                <a:latin typeface="Times New Roman" pitchFamily="18" charset="0"/>
                <a:cs typeface="Times New Roman" pitchFamily="18" charset="0"/>
              </a:rPr>
              <a:t>率</a:t>
            </a:r>
          </a:p>
        </p:txBody>
      </p:sp>
      <p:graphicFrame>
        <p:nvGraphicFramePr>
          <p:cNvPr id="125970" name="Object 6"/>
          <p:cNvGraphicFramePr>
            <a:graphicFrameLocks noChangeAspect="1"/>
          </p:cNvGraphicFramePr>
          <p:nvPr>
            <p:extLst>
              <p:ext uri="{D42A27DB-BD31-4B8C-83A1-F6EECF244321}">
                <p14:modId xmlns:p14="http://schemas.microsoft.com/office/powerpoint/2010/main" val="3461936596"/>
              </p:ext>
            </p:extLst>
          </p:nvPr>
        </p:nvGraphicFramePr>
        <p:xfrm>
          <a:off x="3491880" y="3173640"/>
          <a:ext cx="1716087" cy="957262"/>
        </p:xfrm>
        <a:graphic>
          <a:graphicData uri="http://schemas.openxmlformats.org/presentationml/2006/ole">
            <mc:AlternateContent xmlns:mc="http://schemas.openxmlformats.org/markup-compatibility/2006">
              <mc:Choice xmlns:v="urn:schemas-microsoft-com:vml" Requires="v">
                <p:oleObj spid="_x0000_s32973" name="Equation" r:id="rId11" imgW="825500" imgH="457200" progId="">
                  <p:embed/>
                </p:oleObj>
              </mc:Choice>
              <mc:Fallback>
                <p:oleObj name="Equation" r:id="rId11" imgW="825500" imgH="457200" progId="">
                  <p:embed/>
                  <p:pic>
                    <p:nvPicPr>
                      <p:cNvPr id="0" name="Picture 1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1880" y="3173640"/>
                        <a:ext cx="1716087"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82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left)">
                                      <p:cBhvr>
                                        <p:cTn id="7" dur="2000"/>
                                        <p:tgtEl>
                                          <p:spTgt spid="125956"/>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5959"/>
                                        </p:tgtEl>
                                        <p:attrNameLst>
                                          <p:attrName>style.visibility</p:attrName>
                                        </p:attrNameLst>
                                      </p:cBhvr>
                                      <p:to>
                                        <p:strVal val="visible"/>
                                      </p:to>
                                    </p:set>
                                    <p:animEffect transition="in" filter="wipe(left)">
                                      <p:cBhvr>
                                        <p:cTn id="11" dur="500"/>
                                        <p:tgtEl>
                                          <p:spTgt spid="1259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100"/>
                                  </p:iterate>
                                  <p:childTnLst>
                                    <p:set>
                                      <p:cBhvr>
                                        <p:cTn id="15" dur="1" fill="hold">
                                          <p:stCondLst>
                                            <p:cond delay="0"/>
                                          </p:stCondLst>
                                        </p:cTn>
                                        <p:tgtEl>
                                          <p:spTgt spid="125960"/>
                                        </p:tgtEl>
                                        <p:attrNameLst>
                                          <p:attrName>style.visibility</p:attrName>
                                        </p:attrNameLst>
                                      </p:cBhvr>
                                      <p:to>
                                        <p:strVal val="visible"/>
                                      </p:to>
                                    </p:set>
                                  </p:childTnLst>
                                </p:cTn>
                              </p:par>
                            </p:childTnLst>
                          </p:cTn>
                        </p:par>
                        <p:par>
                          <p:cTn id="16" fill="hold" nodeType="afterGroup">
                            <p:stCondLst>
                              <p:cond delay="5101"/>
                            </p:stCondLst>
                            <p:childTnLst>
                              <p:par>
                                <p:cTn id="17" presetID="22" presetClass="entr" presetSubtype="8" fill="hold" grpId="0" nodeType="afterEffect">
                                  <p:stCondLst>
                                    <p:cond delay="0"/>
                                  </p:stCondLst>
                                  <p:childTnLst>
                                    <p:set>
                                      <p:cBhvr>
                                        <p:cTn id="18" dur="1" fill="hold">
                                          <p:stCondLst>
                                            <p:cond delay="0"/>
                                          </p:stCondLst>
                                        </p:cTn>
                                        <p:tgtEl>
                                          <p:spTgt spid="125963"/>
                                        </p:tgtEl>
                                        <p:attrNameLst>
                                          <p:attrName>style.visibility</p:attrName>
                                        </p:attrNameLst>
                                      </p:cBhvr>
                                      <p:to>
                                        <p:strVal val="visible"/>
                                      </p:to>
                                    </p:set>
                                    <p:animEffect transition="in" filter="wipe(left)">
                                      <p:cBhvr>
                                        <p:cTn id="19" dur="500"/>
                                        <p:tgtEl>
                                          <p:spTgt spid="125963"/>
                                        </p:tgtEl>
                                      </p:cBhvr>
                                    </p:animEffect>
                                  </p:childTnLst>
                                </p:cTn>
                              </p:par>
                            </p:childTnLst>
                          </p:cTn>
                        </p:par>
                        <p:par>
                          <p:cTn id="20" fill="hold" nodeType="afterGroup">
                            <p:stCondLst>
                              <p:cond delay="5601"/>
                            </p:stCondLst>
                            <p:childTnLst>
                              <p:par>
                                <p:cTn id="21" presetID="22" presetClass="entr" presetSubtype="8" fill="hold" nodeType="afterEffect">
                                  <p:stCondLst>
                                    <p:cond delay="0"/>
                                  </p:stCondLst>
                                  <p:childTnLst>
                                    <p:set>
                                      <p:cBhvr>
                                        <p:cTn id="22" dur="1" fill="hold">
                                          <p:stCondLst>
                                            <p:cond delay="0"/>
                                          </p:stCondLst>
                                        </p:cTn>
                                        <p:tgtEl>
                                          <p:spTgt spid="125961"/>
                                        </p:tgtEl>
                                        <p:attrNameLst>
                                          <p:attrName>style.visibility</p:attrName>
                                        </p:attrNameLst>
                                      </p:cBhvr>
                                      <p:to>
                                        <p:strVal val="visible"/>
                                      </p:to>
                                    </p:set>
                                    <p:animEffect transition="in" filter="wipe(left)">
                                      <p:cBhvr>
                                        <p:cTn id="23" dur="2000"/>
                                        <p:tgtEl>
                                          <p:spTgt spid="125961"/>
                                        </p:tgtEl>
                                      </p:cBhvr>
                                    </p:animEffect>
                                  </p:childTnLst>
                                </p:cTn>
                              </p:par>
                            </p:childTnLst>
                          </p:cTn>
                        </p:par>
                        <p:par>
                          <p:cTn id="24" fill="hold" nodeType="afterGroup">
                            <p:stCondLst>
                              <p:cond delay="7601"/>
                            </p:stCondLst>
                            <p:childTnLst>
                              <p:par>
                                <p:cTn id="25" presetID="22" presetClass="entr" presetSubtype="8" fill="hold" grpId="0" nodeType="afterEffect">
                                  <p:stCondLst>
                                    <p:cond delay="0"/>
                                  </p:stCondLst>
                                  <p:childTnLst>
                                    <p:set>
                                      <p:cBhvr>
                                        <p:cTn id="26" dur="1" fill="hold">
                                          <p:stCondLst>
                                            <p:cond delay="0"/>
                                          </p:stCondLst>
                                        </p:cTn>
                                        <p:tgtEl>
                                          <p:spTgt spid="125967"/>
                                        </p:tgtEl>
                                        <p:attrNameLst>
                                          <p:attrName>style.visibility</p:attrName>
                                        </p:attrNameLst>
                                      </p:cBhvr>
                                      <p:to>
                                        <p:strVal val="visible"/>
                                      </p:to>
                                    </p:set>
                                    <p:animEffect transition="in" filter="wipe(left)">
                                      <p:cBhvr>
                                        <p:cTn id="27" dur="500"/>
                                        <p:tgtEl>
                                          <p:spTgt spid="125967"/>
                                        </p:tgtEl>
                                      </p:cBhvr>
                                    </p:animEffect>
                                  </p:childTnLst>
                                </p:cTn>
                              </p:par>
                            </p:childTnLst>
                          </p:cTn>
                        </p:par>
                        <p:par>
                          <p:cTn id="28" fill="hold" nodeType="afterGroup">
                            <p:stCondLst>
                              <p:cond delay="8101"/>
                            </p:stCondLst>
                            <p:childTnLst>
                              <p:par>
                                <p:cTn id="29" presetID="22" presetClass="entr" presetSubtype="8" fill="hold" nodeType="afterEffect">
                                  <p:stCondLst>
                                    <p:cond delay="0"/>
                                  </p:stCondLst>
                                  <p:childTnLst>
                                    <p:set>
                                      <p:cBhvr>
                                        <p:cTn id="30" dur="1" fill="hold">
                                          <p:stCondLst>
                                            <p:cond delay="0"/>
                                          </p:stCondLst>
                                        </p:cTn>
                                        <p:tgtEl>
                                          <p:spTgt spid="125965"/>
                                        </p:tgtEl>
                                        <p:attrNameLst>
                                          <p:attrName>style.visibility</p:attrName>
                                        </p:attrNameLst>
                                      </p:cBhvr>
                                      <p:to>
                                        <p:strVal val="visible"/>
                                      </p:to>
                                    </p:set>
                                    <p:animEffect transition="in" filter="wipe(left)">
                                      <p:cBhvr>
                                        <p:cTn id="31" dur="500"/>
                                        <p:tgtEl>
                                          <p:spTgt spid="125965"/>
                                        </p:tgtEl>
                                      </p:cBhvr>
                                    </p:animEffect>
                                  </p:childTnLst>
                                </p:cTn>
                              </p:par>
                            </p:childTnLst>
                          </p:cTn>
                        </p:par>
                        <p:par>
                          <p:cTn id="32" fill="hold" nodeType="afterGroup">
                            <p:stCondLst>
                              <p:cond delay="8601"/>
                            </p:stCondLst>
                            <p:childTnLst>
                              <p:par>
                                <p:cTn id="33" presetID="22" presetClass="entr" presetSubtype="8" fill="hold" grpId="0" nodeType="afterEffect">
                                  <p:stCondLst>
                                    <p:cond delay="0"/>
                                  </p:stCondLst>
                                  <p:childTnLst>
                                    <p:set>
                                      <p:cBhvr>
                                        <p:cTn id="34" dur="1" fill="hold">
                                          <p:stCondLst>
                                            <p:cond delay="0"/>
                                          </p:stCondLst>
                                        </p:cTn>
                                        <p:tgtEl>
                                          <p:spTgt spid="125964"/>
                                        </p:tgtEl>
                                        <p:attrNameLst>
                                          <p:attrName>style.visibility</p:attrName>
                                        </p:attrNameLst>
                                      </p:cBhvr>
                                      <p:to>
                                        <p:strVal val="visible"/>
                                      </p:to>
                                    </p:set>
                                    <p:animEffect transition="in" filter="wipe(left)">
                                      <p:cBhvr>
                                        <p:cTn id="35" dur="2000"/>
                                        <p:tgtEl>
                                          <p:spTgt spid="125964"/>
                                        </p:tgtEl>
                                      </p:cBhvr>
                                    </p:animEffect>
                                  </p:childTnLst>
                                </p:cTn>
                              </p:par>
                            </p:childTnLst>
                          </p:cTn>
                        </p:par>
                        <p:par>
                          <p:cTn id="36" fill="hold" nodeType="afterGroup">
                            <p:stCondLst>
                              <p:cond delay="10601"/>
                            </p:stCondLst>
                            <p:childTnLst>
                              <p:par>
                                <p:cTn id="37" presetID="22" presetClass="entr" presetSubtype="8" fill="hold" nodeType="afterEffect">
                                  <p:stCondLst>
                                    <p:cond delay="0"/>
                                  </p:stCondLst>
                                  <p:childTnLst>
                                    <p:set>
                                      <p:cBhvr>
                                        <p:cTn id="38" dur="1" fill="hold">
                                          <p:stCondLst>
                                            <p:cond delay="0"/>
                                          </p:stCondLst>
                                        </p:cTn>
                                        <p:tgtEl>
                                          <p:spTgt spid="125968"/>
                                        </p:tgtEl>
                                        <p:attrNameLst>
                                          <p:attrName>style.visibility</p:attrName>
                                        </p:attrNameLst>
                                      </p:cBhvr>
                                      <p:to>
                                        <p:strVal val="visible"/>
                                      </p:to>
                                    </p:set>
                                    <p:animEffect transition="in" filter="wipe(left)">
                                      <p:cBhvr>
                                        <p:cTn id="39" dur="500"/>
                                        <p:tgtEl>
                                          <p:spTgt spid="12596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lt">
                                    <p:tmAbs val="100"/>
                                  </p:iterate>
                                  <p:childTnLst>
                                    <p:set>
                                      <p:cBhvr>
                                        <p:cTn id="43" dur="1" fill="hold">
                                          <p:stCondLst>
                                            <p:cond delay="0"/>
                                          </p:stCondLst>
                                        </p:cTn>
                                        <p:tgtEl>
                                          <p:spTgt spid="125969"/>
                                        </p:tgtEl>
                                        <p:attrNameLst>
                                          <p:attrName>style.visibility</p:attrName>
                                        </p:attrNameLst>
                                      </p:cBhvr>
                                      <p:to>
                                        <p:strVal val="visible"/>
                                      </p:to>
                                    </p:set>
                                  </p:childTnLst>
                                </p:cTn>
                              </p:par>
                            </p:childTnLst>
                          </p:cTn>
                        </p:par>
                        <p:par>
                          <p:cTn id="44" fill="hold" nodeType="afterGroup">
                            <p:stCondLst>
                              <p:cond delay="6101"/>
                            </p:stCondLst>
                            <p:childTnLst>
                              <p:par>
                                <p:cTn id="45" presetID="22" presetClass="entr" presetSubtype="8" fill="hold" nodeType="afterEffect">
                                  <p:stCondLst>
                                    <p:cond delay="0"/>
                                  </p:stCondLst>
                                  <p:childTnLst>
                                    <p:set>
                                      <p:cBhvr>
                                        <p:cTn id="46" dur="1" fill="hold">
                                          <p:stCondLst>
                                            <p:cond delay="0"/>
                                          </p:stCondLst>
                                        </p:cTn>
                                        <p:tgtEl>
                                          <p:spTgt spid="125970"/>
                                        </p:tgtEl>
                                        <p:attrNameLst>
                                          <p:attrName>style.visibility</p:attrName>
                                        </p:attrNameLst>
                                      </p:cBhvr>
                                      <p:to>
                                        <p:strVal val="visible"/>
                                      </p:to>
                                    </p:set>
                                    <p:animEffect transition="in" filter="wipe(left)">
                                      <p:cBhvr>
                                        <p:cTn id="47" dur="500"/>
                                        <p:tgtEl>
                                          <p:spTgt spid="12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p:bldP spid="125963" grpId="0"/>
      <p:bldP spid="125964" grpId="0"/>
      <p:bldP spid="125967" grpId="0"/>
      <p:bldP spid="12596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ea typeface="宋体" charset="-122"/>
              </a:rPr>
              <a:t>2.5.4 </a:t>
            </a:r>
            <a:r>
              <a:rPr lang="zh-CN" altLang="en-US" smtClean="0">
                <a:ea typeface="宋体" charset="-122"/>
              </a:rPr>
              <a:t>最大功率传输定理</a:t>
            </a:r>
            <a:r>
              <a:rPr lang="zh-CN" altLang="en-US" smtClean="0">
                <a:ea typeface="楷体_GB2312" pitchFamily="49" charset="-122"/>
              </a:rPr>
              <a:t>（</a:t>
            </a:r>
            <a:r>
              <a:rPr lang="zh-CN" altLang="en-US" smtClean="0">
                <a:ea typeface="宋体" charset="-122"/>
              </a:rPr>
              <a:t>续</a:t>
            </a:r>
            <a:r>
              <a:rPr lang="en-US" altLang="zh-CN" smtClean="0">
                <a:ea typeface="宋体" charset="-122"/>
              </a:rPr>
              <a:t>2</a:t>
            </a:r>
            <a:r>
              <a:rPr lang="zh-CN" altLang="en-US" smtClean="0">
                <a:ea typeface="楷体_GB2312" pitchFamily="49" charset="-122"/>
              </a:rPr>
              <a:t>）</a:t>
            </a:r>
          </a:p>
        </p:txBody>
      </p:sp>
      <p:sp>
        <p:nvSpPr>
          <p:cNvPr id="68611" name="Rectangle 3"/>
          <p:cNvSpPr>
            <a:spLocks noGrp="1" noChangeArrowheads="1"/>
          </p:cNvSpPr>
          <p:nvPr>
            <p:ph sz="quarter" idx="11"/>
          </p:nvPr>
        </p:nvSpPr>
        <p:spPr/>
        <p:txBody>
          <a:bodyPr/>
          <a:lstStyle/>
          <a:p>
            <a:pPr eaLnBrk="1" hangingPunct="1">
              <a:buFont typeface="Wingdings" pitchFamily="2" charset="2"/>
              <a:buNone/>
            </a:pPr>
            <a:r>
              <a:rPr lang="zh-CN" altLang="en-US" smtClean="0">
                <a:ea typeface="宋体" charset="-122"/>
              </a:rPr>
              <a:t>例： 在图示电路中，若电阻</a:t>
            </a:r>
            <a:r>
              <a:rPr lang="en-US" altLang="zh-CN" i="1" smtClean="0">
                <a:ea typeface="宋体" charset="-122"/>
              </a:rPr>
              <a:t>R</a:t>
            </a:r>
            <a:r>
              <a:rPr lang="zh-CN" altLang="en-US" smtClean="0">
                <a:ea typeface="宋体" charset="-122"/>
              </a:rPr>
              <a:t>可变，问</a:t>
            </a:r>
            <a:r>
              <a:rPr lang="en-US" altLang="zh-CN" i="1" smtClean="0">
                <a:ea typeface="宋体" charset="-122"/>
              </a:rPr>
              <a:t>R</a:t>
            </a:r>
            <a:r>
              <a:rPr lang="zh-CN" altLang="en-US" smtClean="0">
                <a:ea typeface="宋体" charset="-122"/>
              </a:rPr>
              <a:t>等于多大时，它才能从电路中吸取最大功率？并求此最大功率。</a:t>
            </a:r>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089150"/>
            <a:ext cx="64611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Rectangle 5"/>
          <p:cNvSpPr>
            <a:spLocks noChangeArrowheads="1"/>
          </p:cNvSpPr>
          <p:nvPr/>
        </p:nvSpPr>
        <p:spPr bwMode="auto">
          <a:xfrm>
            <a:off x="571500" y="5075238"/>
            <a:ext cx="7927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p>
            <a:r>
              <a:rPr lang="zh-CN" altLang="en-US" sz="2800" b="1">
                <a:solidFill>
                  <a:schemeClr val="tx2"/>
                </a:solidFill>
                <a:latin typeface="Times New Roman" pitchFamily="18" charset="0"/>
                <a:cs typeface="Times New Roman" pitchFamily="18" charset="0"/>
              </a:rPr>
              <a:t>利用电源等效变换可以获得</a:t>
            </a:r>
            <a:r>
              <a:rPr lang="en-US" altLang="zh-CN" sz="2800" b="1">
                <a:solidFill>
                  <a:schemeClr val="tx2"/>
                </a:solidFill>
                <a:latin typeface="Times New Roman" pitchFamily="18" charset="0"/>
                <a:cs typeface="Times New Roman" pitchFamily="18" charset="0"/>
              </a:rPr>
              <a:t>a-b</a:t>
            </a:r>
            <a:r>
              <a:rPr lang="zh-CN" altLang="en-US" sz="2800" b="1">
                <a:solidFill>
                  <a:schemeClr val="tx2"/>
                </a:solidFill>
                <a:latin typeface="Times New Roman" pitchFamily="18" charset="0"/>
                <a:cs typeface="Times New Roman" pitchFamily="18" charset="0"/>
              </a:rPr>
              <a:t>左侧等效电源的参数（ 戴维宁等效电路）。</a:t>
            </a:r>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83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69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smtClean="0">
                <a:ea typeface="宋体" charset="-122"/>
              </a:rPr>
              <a:t>2.5.4 </a:t>
            </a:r>
            <a:r>
              <a:rPr lang="zh-CN" altLang="en-US" smtClean="0">
                <a:ea typeface="宋体" charset="-122"/>
              </a:rPr>
              <a:t>最大功率传输定理</a:t>
            </a:r>
            <a:r>
              <a:rPr lang="zh-CN" altLang="en-US" smtClean="0">
                <a:ea typeface="楷体_GB2312" pitchFamily="49" charset="-122"/>
              </a:rPr>
              <a:t>（</a:t>
            </a:r>
            <a:r>
              <a:rPr lang="zh-CN" altLang="en-US" smtClean="0">
                <a:ea typeface="宋体" charset="-122"/>
              </a:rPr>
              <a:t>续</a:t>
            </a:r>
            <a:r>
              <a:rPr lang="en-US" altLang="zh-CN" smtClean="0">
                <a:ea typeface="宋体" charset="-122"/>
              </a:rPr>
              <a:t>3</a:t>
            </a:r>
            <a:r>
              <a:rPr lang="zh-CN" altLang="en-US" smtClean="0">
                <a:ea typeface="楷体_GB2312" pitchFamily="49" charset="-122"/>
              </a:rPr>
              <a:t>）</a:t>
            </a:r>
          </a:p>
        </p:txBody>
      </p:sp>
      <p:pic>
        <p:nvPicPr>
          <p:cNvPr id="337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45" y="741957"/>
            <a:ext cx="5853112" cy="556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Oval 7"/>
          <p:cNvSpPr>
            <a:spLocks noChangeArrowheads="1"/>
          </p:cNvSpPr>
          <p:nvPr/>
        </p:nvSpPr>
        <p:spPr bwMode="auto">
          <a:xfrm>
            <a:off x="1029470" y="1052736"/>
            <a:ext cx="1600200" cy="1296144"/>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noAutofit/>
          </a:bodyPr>
          <a:lstStyle/>
          <a:p>
            <a:endParaRPr lang="zh-CN" altLang="en-US"/>
          </a:p>
        </p:txBody>
      </p:sp>
      <p:sp>
        <p:nvSpPr>
          <p:cNvPr id="33799" name="Oval 8"/>
          <p:cNvSpPr>
            <a:spLocks noChangeArrowheads="1"/>
          </p:cNvSpPr>
          <p:nvPr/>
        </p:nvSpPr>
        <p:spPr bwMode="auto">
          <a:xfrm>
            <a:off x="433364" y="2990726"/>
            <a:ext cx="898276" cy="1167855"/>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sp>
        <p:nvSpPr>
          <p:cNvPr id="33800" name="Oval 9"/>
          <p:cNvSpPr>
            <a:spLocks noChangeArrowheads="1"/>
          </p:cNvSpPr>
          <p:nvPr/>
        </p:nvSpPr>
        <p:spPr bwMode="auto">
          <a:xfrm>
            <a:off x="3712345" y="2821582"/>
            <a:ext cx="1157287" cy="1471514"/>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noAutofit/>
          </a:bodyPr>
          <a:lstStyle/>
          <a:p>
            <a:endParaRPr lang="zh-CN" altLang="en-US"/>
          </a:p>
        </p:txBody>
      </p:sp>
      <p:sp>
        <p:nvSpPr>
          <p:cNvPr id="33801" name="Oval 10"/>
          <p:cNvSpPr>
            <a:spLocks noChangeArrowheads="1"/>
          </p:cNvSpPr>
          <p:nvPr/>
        </p:nvSpPr>
        <p:spPr bwMode="auto">
          <a:xfrm>
            <a:off x="1004070" y="4437112"/>
            <a:ext cx="1335682" cy="1584176"/>
          </a:xfrm>
          <a:prstGeom prst="ellipse">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noAutofit/>
          </a:bodyPr>
          <a:lstStyle/>
          <a:p>
            <a:endParaRPr lang="zh-CN" altLang="en-US"/>
          </a:p>
        </p:txBody>
      </p:sp>
      <p:sp>
        <p:nvSpPr>
          <p:cNvPr id="33802" name="Rectangle 17"/>
          <p:cNvSpPr>
            <a:spLocks noChangeArrowheads="1"/>
          </p:cNvSpPr>
          <p:nvPr/>
        </p:nvSpPr>
        <p:spPr bwMode="auto">
          <a:xfrm>
            <a:off x="-540568" y="2821582"/>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33794" name="Object 2"/>
          <p:cNvGraphicFramePr>
            <a:graphicFrameLocks noChangeAspect="1"/>
          </p:cNvGraphicFramePr>
          <p:nvPr>
            <p:extLst>
              <p:ext uri="{D42A27DB-BD31-4B8C-83A1-F6EECF244321}">
                <p14:modId xmlns:p14="http://schemas.microsoft.com/office/powerpoint/2010/main" val="3762289019"/>
              </p:ext>
            </p:extLst>
          </p:nvPr>
        </p:nvGraphicFramePr>
        <p:xfrm>
          <a:off x="6238057" y="1984970"/>
          <a:ext cx="2193925" cy="706437"/>
        </p:xfrm>
        <a:graphic>
          <a:graphicData uri="http://schemas.openxmlformats.org/presentationml/2006/ole">
            <mc:AlternateContent xmlns:mc="http://schemas.openxmlformats.org/markup-compatibility/2006">
              <mc:Choice xmlns:v="urn:schemas-microsoft-com:vml" Requires="v">
                <p:oleObj spid="_x0000_s33880" name="Equation" r:id="rId4" imgW="1218671" imgH="393529" progId="">
                  <p:embed/>
                </p:oleObj>
              </mc:Choice>
              <mc:Fallback>
                <p:oleObj name="Equation" r:id="rId4" imgW="1218671" imgH="393529" progId="">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057" y="1984970"/>
                        <a:ext cx="219392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3" name="Rectangle 18"/>
          <p:cNvSpPr>
            <a:spLocks noChangeArrowheads="1"/>
          </p:cNvSpPr>
          <p:nvPr/>
        </p:nvSpPr>
        <p:spPr bwMode="auto">
          <a:xfrm>
            <a:off x="6245995" y="1557932"/>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r>
              <a:rPr lang="zh-CN" altLang="en-US" sz="2400" b="1">
                <a:solidFill>
                  <a:schemeClr val="tx2"/>
                </a:solidFill>
              </a:rPr>
              <a:t>当 </a:t>
            </a:r>
          </a:p>
        </p:txBody>
      </p:sp>
      <p:sp>
        <p:nvSpPr>
          <p:cNvPr id="33804" name="Rectangle 19"/>
          <p:cNvSpPr>
            <a:spLocks noChangeArrowheads="1"/>
          </p:cNvSpPr>
          <p:nvPr/>
        </p:nvSpPr>
        <p:spPr bwMode="auto">
          <a:xfrm>
            <a:off x="6187257" y="2899370"/>
            <a:ext cx="24161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p>
            <a:pPr>
              <a:lnSpc>
                <a:spcPct val="150000"/>
              </a:lnSpc>
            </a:pPr>
            <a:r>
              <a:rPr lang="zh-CN" altLang="en-US" sz="2400" b="1">
                <a:solidFill>
                  <a:schemeClr val="tx2"/>
                </a:solidFill>
              </a:rPr>
              <a:t>获得最大功率，其值为 </a:t>
            </a:r>
          </a:p>
        </p:txBody>
      </p:sp>
      <p:sp>
        <p:nvSpPr>
          <p:cNvPr id="33805" name="Rectangle 21"/>
          <p:cNvSpPr>
            <a:spLocks noChangeArrowheads="1"/>
          </p:cNvSpPr>
          <p:nvPr/>
        </p:nvSpPr>
        <p:spPr bwMode="auto">
          <a:xfrm>
            <a:off x="-540568" y="2712045"/>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33795" name="Object 3"/>
          <p:cNvGraphicFramePr>
            <a:graphicFrameLocks noChangeAspect="1"/>
          </p:cNvGraphicFramePr>
          <p:nvPr>
            <p:extLst>
              <p:ext uri="{D42A27DB-BD31-4B8C-83A1-F6EECF244321}">
                <p14:modId xmlns:p14="http://schemas.microsoft.com/office/powerpoint/2010/main" val="3008517559"/>
              </p:ext>
            </p:extLst>
          </p:nvPr>
        </p:nvGraphicFramePr>
        <p:xfrm>
          <a:off x="6301557" y="4175720"/>
          <a:ext cx="1773238" cy="1381125"/>
        </p:xfrm>
        <a:graphic>
          <a:graphicData uri="http://schemas.openxmlformats.org/presentationml/2006/ole">
            <mc:AlternateContent xmlns:mc="http://schemas.openxmlformats.org/markup-compatibility/2006">
              <mc:Choice xmlns:v="urn:schemas-microsoft-com:vml" Requires="v">
                <p:oleObj spid="_x0000_s33881" name="Equation" r:id="rId6" imgW="1079500" imgH="838200" progId="">
                  <p:embed/>
                </p:oleObj>
              </mc:Choice>
              <mc:Fallback>
                <p:oleObj name="Equation" r:id="rId6" imgW="1079500" imgH="838200" progId="">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1557" y="4175720"/>
                        <a:ext cx="17732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84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dirty="0" smtClean="0">
                <a:ea typeface="宋体" charset="-122"/>
              </a:rPr>
              <a:t>2.5.4 </a:t>
            </a:r>
            <a:r>
              <a:rPr lang="zh-CN" altLang="en-US" dirty="0" smtClean="0">
                <a:ea typeface="宋体" charset="-122"/>
              </a:rPr>
              <a:t>最大功率传输定理</a:t>
            </a:r>
            <a:r>
              <a:rPr lang="zh-CN" altLang="en-US" dirty="0" smtClean="0">
                <a:ea typeface="楷体_GB2312" pitchFamily="49" charset="-122"/>
              </a:rPr>
              <a:t>（</a:t>
            </a:r>
            <a:r>
              <a:rPr lang="zh-CN" altLang="en-US" dirty="0" smtClean="0">
                <a:ea typeface="宋体" charset="-122"/>
              </a:rPr>
              <a:t>续</a:t>
            </a:r>
            <a:r>
              <a:rPr lang="en-US" altLang="zh-CN" dirty="0" smtClean="0">
                <a:ea typeface="宋体" charset="-122"/>
              </a:rPr>
              <a:t>4</a:t>
            </a:r>
            <a:r>
              <a:rPr lang="zh-CN" altLang="en-US" dirty="0" smtClean="0">
                <a:ea typeface="楷体_GB2312" pitchFamily="49" charset="-122"/>
              </a:rPr>
              <a:t>）</a:t>
            </a:r>
          </a:p>
        </p:txBody>
      </p:sp>
      <p:sp>
        <p:nvSpPr>
          <p:cNvPr id="33802" name="Rectangle 17"/>
          <p:cNvSpPr>
            <a:spLocks noChangeArrowheads="1"/>
          </p:cNvSpPr>
          <p:nvPr/>
        </p:nvSpPr>
        <p:spPr bwMode="auto">
          <a:xfrm>
            <a:off x="-540568" y="2821582"/>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sp>
        <p:nvSpPr>
          <p:cNvPr id="33805" name="Rectangle 21"/>
          <p:cNvSpPr>
            <a:spLocks noChangeArrowheads="1"/>
          </p:cNvSpPr>
          <p:nvPr/>
        </p:nvSpPr>
        <p:spPr bwMode="auto">
          <a:xfrm>
            <a:off x="-540568" y="2712045"/>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sp>
        <p:nvSpPr>
          <p:cNvPr id="2" name="灯片编号占位符 1"/>
          <p:cNvSpPr>
            <a:spLocks noGrp="1"/>
          </p:cNvSpPr>
          <p:nvPr>
            <p:ph type="sldNum" sz="quarter" idx="10"/>
          </p:nvPr>
        </p:nvSpPr>
        <p:spPr/>
        <p:txBody>
          <a:bodyPr/>
          <a:lstStyle/>
          <a:p>
            <a:pPr>
              <a:defRPr/>
            </a:pPr>
            <a:fld id="{7C1ED1AF-DC7E-464E-B6EB-EEA774D5DC26}" type="slidenum">
              <a:rPr lang="zh-CN" altLang="en-US" smtClean="0"/>
              <a:pPr>
                <a:defRPr/>
              </a:pPr>
              <a:t>85</a:t>
            </a:fld>
            <a:endParaRPr lang="zh-CN" altLang="en-US"/>
          </a:p>
        </p:txBody>
      </p:sp>
      <p:pic>
        <p:nvPicPr>
          <p:cNvPr id="1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6414"/>
          <a:stretch/>
        </p:blipFill>
        <p:spPr bwMode="auto">
          <a:xfrm>
            <a:off x="1043608" y="664758"/>
            <a:ext cx="54006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9512" y="3350083"/>
            <a:ext cx="4185761" cy="461665"/>
          </a:xfrm>
          <a:prstGeom prst="rect">
            <a:avLst/>
          </a:prstGeom>
          <a:noFill/>
        </p:spPr>
        <p:txBody>
          <a:bodyPr wrap="none" rtlCol="0">
            <a:spAutoFit/>
          </a:bodyPr>
          <a:lstStyle/>
          <a:p>
            <a:r>
              <a:rPr lang="zh-CN" altLang="en-US" sz="2400" b="1" dirty="0" smtClean="0"/>
              <a:t>叠加定理确定等效电源参数：</a:t>
            </a:r>
            <a:endParaRPr lang="zh-CN" altLang="en-US" sz="2400" b="1" dirty="0"/>
          </a:p>
        </p:txBody>
      </p:sp>
      <p:graphicFrame>
        <p:nvGraphicFramePr>
          <p:cNvPr id="18" name="Object 3"/>
          <p:cNvGraphicFramePr>
            <a:graphicFrameLocks noChangeAspect="1"/>
          </p:cNvGraphicFramePr>
          <p:nvPr>
            <p:extLst>
              <p:ext uri="{D42A27DB-BD31-4B8C-83A1-F6EECF244321}">
                <p14:modId xmlns:p14="http://schemas.microsoft.com/office/powerpoint/2010/main" val="3806689099"/>
              </p:ext>
            </p:extLst>
          </p:nvPr>
        </p:nvGraphicFramePr>
        <p:xfrm>
          <a:off x="637528" y="4092373"/>
          <a:ext cx="812160" cy="457200"/>
        </p:xfrm>
        <a:graphic>
          <a:graphicData uri="http://schemas.openxmlformats.org/presentationml/2006/ole">
            <mc:AlternateContent xmlns:mc="http://schemas.openxmlformats.org/markup-compatibility/2006">
              <mc:Choice xmlns:v="urn:schemas-microsoft-com:vml" Requires="v">
                <p:oleObj spid="_x0000_s44080" name="Equation" r:id="rId4" imgW="406080" imgH="228600" progId="">
                  <p:embed/>
                </p:oleObj>
              </mc:Choice>
              <mc:Fallback>
                <p:oleObj name="Equation" r:id="rId4" imgW="406080" imgH="228600"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28" y="4092373"/>
                        <a:ext cx="81216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
          <p:cNvGraphicFramePr>
            <a:graphicFrameLocks noChangeAspect="1"/>
          </p:cNvGraphicFramePr>
          <p:nvPr>
            <p:extLst>
              <p:ext uri="{D42A27DB-BD31-4B8C-83A1-F6EECF244321}">
                <p14:modId xmlns:p14="http://schemas.microsoft.com/office/powerpoint/2010/main" val="1445127736"/>
              </p:ext>
            </p:extLst>
          </p:nvPr>
        </p:nvGraphicFramePr>
        <p:xfrm>
          <a:off x="1534156" y="3927273"/>
          <a:ext cx="506413" cy="787400"/>
        </p:xfrm>
        <a:graphic>
          <a:graphicData uri="http://schemas.openxmlformats.org/presentationml/2006/ole">
            <mc:AlternateContent xmlns:mc="http://schemas.openxmlformats.org/markup-compatibility/2006">
              <mc:Choice xmlns:v="urn:schemas-microsoft-com:vml" Requires="v">
                <p:oleObj spid="_x0000_s44081" name="Equation" r:id="rId6" imgW="253800" imgH="393480" progId="">
                  <p:embed/>
                </p:oleObj>
              </mc:Choice>
              <mc:Fallback>
                <p:oleObj name="Equation" r:id="rId6" imgW="253800" imgH="393480" progId="">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156" y="3927273"/>
                        <a:ext cx="506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
          <p:cNvGraphicFramePr>
            <a:graphicFrameLocks noChangeAspect="1"/>
          </p:cNvGraphicFramePr>
          <p:nvPr>
            <p:extLst>
              <p:ext uri="{D42A27DB-BD31-4B8C-83A1-F6EECF244321}">
                <p14:modId xmlns:p14="http://schemas.microsoft.com/office/powerpoint/2010/main" val="3742058835"/>
              </p:ext>
            </p:extLst>
          </p:nvPr>
        </p:nvGraphicFramePr>
        <p:xfrm>
          <a:off x="2108795" y="3927273"/>
          <a:ext cx="735013" cy="787400"/>
        </p:xfrm>
        <a:graphic>
          <a:graphicData uri="http://schemas.openxmlformats.org/presentationml/2006/ole">
            <mc:AlternateContent xmlns:mc="http://schemas.openxmlformats.org/markup-compatibility/2006">
              <mc:Choice xmlns:v="urn:schemas-microsoft-com:vml" Requires="v">
                <p:oleObj spid="_x0000_s44082" name="Equation" r:id="rId8" imgW="368280" imgH="393480" progId="">
                  <p:embed/>
                </p:oleObj>
              </mc:Choice>
              <mc:Fallback>
                <p:oleObj name="Equation" r:id="rId8" imgW="368280" imgH="393480" progId="">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8795" y="3927273"/>
                        <a:ext cx="7350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3"/>
          <p:cNvGraphicFramePr>
            <a:graphicFrameLocks noChangeAspect="1"/>
          </p:cNvGraphicFramePr>
          <p:nvPr>
            <p:extLst>
              <p:ext uri="{D42A27DB-BD31-4B8C-83A1-F6EECF244321}">
                <p14:modId xmlns:p14="http://schemas.microsoft.com/office/powerpoint/2010/main" val="1325669080"/>
              </p:ext>
            </p:extLst>
          </p:nvPr>
        </p:nvGraphicFramePr>
        <p:xfrm>
          <a:off x="2839306" y="3927273"/>
          <a:ext cx="1419225" cy="787400"/>
        </p:xfrm>
        <a:graphic>
          <a:graphicData uri="http://schemas.openxmlformats.org/presentationml/2006/ole">
            <mc:AlternateContent xmlns:mc="http://schemas.openxmlformats.org/markup-compatibility/2006">
              <mc:Choice xmlns:v="urn:schemas-microsoft-com:vml" Requires="v">
                <p:oleObj spid="_x0000_s44083" name="Equation" r:id="rId10" imgW="711000" imgH="393480" progId="">
                  <p:embed/>
                </p:oleObj>
              </mc:Choice>
              <mc:Fallback>
                <p:oleObj name="Equation" r:id="rId10" imgW="711000" imgH="393480" progId="">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9306" y="3927273"/>
                        <a:ext cx="14192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3"/>
          <p:cNvGraphicFramePr>
            <a:graphicFrameLocks noChangeAspect="1"/>
          </p:cNvGraphicFramePr>
          <p:nvPr>
            <p:extLst>
              <p:ext uri="{D42A27DB-BD31-4B8C-83A1-F6EECF244321}">
                <p14:modId xmlns:p14="http://schemas.microsoft.com/office/powerpoint/2010/main" val="932352158"/>
              </p:ext>
            </p:extLst>
          </p:nvPr>
        </p:nvGraphicFramePr>
        <p:xfrm>
          <a:off x="4211960" y="3927273"/>
          <a:ext cx="1165225" cy="787400"/>
        </p:xfrm>
        <a:graphic>
          <a:graphicData uri="http://schemas.openxmlformats.org/presentationml/2006/ole">
            <mc:AlternateContent xmlns:mc="http://schemas.openxmlformats.org/markup-compatibility/2006">
              <mc:Choice xmlns:v="urn:schemas-microsoft-com:vml" Requires="v">
                <p:oleObj spid="_x0000_s44084" name="Equation" r:id="rId12" imgW="583920" imgH="393480" progId="">
                  <p:embed/>
                </p:oleObj>
              </mc:Choice>
              <mc:Fallback>
                <p:oleObj name="Equation" r:id="rId12" imgW="583920" imgH="393480" progId="">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960" y="3927273"/>
                        <a:ext cx="11652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1276652943"/>
              </p:ext>
            </p:extLst>
          </p:nvPr>
        </p:nvGraphicFramePr>
        <p:xfrm>
          <a:off x="5379189" y="3953997"/>
          <a:ext cx="3165475" cy="787400"/>
        </p:xfrm>
        <a:graphic>
          <a:graphicData uri="http://schemas.openxmlformats.org/presentationml/2006/ole">
            <mc:AlternateContent xmlns:mc="http://schemas.openxmlformats.org/markup-compatibility/2006">
              <mc:Choice xmlns:v="urn:schemas-microsoft-com:vml" Requires="v">
                <p:oleObj spid="_x0000_s44085" name="Equation" r:id="rId14" imgW="1587240" imgH="393480" progId="">
                  <p:embed/>
                </p:oleObj>
              </mc:Choice>
              <mc:Fallback>
                <p:oleObj name="Equation" r:id="rId14" imgW="1587240" imgH="393480" progId="">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79189" y="3953997"/>
                        <a:ext cx="31654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3"/>
          <p:cNvGraphicFramePr>
            <a:graphicFrameLocks noChangeAspect="1"/>
          </p:cNvGraphicFramePr>
          <p:nvPr>
            <p:extLst>
              <p:ext uri="{D42A27DB-BD31-4B8C-83A1-F6EECF244321}">
                <p14:modId xmlns:p14="http://schemas.microsoft.com/office/powerpoint/2010/main" val="3714088258"/>
              </p:ext>
            </p:extLst>
          </p:nvPr>
        </p:nvGraphicFramePr>
        <p:xfrm>
          <a:off x="688244" y="4703763"/>
          <a:ext cx="3570287" cy="787400"/>
        </p:xfrm>
        <a:graphic>
          <a:graphicData uri="http://schemas.openxmlformats.org/presentationml/2006/ole">
            <mc:AlternateContent xmlns:mc="http://schemas.openxmlformats.org/markup-compatibility/2006">
              <mc:Choice xmlns:v="urn:schemas-microsoft-com:vml" Requires="v">
                <p:oleObj spid="_x0000_s44086" name="Equation" r:id="rId16" imgW="1790640" imgH="393480" progId="">
                  <p:embed/>
                </p:oleObj>
              </mc:Choice>
              <mc:Fallback>
                <p:oleObj name="Equation" r:id="rId16" imgW="1790640" imgH="393480" progId="">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8244" y="4703763"/>
                        <a:ext cx="357028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3"/>
          <p:cNvGraphicFramePr>
            <a:graphicFrameLocks noChangeAspect="1"/>
          </p:cNvGraphicFramePr>
          <p:nvPr>
            <p:extLst>
              <p:ext uri="{D42A27DB-BD31-4B8C-83A1-F6EECF244321}">
                <p14:modId xmlns:p14="http://schemas.microsoft.com/office/powerpoint/2010/main" val="3457356485"/>
              </p:ext>
            </p:extLst>
          </p:nvPr>
        </p:nvGraphicFramePr>
        <p:xfrm>
          <a:off x="323528" y="5397341"/>
          <a:ext cx="4754563" cy="985837"/>
        </p:xfrm>
        <a:graphic>
          <a:graphicData uri="http://schemas.openxmlformats.org/presentationml/2006/ole">
            <mc:AlternateContent xmlns:mc="http://schemas.openxmlformats.org/markup-compatibility/2006">
              <mc:Choice xmlns:v="urn:schemas-microsoft-com:vml" Requires="v">
                <p:oleObj spid="_x0000_s44087" name="Equation" r:id="rId18" imgW="2209680" imgH="457200" progId="">
                  <p:embed/>
                </p:oleObj>
              </mc:Choice>
              <mc:Fallback>
                <p:oleObj name="Equation" r:id="rId18" imgW="2209680" imgH="457200" progId="">
                  <p:embed/>
                  <p:pic>
                    <p:nvPicPr>
                      <p:cNvPr id="0" name="Picture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528" y="5397341"/>
                        <a:ext cx="4754563"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087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Text Box 3"/>
          <p:cNvSpPr txBox="1">
            <a:spLocks noChangeArrowheads="1"/>
          </p:cNvSpPr>
          <p:nvPr/>
        </p:nvSpPr>
        <p:spPr bwMode="auto">
          <a:xfrm>
            <a:off x="95249" y="859971"/>
            <a:ext cx="598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FF0000"/>
                </a:solidFill>
                <a:latin typeface="Times New Roman" panose="02020603050405020304" pitchFamily="18" charset="0"/>
                <a:cs typeface="Times New Roman" panose="02020603050405020304" pitchFamily="18" charset="0"/>
              </a:rPr>
              <a:t>一、具有相同拓扑结构的电路</a:t>
            </a:r>
          </a:p>
        </p:txBody>
      </p:sp>
      <p:grpSp>
        <p:nvGrpSpPr>
          <p:cNvPr id="392196" name="Group 4"/>
          <p:cNvGrpSpPr>
            <a:grpSpLocks/>
          </p:cNvGrpSpPr>
          <p:nvPr/>
        </p:nvGrpSpPr>
        <p:grpSpPr bwMode="auto">
          <a:xfrm>
            <a:off x="1085850" y="1347788"/>
            <a:ext cx="7029450" cy="2489200"/>
            <a:chOff x="720" y="1072"/>
            <a:chExt cx="4428" cy="1568"/>
          </a:xfrm>
        </p:grpSpPr>
        <p:grpSp>
          <p:nvGrpSpPr>
            <p:cNvPr id="392203" name="Group 11"/>
            <p:cNvGrpSpPr>
              <a:grpSpLocks/>
            </p:cNvGrpSpPr>
            <p:nvPr/>
          </p:nvGrpSpPr>
          <p:grpSpPr bwMode="auto">
            <a:xfrm>
              <a:off x="720" y="1072"/>
              <a:ext cx="2016" cy="1568"/>
              <a:chOff x="672" y="1177"/>
              <a:chExt cx="2016" cy="1568"/>
            </a:xfrm>
          </p:grpSpPr>
          <p:sp>
            <p:nvSpPr>
              <p:cNvPr id="392204" name="Rectangle 12"/>
              <p:cNvSpPr>
                <a:spLocks noChangeArrowheads="1"/>
              </p:cNvSpPr>
              <p:nvPr/>
            </p:nvSpPr>
            <p:spPr bwMode="auto">
              <a:xfrm>
                <a:off x="912" y="1465"/>
                <a:ext cx="1488" cy="115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05" name="Line 13"/>
              <p:cNvSpPr>
                <a:spLocks noChangeShapeType="1"/>
              </p:cNvSpPr>
              <p:nvPr/>
            </p:nvSpPr>
            <p:spPr bwMode="auto">
              <a:xfrm>
                <a:off x="912" y="2041"/>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06" name="Line 14"/>
              <p:cNvSpPr>
                <a:spLocks noChangeShapeType="1"/>
              </p:cNvSpPr>
              <p:nvPr/>
            </p:nvSpPr>
            <p:spPr bwMode="auto">
              <a:xfrm>
                <a:off x="1632" y="1465"/>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07" name="Rectangle 15"/>
              <p:cNvSpPr>
                <a:spLocks noChangeArrowheads="1"/>
              </p:cNvSpPr>
              <p:nvPr/>
            </p:nvSpPr>
            <p:spPr bwMode="auto">
              <a:xfrm>
                <a:off x="1920" y="1417"/>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08" name="Rectangle 16"/>
              <p:cNvSpPr>
                <a:spLocks noChangeArrowheads="1"/>
              </p:cNvSpPr>
              <p:nvPr/>
            </p:nvSpPr>
            <p:spPr bwMode="auto">
              <a:xfrm>
                <a:off x="1152" y="1417"/>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09" name="Rectangle 17"/>
              <p:cNvSpPr>
                <a:spLocks noChangeArrowheads="1"/>
              </p:cNvSpPr>
              <p:nvPr/>
            </p:nvSpPr>
            <p:spPr bwMode="auto">
              <a:xfrm>
                <a:off x="1872" y="1993"/>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10" name="Rectangle 18"/>
              <p:cNvSpPr>
                <a:spLocks noChangeArrowheads="1"/>
              </p:cNvSpPr>
              <p:nvPr/>
            </p:nvSpPr>
            <p:spPr bwMode="auto">
              <a:xfrm>
                <a:off x="1104" y="1993"/>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11" name="Oval 19"/>
              <p:cNvSpPr>
                <a:spLocks noChangeArrowheads="1"/>
              </p:cNvSpPr>
              <p:nvPr/>
            </p:nvSpPr>
            <p:spPr bwMode="auto">
              <a:xfrm>
                <a:off x="1488" y="2473"/>
                <a:ext cx="272" cy="27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392212" name="AutoShape 20"/>
              <p:cNvCxnSpPr>
                <a:cxnSpLocks noChangeShapeType="1"/>
                <a:stCxn id="392211" idx="2"/>
                <a:endCxn id="392211" idx="6"/>
              </p:cNvCxnSpPr>
              <p:nvPr/>
            </p:nvCxnSpPr>
            <p:spPr bwMode="auto">
              <a:xfrm>
                <a:off x="1479" y="2609"/>
                <a:ext cx="29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2213" name="Text Box 21"/>
              <p:cNvSpPr txBox="1">
                <a:spLocks noChangeArrowheads="1"/>
              </p:cNvSpPr>
              <p:nvPr/>
            </p:nvSpPr>
            <p:spPr bwMode="auto">
              <a:xfrm>
                <a:off x="1296" y="2377"/>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a:t>
                </a:r>
              </a:p>
            </p:txBody>
          </p:sp>
          <p:sp>
            <p:nvSpPr>
              <p:cNvPr id="392214" name="Text Box 22"/>
              <p:cNvSpPr txBox="1">
                <a:spLocks noChangeArrowheads="1"/>
              </p:cNvSpPr>
              <p:nvPr/>
            </p:nvSpPr>
            <p:spPr bwMode="auto">
              <a:xfrm>
                <a:off x="1728" y="2377"/>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a:t>
                </a:r>
              </a:p>
            </p:txBody>
          </p:sp>
          <p:grpSp>
            <p:nvGrpSpPr>
              <p:cNvPr id="392215" name="Group 23"/>
              <p:cNvGrpSpPr>
                <a:grpSpLocks/>
              </p:cNvGrpSpPr>
              <p:nvPr/>
            </p:nvGrpSpPr>
            <p:grpSpPr bwMode="auto">
              <a:xfrm>
                <a:off x="672" y="1897"/>
                <a:ext cx="240" cy="252"/>
                <a:chOff x="240" y="2496"/>
                <a:chExt cx="240" cy="252"/>
              </a:xfrm>
            </p:grpSpPr>
            <p:sp>
              <p:nvSpPr>
                <p:cNvPr id="392216" name="Oval 24"/>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17" name="Text Box 25"/>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1</a:t>
                  </a:r>
                </a:p>
              </p:txBody>
            </p:sp>
          </p:grpSp>
          <p:grpSp>
            <p:nvGrpSpPr>
              <p:cNvPr id="392218" name="Group 26"/>
              <p:cNvGrpSpPr>
                <a:grpSpLocks/>
              </p:cNvGrpSpPr>
              <p:nvPr/>
            </p:nvGrpSpPr>
            <p:grpSpPr bwMode="auto">
              <a:xfrm>
                <a:off x="1536" y="1177"/>
                <a:ext cx="240" cy="252"/>
                <a:chOff x="240" y="2496"/>
                <a:chExt cx="240" cy="252"/>
              </a:xfrm>
            </p:grpSpPr>
            <p:sp>
              <p:nvSpPr>
                <p:cNvPr id="392219" name="Oval 27"/>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20" name="Text Box 28"/>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2</a:t>
                  </a:r>
                </a:p>
              </p:txBody>
            </p:sp>
          </p:grpSp>
          <p:grpSp>
            <p:nvGrpSpPr>
              <p:cNvPr id="392221" name="Group 29"/>
              <p:cNvGrpSpPr>
                <a:grpSpLocks/>
              </p:cNvGrpSpPr>
              <p:nvPr/>
            </p:nvGrpSpPr>
            <p:grpSpPr bwMode="auto">
              <a:xfrm>
                <a:off x="1536" y="2041"/>
                <a:ext cx="240" cy="252"/>
                <a:chOff x="240" y="2496"/>
                <a:chExt cx="240" cy="252"/>
              </a:xfrm>
            </p:grpSpPr>
            <p:sp>
              <p:nvSpPr>
                <p:cNvPr id="392222" name="Oval 30"/>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23" name="Text Box 31"/>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3</a:t>
                  </a:r>
                </a:p>
              </p:txBody>
            </p:sp>
          </p:grpSp>
          <p:grpSp>
            <p:nvGrpSpPr>
              <p:cNvPr id="392224" name="Group 32"/>
              <p:cNvGrpSpPr>
                <a:grpSpLocks/>
              </p:cNvGrpSpPr>
              <p:nvPr/>
            </p:nvGrpSpPr>
            <p:grpSpPr bwMode="auto">
              <a:xfrm>
                <a:off x="2448" y="1897"/>
                <a:ext cx="240" cy="252"/>
                <a:chOff x="240" y="2496"/>
                <a:chExt cx="240" cy="252"/>
              </a:xfrm>
            </p:grpSpPr>
            <p:sp>
              <p:nvSpPr>
                <p:cNvPr id="392225" name="Oval 33"/>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26" name="Text Box 34"/>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4</a:t>
                  </a:r>
                </a:p>
              </p:txBody>
            </p:sp>
          </p:grpSp>
          <p:sp>
            <p:nvSpPr>
              <p:cNvPr id="392227" name="Rectangle 35"/>
              <p:cNvSpPr>
                <a:spLocks noChangeArrowheads="1"/>
              </p:cNvSpPr>
              <p:nvPr/>
            </p:nvSpPr>
            <p:spPr bwMode="auto">
              <a:xfrm rot="-5400000">
                <a:off x="1488" y="1705"/>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28" name="Oval 36"/>
              <p:cNvSpPr>
                <a:spLocks noChangeArrowheads="1"/>
              </p:cNvSpPr>
              <p:nvPr/>
            </p:nvSpPr>
            <p:spPr bwMode="auto">
              <a:xfrm>
                <a:off x="876" y="2002"/>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29" name="Oval 37"/>
              <p:cNvSpPr>
                <a:spLocks noChangeArrowheads="1"/>
              </p:cNvSpPr>
              <p:nvPr/>
            </p:nvSpPr>
            <p:spPr bwMode="auto">
              <a:xfrm>
                <a:off x="1616" y="1441"/>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30" name="Oval 38"/>
              <p:cNvSpPr>
                <a:spLocks noChangeArrowheads="1"/>
              </p:cNvSpPr>
              <p:nvPr/>
            </p:nvSpPr>
            <p:spPr bwMode="auto">
              <a:xfrm>
                <a:off x="1616" y="2016"/>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31" name="Oval 39"/>
              <p:cNvSpPr>
                <a:spLocks noChangeArrowheads="1"/>
              </p:cNvSpPr>
              <p:nvPr/>
            </p:nvSpPr>
            <p:spPr bwMode="auto">
              <a:xfrm>
                <a:off x="2384" y="2016"/>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392232" name="Group 40"/>
            <p:cNvGrpSpPr>
              <a:grpSpLocks/>
            </p:cNvGrpSpPr>
            <p:nvPr/>
          </p:nvGrpSpPr>
          <p:grpSpPr bwMode="auto">
            <a:xfrm>
              <a:off x="3132" y="1088"/>
              <a:ext cx="2016" cy="1488"/>
              <a:chOff x="3132" y="1152"/>
              <a:chExt cx="2016" cy="1488"/>
            </a:xfrm>
          </p:grpSpPr>
          <p:sp>
            <p:nvSpPr>
              <p:cNvPr id="392233" name="Rectangle 41"/>
              <p:cNvSpPr>
                <a:spLocks noChangeArrowheads="1"/>
              </p:cNvSpPr>
              <p:nvPr/>
            </p:nvSpPr>
            <p:spPr bwMode="auto">
              <a:xfrm>
                <a:off x="3372" y="1440"/>
                <a:ext cx="1488" cy="115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34" name="Line 42"/>
              <p:cNvSpPr>
                <a:spLocks noChangeShapeType="1"/>
              </p:cNvSpPr>
              <p:nvPr/>
            </p:nvSpPr>
            <p:spPr bwMode="auto">
              <a:xfrm>
                <a:off x="3372" y="2016"/>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35" name="Line 43"/>
              <p:cNvSpPr>
                <a:spLocks noChangeShapeType="1"/>
              </p:cNvSpPr>
              <p:nvPr/>
            </p:nvSpPr>
            <p:spPr bwMode="auto">
              <a:xfrm>
                <a:off x="4092" y="1440"/>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36" name="Oval 44"/>
              <p:cNvSpPr>
                <a:spLocks noChangeArrowheads="1"/>
              </p:cNvSpPr>
              <p:nvPr/>
            </p:nvSpPr>
            <p:spPr bwMode="auto">
              <a:xfrm>
                <a:off x="3552" y="1920"/>
                <a:ext cx="192" cy="19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392237" name="AutoShape 45"/>
              <p:cNvCxnSpPr>
                <a:cxnSpLocks noChangeShapeType="1"/>
                <a:stCxn id="392236" idx="0"/>
                <a:endCxn id="392236" idx="4"/>
              </p:cNvCxnSpPr>
              <p:nvPr/>
            </p:nvCxnSpPr>
            <p:spPr bwMode="auto">
              <a:xfrm>
                <a:off x="3648" y="1911"/>
                <a:ext cx="0" cy="21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2238" name="Oval 46"/>
              <p:cNvSpPr>
                <a:spLocks noChangeArrowheads="1"/>
              </p:cNvSpPr>
              <p:nvPr/>
            </p:nvSpPr>
            <p:spPr bwMode="auto">
              <a:xfrm>
                <a:off x="3996" y="1648"/>
                <a:ext cx="192" cy="19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392239" name="AutoShape 47"/>
              <p:cNvCxnSpPr>
                <a:cxnSpLocks noChangeShapeType="1"/>
                <a:stCxn id="392238" idx="0"/>
                <a:endCxn id="392238" idx="4"/>
              </p:cNvCxnSpPr>
              <p:nvPr/>
            </p:nvCxnSpPr>
            <p:spPr bwMode="auto">
              <a:xfrm>
                <a:off x="4092" y="1639"/>
                <a:ext cx="0" cy="21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2240" name="Text Box 48"/>
              <p:cNvSpPr txBox="1">
                <a:spLocks noChangeArrowheads="1"/>
              </p:cNvSpPr>
              <p:nvPr/>
            </p:nvSpPr>
            <p:spPr bwMode="auto">
              <a:xfrm>
                <a:off x="3812" y="146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a:t>
                </a:r>
              </a:p>
            </p:txBody>
          </p:sp>
          <p:sp>
            <p:nvSpPr>
              <p:cNvPr id="392241" name="Oval 49"/>
              <p:cNvSpPr>
                <a:spLocks noChangeArrowheads="1"/>
              </p:cNvSpPr>
              <p:nvPr/>
            </p:nvSpPr>
            <p:spPr bwMode="auto">
              <a:xfrm>
                <a:off x="3132" y="1920"/>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42" name="Text Box 50"/>
              <p:cNvSpPr txBox="1">
                <a:spLocks noChangeArrowheads="1"/>
              </p:cNvSpPr>
              <p:nvPr/>
            </p:nvSpPr>
            <p:spPr bwMode="auto">
              <a:xfrm>
                <a:off x="3132" y="187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1</a:t>
                </a:r>
              </a:p>
            </p:txBody>
          </p:sp>
          <p:sp>
            <p:nvSpPr>
              <p:cNvPr id="392243" name="Oval 51"/>
              <p:cNvSpPr>
                <a:spLocks noChangeArrowheads="1"/>
              </p:cNvSpPr>
              <p:nvPr/>
            </p:nvSpPr>
            <p:spPr bwMode="auto">
              <a:xfrm>
                <a:off x="3996" y="1200"/>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44" name="Text Box 52"/>
              <p:cNvSpPr txBox="1">
                <a:spLocks noChangeArrowheads="1"/>
              </p:cNvSpPr>
              <p:nvPr/>
            </p:nvSpPr>
            <p:spPr bwMode="auto">
              <a:xfrm>
                <a:off x="3996" y="115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2</a:t>
                </a:r>
              </a:p>
            </p:txBody>
          </p:sp>
          <p:sp>
            <p:nvSpPr>
              <p:cNvPr id="392245" name="Oval 53"/>
              <p:cNvSpPr>
                <a:spLocks noChangeArrowheads="1"/>
              </p:cNvSpPr>
              <p:nvPr/>
            </p:nvSpPr>
            <p:spPr bwMode="auto">
              <a:xfrm>
                <a:off x="4908" y="1920"/>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46" name="Text Box 54"/>
              <p:cNvSpPr txBox="1">
                <a:spLocks noChangeArrowheads="1"/>
              </p:cNvSpPr>
              <p:nvPr/>
            </p:nvSpPr>
            <p:spPr bwMode="auto">
              <a:xfrm>
                <a:off x="4908" y="187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4</a:t>
                </a:r>
              </a:p>
            </p:txBody>
          </p:sp>
          <p:sp>
            <p:nvSpPr>
              <p:cNvPr id="392247" name="Oval 55"/>
              <p:cNvSpPr>
                <a:spLocks noChangeArrowheads="1"/>
              </p:cNvSpPr>
              <p:nvPr/>
            </p:nvSpPr>
            <p:spPr bwMode="auto">
              <a:xfrm>
                <a:off x="3996" y="206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48" name="Text Box 56"/>
              <p:cNvSpPr txBox="1">
                <a:spLocks noChangeArrowheads="1"/>
              </p:cNvSpPr>
              <p:nvPr/>
            </p:nvSpPr>
            <p:spPr bwMode="auto">
              <a:xfrm>
                <a:off x="3996" y="201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3</a:t>
                </a:r>
              </a:p>
            </p:txBody>
          </p:sp>
          <p:sp>
            <p:nvSpPr>
              <p:cNvPr id="392249" name="Rectangle 57"/>
              <p:cNvSpPr>
                <a:spLocks noChangeArrowheads="1"/>
              </p:cNvSpPr>
              <p:nvPr/>
            </p:nvSpPr>
            <p:spPr bwMode="auto">
              <a:xfrm>
                <a:off x="3612" y="1392"/>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0" name="Rectangle 58"/>
              <p:cNvSpPr>
                <a:spLocks noChangeArrowheads="1"/>
              </p:cNvSpPr>
              <p:nvPr/>
            </p:nvSpPr>
            <p:spPr bwMode="auto">
              <a:xfrm>
                <a:off x="4380" y="1392"/>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1" name="Rectangle 59"/>
              <p:cNvSpPr>
                <a:spLocks noChangeArrowheads="1"/>
              </p:cNvSpPr>
              <p:nvPr/>
            </p:nvSpPr>
            <p:spPr bwMode="auto">
              <a:xfrm>
                <a:off x="4380" y="1968"/>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2" name="Rectangle 60"/>
              <p:cNvSpPr>
                <a:spLocks noChangeArrowheads="1"/>
              </p:cNvSpPr>
              <p:nvPr/>
            </p:nvSpPr>
            <p:spPr bwMode="auto">
              <a:xfrm>
                <a:off x="3996" y="2544"/>
                <a:ext cx="288"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3" name="Oval 61"/>
              <p:cNvSpPr>
                <a:spLocks noChangeArrowheads="1"/>
              </p:cNvSpPr>
              <p:nvPr/>
            </p:nvSpPr>
            <p:spPr bwMode="auto">
              <a:xfrm>
                <a:off x="3352" y="1984"/>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4" name="Oval 62"/>
              <p:cNvSpPr>
                <a:spLocks noChangeArrowheads="1"/>
              </p:cNvSpPr>
              <p:nvPr/>
            </p:nvSpPr>
            <p:spPr bwMode="auto">
              <a:xfrm>
                <a:off x="4068" y="1984"/>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5" name="Oval 63"/>
              <p:cNvSpPr>
                <a:spLocks noChangeArrowheads="1"/>
              </p:cNvSpPr>
              <p:nvPr/>
            </p:nvSpPr>
            <p:spPr bwMode="auto">
              <a:xfrm>
                <a:off x="4052" y="141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6" name="Oval 64"/>
              <p:cNvSpPr>
                <a:spLocks noChangeArrowheads="1"/>
              </p:cNvSpPr>
              <p:nvPr/>
            </p:nvSpPr>
            <p:spPr bwMode="auto">
              <a:xfrm>
                <a:off x="4844" y="199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57" name="Text Box 65"/>
              <p:cNvSpPr txBox="1">
                <a:spLocks noChangeArrowheads="1"/>
              </p:cNvSpPr>
              <p:nvPr/>
            </p:nvSpPr>
            <p:spPr bwMode="auto">
              <a:xfrm>
                <a:off x="3830" y="1756"/>
                <a:ext cx="1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黑体" pitchFamily="2" charset="-122"/>
                    <a:cs typeface="Times New Roman" panose="02020603050405020304" pitchFamily="18" charset="0"/>
                  </a:rPr>
                  <a:t>-</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sp>
            <p:nvSpPr>
              <p:cNvPr id="392258" name="Line 66"/>
              <p:cNvSpPr>
                <a:spLocks noChangeShapeType="1"/>
              </p:cNvSpPr>
              <p:nvPr/>
            </p:nvSpPr>
            <p:spPr bwMode="auto">
              <a:xfrm>
                <a:off x="3812" y="2016"/>
                <a:ext cx="124"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grpSp>
        <p:nvGrpSpPr>
          <p:cNvPr id="392259" name="Group 67"/>
          <p:cNvGrpSpPr>
            <a:grpSpLocks/>
          </p:cNvGrpSpPr>
          <p:nvPr/>
        </p:nvGrpSpPr>
        <p:grpSpPr bwMode="auto">
          <a:xfrm>
            <a:off x="1538808" y="3897313"/>
            <a:ext cx="6705600" cy="2274888"/>
            <a:chOff x="924" y="2688"/>
            <a:chExt cx="4224" cy="1433"/>
          </a:xfrm>
        </p:grpSpPr>
        <p:grpSp>
          <p:nvGrpSpPr>
            <p:cNvPr id="392260" name="Group 68"/>
            <p:cNvGrpSpPr>
              <a:grpSpLocks/>
            </p:cNvGrpSpPr>
            <p:nvPr/>
          </p:nvGrpSpPr>
          <p:grpSpPr bwMode="auto">
            <a:xfrm>
              <a:off x="3132" y="2688"/>
              <a:ext cx="2016" cy="1433"/>
              <a:chOff x="3132" y="2688"/>
              <a:chExt cx="2016" cy="1433"/>
            </a:xfrm>
          </p:grpSpPr>
          <p:sp>
            <p:nvSpPr>
              <p:cNvPr id="392261" name="Line 69"/>
              <p:cNvSpPr>
                <a:spLocks noChangeShapeType="1"/>
              </p:cNvSpPr>
              <p:nvPr/>
            </p:nvSpPr>
            <p:spPr bwMode="auto">
              <a:xfrm>
                <a:off x="3372" y="3552"/>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62" name="Line 70"/>
              <p:cNvSpPr>
                <a:spLocks noChangeShapeType="1"/>
              </p:cNvSpPr>
              <p:nvPr/>
            </p:nvSpPr>
            <p:spPr bwMode="auto">
              <a:xfrm>
                <a:off x="4092" y="2976"/>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92263" name="Group 71"/>
              <p:cNvGrpSpPr>
                <a:grpSpLocks/>
              </p:cNvGrpSpPr>
              <p:nvPr/>
            </p:nvGrpSpPr>
            <p:grpSpPr bwMode="auto">
              <a:xfrm>
                <a:off x="3132" y="3408"/>
                <a:ext cx="240" cy="252"/>
                <a:chOff x="240" y="2496"/>
                <a:chExt cx="240" cy="252"/>
              </a:xfrm>
            </p:grpSpPr>
            <p:sp>
              <p:nvSpPr>
                <p:cNvPr id="392264" name="Oval 72"/>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65" name="Text Box 73"/>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1</a:t>
                  </a:r>
                </a:p>
              </p:txBody>
            </p:sp>
          </p:grpSp>
          <p:grpSp>
            <p:nvGrpSpPr>
              <p:cNvPr id="392266" name="Group 74"/>
              <p:cNvGrpSpPr>
                <a:grpSpLocks/>
              </p:cNvGrpSpPr>
              <p:nvPr/>
            </p:nvGrpSpPr>
            <p:grpSpPr bwMode="auto">
              <a:xfrm>
                <a:off x="3996" y="2688"/>
                <a:ext cx="240" cy="252"/>
                <a:chOff x="240" y="2496"/>
                <a:chExt cx="240" cy="252"/>
              </a:xfrm>
            </p:grpSpPr>
            <p:sp>
              <p:nvSpPr>
                <p:cNvPr id="392267" name="Oval 75"/>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68" name="Text Box 76"/>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2</a:t>
                  </a:r>
                </a:p>
              </p:txBody>
            </p:sp>
          </p:grpSp>
          <p:grpSp>
            <p:nvGrpSpPr>
              <p:cNvPr id="392269" name="Group 77"/>
              <p:cNvGrpSpPr>
                <a:grpSpLocks/>
              </p:cNvGrpSpPr>
              <p:nvPr/>
            </p:nvGrpSpPr>
            <p:grpSpPr bwMode="auto">
              <a:xfrm>
                <a:off x="3996" y="3552"/>
                <a:ext cx="240" cy="252"/>
                <a:chOff x="240" y="2496"/>
                <a:chExt cx="240" cy="252"/>
              </a:xfrm>
            </p:grpSpPr>
            <p:sp>
              <p:nvSpPr>
                <p:cNvPr id="392270" name="Oval 78"/>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1" name="Text Box 79"/>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3</a:t>
                  </a:r>
                </a:p>
              </p:txBody>
            </p:sp>
          </p:grpSp>
          <p:grpSp>
            <p:nvGrpSpPr>
              <p:cNvPr id="392272" name="Group 80"/>
              <p:cNvGrpSpPr>
                <a:grpSpLocks/>
              </p:cNvGrpSpPr>
              <p:nvPr/>
            </p:nvGrpSpPr>
            <p:grpSpPr bwMode="auto">
              <a:xfrm>
                <a:off x="4908" y="3408"/>
                <a:ext cx="240" cy="252"/>
                <a:chOff x="240" y="2496"/>
                <a:chExt cx="240" cy="252"/>
              </a:xfrm>
            </p:grpSpPr>
            <p:sp>
              <p:nvSpPr>
                <p:cNvPr id="392273" name="Oval 81"/>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4" name="Text Box 82"/>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4</a:t>
                  </a:r>
                </a:p>
              </p:txBody>
            </p:sp>
          </p:grpSp>
          <p:sp>
            <p:nvSpPr>
              <p:cNvPr id="392275" name="Oval 83"/>
              <p:cNvSpPr>
                <a:spLocks noChangeArrowheads="1"/>
              </p:cNvSpPr>
              <p:nvPr/>
            </p:nvSpPr>
            <p:spPr bwMode="auto">
              <a:xfrm>
                <a:off x="3336" y="3513"/>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6" name="Oval 84"/>
              <p:cNvSpPr>
                <a:spLocks noChangeArrowheads="1"/>
              </p:cNvSpPr>
              <p:nvPr/>
            </p:nvSpPr>
            <p:spPr bwMode="auto">
              <a:xfrm>
                <a:off x="4076" y="2952"/>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7" name="Oval 85"/>
              <p:cNvSpPr>
                <a:spLocks noChangeArrowheads="1"/>
              </p:cNvSpPr>
              <p:nvPr/>
            </p:nvSpPr>
            <p:spPr bwMode="auto">
              <a:xfrm>
                <a:off x="4076" y="352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8" name="Oval 86"/>
              <p:cNvSpPr>
                <a:spLocks noChangeArrowheads="1"/>
              </p:cNvSpPr>
              <p:nvPr/>
            </p:nvSpPr>
            <p:spPr bwMode="auto">
              <a:xfrm>
                <a:off x="4844" y="352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79" name="Line 87"/>
              <p:cNvSpPr>
                <a:spLocks noChangeShapeType="1"/>
              </p:cNvSpPr>
              <p:nvPr/>
            </p:nvSpPr>
            <p:spPr bwMode="auto">
              <a:xfrm flipV="1">
                <a:off x="3372" y="2999"/>
                <a:ext cx="724"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80" name="Line 88"/>
              <p:cNvSpPr>
                <a:spLocks noChangeShapeType="1"/>
              </p:cNvSpPr>
              <p:nvPr/>
            </p:nvSpPr>
            <p:spPr bwMode="auto">
              <a:xfrm>
                <a:off x="4092" y="2976"/>
                <a:ext cx="772"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81" name="Freeform 89"/>
              <p:cNvSpPr>
                <a:spLocks/>
              </p:cNvSpPr>
              <p:nvPr/>
            </p:nvSpPr>
            <p:spPr bwMode="auto">
              <a:xfrm>
                <a:off x="3368" y="3552"/>
                <a:ext cx="1488" cy="480"/>
              </a:xfrm>
              <a:custGeom>
                <a:avLst/>
                <a:gdLst>
                  <a:gd name="T0" fmla="*/ 0 w 1488"/>
                  <a:gd name="T1" fmla="*/ 0 h 480"/>
                  <a:gd name="T2" fmla="*/ 752 w 1488"/>
                  <a:gd name="T3" fmla="*/ 480 h 480"/>
                  <a:gd name="T4" fmla="*/ 1488 w 1488"/>
                  <a:gd name="T5" fmla="*/ 0 h 480"/>
                </a:gdLst>
                <a:ahLst/>
                <a:cxnLst>
                  <a:cxn ang="0">
                    <a:pos x="T0" y="T1"/>
                  </a:cxn>
                  <a:cxn ang="0">
                    <a:pos x="T2" y="T3"/>
                  </a:cxn>
                  <a:cxn ang="0">
                    <a:pos x="T4" y="T5"/>
                  </a:cxn>
                </a:cxnLst>
                <a:rect l="0" t="0" r="r" b="b"/>
                <a:pathLst>
                  <a:path w="1488" h="480">
                    <a:moveTo>
                      <a:pt x="0" y="0"/>
                    </a:moveTo>
                    <a:cubicBezTo>
                      <a:pt x="252" y="240"/>
                      <a:pt x="504" y="480"/>
                      <a:pt x="752" y="480"/>
                    </a:cubicBezTo>
                    <a:cubicBezTo>
                      <a:pt x="1000" y="480"/>
                      <a:pt x="1365" y="80"/>
                      <a:pt x="1488" y="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82" name="Text Box 90"/>
              <p:cNvSpPr txBox="1">
                <a:spLocks noChangeArrowheads="1"/>
              </p:cNvSpPr>
              <p:nvPr/>
            </p:nvSpPr>
            <p:spPr bwMode="auto">
              <a:xfrm>
                <a:off x="3548" y="3196"/>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1</a:t>
                </a:r>
              </a:p>
            </p:txBody>
          </p:sp>
          <p:sp>
            <p:nvSpPr>
              <p:cNvPr id="392283" name="Text Box 91"/>
              <p:cNvSpPr txBox="1">
                <a:spLocks noChangeArrowheads="1"/>
              </p:cNvSpPr>
              <p:nvPr/>
            </p:nvSpPr>
            <p:spPr bwMode="auto">
              <a:xfrm>
                <a:off x="4230" y="3012"/>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2</a:t>
                </a:r>
              </a:p>
            </p:txBody>
          </p:sp>
          <p:sp>
            <p:nvSpPr>
              <p:cNvPr id="392284" name="Text Box 92"/>
              <p:cNvSpPr txBox="1">
                <a:spLocks noChangeArrowheads="1"/>
              </p:cNvSpPr>
              <p:nvPr/>
            </p:nvSpPr>
            <p:spPr bwMode="auto">
              <a:xfrm>
                <a:off x="4002" y="3300"/>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3</a:t>
                </a:r>
              </a:p>
            </p:txBody>
          </p:sp>
          <p:sp>
            <p:nvSpPr>
              <p:cNvPr id="392285" name="Text Box 93"/>
              <p:cNvSpPr txBox="1">
                <a:spLocks noChangeArrowheads="1"/>
              </p:cNvSpPr>
              <p:nvPr/>
            </p:nvSpPr>
            <p:spPr bwMode="auto">
              <a:xfrm>
                <a:off x="3510" y="3452"/>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4</a:t>
                </a:r>
              </a:p>
            </p:txBody>
          </p:sp>
          <p:sp>
            <p:nvSpPr>
              <p:cNvPr id="392286" name="Text Box 94"/>
              <p:cNvSpPr txBox="1">
                <a:spLocks noChangeArrowheads="1"/>
              </p:cNvSpPr>
              <p:nvPr/>
            </p:nvSpPr>
            <p:spPr bwMode="auto">
              <a:xfrm>
                <a:off x="4230" y="3434"/>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5</a:t>
                </a:r>
              </a:p>
            </p:txBody>
          </p:sp>
          <p:sp>
            <p:nvSpPr>
              <p:cNvPr id="392287" name="Text Box 95"/>
              <p:cNvSpPr txBox="1">
                <a:spLocks noChangeArrowheads="1"/>
              </p:cNvSpPr>
              <p:nvPr/>
            </p:nvSpPr>
            <p:spPr bwMode="auto">
              <a:xfrm>
                <a:off x="3798" y="3888"/>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6</a:t>
                </a:r>
              </a:p>
            </p:txBody>
          </p:sp>
        </p:grpSp>
        <p:grpSp>
          <p:nvGrpSpPr>
            <p:cNvPr id="392288" name="Group 96"/>
            <p:cNvGrpSpPr>
              <a:grpSpLocks/>
            </p:cNvGrpSpPr>
            <p:nvPr/>
          </p:nvGrpSpPr>
          <p:grpSpPr bwMode="auto">
            <a:xfrm>
              <a:off x="924" y="2688"/>
              <a:ext cx="2016" cy="1433"/>
              <a:chOff x="924" y="2688"/>
              <a:chExt cx="2016" cy="1433"/>
            </a:xfrm>
          </p:grpSpPr>
          <p:sp>
            <p:nvSpPr>
              <p:cNvPr id="392289" name="Line 97"/>
              <p:cNvSpPr>
                <a:spLocks noChangeShapeType="1"/>
              </p:cNvSpPr>
              <p:nvPr/>
            </p:nvSpPr>
            <p:spPr bwMode="auto">
              <a:xfrm>
                <a:off x="1164" y="3552"/>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90" name="Line 98"/>
              <p:cNvSpPr>
                <a:spLocks noChangeShapeType="1"/>
              </p:cNvSpPr>
              <p:nvPr/>
            </p:nvSpPr>
            <p:spPr bwMode="auto">
              <a:xfrm>
                <a:off x="1884" y="2976"/>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92291" name="Group 99"/>
              <p:cNvGrpSpPr>
                <a:grpSpLocks/>
              </p:cNvGrpSpPr>
              <p:nvPr/>
            </p:nvGrpSpPr>
            <p:grpSpPr bwMode="auto">
              <a:xfrm>
                <a:off x="924" y="3408"/>
                <a:ext cx="240" cy="252"/>
                <a:chOff x="240" y="2496"/>
                <a:chExt cx="240" cy="252"/>
              </a:xfrm>
            </p:grpSpPr>
            <p:sp>
              <p:nvSpPr>
                <p:cNvPr id="392292" name="Oval 100"/>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93" name="Text Box 101"/>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1</a:t>
                  </a:r>
                </a:p>
              </p:txBody>
            </p:sp>
          </p:grpSp>
          <p:grpSp>
            <p:nvGrpSpPr>
              <p:cNvPr id="392294" name="Group 102"/>
              <p:cNvGrpSpPr>
                <a:grpSpLocks/>
              </p:cNvGrpSpPr>
              <p:nvPr/>
            </p:nvGrpSpPr>
            <p:grpSpPr bwMode="auto">
              <a:xfrm>
                <a:off x="1788" y="2688"/>
                <a:ext cx="240" cy="252"/>
                <a:chOff x="240" y="2496"/>
                <a:chExt cx="240" cy="252"/>
              </a:xfrm>
            </p:grpSpPr>
            <p:sp>
              <p:nvSpPr>
                <p:cNvPr id="392295" name="Oval 103"/>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96" name="Text Box 104"/>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2</a:t>
                  </a:r>
                </a:p>
              </p:txBody>
            </p:sp>
          </p:grpSp>
          <p:grpSp>
            <p:nvGrpSpPr>
              <p:cNvPr id="392297" name="Group 105"/>
              <p:cNvGrpSpPr>
                <a:grpSpLocks/>
              </p:cNvGrpSpPr>
              <p:nvPr/>
            </p:nvGrpSpPr>
            <p:grpSpPr bwMode="auto">
              <a:xfrm>
                <a:off x="1788" y="3552"/>
                <a:ext cx="240" cy="252"/>
                <a:chOff x="240" y="2496"/>
                <a:chExt cx="240" cy="252"/>
              </a:xfrm>
            </p:grpSpPr>
            <p:sp>
              <p:nvSpPr>
                <p:cNvPr id="392298" name="Oval 106"/>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299" name="Text Box 107"/>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3</a:t>
                  </a:r>
                </a:p>
              </p:txBody>
            </p:sp>
          </p:grpSp>
          <p:grpSp>
            <p:nvGrpSpPr>
              <p:cNvPr id="392300" name="Group 108"/>
              <p:cNvGrpSpPr>
                <a:grpSpLocks/>
              </p:cNvGrpSpPr>
              <p:nvPr/>
            </p:nvGrpSpPr>
            <p:grpSpPr bwMode="auto">
              <a:xfrm>
                <a:off x="2700" y="3408"/>
                <a:ext cx="240" cy="252"/>
                <a:chOff x="240" y="2496"/>
                <a:chExt cx="240" cy="252"/>
              </a:xfrm>
            </p:grpSpPr>
            <p:sp>
              <p:nvSpPr>
                <p:cNvPr id="392301" name="Oval 109"/>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2" name="Text Box 110"/>
                <p:cNvSpPr txBox="1">
                  <a:spLocks noChangeArrowheads="1"/>
                </p:cNvSpPr>
                <p:nvPr/>
              </p:nvSpPr>
              <p:spPr bwMode="auto">
                <a:xfrm>
                  <a:off x="240" y="249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cs typeface="Times New Roman" panose="02020603050405020304" pitchFamily="18" charset="0"/>
                    </a:rPr>
                    <a:t>4</a:t>
                  </a:r>
                </a:p>
              </p:txBody>
            </p:sp>
          </p:grpSp>
          <p:sp>
            <p:nvSpPr>
              <p:cNvPr id="392303" name="Oval 111"/>
              <p:cNvSpPr>
                <a:spLocks noChangeArrowheads="1"/>
              </p:cNvSpPr>
              <p:nvPr/>
            </p:nvSpPr>
            <p:spPr bwMode="auto">
              <a:xfrm>
                <a:off x="1128" y="3513"/>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4" name="Oval 112"/>
              <p:cNvSpPr>
                <a:spLocks noChangeArrowheads="1"/>
              </p:cNvSpPr>
              <p:nvPr/>
            </p:nvSpPr>
            <p:spPr bwMode="auto">
              <a:xfrm>
                <a:off x="1868" y="2952"/>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5" name="Oval 113"/>
              <p:cNvSpPr>
                <a:spLocks noChangeArrowheads="1"/>
              </p:cNvSpPr>
              <p:nvPr/>
            </p:nvSpPr>
            <p:spPr bwMode="auto">
              <a:xfrm>
                <a:off x="1868" y="352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6" name="Oval 114"/>
              <p:cNvSpPr>
                <a:spLocks noChangeArrowheads="1"/>
              </p:cNvSpPr>
              <p:nvPr/>
            </p:nvSpPr>
            <p:spPr bwMode="auto">
              <a:xfrm>
                <a:off x="2636" y="3527"/>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7" name="Line 115"/>
              <p:cNvSpPr>
                <a:spLocks noChangeShapeType="1"/>
              </p:cNvSpPr>
              <p:nvPr/>
            </p:nvSpPr>
            <p:spPr bwMode="auto">
              <a:xfrm flipV="1">
                <a:off x="1164" y="2999"/>
                <a:ext cx="724"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8" name="Line 116"/>
              <p:cNvSpPr>
                <a:spLocks noChangeShapeType="1"/>
              </p:cNvSpPr>
              <p:nvPr/>
            </p:nvSpPr>
            <p:spPr bwMode="auto">
              <a:xfrm>
                <a:off x="1884" y="2976"/>
                <a:ext cx="772"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09" name="Freeform 117"/>
              <p:cNvSpPr>
                <a:spLocks/>
              </p:cNvSpPr>
              <p:nvPr/>
            </p:nvSpPr>
            <p:spPr bwMode="auto">
              <a:xfrm>
                <a:off x="1160" y="3552"/>
                <a:ext cx="1488" cy="480"/>
              </a:xfrm>
              <a:custGeom>
                <a:avLst/>
                <a:gdLst>
                  <a:gd name="T0" fmla="*/ 0 w 1488"/>
                  <a:gd name="T1" fmla="*/ 0 h 480"/>
                  <a:gd name="T2" fmla="*/ 752 w 1488"/>
                  <a:gd name="T3" fmla="*/ 480 h 480"/>
                  <a:gd name="T4" fmla="*/ 1488 w 1488"/>
                  <a:gd name="T5" fmla="*/ 0 h 480"/>
                </a:gdLst>
                <a:ahLst/>
                <a:cxnLst>
                  <a:cxn ang="0">
                    <a:pos x="T0" y="T1"/>
                  </a:cxn>
                  <a:cxn ang="0">
                    <a:pos x="T2" y="T3"/>
                  </a:cxn>
                  <a:cxn ang="0">
                    <a:pos x="T4" y="T5"/>
                  </a:cxn>
                </a:cxnLst>
                <a:rect l="0" t="0" r="r" b="b"/>
                <a:pathLst>
                  <a:path w="1488" h="480">
                    <a:moveTo>
                      <a:pt x="0" y="0"/>
                    </a:moveTo>
                    <a:cubicBezTo>
                      <a:pt x="252" y="240"/>
                      <a:pt x="504" y="480"/>
                      <a:pt x="752" y="480"/>
                    </a:cubicBezTo>
                    <a:cubicBezTo>
                      <a:pt x="1000" y="480"/>
                      <a:pt x="1365" y="80"/>
                      <a:pt x="1488" y="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2310" name="Text Box 118"/>
              <p:cNvSpPr txBox="1">
                <a:spLocks noChangeArrowheads="1"/>
              </p:cNvSpPr>
              <p:nvPr/>
            </p:nvSpPr>
            <p:spPr bwMode="auto">
              <a:xfrm>
                <a:off x="1340" y="3196"/>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1</a:t>
                </a:r>
              </a:p>
            </p:txBody>
          </p:sp>
          <p:sp>
            <p:nvSpPr>
              <p:cNvPr id="392311" name="Text Box 119"/>
              <p:cNvSpPr txBox="1">
                <a:spLocks noChangeArrowheads="1"/>
              </p:cNvSpPr>
              <p:nvPr/>
            </p:nvSpPr>
            <p:spPr bwMode="auto">
              <a:xfrm>
                <a:off x="2022" y="3012"/>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2</a:t>
                </a:r>
              </a:p>
            </p:txBody>
          </p:sp>
          <p:sp>
            <p:nvSpPr>
              <p:cNvPr id="392312" name="Text Box 120"/>
              <p:cNvSpPr txBox="1">
                <a:spLocks noChangeArrowheads="1"/>
              </p:cNvSpPr>
              <p:nvPr/>
            </p:nvSpPr>
            <p:spPr bwMode="auto">
              <a:xfrm>
                <a:off x="1794" y="3300"/>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3</a:t>
                </a:r>
              </a:p>
            </p:txBody>
          </p:sp>
          <p:sp>
            <p:nvSpPr>
              <p:cNvPr id="392313" name="Text Box 121"/>
              <p:cNvSpPr txBox="1">
                <a:spLocks noChangeArrowheads="1"/>
              </p:cNvSpPr>
              <p:nvPr/>
            </p:nvSpPr>
            <p:spPr bwMode="auto">
              <a:xfrm>
                <a:off x="1302" y="3452"/>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4</a:t>
                </a:r>
              </a:p>
            </p:txBody>
          </p:sp>
          <p:sp>
            <p:nvSpPr>
              <p:cNvPr id="392314" name="Text Box 122"/>
              <p:cNvSpPr txBox="1">
                <a:spLocks noChangeArrowheads="1"/>
              </p:cNvSpPr>
              <p:nvPr/>
            </p:nvSpPr>
            <p:spPr bwMode="auto">
              <a:xfrm>
                <a:off x="2022" y="3434"/>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5</a:t>
                </a:r>
              </a:p>
            </p:txBody>
          </p:sp>
          <p:sp>
            <p:nvSpPr>
              <p:cNvPr id="392315" name="Text Box 123"/>
              <p:cNvSpPr txBox="1">
                <a:spLocks noChangeArrowheads="1"/>
              </p:cNvSpPr>
              <p:nvPr/>
            </p:nvSpPr>
            <p:spPr bwMode="auto">
              <a:xfrm>
                <a:off x="1590" y="3888"/>
                <a:ext cx="18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latin typeface="Times New Roman" panose="02020603050405020304" pitchFamily="18" charset="0"/>
                    <a:ea typeface="楷体_GB2312" pitchFamily="49" charset="-122"/>
                    <a:cs typeface="Times New Roman" panose="02020603050405020304" pitchFamily="18" charset="0"/>
                  </a:rPr>
                  <a:t>6</a:t>
                </a:r>
              </a:p>
            </p:txBody>
          </p:sp>
        </p:grpSp>
      </p:grpSp>
      <p:sp>
        <p:nvSpPr>
          <p:cNvPr id="2" name="标题 1"/>
          <p:cNvSpPr>
            <a:spLocks noGrp="1"/>
          </p:cNvSpPr>
          <p:nvPr>
            <p:ph type="title"/>
          </p:nvPr>
        </p:nvSpPr>
        <p:spPr/>
        <p:txBody>
          <a:bodyPr/>
          <a:lstStyle/>
          <a:p>
            <a:r>
              <a:rPr lang="zh-CN" altLang="en-US" dirty="0">
                <a:cs typeface="Times New Roman" panose="02020603050405020304" pitchFamily="18" charset="0"/>
              </a:rPr>
              <a:t>特勒根定理</a:t>
            </a:r>
            <a:r>
              <a:rPr lang="en-US" altLang="zh-CN" dirty="0">
                <a:cs typeface="Times New Roman" panose="02020603050405020304" pitchFamily="18" charset="0"/>
              </a:rPr>
              <a:t>(</a:t>
            </a:r>
            <a:r>
              <a:rPr lang="en-US" altLang="zh-CN" dirty="0" err="1">
                <a:cs typeface="Times New Roman" panose="02020603050405020304" pitchFamily="18" charset="0"/>
              </a:rPr>
              <a:t>Tellegen’s</a:t>
            </a:r>
            <a:r>
              <a:rPr lang="en-US" altLang="zh-CN" dirty="0">
                <a:cs typeface="Times New Roman" panose="02020603050405020304" pitchFamily="18" charset="0"/>
              </a:rPr>
              <a:t>  Theorem</a:t>
            </a:r>
            <a:r>
              <a:rPr lang="en-US" altLang="zh-CN" dirty="0" smtClean="0">
                <a:cs typeface="Times New Roman" panose="02020603050405020304" pitchFamily="18" charset="0"/>
              </a:rPr>
              <a:t>)</a:t>
            </a:r>
            <a:endParaRPr lang="zh-CN" altLang="en-US" dirty="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75360107"/>
              </p:ext>
            </p:extLst>
          </p:nvPr>
        </p:nvGraphicFramePr>
        <p:xfrm>
          <a:off x="668338" y="3082926"/>
          <a:ext cx="417512" cy="414338"/>
        </p:xfrm>
        <a:graphic>
          <a:graphicData uri="http://schemas.openxmlformats.org/presentationml/2006/ole">
            <mc:AlternateContent xmlns:mc="http://schemas.openxmlformats.org/markup-compatibility/2006">
              <mc:Choice xmlns:v="urn:schemas-microsoft-com:vml" Requires="v">
                <p:oleObj spid="_x0000_s38966" name="Equation" r:id="rId3" imgW="177480" imgH="177480" progId="">
                  <p:embed/>
                </p:oleObj>
              </mc:Choice>
              <mc:Fallback>
                <p:oleObj name="Equation" r:id="rId3" imgW="177480" imgH="17748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3082926"/>
                        <a:ext cx="41751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4636014"/>
              </p:ext>
            </p:extLst>
          </p:nvPr>
        </p:nvGraphicFramePr>
        <p:xfrm>
          <a:off x="7924800" y="3152777"/>
          <a:ext cx="419100" cy="503238"/>
        </p:xfrm>
        <a:graphic>
          <a:graphicData uri="http://schemas.openxmlformats.org/presentationml/2006/ole">
            <mc:AlternateContent xmlns:mc="http://schemas.openxmlformats.org/markup-compatibility/2006">
              <mc:Choice xmlns:v="urn:schemas-microsoft-com:vml" Requires="v">
                <p:oleObj spid="_x0000_s38967" name="Equation" r:id="rId5" imgW="177480" imgH="215640" progId="">
                  <p:embed/>
                </p:oleObj>
              </mc:Choice>
              <mc:Fallback>
                <p:oleObj name="Equation" r:id="rId5" imgW="177480" imgH="21564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152777"/>
                        <a:ext cx="4191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0107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5"/>
                                        </p:tgtEl>
                                        <p:attrNameLst>
                                          <p:attrName>style.visibility</p:attrName>
                                        </p:attrNameLst>
                                      </p:cBhvr>
                                      <p:to>
                                        <p:strVal val="visible"/>
                                      </p:to>
                                    </p:set>
                                    <p:anim calcmode="lin" valueType="num">
                                      <p:cBhvr additive="base">
                                        <p:cTn id="7" dur="500" fill="hold"/>
                                        <p:tgtEl>
                                          <p:spTgt spid="392195"/>
                                        </p:tgtEl>
                                        <p:attrNameLst>
                                          <p:attrName>ppt_x</p:attrName>
                                        </p:attrNameLst>
                                      </p:cBhvr>
                                      <p:tavLst>
                                        <p:tav tm="0">
                                          <p:val>
                                            <p:strVal val="0-#ppt_w/2"/>
                                          </p:val>
                                        </p:tav>
                                        <p:tav tm="100000">
                                          <p:val>
                                            <p:strVal val="#ppt_x"/>
                                          </p:val>
                                        </p:tav>
                                      </p:tavLst>
                                    </p:anim>
                                    <p:anim calcmode="lin" valueType="num">
                                      <p:cBhvr additive="base">
                                        <p:cTn id="8"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92196"/>
                                        </p:tgtEl>
                                        <p:attrNameLst>
                                          <p:attrName>style.visibility</p:attrName>
                                        </p:attrNameLst>
                                      </p:cBhvr>
                                      <p:to>
                                        <p:strVal val="visible"/>
                                      </p:to>
                                    </p:set>
                                    <p:animEffect transition="in" filter="wipe(left)">
                                      <p:cBhvr>
                                        <p:cTn id="13" dur="500"/>
                                        <p:tgtEl>
                                          <p:spTgt spid="392196"/>
                                        </p:tgtEl>
                                      </p:cBhvr>
                                    </p:animEffect>
                                  </p:childTnLst>
                                </p:cTn>
                              </p:par>
                            </p:childTnLst>
                          </p:cTn>
                        </p:par>
                        <p:par>
                          <p:cTn id="14" fill="hold" nodeType="with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92259"/>
                                        </p:tgtEl>
                                        <p:attrNameLst>
                                          <p:attrName>style.visibility</p:attrName>
                                        </p:attrNameLst>
                                      </p:cBhvr>
                                      <p:to>
                                        <p:strVal val="visible"/>
                                      </p:to>
                                    </p:set>
                                    <p:animEffect transition="in" filter="wipe(left)">
                                      <p:cBhvr>
                                        <p:cTn id="24" dur="500"/>
                                        <p:tgtEl>
                                          <p:spTgt spid="392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3219" name="Object 3"/>
          <p:cNvGraphicFramePr>
            <a:graphicFrameLocks noChangeAspect="1"/>
          </p:cNvGraphicFramePr>
          <p:nvPr>
            <p:extLst>
              <p:ext uri="{D42A27DB-BD31-4B8C-83A1-F6EECF244321}">
                <p14:modId xmlns:p14="http://schemas.microsoft.com/office/powerpoint/2010/main" val="2081931430"/>
              </p:ext>
            </p:extLst>
          </p:nvPr>
        </p:nvGraphicFramePr>
        <p:xfrm>
          <a:off x="592956" y="3141017"/>
          <a:ext cx="6657976" cy="1008063"/>
        </p:xfrm>
        <a:graphic>
          <a:graphicData uri="http://schemas.openxmlformats.org/presentationml/2006/ole">
            <mc:AlternateContent xmlns:mc="http://schemas.openxmlformats.org/markup-compatibility/2006">
              <mc:Choice xmlns:v="urn:schemas-microsoft-com:vml" Requires="v">
                <p:oleObj spid="_x0000_s38052" name="公式" r:id="rId3" imgW="2832100" imgH="431800" progId="Equation.3">
                  <p:embed/>
                </p:oleObj>
              </mc:Choice>
              <mc:Fallback>
                <p:oleObj name="公式" r:id="rId3" imgW="2832100" imgH="431800" progId="Equation.3">
                  <p:embed/>
                  <p:pic>
                    <p:nvPicPr>
                      <p:cNvPr id="0" name="Picture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56" y="3141017"/>
                        <a:ext cx="6657976"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3220" name="Object 4"/>
          <p:cNvGraphicFramePr>
            <a:graphicFrameLocks noChangeAspect="1"/>
          </p:cNvGraphicFramePr>
          <p:nvPr>
            <p:extLst>
              <p:ext uri="{D42A27DB-BD31-4B8C-83A1-F6EECF244321}">
                <p14:modId xmlns:p14="http://schemas.microsoft.com/office/powerpoint/2010/main" val="3888094277"/>
              </p:ext>
            </p:extLst>
          </p:nvPr>
        </p:nvGraphicFramePr>
        <p:xfrm>
          <a:off x="1907704" y="3933056"/>
          <a:ext cx="6238876" cy="1246188"/>
        </p:xfrm>
        <a:graphic>
          <a:graphicData uri="http://schemas.openxmlformats.org/presentationml/2006/ole">
            <mc:AlternateContent xmlns:mc="http://schemas.openxmlformats.org/markup-compatibility/2006">
              <mc:Choice xmlns:v="urn:schemas-microsoft-com:vml" Requires="v">
                <p:oleObj spid="_x0000_s38053" name="Equation" r:id="rId5" imgW="2654300" imgH="533400" progId="">
                  <p:embed/>
                </p:oleObj>
              </mc:Choice>
              <mc:Fallback>
                <p:oleObj name="Equation" r:id="rId5" imgW="2654300" imgH="533400" progId="">
                  <p:embed/>
                  <p:pic>
                    <p:nvPicPr>
                      <p:cNvPr id="0" name="Picture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933056"/>
                        <a:ext cx="6238876"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3221" name="Object 5"/>
          <p:cNvGraphicFramePr>
            <a:graphicFrameLocks noChangeAspect="1"/>
          </p:cNvGraphicFramePr>
          <p:nvPr>
            <p:extLst>
              <p:ext uri="{D42A27DB-BD31-4B8C-83A1-F6EECF244321}">
                <p14:modId xmlns:p14="http://schemas.microsoft.com/office/powerpoint/2010/main" val="901110003"/>
              </p:ext>
            </p:extLst>
          </p:nvPr>
        </p:nvGraphicFramePr>
        <p:xfrm>
          <a:off x="1979712" y="5085184"/>
          <a:ext cx="5456238" cy="1284288"/>
        </p:xfrm>
        <a:graphic>
          <a:graphicData uri="http://schemas.openxmlformats.org/presentationml/2006/ole">
            <mc:AlternateContent xmlns:mc="http://schemas.openxmlformats.org/markup-compatibility/2006">
              <mc:Choice xmlns:v="urn:schemas-microsoft-com:vml" Requires="v">
                <p:oleObj spid="_x0000_s38054" name="Equation" r:id="rId7" imgW="2260600" imgH="533400" progId="">
                  <p:embed/>
                </p:oleObj>
              </mc:Choice>
              <mc:Fallback>
                <p:oleObj name="Equation" r:id="rId7" imgW="2260600" imgH="533400" progId="">
                  <p:embed/>
                  <p:pic>
                    <p:nvPicPr>
                      <p:cNvPr id="0" name="Picture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5085184"/>
                        <a:ext cx="5456238"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3222" name="Object 6"/>
          <p:cNvGraphicFramePr>
            <a:graphicFrameLocks noChangeAspect="1"/>
          </p:cNvGraphicFramePr>
          <p:nvPr>
            <p:extLst>
              <p:ext uri="{D42A27DB-BD31-4B8C-83A1-F6EECF244321}">
                <p14:modId xmlns:p14="http://schemas.microsoft.com/office/powerpoint/2010/main" val="2274114678"/>
              </p:ext>
            </p:extLst>
          </p:nvPr>
        </p:nvGraphicFramePr>
        <p:xfrm>
          <a:off x="7655598" y="5373216"/>
          <a:ext cx="838200" cy="615950"/>
        </p:xfrm>
        <a:graphic>
          <a:graphicData uri="http://schemas.openxmlformats.org/presentationml/2006/ole">
            <mc:AlternateContent xmlns:mc="http://schemas.openxmlformats.org/markup-compatibility/2006">
              <mc:Choice xmlns:v="urn:schemas-microsoft-com:vml" Requires="v">
                <p:oleObj spid="_x0000_s38055" name="公式" r:id="rId9" imgW="305280" imgH="228600" progId="Equation.3">
                  <p:embed/>
                </p:oleObj>
              </mc:Choice>
              <mc:Fallback>
                <p:oleObj name="公式" r:id="rId9" imgW="305280" imgH="228600" progId="Equation.3">
                  <p:embed/>
                  <p:pic>
                    <p:nvPicPr>
                      <p:cNvPr id="0" name="Picture 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5598" y="5373216"/>
                        <a:ext cx="8382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3223" name="Group 7"/>
          <p:cNvGrpSpPr>
            <a:grpSpLocks/>
          </p:cNvGrpSpPr>
          <p:nvPr/>
        </p:nvGrpSpPr>
        <p:grpSpPr bwMode="auto">
          <a:xfrm>
            <a:off x="1102544" y="620688"/>
            <a:ext cx="6908800" cy="2317750"/>
            <a:chOff x="796" y="0"/>
            <a:chExt cx="4352" cy="1460"/>
          </a:xfrm>
        </p:grpSpPr>
        <p:grpSp>
          <p:nvGrpSpPr>
            <p:cNvPr id="393231" name="Group 15"/>
            <p:cNvGrpSpPr>
              <a:grpSpLocks/>
            </p:cNvGrpSpPr>
            <p:nvPr/>
          </p:nvGrpSpPr>
          <p:grpSpPr bwMode="auto">
            <a:xfrm>
              <a:off x="796" y="0"/>
              <a:ext cx="2016" cy="1460"/>
              <a:chOff x="716" y="2616"/>
              <a:chExt cx="2016" cy="1460"/>
            </a:xfrm>
          </p:grpSpPr>
          <p:sp>
            <p:nvSpPr>
              <p:cNvPr id="393232" name="Line 16"/>
              <p:cNvSpPr>
                <a:spLocks noChangeShapeType="1"/>
              </p:cNvSpPr>
              <p:nvPr/>
            </p:nvSpPr>
            <p:spPr bwMode="auto">
              <a:xfrm>
                <a:off x="956" y="348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33" name="Line 17"/>
              <p:cNvSpPr>
                <a:spLocks noChangeShapeType="1"/>
              </p:cNvSpPr>
              <p:nvPr/>
            </p:nvSpPr>
            <p:spPr bwMode="auto">
              <a:xfrm>
                <a:off x="1676" y="2904"/>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3234" name="Group 18"/>
              <p:cNvGrpSpPr>
                <a:grpSpLocks/>
              </p:cNvGrpSpPr>
              <p:nvPr/>
            </p:nvGrpSpPr>
            <p:grpSpPr bwMode="auto">
              <a:xfrm>
                <a:off x="716" y="3336"/>
                <a:ext cx="240" cy="288"/>
                <a:chOff x="240" y="2496"/>
                <a:chExt cx="240" cy="288"/>
              </a:xfrm>
            </p:grpSpPr>
            <p:sp>
              <p:nvSpPr>
                <p:cNvPr id="393235" name="Oval 19"/>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36" name="Text Box 20"/>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1</a:t>
                  </a:r>
                </a:p>
              </p:txBody>
            </p:sp>
          </p:grpSp>
          <p:grpSp>
            <p:nvGrpSpPr>
              <p:cNvPr id="393237" name="Group 21"/>
              <p:cNvGrpSpPr>
                <a:grpSpLocks/>
              </p:cNvGrpSpPr>
              <p:nvPr/>
            </p:nvGrpSpPr>
            <p:grpSpPr bwMode="auto">
              <a:xfrm>
                <a:off x="1580" y="2616"/>
                <a:ext cx="240" cy="288"/>
                <a:chOff x="240" y="2496"/>
                <a:chExt cx="240" cy="288"/>
              </a:xfrm>
            </p:grpSpPr>
            <p:sp>
              <p:nvSpPr>
                <p:cNvPr id="393238" name="Oval 22"/>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39" name="Text Box 23"/>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2</a:t>
                  </a:r>
                </a:p>
              </p:txBody>
            </p:sp>
          </p:grpSp>
          <p:grpSp>
            <p:nvGrpSpPr>
              <p:cNvPr id="393240" name="Group 24"/>
              <p:cNvGrpSpPr>
                <a:grpSpLocks/>
              </p:cNvGrpSpPr>
              <p:nvPr/>
            </p:nvGrpSpPr>
            <p:grpSpPr bwMode="auto">
              <a:xfrm>
                <a:off x="1580" y="3480"/>
                <a:ext cx="240" cy="288"/>
                <a:chOff x="240" y="2496"/>
                <a:chExt cx="240" cy="288"/>
              </a:xfrm>
            </p:grpSpPr>
            <p:sp>
              <p:nvSpPr>
                <p:cNvPr id="393241" name="Oval 25"/>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42" name="Text Box 26"/>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3</a:t>
                  </a:r>
                </a:p>
              </p:txBody>
            </p:sp>
          </p:grpSp>
          <p:grpSp>
            <p:nvGrpSpPr>
              <p:cNvPr id="393243" name="Group 27"/>
              <p:cNvGrpSpPr>
                <a:grpSpLocks/>
              </p:cNvGrpSpPr>
              <p:nvPr/>
            </p:nvGrpSpPr>
            <p:grpSpPr bwMode="auto">
              <a:xfrm>
                <a:off x="2492" y="3336"/>
                <a:ext cx="240" cy="288"/>
                <a:chOff x="240" y="2496"/>
                <a:chExt cx="240" cy="288"/>
              </a:xfrm>
            </p:grpSpPr>
            <p:sp>
              <p:nvSpPr>
                <p:cNvPr id="393244" name="Oval 28"/>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45" name="Text Box 29"/>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4</a:t>
                  </a:r>
                </a:p>
              </p:txBody>
            </p:sp>
          </p:grpSp>
          <p:sp>
            <p:nvSpPr>
              <p:cNvPr id="393246" name="Oval 30"/>
              <p:cNvSpPr>
                <a:spLocks noChangeArrowheads="1"/>
              </p:cNvSpPr>
              <p:nvPr/>
            </p:nvSpPr>
            <p:spPr bwMode="auto">
              <a:xfrm>
                <a:off x="920" y="3441"/>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47" name="Oval 31"/>
              <p:cNvSpPr>
                <a:spLocks noChangeArrowheads="1"/>
              </p:cNvSpPr>
              <p:nvPr/>
            </p:nvSpPr>
            <p:spPr bwMode="auto">
              <a:xfrm>
                <a:off x="1660" y="2880"/>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48" name="Oval 32"/>
              <p:cNvSpPr>
                <a:spLocks noChangeArrowheads="1"/>
              </p:cNvSpPr>
              <p:nvPr/>
            </p:nvSpPr>
            <p:spPr bwMode="auto">
              <a:xfrm>
                <a:off x="1660" y="3455"/>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49" name="Oval 33"/>
              <p:cNvSpPr>
                <a:spLocks noChangeArrowheads="1"/>
              </p:cNvSpPr>
              <p:nvPr/>
            </p:nvSpPr>
            <p:spPr bwMode="auto">
              <a:xfrm>
                <a:off x="2428" y="3455"/>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0" name="Line 34"/>
              <p:cNvSpPr>
                <a:spLocks noChangeShapeType="1"/>
              </p:cNvSpPr>
              <p:nvPr/>
            </p:nvSpPr>
            <p:spPr bwMode="auto">
              <a:xfrm flipV="1">
                <a:off x="956" y="2927"/>
                <a:ext cx="724"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1" name="Line 35"/>
              <p:cNvSpPr>
                <a:spLocks noChangeShapeType="1"/>
              </p:cNvSpPr>
              <p:nvPr/>
            </p:nvSpPr>
            <p:spPr bwMode="auto">
              <a:xfrm>
                <a:off x="1676" y="2904"/>
                <a:ext cx="772"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2" name="Freeform 36"/>
              <p:cNvSpPr>
                <a:spLocks/>
              </p:cNvSpPr>
              <p:nvPr/>
            </p:nvSpPr>
            <p:spPr bwMode="auto">
              <a:xfrm>
                <a:off x="952" y="3480"/>
                <a:ext cx="1488" cy="480"/>
              </a:xfrm>
              <a:custGeom>
                <a:avLst/>
                <a:gdLst>
                  <a:gd name="T0" fmla="*/ 0 w 1488"/>
                  <a:gd name="T1" fmla="*/ 0 h 480"/>
                  <a:gd name="T2" fmla="*/ 752 w 1488"/>
                  <a:gd name="T3" fmla="*/ 480 h 480"/>
                  <a:gd name="T4" fmla="*/ 1488 w 1488"/>
                  <a:gd name="T5" fmla="*/ 0 h 480"/>
                </a:gdLst>
                <a:ahLst/>
                <a:cxnLst>
                  <a:cxn ang="0">
                    <a:pos x="T0" y="T1"/>
                  </a:cxn>
                  <a:cxn ang="0">
                    <a:pos x="T2" y="T3"/>
                  </a:cxn>
                  <a:cxn ang="0">
                    <a:pos x="T4" y="T5"/>
                  </a:cxn>
                </a:cxnLst>
                <a:rect l="0" t="0" r="r" b="b"/>
                <a:pathLst>
                  <a:path w="1488" h="480">
                    <a:moveTo>
                      <a:pt x="0" y="0"/>
                    </a:moveTo>
                    <a:cubicBezTo>
                      <a:pt x="252" y="240"/>
                      <a:pt x="504" y="480"/>
                      <a:pt x="752" y="480"/>
                    </a:cubicBezTo>
                    <a:cubicBezTo>
                      <a:pt x="1000" y="480"/>
                      <a:pt x="1365" y="80"/>
                      <a:pt x="1488" y="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3" name="Line 37"/>
              <p:cNvSpPr>
                <a:spLocks noChangeShapeType="1"/>
              </p:cNvSpPr>
              <p:nvPr/>
            </p:nvSpPr>
            <p:spPr bwMode="auto">
              <a:xfrm rot="5400000">
                <a:off x="1628" y="320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4" name="Line 38"/>
              <p:cNvSpPr>
                <a:spLocks noChangeShapeType="1"/>
              </p:cNvSpPr>
              <p:nvPr/>
            </p:nvSpPr>
            <p:spPr bwMode="auto">
              <a:xfrm>
                <a:off x="1628" y="3956"/>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5" name="Line 39"/>
              <p:cNvSpPr>
                <a:spLocks noChangeShapeType="1"/>
              </p:cNvSpPr>
              <p:nvPr/>
            </p:nvSpPr>
            <p:spPr bwMode="auto">
              <a:xfrm rot="2254115">
                <a:off x="2064" y="3224"/>
                <a:ext cx="100" cy="1"/>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6" name="Line 40"/>
              <p:cNvSpPr>
                <a:spLocks noChangeShapeType="1"/>
              </p:cNvSpPr>
              <p:nvPr/>
            </p:nvSpPr>
            <p:spPr bwMode="auto">
              <a:xfrm rot="-2651584">
                <a:off x="1340" y="3144"/>
                <a:ext cx="100" cy="1"/>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7" name="Line 41"/>
              <p:cNvSpPr>
                <a:spLocks noChangeShapeType="1"/>
              </p:cNvSpPr>
              <p:nvPr/>
            </p:nvSpPr>
            <p:spPr bwMode="auto">
              <a:xfrm>
                <a:off x="2064" y="348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8" name="Line 42"/>
              <p:cNvSpPr>
                <a:spLocks noChangeShapeType="1"/>
              </p:cNvSpPr>
              <p:nvPr/>
            </p:nvSpPr>
            <p:spPr bwMode="auto">
              <a:xfrm>
                <a:off x="1340" y="348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59" name="Text Box 43"/>
              <p:cNvSpPr txBox="1">
                <a:spLocks noChangeArrowheads="1"/>
              </p:cNvSpPr>
              <p:nvPr/>
            </p:nvSpPr>
            <p:spPr bwMode="auto">
              <a:xfrm>
                <a:off x="1132" y="309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1</a:t>
                </a:r>
              </a:p>
            </p:txBody>
          </p:sp>
          <p:sp>
            <p:nvSpPr>
              <p:cNvPr id="393260" name="Text Box 44"/>
              <p:cNvSpPr txBox="1">
                <a:spLocks noChangeArrowheads="1"/>
              </p:cNvSpPr>
              <p:nvPr/>
            </p:nvSpPr>
            <p:spPr bwMode="auto">
              <a:xfrm>
                <a:off x="1814" y="291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2</a:t>
                </a:r>
              </a:p>
            </p:txBody>
          </p:sp>
          <p:sp>
            <p:nvSpPr>
              <p:cNvPr id="393261" name="Text Box 45"/>
              <p:cNvSpPr txBox="1">
                <a:spLocks noChangeArrowheads="1"/>
              </p:cNvSpPr>
              <p:nvPr/>
            </p:nvSpPr>
            <p:spPr bwMode="auto">
              <a:xfrm>
                <a:off x="1586" y="320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3</a:t>
                </a:r>
              </a:p>
            </p:txBody>
          </p:sp>
          <p:sp>
            <p:nvSpPr>
              <p:cNvPr id="393262" name="Text Box 46"/>
              <p:cNvSpPr txBox="1">
                <a:spLocks noChangeArrowheads="1"/>
              </p:cNvSpPr>
              <p:nvPr/>
            </p:nvSpPr>
            <p:spPr bwMode="auto">
              <a:xfrm>
                <a:off x="1094" y="33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4</a:t>
                </a:r>
              </a:p>
            </p:txBody>
          </p:sp>
          <p:sp>
            <p:nvSpPr>
              <p:cNvPr id="393263" name="Text Box 47"/>
              <p:cNvSpPr txBox="1">
                <a:spLocks noChangeArrowheads="1"/>
              </p:cNvSpPr>
              <p:nvPr/>
            </p:nvSpPr>
            <p:spPr bwMode="auto">
              <a:xfrm>
                <a:off x="1814" y="333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5</a:t>
                </a:r>
              </a:p>
            </p:txBody>
          </p:sp>
          <p:sp>
            <p:nvSpPr>
              <p:cNvPr id="393264" name="Text Box 48"/>
              <p:cNvSpPr txBox="1">
                <a:spLocks noChangeArrowheads="1"/>
              </p:cNvSpPr>
              <p:nvPr/>
            </p:nvSpPr>
            <p:spPr bwMode="auto">
              <a:xfrm>
                <a:off x="1382" y="378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6</a:t>
                </a:r>
              </a:p>
            </p:txBody>
          </p:sp>
        </p:grpSp>
        <p:grpSp>
          <p:nvGrpSpPr>
            <p:cNvPr id="393265" name="Group 49"/>
            <p:cNvGrpSpPr>
              <a:grpSpLocks/>
            </p:cNvGrpSpPr>
            <p:nvPr/>
          </p:nvGrpSpPr>
          <p:grpSpPr bwMode="auto">
            <a:xfrm>
              <a:off x="3132" y="0"/>
              <a:ext cx="2016" cy="1460"/>
              <a:chOff x="716" y="2616"/>
              <a:chExt cx="2016" cy="1460"/>
            </a:xfrm>
          </p:grpSpPr>
          <p:sp>
            <p:nvSpPr>
              <p:cNvPr id="393266" name="Line 50"/>
              <p:cNvSpPr>
                <a:spLocks noChangeShapeType="1"/>
              </p:cNvSpPr>
              <p:nvPr/>
            </p:nvSpPr>
            <p:spPr bwMode="auto">
              <a:xfrm>
                <a:off x="956" y="348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67" name="Line 51"/>
              <p:cNvSpPr>
                <a:spLocks noChangeShapeType="1"/>
              </p:cNvSpPr>
              <p:nvPr/>
            </p:nvSpPr>
            <p:spPr bwMode="auto">
              <a:xfrm>
                <a:off x="1676" y="2904"/>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3268" name="Group 52"/>
              <p:cNvGrpSpPr>
                <a:grpSpLocks/>
              </p:cNvGrpSpPr>
              <p:nvPr/>
            </p:nvGrpSpPr>
            <p:grpSpPr bwMode="auto">
              <a:xfrm>
                <a:off x="716" y="3336"/>
                <a:ext cx="240" cy="288"/>
                <a:chOff x="240" y="2496"/>
                <a:chExt cx="240" cy="288"/>
              </a:xfrm>
            </p:grpSpPr>
            <p:sp>
              <p:nvSpPr>
                <p:cNvPr id="393269" name="Oval 53"/>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70" name="Text Box 54"/>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1</a:t>
                  </a:r>
                </a:p>
              </p:txBody>
            </p:sp>
          </p:grpSp>
          <p:grpSp>
            <p:nvGrpSpPr>
              <p:cNvPr id="393271" name="Group 55"/>
              <p:cNvGrpSpPr>
                <a:grpSpLocks/>
              </p:cNvGrpSpPr>
              <p:nvPr/>
            </p:nvGrpSpPr>
            <p:grpSpPr bwMode="auto">
              <a:xfrm>
                <a:off x="1580" y="2616"/>
                <a:ext cx="240" cy="288"/>
                <a:chOff x="240" y="2496"/>
                <a:chExt cx="240" cy="288"/>
              </a:xfrm>
            </p:grpSpPr>
            <p:sp>
              <p:nvSpPr>
                <p:cNvPr id="393272" name="Oval 56"/>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73" name="Text Box 57"/>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2</a:t>
                  </a:r>
                </a:p>
              </p:txBody>
            </p:sp>
          </p:grpSp>
          <p:grpSp>
            <p:nvGrpSpPr>
              <p:cNvPr id="393274" name="Group 58"/>
              <p:cNvGrpSpPr>
                <a:grpSpLocks/>
              </p:cNvGrpSpPr>
              <p:nvPr/>
            </p:nvGrpSpPr>
            <p:grpSpPr bwMode="auto">
              <a:xfrm>
                <a:off x="1580" y="3480"/>
                <a:ext cx="240" cy="288"/>
                <a:chOff x="240" y="2496"/>
                <a:chExt cx="240" cy="288"/>
              </a:xfrm>
            </p:grpSpPr>
            <p:sp>
              <p:nvSpPr>
                <p:cNvPr id="393275" name="Oval 59"/>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76" name="Text Box 60"/>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3</a:t>
                  </a:r>
                </a:p>
              </p:txBody>
            </p:sp>
          </p:grpSp>
          <p:grpSp>
            <p:nvGrpSpPr>
              <p:cNvPr id="393277" name="Group 61"/>
              <p:cNvGrpSpPr>
                <a:grpSpLocks/>
              </p:cNvGrpSpPr>
              <p:nvPr/>
            </p:nvGrpSpPr>
            <p:grpSpPr bwMode="auto">
              <a:xfrm>
                <a:off x="2492" y="3336"/>
                <a:ext cx="240" cy="288"/>
                <a:chOff x="240" y="2496"/>
                <a:chExt cx="240" cy="288"/>
              </a:xfrm>
            </p:grpSpPr>
            <p:sp>
              <p:nvSpPr>
                <p:cNvPr id="393278" name="Oval 62"/>
                <p:cNvSpPr>
                  <a:spLocks noChangeArrowheads="1"/>
                </p:cNvSpPr>
                <p:nvPr/>
              </p:nvSpPr>
              <p:spPr bwMode="auto">
                <a:xfrm>
                  <a:off x="240" y="2544"/>
                  <a:ext cx="204" cy="20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79" name="Text Box 63"/>
                <p:cNvSpPr txBox="1">
                  <a:spLocks noChangeArrowheads="1"/>
                </p:cNvSpPr>
                <p:nvPr/>
              </p:nvSpPr>
              <p:spPr bwMode="auto">
                <a:xfrm>
                  <a:off x="240" y="24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4</a:t>
                  </a:r>
                </a:p>
              </p:txBody>
            </p:sp>
          </p:grpSp>
          <p:sp>
            <p:nvSpPr>
              <p:cNvPr id="393280" name="Oval 64"/>
              <p:cNvSpPr>
                <a:spLocks noChangeArrowheads="1"/>
              </p:cNvSpPr>
              <p:nvPr/>
            </p:nvSpPr>
            <p:spPr bwMode="auto">
              <a:xfrm>
                <a:off x="920" y="3441"/>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1" name="Oval 65"/>
              <p:cNvSpPr>
                <a:spLocks noChangeArrowheads="1"/>
              </p:cNvSpPr>
              <p:nvPr/>
            </p:nvSpPr>
            <p:spPr bwMode="auto">
              <a:xfrm>
                <a:off x="1660" y="2880"/>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2" name="Oval 66"/>
              <p:cNvSpPr>
                <a:spLocks noChangeArrowheads="1"/>
              </p:cNvSpPr>
              <p:nvPr/>
            </p:nvSpPr>
            <p:spPr bwMode="auto">
              <a:xfrm>
                <a:off x="1660" y="3455"/>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3" name="Oval 67"/>
              <p:cNvSpPr>
                <a:spLocks noChangeArrowheads="1"/>
              </p:cNvSpPr>
              <p:nvPr/>
            </p:nvSpPr>
            <p:spPr bwMode="auto">
              <a:xfrm>
                <a:off x="2428" y="3455"/>
                <a:ext cx="48"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4" name="Line 68"/>
              <p:cNvSpPr>
                <a:spLocks noChangeShapeType="1"/>
              </p:cNvSpPr>
              <p:nvPr/>
            </p:nvSpPr>
            <p:spPr bwMode="auto">
              <a:xfrm flipV="1">
                <a:off x="956" y="2927"/>
                <a:ext cx="724"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5" name="Line 69"/>
              <p:cNvSpPr>
                <a:spLocks noChangeShapeType="1"/>
              </p:cNvSpPr>
              <p:nvPr/>
            </p:nvSpPr>
            <p:spPr bwMode="auto">
              <a:xfrm>
                <a:off x="1676" y="2904"/>
                <a:ext cx="772"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6" name="Freeform 70"/>
              <p:cNvSpPr>
                <a:spLocks/>
              </p:cNvSpPr>
              <p:nvPr/>
            </p:nvSpPr>
            <p:spPr bwMode="auto">
              <a:xfrm>
                <a:off x="952" y="3480"/>
                <a:ext cx="1488" cy="480"/>
              </a:xfrm>
              <a:custGeom>
                <a:avLst/>
                <a:gdLst>
                  <a:gd name="T0" fmla="*/ 0 w 1488"/>
                  <a:gd name="T1" fmla="*/ 0 h 480"/>
                  <a:gd name="T2" fmla="*/ 752 w 1488"/>
                  <a:gd name="T3" fmla="*/ 480 h 480"/>
                  <a:gd name="T4" fmla="*/ 1488 w 1488"/>
                  <a:gd name="T5" fmla="*/ 0 h 480"/>
                </a:gdLst>
                <a:ahLst/>
                <a:cxnLst>
                  <a:cxn ang="0">
                    <a:pos x="T0" y="T1"/>
                  </a:cxn>
                  <a:cxn ang="0">
                    <a:pos x="T2" y="T3"/>
                  </a:cxn>
                  <a:cxn ang="0">
                    <a:pos x="T4" y="T5"/>
                  </a:cxn>
                </a:cxnLst>
                <a:rect l="0" t="0" r="r" b="b"/>
                <a:pathLst>
                  <a:path w="1488" h="480">
                    <a:moveTo>
                      <a:pt x="0" y="0"/>
                    </a:moveTo>
                    <a:cubicBezTo>
                      <a:pt x="252" y="240"/>
                      <a:pt x="504" y="480"/>
                      <a:pt x="752" y="480"/>
                    </a:cubicBezTo>
                    <a:cubicBezTo>
                      <a:pt x="1000" y="480"/>
                      <a:pt x="1365" y="80"/>
                      <a:pt x="1488" y="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7" name="Line 71"/>
              <p:cNvSpPr>
                <a:spLocks noChangeShapeType="1"/>
              </p:cNvSpPr>
              <p:nvPr/>
            </p:nvSpPr>
            <p:spPr bwMode="auto">
              <a:xfrm rot="5400000">
                <a:off x="1628" y="320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8" name="Line 72"/>
              <p:cNvSpPr>
                <a:spLocks noChangeShapeType="1"/>
              </p:cNvSpPr>
              <p:nvPr/>
            </p:nvSpPr>
            <p:spPr bwMode="auto">
              <a:xfrm>
                <a:off x="1628" y="3956"/>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89" name="Line 73"/>
              <p:cNvSpPr>
                <a:spLocks noChangeShapeType="1"/>
              </p:cNvSpPr>
              <p:nvPr/>
            </p:nvSpPr>
            <p:spPr bwMode="auto">
              <a:xfrm rot="2254115">
                <a:off x="2064" y="3224"/>
                <a:ext cx="100" cy="1"/>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90" name="Line 74"/>
              <p:cNvSpPr>
                <a:spLocks noChangeShapeType="1"/>
              </p:cNvSpPr>
              <p:nvPr/>
            </p:nvSpPr>
            <p:spPr bwMode="auto">
              <a:xfrm rot="-2651584">
                <a:off x="1340" y="3144"/>
                <a:ext cx="100" cy="1"/>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91" name="Line 75"/>
              <p:cNvSpPr>
                <a:spLocks noChangeShapeType="1"/>
              </p:cNvSpPr>
              <p:nvPr/>
            </p:nvSpPr>
            <p:spPr bwMode="auto">
              <a:xfrm>
                <a:off x="2064" y="348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92" name="Line 76"/>
              <p:cNvSpPr>
                <a:spLocks noChangeShapeType="1"/>
              </p:cNvSpPr>
              <p:nvPr/>
            </p:nvSpPr>
            <p:spPr bwMode="auto">
              <a:xfrm>
                <a:off x="1340" y="3480"/>
                <a:ext cx="100"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93" name="Text Box 77"/>
              <p:cNvSpPr txBox="1">
                <a:spLocks noChangeArrowheads="1"/>
              </p:cNvSpPr>
              <p:nvPr/>
            </p:nvSpPr>
            <p:spPr bwMode="auto">
              <a:xfrm>
                <a:off x="1132" y="309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1</a:t>
                </a:r>
              </a:p>
            </p:txBody>
          </p:sp>
          <p:sp>
            <p:nvSpPr>
              <p:cNvPr id="393294" name="Text Box 78"/>
              <p:cNvSpPr txBox="1">
                <a:spLocks noChangeArrowheads="1"/>
              </p:cNvSpPr>
              <p:nvPr/>
            </p:nvSpPr>
            <p:spPr bwMode="auto">
              <a:xfrm>
                <a:off x="1814" y="291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2</a:t>
                </a:r>
              </a:p>
            </p:txBody>
          </p:sp>
          <p:sp>
            <p:nvSpPr>
              <p:cNvPr id="393295" name="Text Box 79"/>
              <p:cNvSpPr txBox="1">
                <a:spLocks noChangeArrowheads="1"/>
              </p:cNvSpPr>
              <p:nvPr/>
            </p:nvSpPr>
            <p:spPr bwMode="auto">
              <a:xfrm>
                <a:off x="1586" y="320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3</a:t>
                </a:r>
              </a:p>
            </p:txBody>
          </p:sp>
          <p:sp>
            <p:nvSpPr>
              <p:cNvPr id="393296" name="Text Box 80"/>
              <p:cNvSpPr txBox="1">
                <a:spLocks noChangeArrowheads="1"/>
              </p:cNvSpPr>
              <p:nvPr/>
            </p:nvSpPr>
            <p:spPr bwMode="auto">
              <a:xfrm>
                <a:off x="1094" y="33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4</a:t>
                </a:r>
              </a:p>
            </p:txBody>
          </p:sp>
          <p:sp>
            <p:nvSpPr>
              <p:cNvPr id="393297" name="Text Box 81"/>
              <p:cNvSpPr txBox="1">
                <a:spLocks noChangeArrowheads="1"/>
              </p:cNvSpPr>
              <p:nvPr/>
            </p:nvSpPr>
            <p:spPr bwMode="auto">
              <a:xfrm>
                <a:off x="1814" y="333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5</a:t>
                </a:r>
              </a:p>
            </p:txBody>
          </p:sp>
          <p:sp>
            <p:nvSpPr>
              <p:cNvPr id="393298" name="Text Box 82"/>
              <p:cNvSpPr txBox="1">
                <a:spLocks noChangeArrowheads="1"/>
              </p:cNvSpPr>
              <p:nvPr/>
            </p:nvSpPr>
            <p:spPr bwMode="auto">
              <a:xfrm>
                <a:off x="1382" y="378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solidFill>
                      <a:srgbClr val="0000FF"/>
                    </a:solidFill>
                    <a:ea typeface="楷体_GB2312" pitchFamily="49" charset="-122"/>
                  </a:rPr>
                  <a:t>6</a:t>
                </a:r>
              </a:p>
            </p:txBody>
          </p:sp>
        </p:grpSp>
      </p:grpSp>
      <p:sp>
        <p:nvSpPr>
          <p:cNvPr id="393301" name="Rectangle 85"/>
          <p:cNvSpPr>
            <a:spLocks noChangeArrowheads="1"/>
          </p:cNvSpPr>
          <p:nvPr/>
        </p:nvSpPr>
        <p:spPr bwMode="auto">
          <a:xfrm>
            <a:off x="2195736" y="2823021"/>
            <a:ext cx="463550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sz="2400" b="1" dirty="0">
                <a:solidFill>
                  <a:srgbClr val="6600FF"/>
                </a:solidFill>
              </a:rPr>
              <a:t>*</a:t>
            </a:r>
            <a:r>
              <a:rPr kumimoji="0" lang="zh-CN" altLang="en-US" sz="2400" b="1" dirty="0">
                <a:solidFill>
                  <a:srgbClr val="FF3300"/>
                </a:solidFill>
              </a:rPr>
              <a:t>对应支路取</a:t>
            </a:r>
            <a:r>
              <a:rPr kumimoji="0" lang="zh-CN" altLang="en-US" sz="2400" b="1" dirty="0" smtClean="0">
                <a:solidFill>
                  <a:srgbClr val="FF3300"/>
                </a:solidFill>
              </a:rPr>
              <a:t>相同的关联参考</a:t>
            </a:r>
            <a:r>
              <a:rPr kumimoji="0" lang="zh-CN" altLang="en-US" sz="2400" b="1" dirty="0">
                <a:solidFill>
                  <a:srgbClr val="FF3300"/>
                </a:solidFill>
              </a:rPr>
              <a:t>方向</a:t>
            </a:r>
          </a:p>
        </p:txBody>
      </p:sp>
      <p:sp>
        <p:nvSpPr>
          <p:cNvPr id="2" name="标题 1"/>
          <p:cNvSpPr>
            <a:spLocks noGrp="1"/>
          </p:cNvSpPr>
          <p:nvPr>
            <p:ph type="title"/>
          </p:nvPr>
        </p:nvSpPr>
        <p:spPr/>
        <p:txBody>
          <a:bodyPr/>
          <a:lstStyle/>
          <a:p>
            <a:r>
              <a:rPr lang="zh-CN" altLang="en-US" dirty="0">
                <a:cs typeface="Times New Roman" panose="02020603050405020304" pitchFamily="18" charset="0"/>
              </a:rPr>
              <a:t>特勒根定理</a:t>
            </a:r>
            <a:r>
              <a:rPr lang="en-US" altLang="zh-CN" dirty="0">
                <a:cs typeface="Times New Roman" panose="02020603050405020304" pitchFamily="18" charset="0"/>
              </a:rPr>
              <a:t>(</a:t>
            </a:r>
            <a:r>
              <a:rPr lang="en-US" altLang="zh-CN" dirty="0" err="1">
                <a:cs typeface="Times New Roman" panose="02020603050405020304" pitchFamily="18" charset="0"/>
              </a:rPr>
              <a:t>Tellegen’s</a:t>
            </a:r>
            <a:r>
              <a:rPr lang="en-US" altLang="zh-CN" dirty="0">
                <a:cs typeface="Times New Roman" panose="02020603050405020304" pitchFamily="18" charset="0"/>
              </a:rPr>
              <a:t>  Theorem)</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152444323"/>
              </p:ext>
            </p:extLst>
          </p:nvPr>
        </p:nvGraphicFramePr>
        <p:xfrm>
          <a:off x="1564397" y="904850"/>
          <a:ext cx="417512" cy="414338"/>
        </p:xfrm>
        <a:graphic>
          <a:graphicData uri="http://schemas.openxmlformats.org/presentationml/2006/ole">
            <mc:AlternateContent xmlns:mc="http://schemas.openxmlformats.org/markup-compatibility/2006">
              <mc:Choice xmlns:v="urn:schemas-microsoft-com:vml" Requires="v">
                <p:oleObj spid="_x0000_s38056" name="Equation" r:id="rId11" imgW="177492" imgH="177492" progId="">
                  <p:embed/>
                </p:oleObj>
              </mc:Choice>
              <mc:Fallback>
                <p:oleObj name="Equation" r:id="rId11" imgW="177492" imgH="177492"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4397" y="904850"/>
                        <a:ext cx="41751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24942835"/>
              </p:ext>
            </p:extLst>
          </p:nvPr>
        </p:nvGraphicFramePr>
        <p:xfrm>
          <a:off x="7249331" y="900544"/>
          <a:ext cx="419100" cy="503238"/>
        </p:xfrm>
        <a:graphic>
          <a:graphicData uri="http://schemas.openxmlformats.org/presentationml/2006/ole">
            <mc:AlternateContent xmlns:mc="http://schemas.openxmlformats.org/markup-compatibility/2006">
              <mc:Choice xmlns:v="urn:schemas-microsoft-com:vml" Requires="v">
                <p:oleObj spid="_x0000_s38057" name="Equation" r:id="rId13" imgW="177569" imgH="215619" progId="">
                  <p:embed/>
                </p:oleObj>
              </mc:Choice>
              <mc:Fallback>
                <p:oleObj name="Equation" r:id="rId13" imgW="177569" imgH="215619" progId="">
                  <p:embed/>
                  <p:pic>
                    <p:nvPicPr>
                      <p:cNvPr id="0" name="Picture 1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9331" y="900544"/>
                        <a:ext cx="4191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48002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93219"/>
                                        </p:tgtEl>
                                        <p:attrNameLst>
                                          <p:attrName>style.visibility</p:attrName>
                                        </p:attrNameLst>
                                      </p:cBhvr>
                                      <p:to>
                                        <p:strVal val="visible"/>
                                      </p:to>
                                    </p:set>
                                    <p:animEffect transition="in" filter="wipe(left)">
                                      <p:cBhvr>
                                        <p:cTn id="14" dur="500"/>
                                        <p:tgtEl>
                                          <p:spTgt spid="3932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93220"/>
                                        </p:tgtEl>
                                        <p:attrNameLst>
                                          <p:attrName>style.visibility</p:attrName>
                                        </p:attrNameLst>
                                      </p:cBhvr>
                                      <p:to>
                                        <p:strVal val="visible"/>
                                      </p:to>
                                    </p:set>
                                    <p:animEffect transition="in" filter="wipe(left)">
                                      <p:cBhvr>
                                        <p:cTn id="19" dur="500"/>
                                        <p:tgtEl>
                                          <p:spTgt spid="3932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93221"/>
                                        </p:tgtEl>
                                        <p:attrNameLst>
                                          <p:attrName>style.visibility</p:attrName>
                                        </p:attrNameLst>
                                      </p:cBhvr>
                                      <p:to>
                                        <p:strVal val="visible"/>
                                      </p:to>
                                    </p:set>
                                    <p:animEffect transition="in" filter="wipe(left)">
                                      <p:cBhvr>
                                        <p:cTn id="24" dur="500"/>
                                        <p:tgtEl>
                                          <p:spTgt spid="3932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93222"/>
                                        </p:tgtEl>
                                        <p:attrNameLst>
                                          <p:attrName>style.visibility</p:attrName>
                                        </p:attrNameLst>
                                      </p:cBhvr>
                                      <p:to>
                                        <p:strVal val="visible"/>
                                      </p:to>
                                    </p:set>
                                    <p:animEffect transition="in" filter="wipe(left)">
                                      <p:cBhvr>
                                        <p:cTn id="29" dur="500"/>
                                        <p:tgtEl>
                                          <p:spTgt spid="393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35496" y="808186"/>
            <a:ext cx="274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FF0000"/>
                </a:solidFill>
                <a:latin typeface="宋体" pitchFamily="2" charset="-122"/>
              </a:rPr>
              <a:t>二、特勒根定理</a:t>
            </a:r>
          </a:p>
        </p:txBody>
      </p:sp>
      <p:graphicFrame>
        <p:nvGraphicFramePr>
          <p:cNvPr id="394244" name="Object 4"/>
          <p:cNvGraphicFramePr>
            <a:graphicFrameLocks/>
          </p:cNvGraphicFramePr>
          <p:nvPr>
            <p:extLst>
              <p:ext uri="{D42A27DB-BD31-4B8C-83A1-F6EECF244321}">
                <p14:modId xmlns:p14="http://schemas.microsoft.com/office/powerpoint/2010/main" val="2161794308"/>
              </p:ext>
            </p:extLst>
          </p:nvPr>
        </p:nvGraphicFramePr>
        <p:xfrm>
          <a:off x="2267744" y="2971142"/>
          <a:ext cx="1651000" cy="1294920"/>
        </p:xfrm>
        <a:graphic>
          <a:graphicData uri="http://schemas.openxmlformats.org/presentationml/2006/ole">
            <mc:AlternateContent xmlns:mc="http://schemas.openxmlformats.org/markup-compatibility/2006">
              <mc:Choice xmlns:v="urn:schemas-microsoft-com:vml" Requires="v">
                <p:oleObj spid="_x0000_s40041" name="Equation" r:id="rId3" imgW="736560" imgH="431640" progId="">
                  <p:embed/>
                </p:oleObj>
              </mc:Choice>
              <mc:Fallback>
                <p:oleObj name="Equation" r:id="rId3" imgW="736560" imgH="431640" progId="">
                  <p:embed/>
                  <p:pic>
                    <p:nvPicPr>
                      <p:cNvPr id="0" name="Picture 8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971142"/>
                        <a:ext cx="1651000" cy="1294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en-US" dirty="0">
                <a:cs typeface="Times New Roman" panose="02020603050405020304" pitchFamily="18" charset="0"/>
              </a:rPr>
              <a:t>特勒根定理</a:t>
            </a:r>
            <a:r>
              <a:rPr lang="en-US" altLang="zh-CN" dirty="0">
                <a:cs typeface="Times New Roman" panose="02020603050405020304" pitchFamily="18" charset="0"/>
              </a:rPr>
              <a:t>(</a:t>
            </a:r>
            <a:r>
              <a:rPr lang="en-US" altLang="zh-CN" dirty="0" err="1">
                <a:cs typeface="Times New Roman" panose="02020603050405020304" pitchFamily="18" charset="0"/>
              </a:rPr>
              <a:t>Tellegen’s</a:t>
            </a:r>
            <a:r>
              <a:rPr lang="en-US" altLang="zh-CN" dirty="0">
                <a:cs typeface="Times New Roman" panose="02020603050405020304" pitchFamily="18" charset="0"/>
              </a:rPr>
              <a:t>  Theorem)</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179512" y="1196752"/>
                <a:ext cx="8352928" cy="1699055"/>
              </a:xfrm>
              <a:prstGeom prst="rect">
                <a:avLst/>
              </a:prstGeom>
            </p:spPr>
            <p:txBody>
              <a:bodyPr wrap="square">
                <a:spAutoFit/>
              </a:bodyPr>
              <a:lstStyle/>
              <a:p>
                <a:pPr>
                  <a:lnSpc>
                    <a:spcPct val="150000"/>
                  </a:lnSpc>
                </a:pPr>
                <a:r>
                  <a:rPr lang="zh-CN" altLang="en-US" sz="2400" b="1" dirty="0" smtClean="0">
                    <a:latin typeface="Times New Roman" panose="02020603050405020304" pitchFamily="18" charset="0"/>
                    <a:cs typeface="Times New Roman" panose="02020603050405020304" pitchFamily="18" charset="0"/>
                  </a:rPr>
                  <a:t>两个拓扑结构相同的集总参数电路</a:t>
                </a:r>
                <a14:m>
                  <m:oMath xmlns:m="http://schemas.openxmlformats.org/officeDocument/2006/math">
                    <m:r>
                      <a:rPr lang="en-US" altLang="zh-CN" sz="2400" b="1" i="1" dirty="0">
                        <a:latin typeface="Cambria Math"/>
                        <a:cs typeface="Times New Roman" panose="02020603050405020304" pitchFamily="18" charset="0"/>
                      </a:rPr>
                      <m:t>𝑵</m:t>
                    </m:r>
                  </m:oMath>
                </a14:m>
                <a:r>
                  <a:rPr lang="zh-CN" altLang="en-US" sz="2400" b="1" dirty="0" smtClean="0">
                    <a:latin typeface="Times New Roman" panose="02020603050405020304" pitchFamily="18" charset="0"/>
                    <a:cs typeface="Times New Roman" panose="02020603050405020304" pitchFamily="18" charset="0"/>
                  </a:rPr>
                  <a:t>和</a:t>
                </a:r>
                <a14:m>
                  <m:oMath xmlns:m="http://schemas.openxmlformats.org/officeDocument/2006/math">
                    <m:acc>
                      <m:accPr>
                        <m:chr m:val="̂"/>
                        <m:ctrlPr>
                          <a:rPr lang="en-US" altLang="zh-CN" sz="2400" b="1" i="1" dirty="0" smtClean="0">
                            <a:latin typeface="Cambria Math" panose="02040503050406030204" pitchFamily="18" charset="0"/>
                            <a:cs typeface="Times New Roman" panose="02020603050405020304" pitchFamily="18" charset="0"/>
                          </a:rPr>
                        </m:ctrlPr>
                      </m:accPr>
                      <m:e>
                        <m:r>
                          <a:rPr lang="en-US" altLang="zh-CN" sz="2400" b="1" i="1" dirty="0" smtClean="0">
                            <a:latin typeface="Cambria Math"/>
                            <a:cs typeface="Times New Roman" panose="02020603050405020304" pitchFamily="18" charset="0"/>
                          </a:rPr>
                          <m:t>𝑵</m:t>
                        </m:r>
                      </m:e>
                    </m:acc>
                  </m:oMath>
                </a14:m>
                <a:r>
                  <a:rPr lang="zh-CN" altLang="en-US" sz="2400" b="1" dirty="0" smtClean="0">
                    <a:latin typeface="Times New Roman" panose="02020603050405020304" pitchFamily="18" charset="0"/>
                    <a:cs typeface="Times New Roman" panose="02020603050405020304" pitchFamily="18" charset="0"/>
                  </a:rPr>
                  <a:t>，对应各支路的电压电流均采用相同的关联参考方向，则电路所有支路电流</a:t>
                </a:r>
                <a:r>
                  <a:rPr lang="zh-CN" altLang="en-US" sz="2400" b="1" dirty="0">
                    <a:latin typeface="Times New Roman" panose="02020603050405020304" pitchFamily="18" charset="0"/>
                    <a:cs typeface="Times New Roman" panose="02020603050405020304" pitchFamily="18" charset="0"/>
                  </a:rPr>
                  <a:t>、电压的乘积之和为零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1952</a:t>
                </a:r>
                <a:r>
                  <a:rPr lang="zh-CN" altLang="en-US" sz="2400" b="1" dirty="0">
                    <a:latin typeface="Times New Roman" panose="02020603050405020304" pitchFamily="18" charset="0"/>
                    <a:cs typeface="Times New Roman" panose="02020603050405020304" pitchFamily="18" charset="0"/>
                  </a:rPr>
                  <a:t>年由</a:t>
                </a:r>
                <a:r>
                  <a:rPr lang="en-US" altLang="zh-CN" sz="2400" b="1" dirty="0">
                    <a:latin typeface="Times New Roman" panose="02020603050405020304" pitchFamily="18" charset="0"/>
                    <a:cs typeface="Times New Roman" panose="02020603050405020304" pitchFamily="18" charset="0"/>
                  </a:rPr>
                  <a:t>B.H.</a:t>
                </a:r>
                <a:r>
                  <a:rPr lang="zh-CN" altLang="en-US" sz="2400" b="1" dirty="0">
                    <a:latin typeface="Times New Roman" panose="02020603050405020304" pitchFamily="18" charset="0"/>
                    <a:cs typeface="Times New Roman" panose="02020603050405020304" pitchFamily="18" charset="0"/>
                  </a:rPr>
                  <a:t>特勒根</a:t>
                </a:r>
                <a:r>
                  <a:rPr lang="zh-CN" altLang="en-US" sz="2400" b="1" dirty="0" smtClean="0">
                    <a:latin typeface="Times New Roman" panose="02020603050405020304" pitchFamily="18" charset="0"/>
                    <a:cs typeface="Times New Roman" panose="02020603050405020304" pitchFamily="18" charset="0"/>
                  </a:rPr>
                  <a:t>提出）。</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79512" y="1196752"/>
                <a:ext cx="8352928" cy="1699055"/>
              </a:xfrm>
              <a:prstGeom prst="rect">
                <a:avLst/>
              </a:prstGeom>
              <a:blipFill rotWithShape="1">
                <a:blip r:embed="rId5"/>
                <a:stretch>
                  <a:fillRect l="-1094" r="-802" b="-7527"/>
                </a:stretch>
              </a:blipFill>
            </p:spPr>
            <p:txBody>
              <a:bodyPr/>
              <a:lstStyle/>
              <a:p>
                <a:r>
                  <a:rPr lang="zh-CN" altLang="en-US">
                    <a:noFill/>
                  </a:rPr>
                  <a:t> </a:t>
                </a:r>
              </a:p>
            </p:txBody>
          </p:sp>
        </mc:Fallback>
      </mc:AlternateContent>
      <p:graphicFrame>
        <p:nvGraphicFramePr>
          <p:cNvPr id="4" name="对象 3"/>
          <p:cNvGraphicFramePr>
            <a:graphicFrameLocks/>
          </p:cNvGraphicFramePr>
          <p:nvPr>
            <p:extLst>
              <p:ext uri="{D42A27DB-BD31-4B8C-83A1-F6EECF244321}">
                <p14:modId xmlns:p14="http://schemas.microsoft.com/office/powerpoint/2010/main" val="1300894998"/>
              </p:ext>
            </p:extLst>
          </p:nvPr>
        </p:nvGraphicFramePr>
        <p:xfrm>
          <a:off x="4644008" y="2971142"/>
          <a:ext cx="1651000" cy="1294920"/>
        </p:xfrm>
        <a:graphic>
          <a:graphicData uri="http://schemas.openxmlformats.org/presentationml/2006/ole">
            <mc:AlternateContent xmlns:mc="http://schemas.openxmlformats.org/markup-compatibility/2006">
              <mc:Choice xmlns:v="urn:schemas-microsoft-com:vml" Requires="v">
                <p:oleObj spid="_x0000_s40042" name="Equation" r:id="rId6" imgW="736560" imgH="431640" progId="">
                  <p:embed/>
                </p:oleObj>
              </mc:Choice>
              <mc:Fallback>
                <p:oleObj name="Equation" r:id="rId6" imgW="736560" imgH="431640" progId="">
                  <p:embed/>
                  <p:pic>
                    <p:nvPicPr>
                      <p:cNvPr id="0" name="Picture 9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2971142"/>
                        <a:ext cx="1651000" cy="1294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3993585538"/>
              </p:ext>
            </p:extLst>
          </p:nvPr>
        </p:nvGraphicFramePr>
        <p:xfrm>
          <a:off x="2267744" y="4938426"/>
          <a:ext cx="1651000" cy="1294920"/>
        </p:xfrm>
        <a:graphic>
          <a:graphicData uri="http://schemas.openxmlformats.org/presentationml/2006/ole">
            <mc:AlternateContent xmlns:mc="http://schemas.openxmlformats.org/markup-compatibility/2006">
              <mc:Choice xmlns:v="urn:schemas-microsoft-com:vml" Requires="v">
                <p:oleObj spid="_x0000_s40043" name="Equation" r:id="rId8" imgW="736560" imgH="431640" progId="">
                  <p:embed/>
                </p:oleObj>
              </mc:Choice>
              <mc:Fallback>
                <p:oleObj name="Equation" r:id="rId8" imgW="736560" imgH="431640" progId="">
                  <p:embed/>
                  <p:pic>
                    <p:nvPicPr>
                      <p:cNvPr id="0" name="Picture 9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4938426"/>
                        <a:ext cx="1651000" cy="1294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1394637663"/>
              </p:ext>
            </p:extLst>
          </p:nvPr>
        </p:nvGraphicFramePr>
        <p:xfrm>
          <a:off x="4716016" y="4938426"/>
          <a:ext cx="1651000" cy="1294920"/>
        </p:xfrm>
        <a:graphic>
          <a:graphicData uri="http://schemas.openxmlformats.org/presentationml/2006/ole">
            <mc:AlternateContent xmlns:mc="http://schemas.openxmlformats.org/markup-compatibility/2006">
              <mc:Choice xmlns:v="urn:schemas-microsoft-com:vml" Requires="v">
                <p:oleObj spid="_x0000_s40044" name="Equation" r:id="rId10" imgW="736560" imgH="431640" progId="">
                  <p:embed/>
                </p:oleObj>
              </mc:Choice>
              <mc:Fallback>
                <p:oleObj name="Equation" r:id="rId10" imgW="736560" imgH="431640" progId="">
                  <p:embed/>
                  <p:pic>
                    <p:nvPicPr>
                      <p:cNvPr id="0" name="Picture 9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016" y="4938426"/>
                        <a:ext cx="1651000" cy="1294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2"/>
          <p:cNvSpPr txBox="1">
            <a:spLocks noChangeArrowheads="1"/>
          </p:cNvSpPr>
          <p:nvPr/>
        </p:nvSpPr>
        <p:spPr bwMode="auto">
          <a:xfrm>
            <a:off x="179512" y="3356992"/>
            <a:ext cx="274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solidFill>
                  <a:srgbClr val="FF0000"/>
                </a:solidFill>
                <a:latin typeface="宋体" pitchFamily="2" charset="-122"/>
              </a:rPr>
              <a:t>一般形式：</a:t>
            </a:r>
            <a:endParaRPr lang="zh-CN" altLang="en-US" sz="2800" b="1" dirty="0">
              <a:solidFill>
                <a:srgbClr val="FF0000"/>
              </a:solidFill>
              <a:latin typeface="宋体" pitchFamily="2" charset="-122"/>
            </a:endParaRPr>
          </a:p>
        </p:txBody>
      </p:sp>
      <p:sp>
        <p:nvSpPr>
          <p:cNvPr id="55" name="Text Box 2"/>
          <p:cNvSpPr txBox="1">
            <a:spLocks noChangeArrowheads="1"/>
          </p:cNvSpPr>
          <p:nvPr/>
        </p:nvSpPr>
        <p:spPr bwMode="auto">
          <a:xfrm>
            <a:off x="167138" y="4437112"/>
            <a:ext cx="39008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FF0000"/>
                </a:solidFill>
                <a:latin typeface="宋体" pitchFamily="2" charset="-122"/>
              </a:rPr>
              <a:t>特殊</a:t>
            </a:r>
            <a:r>
              <a:rPr lang="zh-CN" altLang="en-US" sz="2800" b="1" dirty="0" smtClean="0">
                <a:solidFill>
                  <a:srgbClr val="FF0000"/>
                </a:solidFill>
                <a:latin typeface="宋体" pitchFamily="2" charset="-122"/>
              </a:rPr>
              <a:t>形式：功率守恒</a:t>
            </a:r>
            <a:endParaRPr lang="zh-CN" altLang="en-US" sz="2800" b="1" dirty="0">
              <a:solidFill>
                <a:srgbClr val="FF0000"/>
              </a:solidFill>
              <a:latin typeface="宋体" pitchFamily="2" charset="-122"/>
            </a:endParaRPr>
          </a:p>
        </p:txBody>
      </p:sp>
    </p:spTree>
    <p:extLst>
      <p:ext uri="{BB962C8B-B14F-4D97-AF65-F5344CB8AC3E}">
        <p14:creationId xmlns:p14="http://schemas.microsoft.com/office/powerpoint/2010/main" val="3041870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Effect transition="in" filter="wipe(left)">
                                      <p:cBhvr>
                                        <p:cTn id="7" dur="500"/>
                                        <p:tgtEl>
                                          <p:spTgt spid="394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4244"/>
                                        </p:tgtEl>
                                        <p:attrNameLst>
                                          <p:attrName>style.visibility</p:attrName>
                                        </p:attrNameLst>
                                      </p:cBhvr>
                                      <p:to>
                                        <p:strVal val="visible"/>
                                      </p:to>
                                    </p:set>
                                    <p:animEffect transition="in" filter="wipe(left)">
                                      <p:cBhvr>
                                        <p:cTn id="22" dur="500"/>
                                        <p:tgtEl>
                                          <p:spTgt spid="3942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 grpId="0" animBg="1"/>
      <p:bldP spid="54" grpId="0"/>
      <p:bldP spid="5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Text Box 3"/>
          <p:cNvSpPr txBox="1">
            <a:spLocks noChangeArrowheads="1"/>
          </p:cNvSpPr>
          <p:nvPr/>
        </p:nvSpPr>
        <p:spPr bwMode="auto">
          <a:xfrm>
            <a:off x="179512" y="850502"/>
            <a:ext cx="1557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FF3300"/>
                </a:solidFill>
              </a:rPr>
              <a:t>证明</a:t>
            </a:r>
            <a:endParaRPr lang="zh-CN" altLang="en-US" sz="4400" b="1" dirty="0">
              <a:solidFill>
                <a:srgbClr val="FF3300"/>
              </a:solidFill>
            </a:endParaRPr>
          </a:p>
        </p:txBody>
      </p:sp>
      <p:graphicFrame>
        <p:nvGraphicFramePr>
          <p:cNvPr id="395268" name="Object 4"/>
          <p:cNvGraphicFramePr>
            <a:graphicFrameLocks noChangeAspect="1"/>
          </p:cNvGraphicFramePr>
          <p:nvPr>
            <p:extLst>
              <p:ext uri="{D42A27DB-BD31-4B8C-83A1-F6EECF244321}">
                <p14:modId xmlns:p14="http://schemas.microsoft.com/office/powerpoint/2010/main" val="2908580830"/>
              </p:ext>
            </p:extLst>
          </p:nvPr>
        </p:nvGraphicFramePr>
        <p:xfrm>
          <a:off x="1266031" y="850502"/>
          <a:ext cx="1816100" cy="571500"/>
        </p:xfrm>
        <a:graphic>
          <a:graphicData uri="http://schemas.openxmlformats.org/presentationml/2006/ole">
            <mc:AlternateContent xmlns:mc="http://schemas.openxmlformats.org/markup-compatibility/2006">
              <mc:Choice xmlns:v="urn:schemas-microsoft-com:vml" Requires="v">
                <p:oleObj spid="_x0000_s41148" name="Equation" r:id="rId3" imgW="761760" imgH="241200" progId="">
                  <p:embed/>
                </p:oleObj>
              </mc:Choice>
              <mc:Fallback>
                <p:oleObj name="Equation" r:id="rId3" imgW="761760" imgH="241200" progId="">
                  <p:embed/>
                  <p:pic>
                    <p:nvPicPr>
                      <p:cNvPr id="0" name="Picture 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031" y="850502"/>
                        <a:ext cx="18161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5271" name="Object 7"/>
          <p:cNvGraphicFramePr>
            <a:graphicFrameLocks noChangeAspect="1"/>
          </p:cNvGraphicFramePr>
          <p:nvPr>
            <p:extLst>
              <p:ext uri="{D42A27DB-BD31-4B8C-83A1-F6EECF244321}">
                <p14:modId xmlns:p14="http://schemas.microsoft.com/office/powerpoint/2010/main" val="2156610293"/>
              </p:ext>
            </p:extLst>
          </p:nvPr>
        </p:nvGraphicFramePr>
        <p:xfrm>
          <a:off x="958180" y="1484784"/>
          <a:ext cx="2489200" cy="590550"/>
        </p:xfrm>
        <a:graphic>
          <a:graphicData uri="http://schemas.openxmlformats.org/presentationml/2006/ole">
            <mc:AlternateContent xmlns:mc="http://schemas.openxmlformats.org/markup-compatibility/2006">
              <mc:Choice xmlns:v="urn:schemas-microsoft-com:vml" Requires="v">
                <p:oleObj spid="_x0000_s41149" name="Equation" r:id="rId5" imgW="1117440" imgH="266400" progId="">
                  <p:embed/>
                </p:oleObj>
              </mc:Choice>
              <mc:Fallback>
                <p:oleObj name="Equation" r:id="rId5" imgW="1117440" imgH="266400" progId="">
                  <p:embed/>
                  <p:pic>
                    <p:nvPicPr>
                      <p:cNvPr id="0" name="Picture 1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180" y="1484784"/>
                        <a:ext cx="24892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5272" name="Object 8"/>
          <p:cNvGraphicFramePr>
            <a:graphicFrameLocks noChangeAspect="1"/>
          </p:cNvGraphicFramePr>
          <p:nvPr>
            <p:extLst>
              <p:ext uri="{D42A27DB-BD31-4B8C-83A1-F6EECF244321}">
                <p14:modId xmlns:p14="http://schemas.microsoft.com/office/powerpoint/2010/main" val="1149683123"/>
              </p:ext>
            </p:extLst>
          </p:nvPr>
        </p:nvGraphicFramePr>
        <p:xfrm>
          <a:off x="1547664" y="2262386"/>
          <a:ext cx="1976437" cy="590550"/>
        </p:xfrm>
        <a:graphic>
          <a:graphicData uri="http://schemas.openxmlformats.org/presentationml/2006/ole">
            <mc:AlternateContent xmlns:mc="http://schemas.openxmlformats.org/markup-compatibility/2006">
              <mc:Choice xmlns:v="urn:schemas-microsoft-com:vml" Requires="v">
                <p:oleObj spid="_x0000_s41150" name="Equation" r:id="rId7" imgW="888840" imgH="266400" progId="">
                  <p:embed/>
                </p:oleObj>
              </mc:Choice>
              <mc:Fallback>
                <p:oleObj name="Equation" r:id="rId7" imgW="888840" imgH="266400" progId="">
                  <p:embed/>
                  <p:pic>
                    <p:nvPicPr>
                      <p:cNvPr id="0" name="Picture 1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2262386"/>
                        <a:ext cx="1976437"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5273" name="Object 9"/>
          <p:cNvGraphicFramePr>
            <a:graphicFrameLocks noChangeAspect="1"/>
          </p:cNvGraphicFramePr>
          <p:nvPr>
            <p:extLst>
              <p:ext uri="{D42A27DB-BD31-4B8C-83A1-F6EECF244321}">
                <p14:modId xmlns:p14="http://schemas.microsoft.com/office/powerpoint/2010/main" val="1194339060"/>
              </p:ext>
            </p:extLst>
          </p:nvPr>
        </p:nvGraphicFramePr>
        <p:xfrm>
          <a:off x="3707904" y="2275657"/>
          <a:ext cx="2205037" cy="649287"/>
        </p:xfrm>
        <a:graphic>
          <a:graphicData uri="http://schemas.openxmlformats.org/presentationml/2006/ole">
            <mc:AlternateContent xmlns:mc="http://schemas.openxmlformats.org/markup-compatibility/2006">
              <mc:Choice xmlns:v="urn:schemas-microsoft-com:vml" Requires="v">
                <p:oleObj spid="_x0000_s41151" name="Equation" r:id="rId9" imgW="901440" imgH="266400" progId="">
                  <p:embed/>
                </p:oleObj>
              </mc:Choice>
              <mc:Fallback>
                <p:oleObj name="Equation" r:id="rId9" imgW="901440" imgH="266400" progId="">
                  <p:embed/>
                  <p:pic>
                    <p:nvPicPr>
                      <p:cNvPr id="0" name="Picture 1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7904" y="2275657"/>
                        <a:ext cx="220503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5274" name="AutoShape 10"/>
          <p:cNvSpPr>
            <a:spLocks noChangeArrowheads="1"/>
          </p:cNvSpPr>
          <p:nvPr/>
        </p:nvSpPr>
        <p:spPr bwMode="auto">
          <a:xfrm>
            <a:off x="5004047" y="1412776"/>
            <a:ext cx="1728193" cy="525016"/>
          </a:xfrm>
          <a:prstGeom prst="wedgeRectCallout">
            <a:avLst>
              <a:gd name="adj1" fmla="val -80737"/>
              <a:gd name="adj2" fmla="val 171786"/>
            </a:avLst>
          </a:prstGeom>
          <a:solidFill>
            <a:schemeClr val="bg1"/>
          </a:solidFill>
          <a:ln w="9525">
            <a:solidFill>
              <a:srgbClr val="000000"/>
            </a:solidFill>
            <a:miter lim="800000"/>
            <a:headEnd/>
            <a:tailEnd/>
          </a:ln>
          <a:effectLst/>
          <a:extLst/>
        </p:spPr>
        <p:txBody>
          <a:bodyPr wrap="none" anchor="ctr"/>
          <a:lstStyle/>
          <a:p>
            <a:pPr>
              <a:spcBef>
                <a:spcPct val="50000"/>
              </a:spcBef>
              <a:buClr>
                <a:schemeClr val="accent2"/>
              </a:buClr>
              <a:buSzPct val="75000"/>
              <a:buFont typeface="Monotype Sorts" pitchFamily="2" charset="2"/>
              <a:buNone/>
            </a:pP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rPr>
              <a:t>流出结点</a:t>
            </a: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a:t>
            </a:r>
            <a:endParaRPr kumimoji="0" lang="zh-CN" altLang="en-US" sz="2400" b="1" dirty="0">
              <a:solidFill>
                <a:srgbClr val="FF0000"/>
              </a:solidFill>
              <a:latin typeface="Times New Roman" panose="02020603050405020304" pitchFamily="18" charset="0"/>
              <a:ea typeface="+mn-ea"/>
              <a:cs typeface="Times New Roman" panose="02020603050405020304" pitchFamily="18" charset="0"/>
              <a:sym typeface="Symbol" pitchFamily="18" charset="2"/>
            </a:endParaRPr>
          </a:p>
        </p:txBody>
      </p:sp>
      <p:sp>
        <p:nvSpPr>
          <p:cNvPr id="395275" name="AutoShape 11"/>
          <p:cNvSpPr>
            <a:spLocks noChangeArrowheads="1"/>
          </p:cNvSpPr>
          <p:nvPr/>
        </p:nvSpPr>
        <p:spPr bwMode="auto">
          <a:xfrm>
            <a:off x="7128281" y="1556792"/>
            <a:ext cx="1764199" cy="589756"/>
          </a:xfrm>
          <a:prstGeom prst="wedgeRectCallout">
            <a:avLst>
              <a:gd name="adj1" fmla="val -131018"/>
              <a:gd name="adj2" fmla="val 118618"/>
            </a:avLst>
          </a:prstGeom>
          <a:solidFill>
            <a:schemeClr val="bg1"/>
          </a:solidFill>
          <a:ln w="9525">
            <a:solidFill>
              <a:srgbClr val="000000"/>
            </a:solidFill>
            <a:miter lim="800000"/>
            <a:headEnd/>
            <a:tailEnd/>
          </a:ln>
          <a:effectLst/>
          <a:extLst/>
        </p:spPr>
        <p:txBody>
          <a:bodyPr wrap="none" anchor="ctr"/>
          <a:lstStyle/>
          <a:p>
            <a:pPr>
              <a:spcBef>
                <a:spcPct val="50000"/>
              </a:spcBef>
              <a:buClr>
                <a:schemeClr val="accent2"/>
              </a:buClr>
              <a:buSzPct val="75000"/>
              <a:buFont typeface="Monotype Sorts" pitchFamily="2" charset="2"/>
              <a:buNone/>
            </a:pP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rPr>
              <a:t>流出结点</a:t>
            </a: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a:t>
            </a:r>
            <a:endParaRPr kumimoji="0" lang="zh-CN" altLang="en-US" sz="2400" b="1" dirty="0">
              <a:solidFill>
                <a:srgbClr val="FF0000"/>
              </a:solidFill>
              <a:latin typeface="Times New Roman" panose="02020603050405020304" pitchFamily="18" charset="0"/>
              <a:ea typeface="+mn-ea"/>
              <a:cs typeface="Times New Roman" panose="02020603050405020304" pitchFamily="18" charset="0"/>
              <a:sym typeface="Symbol" pitchFamily="18" charset="2"/>
            </a:endParaRPr>
          </a:p>
        </p:txBody>
      </p:sp>
      <p:graphicFrame>
        <p:nvGraphicFramePr>
          <p:cNvPr id="395277" name="Object 13"/>
          <p:cNvGraphicFramePr>
            <a:graphicFrameLocks noChangeAspect="1"/>
          </p:cNvGraphicFramePr>
          <p:nvPr>
            <p:extLst>
              <p:ext uri="{D42A27DB-BD31-4B8C-83A1-F6EECF244321}">
                <p14:modId xmlns:p14="http://schemas.microsoft.com/office/powerpoint/2010/main" val="1177738066"/>
              </p:ext>
            </p:extLst>
          </p:nvPr>
        </p:nvGraphicFramePr>
        <p:xfrm>
          <a:off x="906711" y="3925344"/>
          <a:ext cx="4097337" cy="993775"/>
        </p:xfrm>
        <a:graphic>
          <a:graphicData uri="http://schemas.openxmlformats.org/presentationml/2006/ole">
            <mc:AlternateContent xmlns:mc="http://schemas.openxmlformats.org/markup-compatibility/2006">
              <mc:Choice xmlns:v="urn:schemas-microsoft-com:vml" Requires="v">
                <p:oleObj spid="_x0000_s41152" name="Equation" r:id="rId11" imgW="1828800" imgH="444240" progId="">
                  <p:embed/>
                </p:oleObj>
              </mc:Choice>
              <mc:Fallback>
                <p:oleObj name="Equation" r:id="rId11" imgW="1828800" imgH="444240" progId="">
                  <p:embed/>
                  <p:pic>
                    <p:nvPicPr>
                      <p:cNvPr id="0" name="Picture 1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6711" y="3925344"/>
                        <a:ext cx="4097337"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5282" name="AutoShape 18"/>
          <p:cNvSpPr>
            <a:spLocks/>
          </p:cNvSpPr>
          <p:nvPr/>
        </p:nvSpPr>
        <p:spPr bwMode="auto">
          <a:xfrm rot="16200000">
            <a:off x="3853441" y="3688176"/>
            <a:ext cx="139700" cy="2713553"/>
          </a:xfrm>
          <a:prstGeom prst="leftBrace">
            <a:avLst>
              <a:gd name="adj1" fmla="val 11477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5283" name="Text Box 19"/>
          <p:cNvSpPr txBox="1">
            <a:spLocks noChangeArrowheads="1"/>
          </p:cNvSpPr>
          <p:nvPr/>
        </p:nvSpPr>
        <p:spPr bwMode="auto">
          <a:xfrm>
            <a:off x="2777682" y="5127575"/>
            <a:ext cx="222849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sz="2400" b="1" i="1" dirty="0">
                <a:solidFill>
                  <a:srgbClr val="FF0000"/>
                </a:solidFill>
                <a:latin typeface="Times New Roman" panose="02020603050405020304" pitchFamily="18" charset="0"/>
                <a:cs typeface="Times New Roman" panose="02020603050405020304" pitchFamily="18" charset="0"/>
              </a:rPr>
              <a:t>n</a:t>
            </a:r>
            <a:r>
              <a:rPr kumimoji="0" lang="zh-CN" altLang="en-US" sz="2400" b="1" dirty="0">
                <a:solidFill>
                  <a:srgbClr val="FF0000"/>
                </a:solidFill>
                <a:latin typeface="Times New Roman" panose="02020603050405020304" pitchFamily="18" charset="0"/>
                <a:cs typeface="Times New Roman" panose="02020603050405020304" pitchFamily="18" charset="0"/>
              </a:rPr>
              <a:t>个节点 </a:t>
            </a:r>
            <a:r>
              <a:rPr kumimoji="0" lang="en-US" altLang="zh-CN" sz="2400" b="1" dirty="0">
                <a:solidFill>
                  <a:srgbClr val="FF0000"/>
                </a:solidFill>
                <a:latin typeface="Times New Roman" panose="02020603050405020304" pitchFamily="18" charset="0"/>
                <a:cs typeface="Times New Roman" panose="02020603050405020304" pitchFamily="18" charset="0"/>
              </a:rPr>
              <a:t>,</a:t>
            </a:r>
            <a:r>
              <a:rPr kumimoji="0" lang="zh-CN" altLang="en-US" sz="2400" b="1" dirty="0" smtClean="0">
                <a:solidFill>
                  <a:srgbClr val="FF0000"/>
                </a:solidFill>
                <a:latin typeface="Times New Roman" panose="02020603050405020304" pitchFamily="18" charset="0"/>
                <a:cs typeface="Times New Roman" panose="02020603050405020304" pitchFamily="18" charset="0"/>
              </a:rPr>
              <a:t>有</a:t>
            </a:r>
            <a:r>
              <a:rPr kumimoji="0" lang="en-US" altLang="zh-CN" sz="2400" b="1" i="1" dirty="0" smtClean="0">
                <a:solidFill>
                  <a:srgbClr val="FF0000"/>
                </a:solidFill>
                <a:latin typeface="Times New Roman" panose="02020603050405020304" pitchFamily="18" charset="0"/>
                <a:cs typeface="Times New Roman" panose="02020603050405020304" pitchFamily="18" charset="0"/>
              </a:rPr>
              <a:t>n</a:t>
            </a:r>
            <a:r>
              <a:rPr kumimoji="0" lang="zh-CN" altLang="en-US" sz="2400" b="1" dirty="0" smtClean="0">
                <a:solidFill>
                  <a:srgbClr val="FF0000"/>
                </a:solidFill>
                <a:latin typeface="Times New Roman" panose="02020603050405020304" pitchFamily="18" charset="0"/>
                <a:cs typeface="Times New Roman" panose="02020603050405020304" pitchFamily="18" charset="0"/>
              </a:rPr>
              <a:t>项</a:t>
            </a:r>
            <a:endParaRPr kumimoji="0"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95284" name="Text Box 20"/>
          <p:cNvSpPr txBox="1">
            <a:spLocks noChangeArrowheads="1"/>
          </p:cNvSpPr>
          <p:nvPr/>
        </p:nvSpPr>
        <p:spPr bwMode="auto">
          <a:xfrm>
            <a:off x="5227130" y="4199451"/>
            <a:ext cx="65594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sz="2800" b="1" dirty="0">
                <a:solidFill>
                  <a:srgbClr val="FF3300"/>
                </a:solidFill>
                <a:latin typeface="Times New Roman" panose="02020603050405020304" pitchFamily="18" charset="0"/>
                <a:ea typeface="楷体_GB2312" pitchFamily="49" charset="-122"/>
                <a:cs typeface="Times New Roman" panose="02020603050405020304" pitchFamily="18" charset="0"/>
              </a:rPr>
              <a:t>= 0</a:t>
            </a:r>
          </a:p>
        </p:txBody>
      </p:sp>
      <p:sp>
        <p:nvSpPr>
          <p:cNvPr id="2" name="标题 1"/>
          <p:cNvSpPr>
            <a:spLocks noGrp="1"/>
          </p:cNvSpPr>
          <p:nvPr>
            <p:ph type="title"/>
          </p:nvPr>
        </p:nvSpPr>
        <p:spPr/>
        <p:txBody>
          <a:bodyPr/>
          <a:lstStyle/>
          <a:p>
            <a:r>
              <a:rPr lang="zh-CN" altLang="en-US" dirty="0">
                <a:cs typeface="Times New Roman" panose="02020603050405020304" pitchFamily="18" charset="0"/>
              </a:rPr>
              <a:t>特勒根定理</a:t>
            </a:r>
            <a:r>
              <a:rPr lang="en-US" altLang="zh-CN" dirty="0">
                <a:cs typeface="Times New Roman" panose="02020603050405020304" pitchFamily="18" charset="0"/>
              </a:rPr>
              <a:t>(</a:t>
            </a:r>
            <a:r>
              <a:rPr lang="en-US" altLang="zh-CN" dirty="0" err="1">
                <a:cs typeface="Times New Roman" panose="02020603050405020304" pitchFamily="18" charset="0"/>
              </a:rPr>
              <a:t>Tellegen’s</a:t>
            </a:r>
            <a:r>
              <a:rPr lang="en-US" altLang="zh-CN" dirty="0">
                <a:cs typeface="Times New Roman" panose="02020603050405020304" pitchFamily="18" charset="0"/>
              </a:rPr>
              <a:t>  Theorem)</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555533742"/>
              </p:ext>
            </p:extLst>
          </p:nvPr>
        </p:nvGraphicFramePr>
        <p:xfrm>
          <a:off x="3480866" y="852959"/>
          <a:ext cx="2027238" cy="631825"/>
        </p:xfrm>
        <a:graphic>
          <a:graphicData uri="http://schemas.openxmlformats.org/presentationml/2006/ole">
            <mc:AlternateContent xmlns:mc="http://schemas.openxmlformats.org/markup-compatibility/2006">
              <mc:Choice xmlns:v="urn:schemas-microsoft-com:vml" Requires="v">
                <p:oleObj spid="_x0000_s41153" name="Equation" r:id="rId13" imgW="850680" imgH="266400" progId="">
                  <p:embed/>
                </p:oleObj>
              </mc:Choice>
              <mc:Fallback>
                <p:oleObj name="Equation" r:id="rId13" imgW="850680" imgH="266400" progId="">
                  <p:embed/>
                  <p:pic>
                    <p:nvPicPr>
                      <p:cNvPr id="0" name="Picture 1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0866" y="852959"/>
                        <a:ext cx="2027238"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AutoShape 10"/>
          <p:cNvSpPr>
            <a:spLocks noChangeArrowheads="1"/>
          </p:cNvSpPr>
          <p:nvPr/>
        </p:nvSpPr>
        <p:spPr bwMode="auto">
          <a:xfrm>
            <a:off x="3262930" y="2996952"/>
            <a:ext cx="2461198" cy="824813"/>
          </a:xfrm>
          <a:prstGeom prst="wedgeRectCallout">
            <a:avLst>
              <a:gd name="adj1" fmla="val -56160"/>
              <a:gd name="adj2" fmla="val 94033"/>
            </a:avLst>
          </a:prstGeom>
          <a:solidFill>
            <a:schemeClr val="bg1"/>
          </a:solidFill>
          <a:ln w="9525">
            <a:solidFill>
              <a:srgbClr val="000000"/>
            </a:solidFill>
            <a:miter lim="800000"/>
            <a:headEnd/>
            <a:tailEnd/>
          </a:ln>
          <a:effectLst/>
          <a:extLst/>
        </p:spPr>
        <p:txBody>
          <a:bodyPr wrap="none" anchor="ctr"/>
          <a:lstStyle/>
          <a:p>
            <a:pPr>
              <a:spcBef>
                <a:spcPct val="50000"/>
              </a:spcBef>
              <a:buClr>
                <a:schemeClr val="accent2"/>
              </a:buClr>
              <a:buSzPct val="75000"/>
              <a:buFont typeface="Monotype Sorts" pitchFamily="2" charset="2"/>
              <a:buNone/>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所有</a:t>
            </a: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rPr>
              <a:t>流出结点</a:t>
            </a: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a:t>
            </a:r>
            <a:r>
              <a:rPr kumimoji="0" lang="en-US" altLang="zh-CN"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
            </a:r>
            <a:br>
              <a:rPr kumimoji="0" lang="en-US" altLang="zh-CN"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b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的支路电流之和</a:t>
            </a:r>
            <a:endParaRPr kumimoji="0" lang="zh-CN" altLang="en-US" sz="2400" b="1" dirty="0">
              <a:solidFill>
                <a:srgbClr val="FF0000"/>
              </a:solidFill>
              <a:latin typeface="Times New Roman" panose="02020603050405020304" pitchFamily="18" charset="0"/>
              <a:ea typeface="+mn-ea"/>
              <a:cs typeface="Times New Roman" panose="02020603050405020304" pitchFamily="18" charset="0"/>
              <a:sym typeface="Symbol" pitchFamily="18" charset="2"/>
            </a:endParaRPr>
          </a:p>
        </p:txBody>
      </p:sp>
      <p:sp>
        <p:nvSpPr>
          <p:cNvPr id="31" name="AutoShape 10"/>
          <p:cNvSpPr>
            <a:spLocks noChangeArrowheads="1"/>
          </p:cNvSpPr>
          <p:nvPr/>
        </p:nvSpPr>
        <p:spPr bwMode="auto">
          <a:xfrm>
            <a:off x="5897682" y="3374638"/>
            <a:ext cx="2461198" cy="824813"/>
          </a:xfrm>
          <a:prstGeom prst="wedgeRectCallout">
            <a:avLst>
              <a:gd name="adj1" fmla="val -113216"/>
              <a:gd name="adj2" fmla="val 46521"/>
            </a:avLst>
          </a:prstGeom>
          <a:solidFill>
            <a:schemeClr val="bg1"/>
          </a:solidFill>
          <a:ln w="9525">
            <a:solidFill>
              <a:srgbClr val="000000"/>
            </a:solidFill>
            <a:miter lim="800000"/>
            <a:headEnd/>
            <a:tailEnd/>
          </a:ln>
          <a:effectLst/>
          <a:extLst/>
        </p:spPr>
        <p:txBody>
          <a:bodyPr wrap="none" anchor="ctr"/>
          <a:lstStyle/>
          <a:p>
            <a:pPr>
              <a:spcBef>
                <a:spcPct val="50000"/>
              </a:spcBef>
              <a:buClr>
                <a:schemeClr val="accent2"/>
              </a:buClr>
              <a:buSzPct val="75000"/>
              <a:buFont typeface="Monotype Sorts" pitchFamily="2" charset="2"/>
              <a:buNone/>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所有</a:t>
            </a: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rPr>
              <a:t>流出结点</a:t>
            </a:r>
            <a:r>
              <a:rPr lang="zh-CN" altLang="en-US" sz="2400" b="1" dirty="0">
                <a:solidFill>
                  <a:srgbClr val="FF0000"/>
                </a:solidFill>
                <a:latin typeface="Times New Roman" panose="02020603050405020304" pitchFamily="18" charset="0"/>
                <a:cs typeface="Times New Roman" panose="02020603050405020304" pitchFamily="18" charset="0"/>
                <a:sym typeface="Symbol" pitchFamily="18" charset="2"/>
              </a:rPr>
              <a:t></a:t>
            </a:r>
            <a:r>
              <a:rPr kumimoji="0" lang="en-US" altLang="zh-CN"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
            </a:r>
            <a:br>
              <a:rPr kumimoji="0" lang="en-US" altLang="zh-CN"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br>
            <a:r>
              <a:rPr kumimoji="0" lang="zh-CN" altLang="en-US" sz="2400" b="1" dirty="0" smtClean="0">
                <a:solidFill>
                  <a:srgbClr val="FF0000"/>
                </a:solidFill>
                <a:latin typeface="Times New Roman" panose="02020603050405020304" pitchFamily="18" charset="0"/>
                <a:ea typeface="+mn-ea"/>
                <a:cs typeface="Times New Roman" panose="02020603050405020304" pitchFamily="18" charset="0"/>
                <a:sym typeface="Symbol" pitchFamily="18" charset="2"/>
              </a:rPr>
              <a:t>的支路电流之和</a:t>
            </a:r>
            <a:endParaRPr kumimoji="0" lang="zh-CN" altLang="en-US" sz="2400" b="1" dirty="0">
              <a:solidFill>
                <a:srgbClr val="FF0000"/>
              </a:solidFill>
              <a:latin typeface="Times New Roman" panose="02020603050405020304" pitchFamily="18" charset="0"/>
              <a:ea typeface="+mn-ea"/>
              <a:cs typeface="Times New Roman" panose="02020603050405020304" pitchFamily="18" charset="0"/>
              <a:sym typeface="Symbol" pitchFamily="18" charset="2"/>
            </a:endParaRPr>
          </a:p>
        </p:txBody>
      </p:sp>
      <p:sp>
        <p:nvSpPr>
          <p:cNvPr id="32" name="Text Box 19"/>
          <p:cNvSpPr txBox="1">
            <a:spLocks noChangeArrowheads="1"/>
          </p:cNvSpPr>
          <p:nvPr/>
        </p:nvSpPr>
        <p:spPr bwMode="auto">
          <a:xfrm>
            <a:off x="179512" y="5661248"/>
            <a:ext cx="270939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zh-CN" altLang="en-US" sz="2800" b="1" dirty="0" smtClean="0">
                <a:latin typeface="Times New Roman" panose="02020603050405020304" pitchFamily="18" charset="0"/>
                <a:cs typeface="Times New Roman" panose="02020603050405020304" pitchFamily="18" charset="0"/>
              </a:rPr>
              <a:t>同理可以证明：</a:t>
            </a:r>
            <a:endParaRPr kumimoji="0" lang="zh-CN" altLang="en-US" sz="2800" b="1"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38197292"/>
              </p:ext>
            </p:extLst>
          </p:nvPr>
        </p:nvGraphicFramePr>
        <p:xfrm>
          <a:off x="2771800" y="5445224"/>
          <a:ext cx="1535112" cy="965200"/>
        </p:xfrm>
        <a:graphic>
          <a:graphicData uri="http://schemas.openxmlformats.org/presentationml/2006/ole">
            <mc:AlternateContent xmlns:mc="http://schemas.openxmlformats.org/markup-compatibility/2006">
              <mc:Choice xmlns:v="urn:schemas-microsoft-com:vml" Requires="v">
                <p:oleObj spid="_x0000_s41154" name="Equation" r:id="rId15" imgW="685800" imgH="431640" progId="">
                  <p:embed/>
                </p:oleObj>
              </mc:Choice>
              <mc:Fallback>
                <p:oleObj name="Equation" r:id="rId15" imgW="685800" imgH="431640" progId="">
                  <p:embed/>
                  <p:pic>
                    <p:nvPicPr>
                      <p:cNvPr id="0" name="Picture 1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800" y="5445224"/>
                        <a:ext cx="15351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1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5268"/>
                                        </p:tgtEl>
                                        <p:attrNameLst>
                                          <p:attrName>style.visibility</p:attrName>
                                        </p:attrNameLst>
                                      </p:cBhvr>
                                      <p:to>
                                        <p:strVal val="visible"/>
                                      </p:to>
                                    </p:set>
                                    <p:animEffect transition="in" filter="wipe(left)">
                                      <p:cBhvr>
                                        <p:cTn id="7" dur="500"/>
                                        <p:tgtEl>
                                          <p:spTgt spid="3952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5271"/>
                                        </p:tgtEl>
                                        <p:attrNameLst>
                                          <p:attrName>style.visibility</p:attrName>
                                        </p:attrNameLst>
                                      </p:cBhvr>
                                      <p:to>
                                        <p:strVal val="visible"/>
                                      </p:to>
                                    </p:set>
                                    <p:animEffect transition="in" filter="wipe(left)">
                                      <p:cBhvr>
                                        <p:cTn id="17" dur="500"/>
                                        <p:tgtEl>
                                          <p:spTgt spid="3952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5272"/>
                                        </p:tgtEl>
                                        <p:attrNameLst>
                                          <p:attrName>style.visibility</p:attrName>
                                        </p:attrNameLst>
                                      </p:cBhvr>
                                      <p:to>
                                        <p:strVal val="visible"/>
                                      </p:to>
                                    </p:set>
                                    <p:animEffect transition="in" filter="wipe(left)">
                                      <p:cBhvr>
                                        <p:cTn id="22" dur="500"/>
                                        <p:tgtEl>
                                          <p:spTgt spid="3952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5273"/>
                                        </p:tgtEl>
                                        <p:attrNameLst>
                                          <p:attrName>style.visibility</p:attrName>
                                        </p:attrNameLst>
                                      </p:cBhvr>
                                      <p:to>
                                        <p:strVal val="visible"/>
                                      </p:to>
                                    </p:set>
                                    <p:animEffect transition="in" filter="wipe(left)">
                                      <p:cBhvr>
                                        <p:cTn id="27" dur="500"/>
                                        <p:tgtEl>
                                          <p:spTgt spid="3952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5274"/>
                                        </p:tgtEl>
                                        <p:attrNameLst>
                                          <p:attrName>style.visibility</p:attrName>
                                        </p:attrNameLst>
                                      </p:cBhvr>
                                      <p:to>
                                        <p:strVal val="visible"/>
                                      </p:to>
                                    </p:set>
                                    <p:animEffect transition="in" filter="wipe(left)">
                                      <p:cBhvr>
                                        <p:cTn id="32" dur="500"/>
                                        <p:tgtEl>
                                          <p:spTgt spid="3952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5275"/>
                                        </p:tgtEl>
                                        <p:attrNameLst>
                                          <p:attrName>style.visibility</p:attrName>
                                        </p:attrNameLst>
                                      </p:cBhvr>
                                      <p:to>
                                        <p:strVal val="visible"/>
                                      </p:to>
                                    </p:set>
                                    <p:animEffect transition="in" filter="wipe(left)">
                                      <p:cBhvr>
                                        <p:cTn id="37" dur="500"/>
                                        <p:tgtEl>
                                          <p:spTgt spid="3952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5277"/>
                                        </p:tgtEl>
                                        <p:attrNameLst>
                                          <p:attrName>style.visibility</p:attrName>
                                        </p:attrNameLst>
                                      </p:cBhvr>
                                      <p:to>
                                        <p:strVal val="visible"/>
                                      </p:to>
                                    </p:set>
                                    <p:animEffect transition="in" filter="wipe(left)">
                                      <p:cBhvr>
                                        <p:cTn id="42" dur="500"/>
                                        <p:tgtEl>
                                          <p:spTgt spid="3952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5282"/>
                                        </p:tgtEl>
                                        <p:attrNameLst>
                                          <p:attrName>style.visibility</p:attrName>
                                        </p:attrNameLst>
                                      </p:cBhvr>
                                      <p:to>
                                        <p:strVal val="visible"/>
                                      </p:to>
                                    </p:set>
                                    <p:animEffect transition="in" filter="wipe(left)">
                                      <p:cBhvr>
                                        <p:cTn id="57" dur="500"/>
                                        <p:tgtEl>
                                          <p:spTgt spid="39528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95283"/>
                                        </p:tgtEl>
                                        <p:attrNameLst>
                                          <p:attrName>style.visibility</p:attrName>
                                        </p:attrNameLst>
                                      </p:cBhvr>
                                      <p:to>
                                        <p:strVal val="visible"/>
                                      </p:to>
                                    </p:set>
                                    <p:animEffect transition="in" filter="wipe(left)">
                                      <p:cBhvr>
                                        <p:cTn id="61" dur="500"/>
                                        <p:tgtEl>
                                          <p:spTgt spid="39528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95284"/>
                                        </p:tgtEl>
                                        <p:attrNameLst>
                                          <p:attrName>style.visibility</p:attrName>
                                        </p:attrNameLst>
                                      </p:cBhvr>
                                      <p:to>
                                        <p:strVal val="visible"/>
                                      </p:to>
                                    </p:set>
                                    <p:animEffect transition="in" filter="wipe(left)">
                                      <p:cBhvr>
                                        <p:cTn id="66" dur="500"/>
                                        <p:tgtEl>
                                          <p:spTgt spid="39528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4" grpId="0" animBg="1"/>
      <p:bldP spid="395275" grpId="0" animBg="1"/>
      <p:bldP spid="395282" grpId="0" animBg="1"/>
      <p:bldP spid="395283" grpId="0"/>
      <p:bldP spid="395284" grpId="0"/>
      <p:bldP spid="30" grpId="0" animBg="1"/>
      <p:bldP spid="31"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mtClean="0">
                <a:ea typeface="宋体" charset="-122"/>
              </a:rPr>
              <a:t>2.1 </a:t>
            </a:r>
            <a:r>
              <a:rPr lang="zh-CN" altLang="en-US" smtClean="0">
                <a:ea typeface="宋体" charset="-122"/>
              </a:rPr>
              <a:t>等效电路分析法</a:t>
            </a:r>
            <a:r>
              <a:rPr lang="zh-CN" altLang="en-US" smtClean="0">
                <a:ea typeface="楷体_GB2312" pitchFamily="49" charset="-122"/>
              </a:rPr>
              <a:t>（</a:t>
            </a:r>
            <a:r>
              <a:rPr lang="zh-CN" altLang="en-US" smtClean="0">
                <a:ea typeface="宋体" charset="-122"/>
              </a:rPr>
              <a:t>续</a:t>
            </a:r>
            <a:r>
              <a:rPr lang="en-US" altLang="zh-CN" smtClean="0">
                <a:ea typeface="宋体" charset="-122"/>
              </a:rPr>
              <a:t>4</a:t>
            </a:r>
            <a:r>
              <a:rPr lang="zh-CN" altLang="en-US" smtClean="0">
                <a:ea typeface="楷体_GB2312" pitchFamily="49" charset="-122"/>
              </a:rPr>
              <a:t>）</a:t>
            </a:r>
          </a:p>
        </p:txBody>
      </p:sp>
      <p:sp>
        <p:nvSpPr>
          <p:cNvPr id="106529" name="AutoShape 33"/>
          <p:cNvSpPr>
            <a:spLocks noChangeArrowheads="1"/>
          </p:cNvSpPr>
          <p:nvPr/>
        </p:nvSpPr>
        <p:spPr bwMode="auto">
          <a:xfrm>
            <a:off x="3170238" y="3382963"/>
            <a:ext cx="2909887" cy="290512"/>
          </a:xfrm>
          <a:prstGeom prst="leftRightArrow">
            <a:avLst>
              <a:gd name="adj1" fmla="val 50000"/>
              <a:gd name="adj2" fmla="val 200328"/>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06530" name="Object 2"/>
          <p:cNvGraphicFramePr>
            <a:graphicFrameLocks noChangeAspect="1"/>
          </p:cNvGraphicFramePr>
          <p:nvPr>
            <p:extLst>
              <p:ext uri="{D42A27DB-BD31-4B8C-83A1-F6EECF244321}">
                <p14:modId xmlns:p14="http://schemas.microsoft.com/office/powerpoint/2010/main" val="1572924544"/>
              </p:ext>
            </p:extLst>
          </p:nvPr>
        </p:nvGraphicFramePr>
        <p:xfrm>
          <a:off x="3849688" y="2232025"/>
          <a:ext cx="1754187" cy="917575"/>
        </p:xfrm>
        <a:graphic>
          <a:graphicData uri="http://schemas.openxmlformats.org/presentationml/2006/ole">
            <mc:AlternateContent xmlns:mc="http://schemas.openxmlformats.org/markup-compatibility/2006">
              <mc:Choice xmlns:v="urn:schemas-microsoft-com:vml" Requires="v">
                <p:oleObj spid="_x0000_s2164" name="Equation" r:id="rId3" imgW="825480" imgH="431640" progId="">
                  <p:embed/>
                </p:oleObj>
              </mc:Choice>
              <mc:Fallback>
                <p:oleObj name="Equation" r:id="rId3" imgW="825480" imgH="431640" progId="">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2232025"/>
                        <a:ext cx="1754187"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31" name="Object 3"/>
          <p:cNvGraphicFramePr>
            <a:graphicFrameLocks noChangeAspect="1"/>
          </p:cNvGraphicFramePr>
          <p:nvPr>
            <p:extLst>
              <p:ext uri="{D42A27DB-BD31-4B8C-83A1-F6EECF244321}">
                <p14:modId xmlns:p14="http://schemas.microsoft.com/office/powerpoint/2010/main" val="1986266936"/>
              </p:ext>
            </p:extLst>
          </p:nvPr>
        </p:nvGraphicFramePr>
        <p:xfrm>
          <a:off x="2901950" y="4222750"/>
          <a:ext cx="4049713" cy="1295400"/>
        </p:xfrm>
        <a:graphic>
          <a:graphicData uri="http://schemas.openxmlformats.org/presentationml/2006/ole">
            <mc:AlternateContent xmlns:mc="http://schemas.openxmlformats.org/markup-compatibility/2006">
              <mc:Choice xmlns:v="urn:schemas-microsoft-com:vml" Requires="v">
                <p:oleObj spid="_x0000_s2165" name="Equation" r:id="rId5" imgW="2133360" imgH="685800" progId="">
                  <p:embed/>
                </p:oleObj>
              </mc:Choice>
              <mc:Fallback>
                <p:oleObj name="Equation" r:id="rId5" imgW="2133360" imgH="685800" progId="">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4222750"/>
                        <a:ext cx="404971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8"/>
          <p:cNvGrpSpPr>
            <a:grpSpLocks/>
          </p:cNvGrpSpPr>
          <p:nvPr/>
        </p:nvGrpSpPr>
        <p:grpSpPr bwMode="auto">
          <a:xfrm>
            <a:off x="898525" y="1141413"/>
            <a:ext cx="1747838" cy="4418012"/>
            <a:chOff x="566" y="719"/>
            <a:chExt cx="1101" cy="2783"/>
          </a:xfrm>
        </p:grpSpPr>
        <p:sp>
          <p:nvSpPr>
            <p:cNvPr id="2066" name="Freeform 9"/>
            <p:cNvSpPr>
              <a:spLocks/>
            </p:cNvSpPr>
            <p:nvPr/>
          </p:nvSpPr>
          <p:spPr bwMode="auto">
            <a:xfrm>
              <a:off x="842" y="1099"/>
              <a:ext cx="498" cy="2366"/>
            </a:xfrm>
            <a:custGeom>
              <a:avLst/>
              <a:gdLst>
                <a:gd name="T0" fmla="*/ 0 w 498"/>
                <a:gd name="T1" fmla="*/ 0 h 1944"/>
                <a:gd name="T2" fmla="*/ 498 w 498"/>
                <a:gd name="T3" fmla="*/ 0 h 1944"/>
                <a:gd name="T4" fmla="*/ 492 w 498"/>
                <a:gd name="T5" fmla="*/ 11393 h 1944"/>
                <a:gd name="T6" fmla="*/ 30 w 498"/>
                <a:gd name="T7" fmla="*/ 11393 h 1944"/>
                <a:gd name="T8" fmla="*/ 0 60000 65536"/>
                <a:gd name="T9" fmla="*/ 0 60000 65536"/>
                <a:gd name="T10" fmla="*/ 0 60000 65536"/>
                <a:gd name="T11" fmla="*/ 0 60000 65536"/>
                <a:gd name="T12" fmla="*/ 0 w 498"/>
                <a:gd name="T13" fmla="*/ 0 h 1944"/>
                <a:gd name="T14" fmla="*/ 498 w 498"/>
                <a:gd name="T15" fmla="*/ 1944 h 1944"/>
              </a:gdLst>
              <a:ahLst/>
              <a:cxnLst>
                <a:cxn ang="T8">
                  <a:pos x="T0" y="T1"/>
                </a:cxn>
                <a:cxn ang="T9">
                  <a:pos x="T2" y="T3"/>
                </a:cxn>
                <a:cxn ang="T10">
                  <a:pos x="T4" y="T5"/>
                </a:cxn>
                <a:cxn ang="T11">
                  <a:pos x="T6" y="T7"/>
                </a:cxn>
              </a:cxnLst>
              <a:rect l="T12" t="T13" r="T14" b="T15"/>
              <a:pathLst>
                <a:path w="498" h="1944">
                  <a:moveTo>
                    <a:pt x="0" y="0"/>
                  </a:moveTo>
                  <a:lnTo>
                    <a:pt x="498" y="0"/>
                  </a:lnTo>
                  <a:lnTo>
                    <a:pt x="492" y="1944"/>
                  </a:lnTo>
                  <a:lnTo>
                    <a:pt x="30" y="19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67" name="Rectangle 10"/>
            <p:cNvSpPr>
              <a:spLocks noChangeArrowheads="1"/>
            </p:cNvSpPr>
            <p:nvPr/>
          </p:nvSpPr>
          <p:spPr bwMode="auto">
            <a:xfrm>
              <a:off x="1286" y="1305"/>
              <a:ext cx="106" cy="298"/>
            </a:xfrm>
            <a:prstGeom prst="rect">
              <a:avLst/>
            </a:prstGeom>
            <a:solidFill>
              <a:srgbClr val="E5FFF8"/>
            </a:solidFill>
            <a:ln w="28575" algn="ctr">
              <a:solidFill>
                <a:schemeClr val="tx1"/>
              </a:solidFill>
              <a:miter lim="800000"/>
              <a:headEnd/>
              <a:tailEnd/>
            </a:ln>
          </p:spPr>
          <p:txBody>
            <a:bodyPr wrap="none" anchor="ctr">
              <a:spAutoFit/>
            </a:bodyPr>
            <a:lstStyle/>
            <a:p>
              <a:endParaRPr lang="zh-CN" altLang="en-US"/>
            </a:p>
          </p:txBody>
        </p:sp>
        <p:sp>
          <p:nvSpPr>
            <p:cNvPr id="2068" name="Rectangle 11"/>
            <p:cNvSpPr>
              <a:spLocks noChangeArrowheads="1"/>
            </p:cNvSpPr>
            <p:nvPr/>
          </p:nvSpPr>
          <p:spPr bwMode="auto">
            <a:xfrm>
              <a:off x="1274" y="2963"/>
              <a:ext cx="106" cy="298"/>
            </a:xfrm>
            <a:prstGeom prst="rect">
              <a:avLst/>
            </a:prstGeom>
            <a:solidFill>
              <a:srgbClr val="E5FFF8"/>
            </a:solidFill>
            <a:ln w="28575" algn="ctr">
              <a:solidFill>
                <a:schemeClr val="tx1"/>
              </a:solidFill>
              <a:miter lim="800000"/>
              <a:headEnd/>
              <a:tailEnd/>
            </a:ln>
          </p:spPr>
          <p:txBody>
            <a:bodyPr wrap="none" anchor="ctr">
              <a:spAutoFit/>
            </a:bodyPr>
            <a:lstStyle/>
            <a:p>
              <a:endParaRPr lang="zh-CN" altLang="en-US"/>
            </a:p>
          </p:txBody>
        </p:sp>
        <p:sp>
          <p:nvSpPr>
            <p:cNvPr id="2069" name="Rectangle 12"/>
            <p:cNvSpPr>
              <a:spLocks noChangeArrowheads="1"/>
            </p:cNvSpPr>
            <p:nvPr/>
          </p:nvSpPr>
          <p:spPr bwMode="auto">
            <a:xfrm>
              <a:off x="1284" y="1850"/>
              <a:ext cx="106" cy="298"/>
            </a:xfrm>
            <a:prstGeom prst="rect">
              <a:avLst/>
            </a:prstGeom>
            <a:solidFill>
              <a:srgbClr val="E5FFF8"/>
            </a:solidFill>
            <a:ln w="28575" algn="ctr">
              <a:solidFill>
                <a:schemeClr val="tx1"/>
              </a:solidFill>
              <a:miter lim="800000"/>
              <a:headEnd/>
              <a:tailEnd/>
            </a:ln>
          </p:spPr>
          <p:txBody>
            <a:bodyPr wrap="none" anchor="ctr">
              <a:spAutoFit/>
            </a:bodyPr>
            <a:lstStyle/>
            <a:p>
              <a:endParaRPr lang="zh-CN" altLang="en-US"/>
            </a:p>
          </p:txBody>
        </p:sp>
        <p:sp>
          <p:nvSpPr>
            <p:cNvPr id="2070" name="Text Box 13"/>
            <p:cNvSpPr txBox="1">
              <a:spLocks noChangeArrowheads="1"/>
            </p:cNvSpPr>
            <p:nvPr/>
          </p:nvSpPr>
          <p:spPr bwMode="auto">
            <a:xfrm>
              <a:off x="1221" y="2425"/>
              <a:ext cx="346" cy="250"/>
            </a:xfrm>
            <a:prstGeom prst="rect">
              <a:avLst/>
            </a:prstGeom>
            <a:solidFill>
              <a:srgbClr val="EDFFF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a:t>
              </a:r>
            </a:p>
          </p:txBody>
        </p:sp>
        <p:sp>
          <p:nvSpPr>
            <p:cNvPr id="2071" name="Text Box 14"/>
            <p:cNvSpPr txBox="1">
              <a:spLocks noChangeArrowheads="1"/>
            </p:cNvSpPr>
            <p:nvPr/>
          </p:nvSpPr>
          <p:spPr bwMode="auto">
            <a:xfrm>
              <a:off x="725" y="1130"/>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a:t>
              </a:r>
            </a:p>
          </p:txBody>
        </p:sp>
        <p:sp>
          <p:nvSpPr>
            <p:cNvPr id="2072" name="Text Box 15"/>
            <p:cNvSpPr txBox="1">
              <a:spLocks noChangeArrowheads="1"/>
            </p:cNvSpPr>
            <p:nvPr/>
          </p:nvSpPr>
          <p:spPr bwMode="auto">
            <a:xfrm>
              <a:off x="1384" y="1127"/>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a:t>
              </a:r>
            </a:p>
          </p:txBody>
        </p:sp>
        <p:sp>
          <p:nvSpPr>
            <p:cNvPr id="2073" name="Text Box 16"/>
            <p:cNvSpPr txBox="1">
              <a:spLocks noChangeArrowheads="1"/>
            </p:cNvSpPr>
            <p:nvPr/>
          </p:nvSpPr>
          <p:spPr bwMode="auto">
            <a:xfrm>
              <a:off x="1384" y="1658"/>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a:t>
              </a:r>
            </a:p>
          </p:txBody>
        </p:sp>
        <p:sp>
          <p:nvSpPr>
            <p:cNvPr id="2074" name="Text Box 17"/>
            <p:cNvSpPr txBox="1">
              <a:spLocks noChangeArrowheads="1"/>
            </p:cNvSpPr>
            <p:nvPr/>
          </p:nvSpPr>
          <p:spPr bwMode="auto">
            <a:xfrm>
              <a:off x="1384" y="2753"/>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a:t>
              </a:r>
            </a:p>
          </p:txBody>
        </p:sp>
        <p:sp>
          <p:nvSpPr>
            <p:cNvPr id="2075" name="Text Box 18"/>
            <p:cNvSpPr txBox="1">
              <a:spLocks noChangeArrowheads="1"/>
            </p:cNvSpPr>
            <p:nvPr/>
          </p:nvSpPr>
          <p:spPr bwMode="auto">
            <a:xfrm>
              <a:off x="738" y="3021"/>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_</a:t>
              </a:r>
            </a:p>
          </p:txBody>
        </p:sp>
        <p:sp>
          <p:nvSpPr>
            <p:cNvPr id="2076" name="Text Box 19"/>
            <p:cNvSpPr txBox="1">
              <a:spLocks noChangeArrowheads="1"/>
            </p:cNvSpPr>
            <p:nvPr/>
          </p:nvSpPr>
          <p:spPr bwMode="auto">
            <a:xfrm>
              <a:off x="1384" y="13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_</a:t>
              </a:r>
            </a:p>
          </p:txBody>
        </p:sp>
        <p:sp>
          <p:nvSpPr>
            <p:cNvPr id="2077" name="Text Box 20"/>
            <p:cNvSpPr txBox="1">
              <a:spLocks noChangeArrowheads="1"/>
            </p:cNvSpPr>
            <p:nvPr/>
          </p:nvSpPr>
          <p:spPr bwMode="auto">
            <a:xfrm>
              <a:off x="1384" y="1953"/>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_</a:t>
              </a:r>
            </a:p>
          </p:txBody>
        </p:sp>
        <p:sp>
          <p:nvSpPr>
            <p:cNvPr id="2078" name="Text Box 21"/>
            <p:cNvSpPr txBox="1">
              <a:spLocks noChangeArrowheads="1"/>
            </p:cNvSpPr>
            <p:nvPr/>
          </p:nvSpPr>
          <p:spPr bwMode="auto">
            <a:xfrm>
              <a:off x="1384" y="3086"/>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solidFill>
                    <a:schemeClr val="tx2"/>
                  </a:solidFill>
                  <a:latin typeface="Times New Roman" pitchFamily="18" charset="0"/>
                  <a:cs typeface="Times New Roman" pitchFamily="18" charset="0"/>
                </a:rPr>
                <a:t>_</a:t>
              </a:r>
            </a:p>
          </p:txBody>
        </p:sp>
        <p:sp>
          <p:nvSpPr>
            <p:cNvPr id="2079" name="Text Box 23"/>
            <p:cNvSpPr txBox="1">
              <a:spLocks noChangeArrowheads="1"/>
            </p:cNvSpPr>
            <p:nvPr/>
          </p:nvSpPr>
          <p:spPr bwMode="auto">
            <a:xfrm>
              <a:off x="686" y="2071"/>
              <a:ext cx="26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solidFill>
                    <a:schemeClr val="tx2"/>
                  </a:solidFill>
                  <a:latin typeface="Times New Roman" pitchFamily="18" charset="0"/>
                  <a:cs typeface="Times New Roman" pitchFamily="18" charset="0"/>
                </a:rPr>
                <a:t>u</a:t>
              </a:r>
            </a:p>
          </p:txBody>
        </p:sp>
        <p:sp>
          <p:nvSpPr>
            <p:cNvPr id="2080" name="Text Box 24"/>
            <p:cNvSpPr txBox="1">
              <a:spLocks noChangeArrowheads="1"/>
            </p:cNvSpPr>
            <p:nvPr/>
          </p:nvSpPr>
          <p:spPr bwMode="auto">
            <a:xfrm>
              <a:off x="1415" y="1266"/>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1</a:t>
              </a:r>
              <a:endParaRPr lang="en-US" altLang="zh-CN" i="1">
                <a:solidFill>
                  <a:schemeClr val="tx2"/>
                </a:solidFill>
                <a:latin typeface="Times New Roman" pitchFamily="18" charset="0"/>
                <a:cs typeface="Times New Roman" pitchFamily="18" charset="0"/>
              </a:endParaRPr>
            </a:p>
          </p:txBody>
        </p:sp>
        <p:sp>
          <p:nvSpPr>
            <p:cNvPr id="2081" name="Text Box 25"/>
            <p:cNvSpPr txBox="1">
              <a:spLocks noChangeArrowheads="1"/>
            </p:cNvSpPr>
            <p:nvPr/>
          </p:nvSpPr>
          <p:spPr bwMode="auto">
            <a:xfrm>
              <a:off x="1413" y="185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u</a:t>
              </a:r>
              <a:r>
                <a:rPr lang="en-US" altLang="zh-CN" baseline="-25000">
                  <a:solidFill>
                    <a:schemeClr val="tx2"/>
                  </a:solidFill>
                  <a:latin typeface="Times New Roman" pitchFamily="18" charset="0"/>
                  <a:cs typeface="Times New Roman" pitchFamily="18" charset="0"/>
                </a:rPr>
                <a:t>2</a:t>
              </a:r>
              <a:endParaRPr lang="en-US" altLang="zh-CN" i="1">
                <a:solidFill>
                  <a:schemeClr val="tx2"/>
                </a:solidFill>
                <a:latin typeface="Times New Roman" pitchFamily="18" charset="0"/>
                <a:cs typeface="Times New Roman" pitchFamily="18" charset="0"/>
              </a:endParaRPr>
            </a:p>
          </p:txBody>
        </p:sp>
        <p:sp>
          <p:nvSpPr>
            <p:cNvPr id="2082" name="Text Box 26"/>
            <p:cNvSpPr txBox="1">
              <a:spLocks noChangeArrowheads="1"/>
            </p:cNvSpPr>
            <p:nvPr/>
          </p:nvSpPr>
          <p:spPr bwMode="auto">
            <a:xfrm>
              <a:off x="1413" y="2982"/>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u</a:t>
              </a:r>
              <a:r>
                <a:rPr lang="en-US" altLang="zh-CN" i="1" baseline="-25000">
                  <a:solidFill>
                    <a:schemeClr val="tx2"/>
                  </a:solidFill>
                  <a:latin typeface="Times New Roman" pitchFamily="18" charset="0"/>
                  <a:cs typeface="Times New Roman" pitchFamily="18" charset="0"/>
                </a:rPr>
                <a:t>N</a:t>
              </a:r>
              <a:endParaRPr lang="en-US" altLang="zh-CN" i="1">
                <a:solidFill>
                  <a:schemeClr val="tx2"/>
                </a:solidFill>
                <a:latin typeface="Times New Roman" pitchFamily="18" charset="0"/>
                <a:cs typeface="Times New Roman" pitchFamily="18" charset="0"/>
              </a:endParaRPr>
            </a:p>
          </p:txBody>
        </p:sp>
        <p:sp>
          <p:nvSpPr>
            <p:cNvPr id="2083" name="Text Box 27"/>
            <p:cNvSpPr txBox="1">
              <a:spLocks noChangeArrowheads="1"/>
            </p:cNvSpPr>
            <p:nvPr/>
          </p:nvSpPr>
          <p:spPr bwMode="auto">
            <a:xfrm>
              <a:off x="980" y="1283"/>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1</a:t>
              </a:r>
              <a:endParaRPr lang="en-US" altLang="zh-CN" i="1">
                <a:solidFill>
                  <a:schemeClr val="tx2"/>
                </a:solidFill>
                <a:latin typeface="Times New Roman" pitchFamily="18" charset="0"/>
                <a:cs typeface="Times New Roman" pitchFamily="18" charset="0"/>
              </a:endParaRPr>
            </a:p>
          </p:txBody>
        </p:sp>
        <p:sp>
          <p:nvSpPr>
            <p:cNvPr id="2084" name="Text Box 28"/>
            <p:cNvSpPr txBox="1">
              <a:spLocks noChangeArrowheads="1"/>
            </p:cNvSpPr>
            <p:nvPr/>
          </p:nvSpPr>
          <p:spPr bwMode="auto">
            <a:xfrm>
              <a:off x="978" y="1876"/>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R</a:t>
              </a:r>
              <a:r>
                <a:rPr lang="en-US" altLang="zh-CN" baseline="-25000">
                  <a:solidFill>
                    <a:schemeClr val="tx2"/>
                  </a:solidFill>
                  <a:latin typeface="Times New Roman" pitchFamily="18" charset="0"/>
                  <a:cs typeface="Times New Roman" pitchFamily="18" charset="0"/>
                </a:rPr>
                <a:t>2</a:t>
              </a:r>
              <a:endParaRPr lang="en-US" altLang="zh-CN" i="1">
                <a:solidFill>
                  <a:schemeClr val="tx2"/>
                </a:solidFill>
                <a:latin typeface="Times New Roman" pitchFamily="18" charset="0"/>
                <a:cs typeface="Times New Roman" pitchFamily="18" charset="0"/>
              </a:endParaRPr>
            </a:p>
          </p:txBody>
        </p:sp>
        <p:sp>
          <p:nvSpPr>
            <p:cNvPr id="2085" name="Text Box 29"/>
            <p:cNvSpPr txBox="1">
              <a:spLocks noChangeArrowheads="1"/>
            </p:cNvSpPr>
            <p:nvPr/>
          </p:nvSpPr>
          <p:spPr bwMode="auto">
            <a:xfrm>
              <a:off x="978" y="2999"/>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R</a:t>
              </a:r>
              <a:r>
                <a:rPr lang="en-US" altLang="zh-CN" i="1" baseline="-25000">
                  <a:solidFill>
                    <a:schemeClr val="tx2"/>
                  </a:solidFill>
                  <a:latin typeface="Times New Roman" pitchFamily="18" charset="0"/>
                  <a:cs typeface="Times New Roman" pitchFamily="18" charset="0"/>
                </a:rPr>
                <a:t>N</a:t>
              </a:r>
              <a:endParaRPr lang="en-US" altLang="zh-CN" i="1">
                <a:solidFill>
                  <a:schemeClr val="tx2"/>
                </a:solidFill>
                <a:latin typeface="Times New Roman" pitchFamily="18" charset="0"/>
                <a:cs typeface="Times New Roman" pitchFamily="18" charset="0"/>
              </a:endParaRPr>
            </a:p>
          </p:txBody>
        </p:sp>
        <p:sp>
          <p:nvSpPr>
            <p:cNvPr id="2086" name="Line 30"/>
            <p:cNvSpPr>
              <a:spLocks noChangeShapeType="1"/>
            </p:cNvSpPr>
            <p:nvPr/>
          </p:nvSpPr>
          <p:spPr bwMode="auto">
            <a:xfrm>
              <a:off x="867" y="1000"/>
              <a:ext cx="426"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87" name="Text Box 31"/>
            <p:cNvSpPr txBox="1">
              <a:spLocks noChangeArrowheads="1"/>
            </p:cNvSpPr>
            <p:nvPr/>
          </p:nvSpPr>
          <p:spPr bwMode="auto">
            <a:xfrm>
              <a:off x="1234" y="719"/>
              <a:ext cx="1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i="1">
                  <a:solidFill>
                    <a:schemeClr val="tx2"/>
                  </a:solidFill>
                  <a:latin typeface="Times New Roman" pitchFamily="18" charset="0"/>
                  <a:cs typeface="Times New Roman" pitchFamily="18" charset="0"/>
                </a:rPr>
                <a:t>i</a:t>
              </a:r>
            </a:p>
          </p:txBody>
        </p:sp>
        <p:sp>
          <p:nvSpPr>
            <p:cNvPr id="2088" name="Text Box 44"/>
            <p:cNvSpPr txBox="1">
              <a:spLocks noChangeArrowheads="1"/>
            </p:cNvSpPr>
            <p:nvPr/>
          </p:nvSpPr>
          <p:spPr bwMode="auto">
            <a:xfrm>
              <a:off x="566" y="94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a</a:t>
              </a:r>
            </a:p>
          </p:txBody>
        </p:sp>
        <p:sp>
          <p:nvSpPr>
            <p:cNvPr id="2089" name="Text Box 46"/>
            <p:cNvSpPr txBox="1">
              <a:spLocks noChangeArrowheads="1"/>
            </p:cNvSpPr>
            <p:nvPr/>
          </p:nvSpPr>
          <p:spPr bwMode="auto">
            <a:xfrm>
              <a:off x="583" y="3269"/>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b</a:t>
              </a:r>
            </a:p>
          </p:txBody>
        </p:sp>
      </p:grpSp>
      <p:grpSp>
        <p:nvGrpSpPr>
          <p:cNvPr id="3" name="Group 49"/>
          <p:cNvGrpSpPr>
            <a:grpSpLocks/>
          </p:cNvGrpSpPr>
          <p:nvPr/>
        </p:nvGrpSpPr>
        <p:grpSpPr bwMode="auto">
          <a:xfrm>
            <a:off x="6621463" y="1779588"/>
            <a:ext cx="2200275" cy="2405062"/>
            <a:chOff x="4171" y="1121"/>
            <a:chExt cx="1386" cy="1515"/>
          </a:xfrm>
        </p:grpSpPr>
        <p:sp>
          <p:nvSpPr>
            <p:cNvPr id="2056" name="Freeform 36"/>
            <p:cNvSpPr>
              <a:spLocks/>
            </p:cNvSpPr>
            <p:nvPr/>
          </p:nvSpPr>
          <p:spPr bwMode="auto">
            <a:xfrm>
              <a:off x="4416" y="1507"/>
              <a:ext cx="682" cy="1085"/>
            </a:xfrm>
            <a:custGeom>
              <a:avLst/>
              <a:gdLst>
                <a:gd name="T0" fmla="*/ 0 w 682"/>
                <a:gd name="T1" fmla="*/ 0 h 1085"/>
                <a:gd name="T2" fmla="*/ 682 w 682"/>
                <a:gd name="T3" fmla="*/ 0 h 1085"/>
                <a:gd name="T4" fmla="*/ 682 w 682"/>
                <a:gd name="T5" fmla="*/ 1085 h 1085"/>
                <a:gd name="T6" fmla="*/ 38 w 682"/>
                <a:gd name="T7" fmla="*/ 1085 h 1085"/>
                <a:gd name="T8" fmla="*/ 0 60000 65536"/>
                <a:gd name="T9" fmla="*/ 0 60000 65536"/>
                <a:gd name="T10" fmla="*/ 0 60000 65536"/>
                <a:gd name="T11" fmla="*/ 0 60000 65536"/>
                <a:gd name="T12" fmla="*/ 0 w 682"/>
                <a:gd name="T13" fmla="*/ 0 h 1085"/>
                <a:gd name="T14" fmla="*/ 682 w 682"/>
                <a:gd name="T15" fmla="*/ 1085 h 1085"/>
              </a:gdLst>
              <a:ahLst/>
              <a:cxnLst>
                <a:cxn ang="T8">
                  <a:pos x="T0" y="T1"/>
                </a:cxn>
                <a:cxn ang="T9">
                  <a:pos x="T2" y="T3"/>
                </a:cxn>
                <a:cxn ang="T10">
                  <a:pos x="T4" y="T5"/>
                </a:cxn>
                <a:cxn ang="T11">
                  <a:pos x="T6" y="T7"/>
                </a:cxn>
              </a:cxnLst>
              <a:rect l="T12" t="T13" r="T14" b="T15"/>
              <a:pathLst>
                <a:path w="682" h="1085">
                  <a:moveTo>
                    <a:pt x="0" y="0"/>
                  </a:moveTo>
                  <a:lnTo>
                    <a:pt x="682" y="0"/>
                  </a:lnTo>
                  <a:lnTo>
                    <a:pt x="682" y="1085"/>
                  </a:lnTo>
                  <a:lnTo>
                    <a:pt x="38" y="108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57" name="Text Box 37"/>
            <p:cNvSpPr txBox="1">
              <a:spLocks noChangeArrowheads="1"/>
            </p:cNvSpPr>
            <p:nvPr/>
          </p:nvSpPr>
          <p:spPr bwMode="auto">
            <a:xfrm>
              <a:off x="4352" y="149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a:t>
              </a:r>
            </a:p>
          </p:txBody>
        </p:sp>
        <p:sp>
          <p:nvSpPr>
            <p:cNvPr id="2058" name="Text Box 38"/>
            <p:cNvSpPr txBox="1">
              <a:spLocks noChangeArrowheads="1"/>
            </p:cNvSpPr>
            <p:nvPr/>
          </p:nvSpPr>
          <p:spPr bwMode="auto">
            <a:xfrm>
              <a:off x="4385" y="222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_</a:t>
              </a:r>
            </a:p>
          </p:txBody>
        </p:sp>
        <p:sp>
          <p:nvSpPr>
            <p:cNvPr id="2059" name="Text Box 39"/>
            <p:cNvSpPr txBox="1">
              <a:spLocks noChangeArrowheads="1"/>
            </p:cNvSpPr>
            <p:nvPr/>
          </p:nvSpPr>
          <p:spPr bwMode="auto">
            <a:xfrm>
              <a:off x="4342" y="1810"/>
              <a:ext cx="26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i="1">
                  <a:solidFill>
                    <a:schemeClr val="tx2"/>
                  </a:solidFill>
                  <a:latin typeface="Times New Roman" pitchFamily="18" charset="0"/>
                  <a:cs typeface="Times New Roman" pitchFamily="18" charset="0"/>
                </a:rPr>
                <a:t>u</a:t>
              </a:r>
            </a:p>
          </p:txBody>
        </p:sp>
        <p:sp>
          <p:nvSpPr>
            <p:cNvPr id="2060" name="Line 40"/>
            <p:cNvSpPr>
              <a:spLocks noChangeShapeType="1"/>
            </p:cNvSpPr>
            <p:nvPr/>
          </p:nvSpPr>
          <p:spPr bwMode="auto">
            <a:xfrm>
              <a:off x="4504" y="1382"/>
              <a:ext cx="426"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61" name="Text Box 41"/>
            <p:cNvSpPr txBox="1">
              <a:spLocks noChangeArrowheads="1"/>
            </p:cNvSpPr>
            <p:nvPr/>
          </p:nvSpPr>
          <p:spPr bwMode="auto">
            <a:xfrm>
              <a:off x="4976" y="1121"/>
              <a:ext cx="1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i="1">
                  <a:solidFill>
                    <a:schemeClr val="tx2"/>
                  </a:solidFill>
                  <a:latin typeface="Times New Roman" pitchFamily="18" charset="0"/>
                  <a:cs typeface="Times New Roman" pitchFamily="18" charset="0"/>
                </a:rPr>
                <a:t>i</a:t>
              </a:r>
            </a:p>
          </p:txBody>
        </p:sp>
        <p:sp>
          <p:nvSpPr>
            <p:cNvPr id="2062" name="Rectangle 42"/>
            <p:cNvSpPr>
              <a:spLocks noChangeArrowheads="1"/>
            </p:cNvSpPr>
            <p:nvPr/>
          </p:nvSpPr>
          <p:spPr bwMode="auto">
            <a:xfrm>
              <a:off x="5035" y="1867"/>
              <a:ext cx="106" cy="298"/>
            </a:xfrm>
            <a:prstGeom prst="rect">
              <a:avLst/>
            </a:prstGeom>
            <a:solidFill>
              <a:srgbClr val="E5FFF8"/>
            </a:solidFill>
            <a:ln w="28575" algn="ctr">
              <a:solidFill>
                <a:schemeClr val="tx1"/>
              </a:solidFill>
              <a:miter lim="800000"/>
              <a:headEnd/>
              <a:tailEnd/>
            </a:ln>
          </p:spPr>
          <p:txBody>
            <a:bodyPr wrap="none" anchor="ctr">
              <a:spAutoFit/>
            </a:bodyPr>
            <a:lstStyle/>
            <a:p>
              <a:endParaRPr lang="zh-CN" altLang="en-US"/>
            </a:p>
          </p:txBody>
        </p:sp>
        <p:sp>
          <p:nvSpPr>
            <p:cNvPr id="2063" name="Text Box 43"/>
            <p:cNvSpPr txBox="1">
              <a:spLocks noChangeArrowheads="1"/>
            </p:cNvSpPr>
            <p:nvPr/>
          </p:nvSpPr>
          <p:spPr bwMode="auto">
            <a:xfrm>
              <a:off x="5158" y="1874"/>
              <a:ext cx="3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R</a:t>
              </a:r>
              <a:r>
                <a:rPr lang="zh-CN" altLang="en-US" baseline="-25000">
                  <a:solidFill>
                    <a:schemeClr val="tx2"/>
                  </a:solidFill>
                  <a:latin typeface="Times New Roman" pitchFamily="18" charset="0"/>
                  <a:cs typeface="Times New Roman" pitchFamily="18" charset="0"/>
                </a:rPr>
                <a:t>等效</a:t>
              </a:r>
              <a:endParaRPr lang="zh-CN" altLang="en-US" i="1">
                <a:solidFill>
                  <a:schemeClr val="tx2"/>
                </a:solidFill>
                <a:latin typeface="Times New Roman" pitchFamily="18" charset="0"/>
                <a:cs typeface="Times New Roman" pitchFamily="18" charset="0"/>
              </a:endParaRPr>
            </a:p>
          </p:txBody>
        </p:sp>
        <p:sp>
          <p:nvSpPr>
            <p:cNvPr id="2064" name="Text Box 45"/>
            <p:cNvSpPr txBox="1">
              <a:spLocks noChangeArrowheads="1"/>
            </p:cNvSpPr>
            <p:nvPr/>
          </p:nvSpPr>
          <p:spPr bwMode="auto">
            <a:xfrm>
              <a:off x="4174" y="1359"/>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a</a:t>
              </a:r>
            </a:p>
          </p:txBody>
        </p:sp>
        <p:sp>
          <p:nvSpPr>
            <p:cNvPr id="2065" name="Text Box 47"/>
            <p:cNvSpPr txBox="1">
              <a:spLocks noChangeArrowheads="1"/>
            </p:cNvSpPr>
            <p:nvPr/>
          </p:nvSpPr>
          <p:spPr bwMode="auto">
            <a:xfrm>
              <a:off x="4171" y="2403"/>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i="1">
                  <a:solidFill>
                    <a:schemeClr val="tx2"/>
                  </a:solidFill>
                  <a:latin typeface="Times New Roman" pitchFamily="18" charset="0"/>
                  <a:cs typeface="Times New Roman" pitchFamily="18" charset="0"/>
                </a:rPr>
                <a:t>b</a:t>
              </a:r>
            </a:p>
          </p:txBody>
        </p:sp>
      </p:grpSp>
      <p:sp>
        <p:nvSpPr>
          <p:cNvPr id="4" name="灯片编号占位符 3"/>
          <p:cNvSpPr>
            <a:spLocks noGrp="1"/>
          </p:cNvSpPr>
          <p:nvPr>
            <p:ph type="sldNum" sz="quarter" idx="10"/>
          </p:nvPr>
        </p:nvSpPr>
        <p:spPr/>
        <p:txBody>
          <a:bodyPr/>
          <a:lstStyle/>
          <a:p>
            <a:pPr>
              <a:defRPr/>
            </a:pPr>
            <a:fld id="{7C1ED1AF-DC7E-464E-B6EB-EEA774D5DC26}" type="slidenum">
              <a:rPr lang="zh-CN" altLang="en-US" smtClean="0"/>
              <a:pPr>
                <a:defRPr/>
              </a:pPr>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06530"/>
                                        </p:tgtEl>
                                        <p:attrNameLst>
                                          <p:attrName>style.visibility</p:attrName>
                                        </p:attrNameLst>
                                      </p:cBhvr>
                                      <p:to>
                                        <p:strVal val="visible"/>
                                      </p:to>
                                    </p:set>
                                  </p:childTnLst>
                                </p:cTn>
                              </p:par>
                              <p:par>
                                <p:cTn id="11" presetID="23" presetClass="entr" presetSubtype="16" fill="hold" grpId="0" nodeType="withEffect">
                                  <p:stCondLst>
                                    <p:cond delay="0"/>
                                  </p:stCondLst>
                                  <p:childTnLst>
                                    <p:set>
                                      <p:cBhvr>
                                        <p:cTn id="12" dur="1" fill="hold">
                                          <p:stCondLst>
                                            <p:cond delay="0"/>
                                          </p:stCondLst>
                                        </p:cTn>
                                        <p:tgtEl>
                                          <p:spTgt spid="106529"/>
                                        </p:tgtEl>
                                        <p:attrNameLst>
                                          <p:attrName>style.visibility</p:attrName>
                                        </p:attrNameLst>
                                      </p:cBhvr>
                                      <p:to>
                                        <p:strVal val="visible"/>
                                      </p:to>
                                    </p:set>
                                    <p:anim calcmode="lin" valueType="num">
                                      <p:cBhvr>
                                        <p:cTn id="13" dur="500" fill="hold"/>
                                        <p:tgtEl>
                                          <p:spTgt spid="106529"/>
                                        </p:tgtEl>
                                        <p:attrNameLst>
                                          <p:attrName>ppt_w</p:attrName>
                                        </p:attrNameLst>
                                      </p:cBhvr>
                                      <p:tavLst>
                                        <p:tav tm="0">
                                          <p:val>
                                            <p:fltVal val="0"/>
                                          </p:val>
                                        </p:tav>
                                        <p:tav tm="100000">
                                          <p:val>
                                            <p:strVal val="#ppt_w"/>
                                          </p:val>
                                        </p:tav>
                                      </p:tavLst>
                                    </p:anim>
                                    <p:anim calcmode="lin" valueType="num">
                                      <p:cBhvr>
                                        <p:cTn id="14" dur="500" fill="hold"/>
                                        <p:tgtEl>
                                          <p:spTgt spid="106529"/>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6531"/>
                                        </p:tgtEl>
                                        <p:attrNameLst>
                                          <p:attrName>style.visibility</p:attrName>
                                        </p:attrNameLst>
                                      </p:cBhvr>
                                      <p:to>
                                        <p:strVal val="visible"/>
                                      </p:to>
                                    </p:set>
                                    <p:animEffect transition="in" filter="wipe(up)">
                                      <p:cBhvr>
                                        <p:cTn id="22" dur="500"/>
                                        <p:tgtEl>
                                          <p:spTgt spid="106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290" name="Group 2"/>
          <p:cNvGrpSpPr>
            <a:grpSpLocks/>
          </p:cNvGrpSpPr>
          <p:nvPr/>
        </p:nvGrpSpPr>
        <p:grpSpPr bwMode="auto">
          <a:xfrm>
            <a:off x="695326" y="1386532"/>
            <a:ext cx="7354888" cy="1473200"/>
            <a:chOff x="438" y="572"/>
            <a:chExt cx="4633" cy="928"/>
          </a:xfrm>
        </p:grpSpPr>
        <p:grpSp>
          <p:nvGrpSpPr>
            <p:cNvPr id="396292" name="Group 4"/>
            <p:cNvGrpSpPr>
              <a:grpSpLocks/>
            </p:cNvGrpSpPr>
            <p:nvPr/>
          </p:nvGrpSpPr>
          <p:grpSpPr bwMode="auto">
            <a:xfrm>
              <a:off x="438" y="691"/>
              <a:ext cx="2271" cy="809"/>
              <a:chOff x="438" y="691"/>
              <a:chExt cx="2271" cy="809"/>
            </a:xfrm>
          </p:grpSpPr>
          <p:grpSp>
            <p:nvGrpSpPr>
              <p:cNvPr id="396293" name="Group 5"/>
              <p:cNvGrpSpPr>
                <a:grpSpLocks/>
              </p:cNvGrpSpPr>
              <p:nvPr/>
            </p:nvGrpSpPr>
            <p:grpSpPr bwMode="auto">
              <a:xfrm>
                <a:off x="438" y="691"/>
                <a:ext cx="2271" cy="521"/>
                <a:chOff x="438" y="691"/>
                <a:chExt cx="2271" cy="521"/>
              </a:xfrm>
            </p:grpSpPr>
            <p:sp>
              <p:nvSpPr>
                <p:cNvPr id="396294" name="Rectangle 6"/>
                <p:cNvSpPr>
                  <a:spLocks noChangeArrowheads="1"/>
                </p:cNvSpPr>
                <p:nvPr/>
              </p:nvSpPr>
              <p:spPr bwMode="auto">
                <a:xfrm>
                  <a:off x="1400" y="727"/>
                  <a:ext cx="592" cy="48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295" name="Text Box 7"/>
                <p:cNvSpPr txBox="1">
                  <a:spLocks noChangeArrowheads="1"/>
                </p:cNvSpPr>
                <p:nvPr/>
              </p:nvSpPr>
              <p:spPr bwMode="auto">
                <a:xfrm>
                  <a:off x="1558" y="851"/>
                  <a:ext cx="20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i="1">
                      <a:latin typeface="Times New Roman" panose="02020603050405020304" pitchFamily="18" charset="0"/>
                      <a:ea typeface="楷体_GB2312" pitchFamily="49" charset="-122"/>
                      <a:cs typeface="Times New Roman" panose="02020603050405020304" pitchFamily="18" charset="0"/>
                    </a:rPr>
                    <a:t>R</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sp>
              <p:nvSpPr>
                <p:cNvPr id="396296" name="Oval 8"/>
                <p:cNvSpPr>
                  <a:spLocks noChangeArrowheads="1"/>
                </p:cNvSpPr>
                <p:nvPr/>
              </p:nvSpPr>
              <p:spPr bwMode="auto">
                <a:xfrm>
                  <a:off x="872" y="863"/>
                  <a:ext cx="192" cy="184"/>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297" name="Line 9"/>
                <p:cNvSpPr>
                  <a:spLocks noChangeShapeType="1"/>
                </p:cNvSpPr>
                <p:nvPr/>
              </p:nvSpPr>
              <p:spPr bwMode="auto">
                <a:xfrm flipH="1">
                  <a:off x="960" y="807"/>
                  <a:ext cx="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298" name="Line 10"/>
                <p:cNvSpPr>
                  <a:spLocks noChangeShapeType="1"/>
                </p:cNvSpPr>
                <p:nvPr/>
              </p:nvSpPr>
              <p:spPr bwMode="auto">
                <a:xfrm flipH="1">
                  <a:off x="960" y="1111"/>
                  <a:ext cx="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299" name="Line 11"/>
                <p:cNvSpPr>
                  <a:spLocks noChangeShapeType="1"/>
                </p:cNvSpPr>
                <p:nvPr/>
              </p:nvSpPr>
              <p:spPr bwMode="auto">
                <a:xfrm>
                  <a:off x="960" y="807"/>
                  <a:ext cx="0" cy="3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00" name="Text Box 12"/>
                <p:cNvSpPr txBox="1">
                  <a:spLocks noChangeArrowheads="1"/>
                </p:cNvSpPr>
                <p:nvPr/>
              </p:nvSpPr>
              <p:spPr bwMode="auto">
                <a:xfrm>
                  <a:off x="660" y="691"/>
                  <a:ext cx="1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楷体_GB2312" pitchFamily="49" charset="-122"/>
                      <a:cs typeface="Times New Roman" panose="02020603050405020304" pitchFamily="18" charset="0"/>
                    </a:rPr>
                    <a:t>+</a:t>
                  </a:r>
                </a:p>
              </p:txBody>
            </p:sp>
            <p:sp>
              <p:nvSpPr>
                <p:cNvPr id="396301" name="Text Box 13"/>
                <p:cNvSpPr txBox="1">
                  <a:spLocks noChangeArrowheads="1"/>
                </p:cNvSpPr>
                <p:nvPr/>
              </p:nvSpPr>
              <p:spPr bwMode="auto">
                <a:xfrm>
                  <a:off x="650" y="979"/>
                  <a:ext cx="1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黑体" pitchFamily="2" charset="-122"/>
                      <a:cs typeface="Times New Roman" panose="02020603050405020304" pitchFamily="18" charset="0"/>
                    </a:rPr>
                    <a:t>-</a:t>
                  </a:r>
                </a:p>
              </p:txBody>
            </p:sp>
            <p:sp>
              <p:nvSpPr>
                <p:cNvPr id="396302" name="Text Box 14"/>
                <p:cNvSpPr txBox="1">
                  <a:spLocks noChangeArrowheads="1"/>
                </p:cNvSpPr>
                <p:nvPr/>
              </p:nvSpPr>
              <p:spPr bwMode="auto">
                <a:xfrm>
                  <a:off x="438" y="835"/>
                  <a:ext cx="36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楷体_GB2312" pitchFamily="49" charset="-122"/>
                      <a:cs typeface="Times New Roman" panose="02020603050405020304" pitchFamily="18" charset="0"/>
                    </a:rPr>
                    <a:t>10V</a:t>
                  </a:r>
                </a:p>
              </p:txBody>
            </p:sp>
            <p:sp>
              <p:nvSpPr>
                <p:cNvPr id="396303" name="Line 15"/>
                <p:cNvSpPr>
                  <a:spLocks noChangeShapeType="1"/>
                </p:cNvSpPr>
                <p:nvPr/>
              </p:nvSpPr>
              <p:spPr bwMode="auto">
                <a:xfrm>
                  <a:off x="1992" y="807"/>
                  <a:ext cx="4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04" name="Line 16"/>
                <p:cNvSpPr>
                  <a:spLocks noChangeShapeType="1"/>
                </p:cNvSpPr>
                <p:nvPr/>
              </p:nvSpPr>
              <p:spPr bwMode="auto">
                <a:xfrm>
                  <a:off x="1992" y="1111"/>
                  <a:ext cx="4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05" name="Line 17"/>
                <p:cNvSpPr>
                  <a:spLocks noChangeShapeType="1"/>
                </p:cNvSpPr>
                <p:nvPr/>
              </p:nvSpPr>
              <p:spPr bwMode="auto">
                <a:xfrm>
                  <a:off x="2416" y="807"/>
                  <a:ext cx="0" cy="3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06" name="Line 18"/>
                <p:cNvSpPr>
                  <a:spLocks noChangeShapeType="1"/>
                </p:cNvSpPr>
                <p:nvPr/>
              </p:nvSpPr>
              <p:spPr bwMode="auto">
                <a:xfrm flipV="1">
                  <a:off x="2416" y="863"/>
                  <a:ext cx="0" cy="184"/>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07" name="Text Box 19"/>
                <p:cNvSpPr txBox="1">
                  <a:spLocks noChangeArrowheads="1"/>
                </p:cNvSpPr>
                <p:nvPr/>
              </p:nvSpPr>
              <p:spPr bwMode="auto">
                <a:xfrm>
                  <a:off x="2431" y="835"/>
                  <a:ext cx="27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楷体_GB2312" pitchFamily="49" charset="-122"/>
                      <a:cs typeface="Times New Roman" panose="02020603050405020304" pitchFamily="18" charset="0"/>
                    </a:rPr>
                    <a:t>1</a:t>
                  </a:r>
                  <a:r>
                    <a:rPr kumimoji="0" lang="en-US" altLang="zh-CN" i="1">
                      <a:latin typeface="Times New Roman" panose="02020603050405020304" pitchFamily="18" charset="0"/>
                      <a:ea typeface="楷体_GB2312" pitchFamily="49" charset="-122"/>
                      <a:cs typeface="Times New Roman" panose="02020603050405020304" pitchFamily="18" charset="0"/>
                    </a:rPr>
                    <a:t>A</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grpSp>
          <p:sp>
            <p:nvSpPr>
              <p:cNvPr id="396308" name="Text Box 20"/>
              <p:cNvSpPr txBox="1">
                <a:spLocks noChangeArrowheads="1"/>
              </p:cNvSpPr>
              <p:nvPr/>
            </p:nvSpPr>
            <p:spPr bwMode="auto">
              <a:xfrm>
                <a:off x="1545" y="1267"/>
                <a:ext cx="2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i="1">
                    <a:latin typeface="Times New Roman" panose="02020603050405020304" pitchFamily="18" charset="0"/>
                    <a:ea typeface="楷体_GB2312" pitchFamily="49" charset="-122"/>
                    <a:cs typeface="Times New Roman" panose="02020603050405020304" pitchFamily="18" charset="0"/>
                  </a:rPr>
                  <a:t>N</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grpSp>
        <p:grpSp>
          <p:nvGrpSpPr>
            <p:cNvPr id="396309" name="Group 21"/>
            <p:cNvGrpSpPr>
              <a:grpSpLocks/>
            </p:cNvGrpSpPr>
            <p:nvPr/>
          </p:nvGrpSpPr>
          <p:grpSpPr bwMode="auto">
            <a:xfrm>
              <a:off x="3031" y="572"/>
              <a:ext cx="2040" cy="866"/>
              <a:chOff x="3031" y="572"/>
              <a:chExt cx="2040" cy="866"/>
            </a:xfrm>
          </p:grpSpPr>
          <p:grpSp>
            <p:nvGrpSpPr>
              <p:cNvPr id="396310" name="Group 22"/>
              <p:cNvGrpSpPr>
                <a:grpSpLocks/>
              </p:cNvGrpSpPr>
              <p:nvPr/>
            </p:nvGrpSpPr>
            <p:grpSpPr bwMode="auto">
              <a:xfrm>
                <a:off x="3031" y="572"/>
                <a:ext cx="2040" cy="585"/>
                <a:chOff x="3031" y="572"/>
                <a:chExt cx="2040" cy="585"/>
              </a:xfrm>
            </p:grpSpPr>
            <p:sp>
              <p:nvSpPr>
                <p:cNvPr id="396311" name="Rectangle 23"/>
                <p:cNvSpPr>
                  <a:spLocks noChangeArrowheads="1"/>
                </p:cNvSpPr>
                <p:nvPr/>
              </p:nvSpPr>
              <p:spPr bwMode="auto">
                <a:xfrm>
                  <a:off x="3704" y="672"/>
                  <a:ext cx="592" cy="48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12" name="Text Box 24"/>
                <p:cNvSpPr txBox="1">
                  <a:spLocks noChangeArrowheads="1"/>
                </p:cNvSpPr>
                <p:nvPr/>
              </p:nvSpPr>
              <p:spPr bwMode="auto">
                <a:xfrm>
                  <a:off x="3862" y="796"/>
                  <a:ext cx="20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i="1">
                      <a:latin typeface="Times New Roman" panose="02020603050405020304" pitchFamily="18" charset="0"/>
                      <a:ea typeface="楷体_GB2312" pitchFamily="49" charset="-122"/>
                      <a:cs typeface="Times New Roman" panose="02020603050405020304" pitchFamily="18" charset="0"/>
                    </a:rPr>
                    <a:t>R</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sp>
              <p:nvSpPr>
                <p:cNvPr id="396313" name="Oval 25"/>
                <p:cNvSpPr>
                  <a:spLocks noChangeArrowheads="1"/>
                </p:cNvSpPr>
                <p:nvPr/>
              </p:nvSpPr>
              <p:spPr bwMode="auto">
                <a:xfrm>
                  <a:off x="4624" y="800"/>
                  <a:ext cx="192" cy="184"/>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14" name="Line 26"/>
                <p:cNvSpPr>
                  <a:spLocks noChangeShapeType="1"/>
                </p:cNvSpPr>
                <p:nvPr/>
              </p:nvSpPr>
              <p:spPr bwMode="auto">
                <a:xfrm flipH="1">
                  <a:off x="3264" y="752"/>
                  <a:ext cx="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15" name="Line 27"/>
                <p:cNvSpPr>
                  <a:spLocks noChangeShapeType="1"/>
                </p:cNvSpPr>
                <p:nvPr/>
              </p:nvSpPr>
              <p:spPr bwMode="auto">
                <a:xfrm flipH="1">
                  <a:off x="3264" y="1056"/>
                  <a:ext cx="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16" name="Line 28"/>
                <p:cNvSpPr>
                  <a:spLocks noChangeShapeType="1"/>
                </p:cNvSpPr>
                <p:nvPr/>
              </p:nvSpPr>
              <p:spPr bwMode="auto">
                <a:xfrm>
                  <a:off x="3264" y="752"/>
                  <a:ext cx="0" cy="3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17" name="Text Box 29"/>
                <p:cNvSpPr txBox="1">
                  <a:spLocks noChangeArrowheads="1"/>
                </p:cNvSpPr>
                <p:nvPr/>
              </p:nvSpPr>
              <p:spPr bwMode="auto">
                <a:xfrm>
                  <a:off x="4816" y="924"/>
                  <a:ext cx="1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楷体_GB2312" pitchFamily="49" charset="-122"/>
                      <a:cs typeface="Times New Roman" panose="02020603050405020304" pitchFamily="18" charset="0"/>
                    </a:rPr>
                    <a:t>+</a:t>
                  </a:r>
                </a:p>
              </p:txBody>
            </p:sp>
            <p:sp>
              <p:nvSpPr>
                <p:cNvPr id="396318" name="Text Box 30"/>
                <p:cNvSpPr txBox="1">
                  <a:spLocks noChangeArrowheads="1"/>
                </p:cNvSpPr>
                <p:nvPr/>
              </p:nvSpPr>
              <p:spPr bwMode="auto">
                <a:xfrm>
                  <a:off x="4793" y="572"/>
                  <a:ext cx="1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黑体" pitchFamily="2" charset="-122"/>
                      <a:cs typeface="Times New Roman" panose="02020603050405020304" pitchFamily="18" charset="0"/>
                    </a:rPr>
                    <a:t>-</a:t>
                  </a:r>
                </a:p>
              </p:txBody>
            </p:sp>
            <p:sp>
              <p:nvSpPr>
                <p:cNvPr id="396319" name="Text Box 31"/>
                <p:cNvSpPr txBox="1">
                  <a:spLocks noChangeArrowheads="1"/>
                </p:cNvSpPr>
                <p:nvPr/>
              </p:nvSpPr>
              <p:spPr bwMode="auto">
                <a:xfrm>
                  <a:off x="4777" y="748"/>
                  <a:ext cx="29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a:latin typeface="Times New Roman" panose="02020603050405020304" pitchFamily="18" charset="0"/>
                      <a:ea typeface="楷体_GB2312" pitchFamily="49" charset="-122"/>
                      <a:cs typeface="Times New Roman" panose="02020603050405020304" pitchFamily="18" charset="0"/>
                    </a:rPr>
                    <a:t>5V</a:t>
                  </a:r>
                </a:p>
              </p:txBody>
            </p:sp>
            <p:sp>
              <p:nvSpPr>
                <p:cNvPr id="396320" name="Line 32"/>
                <p:cNvSpPr>
                  <a:spLocks noChangeShapeType="1"/>
                </p:cNvSpPr>
                <p:nvPr/>
              </p:nvSpPr>
              <p:spPr bwMode="auto">
                <a:xfrm>
                  <a:off x="4296" y="752"/>
                  <a:ext cx="4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21" name="Line 33"/>
                <p:cNvSpPr>
                  <a:spLocks noChangeShapeType="1"/>
                </p:cNvSpPr>
                <p:nvPr/>
              </p:nvSpPr>
              <p:spPr bwMode="auto">
                <a:xfrm>
                  <a:off x="4296" y="1056"/>
                  <a:ext cx="4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22" name="Line 34"/>
                <p:cNvSpPr>
                  <a:spLocks noChangeShapeType="1"/>
                </p:cNvSpPr>
                <p:nvPr/>
              </p:nvSpPr>
              <p:spPr bwMode="auto">
                <a:xfrm>
                  <a:off x="4720" y="752"/>
                  <a:ext cx="0" cy="3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23" name="Line 35"/>
                <p:cNvSpPr>
                  <a:spLocks noChangeShapeType="1"/>
                </p:cNvSpPr>
                <p:nvPr/>
              </p:nvSpPr>
              <p:spPr bwMode="auto">
                <a:xfrm>
                  <a:off x="3264" y="800"/>
                  <a:ext cx="0" cy="184"/>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24" name="Text Box 36"/>
                <p:cNvSpPr txBox="1">
                  <a:spLocks noChangeArrowheads="1"/>
                </p:cNvSpPr>
                <p:nvPr/>
              </p:nvSpPr>
              <p:spPr bwMode="auto">
                <a:xfrm>
                  <a:off x="3031" y="780"/>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accent2"/>
                    </a:buClr>
                    <a:buSzPct val="75000"/>
                    <a:buFont typeface="Monotype Sorts" pitchFamily="2" charset="2"/>
                    <a:buNone/>
                  </a:pPr>
                  <a:r>
                    <a:rPr kumimoji="0" lang="en-US" altLang="zh-CN" i="1">
                      <a:latin typeface="Times New Roman" panose="02020603050405020304" pitchFamily="18" charset="0"/>
                      <a:ea typeface="楷体_GB2312" pitchFamily="49" charset="-122"/>
                      <a:cs typeface="Times New Roman" panose="02020603050405020304" pitchFamily="18" charset="0"/>
                    </a:rPr>
                    <a:t>i</a:t>
                  </a:r>
                  <a:r>
                    <a:rPr kumimoji="0" lang="en-US" altLang="zh-CN" i="1" baseline="-25000">
                      <a:latin typeface="Times New Roman" panose="02020603050405020304" pitchFamily="18" charset="0"/>
                      <a:ea typeface="楷体_GB2312" pitchFamily="49" charset="-122"/>
                      <a:cs typeface="Times New Roman" panose="02020603050405020304" pitchFamily="18" charset="0"/>
                    </a:rPr>
                    <a:t>x</a:t>
                  </a:r>
                  <a:endParaRPr kumimoji="0" lang="en-US" altLang="zh-CN">
                    <a:latin typeface="Times New Roman" panose="02020603050405020304" pitchFamily="18" charset="0"/>
                    <a:ea typeface="楷体_GB2312" pitchFamily="49" charset="-122"/>
                    <a:cs typeface="Times New Roman" panose="02020603050405020304" pitchFamily="18" charset="0"/>
                  </a:endParaRPr>
                </a:p>
              </p:txBody>
            </p:sp>
          </p:grpSp>
          <p:graphicFrame>
            <p:nvGraphicFramePr>
              <p:cNvPr id="396325" name="Object 37"/>
              <p:cNvGraphicFramePr>
                <a:graphicFrameLocks noChangeAspect="1"/>
              </p:cNvGraphicFramePr>
              <p:nvPr/>
            </p:nvGraphicFramePr>
            <p:xfrm>
              <a:off x="3857" y="1184"/>
              <a:ext cx="240" cy="254"/>
            </p:xfrm>
            <a:graphic>
              <a:graphicData uri="http://schemas.openxmlformats.org/presentationml/2006/ole">
                <mc:AlternateContent xmlns:mc="http://schemas.openxmlformats.org/markup-compatibility/2006">
                  <mc:Choice xmlns:v="urn:schemas-microsoft-com:vml" Requires="v">
                    <p:oleObj spid="_x0000_s42116" name="公式" r:id="rId3" imgW="190417" imgH="203112" progId="Equation.3">
                      <p:embed/>
                    </p:oleObj>
                  </mc:Choice>
                  <mc:Fallback>
                    <p:oleObj name="公式" r:id="rId3" imgW="190417" imgH="203112" progId="Equation.3">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 y="1184"/>
                            <a:ext cx="240" cy="25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396326" name="Group 38"/>
          <p:cNvGrpSpPr>
            <a:grpSpLocks/>
          </p:cNvGrpSpPr>
          <p:nvPr/>
        </p:nvGrpSpPr>
        <p:grpSpPr bwMode="auto">
          <a:xfrm>
            <a:off x="1689101" y="1188095"/>
            <a:ext cx="5805488" cy="1489076"/>
            <a:chOff x="1064" y="447"/>
            <a:chExt cx="3657" cy="938"/>
          </a:xfrm>
        </p:grpSpPr>
        <p:grpSp>
          <p:nvGrpSpPr>
            <p:cNvPr id="396328" name="Group 40"/>
            <p:cNvGrpSpPr>
              <a:grpSpLocks/>
            </p:cNvGrpSpPr>
            <p:nvPr/>
          </p:nvGrpSpPr>
          <p:grpSpPr bwMode="auto">
            <a:xfrm>
              <a:off x="1064" y="447"/>
              <a:ext cx="318" cy="322"/>
              <a:chOff x="746" y="383"/>
              <a:chExt cx="318" cy="322"/>
            </a:xfrm>
          </p:grpSpPr>
          <p:sp>
            <p:nvSpPr>
              <p:cNvPr id="396329" name="Line 41"/>
              <p:cNvSpPr>
                <a:spLocks noChangeShapeType="1"/>
              </p:cNvSpPr>
              <p:nvPr/>
            </p:nvSpPr>
            <p:spPr bwMode="auto">
              <a:xfrm flipH="1">
                <a:off x="764" y="705"/>
                <a:ext cx="300" cy="0"/>
              </a:xfrm>
              <a:prstGeom prst="line">
                <a:avLst/>
              </a:prstGeom>
              <a:noFill/>
              <a:ln w="1905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30" name="Text Box 42"/>
              <p:cNvSpPr txBox="1">
                <a:spLocks noChangeArrowheads="1"/>
              </p:cNvSpPr>
              <p:nvPr/>
            </p:nvSpPr>
            <p:spPr bwMode="auto">
              <a:xfrm>
                <a:off x="746" y="383"/>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sz="2400" b="1" i="1" dirty="0">
                    <a:latin typeface="Times New Roman" panose="02020603050405020304" pitchFamily="18" charset="0"/>
                    <a:ea typeface="楷体_GB2312" pitchFamily="49" charset="-122"/>
                    <a:cs typeface="Times New Roman" panose="02020603050405020304" pitchFamily="18" charset="0"/>
                  </a:rPr>
                  <a:t>i</a:t>
                </a:r>
                <a:r>
                  <a:rPr kumimoji="0" lang="en-US" altLang="zh-CN" sz="2400" b="1" baseline="-25000" dirty="0">
                    <a:latin typeface="Times New Roman" panose="02020603050405020304" pitchFamily="18" charset="0"/>
                    <a:ea typeface="楷体_GB2312" pitchFamily="49" charset="-122"/>
                    <a:cs typeface="Times New Roman" panose="02020603050405020304" pitchFamily="18" charset="0"/>
                  </a:rPr>
                  <a:t>1</a:t>
                </a:r>
                <a:endParaRPr kumimoji="0" lang="en-US" altLang="zh-CN" sz="2400" b="1" dirty="0">
                  <a:latin typeface="Times New Roman" panose="02020603050405020304" pitchFamily="18" charset="0"/>
                  <a:ea typeface="楷体_GB2312" pitchFamily="49" charset="-122"/>
                  <a:cs typeface="Times New Roman" panose="02020603050405020304" pitchFamily="18" charset="0"/>
                </a:endParaRPr>
              </a:p>
            </p:txBody>
          </p:sp>
        </p:grpSp>
        <p:grpSp>
          <p:nvGrpSpPr>
            <p:cNvPr id="396331" name="Group 43"/>
            <p:cNvGrpSpPr>
              <a:grpSpLocks/>
            </p:cNvGrpSpPr>
            <p:nvPr/>
          </p:nvGrpSpPr>
          <p:grpSpPr bwMode="auto">
            <a:xfrm>
              <a:off x="4387" y="1094"/>
              <a:ext cx="334" cy="291"/>
              <a:chOff x="4516" y="1094"/>
              <a:chExt cx="334" cy="291"/>
            </a:xfrm>
          </p:grpSpPr>
          <p:sp>
            <p:nvSpPr>
              <p:cNvPr id="396332" name="Line 44"/>
              <p:cNvSpPr>
                <a:spLocks noChangeShapeType="1"/>
              </p:cNvSpPr>
              <p:nvPr/>
            </p:nvSpPr>
            <p:spPr bwMode="auto">
              <a:xfrm>
                <a:off x="4516" y="1111"/>
                <a:ext cx="300" cy="0"/>
              </a:xfrm>
              <a:prstGeom prst="line">
                <a:avLst/>
              </a:prstGeom>
              <a:noFill/>
              <a:ln w="1905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6333" name="Text Box 45"/>
              <p:cNvSpPr txBox="1">
                <a:spLocks noChangeArrowheads="1"/>
              </p:cNvSpPr>
              <p:nvPr/>
            </p:nvSpPr>
            <p:spPr bwMode="auto">
              <a:xfrm>
                <a:off x="4616" y="1094"/>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r>
                  <a:rPr kumimoji="0" lang="en-US" altLang="zh-CN" sz="2400" b="1" i="1">
                    <a:latin typeface="Times New Roman" panose="02020603050405020304" pitchFamily="18" charset="0"/>
                    <a:ea typeface="楷体_GB2312" pitchFamily="49" charset="-122"/>
                    <a:cs typeface="Times New Roman" panose="02020603050405020304" pitchFamily="18" charset="0"/>
                  </a:rPr>
                  <a:t>i</a:t>
                </a:r>
                <a:r>
                  <a:rPr kumimoji="0" lang="en-US" altLang="zh-CN" sz="2400" b="1" baseline="-25000">
                    <a:latin typeface="Times New Roman" panose="02020603050405020304" pitchFamily="18" charset="0"/>
                    <a:ea typeface="楷体_GB2312" pitchFamily="49" charset="-122"/>
                    <a:cs typeface="Times New Roman" panose="02020603050405020304" pitchFamily="18" charset="0"/>
                  </a:rPr>
                  <a:t>2</a:t>
                </a:r>
                <a:endParaRPr kumimoji="0" lang="en-US" altLang="zh-CN" sz="2400" b="1">
                  <a:latin typeface="Times New Roman" panose="02020603050405020304" pitchFamily="18" charset="0"/>
                  <a:ea typeface="楷体_GB2312" pitchFamily="49" charset="-122"/>
                  <a:cs typeface="Times New Roman" panose="02020603050405020304" pitchFamily="18" charset="0"/>
                </a:endParaRPr>
              </a:p>
            </p:txBody>
          </p:sp>
        </p:grpSp>
      </p:grpSp>
      <p:graphicFrame>
        <p:nvGraphicFramePr>
          <p:cNvPr id="396337" name="Object 49"/>
          <p:cNvGraphicFramePr>
            <a:graphicFrameLocks noChangeAspect="1"/>
          </p:cNvGraphicFramePr>
          <p:nvPr>
            <p:extLst>
              <p:ext uri="{D42A27DB-BD31-4B8C-83A1-F6EECF244321}">
                <p14:modId xmlns:p14="http://schemas.microsoft.com/office/powerpoint/2010/main" val="2575995062"/>
              </p:ext>
            </p:extLst>
          </p:nvPr>
        </p:nvGraphicFramePr>
        <p:xfrm>
          <a:off x="645418" y="3367438"/>
          <a:ext cx="3638550" cy="989012"/>
        </p:xfrm>
        <a:graphic>
          <a:graphicData uri="http://schemas.openxmlformats.org/presentationml/2006/ole">
            <mc:AlternateContent xmlns:mc="http://schemas.openxmlformats.org/markup-compatibility/2006">
              <mc:Choice xmlns:v="urn:schemas-microsoft-com:vml" Requires="v">
                <p:oleObj spid="_x0000_s42117" name="Equation" r:id="rId5" imgW="1587240" imgH="431640" progId="">
                  <p:embed/>
                </p:oleObj>
              </mc:Choice>
              <mc:Fallback>
                <p:oleObj name="Equation" r:id="rId5" imgW="1587240" imgH="431640" progId="">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418" y="3367438"/>
                        <a:ext cx="363855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38" name="Object 50"/>
          <p:cNvGraphicFramePr>
            <a:graphicFrameLocks noChangeAspect="1"/>
          </p:cNvGraphicFramePr>
          <p:nvPr>
            <p:extLst>
              <p:ext uri="{D42A27DB-BD31-4B8C-83A1-F6EECF244321}">
                <p14:modId xmlns:p14="http://schemas.microsoft.com/office/powerpoint/2010/main" val="3779876145"/>
              </p:ext>
            </p:extLst>
          </p:nvPr>
        </p:nvGraphicFramePr>
        <p:xfrm>
          <a:off x="5004048" y="3342754"/>
          <a:ext cx="3478212" cy="1022350"/>
        </p:xfrm>
        <a:graphic>
          <a:graphicData uri="http://schemas.openxmlformats.org/presentationml/2006/ole">
            <mc:AlternateContent xmlns:mc="http://schemas.openxmlformats.org/markup-compatibility/2006">
              <mc:Choice xmlns:v="urn:schemas-microsoft-com:vml" Requires="v">
                <p:oleObj spid="_x0000_s42118" name="Equation" r:id="rId7" imgW="1460160" imgH="431640" progId="">
                  <p:embed/>
                </p:oleObj>
              </mc:Choice>
              <mc:Fallback>
                <p:oleObj name="Equation" r:id="rId7" imgW="1460160" imgH="431640" progId="">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3342754"/>
                        <a:ext cx="3478212"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39" name="Object 51"/>
          <p:cNvGraphicFramePr>
            <a:graphicFrameLocks noChangeAspect="1"/>
          </p:cNvGraphicFramePr>
          <p:nvPr>
            <p:extLst>
              <p:ext uri="{D42A27DB-BD31-4B8C-83A1-F6EECF244321}">
                <p14:modId xmlns:p14="http://schemas.microsoft.com/office/powerpoint/2010/main" val="1960738104"/>
              </p:ext>
            </p:extLst>
          </p:nvPr>
        </p:nvGraphicFramePr>
        <p:xfrm>
          <a:off x="1413916" y="4716463"/>
          <a:ext cx="5894388" cy="1095375"/>
        </p:xfrm>
        <a:graphic>
          <a:graphicData uri="http://schemas.openxmlformats.org/presentationml/2006/ole">
            <mc:AlternateContent xmlns:mc="http://schemas.openxmlformats.org/markup-compatibility/2006">
              <mc:Choice xmlns:v="urn:schemas-microsoft-com:vml" Requires="v">
                <p:oleObj spid="_x0000_s42119" name="Equation" r:id="rId9" imgW="2311200" imgH="431640" progId="">
                  <p:embed/>
                </p:oleObj>
              </mc:Choice>
              <mc:Fallback>
                <p:oleObj name="Equation" r:id="rId9" imgW="2311200" imgH="431640" progId="">
                  <p:embed/>
                  <p:pic>
                    <p:nvPicPr>
                      <p:cNvPr id="0" name="Picture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3916" y="4716463"/>
                        <a:ext cx="589438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6340" name="Text Box 52"/>
          <p:cNvSpPr txBox="1">
            <a:spLocks noChangeArrowheads="1"/>
          </p:cNvSpPr>
          <p:nvPr/>
        </p:nvSpPr>
        <p:spPr bwMode="auto">
          <a:xfrm>
            <a:off x="1431925" y="673271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buClr>
                <a:schemeClr val="accent2"/>
              </a:buClr>
              <a:buSzPct val="75000"/>
              <a:buFont typeface="Monotype Sorts" pitchFamily="2" charset="2"/>
              <a:buNone/>
            </a:pPr>
            <a:endParaRPr kumimoji="0" lang="zh-CN" altLang="zh-CN">
              <a:latin typeface="Times New Roman" panose="02020603050405020304" pitchFamily="18" charset="0"/>
              <a:ea typeface="楷体_GB2312" pitchFamily="49" charset="-122"/>
              <a:cs typeface="Times New Roman" panose="02020603050405020304" pitchFamily="18" charset="0"/>
            </a:endParaRPr>
          </a:p>
        </p:txBody>
      </p:sp>
      <p:graphicFrame>
        <p:nvGraphicFramePr>
          <p:cNvPr id="396341" name="Object 53"/>
          <p:cNvGraphicFramePr>
            <a:graphicFrameLocks noChangeAspect="1"/>
          </p:cNvGraphicFramePr>
          <p:nvPr>
            <p:extLst>
              <p:ext uri="{D42A27DB-BD31-4B8C-83A1-F6EECF244321}">
                <p14:modId xmlns:p14="http://schemas.microsoft.com/office/powerpoint/2010/main" val="520718096"/>
              </p:ext>
            </p:extLst>
          </p:nvPr>
        </p:nvGraphicFramePr>
        <p:xfrm>
          <a:off x="1403648" y="5796558"/>
          <a:ext cx="3336925" cy="512762"/>
        </p:xfrm>
        <a:graphic>
          <a:graphicData uri="http://schemas.openxmlformats.org/presentationml/2006/ole">
            <mc:AlternateContent xmlns:mc="http://schemas.openxmlformats.org/markup-compatibility/2006">
              <mc:Choice xmlns:v="urn:schemas-microsoft-com:vml" Requires="v">
                <p:oleObj spid="_x0000_s42120" name="Equation" r:id="rId11" imgW="1485720" imgH="228600" progId="">
                  <p:embed/>
                </p:oleObj>
              </mc:Choice>
              <mc:Fallback>
                <p:oleObj name="Equation" r:id="rId11" imgW="1485720" imgH="228600" progId="">
                  <p:embed/>
                  <p:pic>
                    <p:nvPicPr>
                      <p:cNvPr id="0" name="Picture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648" y="5796558"/>
                        <a:ext cx="3336925"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en-US" dirty="0">
                <a:cs typeface="Times New Roman" panose="02020603050405020304" pitchFamily="18" charset="0"/>
              </a:rPr>
              <a:t>特勒根定理</a:t>
            </a:r>
            <a:r>
              <a:rPr lang="en-US" altLang="zh-CN" dirty="0">
                <a:cs typeface="Times New Roman" panose="02020603050405020304" pitchFamily="18" charset="0"/>
              </a:rPr>
              <a:t>(</a:t>
            </a:r>
            <a:r>
              <a:rPr lang="en-US" altLang="zh-CN" dirty="0" err="1">
                <a:cs typeface="Times New Roman" panose="02020603050405020304" pitchFamily="18" charset="0"/>
              </a:rPr>
              <a:t>Tellegen’s</a:t>
            </a:r>
            <a:r>
              <a:rPr lang="en-US" altLang="zh-CN" dirty="0">
                <a:cs typeface="Times New Roman" panose="02020603050405020304" pitchFamily="18" charset="0"/>
              </a:rPr>
              <a:t>  Theorem)</a:t>
            </a:r>
            <a:endParaRPr lang="zh-CN" altLang="en-US" dirty="0">
              <a:cs typeface="Times New Roman" panose="02020603050405020304" pitchFamily="18" charset="0"/>
            </a:endParaRPr>
          </a:p>
        </p:txBody>
      </p:sp>
      <p:sp>
        <p:nvSpPr>
          <p:cNvPr id="3" name="矩形 2"/>
          <p:cNvSpPr/>
          <p:nvPr/>
        </p:nvSpPr>
        <p:spPr>
          <a:xfrm>
            <a:off x="35496" y="764704"/>
            <a:ext cx="3182281" cy="461665"/>
          </a:xfrm>
          <a:prstGeom prst="rect">
            <a:avLst/>
          </a:prstGeom>
        </p:spPr>
        <p:txBody>
          <a:bodyPr wrap="none">
            <a:spAutoFit/>
          </a:bodyPr>
          <a:lstStyle/>
          <a:p>
            <a:pPr>
              <a:spcBef>
                <a:spcPct val="50000"/>
              </a:spcBef>
              <a:buClr>
                <a:schemeClr val="accent2"/>
              </a:buClr>
              <a:buSzPct val="75000"/>
            </a:pPr>
            <a:r>
              <a:rPr lang="zh-CN" altLang="en-US" sz="2400" b="1" dirty="0">
                <a:latin typeface="Times New Roman" panose="02020603050405020304" pitchFamily="18" charset="0"/>
                <a:cs typeface="Times New Roman" panose="02020603050405020304" pitchFamily="18" charset="0"/>
              </a:rPr>
              <a:t>已知如图 </a:t>
            </a:r>
            <a:r>
              <a:rPr lang="en-US" altLang="zh-CN" sz="2400" b="1" dirty="0">
                <a:latin typeface="Times New Roman" panose="02020603050405020304" pitchFamily="18" charset="0"/>
                <a:cs typeface="Times New Roman" panose="02020603050405020304" pitchFamily="18" charset="0"/>
              </a:rPr>
              <a:t>,</a:t>
            </a:r>
            <a:r>
              <a:rPr lang="en-US" altLang="zh-CN" sz="2400" b="1" dirty="0">
                <a:solidFill>
                  <a:srgbClr val="FF33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求电流 </a:t>
            </a:r>
            <a:r>
              <a:rPr lang="en-US" altLang="zh-CN" sz="2400" b="1" i="1" dirty="0">
                <a:latin typeface="Times New Roman" panose="02020603050405020304" pitchFamily="18" charset="0"/>
                <a:ea typeface="楷体_GB2312" pitchFamily="49" charset="-122"/>
                <a:cs typeface="Times New Roman" panose="02020603050405020304" pitchFamily="18" charset="0"/>
              </a:rPr>
              <a:t>i</a:t>
            </a:r>
            <a:r>
              <a:rPr lang="en-US" altLang="zh-CN" sz="2400" b="1" i="1" baseline="-25000" dirty="0">
                <a:latin typeface="Times New Roman" panose="02020603050405020304" pitchFamily="18" charset="0"/>
                <a:ea typeface="楷体_GB2312" pitchFamily="49" charset="-122"/>
                <a:cs typeface="Times New Roman" panose="02020603050405020304" pitchFamily="18" charset="0"/>
              </a:rPr>
              <a:t>x </a:t>
            </a:r>
            <a:r>
              <a:rPr lang="zh-CN" altLang="en-US" sz="2400" b="1" i="1" dirty="0">
                <a:latin typeface="Times New Roman" panose="02020603050405020304" pitchFamily="18" charset="0"/>
                <a:ea typeface="楷体_GB2312" pitchFamily="49" charset="-122"/>
                <a:cs typeface="Times New Roman" panose="02020603050405020304" pitchFamily="18" charset="0"/>
              </a:rPr>
              <a:t>。</a:t>
            </a:r>
          </a:p>
        </p:txBody>
      </p:sp>
      <p:sp>
        <p:nvSpPr>
          <p:cNvPr id="4" name="矩形 3"/>
          <p:cNvSpPr/>
          <p:nvPr/>
        </p:nvSpPr>
        <p:spPr>
          <a:xfrm>
            <a:off x="179512" y="2895327"/>
            <a:ext cx="4458272"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设电流 </a:t>
            </a:r>
            <a:r>
              <a:rPr lang="en-US" altLang="zh-CN" sz="2400" b="1" i="1" dirty="0">
                <a:latin typeface="Times New Roman" panose="02020603050405020304" pitchFamily="18" charset="0"/>
                <a:ea typeface="楷体_GB2312" pitchFamily="49" charset="-122"/>
                <a:cs typeface="Times New Roman" panose="02020603050405020304" pitchFamily="18" charset="0"/>
              </a:rPr>
              <a:t>i</a:t>
            </a:r>
            <a:r>
              <a:rPr lang="en-US" altLang="zh-CN" sz="2400" b="1" baseline="-25000" dirty="0">
                <a:latin typeface="Times New Roman" panose="02020603050405020304" pitchFamily="18" charset="0"/>
                <a:ea typeface="楷体_GB2312" pitchFamily="49" charset="-122"/>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 </a:t>
            </a:r>
            <a:r>
              <a:rPr lang="en-US" altLang="zh-CN" sz="2400" b="1" i="1" dirty="0">
                <a:latin typeface="Times New Roman" panose="02020603050405020304" pitchFamily="18" charset="0"/>
                <a:ea typeface="楷体_GB2312" pitchFamily="49" charset="-122"/>
                <a:cs typeface="Times New Roman" panose="02020603050405020304" pitchFamily="18" charset="0"/>
              </a:rPr>
              <a:t>i</a:t>
            </a:r>
            <a:r>
              <a:rPr lang="en-US" altLang="zh-CN" sz="2400" b="1" baseline="-25000" dirty="0">
                <a:latin typeface="Times New Roman" panose="02020603050405020304" pitchFamily="18" charset="0"/>
                <a:ea typeface="楷体_GB2312" pitchFamily="49" charset="-122"/>
                <a:cs typeface="Times New Roman" panose="02020603050405020304" pitchFamily="18" charset="0"/>
              </a:rPr>
              <a:t>2 </a:t>
            </a:r>
            <a:r>
              <a:rPr lang="zh-CN" altLang="en-US" sz="2400" b="1" dirty="0">
                <a:latin typeface="Times New Roman" panose="02020603050405020304" pitchFamily="18" charset="0"/>
                <a:ea typeface="楷体_GB2312" pitchFamily="49" charset="-122"/>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方向如图所示</a:t>
            </a:r>
            <a:r>
              <a:rPr lang="zh-CN" altLang="en-US" sz="2400" b="1" dirty="0">
                <a:latin typeface="Times New Roman" panose="02020603050405020304" pitchFamily="18" charset="0"/>
                <a:ea typeface="楷体_GB2312" pitchFamily="49" charset="-122"/>
                <a:cs typeface="Times New Roman" panose="02020603050405020304" pitchFamily="18" charset="0"/>
              </a:rPr>
              <a:t>。</a:t>
            </a:r>
            <a:endParaRPr lang="zh-CN" altLang="en-US" sz="2400" b="1" dirty="0"/>
          </a:p>
        </p:txBody>
      </p:sp>
      <p:sp>
        <p:nvSpPr>
          <p:cNvPr id="58" name="矩形 57"/>
          <p:cNvSpPr/>
          <p:nvPr/>
        </p:nvSpPr>
        <p:spPr>
          <a:xfrm>
            <a:off x="273216" y="4365104"/>
            <a:ext cx="5666936" cy="461665"/>
          </a:xfrm>
          <a:prstGeom prst="rect">
            <a:avLst/>
          </a:prstGeom>
        </p:spPr>
        <p:txBody>
          <a:bodyPr wrap="none">
            <a:spAutoFit/>
          </a:bodyPr>
          <a:lstStyle/>
          <a:p>
            <a:r>
              <a:rPr lang="zh-CN" altLang="en-US" sz="2400" b="1" dirty="0" smtClean="0">
                <a:latin typeface="Times New Roman" panose="02020603050405020304" pitchFamily="18" charset="0"/>
                <a:cs typeface="Times New Roman" panose="02020603050405020304" pitchFamily="18" charset="0"/>
              </a:rPr>
              <a:t>电阻网络</a:t>
            </a:r>
            <a:r>
              <a:rPr lang="en-US" altLang="zh-CN" sz="2400" b="1" i="1" dirty="0" smtClean="0">
                <a:latin typeface="Times New Roman" panose="02020603050405020304" pitchFamily="18" charset="0"/>
                <a:cs typeface="Times New Roman" panose="02020603050405020304" pitchFamily="18" charset="0"/>
              </a:rPr>
              <a:t>R</a:t>
            </a:r>
            <a:r>
              <a:rPr lang="zh-CN" altLang="en-US" sz="2400" b="1" dirty="0" smtClean="0">
                <a:latin typeface="Times New Roman" panose="02020603050405020304" pitchFamily="18" charset="0"/>
                <a:cs typeface="Times New Roman" panose="02020603050405020304" pitchFamily="18" charset="0"/>
              </a:rPr>
              <a:t>中，每个电阻满足欧姆定律。</a:t>
            </a:r>
            <a:endParaRPr lang="zh-CN" altLang="en-US" sz="2400" b="1" dirty="0"/>
          </a:p>
        </p:txBody>
      </p:sp>
    </p:spTree>
    <p:extLst>
      <p:ext uri="{BB962C8B-B14F-4D97-AF65-F5344CB8AC3E}">
        <p14:creationId xmlns:p14="http://schemas.microsoft.com/office/powerpoint/2010/main" val="26076835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6326"/>
                                        </p:tgtEl>
                                        <p:attrNameLst>
                                          <p:attrName>style.visibility</p:attrName>
                                        </p:attrNameLst>
                                      </p:cBhvr>
                                      <p:to>
                                        <p:strVal val="visible"/>
                                      </p:to>
                                    </p:set>
                                    <p:animEffect transition="in" filter="wipe(left)">
                                      <p:cBhvr>
                                        <p:cTn id="11" dur="500"/>
                                        <p:tgtEl>
                                          <p:spTgt spid="3963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6337"/>
                                        </p:tgtEl>
                                        <p:attrNameLst>
                                          <p:attrName>style.visibility</p:attrName>
                                        </p:attrNameLst>
                                      </p:cBhvr>
                                      <p:to>
                                        <p:strVal val="visible"/>
                                      </p:to>
                                    </p:set>
                                    <p:animEffect transition="in" filter="wipe(left)">
                                      <p:cBhvr>
                                        <p:cTn id="16" dur="500"/>
                                        <p:tgtEl>
                                          <p:spTgt spid="3963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96338"/>
                                        </p:tgtEl>
                                        <p:attrNameLst>
                                          <p:attrName>style.visibility</p:attrName>
                                        </p:attrNameLst>
                                      </p:cBhvr>
                                      <p:to>
                                        <p:strVal val="visible"/>
                                      </p:to>
                                    </p:set>
                                    <p:animEffect transition="in" filter="wipe(left)">
                                      <p:cBhvr>
                                        <p:cTn id="20" dur="500"/>
                                        <p:tgtEl>
                                          <p:spTgt spid="3963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96339"/>
                                        </p:tgtEl>
                                        <p:attrNameLst>
                                          <p:attrName>style.visibility</p:attrName>
                                        </p:attrNameLst>
                                      </p:cBhvr>
                                      <p:to>
                                        <p:strVal val="visible"/>
                                      </p:to>
                                    </p:set>
                                    <p:animEffect transition="in" filter="wipe(left)">
                                      <p:cBhvr>
                                        <p:cTn id="29" dur="500"/>
                                        <p:tgtEl>
                                          <p:spTgt spid="3963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96341"/>
                                        </p:tgtEl>
                                        <p:attrNameLst>
                                          <p:attrName>style.visibility</p:attrName>
                                        </p:attrNameLst>
                                      </p:cBhvr>
                                      <p:to>
                                        <p:strVal val="visible"/>
                                      </p:to>
                                    </p:set>
                                    <p:animEffect transition="in" filter="wipe(left)">
                                      <p:cBhvr>
                                        <p:cTn id="34" dur="500"/>
                                        <p:tgtEl>
                                          <p:spTgt spid="39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p:bld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2946</TotalTime>
  <Words>6553</Words>
  <Application>Microsoft Office PowerPoint</Application>
  <PresentationFormat>全屏显示(4:3)</PresentationFormat>
  <Paragraphs>1283</Paragraphs>
  <Slides>90</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7</vt:i4>
      </vt:variant>
      <vt:variant>
        <vt:lpstr>幻灯片标题</vt:lpstr>
      </vt:variant>
      <vt:variant>
        <vt:i4>90</vt:i4>
      </vt:variant>
    </vt:vector>
  </HeadingPairs>
  <TitlesOfParts>
    <vt:vector size="114" baseType="lpstr">
      <vt:lpstr>Wingdings</vt:lpstr>
      <vt:lpstr>仿宋_GB2312</vt:lpstr>
      <vt:lpstr>隶书</vt:lpstr>
      <vt:lpstr>华文新魏</vt:lpstr>
      <vt:lpstr>Symbol</vt:lpstr>
      <vt:lpstr>楷体_GB2312</vt:lpstr>
      <vt:lpstr>Arial</vt:lpstr>
      <vt:lpstr>Castellar</vt:lpstr>
      <vt:lpstr>黑体</vt:lpstr>
      <vt:lpstr>Cambria Math</vt:lpstr>
      <vt:lpstr>Calibri</vt:lpstr>
      <vt:lpstr>Wingdings 3</vt:lpstr>
      <vt:lpstr>Monotype Sorts</vt:lpstr>
      <vt:lpstr>Times New Roman</vt:lpstr>
      <vt:lpstr>宋体</vt:lpstr>
      <vt:lpstr>Wingdings 2</vt:lpstr>
      <vt:lpstr>电路与模拟电子技术</vt:lpstr>
      <vt:lpstr>Equation</vt:lpstr>
      <vt:lpstr>公式</vt:lpstr>
      <vt:lpstr>图片</vt:lpstr>
      <vt:lpstr>Image</vt:lpstr>
      <vt:lpstr>Microsoft 公式 3.0</vt:lpstr>
      <vt:lpstr>文档</vt:lpstr>
      <vt:lpstr>MathType 6.0 Equation</vt:lpstr>
      <vt:lpstr>第2章  电路分析的基本方法</vt:lpstr>
      <vt:lpstr>本章教学内容</vt:lpstr>
      <vt:lpstr>本章内容概述</vt:lpstr>
      <vt:lpstr>本章内容概述（续）</vt:lpstr>
      <vt:lpstr>2.1 等效电路分析法</vt:lpstr>
      <vt:lpstr>2.1 等效电路分析法（续1）</vt:lpstr>
      <vt:lpstr>2.1 等效电路分析法（续2）</vt:lpstr>
      <vt:lpstr>2.1 等效电路分析法（续3）</vt:lpstr>
      <vt:lpstr>2.1 等效电路分析法（续4）</vt:lpstr>
      <vt:lpstr>2.1 等效电路分析法（续5）</vt:lpstr>
      <vt:lpstr>2.3 等效电路分析法（续6）</vt:lpstr>
      <vt:lpstr>2.1 等效电路分析法（续7）</vt:lpstr>
      <vt:lpstr>2.1 等效电路分析法（续8）</vt:lpstr>
      <vt:lpstr>2.1 等效电路分析法（续9）</vt:lpstr>
      <vt:lpstr>2.1 等效电路分析法（续10）</vt:lpstr>
      <vt:lpstr>2.1 等效电路分析法（续11）</vt:lpstr>
      <vt:lpstr>2.1 等效电路分析法（续12）</vt:lpstr>
      <vt:lpstr>2.1 等效电路分析法（续13）</vt:lpstr>
      <vt:lpstr>2.1 等效电路分析法（续14）</vt:lpstr>
      <vt:lpstr>2.1 等效电路分析法（续15）</vt:lpstr>
      <vt:lpstr>2.1 等效电路分析法（续16）</vt:lpstr>
      <vt:lpstr>2.1 等效电路分析法（续17）</vt:lpstr>
      <vt:lpstr>2.1 等效电路分析法（续18）</vt:lpstr>
      <vt:lpstr>2.1 等效电路分析法（续19）</vt:lpstr>
      <vt:lpstr>2.1 等效电路分析法（续20）</vt:lpstr>
      <vt:lpstr>2.1 等效电路分析法（续21）</vt:lpstr>
      <vt:lpstr>2.1 等效电路分析法（续22）</vt:lpstr>
      <vt:lpstr>2.2 支路电流分析法</vt:lpstr>
      <vt:lpstr>2.2 支路电流分析法（续1）</vt:lpstr>
      <vt:lpstr>2.2 支路电流分析法（续2）</vt:lpstr>
      <vt:lpstr>2.2 支路电流分析法（续3）</vt:lpstr>
      <vt:lpstr>2.2 支路电流分析法（续4）</vt:lpstr>
      <vt:lpstr>2.2 支路电流分析法（续5）</vt:lpstr>
      <vt:lpstr>2-3  网孔电流分析法</vt:lpstr>
      <vt:lpstr>2-3  网孔电流分析法（续1）</vt:lpstr>
      <vt:lpstr>2-3  网孔电流分析法（续2）</vt:lpstr>
      <vt:lpstr>2-3  网孔电流分析法（续3）</vt:lpstr>
      <vt:lpstr>2-3  网孔电流分析法（续4）</vt:lpstr>
      <vt:lpstr>网孔电流法举例</vt:lpstr>
      <vt:lpstr>网孔电流法举例</vt:lpstr>
      <vt:lpstr>网孔电流法举例</vt:lpstr>
      <vt:lpstr>网孔电流法举例</vt:lpstr>
      <vt:lpstr>网孔电流法举例</vt:lpstr>
      <vt:lpstr>含电流源的网孔电流法</vt:lpstr>
      <vt:lpstr>含电流源网孔电流法举例</vt:lpstr>
      <vt:lpstr>含电流源网孔电流法举例</vt:lpstr>
      <vt:lpstr>含电流源网孔电流法举例</vt:lpstr>
      <vt:lpstr>2.4  结点电压分析法</vt:lpstr>
      <vt:lpstr>2.4  结点电压分析法（续1）</vt:lpstr>
      <vt:lpstr>2.4  结点电压分析法（续2）</vt:lpstr>
      <vt:lpstr>2.4  结点电压分析法（续3）</vt:lpstr>
      <vt:lpstr>2.4  结点电压分析法（续4）</vt:lpstr>
      <vt:lpstr>2.4  结点电压分析法（续5）</vt:lpstr>
      <vt:lpstr>2.4  结点电压分析法（续6）</vt:lpstr>
      <vt:lpstr>2.4  结点电压分析法（续7）</vt:lpstr>
      <vt:lpstr>2.4  结点电压分析法（续8）</vt:lpstr>
      <vt:lpstr>2.4  结点电压分析法（续9）</vt:lpstr>
      <vt:lpstr>含电压源的结点电压法</vt:lpstr>
      <vt:lpstr>结点电压分析法举例</vt:lpstr>
      <vt:lpstr>电路分析方法小结</vt:lpstr>
      <vt:lpstr>2-5 电路定理</vt:lpstr>
      <vt:lpstr>2.5.1  叠加定理</vt:lpstr>
      <vt:lpstr>2.5.1  叠加定理（续1）</vt:lpstr>
      <vt:lpstr>2.5.1  叠加定理（续2）</vt:lpstr>
      <vt:lpstr>2.5.1  叠加定理（续3）</vt:lpstr>
      <vt:lpstr>2.5.1  叠加定理（续4）</vt:lpstr>
      <vt:lpstr>2.5.1 叠加定理（续5）</vt:lpstr>
      <vt:lpstr>2.5.2 替代定理</vt:lpstr>
      <vt:lpstr>2.5.2 替代定理（续1）</vt:lpstr>
      <vt:lpstr>2.5.2 替代定理（续2）</vt:lpstr>
      <vt:lpstr>2.5.2 替代定理（续3）</vt:lpstr>
      <vt:lpstr>2.5.2 替代定理（续4）</vt:lpstr>
      <vt:lpstr>2.5.3 等效电源定理</vt:lpstr>
      <vt:lpstr>2.5.3 等效电源定理（续1）</vt:lpstr>
      <vt:lpstr>2.5.3 等效电源定理（续2）</vt:lpstr>
      <vt:lpstr>2.5.3 等效电源定理（续3）</vt:lpstr>
      <vt:lpstr>2.5.3 等效电源定理（续4）</vt:lpstr>
      <vt:lpstr>2.5.3 等效电源定理（续5）</vt:lpstr>
      <vt:lpstr>2.5.3 等效电源定理（续6）</vt:lpstr>
      <vt:lpstr>2.5.3 等效电源定理（续7）</vt:lpstr>
      <vt:lpstr>2.5.4 最大功率传输定理</vt:lpstr>
      <vt:lpstr>2.5.4 最大功率传输定理（续1）</vt:lpstr>
      <vt:lpstr>2.5.4 最大功率传输定理（续2）</vt:lpstr>
      <vt:lpstr>2.5.4 最大功率传输定理（续3）</vt:lpstr>
      <vt:lpstr>2.5.4 最大功率传输定理（续4）</vt:lpstr>
      <vt:lpstr>特勒根定理(Tellegen’s  Theorem)</vt:lpstr>
      <vt:lpstr>特勒根定理(Tellegen’s  Theorem)</vt:lpstr>
      <vt:lpstr>特勒根定理(Tellegen’s  Theorem)</vt:lpstr>
      <vt:lpstr>特勒根定理(Tellegen’s  Theorem)</vt:lpstr>
      <vt:lpstr>特勒根定理(Tellegen’s  Theorem)</vt:lpstr>
    </vt:vector>
  </TitlesOfParts>
  <Company>South China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creator>Professor Rui-Xiang Yin</dc:creator>
  <cp:lastModifiedBy>殷瑞祥</cp:lastModifiedBy>
  <cp:revision>92</cp:revision>
  <dcterms:created xsi:type="dcterms:W3CDTF">2009-01-06T07:27:27Z</dcterms:created>
  <dcterms:modified xsi:type="dcterms:W3CDTF">2015-09-20T03:27:36Z</dcterms:modified>
  <cp:contentStatus/>
</cp:coreProperties>
</file>